
<file path=[Content_Types].xml><?xml version="1.0" encoding="utf-8"?>
<Types xmlns="http://schemas.openxmlformats.org/package/2006/content-types">
  <Default Extension="bin" ContentType="application/vnd.openxmlformats-officedocument.oleObject"/>
  <Default Extension="png" ContentType="image/png"/>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8.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3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3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2.xml" ContentType="application/vnd.openxmlformats-officedocument.presentationml.tags+xml"/>
  <Override PartName="/ppt/notesSlides/notesSlide4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2" r:id="rId6"/>
    <p:sldMasterId id="2147483684" r:id="rId7"/>
    <p:sldMasterId id="2147483696" r:id="rId8"/>
    <p:sldMasterId id="2147483708" r:id="rId9"/>
    <p:sldMasterId id="2147483720" r:id="rId10"/>
    <p:sldMasterId id="2147483732" r:id="rId11"/>
    <p:sldMasterId id="2147483744" r:id="rId12"/>
    <p:sldMasterId id="2147483756" r:id="rId13"/>
    <p:sldMasterId id="2147483768" r:id="rId14"/>
    <p:sldMasterId id="2147483780" r:id="rId15"/>
    <p:sldMasterId id="2147483792" r:id="rId16"/>
    <p:sldMasterId id="2147483805" r:id="rId17"/>
  </p:sldMasterIdLst>
  <p:notesMasterIdLst>
    <p:notesMasterId r:id="rId67"/>
  </p:notesMasterIdLst>
  <p:handoutMasterIdLst>
    <p:handoutMasterId r:id="rId68"/>
  </p:handoutMasterIdLst>
  <p:sldIdLst>
    <p:sldId id="266" r:id="rId18"/>
    <p:sldId id="821" r:id="rId19"/>
    <p:sldId id="823" r:id="rId20"/>
    <p:sldId id="873" r:id="rId21"/>
    <p:sldId id="872" r:id="rId22"/>
    <p:sldId id="841" r:id="rId23"/>
    <p:sldId id="867" r:id="rId24"/>
    <p:sldId id="825" r:id="rId25"/>
    <p:sldId id="866" r:id="rId26"/>
    <p:sldId id="848" r:id="rId27"/>
    <p:sldId id="849" r:id="rId28"/>
    <p:sldId id="874" r:id="rId29"/>
    <p:sldId id="869" r:id="rId30"/>
    <p:sldId id="851" r:id="rId31"/>
    <p:sldId id="850" r:id="rId32"/>
    <p:sldId id="793" r:id="rId33"/>
    <p:sldId id="844" r:id="rId34"/>
    <p:sldId id="858" r:id="rId35"/>
    <p:sldId id="861" r:id="rId36"/>
    <p:sldId id="845" r:id="rId37"/>
    <p:sldId id="860" r:id="rId38"/>
    <p:sldId id="870" r:id="rId39"/>
    <p:sldId id="840" r:id="rId40"/>
    <p:sldId id="827" r:id="rId41"/>
    <p:sldId id="828" r:id="rId42"/>
    <p:sldId id="829" r:id="rId43"/>
    <p:sldId id="830" r:id="rId44"/>
    <p:sldId id="831" r:id="rId45"/>
    <p:sldId id="832" r:id="rId46"/>
    <p:sldId id="833" r:id="rId47"/>
    <p:sldId id="834" r:id="rId48"/>
    <p:sldId id="835" r:id="rId49"/>
    <p:sldId id="836" r:id="rId50"/>
    <p:sldId id="837" r:id="rId51"/>
    <p:sldId id="838" r:id="rId52"/>
    <p:sldId id="839" r:id="rId53"/>
    <p:sldId id="855" r:id="rId54"/>
    <p:sldId id="856" r:id="rId55"/>
    <p:sldId id="857" r:id="rId56"/>
    <p:sldId id="852" r:id="rId57"/>
    <p:sldId id="853" r:id="rId58"/>
    <p:sldId id="854" r:id="rId59"/>
    <p:sldId id="862" r:id="rId60"/>
    <p:sldId id="863" r:id="rId61"/>
    <p:sldId id="864" r:id="rId62"/>
    <p:sldId id="766" r:id="rId63"/>
    <p:sldId id="767" r:id="rId64"/>
    <p:sldId id="865" r:id="rId65"/>
    <p:sldId id="859" r:id="rId66"/>
  </p:sldIdLst>
  <p:sldSz cx="12192000" cy="6858000"/>
  <p:notesSz cx="6797675" cy="9926638"/>
  <p:custDataLst>
    <p:tags r:id="rId69"/>
  </p:custDataLst>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ene Ozola" initials="LO" lastIdx="188" clrIdx="6">
    <p:extLst>
      <p:ext uri="{19B8F6BF-5375-455C-9EA6-DF929625EA0E}">
        <p15:presenceInfo xmlns:p15="http://schemas.microsoft.com/office/powerpoint/2012/main" userId="S::lozola03@ts.gov.lv::cb42dafe-96cc-4e39-9b3d-84c6aca47c77" providerId="AD"/>
      </p:ext>
    </p:extLst>
  </p:cmAuthor>
  <p:cmAuthor id="1" name="Kristine Kjerulfa" initials="KK" lastIdx="218" clrIdx="0">
    <p:extLst>
      <p:ext uri="{19B8F6BF-5375-455C-9EA6-DF929625EA0E}">
        <p15:presenceInfo xmlns:p15="http://schemas.microsoft.com/office/powerpoint/2012/main" userId="S::kristine.kjerulfa@pwc.com::902d9a68-1bc3-491f-b662-edcb9f039fdf" providerId="AD"/>
      </p:ext>
    </p:extLst>
  </p:cmAuthor>
  <p:cmAuthor id="8" name="Agris Batalauskis" initials="AB" lastIdx="2" clrIdx="7">
    <p:extLst>
      <p:ext uri="{19B8F6BF-5375-455C-9EA6-DF929625EA0E}">
        <p15:presenceInfo xmlns:p15="http://schemas.microsoft.com/office/powerpoint/2012/main" userId="S::abatalauskis01@TS.GOV.LV::a8812993-62e3-4b20-849d-0a519363e8d2" providerId="AD"/>
      </p:ext>
    </p:extLst>
  </p:cmAuthor>
  <p:cmAuthor id="2" name="Ilona Skribina" initials="IS" lastIdx="151" clrIdx="1">
    <p:extLst>
      <p:ext uri="{19B8F6BF-5375-455C-9EA6-DF929625EA0E}">
        <p15:presenceInfo xmlns:p15="http://schemas.microsoft.com/office/powerpoint/2012/main" userId="S::ilona.skribina@pwc.com::e1071f3d-8f8d-45e4-be34-dd74306cf72b" providerId="AD"/>
      </p:ext>
    </p:extLst>
  </p:cmAuthor>
  <p:cmAuthor id="9" name="Liene Ozola" initials="LO [2]" lastIdx="38" clrIdx="8">
    <p:extLst>
      <p:ext uri="{19B8F6BF-5375-455C-9EA6-DF929625EA0E}">
        <p15:presenceInfo xmlns:p15="http://schemas.microsoft.com/office/powerpoint/2012/main" userId="49811d0c4f0b3e95" providerId="Windows Live"/>
      </p:ext>
    </p:extLst>
  </p:cmAuthor>
  <p:cmAuthor id="3" name="Marcis Bakis" initials="MB" lastIdx="190" clrIdx="2">
    <p:extLst>
      <p:ext uri="{19B8F6BF-5375-455C-9EA6-DF929625EA0E}">
        <p15:presenceInfo xmlns:p15="http://schemas.microsoft.com/office/powerpoint/2012/main" userId="S::marcis.bakis@pwc.com::242fcf94-b64f-480b-bb03-dd645fb8c97c" providerId="AD"/>
      </p:ext>
    </p:extLst>
  </p:cmAuthor>
  <p:cmAuthor id="10" name="Alisa Uzarina" initials="AU" lastIdx="52" clrIdx="9">
    <p:extLst>
      <p:ext uri="{19B8F6BF-5375-455C-9EA6-DF929625EA0E}">
        <p15:presenceInfo xmlns:p15="http://schemas.microsoft.com/office/powerpoint/2012/main" userId="S::alisa.uzarina@pwc.com::feeb16f4-1f5e-423e-b573-ed99b11e957b" providerId="AD"/>
      </p:ext>
    </p:extLst>
  </p:cmAuthor>
  <p:cmAuthor id="4" name="Zlata Elksnina" initials="ZE" lastIdx="42" clrIdx="3">
    <p:extLst>
      <p:ext uri="{19B8F6BF-5375-455C-9EA6-DF929625EA0E}">
        <p15:presenceInfo xmlns:p15="http://schemas.microsoft.com/office/powerpoint/2012/main" userId="S::zlata.elksnina@pwc.com::f557cf54-4a2a-4ed7-a2cf-2eadd9683a86" providerId="AD"/>
      </p:ext>
    </p:extLst>
  </p:cmAuthor>
  <p:cmAuthor id="11" name="Maryana Bodnar" initials="MB" lastIdx="1" clrIdx="10">
    <p:extLst>
      <p:ext uri="{19B8F6BF-5375-455C-9EA6-DF929625EA0E}">
        <p15:presenceInfo xmlns:p15="http://schemas.microsoft.com/office/powerpoint/2012/main" userId="S::maryana.bodnar@pwc.com::7aae301c-75dc-443c-855f-96f40d405380" providerId="AD"/>
      </p:ext>
    </p:extLst>
  </p:cmAuthor>
  <p:cmAuthor id="5" name="PwC Legal" initials="PL" lastIdx="102" clrIdx="4">
    <p:extLst>
      <p:ext uri="{19B8F6BF-5375-455C-9EA6-DF929625EA0E}">
        <p15:presenceInfo xmlns:p15="http://schemas.microsoft.com/office/powerpoint/2012/main" userId="PwC Legal" providerId="None"/>
      </p:ext>
    </p:extLst>
  </p:cmAuthor>
  <p:cmAuthor id="6" name="Bridge Zoller, Catherine" initials="BZC" lastIdx="93" clrIdx="5">
    <p:extLst>
      <p:ext uri="{19B8F6BF-5375-455C-9EA6-DF929625EA0E}">
        <p15:presenceInfo xmlns:p15="http://schemas.microsoft.com/office/powerpoint/2012/main" userId="S-1-5-21-1483617462-2015505939-1458450816-71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B55"/>
    <a:srgbClr val="990066"/>
    <a:srgbClr val="E57100"/>
    <a:srgbClr val="0057B8"/>
    <a:srgbClr val="F7E0E0"/>
    <a:srgbClr val="3891A3"/>
    <a:srgbClr val="6BA439"/>
    <a:srgbClr val="FDF4ED"/>
    <a:srgbClr val="F4F4F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DD78E-95BB-4D2C-BBD7-282801BAEE18}" v="2" dt="2020-07-08T08:45:44.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300" autoAdjust="0"/>
  </p:normalViewPr>
  <p:slideViewPr>
    <p:cSldViewPr snapToGrid="0">
      <p:cViewPr varScale="1">
        <p:scale>
          <a:sx n="88" d="100"/>
          <a:sy n="88" d="100"/>
        </p:scale>
        <p:origin x="648" y="84"/>
      </p:cViewPr>
      <p:guideLst>
        <p:guide orient="horz" pos="1729"/>
        <p:guide pos="3817"/>
      </p:guideLst>
    </p:cSldViewPr>
  </p:slideViewPr>
  <p:outlineViewPr>
    <p:cViewPr>
      <p:scale>
        <a:sx n="33" d="100"/>
        <a:sy n="33" d="100"/>
      </p:scale>
      <p:origin x="0" y="-3040"/>
    </p:cViewPr>
  </p:outlineViewPr>
  <p:notesTextViewPr>
    <p:cViewPr>
      <p:scale>
        <a:sx n="33" d="100"/>
        <a:sy n="33"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3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6.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microsoft.com/office/2015/10/relationships/revisionInfo" Target="revisionInfo.xml"/><Relationship Id="rId7" Type="http://schemas.openxmlformats.org/officeDocument/2006/relationships/slideMaster" Target="slideMasters/slideMaster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ne Ozola" userId="cb42dafe-96cc-4e39-9b3d-84c6aca47c77" providerId="ADAL" clId="{293DD78E-95BB-4D2C-BBD7-282801BAEE18}"/>
    <pc:docChg chg="modSld">
      <pc:chgData name="Liene Ozola" userId="cb42dafe-96cc-4e39-9b3d-84c6aca47c77" providerId="ADAL" clId="{293DD78E-95BB-4D2C-BBD7-282801BAEE18}" dt="2020-07-08T08:45:41.323" v="0"/>
      <pc:docMkLst>
        <pc:docMk/>
      </pc:docMkLst>
      <pc:sldChg chg="modSp">
        <pc:chgData name="Liene Ozola" userId="cb42dafe-96cc-4e39-9b3d-84c6aca47c77" providerId="ADAL" clId="{293DD78E-95BB-4D2C-BBD7-282801BAEE18}" dt="2020-07-08T08:45:41.323" v="0"/>
        <pc:sldMkLst>
          <pc:docMk/>
          <pc:sldMk cId="726389223" sldId="825"/>
        </pc:sldMkLst>
        <pc:graphicFrameChg chg="mod">
          <ac:chgData name="Liene Ozola" userId="cb42dafe-96cc-4e39-9b3d-84c6aca47c77" providerId="ADAL" clId="{293DD78E-95BB-4D2C-BBD7-282801BAEE18}" dt="2020-07-08T08:45:41.323" v="0"/>
          <ac:graphicFrameMkLst>
            <pc:docMk/>
            <pc:sldMk cId="726389223" sldId="825"/>
            <ac:graphicFrameMk id="15" creationId="{C78DEB88-39B1-4991-811F-B8506FB04011}"/>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rtl="0"/>
            <a:fld id="{EB50A8C7-65E2-4149-B68A-9715AC91CCD1}" type="datetimeFigureOut">
              <a:rPr lang="en-GB" smtClean="0"/>
              <a:t>08/07/2020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rtl="0"/>
            <a:fld id="{573A6DB9-D9E9-49D8-A66C-778509066462}" type="slidenum">
              <a:rPr lang="en-GB" smtClean="0"/>
              <a:t>‹#›</a:t>
            </a:fld>
            <a:endParaRPr lang="en-GB"/>
          </a:p>
        </p:txBody>
      </p:sp>
    </p:spTree>
    <p:extLst>
      <p:ext uri="{BB962C8B-B14F-4D97-AF65-F5344CB8AC3E}">
        <p14:creationId xmlns:p14="http://schemas.microsoft.com/office/powerpoint/2010/main" val="16648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1DA3E32C-0857-437F-9357-DDC4A51FAFFD}" type="datetimeFigureOut">
              <a:rPr lang="en-GB" smtClean="0"/>
              <a:t>08/07/2020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F32484CF-87FC-4E46-95CB-C500DE73FF83}" type="slidenum">
              <a:rPr lang="en-GB" smtClean="0"/>
              <a:t>‹#›</a:t>
            </a:fld>
            <a:endParaRPr lang="en-GB"/>
          </a:p>
        </p:txBody>
      </p:sp>
    </p:spTree>
    <p:extLst>
      <p:ext uri="{BB962C8B-B14F-4D97-AF65-F5344CB8AC3E}">
        <p14:creationId xmlns:p14="http://schemas.microsoft.com/office/powerpoint/2010/main" val="26471982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58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28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rtl="0"/>
            <a:fld id="{F32484CF-87FC-4E46-95CB-C500DE73FF83}" type="slidenum">
              <a:rPr lang="en-GB" smtClean="0"/>
              <a:t>16</a:t>
            </a:fld>
            <a:endParaRPr lang="en-GB"/>
          </a:p>
        </p:txBody>
      </p:sp>
    </p:spTree>
    <p:extLst>
      <p:ext uri="{BB962C8B-B14F-4D97-AF65-F5344CB8AC3E}">
        <p14:creationId xmlns:p14="http://schemas.microsoft.com/office/powerpoint/2010/main" val="40816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22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2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20</a:t>
            </a:fld>
            <a:endParaRPr lang="en-GB"/>
          </a:p>
        </p:txBody>
      </p:sp>
    </p:spTree>
    <p:extLst>
      <p:ext uri="{BB962C8B-B14F-4D97-AF65-F5344CB8AC3E}">
        <p14:creationId xmlns:p14="http://schemas.microsoft.com/office/powerpoint/2010/main" val="170397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23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22</a:t>
            </a:fld>
            <a:endParaRPr lang="en-GB"/>
          </a:p>
        </p:txBody>
      </p:sp>
    </p:spTree>
    <p:extLst>
      <p:ext uri="{BB962C8B-B14F-4D97-AF65-F5344CB8AC3E}">
        <p14:creationId xmlns:p14="http://schemas.microsoft.com/office/powerpoint/2010/main" val="402363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l-PL" dirty="0"/>
          </a:p>
        </p:txBody>
      </p:sp>
      <p:sp>
        <p:nvSpPr>
          <p:cNvPr id="4" name="Header Placeholder 3"/>
          <p:cNvSpPr>
            <a:spLocks noGrp="1"/>
          </p:cNvSpPr>
          <p:nvPr>
            <p:ph type="hdr" sz="quarter"/>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77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l-PL" dirty="0"/>
          </a:p>
        </p:txBody>
      </p:sp>
      <p:sp>
        <p:nvSpPr>
          <p:cNvPr id="4" name="Header Placeholder 3"/>
          <p:cNvSpPr>
            <a:spLocks noGrp="1"/>
          </p:cNvSpPr>
          <p:nvPr>
            <p:ph type="hdr" sz="quarter"/>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2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a:t>
            </a:fld>
            <a:endParaRPr lang="en-GB"/>
          </a:p>
        </p:txBody>
      </p:sp>
    </p:spTree>
    <p:extLst>
      <p:ext uri="{BB962C8B-B14F-4D97-AF65-F5344CB8AC3E}">
        <p14:creationId xmlns:p14="http://schemas.microsoft.com/office/powerpoint/2010/main" val="335122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23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24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34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95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6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69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55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59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043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79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3</a:t>
            </a:fld>
            <a:endParaRPr lang="en-GB"/>
          </a:p>
        </p:txBody>
      </p:sp>
    </p:spTree>
    <p:extLst>
      <p:ext uri="{BB962C8B-B14F-4D97-AF65-F5344CB8AC3E}">
        <p14:creationId xmlns:p14="http://schemas.microsoft.com/office/powerpoint/2010/main" val="204061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0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233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57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717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515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a:t>M</a:t>
            </a:r>
            <a:endParaRPr lang="en-GB" sz="2000"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528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sz="2800"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56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400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03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4</a:t>
            </a:fld>
            <a:endParaRPr lang="en-GB"/>
          </a:p>
        </p:txBody>
      </p:sp>
    </p:spTree>
    <p:extLst>
      <p:ext uri="{BB962C8B-B14F-4D97-AF65-F5344CB8AC3E}">
        <p14:creationId xmlns:p14="http://schemas.microsoft.com/office/powerpoint/2010/main" val="1785653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v-LV"/>
              <a:t>Kristīne</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84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06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5</a:t>
            </a:fld>
            <a:endParaRPr lang="en-GB"/>
          </a:p>
        </p:txBody>
      </p:sp>
    </p:spTree>
    <p:extLst>
      <p:ext uri="{BB962C8B-B14F-4D97-AF65-F5344CB8AC3E}">
        <p14:creationId xmlns:p14="http://schemas.microsoft.com/office/powerpoint/2010/main" val="400612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7</a:t>
            </a:fld>
            <a:endParaRPr lang="en-GB"/>
          </a:p>
        </p:txBody>
      </p:sp>
    </p:spTree>
    <p:extLst>
      <p:ext uri="{BB962C8B-B14F-4D97-AF65-F5344CB8AC3E}">
        <p14:creationId xmlns:p14="http://schemas.microsoft.com/office/powerpoint/2010/main" val="20811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10</a:t>
            </a:fld>
            <a:endParaRPr lang="en-GB"/>
          </a:p>
        </p:txBody>
      </p:sp>
    </p:spTree>
    <p:extLst>
      <p:ext uri="{BB962C8B-B14F-4D97-AF65-F5344CB8AC3E}">
        <p14:creationId xmlns:p14="http://schemas.microsoft.com/office/powerpoint/2010/main" val="356978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24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44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94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924136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42973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594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769507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59441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586679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68870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618960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28574122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213989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986008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85653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570668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676554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275658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4178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895456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581143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734438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9379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490509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7" name="Slide Number Placeholder 5">
            <a:extLst>
              <a:ext uri="{FF2B5EF4-FFF2-40B4-BE49-F238E27FC236}">
                <a16:creationId xmlns:a16="http://schemas.microsoft.com/office/drawing/2014/main" xmlns="" id="{4313E905-C450-4D01-9C71-712FABBDBFB2}"/>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625426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50870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2339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176218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5010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994652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066973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144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214385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564913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090057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095133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210582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589412965"/>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23046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749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714566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008888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42973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6811753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ctrTitle" hasCustomPrompt="1"/>
          </p:nvPr>
        </p:nvSpPr>
        <p:spPr>
          <a:xfrm>
            <a:off x="442912" y="428625"/>
            <a:ext cx="7418388" cy="2428874"/>
          </a:xfrm>
        </p:spPr>
        <p:txBody>
          <a:bodyPr rtlCol="0" anchor="b" anchorCtr="0"/>
          <a:lstStyle>
            <a:lvl1pPr algn="l">
              <a:lnSpc>
                <a:spcPct val="85000"/>
              </a:lnSpc>
              <a:defRPr sz="6000">
                <a:solidFill>
                  <a:schemeClr val="bg1"/>
                </a:solidFill>
              </a:defRPr>
            </a:lvl1pPr>
          </a:lstStyle>
          <a:p>
            <a:pPr rtl="0"/>
            <a:r>
              <a:rPr lang="lv-LV"/>
              <a:t>[Presentation title]</a:t>
            </a:r>
          </a:p>
        </p:txBody>
      </p:sp>
      <p:sp>
        <p:nvSpPr>
          <p:cNvPr id="3" name="Subtitle 2"/>
          <p:cNvSpPr>
            <a:spLocks noGrp="1"/>
          </p:cNvSpPr>
          <p:nvPr>
            <p:ph type="subTitle" idx="1" hasCustomPrompt="1"/>
          </p:nvPr>
        </p:nvSpPr>
        <p:spPr>
          <a:xfrm>
            <a:off x="442914" y="3749040"/>
            <a:ext cx="5473700" cy="594360"/>
          </a:xfrm>
        </p:spPr>
        <p:txBody>
          <a:bodyPr rtlCol="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pPr rtl="0"/>
            <a:r>
              <a:rPr lang="lv-LV"/>
              <a:t>[Presentation subtitle]</a:t>
            </a:r>
          </a:p>
        </p:txBody>
      </p:sp>
      <p:pic>
        <p:nvPicPr>
          <p:cNvPr id="8" name="Picture 7">
            <a:extLst>
              <a:ext uri="{FF2B5EF4-FFF2-40B4-BE49-F238E27FC236}">
                <a16:creationId xmlns:a16="http://schemas.microsoft.com/office/drawing/2014/main" xmlns="" id="{9C024489-97EC-1D48-A1FA-019C122861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6283032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2" y="2103120"/>
            <a:ext cx="11306175" cy="4073842"/>
          </a:xfrm>
        </p:spPr>
        <p:txBody>
          <a:bodyPr rtlCol="0"/>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Date Placeholder 6">
            <a:extLst>
              <a:ext uri="{FF2B5EF4-FFF2-40B4-BE49-F238E27FC236}">
                <a16:creationId xmlns:a16="http://schemas.microsoft.com/office/drawing/2014/main" xmlns="" id="{F5FFE9E4-AEC7-4C94-924E-CF2BD6516CA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xmlns="" id="{5748B076-1A83-49DC-8BDD-583FD7C990B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9" name="Slide Number Placeholder 8">
            <a:extLst>
              <a:ext uri="{FF2B5EF4-FFF2-40B4-BE49-F238E27FC236}">
                <a16:creationId xmlns:a16="http://schemas.microsoft.com/office/drawing/2014/main" xmlns="" id="{4690F115-C2A9-454E-96E3-288E577C1D7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2C52D0D9-F3EE-47F0-A2C2-D8539FBB88B3}" type="slidenum">
              <a:rPr lang="en-GB" smtClean="0"/>
              <a:pPr/>
              <a:t>‹#›</a:t>
            </a:fld>
            <a:endParaRPr lang="en-GB"/>
          </a:p>
        </p:txBody>
      </p:sp>
    </p:spTree>
    <p:extLst>
      <p:ext uri="{BB962C8B-B14F-4D97-AF65-F5344CB8AC3E}">
        <p14:creationId xmlns:p14="http://schemas.microsoft.com/office/powerpoint/2010/main" val="2579094369"/>
      </p:ext>
    </p:extLst>
  </p:cSld>
  <p:clrMapOvr>
    <a:masterClrMapping/>
  </p:clrMapOvr>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3" y="2103120"/>
            <a:ext cx="11306175" cy="407384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Date Placeholder 3">
            <a:extLst>
              <a:ext uri="{FF2B5EF4-FFF2-40B4-BE49-F238E27FC236}">
                <a16:creationId xmlns:a16="http://schemas.microsoft.com/office/drawing/2014/main" xmlns="" id="{E1796B38-0FC8-4E54-A71E-D10BB575FC8B}"/>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B58051DD-181E-406E-9DC3-EF9FBC1ECA2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6" name="Slide Number Placeholder 5">
            <a:extLst>
              <a:ext uri="{FF2B5EF4-FFF2-40B4-BE49-F238E27FC236}">
                <a16:creationId xmlns:a16="http://schemas.microsoft.com/office/drawing/2014/main" xmlns="" id="{EAF7C639-0C30-4AE5-85A6-591060C75EEB}"/>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EFCA0BF2-2C09-4FEC-90EB-B061FD252A0B}" type="slidenum">
              <a:rPr lang="en-GB" smtClean="0"/>
              <a:pPr/>
              <a:t>‹#›</a:t>
            </a:fld>
            <a:endParaRPr lang="en-GB"/>
          </a:p>
        </p:txBody>
      </p:sp>
    </p:spTree>
    <p:extLst>
      <p:ext uri="{BB962C8B-B14F-4D97-AF65-F5344CB8AC3E}">
        <p14:creationId xmlns:p14="http://schemas.microsoft.com/office/powerpoint/2010/main" val="3601922143"/>
      </p:ext>
    </p:extLst>
  </p:cSld>
  <p:clrMapOvr>
    <a:masterClrMapping/>
  </p:clrMapOvr>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6" name="Subtitle 2">
            <a:extLst>
              <a:ext uri="{FF2B5EF4-FFF2-40B4-BE49-F238E27FC236}">
                <a16:creationId xmlns:a16="http://schemas.microsoft.com/office/drawing/2014/main" xmlns="" id="{06D22B17-E9E9-3842-A116-5C0D59C56C8F}"/>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3" y="2103438"/>
            <a:ext cx="11306175"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2B619FD5-376E-4E0F-8BDD-0DDBC19B5ACB}"/>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1A5EFBEA-4331-4618-A5DA-DC43129764C1}"/>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19B6D308-C175-4268-81B7-6885FF2D2A70}"/>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3E172874-F31C-4F49-83A0-567C39581794}" type="slidenum">
              <a:rPr lang="en-GB" smtClean="0"/>
              <a:pPr/>
              <a:t>‹#›</a:t>
            </a:fld>
            <a:endParaRPr lang="en-GB"/>
          </a:p>
        </p:txBody>
      </p:sp>
    </p:spTree>
    <p:extLst>
      <p:ext uri="{BB962C8B-B14F-4D97-AF65-F5344CB8AC3E}">
        <p14:creationId xmlns:p14="http://schemas.microsoft.com/office/powerpoint/2010/main" val="3363286318"/>
      </p:ext>
    </p:extLst>
  </p:cSld>
  <p:clrMapOvr>
    <a:masterClrMapping/>
  </p:clrMapOvr>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7C9AA037-4A14-464C-8F97-AECD87C851F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47349846-E089-48A6-8843-D602A8122012}"/>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6" name="Slide Number Placeholder 5">
            <a:extLst>
              <a:ext uri="{FF2B5EF4-FFF2-40B4-BE49-F238E27FC236}">
                <a16:creationId xmlns:a16="http://schemas.microsoft.com/office/drawing/2014/main" xmlns="" id="{3FAF3750-5FD2-491E-92DD-5222745BE70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D9A43ECE-828D-4D8A-BDA5-1D8747809C26}" type="slidenum">
              <a:rPr lang="en-GB" smtClean="0"/>
              <a:pPr/>
              <a:t>‹#›</a:t>
            </a:fld>
            <a:endParaRPr lang="en-GB"/>
          </a:p>
        </p:txBody>
      </p:sp>
    </p:spTree>
    <p:extLst>
      <p:ext uri="{BB962C8B-B14F-4D97-AF65-F5344CB8AC3E}">
        <p14:creationId xmlns:p14="http://schemas.microsoft.com/office/powerpoint/2010/main" val="1349527968"/>
      </p:ext>
    </p:extLst>
  </p:cSld>
  <p:clrMapOvr>
    <a:masterClrMapping/>
  </p:clrMapOvr>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6" name="Subtitle 2">
            <a:extLst>
              <a:ext uri="{FF2B5EF4-FFF2-40B4-BE49-F238E27FC236}">
                <a16:creationId xmlns:a16="http://schemas.microsoft.com/office/drawing/2014/main" xmlns="" id="{1C758DF0-2055-C446-AF59-8BED8AF86DAB}"/>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74832FEA-F2D8-43B8-8AEE-37A5A67687B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82AD00FD-D30F-4BA9-8049-D4D24D0DA1B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2E86034B-8EBA-4443-906A-9CE4179361D5}"/>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89737A4A-7763-40F2-BBF1-C2CA2B5F6C4C}" type="slidenum">
              <a:rPr lang="en-GB" smtClean="0"/>
              <a:pPr/>
              <a:t>‹#›</a:t>
            </a:fld>
            <a:endParaRPr lang="en-GB"/>
          </a:p>
        </p:txBody>
      </p:sp>
    </p:spTree>
    <p:extLst>
      <p:ext uri="{BB962C8B-B14F-4D97-AF65-F5344CB8AC3E}">
        <p14:creationId xmlns:p14="http://schemas.microsoft.com/office/powerpoint/2010/main" val="79137590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821657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8ED72116-A052-4534-BF66-3D711D17D492}"/>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A5531D85-3DC1-4C86-8C85-0CD577B90383}"/>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6" name="Slide Number Placeholder 5">
            <a:extLst>
              <a:ext uri="{FF2B5EF4-FFF2-40B4-BE49-F238E27FC236}">
                <a16:creationId xmlns:a16="http://schemas.microsoft.com/office/drawing/2014/main" xmlns="" id="{247A35EB-873A-4A0B-83B2-B2F8FAACFF9C}"/>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EFF0ACD7-9637-4A16-9A2D-EA44F9E7B6FE}" type="slidenum">
              <a:rPr lang="en-GB" smtClean="0"/>
              <a:pPr/>
              <a:t>‹#›</a:t>
            </a:fld>
            <a:endParaRPr lang="en-GB"/>
          </a:p>
        </p:txBody>
      </p:sp>
    </p:spTree>
    <p:extLst>
      <p:ext uri="{BB962C8B-B14F-4D97-AF65-F5344CB8AC3E}">
        <p14:creationId xmlns:p14="http://schemas.microsoft.com/office/powerpoint/2010/main" val="1853764833"/>
      </p:ext>
    </p:extLst>
  </p:cSld>
  <p:clrMapOvr>
    <a:overrideClrMapping bg1="dk1" tx1="lt1" bg2="dk2" tx2="lt2" accent1="accent1" accent2="accent2" accent3="accent3" accent4="accent4" accent5="accent5" accent6="accent6" hlink="hlink" folHlink="folHlink"/>
  </p:clrMapOvr>
  <p:hf hdr="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5473700" cy="4068761"/>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6275388" y="2103438"/>
            <a:ext cx="54737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AE27C26A-ECCA-46D0-9C68-72B3B62599FC}"/>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2EA4E4AE-48A1-432B-95C8-0085899554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7" name="Slide Number Placeholder 6">
            <a:extLst>
              <a:ext uri="{FF2B5EF4-FFF2-40B4-BE49-F238E27FC236}">
                <a16:creationId xmlns:a16="http://schemas.microsoft.com/office/drawing/2014/main" xmlns="" id="{98CB0BC9-C18E-49AE-AC80-7FC18B563CE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6801210-E712-4AA6-BB08-42121F56C0D1}" type="slidenum">
              <a:rPr lang="en-GB" smtClean="0"/>
              <a:pPr/>
              <a:t>‹#›</a:t>
            </a:fld>
            <a:endParaRPr lang="en-GB"/>
          </a:p>
        </p:txBody>
      </p:sp>
    </p:spTree>
    <p:extLst>
      <p:ext uri="{BB962C8B-B14F-4D97-AF65-F5344CB8AC3E}">
        <p14:creationId xmlns:p14="http://schemas.microsoft.com/office/powerpoint/2010/main" val="304714397"/>
      </p:ext>
    </p:extLst>
  </p:cSld>
  <p:clrMapOvr>
    <a:masterClrMapping/>
  </p:clrMapOvr>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xmlns="" id="{32E0820E-E86A-4245-AF6A-000EBF442F6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5473700"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6275388" y="2103437"/>
            <a:ext cx="5473699"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B19D8571-A554-4D05-A41B-3C087616F07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7723F0E0-6416-4DB8-A9B0-F82D537CE38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6" name="Slide Number Placeholder 5">
            <a:extLst>
              <a:ext uri="{FF2B5EF4-FFF2-40B4-BE49-F238E27FC236}">
                <a16:creationId xmlns:a16="http://schemas.microsoft.com/office/drawing/2014/main" xmlns="" id="{6BAEF7FF-4FB8-46E6-9AD2-68FCFE487CCF}"/>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F5100DC7-30EC-4A76-8108-F54443D8B7A8}" type="slidenum">
              <a:rPr lang="en-GB" smtClean="0"/>
              <a:pPr/>
              <a:t>‹#›</a:t>
            </a:fld>
            <a:endParaRPr lang="en-GB"/>
          </a:p>
        </p:txBody>
      </p:sp>
    </p:spTree>
    <p:extLst>
      <p:ext uri="{BB962C8B-B14F-4D97-AF65-F5344CB8AC3E}">
        <p14:creationId xmlns:p14="http://schemas.microsoft.com/office/powerpoint/2010/main" val="3943900060"/>
      </p:ext>
    </p:extLst>
  </p:cSld>
  <p:clrMapOvr>
    <a:masterClrMapping/>
  </p:clrMapOvr>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5317807"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5317807"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8" name="Picture Placeholder 2">
            <a:extLst>
              <a:ext uri="{FF2B5EF4-FFF2-40B4-BE49-F238E27FC236}">
                <a16:creationId xmlns:a16="http://schemas.microsoft.com/office/drawing/2014/main" xmlns="" id="{2BED7AA0-17C2-48FB-ABC4-C692036AAF8C}"/>
              </a:ext>
            </a:extLst>
          </p:cNvPr>
          <p:cNvSpPr>
            <a:spLocks noGrp="1"/>
          </p:cNvSpPr>
          <p:nvPr>
            <p:ph type="pic" sz="quarter" idx="13"/>
          </p:nvPr>
        </p:nvSpPr>
        <p:spPr>
          <a:xfrm>
            <a:off x="6096000" y="0"/>
            <a:ext cx="6096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4" name="Date Placeholder 3">
            <a:extLst>
              <a:ext uri="{FF2B5EF4-FFF2-40B4-BE49-F238E27FC236}">
                <a16:creationId xmlns:a16="http://schemas.microsoft.com/office/drawing/2014/main" xmlns="" id="{0E0CBBB6-DDED-49C1-A27B-16C3593355CA}"/>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F07BD7B9-85F7-4CA6-A9C4-308D25BA0056}"/>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6" name="Slide Number Placeholder 5">
            <a:extLst>
              <a:ext uri="{FF2B5EF4-FFF2-40B4-BE49-F238E27FC236}">
                <a16:creationId xmlns:a16="http://schemas.microsoft.com/office/drawing/2014/main" xmlns="" id="{61B7813F-ECB9-4D2A-80D3-018AB783F3E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CA3FF8F8-0B2B-43EB-9C40-8AAC46919106}" type="slidenum">
              <a:rPr lang="en-GB" smtClean="0"/>
              <a:pPr/>
              <a:t>‹#›</a:t>
            </a:fld>
            <a:endParaRPr lang="en-GB"/>
          </a:p>
        </p:txBody>
      </p:sp>
    </p:spTree>
    <p:extLst>
      <p:ext uri="{BB962C8B-B14F-4D97-AF65-F5344CB8AC3E}">
        <p14:creationId xmlns:p14="http://schemas.microsoft.com/office/powerpoint/2010/main" val="1642399029"/>
      </p:ext>
    </p:extLst>
  </p:cSld>
  <p:clrMapOvr>
    <a:masterClrMapping/>
  </p:clrMapOvr>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4" y="430514"/>
            <a:ext cx="5317806"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xmlns="" id="{339845CC-465C-0147-BB19-41367E39D82E}"/>
              </a:ext>
            </a:extLst>
          </p:cNvPr>
          <p:cNvSpPr>
            <a:spLocks noGrp="1"/>
          </p:cNvSpPr>
          <p:nvPr>
            <p:ph type="subTitle" idx="16" hasCustomPrompt="1"/>
          </p:nvPr>
        </p:nvSpPr>
        <p:spPr>
          <a:xfrm>
            <a:off x="442912" y="933433"/>
            <a:ext cx="5317808"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5317807"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Picture Placeholder 2"/>
          <p:cNvSpPr>
            <a:spLocks noGrp="1"/>
          </p:cNvSpPr>
          <p:nvPr>
            <p:ph type="pic" sz="quarter" idx="13"/>
          </p:nvPr>
        </p:nvSpPr>
        <p:spPr>
          <a:xfrm>
            <a:off x="6096000" y="0"/>
            <a:ext cx="6096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 name="Date Placeholder 1">
            <a:extLst>
              <a:ext uri="{FF2B5EF4-FFF2-40B4-BE49-F238E27FC236}">
                <a16:creationId xmlns:a16="http://schemas.microsoft.com/office/drawing/2014/main" xmlns="" id="{20FC441B-66EF-47B4-BF09-421FDE0CBF0E}"/>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09FA6A78-53B9-4D23-91E9-1C5CDA15C35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F1F9E0A3-6B9F-4D03-B399-CD7323EF2377}"/>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1951A28F-14CB-4571-B1C2-701BE220D3D1}" type="slidenum">
              <a:rPr lang="en-GB" smtClean="0"/>
              <a:pPr/>
              <a:t>‹#›</a:t>
            </a:fld>
            <a:endParaRPr lang="en-GB"/>
          </a:p>
        </p:txBody>
      </p:sp>
    </p:spTree>
    <p:extLst>
      <p:ext uri="{BB962C8B-B14F-4D97-AF65-F5344CB8AC3E}">
        <p14:creationId xmlns:p14="http://schemas.microsoft.com/office/powerpoint/2010/main" val="554982358"/>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4332288"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12" name="Content Placeholder 4"/>
          <p:cNvSpPr>
            <a:spLocks noGrp="1"/>
          </p:cNvSpPr>
          <p:nvPr>
            <p:ph sz="half" idx="13"/>
          </p:nvPr>
        </p:nvSpPr>
        <p:spPr>
          <a:xfrm>
            <a:off x="8220076"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8F5CE338-F747-4541-B891-4895AB8A3468}"/>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6FDBE94E-3F46-46CB-82E1-CD9AD13FC7EB}"/>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7" name="Slide Number Placeholder 6">
            <a:extLst>
              <a:ext uri="{FF2B5EF4-FFF2-40B4-BE49-F238E27FC236}">
                <a16:creationId xmlns:a16="http://schemas.microsoft.com/office/drawing/2014/main" xmlns="" id="{029FD474-FA48-421C-B10E-5ADE02D6974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89E1532C-3935-45C6-841B-A5B89909B3C2}" type="slidenum">
              <a:rPr lang="en-GB" smtClean="0"/>
              <a:pPr/>
              <a:t>‹#›</a:t>
            </a:fld>
            <a:endParaRPr lang="en-GB"/>
          </a:p>
        </p:txBody>
      </p:sp>
    </p:spTree>
    <p:extLst>
      <p:ext uri="{BB962C8B-B14F-4D97-AF65-F5344CB8AC3E}">
        <p14:creationId xmlns:p14="http://schemas.microsoft.com/office/powerpoint/2010/main" val="2168869292"/>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8" name="Subtitle 2">
            <a:extLst>
              <a:ext uri="{FF2B5EF4-FFF2-40B4-BE49-F238E27FC236}">
                <a16:creationId xmlns:a16="http://schemas.microsoft.com/office/drawing/2014/main" xmlns="" id="{B56B3548-5EB8-714F-93B3-BD8CE8C6C99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4332288"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12" name="Content Placeholder 4"/>
          <p:cNvSpPr>
            <a:spLocks noGrp="1"/>
          </p:cNvSpPr>
          <p:nvPr>
            <p:ph sz="half" idx="13"/>
          </p:nvPr>
        </p:nvSpPr>
        <p:spPr>
          <a:xfrm>
            <a:off x="8220076"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90A31848-F896-4722-8A26-A0DE9F35F2F3}"/>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3ED48F69-42B3-44AF-AA77-7172FB2884D8}"/>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6" name="Slide Number Placeholder 5">
            <a:extLst>
              <a:ext uri="{FF2B5EF4-FFF2-40B4-BE49-F238E27FC236}">
                <a16:creationId xmlns:a16="http://schemas.microsoft.com/office/drawing/2014/main" xmlns="" id="{13B8AA88-C25A-486A-9B82-89ECD47A2D94}"/>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EB132799-308F-4E8F-BB8C-4BDBF1A9A2D6}" type="slidenum">
              <a:rPr lang="en-GB" smtClean="0"/>
              <a:pPr/>
              <a:t>‹#›</a:t>
            </a:fld>
            <a:endParaRPr lang="en-GB"/>
          </a:p>
        </p:txBody>
      </p:sp>
    </p:spTree>
    <p:extLst>
      <p:ext uri="{BB962C8B-B14F-4D97-AF65-F5344CB8AC3E}">
        <p14:creationId xmlns:p14="http://schemas.microsoft.com/office/powerpoint/2010/main" val="2442703885"/>
      </p:ext>
    </p:extLst>
  </p:cSld>
  <p:clrMapOvr>
    <a:masterClrMapping/>
  </p:clrMapOvr>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33606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6" name="Content Placeholder 4"/>
          <p:cNvSpPr>
            <a:spLocks noGrp="1"/>
          </p:cNvSpPr>
          <p:nvPr>
            <p:ph sz="half" idx="13"/>
          </p:nvPr>
        </p:nvSpPr>
        <p:spPr>
          <a:xfrm>
            <a:off x="6275388"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Content Placeholder 5"/>
          <p:cNvSpPr>
            <a:spLocks noGrp="1"/>
          </p:cNvSpPr>
          <p:nvPr>
            <p:ph sz="half" idx="14"/>
          </p:nvPr>
        </p:nvSpPr>
        <p:spPr>
          <a:xfrm>
            <a:off x="919016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F86A5EC5-D7AC-4570-B6A1-E27F23A796CC}"/>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4C45C3CB-502E-4A1A-BA54-7F47C1814A8B}"/>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8" name="Slide Number Placeholder 7">
            <a:extLst>
              <a:ext uri="{FF2B5EF4-FFF2-40B4-BE49-F238E27FC236}">
                <a16:creationId xmlns:a16="http://schemas.microsoft.com/office/drawing/2014/main" xmlns="" id="{C0723AA0-44DB-4CF8-BE29-84B77C09F20F}"/>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EC009FD1-4D04-4D22-902B-D02F4870D313}" type="slidenum">
              <a:rPr lang="en-GB" smtClean="0"/>
              <a:pPr/>
              <a:t>‹#›</a:t>
            </a:fld>
            <a:endParaRPr lang="en-GB"/>
          </a:p>
        </p:txBody>
      </p:sp>
    </p:spTree>
    <p:extLst>
      <p:ext uri="{BB962C8B-B14F-4D97-AF65-F5344CB8AC3E}">
        <p14:creationId xmlns:p14="http://schemas.microsoft.com/office/powerpoint/2010/main" val="1714216975"/>
      </p:ext>
    </p:extLst>
  </p:cSld>
  <p:clrMapOvr>
    <a:masterClrMapping/>
  </p:clrMapOvr>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1" name="Subtitle 2">
            <a:extLst>
              <a:ext uri="{FF2B5EF4-FFF2-40B4-BE49-F238E27FC236}">
                <a16:creationId xmlns:a16="http://schemas.microsoft.com/office/drawing/2014/main" xmlns="" id="{42F08066-BCE7-3945-BE4E-1DEA43569B7F}"/>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33606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6" name="Content Placeholder 4"/>
          <p:cNvSpPr>
            <a:spLocks noGrp="1"/>
          </p:cNvSpPr>
          <p:nvPr>
            <p:ph sz="half" idx="13"/>
          </p:nvPr>
        </p:nvSpPr>
        <p:spPr>
          <a:xfrm>
            <a:off x="6275388"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Content Placeholder 5"/>
          <p:cNvSpPr>
            <a:spLocks noGrp="1"/>
          </p:cNvSpPr>
          <p:nvPr>
            <p:ph sz="half" idx="14"/>
          </p:nvPr>
        </p:nvSpPr>
        <p:spPr>
          <a:xfrm>
            <a:off x="919016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D8047B8E-B85D-487A-81D0-27699D5114D2}"/>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9C28BA9A-B013-49E2-BF7E-B3BCE36A6CA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8" name="Slide Number Placeholder 7">
            <a:extLst>
              <a:ext uri="{FF2B5EF4-FFF2-40B4-BE49-F238E27FC236}">
                <a16:creationId xmlns:a16="http://schemas.microsoft.com/office/drawing/2014/main" xmlns="" id="{FCA1C1A5-D15B-440D-9762-F36546E405D8}"/>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6BC3BD3A-3EF7-434B-948C-880D67D6300F}" type="slidenum">
              <a:rPr lang="en-GB" smtClean="0"/>
              <a:pPr/>
              <a:t>‹#›</a:t>
            </a:fld>
            <a:endParaRPr lang="en-GB"/>
          </a:p>
        </p:txBody>
      </p:sp>
    </p:spTree>
    <p:extLst>
      <p:ext uri="{BB962C8B-B14F-4D97-AF65-F5344CB8AC3E}">
        <p14:creationId xmlns:p14="http://schemas.microsoft.com/office/powerpoint/2010/main" val="1342780197"/>
      </p:ext>
    </p:extLst>
  </p:cSld>
  <p:clrMapOvr>
    <a:masterClrMapping/>
  </p:clrMapOvr>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4" name="Content Placeholder 3"/>
          <p:cNvSpPr>
            <a:spLocks noGrp="1"/>
          </p:cNvSpPr>
          <p:nvPr>
            <p:ph sz="half" idx="2"/>
          </p:nvPr>
        </p:nvSpPr>
        <p:spPr>
          <a:xfrm>
            <a:off x="2777045"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6" name="Content Placeholder 4"/>
          <p:cNvSpPr>
            <a:spLocks noGrp="1"/>
          </p:cNvSpPr>
          <p:nvPr>
            <p:ph sz="half" idx="13"/>
          </p:nvPr>
        </p:nvSpPr>
        <p:spPr>
          <a:xfrm>
            <a:off x="5111177"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7" name="Content Placeholder 5"/>
          <p:cNvSpPr>
            <a:spLocks noGrp="1"/>
          </p:cNvSpPr>
          <p:nvPr>
            <p:ph sz="half" idx="14"/>
          </p:nvPr>
        </p:nvSpPr>
        <p:spPr>
          <a:xfrm>
            <a:off x="7445309"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9" name="Content Placeholder 6"/>
          <p:cNvSpPr>
            <a:spLocks noGrp="1"/>
          </p:cNvSpPr>
          <p:nvPr>
            <p:ph sz="half" idx="15"/>
          </p:nvPr>
        </p:nvSpPr>
        <p:spPr>
          <a:xfrm>
            <a:off x="977944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2" name="Date Placeholder 1">
            <a:extLst>
              <a:ext uri="{FF2B5EF4-FFF2-40B4-BE49-F238E27FC236}">
                <a16:creationId xmlns:a16="http://schemas.microsoft.com/office/drawing/2014/main" xmlns="" id="{2AD00847-51D5-47CC-AFA8-E0BE33A09359}"/>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970D506F-3D01-4FBB-91BF-C210EF689F50}"/>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8" name="Slide Number Placeholder 7">
            <a:extLst>
              <a:ext uri="{FF2B5EF4-FFF2-40B4-BE49-F238E27FC236}">
                <a16:creationId xmlns:a16="http://schemas.microsoft.com/office/drawing/2014/main" xmlns="" id="{4BCCD176-9A83-4F8B-BE59-81311B79987D}"/>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pPr rtl="0"/>
            <a:fld id="{20C748A1-DDF4-48B8-89F6-D678908EAB24}" type="slidenum">
              <a:rPr lang="en-GB" smtClean="0"/>
              <a:pPr/>
              <a:t>‹#›</a:t>
            </a:fld>
            <a:endParaRPr lang="en-GB"/>
          </a:p>
        </p:txBody>
      </p:sp>
    </p:spTree>
    <p:extLst>
      <p:ext uri="{BB962C8B-B14F-4D97-AF65-F5344CB8AC3E}">
        <p14:creationId xmlns:p14="http://schemas.microsoft.com/office/powerpoint/2010/main" val="64939408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0442466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2" name="Subtitle 2">
            <a:extLst>
              <a:ext uri="{FF2B5EF4-FFF2-40B4-BE49-F238E27FC236}">
                <a16:creationId xmlns:a16="http://schemas.microsoft.com/office/drawing/2014/main" xmlns="" id="{BCBFC701-7287-1F4F-B6FA-1BECCBF324C6}"/>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4" name="Content Placeholder 3"/>
          <p:cNvSpPr>
            <a:spLocks noGrp="1"/>
          </p:cNvSpPr>
          <p:nvPr>
            <p:ph sz="half" idx="2"/>
          </p:nvPr>
        </p:nvSpPr>
        <p:spPr>
          <a:xfrm>
            <a:off x="2777045"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6" name="Content Placeholder 4"/>
          <p:cNvSpPr>
            <a:spLocks noGrp="1"/>
          </p:cNvSpPr>
          <p:nvPr>
            <p:ph sz="half" idx="13"/>
          </p:nvPr>
        </p:nvSpPr>
        <p:spPr>
          <a:xfrm>
            <a:off x="5111177"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7" name="Content Placeholder 5"/>
          <p:cNvSpPr>
            <a:spLocks noGrp="1"/>
          </p:cNvSpPr>
          <p:nvPr>
            <p:ph sz="half" idx="14"/>
          </p:nvPr>
        </p:nvSpPr>
        <p:spPr>
          <a:xfrm>
            <a:off x="7445309"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9" name="Content Placeholder 6"/>
          <p:cNvSpPr>
            <a:spLocks noGrp="1"/>
          </p:cNvSpPr>
          <p:nvPr>
            <p:ph sz="half" idx="15"/>
          </p:nvPr>
        </p:nvSpPr>
        <p:spPr>
          <a:xfrm>
            <a:off x="977944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2" name="Date Placeholder 1">
            <a:extLst>
              <a:ext uri="{FF2B5EF4-FFF2-40B4-BE49-F238E27FC236}">
                <a16:creationId xmlns:a16="http://schemas.microsoft.com/office/drawing/2014/main" xmlns="" id="{DC49EFE1-DB15-44F7-ACE6-E6DA49FB4291}"/>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xmlns="" id="{BBF2A5C1-FA50-437A-80F8-188AF9CD119B}"/>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8" name="Slide Number Placeholder 7">
            <a:extLst>
              <a:ext uri="{FF2B5EF4-FFF2-40B4-BE49-F238E27FC236}">
                <a16:creationId xmlns:a16="http://schemas.microsoft.com/office/drawing/2014/main" xmlns="" id="{FACFF7ED-C908-495C-8834-B590848998EB}"/>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DC382202-EC52-4843-9801-536685CF1E16}" type="slidenum">
              <a:rPr lang="en-GB" smtClean="0"/>
              <a:pPr/>
              <a:t>‹#›</a:t>
            </a:fld>
            <a:endParaRPr lang="en-GB"/>
          </a:p>
        </p:txBody>
      </p:sp>
    </p:spTree>
    <p:extLst>
      <p:ext uri="{BB962C8B-B14F-4D97-AF65-F5344CB8AC3E}">
        <p14:creationId xmlns:p14="http://schemas.microsoft.com/office/powerpoint/2010/main" val="4279666845"/>
      </p:ext>
    </p:extLst>
  </p:cSld>
  <p:clrMapOvr>
    <a:masterClrMapping/>
  </p:clrMapOvr>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7" name="Content Placeholder 2">
            <a:extLst>
              <a:ext uri="{FF2B5EF4-FFF2-40B4-BE49-F238E27FC236}">
                <a16:creationId xmlns:a16="http://schemas.microsoft.com/office/drawing/2014/main" xmlns="" id="{CF36C29E-E542-4CF8-8350-7B2993AB9F11}"/>
              </a:ext>
            </a:extLst>
          </p:cNvPr>
          <p:cNvSpPr>
            <a:spLocks noGrp="1"/>
          </p:cNvSpPr>
          <p:nvPr>
            <p:ph sz="quarter" idx="20"/>
          </p:nvPr>
        </p:nvSpPr>
        <p:spPr>
          <a:xfrm>
            <a:off x="442913"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3" name="Content Placeholder 3">
            <a:extLst>
              <a:ext uri="{FF2B5EF4-FFF2-40B4-BE49-F238E27FC236}">
                <a16:creationId xmlns:a16="http://schemas.microsoft.com/office/drawing/2014/main" xmlns="" id="{5E49564D-E876-4F96-AA36-94443DF6A6B4}"/>
              </a:ext>
            </a:extLst>
          </p:cNvPr>
          <p:cNvSpPr>
            <a:spLocks noGrp="1"/>
          </p:cNvSpPr>
          <p:nvPr>
            <p:ph sz="quarter" idx="21"/>
          </p:nvPr>
        </p:nvSpPr>
        <p:spPr>
          <a:xfrm>
            <a:off x="4331495"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4" name="Content Placeholder 4">
            <a:extLst>
              <a:ext uri="{FF2B5EF4-FFF2-40B4-BE49-F238E27FC236}">
                <a16:creationId xmlns:a16="http://schemas.microsoft.com/office/drawing/2014/main" xmlns="" id="{D1C35B22-67CB-4342-8F23-814ABE95E981}"/>
              </a:ext>
            </a:extLst>
          </p:cNvPr>
          <p:cNvSpPr>
            <a:spLocks noGrp="1"/>
          </p:cNvSpPr>
          <p:nvPr>
            <p:ph sz="quarter" idx="22"/>
          </p:nvPr>
        </p:nvSpPr>
        <p:spPr>
          <a:xfrm>
            <a:off x="8220076"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 name="Date Placeholder 1">
            <a:extLst>
              <a:ext uri="{FF2B5EF4-FFF2-40B4-BE49-F238E27FC236}">
                <a16:creationId xmlns:a16="http://schemas.microsoft.com/office/drawing/2014/main" xmlns="" id="{4A042128-62D5-416E-8883-0FDE9408FEBC}"/>
              </a:ext>
            </a:extLst>
          </p:cNvPr>
          <p:cNvSpPr>
            <a:spLocks noGrp="1"/>
          </p:cNvSpPr>
          <p:nvPr>
            <p:ph type="dt" sz="half" idx="23"/>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xmlns="" id="{3A8247A3-36FD-4842-B61A-0AD591ED90D0}"/>
              </a:ext>
            </a:extLst>
          </p:cNvPr>
          <p:cNvSpPr>
            <a:spLocks noGrp="1"/>
          </p:cNvSpPr>
          <p:nvPr>
            <p:ph type="ftr" sz="quarter" idx="24"/>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83A38C17-D1B8-4DCF-B34B-B72B1045409A}"/>
              </a:ext>
            </a:extLst>
          </p:cNvPr>
          <p:cNvSpPr>
            <a:spLocks noGrp="1"/>
          </p:cNvSpPr>
          <p:nvPr>
            <p:ph type="sldNum" sz="quarter" idx="25"/>
          </p:nvPr>
        </p:nvSpPr>
        <p:spPr>
          <a:xfrm>
            <a:off x="9984296" y="6492240"/>
            <a:ext cx="1764792" cy="137160"/>
          </a:xfrm>
        </p:spPr>
        <p:txBody>
          <a:bodyPr vert="horz" lIns="0" tIns="0" rIns="0" bIns="0" rtlCol="0" anchor="b" anchorCtr="0">
            <a:noAutofit/>
          </a:bodyPr>
          <a:lstStyle>
            <a:lvl1pPr algn="r">
              <a:defRPr lang="en-GB" smtClean="0"/>
            </a:lvl1pPr>
          </a:lstStyle>
          <a:p>
            <a:pPr rtl="0"/>
            <a:fld id="{5B6D2C8B-B967-49B0-8E9C-D5E6D624BEC4}" type="slidenum">
              <a:rPr lang="en-GB" smtClean="0"/>
              <a:pPr/>
              <a:t>‹#›</a:t>
            </a:fld>
            <a:endParaRPr lang="en-GB"/>
          </a:p>
        </p:txBody>
      </p:sp>
    </p:spTree>
    <p:extLst>
      <p:ext uri="{BB962C8B-B14F-4D97-AF65-F5344CB8AC3E}">
        <p14:creationId xmlns:p14="http://schemas.microsoft.com/office/powerpoint/2010/main" val="1714574400"/>
      </p:ext>
    </p:extLst>
  </p:cSld>
  <p:clrMapOvr>
    <a:masterClrMapping/>
  </p:clrMapOvr>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1" name="Subtitle 2">
            <a:extLst>
              <a:ext uri="{FF2B5EF4-FFF2-40B4-BE49-F238E27FC236}">
                <a16:creationId xmlns:a16="http://schemas.microsoft.com/office/drawing/2014/main" xmlns="" id="{5CE153FD-285A-D647-ADE4-833E86A9CF52}"/>
              </a:ext>
            </a:extLst>
          </p:cNvPr>
          <p:cNvSpPr>
            <a:spLocks noGrp="1"/>
          </p:cNvSpPr>
          <p:nvPr>
            <p:ph type="subTitle" idx="24"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5" name="Content Placeholder 2">
            <a:extLst>
              <a:ext uri="{FF2B5EF4-FFF2-40B4-BE49-F238E27FC236}">
                <a16:creationId xmlns:a16="http://schemas.microsoft.com/office/drawing/2014/main" xmlns="" id="{DF41A2FF-FB3D-4971-8B6D-3BD731DE5053}"/>
              </a:ext>
            </a:extLst>
          </p:cNvPr>
          <p:cNvSpPr>
            <a:spLocks noGrp="1"/>
          </p:cNvSpPr>
          <p:nvPr>
            <p:ph sz="quarter" idx="20"/>
          </p:nvPr>
        </p:nvSpPr>
        <p:spPr>
          <a:xfrm>
            <a:off x="442913"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6" name="Content Placeholder 3">
            <a:extLst>
              <a:ext uri="{FF2B5EF4-FFF2-40B4-BE49-F238E27FC236}">
                <a16:creationId xmlns:a16="http://schemas.microsoft.com/office/drawing/2014/main" xmlns="" id="{7662A741-222C-4F6F-9366-53AED64CAC17}"/>
              </a:ext>
            </a:extLst>
          </p:cNvPr>
          <p:cNvSpPr>
            <a:spLocks noGrp="1"/>
          </p:cNvSpPr>
          <p:nvPr>
            <p:ph sz="quarter" idx="21"/>
          </p:nvPr>
        </p:nvSpPr>
        <p:spPr>
          <a:xfrm>
            <a:off x="4331495"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7" name="Content Placeholder 4">
            <a:extLst>
              <a:ext uri="{FF2B5EF4-FFF2-40B4-BE49-F238E27FC236}">
                <a16:creationId xmlns:a16="http://schemas.microsoft.com/office/drawing/2014/main" xmlns="" id="{2C7502DD-886C-4B7F-ACDF-7765ADE3972C}"/>
              </a:ext>
            </a:extLst>
          </p:cNvPr>
          <p:cNvSpPr>
            <a:spLocks noGrp="1"/>
          </p:cNvSpPr>
          <p:nvPr>
            <p:ph sz="quarter" idx="22"/>
          </p:nvPr>
        </p:nvSpPr>
        <p:spPr>
          <a:xfrm>
            <a:off x="8220076"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 name="Date Placeholder 1">
            <a:extLst>
              <a:ext uri="{FF2B5EF4-FFF2-40B4-BE49-F238E27FC236}">
                <a16:creationId xmlns:a16="http://schemas.microsoft.com/office/drawing/2014/main" xmlns="" id="{7F7C9B0B-FB2C-41ED-B3F6-41880A3F6028}"/>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xmlns="" id="{CEB2521C-F1B0-4FC7-89F8-ADC16F962860}"/>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4" name="Slide Number Placeholder 3">
            <a:extLst>
              <a:ext uri="{FF2B5EF4-FFF2-40B4-BE49-F238E27FC236}">
                <a16:creationId xmlns:a16="http://schemas.microsoft.com/office/drawing/2014/main" xmlns="" id="{50A20222-E5DD-44EF-8992-502A05FC5B7C}"/>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pPr rtl="0"/>
            <a:fld id="{94130DFE-67AB-4FCB-B8F6-04569F4488D2}" type="slidenum">
              <a:rPr lang="en-GB" smtClean="0"/>
              <a:pPr/>
              <a:t>‹#›</a:t>
            </a:fld>
            <a:endParaRPr lang="en-GB"/>
          </a:p>
        </p:txBody>
      </p:sp>
    </p:spTree>
    <p:extLst>
      <p:ext uri="{BB962C8B-B14F-4D97-AF65-F5344CB8AC3E}">
        <p14:creationId xmlns:p14="http://schemas.microsoft.com/office/powerpoint/2010/main" val="462371286"/>
      </p:ext>
    </p:extLst>
  </p:cSld>
  <p:clrMapOvr>
    <a:masterClrMapping/>
  </p:clrMapOvr>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20" name="Content Placeholder 2">
            <a:extLst>
              <a:ext uri="{FF2B5EF4-FFF2-40B4-BE49-F238E27FC236}">
                <a16:creationId xmlns:a16="http://schemas.microsoft.com/office/drawing/2014/main" xmlns="" id="{5647D158-444C-4C82-ACB0-9AB0A3521F0D}"/>
              </a:ext>
            </a:extLst>
          </p:cNvPr>
          <p:cNvSpPr>
            <a:spLocks noGrp="1"/>
          </p:cNvSpPr>
          <p:nvPr>
            <p:ph sz="quarter" idx="21"/>
          </p:nvPr>
        </p:nvSpPr>
        <p:spPr>
          <a:xfrm>
            <a:off x="44723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1" name="Content Placeholder 3">
            <a:extLst>
              <a:ext uri="{FF2B5EF4-FFF2-40B4-BE49-F238E27FC236}">
                <a16:creationId xmlns:a16="http://schemas.microsoft.com/office/drawing/2014/main" xmlns="" id="{09E9185D-B5E2-42D8-B0BB-64A240642503}"/>
              </a:ext>
            </a:extLst>
          </p:cNvPr>
          <p:cNvSpPr>
            <a:spLocks noGrp="1"/>
          </p:cNvSpPr>
          <p:nvPr>
            <p:ph sz="quarter" idx="22"/>
          </p:nvPr>
        </p:nvSpPr>
        <p:spPr>
          <a:xfrm>
            <a:off x="335963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2" name="Content Placeholder 4">
            <a:extLst>
              <a:ext uri="{FF2B5EF4-FFF2-40B4-BE49-F238E27FC236}">
                <a16:creationId xmlns:a16="http://schemas.microsoft.com/office/drawing/2014/main" xmlns="" id="{4EDDB54A-2316-4869-8165-5986C6003418}"/>
              </a:ext>
            </a:extLst>
          </p:cNvPr>
          <p:cNvSpPr>
            <a:spLocks noGrp="1"/>
          </p:cNvSpPr>
          <p:nvPr>
            <p:ph sz="quarter" idx="23"/>
          </p:nvPr>
        </p:nvSpPr>
        <p:spPr>
          <a:xfrm>
            <a:off x="627636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3" name="Content Placeholder 5">
            <a:extLst>
              <a:ext uri="{FF2B5EF4-FFF2-40B4-BE49-F238E27FC236}">
                <a16:creationId xmlns:a16="http://schemas.microsoft.com/office/drawing/2014/main" xmlns="" id="{C944BFAA-989E-4744-AC4B-DF3B93FF7EF7}"/>
              </a:ext>
            </a:extLst>
          </p:cNvPr>
          <p:cNvSpPr>
            <a:spLocks noGrp="1"/>
          </p:cNvSpPr>
          <p:nvPr>
            <p:ph sz="quarter" idx="24"/>
          </p:nvPr>
        </p:nvSpPr>
        <p:spPr>
          <a:xfrm>
            <a:off x="919308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D174C244-B43F-4599-9654-D7F1C77B3E5D}"/>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xmlns="" id="{B198AE9F-D4B3-43F4-B01F-611FED1ED9E2}"/>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50E8F713-BB69-4A47-B4CB-452C257DF0F1}"/>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pPr rtl="0"/>
            <a:fld id="{F6A63D66-1A5E-4DB6-8B1C-FC345281A77F}" type="slidenum">
              <a:rPr lang="en-GB" smtClean="0"/>
              <a:pPr/>
              <a:t>‹#›</a:t>
            </a:fld>
            <a:endParaRPr lang="en-GB"/>
          </a:p>
        </p:txBody>
      </p:sp>
    </p:spTree>
    <p:extLst>
      <p:ext uri="{BB962C8B-B14F-4D97-AF65-F5344CB8AC3E}">
        <p14:creationId xmlns:p14="http://schemas.microsoft.com/office/powerpoint/2010/main" val="3289007291"/>
      </p:ext>
    </p:extLst>
  </p:cSld>
  <p:clrMapOvr>
    <a:masterClrMapping/>
  </p:clrMapOvr>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9" name="Subtitle 2">
            <a:extLst>
              <a:ext uri="{FF2B5EF4-FFF2-40B4-BE49-F238E27FC236}">
                <a16:creationId xmlns:a16="http://schemas.microsoft.com/office/drawing/2014/main" xmlns="" id="{DA3591F7-EFF5-C649-BCF8-906639EFF4C9}"/>
              </a:ext>
            </a:extLst>
          </p:cNvPr>
          <p:cNvSpPr>
            <a:spLocks noGrp="1"/>
          </p:cNvSpPr>
          <p:nvPr>
            <p:ph type="subTitle" idx="23"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22" name="Content Placeholder 2">
            <a:extLst>
              <a:ext uri="{FF2B5EF4-FFF2-40B4-BE49-F238E27FC236}">
                <a16:creationId xmlns:a16="http://schemas.microsoft.com/office/drawing/2014/main" xmlns="" id="{14F44128-4414-43CF-8270-05DD5E559019}"/>
              </a:ext>
            </a:extLst>
          </p:cNvPr>
          <p:cNvSpPr>
            <a:spLocks noGrp="1"/>
          </p:cNvSpPr>
          <p:nvPr>
            <p:ph sz="quarter" idx="21"/>
          </p:nvPr>
        </p:nvSpPr>
        <p:spPr>
          <a:xfrm>
            <a:off x="44723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3" name="Content Placeholder 3">
            <a:extLst>
              <a:ext uri="{FF2B5EF4-FFF2-40B4-BE49-F238E27FC236}">
                <a16:creationId xmlns:a16="http://schemas.microsoft.com/office/drawing/2014/main" xmlns="" id="{5550B7EC-9A89-4137-AC2C-8E055967FFC7}"/>
              </a:ext>
            </a:extLst>
          </p:cNvPr>
          <p:cNvSpPr>
            <a:spLocks noGrp="1"/>
          </p:cNvSpPr>
          <p:nvPr>
            <p:ph sz="quarter" idx="22"/>
          </p:nvPr>
        </p:nvSpPr>
        <p:spPr>
          <a:xfrm>
            <a:off x="335963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4" name="Content Placeholder 4">
            <a:extLst>
              <a:ext uri="{FF2B5EF4-FFF2-40B4-BE49-F238E27FC236}">
                <a16:creationId xmlns:a16="http://schemas.microsoft.com/office/drawing/2014/main" xmlns="" id="{CAE92F97-7ADC-46A9-8EB2-EF00E7B8C3B0}"/>
              </a:ext>
            </a:extLst>
          </p:cNvPr>
          <p:cNvSpPr>
            <a:spLocks noGrp="1"/>
          </p:cNvSpPr>
          <p:nvPr>
            <p:ph sz="quarter" idx="24"/>
          </p:nvPr>
        </p:nvSpPr>
        <p:spPr>
          <a:xfrm>
            <a:off x="627636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5" name="Content Placeholder 5">
            <a:extLst>
              <a:ext uri="{FF2B5EF4-FFF2-40B4-BE49-F238E27FC236}">
                <a16:creationId xmlns:a16="http://schemas.microsoft.com/office/drawing/2014/main" xmlns="" id="{F0AE013A-6661-47CF-A7AF-4541D1BE18D6}"/>
              </a:ext>
            </a:extLst>
          </p:cNvPr>
          <p:cNvSpPr>
            <a:spLocks noGrp="1"/>
          </p:cNvSpPr>
          <p:nvPr>
            <p:ph sz="quarter" idx="25"/>
          </p:nvPr>
        </p:nvSpPr>
        <p:spPr>
          <a:xfrm>
            <a:off x="919308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AF91903D-DCF3-4734-ADA9-D43262E5702B}"/>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xmlns="" id="{7EEBF8A3-E6FA-4CFF-9FCA-72192EE9DC1A}"/>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4" name="Slide Number Placeholder 3">
            <a:extLst>
              <a:ext uri="{FF2B5EF4-FFF2-40B4-BE49-F238E27FC236}">
                <a16:creationId xmlns:a16="http://schemas.microsoft.com/office/drawing/2014/main" xmlns="" id="{0CDA8558-66E2-413F-AB60-61E86602066F}"/>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pPr rtl="0"/>
            <a:fld id="{6542F9FC-CC82-459F-8AC8-32ADB214114B}" type="slidenum">
              <a:rPr lang="en-GB" smtClean="0"/>
              <a:pPr/>
              <a:t>‹#›</a:t>
            </a:fld>
            <a:endParaRPr lang="en-GB"/>
          </a:p>
        </p:txBody>
      </p:sp>
    </p:spTree>
    <p:extLst>
      <p:ext uri="{BB962C8B-B14F-4D97-AF65-F5344CB8AC3E}">
        <p14:creationId xmlns:p14="http://schemas.microsoft.com/office/powerpoint/2010/main" val="728689238"/>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10" name="Picture Placeholder 2"/>
          <p:cNvSpPr>
            <a:spLocks noGrp="1" noChangeAspect="1"/>
          </p:cNvSpPr>
          <p:nvPr>
            <p:ph type="pic" sz="quarter" idx="13"/>
          </p:nvPr>
        </p:nvSpPr>
        <p:spPr>
          <a:xfrm>
            <a:off x="442911"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noChangeAspect="1"/>
          </p:cNvSpPr>
          <p:nvPr>
            <p:ph type="pic" sz="quarter" idx="15"/>
          </p:nvPr>
        </p:nvSpPr>
        <p:spPr>
          <a:xfrm>
            <a:off x="335963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noChangeAspect="1"/>
          </p:cNvSpPr>
          <p:nvPr>
            <p:ph type="pic" sz="quarter" idx="17"/>
          </p:nvPr>
        </p:nvSpPr>
        <p:spPr>
          <a:xfrm>
            <a:off x="6276363"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4" name="Picture Placeholder 5"/>
          <p:cNvSpPr>
            <a:spLocks noGrp="1" noChangeAspect="1"/>
          </p:cNvSpPr>
          <p:nvPr>
            <p:ph type="pic" sz="quarter" idx="19"/>
          </p:nvPr>
        </p:nvSpPr>
        <p:spPr>
          <a:xfrm>
            <a:off x="919308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0" name="Content Placeholder 2">
            <a:extLst>
              <a:ext uri="{FF2B5EF4-FFF2-40B4-BE49-F238E27FC236}">
                <a16:creationId xmlns:a16="http://schemas.microsoft.com/office/drawing/2014/main" xmlns="" id="{A7BDE18C-B6F5-4F07-92F2-88EB0F06DA80}"/>
              </a:ext>
            </a:extLst>
          </p:cNvPr>
          <p:cNvSpPr>
            <a:spLocks noGrp="1"/>
          </p:cNvSpPr>
          <p:nvPr>
            <p:ph sz="quarter" idx="22"/>
          </p:nvPr>
        </p:nvSpPr>
        <p:spPr>
          <a:xfrm>
            <a:off x="44723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1" name="Content Placeholder 3">
            <a:extLst>
              <a:ext uri="{FF2B5EF4-FFF2-40B4-BE49-F238E27FC236}">
                <a16:creationId xmlns:a16="http://schemas.microsoft.com/office/drawing/2014/main" xmlns="" id="{EAB83E31-ADC6-4472-8BCC-A5123751071B}"/>
              </a:ext>
            </a:extLst>
          </p:cNvPr>
          <p:cNvSpPr>
            <a:spLocks noGrp="1"/>
          </p:cNvSpPr>
          <p:nvPr>
            <p:ph sz="quarter" idx="23"/>
          </p:nvPr>
        </p:nvSpPr>
        <p:spPr>
          <a:xfrm>
            <a:off x="335963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2" name="Content Placeholder 4">
            <a:extLst>
              <a:ext uri="{FF2B5EF4-FFF2-40B4-BE49-F238E27FC236}">
                <a16:creationId xmlns:a16="http://schemas.microsoft.com/office/drawing/2014/main" xmlns="" id="{2C9889D5-4B26-4E63-BD3D-E58AF8BFA96E}"/>
              </a:ext>
            </a:extLst>
          </p:cNvPr>
          <p:cNvSpPr>
            <a:spLocks noGrp="1"/>
          </p:cNvSpPr>
          <p:nvPr>
            <p:ph sz="quarter" idx="24"/>
          </p:nvPr>
        </p:nvSpPr>
        <p:spPr>
          <a:xfrm>
            <a:off x="627636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3" name="Content Placeholder 5">
            <a:extLst>
              <a:ext uri="{FF2B5EF4-FFF2-40B4-BE49-F238E27FC236}">
                <a16:creationId xmlns:a16="http://schemas.microsoft.com/office/drawing/2014/main" xmlns="" id="{D4154D0B-36B2-465C-8CF8-5F641F04607D}"/>
              </a:ext>
            </a:extLst>
          </p:cNvPr>
          <p:cNvSpPr>
            <a:spLocks noGrp="1"/>
          </p:cNvSpPr>
          <p:nvPr>
            <p:ph sz="quarter" idx="25"/>
          </p:nvPr>
        </p:nvSpPr>
        <p:spPr>
          <a:xfrm>
            <a:off x="919308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A9640EC6-5E25-48BC-989F-E5EF1A53D4C3}"/>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xmlns="" id="{0BFC60A6-55C3-46EE-9DC1-B73BA5365E50}"/>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7AF7B816-C588-4D88-AD40-A61480DDA49E}"/>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pPr rtl="0"/>
            <a:fld id="{975DDD41-DE8A-4A8D-8C50-9D85048EE26D}" type="slidenum">
              <a:rPr lang="en-GB" smtClean="0"/>
              <a:pPr/>
              <a:t>‹#›</a:t>
            </a:fld>
            <a:endParaRPr lang="en-GB"/>
          </a:p>
        </p:txBody>
      </p:sp>
    </p:spTree>
    <p:extLst>
      <p:ext uri="{BB962C8B-B14F-4D97-AF65-F5344CB8AC3E}">
        <p14:creationId xmlns:p14="http://schemas.microsoft.com/office/powerpoint/2010/main" val="345704054"/>
      </p:ext>
    </p:extLst>
  </p:cSld>
  <p:clrMapOvr>
    <a:masterClrMapping/>
  </p:clrMapOvr>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20" name="Subtitle 2">
            <a:extLst>
              <a:ext uri="{FF2B5EF4-FFF2-40B4-BE49-F238E27FC236}">
                <a16:creationId xmlns:a16="http://schemas.microsoft.com/office/drawing/2014/main" xmlns="" id="{5194D818-D8E8-5342-BDE8-319BC1FCE4A9}"/>
              </a:ext>
            </a:extLst>
          </p:cNvPr>
          <p:cNvSpPr>
            <a:spLocks noGrp="1"/>
          </p:cNvSpPr>
          <p:nvPr>
            <p:ph type="subTitle" idx="2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28" name="Picture Placeholder 2">
            <a:extLst>
              <a:ext uri="{FF2B5EF4-FFF2-40B4-BE49-F238E27FC236}">
                <a16:creationId xmlns:a16="http://schemas.microsoft.com/office/drawing/2014/main" xmlns="" id="{136A12B2-03B5-4BC2-942B-CDF222899B39}"/>
              </a:ext>
            </a:extLst>
          </p:cNvPr>
          <p:cNvSpPr>
            <a:spLocks noGrp="1" noChangeAspect="1"/>
          </p:cNvSpPr>
          <p:nvPr>
            <p:ph type="pic" sz="quarter" idx="13"/>
          </p:nvPr>
        </p:nvSpPr>
        <p:spPr>
          <a:xfrm>
            <a:off x="442911"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9" name="Picture Placeholder 3">
            <a:extLst>
              <a:ext uri="{FF2B5EF4-FFF2-40B4-BE49-F238E27FC236}">
                <a16:creationId xmlns:a16="http://schemas.microsoft.com/office/drawing/2014/main" xmlns="" id="{19698F39-9E08-4628-9EAA-9DFB91AB41F4}"/>
              </a:ext>
            </a:extLst>
          </p:cNvPr>
          <p:cNvSpPr>
            <a:spLocks noGrp="1" noChangeAspect="1"/>
          </p:cNvSpPr>
          <p:nvPr>
            <p:ph type="pic" sz="quarter" idx="15"/>
          </p:nvPr>
        </p:nvSpPr>
        <p:spPr>
          <a:xfrm>
            <a:off x="335963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0" name="Picture Placeholder 4">
            <a:extLst>
              <a:ext uri="{FF2B5EF4-FFF2-40B4-BE49-F238E27FC236}">
                <a16:creationId xmlns:a16="http://schemas.microsoft.com/office/drawing/2014/main" xmlns="" id="{19DD7D57-3E24-4739-9180-648AACAD80CD}"/>
              </a:ext>
            </a:extLst>
          </p:cNvPr>
          <p:cNvSpPr>
            <a:spLocks noGrp="1" noChangeAspect="1"/>
          </p:cNvSpPr>
          <p:nvPr>
            <p:ph type="pic" sz="quarter" idx="17"/>
          </p:nvPr>
        </p:nvSpPr>
        <p:spPr>
          <a:xfrm>
            <a:off x="6276363"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1" name="Picture Placeholder 5">
            <a:extLst>
              <a:ext uri="{FF2B5EF4-FFF2-40B4-BE49-F238E27FC236}">
                <a16:creationId xmlns:a16="http://schemas.microsoft.com/office/drawing/2014/main" xmlns="" id="{C238DBFC-D359-4AE7-953F-513D1249339E}"/>
              </a:ext>
            </a:extLst>
          </p:cNvPr>
          <p:cNvSpPr>
            <a:spLocks noGrp="1" noChangeAspect="1"/>
          </p:cNvSpPr>
          <p:nvPr>
            <p:ph type="pic" sz="quarter" idx="19"/>
          </p:nvPr>
        </p:nvSpPr>
        <p:spPr>
          <a:xfrm>
            <a:off x="919308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2" name="Content Placeholder 2">
            <a:extLst>
              <a:ext uri="{FF2B5EF4-FFF2-40B4-BE49-F238E27FC236}">
                <a16:creationId xmlns:a16="http://schemas.microsoft.com/office/drawing/2014/main" xmlns="" id="{F75EAC27-A3D9-42D2-B8B6-307439DE0C9C}"/>
              </a:ext>
            </a:extLst>
          </p:cNvPr>
          <p:cNvSpPr>
            <a:spLocks noGrp="1"/>
          </p:cNvSpPr>
          <p:nvPr>
            <p:ph sz="quarter" idx="22"/>
          </p:nvPr>
        </p:nvSpPr>
        <p:spPr>
          <a:xfrm>
            <a:off x="44723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3" name="Content Placeholder 3">
            <a:extLst>
              <a:ext uri="{FF2B5EF4-FFF2-40B4-BE49-F238E27FC236}">
                <a16:creationId xmlns:a16="http://schemas.microsoft.com/office/drawing/2014/main" xmlns="" id="{8B897F92-3121-4E86-B159-DB3A78790D25}"/>
              </a:ext>
            </a:extLst>
          </p:cNvPr>
          <p:cNvSpPr>
            <a:spLocks noGrp="1"/>
          </p:cNvSpPr>
          <p:nvPr>
            <p:ph sz="quarter" idx="23"/>
          </p:nvPr>
        </p:nvSpPr>
        <p:spPr>
          <a:xfrm>
            <a:off x="335963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4" name="Content Placeholder 4">
            <a:extLst>
              <a:ext uri="{FF2B5EF4-FFF2-40B4-BE49-F238E27FC236}">
                <a16:creationId xmlns:a16="http://schemas.microsoft.com/office/drawing/2014/main" xmlns="" id="{91ECA7E9-EB6F-4C5F-9E75-057DD0429E43}"/>
              </a:ext>
            </a:extLst>
          </p:cNvPr>
          <p:cNvSpPr>
            <a:spLocks noGrp="1"/>
          </p:cNvSpPr>
          <p:nvPr>
            <p:ph sz="quarter" idx="24"/>
          </p:nvPr>
        </p:nvSpPr>
        <p:spPr>
          <a:xfrm>
            <a:off x="627636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5" name="Content Placeholder 5">
            <a:extLst>
              <a:ext uri="{FF2B5EF4-FFF2-40B4-BE49-F238E27FC236}">
                <a16:creationId xmlns:a16="http://schemas.microsoft.com/office/drawing/2014/main" xmlns="" id="{364D15F8-8EEC-45CD-98E7-4DEE5949D11A}"/>
              </a:ext>
            </a:extLst>
          </p:cNvPr>
          <p:cNvSpPr>
            <a:spLocks noGrp="1"/>
          </p:cNvSpPr>
          <p:nvPr>
            <p:ph sz="quarter" idx="25"/>
          </p:nvPr>
        </p:nvSpPr>
        <p:spPr>
          <a:xfrm>
            <a:off x="919308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xmlns="" id="{18BAEE37-CE64-4A87-9E38-14AA76A693CD}"/>
              </a:ext>
            </a:extLst>
          </p:cNvPr>
          <p:cNvSpPr>
            <a:spLocks noGrp="1"/>
          </p:cNvSpPr>
          <p:nvPr>
            <p:ph type="dt" sz="half" idx="2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xmlns="" id="{5B477859-27D2-47AA-BFE1-0BA6CD84733A}"/>
              </a:ext>
            </a:extLst>
          </p:cNvPr>
          <p:cNvSpPr>
            <a:spLocks noGrp="1"/>
          </p:cNvSpPr>
          <p:nvPr>
            <p:ph type="ftr" sz="quarter" idx="28"/>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4" name="Slide Number Placeholder 3">
            <a:extLst>
              <a:ext uri="{FF2B5EF4-FFF2-40B4-BE49-F238E27FC236}">
                <a16:creationId xmlns:a16="http://schemas.microsoft.com/office/drawing/2014/main" xmlns="" id="{2C3BBE71-51DA-4BBD-86C2-694F7AD0CB78}"/>
              </a:ext>
            </a:extLst>
          </p:cNvPr>
          <p:cNvSpPr>
            <a:spLocks noGrp="1"/>
          </p:cNvSpPr>
          <p:nvPr>
            <p:ph type="sldNum" sz="quarter" idx="29"/>
          </p:nvPr>
        </p:nvSpPr>
        <p:spPr>
          <a:xfrm>
            <a:off x="9984296" y="6492240"/>
            <a:ext cx="1764792" cy="137160"/>
          </a:xfrm>
        </p:spPr>
        <p:txBody>
          <a:bodyPr vert="horz" lIns="0" tIns="0" rIns="0" bIns="0" rtlCol="0" anchor="b" anchorCtr="0">
            <a:noAutofit/>
          </a:bodyPr>
          <a:lstStyle>
            <a:lvl1pPr algn="r">
              <a:defRPr lang="en-GB" smtClean="0"/>
            </a:lvl1pPr>
          </a:lstStyle>
          <a:p>
            <a:pPr rtl="0"/>
            <a:fld id="{5657FFE3-8697-4B83-B22E-8EBA272E3B40}" type="slidenum">
              <a:rPr lang="en-GB" smtClean="0"/>
              <a:pPr/>
              <a:t>‹#›</a:t>
            </a:fld>
            <a:endParaRPr lang="en-GB"/>
          </a:p>
        </p:txBody>
      </p:sp>
    </p:spTree>
    <p:extLst>
      <p:ext uri="{BB962C8B-B14F-4D97-AF65-F5344CB8AC3E}">
        <p14:creationId xmlns:p14="http://schemas.microsoft.com/office/powerpoint/2010/main" val="2234141100"/>
      </p:ext>
    </p:extLst>
  </p:cSld>
  <p:clrMapOvr>
    <a:masterClrMapping/>
  </p:clrMapOvr>
  <p:hf hdr="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xmlns="" id="{250DBEAB-0EE4-4A40-95BE-992CDE35CFDD}"/>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2FAFCFF8-8D44-4369-BAB9-4D98D243B141}"/>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6" name="Slide Number Placeholder 5">
            <a:extLst>
              <a:ext uri="{FF2B5EF4-FFF2-40B4-BE49-F238E27FC236}">
                <a16:creationId xmlns:a16="http://schemas.microsoft.com/office/drawing/2014/main" xmlns="" id="{E30D016F-36D4-4BFA-A23C-4AA4F5EA1E36}"/>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9FEA487E-0BAB-4A97-90CC-7DA479BD860F}" type="slidenum">
              <a:rPr lang="en-GB" smtClean="0"/>
              <a:pPr/>
              <a:t>‹#›</a:t>
            </a:fld>
            <a:endParaRPr lang="en-GB"/>
          </a:p>
        </p:txBody>
      </p:sp>
    </p:spTree>
    <p:extLst>
      <p:ext uri="{BB962C8B-B14F-4D97-AF65-F5344CB8AC3E}">
        <p14:creationId xmlns:p14="http://schemas.microsoft.com/office/powerpoint/2010/main" val="2697747850"/>
      </p:ext>
    </p:extLst>
  </p:cSld>
  <p:clrMapOvr>
    <a:masterClrMapping/>
  </p:clrMapOvr>
  <p:hf hdr="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xmlns="" id="{E168D6DA-542B-6F48-A3F4-9AAC02852C7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xmlns="" id="{CAA3B5D5-3C19-49FD-88B1-8B6B3D7EAE78}"/>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C3040C48-2A5B-4546-96AB-95227F79B06E}"/>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4F872F96-5F2C-44A6-BF5F-53FC03B58FA6}"/>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9039BA2D-6D39-4735-8494-7B36618FF98B}" type="slidenum">
              <a:rPr lang="en-GB" smtClean="0"/>
              <a:pPr/>
              <a:t>‹#›</a:t>
            </a:fld>
            <a:endParaRPr lang="en-GB"/>
          </a:p>
        </p:txBody>
      </p:sp>
    </p:spTree>
    <p:extLst>
      <p:ext uri="{BB962C8B-B14F-4D97-AF65-F5344CB8AC3E}">
        <p14:creationId xmlns:p14="http://schemas.microsoft.com/office/powerpoint/2010/main" val="53508199"/>
      </p:ext>
    </p:extLst>
  </p:cSld>
  <p:clrMapOvr>
    <a:masterClrMapping/>
  </p:clrMapOvr>
  <p:hf hdr="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xmlns="" id="{297C984E-ED25-4481-88B8-2CA3ACB6DE8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2DBD8E35-590B-4835-BB5F-4284D6CB3E2E}"/>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6" name="Slide Number Placeholder 5">
            <a:extLst>
              <a:ext uri="{FF2B5EF4-FFF2-40B4-BE49-F238E27FC236}">
                <a16:creationId xmlns:a16="http://schemas.microsoft.com/office/drawing/2014/main" xmlns="" id="{C21FAA3E-276A-4794-AE0C-31DC25252939}"/>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96D2FAF4-AAAA-4BF3-AC3F-60442127803C}" type="slidenum">
              <a:rPr lang="en-GB" smtClean="0"/>
              <a:pPr/>
              <a:t>‹#›</a:t>
            </a:fld>
            <a:endParaRPr lang="en-GB"/>
          </a:p>
        </p:txBody>
      </p:sp>
    </p:spTree>
    <p:extLst>
      <p:ext uri="{BB962C8B-B14F-4D97-AF65-F5344CB8AC3E}">
        <p14:creationId xmlns:p14="http://schemas.microsoft.com/office/powerpoint/2010/main" val="39334982"/>
      </p:ext>
    </p:extLst>
  </p:cSld>
  <p:clrMapOvr>
    <a:overrideClrMapping bg1="dk1" tx1="lt1" bg2="dk2" tx2="lt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501195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lvl1pPr>
          </a:lstStyle>
          <a:p>
            <a:pPr rtl="0"/>
            <a:r>
              <a:rPr lang="lv-LV"/>
              <a:t>[Slide title]</a:t>
            </a:r>
          </a:p>
        </p:txBody>
      </p:sp>
      <p:sp>
        <p:nvSpPr>
          <p:cNvPr id="3" name="Date Placeholder 2">
            <a:extLst>
              <a:ext uri="{FF2B5EF4-FFF2-40B4-BE49-F238E27FC236}">
                <a16:creationId xmlns:a16="http://schemas.microsoft.com/office/drawing/2014/main" xmlns=""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dirty="0"/>
              <a:t/>
            </a:r>
            <a:br>
              <a:rPr lang="en-GB" dirty="0"/>
            </a:br>
            <a:r>
              <a:rPr lang="lv-LV"/>
              <a:t>DTEK Energy B.V. Group</a:t>
            </a:r>
          </a:p>
        </p:txBody>
      </p:sp>
      <p:sp>
        <p:nvSpPr>
          <p:cNvPr id="5" name="Slide Number Placeholder 4">
            <a:extLst>
              <a:ext uri="{FF2B5EF4-FFF2-40B4-BE49-F238E27FC236}">
                <a16:creationId xmlns:a16="http://schemas.microsoft.com/office/drawing/2014/main" xmlns=""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801F11F-56D3-4327-BE80-F565FF62F89E}" type="slidenum">
              <a:rPr lang="en-GB" smtClean="0"/>
              <a:pPr/>
              <a:t>‹#›</a:t>
            </a:fld>
            <a:endParaRPr lang="en-GB"/>
          </a:p>
        </p:txBody>
      </p:sp>
    </p:spTree>
    <p:extLst>
      <p:ext uri="{BB962C8B-B14F-4D97-AF65-F5344CB8AC3E}">
        <p14:creationId xmlns:p14="http://schemas.microsoft.com/office/powerpoint/2010/main" val="664129626"/>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lvl1pPr>
          </a:lstStyle>
          <a:p>
            <a:pPr rtl="0"/>
            <a:r>
              <a:rPr lang="lv-LV"/>
              <a:t>[Slide title]</a:t>
            </a:r>
          </a:p>
        </p:txBody>
      </p:sp>
      <p:sp>
        <p:nvSpPr>
          <p:cNvPr id="3" name="Date Placeholder 2">
            <a:extLst>
              <a:ext uri="{FF2B5EF4-FFF2-40B4-BE49-F238E27FC236}">
                <a16:creationId xmlns:a16="http://schemas.microsoft.com/office/drawing/2014/main" xmlns=""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801F11F-56D3-4327-BE80-F565FF62F89E}" type="slidenum">
              <a:rPr lang="en-GB" smtClean="0"/>
              <a:pPr/>
              <a:t>‹#›</a:t>
            </a:fld>
            <a:endParaRPr lang="en-GB"/>
          </a:p>
        </p:txBody>
      </p:sp>
      <p:sp>
        <p:nvSpPr>
          <p:cNvPr id="7" name="Picture Placeholder 6">
            <a:extLst>
              <a:ext uri="{FF2B5EF4-FFF2-40B4-BE49-F238E27FC236}">
                <a16:creationId xmlns:a16="http://schemas.microsoft.com/office/drawing/2014/main" xmlns="" id="{2316DAA8-519C-4075-B11C-D7B2B5DFEDBA}"/>
              </a:ext>
            </a:extLst>
          </p:cNvPr>
          <p:cNvSpPr>
            <a:spLocks noGrp="1"/>
          </p:cNvSpPr>
          <p:nvPr>
            <p:ph type="pic" sz="quarter" idx="13"/>
          </p:nvPr>
        </p:nvSpPr>
        <p:spPr>
          <a:xfrm>
            <a:off x="7861300" y="0"/>
            <a:ext cx="4330700" cy="6858000"/>
          </a:xfrm>
        </p:spPr>
        <p:txBody>
          <a:bodyPr rtlCol="0"/>
          <a:lstStyle/>
          <a:p>
            <a:pPr rtl="0"/>
            <a:endParaRPr lang="en-GB"/>
          </a:p>
        </p:txBody>
      </p:sp>
    </p:spTree>
    <p:extLst>
      <p:ext uri="{BB962C8B-B14F-4D97-AF65-F5344CB8AC3E}">
        <p14:creationId xmlns:p14="http://schemas.microsoft.com/office/powerpoint/2010/main" val="390670466"/>
      </p:ext>
    </p:extLst>
  </p:cSld>
  <p:clrMapOvr>
    <a:masterClrMapping/>
  </p:clrMapOvr>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xmlns=""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4" name="Slide Number Placeholder 3">
            <a:extLst>
              <a:ext uri="{FF2B5EF4-FFF2-40B4-BE49-F238E27FC236}">
                <a16:creationId xmlns:a16="http://schemas.microsoft.com/office/drawing/2014/main" xmlns=""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896D3695-13AD-420B-B69C-DEDB3048029C}" type="slidenum">
              <a:rPr lang="en-GB" smtClean="0"/>
              <a:pPr/>
              <a:t>‹#›</a:t>
            </a:fld>
            <a:endParaRPr lang="en-GB"/>
          </a:p>
        </p:txBody>
      </p:sp>
    </p:spTree>
    <p:extLst>
      <p:ext uri="{BB962C8B-B14F-4D97-AF65-F5344CB8AC3E}">
        <p14:creationId xmlns:p14="http://schemas.microsoft.com/office/powerpoint/2010/main" val="1364376017"/>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xmlns=""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4" name="Slide Number Placeholder 3">
            <a:extLst>
              <a:ext uri="{FF2B5EF4-FFF2-40B4-BE49-F238E27FC236}">
                <a16:creationId xmlns:a16="http://schemas.microsoft.com/office/drawing/2014/main" xmlns=""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896D3695-13AD-420B-B69C-DEDB3048029C}" type="slidenum">
              <a:rPr lang="en-GB" smtClean="0"/>
              <a:pPr/>
              <a:t>‹#›</a:t>
            </a:fld>
            <a:endParaRPr lang="en-GB"/>
          </a:p>
        </p:txBody>
      </p:sp>
      <p:sp>
        <p:nvSpPr>
          <p:cNvPr id="15" name="Picture Placeholder 14">
            <a:extLst>
              <a:ext uri="{FF2B5EF4-FFF2-40B4-BE49-F238E27FC236}">
                <a16:creationId xmlns:a16="http://schemas.microsoft.com/office/drawing/2014/main" xmlns="" id="{0A42A4A6-0A47-4FC4-BD63-58958180EF7F}"/>
              </a:ext>
            </a:extLst>
          </p:cNvPr>
          <p:cNvSpPr>
            <a:spLocks noGrp="1"/>
          </p:cNvSpPr>
          <p:nvPr>
            <p:ph type="pic" sz="quarter" idx="13"/>
          </p:nvPr>
        </p:nvSpPr>
        <p:spPr>
          <a:xfrm>
            <a:off x="6275388" y="0"/>
            <a:ext cx="5916612" cy="6858000"/>
          </a:xfrm>
        </p:spPr>
        <p:txBody>
          <a:bodyPr rtlCol="0"/>
          <a:lstStyle/>
          <a:p>
            <a:pPr rtl="0"/>
            <a:endParaRPr lang="en-GB"/>
          </a:p>
        </p:txBody>
      </p:sp>
    </p:spTree>
    <p:extLst>
      <p:ext uri="{BB962C8B-B14F-4D97-AF65-F5344CB8AC3E}">
        <p14:creationId xmlns:p14="http://schemas.microsoft.com/office/powerpoint/2010/main" val="3203608131"/>
      </p:ext>
    </p:extLst>
  </p:cSld>
  <p:clrMapOvr>
    <a:masterClrMapping/>
  </p:clrMapOvr>
  <p:hf hdr="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362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lvl1pPr>
          </a:lstStyle>
          <a:p>
            <a:pPr rtl="0"/>
            <a:r>
              <a:rPr lang="lv-LV"/>
              <a:t>[Slide title]</a:t>
            </a:r>
          </a:p>
        </p:txBody>
      </p:sp>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Text Placeholder 9"/>
          <p:cNvSpPr>
            <a:spLocks noGrp="1"/>
          </p:cNvSpPr>
          <p:nvPr>
            <p:ph type="body" sz="quarter" idx="14" hasCustomPrompt="1"/>
          </p:nvPr>
        </p:nvSpPr>
        <p:spPr>
          <a:xfrm>
            <a:off x="360370" y="2377440"/>
            <a:ext cx="3611880" cy="1737360"/>
          </a:xfrm>
        </p:spPr>
        <p:txBody>
          <a:bodyPr tIns="0" bIns="0" rtlCol="0" anchor="t" anchorCtr="0"/>
          <a:lstStyle>
            <a:lvl1pPr>
              <a:lnSpc>
                <a:spcPct val="80000"/>
              </a:lnSpc>
              <a:spcBef>
                <a:spcPts val="0"/>
              </a:spcBef>
              <a:spcAft>
                <a:spcPts val="0"/>
              </a:spcAft>
              <a:defRPr sz="13600" b="1" spc="-100" baseline="0">
                <a:solidFill>
                  <a:schemeClr val="bg1"/>
                </a:solidFill>
              </a:defRPr>
            </a:lvl1pPr>
          </a:lstStyle>
          <a:p>
            <a:pPr lvl="0" rtl="0"/>
            <a:r>
              <a:rPr lang="lv-LV"/>
              <a:t>00%</a:t>
            </a:r>
          </a:p>
        </p:txBody>
      </p:sp>
      <p:sp>
        <p:nvSpPr>
          <p:cNvPr id="3" name="Content Placeholder 2"/>
          <p:cNvSpPr>
            <a:spLocks noGrp="1"/>
          </p:cNvSpPr>
          <p:nvPr>
            <p:ph idx="1"/>
          </p:nvPr>
        </p:nvSpPr>
        <p:spPr>
          <a:xfrm>
            <a:off x="442914" y="3931920"/>
            <a:ext cx="3328986" cy="2061784"/>
          </a:xfrm>
        </p:spPr>
        <p:txBody>
          <a:bodyPr rtlCol="0"/>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9" name="Chart Placeholder 8"/>
          <p:cNvSpPr>
            <a:spLocks noGrp="1"/>
          </p:cNvSpPr>
          <p:nvPr>
            <p:ph type="chart" sz="quarter" idx="13"/>
          </p:nvPr>
        </p:nvSpPr>
        <p:spPr>
          <a:xfrm>
            <a:off x="4327525" y="2095500"/>
            <a:ext cx="7421563" cy="4076699"/>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xmlns="" id="{C22C9961-DF18-4744-B459-2D2027E34522}"/>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336065F8-2BCD-472B-A341-FAEF336B4E65}"/>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6" name="Slide Number Placeholder 5">
            <a:extLst>
              <a:ext uri="{FF2B5EF4-FFF2-40B4-BE49-F238E27FC236}">
                <a16:creationId xmlns:a16="http://schemas.microsoft.com/office/drawing/2014/main" xmlns="" id="{6ED478F7-EFF9-41BC-BEC0-55909496182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EF18D3E6-CAAB-49ED-8404-2F1DB7521110}" type="slidenum">
              <a:rPr lang="en-GB" smtClean="0"/>
              <a:pPr/>
              <a:t>‹#›</a:t>
            </a:fld>
            <a:endParaRPr lang="en-GB"/>
          </a:p>
        </p:txBody>
      </p:sp>
    </p:spTree>
    <p:extLst>
      <p:ext uri="{BB962C8B-B14F-4D97-AF65-F5344CB8AC3E}">
        <p14:creationId xmlns:p14="http://schemas.microsoft.com/office/powerpoint/2010/main" val="322401074"/>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6" name="Title 1"/>
          <p:cNvSpPr>
            <a:spLocks noGrp="1"/>
          </p:cNvSpPr>
          <p:nvPr>
            <p:ph type="title" hasCustomPrompt="1"/>
          </p:nvPr>
        </p:nvSpPr>
        <p:spPr/>
        <p:txBody>
          <a:bodyPr rtlCol="0"/>
          <a:lstStyle>
            <a:lvl1pPr>
              <a:defRPr/>
            </a:lvl1pPr>
          </a:lstStyle>
          <a:p>
            <a:pPr rtl="0"/>
            <a:r>
              <a:rPr lang="lv-LV"/>
              <a:t>[Slide title]</a:t>
            </a:r>
          </a:p>
        </p:txBody>
      </p:sp>
      <p:sp>
        <p:nvSpPr>
          <p:cNvPr id="10" name="Text Placeholder 2"/>
          <p:cNvSpPr>
            <a:spLocks noGrp="1"/>
          </p:cNvSpPr>
          <p:nvPr>
            <p:ph type="body" sz="quarter" idx="14" hasCustomPrompt="1"/>
          </p:nvPr>
        </p:nvSpPr>
        <p:spPr>
          <a:xfrm>
            <a:off x="442913" y="2095500"/>
            <a:ext cx="3529012" cy="1333500"/>
          </a:xfrm>
        </p:spPr>
        <p:txBody>
          <a:bodyPr rtlCol="0" anchor="ctr" anchorCtr="0"/>
          <a:lstStyle>
            <a:lvl1pPr>
              <a:lnSpc>
                <a:spcPct val="100000"/>
              </a:lnSpc>
              <a:defRPr sz="8500" b="0" spc="-100" baseline="0">
                <a:solidFill>
                  <a:schemeClr val="accent3"/>
                </a:solidFill>
              </a:defRPr>
            </a:lvl1pPr>
          </a:lstStyle>
          <a:p>
            <a:pPr lvl="0" rtl="0"/>
            <a:r>
              <a:rPr lang="lv-LV"/>
              <a:t>00%</a:t>
            </a:r>
          </a:p>
        </p:txBody>
      </p:sp>
      <p:sp>
        <p:nvSpPr>
          <p:cNvPr id="13" name="Text Placeholder 3"/>
          <p:cNvSpPr>
            <a:spLocks noGrp="1"/>
          </p:cNvSpPr>
          <p:nvPr>
            <p:ph type="body" sz="quarter" idx="15" hasCustomPrompt="1"/>
          </p:nvPr>
        </p:nvSpPr>
        <p:spPr>
          <a:xfrm>
            <a:off x="4327524" y="2095500"/>
            <a:ext cx="3533775" cy="1333500"/>
          </a:xfrm>
        </p:spPr>
        <p:txBody>
          <a:bodyPr rtlCol="0" anchor="ctr" anchorCtr="0"/>
          <a:lstStyle>
            <a:lvl1pPr>
              <a:lnSpc>
                <a:spcPct val="100000"/>
              </a:lnSpc>
              <a:defRPr sz="8500" b="0" spc="-100" baseline="0">
                <a:solidFill>
                  <a:schemeClr val="tx2"/>
                </a:solidFill>
              </a:defRPr>
            </a:lvl1pPr>
          </a:lstStyle>
          <a:p>
            <a:pPr lvl="0" rtl="0"/>
            <a:r>
              <a:rPr lang="lv-LV"/>
              <a:t>00%</a:t>
            </a:r>
          </a:p>
        </p:txBody>
      </p:sp>
      <p:sp>
        <p:nvSpPr>
          <p:cNvPr id="14" name="Text Placeholder 4"/>
          <p:cNvSpPr>
            <a:spLocks noGrp="1"/>
          </p:cNvSpPr>
          <p:nvPr>
            <p:ph type="body" sz="quarter" idx="16" hasCustomPrompt="1"/>
          </p:nvPr>
        </p:nvSpPr>
        <p:spPr>
          <a:xfrm>
            <a:off x="8222571" y="2095500"/>
            <a:ext cx="3529012" cy="1333500"/>
          </a:xfrm>
        </p:spPr>
        <p:txBody>
          <a:bodyPr rtlCol="0" anchor="ctr" anchorCtr="0"/>
          <a:lstStyle>
            <a:lvl1pPr>
              <a:lnSpc>
                <a:spcPct val="100000"/>
              </a:lnSpc>
              <a:defRPr sz="8500" b="0" spc="-100" baseline="0">
                <a:solidFill>
                  <a:schemeClr val="accent1"/>
                </a:solidFill>
              </a:defRPr>
            </a:lvl1pPr>
          </a:lstStyle>
          <a:p>
            <a:pPr lvl="0" rtl="0"/>
            <a:r>
              <a:rPr lang="lv-LV"/>
              <a:t>00%</a:t>
            </a:r>
          </a:p>
        </p:txBody>
      </p:sp>
      <p:sp>
        <p:nvSpPr>
          <p:cNvPr id="3" name="Content Placeholder 2"/>
          <p:cNvSpPr>
            <a:spLocks noGrp="1"/>
          </p:cNvSpPr>
          <p:nvPr>
            <p:ph sz="half" idx="1"/>
          </p:nvPr>
        </p:nvSpPr>
        <p:spPr>
          <a:xfrm>
            <a:off x="442913" y="3599542"/>
            <a:ext cx="3529012" cy="2578057"/>
          </a:xfrm>
        </p:spPr>
        <p:txBody>
          <a:bodyPr rtlCol="0"/>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15" name="Content Placeholder 3">
            <a:extLst>
              <a:ext uri="{FF2B5EF4-FFF2-40B4-BE49-F238E27FC236}">
                <a16:creationId xmlns:a16="http://schemas.microsoft.com/office/drawing/2014/main" xmlns="" id="{904FBFED-85D0-8C43-84C6-BADD19241EDC}"/>
              </a:ext>
            </a:extLst>
          </p:cNvPr>
          <p:cNvSpPr>
            <a:spLocks noGrp="1"/>
          </p:cNvSpPr>
          <p:nvPr>
            <p:ph sz="half" idx="19"/>
          </p:nvPr>
        </p:nvSpPr>
        <p:spPr>
          <a:xfrm>
            <a:off x="4327525" y="3599542"/>
            <a:ext cx="3533775" cy="2578057"/>
          </a:xfrm>
        </p:spPr>
        <p:txBody>
          <a:bodyPr rtlCol="0"/>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16" name="Content Placeholder 4">
            <a:extLst>
              <a:ext uri="{FF2B5EF4-FFF2-40B4-BE49-F238E27FC236}">
                <a16:creationId xmlns:a16="http://schemas.microsoft.com/office/drawing/2014/main" xmlns="" id="{C7D43B0B-6C29-D449-BC95-219F98DA27E0}"/>
              </a:ext>
            </a:extLst>
          </p:cNvPr>
          <p:cNvSpPr>
            <a:spLocks noGrp="1"/>
          </p:cNvSpPr>
          <p:nvPr>
            <p:ph sz="half" idx="20"/>
          </p:nvPr>
        </p:nvSpPr>
        <p:spPr>
          <a:xfrm>
            <a:off x="8222571" y="3599542"/>
            <a:ext cx="3529012" cy="2578057"/>
          </a:xfrm>
        </p:spPr>
        <p:txBody>
          <a:bodyPr rtlCol="0"/>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2" name="Date Placeholder 1">
            <a:extLst>
              <a:ext uri="{FF2B5EF4-FFF2-40B4-BE49-F238E27FC236}">
                <a16:creationId xmlns:a16="http://schemas.microsoft.com/office/drawing/2014/main" xmlns="" id="{F9ECC828-6005-46A5-ADB2-C782A63FAA00}"/>
              </a:ext>
            </a:extLst>
          </p:cNvPr>
          <p:cNvSpPr>
            <a:spLocks noGrp="1"/>
          </p:cNvSpPr>
          <p:nvPr>
            <p:ph type="dt" sz="half" idx="21"/>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8EAAE69F-D42E-4D44-B4C0-C6CBF4F58AFD}"/>
              </a:ext>
            </a:extLst>
          </p:cNvPr>
          <p:cNvSpPr>
            <a:spLocks noGrp="1"/>
          </p:cNvSpPr>
          <p:nvPr>
            <p:ph type="ftr" sz="quarter" idx="22"/>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A31553AF-5274-4EC1-B7E7-51835DFE446F}"/>
              </a:ext>
            </a:extLst>
          </p:cNvPr>
          <p:cNvSpPr>
            <a:spLocks noGrp="1"/>
          </p:cNvSpPr>
          <p:nvPr>
            <p:ph type="sldNum" sz="quarter" idx="23"/>
          </p:nvPr>
        </p:nvSpPr>
        <p:spPr>
          <a:xfrm>
            <a:off x="9984296" y="6492240"/>
            <a:ext cx="1764792" cy="137160"/>
          </a:xfrm>
        </p:spPr>
        <p:txBody>
          <a:bodyPr vert="horz" lIns="0" tIns="0" rIns="0" bIns="0" rtlCol="0" anchor="b" anchorCtr="0">
            <a:noAutofit/>
          </a:bodyPr>
          <a:lstStyle>
            <a:lvl1pPr algn="r">
              <a:defRPr lang="en-GB" smtClean="0"/>
            </a:lvl1pPr>
          </a:lstStyle>
          <a:p>
            <a:pPr rtl="0"/>
            <a:fld id="{B03D1A20-9E06-487A-B5D8-8BFBEA85B741}" type="slidenum">
              <a:rPr lang="en-GB" smtClean="0"/>
              <a:pPr/>
              <a:t>‹#›</a:t>
            </a:fld>
            <a:endParaRPr lang="en-GB"/>
          </a:p>
        </p:txBody>
      </p:sp>
    </p:spTree>
    <p:extLst>
      <p:ext uri="{BB962C8B-B14F-4D97-AF65-F5344CB8AC3E}">
        <p14:creationId xmlns:p14="http://schemas.microsoft.com/office/powerpoint/2010/main" val="3026564515"/>
      </p:ext>
    </p:extLst>
  </p:cSld>
  <p:clrMapOvr>
    <a:masterClrMapping/>
  </p:clrMapOvr>
  <p:hf hdr="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8" name="Chart Placeholder 2"/>
          <p:cNvSpPr>
            <a:spLocks noGrp="1"/>
          </p:cNvSpPr>
          <p:nvPr>
            <p:ph type="chart" sz="quarter" idx="13"/>
          </p:nvPr>
        </p:nvSpPr>
        <p:spPr>
          <a:xfrm>
            <a:off x="442913" y="2103438"/>
            <a:ext cx="11306175" cy="4068762"/>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xmlns="" id="{A272948A-817F-4701-871E-7DB5F1F3306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xmlns="" id="{48CFD756-DC73-42FF-9634-3BBAB932FDBD}"/>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32A60BC9-1295-4E95-8FB7-89AD5EA80407}"/>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64D01039-4A67-49E1-80B5-DE97853025FD}" type="slidenum">
              <a:rPr lang="en-GB" smtClean="0"/>
              <a:pPr/>
              <a:t>‹#›</a:t>
            </a:fld>
            <a:endParaRPr lang="en-GB"/>
          </a:p>
        </p:txBody>
      </p:sp>
    </p:spTree>
    <p:extLst>
      <p:ext uri="{BB962C8B-B14F-4D97-AF65-F5344CB8AC3E}">
        <p14:creationId xmlns:p14="http://schemas.microsoft.com/office/powerpoint/2010/main" val="3610113807"/>
      </p:ext>
    </p:extLst>
  </p:cSld>
  <p:clrMapOvr>
    <a:overrideClrMapping bg1="dk1" tx1="lt1" bg2="dk2" tx2="lt2" accent1="accent1" accent2="accent2" accent3="accent3" accent4="accent4" accent5="accent5" accent6="accent6" hlink="hlink" folHlink="folHlink"/>
  </p:clrMapOvr>
  <p:hf hdr="0"/>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p:spPr>
        <p:txBody>
          <a:bodyPr rtlCol="0" anchor="b" anchorCtr="0"/>
          <a:lstStyle>
            <a:lvl1pPr algn="l">
              <a:lnSpc>
                <a:spcPct val="85000"/>
              </a:lnSpc>
              <a:defRPr sz="5800">
                <a:solidFill>
                  <a:schemeClr val="tx1"/>
                </a:solidFill>
              </a:defRPr>
            </a:lvl1pPr>
          </a:lstStyle>
          <a:p>
            <a:pPr rtl="0"/>
            <a:r>
              <a:rPr lang="lv-LV"/>
              <a:t>Thank you</a:t>
            </a:r>
          </a:p>
        </p:txBody>
      </p:sp>
      <p:sp>
        <p:nvSpPr>
          <p:cNvPr id="8" name="TextBox 7">
            <a:extLst>
              <a:ext uri="{FF2B5EF4-FFF2-40B4-BE49-F238E27FC236}">
                <a16:creationId xmlns:a16="http://schemas.microsoft.com/office/drawing/2014/main" xmlns=""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rtl="0">
              <a:lnSpc>
                <a:spcPct val="100000"/>
              </a:lnSpc>
              <a:spcBef>
                <a:spcPts val="0"/>
              </a:spcBef>
              <a:buSzPct val="100000"/>
              <a:buFont typeface="Arial"/>
              <a:buNone/>
            </a:pPr>
            <a:r>
              <a:rPr lang="lv-LV" sz="1200">
                <a:solidFill>
                  <a:schemeClr val="tx1"/>
                </a:solidFill>
              </a:rPr>
              <a:t>pwc.com</a:t>
            </a:r>
          </a:p>
        </p:txBody>
      </p:sp>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ext Placeholder 5"/>
          <p:cNvSpPr>
            <a:spLocks noGrp="1"/>
          </p:cNvSpPr>
          <p:nvPr>
            <p:ph type="body" sz="quarter" idx="10" hasCustomPrompt="1"/>
          </p:nvPr>
        </p:nvSpPr>
        <p:spPr>
          <a:xfrm>
            <a:off x="442912" y="5259600"/>
            <a:ext cx="11306176" cy="1451610"/>
          </a:xfrm>
        </p:spPr>
        <p:txBody>
          <a:bodyPr rtlCol="0"/>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rtl="0"/>
            <a:r>
              <a:rPr lang="lv-LV"/>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spTree>
    <p:extLst>
      <p:ext uri="{BB962C8B-B14F-4D97-AF65-F5344CB8AC3E}">
        <p14:creationId xmlns:p14="http://schemas.microsoft.com/office/powerpoint/2010/main" val="4149653247"/>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4" name="Subtitle 2">
            <a:extLst>
              <a:ext uri="{FF2B5EF4-FFF2-40B4-BE49-F238E27FC236}">
                <a16:creationId xmlns:a16="http://schemas.microsoft.com/office/drawing/2014/main" xmlns="" id="{A1971A9E-1347-2E4A-8F01-32BA5D5488B1}"/>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1</a:t>
            </a:r>
            <a:endParaRPr lang="en-GB" dirty="0"/>
          </a:p>
        </p:txBody>
      </p:sp>
    </p:spTree>
    <p:extLst>
      <p:ext uri="{BB962C8B-B14F-4D97-AF65-F5344CB8AC3E}">
        <p14:creationId xmlns:p14="http://schemas.microsoft.com/office/powerpoint/2010/main" val="20564319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1782041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xmlns="" id="{C60A2100-6DF1-414A-91DA-B6027C61BAAC}"/>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2</a:t>
            </a:r>
            <a:endParaRPr lang="en-GB" dirty="0"/>
          </a:p>
        </p:txBody>
      </p:sp>
    </p:spTree>
    <p:extLst>
      <p:ext uri="{BB962C8B-B14F-4D97-AF65-F5344CB8AC3E}">
        <p14:creationId xmlns:p14="http://schemas.microsoft.com/office/powerpoint/2010/main" val="3182321608"/>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xmlns="" id="{96D911B5-C441-B44D-9980-56426B1A1974}"/>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3</a:t>
            </a:r>
            <a:endParaRPr lang="en-GB" dirty="0"/>
          </a:p>
        </p:txBody>
      </p:sp>
    </p:spTree>
    <p:extLst>
      <p:ext uri="{BB962C8B-B14F-4D97-AF65-F5344CB8AC3E}">
        <p14:creationId xmlns:p14="http://schemas.microsoft.com/office/powerpoint/2010/main" val="2812490351"/>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xmlns="" id="{4F941B13-F925-1C4F-8990-F4149ED1B18B}"/>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4</a:t>
            </a:r>
            <a:endParaRPr lang="en-GB" dirty="0"/>
          </a:p>
        </p:txBody>
      </p:sp>
    </p:spTree>
    <p:extLst>
      <p:ext uri="{BB962C8B-B14F-4D97-AF65-F5344CB8AC3E}">
        <p14:creationId xmlns:p14="http://schemas.microsoft.com/office/powerpoint/2010/main" val="3253400405"/>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9D68526-5625-1E4A-90D0-6166C1CB098D}"/>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1</a:t>
            </a:r>
            <a:endParaRPr lang="en-GB" dirty="0"/>
          </a:p>
        </p:txBody>
      </p:sp>
    </p:spTree>
    <p:extLst>
      <p:ext uri="{BB962C8B-B14F-4D97-AF65-F5344CB8AC3E}">
        <p14:creationId xmlns:p14="http://schemas.microsoft.com/office/powerpoint/2010/main" val="2784643495"/>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7054294-58FB-3646-A032-19FD697995B5}"/>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2</a:t>
            </a:r>
            <a:endParaRPr lang="en-GB" dirty="0"/>
          </a:p>
        </p:txBody>
      </p:sp>
    </p:spTree>
    <p:extLst>
      <p:ext uri="{BB962C8B-B14F-4D97-AF65-F5344CB8AC3E}">
        <p14:creationId xmlns:p14="http://schemas.microsoft.com/office/powerpoint/2010/main" val="17745333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0F4BCE9-03B0-5C4D-A70B-519F67263FF7}"/>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3</a:t>
            </a:r>
            <a:endParaRPr lang="en-GB" dirty="0"/>
          </a:p>
        </p:txBody>
      </p:sp>
    </p:spTree>
    <p:extLst>
      <p:ext uri="{BB962C8B-B14F-4D97-AF65-F5344CB8AC3E}">
        <p14:creationId xmlns:p14="http://schemas.microsoft.com/office/powerpoint/2010/main" val="4779973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D146EE5-5980-A84E-9311-F5B9956E43AB}"/>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4</a:t>
            </a:r>
            <a:endParaRPr lang="en-GB" dirty="0"/>
          </a:p>
        </p:txBody>
      </p:sp>
    </p:spTree>
    <p:extLst>
      <p:ext uri="{BB962C8B-B14F-4D97-AF65-F5344CB8AC3E}">
        <p14:creationId xmlns:p14="http://schemas.microsoft.com/office/powerpoint/2010/main" val="42313798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rtlCol="0" anchor="ctr" anchorCtr="0"/>
          <a:lstStyle>
            <a:lvl1pPr algn="ctr">
              <a:defRPr sz="1200" b="0">
                <a:solidFill>
                  <a:schemeClr val="bg1"/>
                </a:solidFill>
              </a:defRPr>
            </a:lvl1pPr>
          </a:lstStyle>
          <a:p>
            <a:pPr rtl="0"/>
            <a:r>
              <a:rPr lang="lv-LV"/>
              <a:t>Click icon to add picture</a:t>
            </a:r>
            <a:endParaRPr lang="en-GB" dirty="0"/>
          </a:p>
        </p:txBody>
      </p:sp>
      <p:sp>
        <p:nvSpPr>
          <p:cNvPr id="3" name="Content Placeholder 2"/>
          <p:cNvSpPr>
            <a:spLocks noGrp="1"/>
          </p:cNvSpPr>
          <p:nvPr>
            <p:ph idx="1"/>
          </p:nvPr>
        </p:nvSpPr>
        <p:spPr>
          <a:xfrm>
            <a:off x="0" y="1143000"/>
            <a:ext cx="4572000" cy="4572000"/>
          </a:xfrm>
          <a:solidFill>
            <a:srgbClr val="E0301E"/>
          </a:solidFill>
        </p:spPr>
        <p:txBody>
          <a:bodyPr lIns="438912" tIns="1440000" rIns="252000" bIns="180000" rtlCol="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11" name="Freeform 5">
            <a:extLst>
              <a:ext uri="{FF2B5EF4-FFF2-40B4-BE49-F238E27FC236}">
                <a16:creationId xmlns:a16="http://schemas.microsoft.com/office/drawing/2014/main" xmlns=""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2" name="Date Placeholder 1">
            <a:extLst>
              <a:ext uri="{FF2B5EF4-FFF2-40B4-BE49-F238E27FC236}">
                <a16:creationId xmlns:a16="http://schemas.microsoft.com/office/drawing/2014/main" xmlns="" id="{29710B2E-A516-46C8-8A01-42815AD8C960}"/>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82675CE9-454E-48D0-B23F-A181EAB266A3}"/>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85C22A0F-3AA9-4E06-B324-8A2F891EE50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59A0F679-8B38-4530-8D0D-C23ECEEF4125}" type="slidenum">
              <a:rPr lang="en-GB" smtClean="0"/>
              <a:pPr/>
              <a:t>‹#›</a:t>
            </a:fld>
            <a:endParaRPr lang="en-GB"/>
          </a:p>
        </p:txBody>
      </p:sp>
    </p:spTree>
    <p:extLst>
      <p:ext uri="{BB962C8B-B14F-4D97-AF65-F5344CB8AC3E}">
        <p14:creationId xmlns:p14="http://schemas.microsoft.com/office/powerpoint/2010/main" val="3995937480"/>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rtlCol="0" anchor="ctr" anchorCtr="0"/>
          <a:lstStyle>
            <a:lvl1pPr algn="ctr">
              <a:defRPr sz="1200" b="0">
                <a:solidFill>
                  <a:schemeClr val="bg1"/>
                </a:solidFill>
              </a:defRPr>
            </a:lvl1pPr>
          </a:lstStyle>
          <a:p>
            <a:pPr rtl="0"/>
            <a:r>
              <a:rPr lang="lv-LV"/>
              <a:t>Click icon to add picture</a:t>
            </a:r>
            <a:endParaRPr lang="en-GB" dirty="0"/>
          </a:p>
        </p:txBody>
      </p:sp>
      <p:sp>
        <p:nvSpPr>
          <p:cNvPr id="3" name="Content Placeholder 2"/>
          <p:cNvSpPr>
            <a:spLocks noGrp="1"/>
          </p:cNvSpPr>
          <p:nvPr>
            <p:ph idx="1"/>
          </p:nvPr>
        </p:nvSpPr>
        <p:spPr>
          <a:xfrm>
            <a:off x="442913" y="1714500"/>
            <a:ext cx="5299393" cy="445770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9" name="Freeform 5">
            <a:extLst>
              <a:ext uri="{FF2B5EF4-FFF2-40B4-BE49-F238E27FC236}">
                <a16:creationId xmlns:a16="http://schemas.microsoft.com/office/drawing/2014/main" xmlns=""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6" name="Date Placeholder 5">
            <a:extLst>
              <a:ext uri="{FF2B5EF4-FFF2-40B4-BE49-F238E27FC236}">
                <a16:creationId xmlns:a16="http://schemas.microsoft.com/office/drawing/2014/main" xmlns="" id="{ADFB0EA5-8F5D-464A-A23F-CE087A86EF65}"/>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xmlns="" id="{CF747C9E-2B17-496E-AA8F-467A2A275B14}"/>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10" name="Slide Number Placeholder 9">
            <a:extLst>
              <a:ext uri="{FF2B5EF4-FFF2-40B4-BE49-F238E27FC236}">
                <a16:creationId xmlns:a16="http://schemas.microsoft.com/office/drawing/2014/main" xmlns="" id="{1E2272E4-4EAB-4982-BAAC-AF2FB57EF8B1}"/>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ADC50964-03DC-4977-AA4C-611F38C865DE}" type="slidenum">
              <a:rPr lang="en-GB" smtClean="0"/>
              <a:pPr/>
              <a:t>‹#›</a:t>
            </a:fld>
            <a:endParaRPr lang="en-GB"/>
          </a:p>
        </p:txBody>
      </p:sp>
    </p:spTree>
    <p:extLst>
      <p:ext uri="{BB962C8B-B14F-4D97-AF65-F5344CB8AC3E}">
        <p14:creationId xmlns:p14="http://schemas.microsoft.com/office/powerpoint/2010/main" val="2828422284"/>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 name="Content Placeholder 2"/>
          <p:cNvSpPr>
            <a:spLocks noGrp="1"/>
          </p:cNvSpPr>
          <p:nvPr>
            <p:ph idx="1"/>
          </p:nvPr>
        </p:nvSpPr>
        <p:spPr>
          <a:xfrm>
            <a:off x="442913" y="1714500"/>
            <a:ext cx="5299393" cy="445770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10" name="Freeform 5">
            <a:extLst>
              <a:ext uri="{FF2B5EF4-FFF2-40B4-BE49-F238E27FC236}">
                <a16:creationId xmlns:a16="http://schemas.microsoft.com/office/drawing/2014/main" xmlns=""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xmlns="" id="{B968D1D5-1ED2-4E3E-A865-1C178F98B973}"/>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xmlns="" id="{E1F3425B-C4AD-42E4-9E59-D8D6316E90C6}"/>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9" name="Slide Number Placeholder 8">
            <a:extLst>
              <a:ext uri="{FF2B5EF4-FFF2-40B4-BE49-F238E27FC236}">
                <a16:creationId xmlns:a16="http://schemas.microsoft.com/office/drawing/2014/main" xmlns="" id="{322F0A29-F82A-4BC4-9F06-107DCC49506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6359AAF1-F383-46E6-83FC-F86F5FA386E8}" type="slidenum">
              <a:rPr lang="en-GB" smtClean="0"/>
              <a:pPr/>
              <a:t>‹#›</a:t>
            </a:fld>
            <a:endParaRPr lang="en-GB"/>
          </a:p>
        </p:txBody>
      </p:sp>
    </p:spTree>
    <p:extLst>
      <p:ext uri="{BB962C8B-B14F-4D97-AF65-F5344CB8AC3E}">
        <p14:creationId xmlns:p14="http://schemas.microsoft.com/office/powerpoint/2010/main" val="2525942407"/>
      </p:ext>
    </p:extLst>
  </p:cSld>
  <p:clrMapOvr>
    <a:masterClrMapping/>
  </p:clrMapOvr>
  <p:hf hdr="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69957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96273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xmlns=""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xmlns="" id="{08AFE473-7C01-4DF8-B816-DE34E41985B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xmlns="" id="{609FEB74-A82D-46DE-A169-9500C25FCCB0}"/>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9" name="Slide Number Placeholder 8">
            <a:extLst>
              <a:ext uri="{FF2B5EF4-FFF2-40B4-BE49-F238E27FC236}">
                <a16:creationId xmlns:a16="http://schemas.microsoft.com/office/drawing/2014/main" xmlns="" id="{F8EB9AF0-D43E-42D6-98BC-8F57C0AFEEA7}"/>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6378F37-5A18-48A3-9921-B7F8B2A264E4}" type="slidenum">
              <a:rPr lang="en-GB" smtClean="0"/>
              <a:pPr/>
              <a:t>‹#›</a:t>
            </a:fld>
            <a:endParaRPr lang="en-GB"/>
          </a:p>
        </p:txBody>
      </p:sp>
    </p:spTree>
    <p:extLst>
      <p:ext uri="{BB962C8B-B14F-4D97-AF65-F5344CB8AC3E}">
        <p14:creationId xmlns:p14="http://schemas.microsoft.com/office/powerpoint/2010/main" val="3329359779"/>
      </p:ext>
    </p:extLst>
  </p:cSld>
  <p:clrMapOvr>
    <a:masterClrMapping/>
  </p:clrMapOvr>
  <p:hf hdr="0"/>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9" name="Freeform 5">
            <a:extLst>
              <a:ext uri="{FF2B5EF4-FFF2-40B4-BE49-F238E27FC236}">
                <a16:creationId xmlns:a16="http://schemas.microsoft.com/office/drawing/2014/main" xmlns=""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2" name="Date Placeholder 1">
            <a:extLst>
              <a:ext uri="{FF2B5EF4-FFF2-40B4-BE49-F238E27FC236}">
                <a16:creationId xmlns:a16="http://schemas.microsoft.com/office/drawing/2014/main" xmlns="" id="{1EED3D16-6AB3-4178-8EE8-0614DA567E7D}"/>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6FD52D6C-CB23-40B5-9ADB-80DE870FCE9D}"/>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CF500881-18C9-42F5-8D6F-9D44B11524B8}"/>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AE1B090F-3F6A-4ACD-A1C9-D106CB2AAC6A}" type="slidenum">
              <a:rPr lang="en-GB" smtClean="0"/>
              <a:pPr/>
              <a:t>‹#›</a:t>
            </a:fld>
            <a:endParaRPr lang="en-GB"/>
          </a:p>
        </p:txBody>
      </p:sp>
    </p:spTree>
    <p:extLst>
      <p:ext uri="{BB962C8B-B14F-4D97-AF65-F5344CB8AC3E}">
        <p14:creationId xmlns:p14="http://schemas.microsoft.com/office/powerpoint/2010/main" val="1042483248"/>
      </p:ext>
    </p:extLst>
  </p:cSld>
  <p:clrMapOvr>
    <a:overrideClrMapping bg1="dk1" tx1="lt1" bg2="dk2" tx2="lt2" accent1="accent1" accent2="accent2" accent3="accent3" accent4="accent4" accent5="accent5" accent6="accent6" hlink="hlink" folHlink="folHlink"/>
  </p:clrMapOvr>
  <p:hf hdr="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xmlns=""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xmlns="" id="{1CC08D61-1902-4D94-ACBA-EA401AB0C4DF}"/>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xmlns="" id="{AE5D217C-B9C1-4DB6-9304-AC92868C223C}"/>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8" name="Slide Number Placeholder 7">
            <a:extLst>
              <a:ext uri="{FF2B5EF4-FFF2-40B4-BE49-F238E27FC236}">
                <a16:creationId xmlns:a16="http://schemas.microsoft.com/office/drawing/2014/main" xmlns="" id="{EC31681B-A973-47A9-85DB-D84D4DDC02DE}"/>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21F444C-B481-4B43-9714-F7BD8669E209}" type="slidenum">
              <a:rPr lang="en-GB" smtClean="0"/>
              <a:pPr/>
              <a:t>‹#›</a:t>
            </a:fld>
            <a:endParaRPr lang="en-GB"/>
          </a:p>
        </p:txBody>
      </p:sp>
    </p:spTree>
    <p:extLst>
      <p:ext uri="{BB962C8B-B14F-4D97-AF65-F5344CB8AC3E}">
        <p14:creationId xmlns:p14="http://schemas.microsoft.com/office/powerpoint/2010/main" val="3472409318"/>
      </p:ext>
    </p:extLst>
  </p:cSld>
  <p:clrMapOvr>
    <a:overrideClrMapping bg1="dk1" tx1="lt1" bg2="dk2" tx2="lt2" accent1="accent1" accent2="accent2" accent3="accent3" accent4="accent4" accent5="accent5" accent6="accent6" hlink="hlink" folHlink="folHlink"/>
  </p:clrMapOvr>
  <p:hf hdr="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xmlns=""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xmlns="" id="{1B6EF27E-3822-4604-B3EE-8C3A3A834F75}"/>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xmlns="" id="{500087FC-5560-4EE7-8D1B-74D5CC1E6C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8" name="Slide Number Placeholder 7">
            <a:extLst>
              <a:ext uri="{FF2B5EF4-FFF2-40B4-BE49-F238E27FC236}">
                <a16:creationId xmlns:a16="http://schemas.microsoft.com/office/drawing/2014/main" xmlns="" id="{0F14395D-EB9C-46C6-B4E2-EE81D4C50B1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5604724F-1307-46DD-B374-A1E619ADC72F}" type="slidenum">
              <a:rPr lang="en-GB" smtClean="0"/>
              <a:pPr/>
              <a:t>‹#›</a:t>
            </a:fld>
            <a:endParaRPr lang="en-GB"/>
          </a:p>
        </p:txBody>
      </p:sp>
    </p:spTree>
    <p:extLst>
      <p:ext uri="{BB962C8B-B14F-4D97-AF65-F5344CB8AC3E}">
        <p14:creationId xmlns:p14="http://schemas.microsoft.com/office/powerpoint/2010/main" val="665121487"/>
      </p:ext>
    </p:extLst>
  </p:cSld>
  <p:clrMapOvr>
    <a:overrideClrMapping bg1="dk1" tx1="lt1" bg2="dk2" tx2="lt2" accent1="accent1" accent2="accent2" accent3="accent3" accent4="accent4" accent5="accent5" accent6="accent6" hlink="hlink" folHlink="folHlink"/>
  </p:clrMapOvr>
  <p:hf hdr="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xmlns=""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xmlns="" id="{508F601E-8B1C-4312-88EE-D81177400CA1}"/>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xmlns="" id="{B945740F-14B3-4DFA-B54C-2371198F86EA}"/>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8" name="Slide Number Placeholder 7">
            <a:extLst>
              <a:ext uri="{FF2B5EF4-FFF2-40B4-BE49-F238E27FC236}">
                <a16:creationId xmlns:a16="http://schemas.microsoft.com/office/drawing/2014/main" xmlns="" id="{9D6A8777-61FC-4BC2-A800-369A57D0D68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631D35E-CB1C-4A91-B524-4230ADAC8111}" type="slidenum">
              <a:rPr lang="en-GB" smtClean="0"/>
              <a:pPr/>
              <a:t>‹#›</a:t>
            </a:fld>
            <a:endParaRPr lang="en-GB"/>
          </a:p>
        </p:txBody>
      </p:sp>
    </p:spTree>
    <p:extLst>
      <p:ext uri="{BB962C8B-B14F-4D97-AF65-F5344CB8AC3E}">
        <p14:creationId xmlns:p14="http://schemas.microsoft.com/office/powerpoint/2010/main" val="1180307532"/>
      </p:ext>
    </p:extLst>
  </p:cSld>
  <p:clrMapOvr>
    <a:overrideClrMapping bg1="dk1" tx1="lt1" bg2="dk2" tx2="lt2" accent1="accent1" accent2="accent2" accent3="accent3" accent4="accent4" accent5="accent5" accent6="accent6" hlink="hlink" folHlink="folHlink"/>
  </p:clrMapOvr>
  <p:hf hdr="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grpSp>
        <p:nvGrpSpPr>
          <p:cNvPr id="2" name="Group 1">
            <a:extLst>
              <a:ext uri="{FF2B5EF4-FFF2-40B4-BE49-F238E27FC236}">
                <a16:creationId xmlns:a16="http://schemas.microsoft.com/office/drawing/2014/main" xmlns="" id="{05809F74-389C-BF4E-9840-CD3E0121C200}"/>
              </a:ext>
            </a:extLst>
          </p:cNvPr>
          <p:cNvGrpSpPr/>
          <p:nvPr userDrawn="1"/>
        </p:nvGrpSpPr>
        <p:grpSpPr>
          <a:xfrm>
            <a:off x="0" y="0"/>
            <a:ext cx="12192000" cy="6858000"/>
            <a:chOff x="0" y="0"/>
            <a:chExt cx="12192000" cy="6858000"/>
          </a:xfrm>
        </p:grpSpPr>
        <p:sp>
          <p:nvSpPr>
            <p:cNvPr id="12" name="Freeform: Shape 8">
              <a:extLst>
                <a:ext uri="{FF2B5EF4-FFF2-40B4-BE49-F238E27FC236}">
                  <a16:creationId xmlns:a16="http://schemas.microsoft.com/office/drawing/2014/main" xmlns=""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pic>
          <p:nvPicPr>
            <p:cNvPr id="14" name="Picture 13">
              <a:extLst>
                <a:ext uri="{FF2B5EF4-FFF2-40B4-BE49-F238E27FC236}">
                  <a16:creationId xmlns:a16="http://schemas.microsoft.com/office/drawing/2014/main" xmlns="" id="{A1A41927-8102-0140-8A6E-BE11E9B2A3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rtlCol="0" anchor="b" anchorCtr="0"/>
          <a:lstStyle>
            <a:lvl1pPr algn="l">
              <a:lnSpc>
                <a:spcPct val="85000"/>
              </a:lnSpc>
              <a:defRPr sz="6000">
                <a:solidFill>
                  <a:schemeClr val="bg1"/>
                </a:solidFill>
              </a:defRPr>
            </a:lvl1pPr>
          </a:lstStyle>
          <a:p>
            <a:pPr rtl="0"/>
            <a:r>
              <a:rPr lang="lv-LV"/>
              <a:t>[Presentation title]</a:t>
            </a:r>
          </a:p>
        </p:txBody>
      </p:sp>
      <p:sp>
        <p:nvSpPr>
          <p:cNvPr id="9" name="Subtitle 2"/>
          <p:cNvSpPr>
            <a:spLocks noGrp="1"/>
          </p:cNvSpPr>
          <p:nvPr userDrawn="1">
            <p:ph type="subTitle" idx="1" hasCustomPrompt="1"/>
          </p:nvPr>
        </p:nvSpPr>
        <p:spPr>
          <a:xfrm>
            <a:off x="442913" y="3394710"/>
            <a:ext cx="5473700" cy="594360"/>
          </a:xfrm>
        </p:spPr>
        <p:txBody>
          <a:bodyPr rtlCol="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pPr rtl="0"/>
            <a:r>
              <a:rPr lang="lv-LV"/>
              <a:t>[Presentation subtitle]</a:t>
            </a:r>
            <a:endParaRPr lang="en-GB" dirty="0"/>
          </a:p>
        </p:txBody>
      </p:sp>
    </p:spTree>
    <p:extLst>
      <p:ext uri="{BB962C8B-B14F-4D97-AF65-F5344CB8AC3E}">
        <p14:creationId xmlns:p14="http://schemas.microsoft.com/office/powerpoint/2010/main" val="42866886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le Slide Lines 3 Gre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C71AE3D-1668-4383-8E7B-FECEA883F91D}"/>
              </a:ext>
            </a:extLst>
          </p:cNvPr>
          <p:cNvGraphicFramePr>
            <a:graphicFrameLocks noChangeAspect="1"/>
          </p:cNvGraphicFramePr>
          <p:nvPr userDrawn="1">
            <p:custDataLst>
              <p:tags r:id="rId2"/>
            </p:custDataLst>
            <p:extLst>
              <p:ext uri="{D42A27DB-BD31-4B8C-83A1-F6EECF244321}">
                <p14:modId xmlns:p14="http://schemas.microsoft.com/office/powerpoint/2010/main" val="181382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5" imgW="455" imgH="454" progId="TCLayout.ActiveDocument.1">
                  <p:embed/>
                </p:oleObj>
              </mc:Choice>
              <mc:Fallback>
                <p:oleObj name="think-cell Slide" r:id="rId5" imgW="455" imgH="454" progId="TCLayout.ActiveDocument.1">
                  <p:embed/>
                  <p:pic>
                    <p:nvPicPr>
                      <p:cNvPr id="4" name="Object 3" hidden="1">
                        <a:extLst>
                          <a:ext uri="{FF2B5EF4-FFF2-40B4-BE49-F238E27FC236}">
                            <a16:creationId xmlns:a16="http://schemas.microsoft.com/office/drawing/2014/main" xmlns="" id="{2C71AE3D-1668-4383-8E7B-FECEA883F9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151BBCF0-CEEA-4AA9-BD70-5899D20036F6}"/>
              </a:ext>
            </a:extLst>
          </p:cNvPr>
          <p:cNvSpPr/>
          <p:nvPr userDrawn="1">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rtl="0" eaLnBrk="1">
              <a:lnSpc>
                <a:spcPct val="85000"/>
              </a:lnSpc>
              <a:spcBef>
                <a:spcPct val="0"/>
              </a:spcBef>
              <a:spcAft>
                <a:spcPct val="0"/>
              </a:spcAft>
            </a:pPr>
            <a:endParaRPr lang="en-GB" sz="4000" b="1" i="0" baseline="0" dirty="0">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12" name="Freeform: Shape 8">
            <a:extLst>
              <a:ext uri="{FF2B5EF4-FFF2-40B4-BE49-F238E27FC236}">
                <a16:creationId xmlns:a16="http://schemas.microsoft.com/office/drawing/2014/main" xmlns=""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9450000 w 12192000"/>
              <a:gd name="connsiteY4" fmla="*/ 1328986 h 6858000"/>
              <a:gd name="connsiteX5" fmla="*/ 9450000 w 12192000"/>
              <a:gd name="connsiteY5" fmla="*/ 4394836 h 6858000"/>
              <a:gd name="connsiteX6" fmla="*/ 12192000 w 12192000"/>
              <a:gd name="connsiteY6" fmla="*/ 4394836 h 6858000"/>
              <a:gd name="connsiteX7" fmla="*/ 12192000 w 12192000"/>
              <a:gd name="connsiteY7" fmla="*/ 4700836 h 6858000"/>
              <a:gd name="connsiteX8" fmla="*/ 9450000 w 12192000"/>
              <a:gd name="connsiteY8" fmla="*/ 4700836 h 6858000"/>
              <a:gd name="connsiteX9" fmla="*/ 9450000 w 12192000"/>
              <a:gd name="connsiteY9" fmla="*/ 6858000 h 6858000"/>
              <a:gd name="connsiteX10" fmla="*/ 9144000 w 12192000"/>
              <a:gd name="connsiteY10" fmla="*/ 6858000 h 6858000"/>
              <a:gd name="connsiteX11" fmla="*/ 9144000 w 12192000"/>
              <a:gd name="connsiteY11" fmla="*/ 4700836 h 6858000"/>
              <a:gd name="connsiteX12" fmla="*/ 0 w 12192000"/>
              <a:gd name="connsiteY12" fmla="*/ 4700836 h 6858000"/>
              <a:gd name="connsiteX13" fmla="*/ 0 w 12192000"/>
              <a:gd name="connsiteY13" fmla="*/ 4394836 h 6858000"/>
              <a:gd name="connsiteX14" fmla="*/ 9144000 w 12192000"/>
              <a:gd name="connsiteY14" fmla="*/ 4394836 h 6858000"/>
              <a:gd name="connsiteX15" fmla="*/ 9144000 w 12192000"/>
              <a:gd name="connsiteY15" fmla="*/ 0 h 6858000"/>
              <a:gd name="connsiteX0" fmla="*/ 9144000 w 12192000"/>
              <a:gd name="connsiteY0" fmla="*/ 0 h 6858000"/>
              <a:gd name="connsiteX1" fmla="*/ 9450000 w 12192000"/>
              <a:gd name="connsiteY1" fmla="*/ 0 h 6858000"/>
              <a:gd name="connsiteX2" fmla="*/ 9450000 w 12192000"/>
              <a:gd name="connsiteY2" fmla="*/ 1022986 h 6858000"/>
              <a:gd name="connsiteX3" fmla="*/ 9450000 w 12192000"/>
              <a:gd name="connsiteY3" fmla="*/ 1328986 h 6858000"/>
              <a:gd name="connsiteX4" fmla="*/ 9450000 w 12192000"/>
              <a:gd name="connsiteY4" fmla="*/ 4394836 h 6858000"/>
              <a:gd name="connsiteX5" fmla="*/ 12192000 w 12192000"/>
              <a:gd name="connsiteY5" fmla="*/ 4394836 h 6858000"/>
              <a:gd name="connsiteX6" fmla="*/ 12192000 w 12192000"/>
              <a:gd name="connsiteY6" fmla="*/ 4700836 h 6858000"/>
              <a:gd name="connsiteX7" fmla="*/ 9450000 w 12192000"/>
              <a:gd name="connsiteY7" fmla="*/ 4700836 h 6858000"/>
              <a:gd name="connsiteX8" fmla="*/ 9450000 w 12192000"/>
              <a:gd name="connsiteY8" fmla="*/ 6858000 h 6858000"/>
              <a:gd name="connsiteX9" fmla="*/ 9144000 w 12192000"/>
              <a:gd name="connsiteY9" fmla="*/ 6858000 h 6858000"/>
              <a:gd name="connsiteX10" fmla="*/ 9144000 w 12192000"/>
              <a:gd name="connsiteY10" fmla="*/ 4700836 h 6858000"/>
              <a:gd name="connsiteX11" fmla="*/ 0 w 12192000"/>
              <a:gd name="connsiteY11" fmla="*/ 4700836 h 6858000"/>
              <a:gd name="connsiteX12" fmla="*/ 0 w 12192000"/>
              <a:gd name="connsiteY12" fmla="*/ 4394836 h 6858000"/>
              <a:gd name="connsiteX13" fmla="*/ 9144000 w 12192000"/>
              <a:gd name="connsiteY13" fmla="*/ 4394836 h 6858000"/>
              <a:gd name="connsiteX14" fmla="*/ 9144000 w 12192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9144000" y="0"/>
                </a:moveTo>
                <a:lnTo>
                  <a:pt x="9450000" y="0"/>
                </a:lnTo>
                <a:lnTo>
                  <a:pt x="9450000" y="1022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0"/>
                </a:lnTo>
                <a:close/>
              </a:path>
            </a:pathLst>
          </a:cu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11" name="Title 1">
            <a:extLst>
              <a:ext uri="{FF2B5EF4-FFF2-40B4-BE49-F238E27FC236}">
                <a16:creationId xmlns:a16="http://schemas.microsoft.com/office/drawing/2014/main" xmlns="" id="{26AEA83D-F108-4EE6-9794-AB9E54412024}"/>
              </a:ext>
            </a:extLst>
          </p:cNvPr>
          <p:cNvSpPr>
            <a:spLocks noGrp="1"/>
          </p:cNvSpPr>
          <p:nvPr>
            <p:ph type="ctrTitle" hasCustomPrompt="1"/>
          </p:nvPr>
        </p:nvSpPr>
        <p:spPr>
          <a:xfrm>
            <a:off x="442912" y="1373333"/>
            <a:ext cx="7418388" cy="2092882"/>
          </a:xfrm>
        </p:spPr>
        <p:txBody>
          <a:bodyPr rtlCol="0" anchor="b" anchorCtr="0">
            <a:normAutofit/>
          </a:bodyPr>
          <a:lstStyle>
            <a:lvl1pPr marL="0" algn="l" defTabSz="914400" rtl="0" eaLnBrk="1" latinLnBrk="0" hangingPunct="1">
              <a:lnSpc>
                <a:spcPct val="85000"/>
              </a:lnSpc>
              <a:spcBef>
                <a:spcPct val="0"/>
              </a:spcBef>
              <a:buNone/>
              <a:defRPr lang="en-GB" sz="4000" b="1" kern="1200" dirty="0">
                <a:solidFill>
                  <a:schemeClr val="bg1"/>
                </a:solidFill>
                <a:latin typeface="+mj-lt"/>
                <a:ea typeface="MS PGothic" panose="020B0600070205080204" pitchFamily="34" charset="-128"/>
                <a:cs typeface="+mj-cs"/>
              </a:defRPr>
            </a:lvl1pPr>
          </a:lstStyle>
          <a:p>
            <a:pPr rtl="0"/>
            <a:r>
              <a:rPr lang="lv-LV"/>
              <a:t>[Presentation title]</a:t>
            </a:r>
          </a:p>
        </p:txBody>
      </p:sp>
    </p:spTree>
    <p:extLst>
      <p:ext uri="{BB962C8B-B14F-4D97-AF65-F5344CB8AC3E}">
        <p14:creationId xmlns:p14="http://schemas.microsoft.com/office/powerpoint/2010/main" val="27748077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42913" y="432001"/>
            <a:ext cx="11306175" cy="1387274"/>
          </a:xfrm>
        </p:spPr>
        <p:txBody>
          <a:bodyPr vert="horz" lIns="0" tIns="0" rIns="0" bIns="0" rtlCol="0" anchor="t" anchorCtr="0">
            <a:normAutofit/>
          </a:bodyPr>
          <a:lstStyle>
            <a:lvl1pPr>
              <a:defRPr lang="en-GB" noProof="0" dirty="0"/>
            </a:lvl1pPr>
          </a:lstStyle>
          <a:p>
            <a:pPr lvl="0" rtl="0"/>
            <a:r>
              <a:rPr lang="lv-LV" noProof="0"/>
              <a:t>Click to edit Master title style</a:t>
            </a:r>
            <a:endParaRPr lang="en-GB" noProof="0" dirty="0"/>
          </a:p>
        </p:txBody>
      </p:sp>
      <p:sp>
        <p:nvSpPr>
          <p:cNvPr id="31" name="Content Placeholder 26"/>
          <p:cNvSpPr>
            <a:spLocks noGrp="1"/>
          </p:cNvSpPr>
          <p:nvPr>
            <p:ph sz="quarter" idx="15"/>
          </p:nvPr>
        </p:nvSpPr>
        <p:spPr>
          <a:xfrm>
            <a:off x="711200" y="1752600"/>
            <a:ext cx="10769600" cy="4419600"/>
          </a:xfrm>
        </p:spPr>
        <p:txBody>
          <a:bodyPr rtlCol="0"/>
          <a:lstStyle>
            <a:lvl1pPr>
              <a:defRPr baseline="0"/>
            </a:lvl1pPr>
          </a:lstStyle>
          <a:p>
            <a:pPr lvl="0" rtl="0"/>
            <a:r>
              <a:rPr lang="lv-LV" noProof="0"/>
              <a:t>Click to edit Master text styles</a:t>
            </a:r>
          </a:p>
          <a:p>
            <a:pPr lvl="1" rtl="0"/>
            <a:r>
              <a:rPr lang="lv-LV" noProof="0"/>
              <a:t>Second level</a:t>
            </a:r>
          </a:p>
          <a:p>
            <a:pPr lvl="2" rtl="0"/>
            <a:r>
              <a:rPr lang="lv-LV" noProof="0"/>
              <a:t>Third level</a:t>
            </a:r>
          </a:p>
          <a:p>
            <a:pPr lvl="3" rtl="0"/>
            <a:r>
              <a:rPr lang="lv-LV" noProof="0"/>
              <a:t>Fourth level</a:t>
            </a:r>
          </a:p>
          <a:p>
            <a:pPr lvl="4" rtl="0"/>
            <a:r>
              <a:rPr lang="lv-LV" noProof="0"/>
              <a:t>Fifth level</a:t>
            </a:r>
            <a:endParaRPr lang="en-GB" noProof="0" dirty="0"/>
          </a:p>
        </p:txBody>
      </p:sp>
      <p:sp>
        <p:nvSpPr>
          <p:cNvPr id="3" name="Date Placeholder 2">
            <a:extLst>
              <a:ext uri="{FF2B5EF4-FFF2-40B4-BE49-F238E27FC236}">
                <a16:creationId xmlns:a16="http://schemas.microsoft.com/office/drawing/2014/main" xmlns="" id="{643639C7-08C5-4169-AB7D-49D14D5A700D}"/>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xmlns="" id="{F82A5DC0-46A6-4B69-978D-56C0DFA20F1C}"/>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5" name="Slide Number Placeholder 4">
            <a:extLst>
              <a:ext uri="{FF2B5EF4-FFF2-40B4-BE49-F238E27FC236}">
                <a16:creationId xmlns:a16="http://schemas.microsoft.com/office/drawing/2014/main" xmlns="" id="{5CB6EBC6-846F-49D3-A484-772B3D73D6B5}"/>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pPr rtl="0"/>
            <a:fld id="{A1E7EE4E-ED50-4ABA-A04B-0399B17E3C45}" type="slidenum">
              <a:rPr lang="en-GB" smtClean="0"/>
              <a:pPr/>
              <a:t>‹#›</a:t>
            </a:fld>
            <a:endParaRPr lang="en-GB"/>
          </a:p>
        </p:txBody>
      </p:sp>
    </p:spTree>
    <p:extLst>
      <p:ext uri="{BB962C8B-B14F-4D97-AF65-F5344CB8AC3E}">
        <p14:creationId xmlns:p14="http://schemas.microsoft.com/office/powerpoint/2010/main" val="530914622"/>
      </p:ext>
    </p:extLst>
  </p:cSld>
  <p:clrMapOvr>
    <a:masterClrMapping/>
  </p:clrMapOvr>
  <p:hf hdr="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1" cy="1470025"/>
          </a:xfrm>
        </p:spPr>
        <p:txBody>
          <a:bodyPr rtlCol="0"/>
          <a:lstStyle/>
          <a:p>
            <a:pPr rtl="0"/>
            <a:r>
              <a:rPr lang="lv-LV"/>
              <a:t>Click to edit Master title style</a:t>
            </a:r>
            <a:endParaRPr lang="en-GB" dirty="0"/>
          </a:p>
        </p:txBody>
      </p:sp>
      <p:sp>
        <p:nvSpPr>
          <p:cNvPr id="3" name="Subtitle 2"/>
          <p:cNvSpPr>
            <a:spLocks noGrp="1"/>
          </p:cNvSpPr>
          <p:nvPr>
            <p:ph type="subTitle" idx="1"/>
          </p:nvPr>
        </p:nvSpPr>
        <p:spPr>
          <a:xfrm>
            <a:off x="1828801" y="3886200"/>
            <a:ext cx="8534400" cy="1752600"/>
          </a:xfrm>
        </p:spPr>
        <p:txBody>
          <a:bodyPr rtlCol="0"/>
          <a:lstStyle>
            <a:lvl1pPr marL="0" indent="0" algn="ctr">
              <a:buNone/>
              <a:defRPr>
                <a:solidFill>
                  <a:schemeClr val="tx1">
                    <a:tint val="75000"/>
                  </a:schemeClr>
                </a:solidFill>
              </a:defRPr>
            </a:lvl1pPr>
            <a:lvl2pPr marL="457140" indent="0" algn="ctr">
              <a:buNone/>
              <a:defRPr>
                <a:solidFill>
                  <a:schemeClr val="tx1">
                    <a:tint val="75000"/>
                  </a:schemeClr>
                </a:solidFill>
              </a:defRPr>
            </a:lvl2pPr>
            <a:lvl3pPr marL="914278" indent="0" algn="ctr">
              <a:buNone/>
              <a:defRPr>
                <a:solidFill>
                  <a:schemeClr val="tx1">
                    <a:tint val="75000"/>
                  </a:schemeClr>
                </a:solidFill>
              </a:defRPr>
            </a:lvl3pPr>
            <a:lvl4pPr marL="1371418" indent="0" algn="ctr">
              <a:buNone/>
              <a:defRPr>
                <a:solidFill>
                  <a:schemeClr val="tx1">
                    <a:tint val="75000"/>
                  </a:schemeClr>
                </a:solidFill>
              </a:defRPr>
            </a:lvl4pPr>
            <a:lvl5pPr marL="1828557" indent="0" algn="ctr">
              <a:buNone/>
              <a:defRPr>
                <a:solidFill>
                  <a:schemeClr val="tx1">
                    <a:tint val="75000"/>
                  </a:schemeClr>
                </a:solidFill>
              </a:defRPr>
            </a:lvl5pPr>
            <a:lvl6pPr marL="2285696" indent="0" algn="ctr">
              <a:buNone/>
              <a:defRPr>
                <a:solidFill>
                  <a:schemeClr val="tx1">
                    <a:tint val="75000"/>
                  </a:schemeClr>
                </a:solidFill>
              </a:defRPr>
            </a:lvl6pPr>
            <a:lvl7pPr marL="2742836" indent="0" algn="ctr">
              <a:buNone/>
              <a:defRPr>
                <a:solidFill>
                  <a:schemeClr val="tx1">
                    <a:tint val="75000"/>
                  </a:schemeClr>
                </a:solidFill>
              </a:defRPr>
            </a:lvl7pPr>
            <a:lvl8pPr marL="3199975" indent="0" algn="ctr">
              <a:buNone/>
              <a:defRPr>
                <a:solidFill>
                  <a:schemeClr val="tx1">
                    <a:tint val="75000"/>
                  </a:schemeClr>
                </a:solidFill>
              </a:defRPr>
            </a:lvl8pPr>
            <a:lvl9pPr marL="3657114" indent="0" algn="ctr">
              <a:buNone/>
              <a:defRPr>
                <a:solidFill>
                  <a:schemeClr val="tx1">
                    <a:tint val="75000"/>
                  </a:schemeClr>
                </a:solidFill>
              </a:defRPr>
            </a:lvl9pPr>
          </a:lstStyle>
          <a:p>
            <a:pPr rtl="0"/>
            <a:r>
              <a:rPr lang="lv-LV"/>
              <a:t>Click to edit Master subtitle style</a:t>
            </a:r>
            <a:endParaRPr lang="en-GB" dirty="0"/>
          </a:p>
        </p:txBody>
      </p:sp>
      <p:sp>
        <p:nvSpPr>
          <p:cNvPr id="7" name="Date Placeholder 6">
            <a:extLst>
              <a:ext uri="{FF2B5EF4-FFF2-40B4-BE49-F238E27FC236}">
                <a16:creationId xmlns:a16="http://schemas.microsoft.com/office/drawing/2014/main" xmlns="" id="{80C3A8EF-FFA3-43F9-A71C-AD4274C63D48}"/>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xmlns="" id="{08AF2F54-417E-4BD0-A8BB-E52629A73FA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r>
              <a:rPr lang="en-GB"/>
              <a:t/>
            </a:r>
            <a:br>
              <a:rPr lang="en-GB"/>
            </a:br>
            <a:r>
              <a:rPr lang="lv-LV"/>
              <a:t>DTEK Energy B.V. Group</a:t>
            </a:r>
          </a:p>
        </p:txBody>
      </p:sp>
      <p:sp>
        <p:nvSpPr>
          <p:cNvPr id="9" name="Slide Number Placeholder 8">
            <a:extLst>
              <a:ext uri="{FF2B5EF4-FFF2-40B4-BE49-F238E27FC236}">
                <a16:creationId xmlns:a16="http://schemas.microsoft.com/office/drawing/2014/main" xmlns="" id="{10192BAF-D716-4452-ADDB-EC2E7871EFC1}"/>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366A3554-ECE8-468D-BBE6-4A968E46C95A}" type="slidenum">
              <a:rPr lang="en-GB" smtClean="0"/>
              <a:pPr/>
              <a:t>‹#›</a:t>
            </a:fld>
            <a:endParaRPr lang="en-GB"/>
          </a:p>
        </p:txBody>
      </p:sp>
    </p:spTree>
    <p:extLst>
      <p:ext uri="{BB962C8B-B14F-4D97-AF65-F5344CB8AC3E}">
        <p14:creationId xmlns:p14="http://schemas.microsoft.com/office/powerpoint/2010/main" val="2511218651"/>
      </p:ext>
    </p:extLst>
  </p:cSld>
  <p:clrMapOvr>
    <a:masterClrMapping/>
  </p:clrMapOvr>
  <p:hf hdr="0"/>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a:p>
        </p:txBody>
      </p:sp>
      <p:sp>
        <p:nvSpPr>
          <p:cNvPr id="2" name="Title 1"/>
          <p:cNvSpPr>
            <a:spLocks noGrp="1"/>
          </p:cNvSpPr>
          <p:nvPr>
            <p:ph type="ctrTitle" hasCustomPrompt="1"/>
          </p:nvPr>
        </p:nvSpPr>
        <p:spPr>
          <a:xfrm>
            <a:off x="609599" y="457200"/>
            <a:ext cx="5307012" cy="2514600"/>
          </a:xfrm>
        </p:spPr>
        <p:txBody>
          <a:bodyPr rtlCol="0" anchor="b" anchorCtr="0">
            <a:normAutofit/>
          </a:bodyPr>
          <a:lstStyle>
            <a:lvl1pPr algn="l">
              <a:lnSpc>
                <a:spcPct val="85000"/>
              </a:lnSpc>
              <a:defRPr sz="4400">
                <a:solidFill>
                  <a:schemeClr val="bg1"/>
                </a:solidFill>
              </a:defRPr>
            </a:lvl1pPr>
          </a:lstStyle>
          <a:p>
            <a:pPr rtl="0"/>
            <a:r>
              <a:rPr lang="lv-LV"/>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p>
            <a:pPr rtl="0"/>
            <a:endParaRPr lang="en-GB" sz="1350"/>
          </a:p>
        </p:txBody>
      </p:sp>
      <p:sp>
        <p:nvSpPr>
          <p:cNvPr id="6" name="Text Placeholder 5"/>
          <p:cNvSpPr>
            <a:spLocks noGrp="1"/>
          </p:cNvSpPr>
          <p:nvPr>
            <p:ph type="body" sz="quarter" idx="10" hasCustomPrompt="1"/>
          </p:nvPr>
        </p:nvSpPr>
        <p:spPr>
          <a:xfrm>
            <a:off x="609600" y="5212080"/>
            <a:ext cx="10972800" cy="1371600"/>
          </a:xfrm>
        </p:spPr>
        <p:txBody>
          <a:bodyPr rtlCol="0"/>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rtl="0"/>
            <a:r>
              <a:rPr lang="lv-LV"/>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p>
            <a:pPr rtl="0"/>
            <a:endParaRPr lang="en-GB" sz="1350"/>
          </a:p>
        </p:txBody>
      </p:sp>
      <p:sp>
        <p:nvSpPr>
          <p:cNvPr id="4" name="TextBox 3">
            <a:extLst>
              <a:ext uri="{FF2B5EF4-FFF2-40B4-BE49-F238E27FC236}">
                <a16:creationId xmlns:a16="http://schemas.microsoft.com/office/drawing/2014/main" xmlns="" id="{97A53FBC-337E-0D4B-8811-6E0EEC0A9293}"/>
              </a:ext>
            </a:extLst>
          </p:cNvPr>
          <p:cNvSpPr txBox="1"/>
          <p:nvPr userDrawn="1"/>
        </p:nvSpPr>
        <p:spPr>
          <a:xfrm>
            <a:off x="609599" y="4389120"/>
            <a:ext cx="5307012" cy="365760"/>
          </a:xfrm>
          <a:prstGeom prst="rect">
            <a:avLst/>
          </a:prstGeom>
          <a:noFill/>
        </p:spPr>
        <p:txBody>
          <a:bodyPr wrap="square" lIns="0" tIns="0" rIns="0" bIns="0" rtlCol="0">
            <a:noAutofit/>
          </a:bodyPr>
          <a:lstStyle/>
          <a:p>
            <a:pPr marL="0" indent="0" rtl="0">
              <a:lnSpc>
                <a:spcPct val="100000"/>
              </a:lnSpc>
              <a:spcBef>
                <a:spcPts val="0"/>
              </a:spcBef>
              <a:buSzPct val="100000"/>
              <a:buFont typeface="Arial"/>
              <a:buNone/>
            </a:pPr>
            <a:r>
              <a:rPr lang="lv-LV" sz="1000">
                <a:solidFill>
                  <a:schemeClr val="bg1"/>
                </a:solidFill>
              </a:rPr>
              <a:t>pwc.com</a:t>
            </a:r>
            <a:endParaRPr lang="en-US" sz="1000" dirty="0">
              <a:solidFill>
                <a:schemeClr val="bg1"/>
              </a:solidFill>
            </a:endParaRPr>
          </a:p>
        </p:txBody>
      </p:sp>
    </p:spTree>
    <p:extLst>
      <p:ext uri="{BB962C8B-B14F-4D97-AF65-F5344CB8AC3E}">
        <p14:creationId xmlns:p14="http://schemas.microsoft.com/office/powerpoint/2010/main" val="15008496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86249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049910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1295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4124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87021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63731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62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7022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3756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308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99440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85004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83401884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9163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15650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28004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02974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2653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4105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114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38338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03573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458790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85587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82093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987472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606529251"/>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602045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1303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046637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12771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674285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057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25800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25292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84966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r>
              <a:rPr lang="en-GB"/>
              <a:t>19/06/2020</a:t>
            </a:r>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10148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2099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93059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52690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362996414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24505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17288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622776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39083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940417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69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68798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485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46598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075176038"/>
      </p:ext>
    </p:extLst>
  </p:cSld>
  <p:clrMapOvr>
    <a:masterClrMapping/>
  </p:clrMapOvr>
  <p:extLst>
    <p:ext uri="{DCECCB84-F9BA-43D5-87BE-67443E8EF086}">
      <p15:sldGuideLst xmlns:p15="http://schemas.microsoft.com/office/powerpoint/2012/main">
        <p15:guide id="1" pos="7423" userDrawn="1">
          <p15:clr>
            <a:srgbClr val="FBAE40"/>
          </p15:clr>
        </p15:guide>
        <p15:guide id="2" pos="257" userDrawn="1">
          <p15:clr>
            <a:srgbClr val="FBAE40"/>
          </p15:clr>
        </p15:guide>
        <p15:guide id="3" orient="horz" pos="210" userDrawn="1">
          <p15:clr>
            <a:srgbClr val="FBAE40"/>
          </p15:clr>
        </p15:guide>
        <p15:guide id="4" orient="horz" pos="3997" userDrawn="1">
          <p15:clr>
            <a:srgbClr val="FBAE40"/>
          </p15:clr>
        </p15:guide>
        <p15:guide id="5" orient="horz" pos="1275" userDrawn="1">
          <p15:clr>
            <a:srgbClr val="FBAE40"/>
          </p15:clr>
        </p15:guide>
        <p15:guide id="6" orient="horz" pos="1480" userDrawn="1">
          <p15:clr>
            <a:srgbClr val="FBAE40"/>
          </p15:clr>
        </p15:guide>
        <p15:guide id="7" pos="3840" userDrawn="1">
          <p15:clr>
            <a:srgbClr val="FBAE40"/>
          </p15:clr>
        </p15:guide>
        <p15:guide id="8"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44547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9738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338496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8" name="Slide Number Placeholder 5">
            <a:extLst>
              <a:ext uri="{FF2B5EF4-FFF2-40B4-BE49-F238E27FC236}">
                <a16:creationId xmlns:a16="http://schemas.microsoft.com/office/drawing/2014/main" xmlns="" id="{1A1B5EE4-C83E-43E5-BF80-E77ACB1B4341}"/>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585409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4246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54897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86506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41310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60126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738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5030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0F147DF2-8952-4F0A-865F-ACFF387DD18B}"/>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827433500"/>
      </p:ext>
    </p:extLst>
  </p:cSld>
  <p:clrMapOvr>
    <a:masterClrMapping/>
  </p:clrMapOvr>
  <p:extLst>
    <p:ext uri="{DCECCB84-F9BA-43D5-87BE-67443E8EF086}">
      <p15:sldGuideLst xmlns:p15="http://schemas.microsoft.com/office/powerpoint/2012/main">
        <p15:guide id="1" pos="257" userDrawn="1">
          <p15:clr>
            <a:srgbClr val="FBAE40"/>
          </p15:clr>
        </p15:guide>
        <p15:guide id="2" pos="7423" userDrawn="1">
          <p15:clr>
            <a:srgbClr val="FBAE40"/>
          </p15:clr>
        </p15:guide>
        <p15:guide id="3" orient="horz" pos="210" userDrawn="1">
          <p15:clr>
            <a:srgbClr val="FBAE40"/>
          </p15:clr>
        </p15:guide>
        <p15:guide id="4" orient="horz" pos="1275" userDrawn="1">
          <p15:clr>
            <a:srgbClr val="FBAE40"/>
          </p15:clr>
        </p15:guide>
        <p15:guide id="5" pos="3840" userDrawn="1">
          <p15:clr>
            <a:srgbClr val="FBAE40"/>
          </p15:clr>
        </p15:guide>
        <p15:guide id="6" orient="horz" pos="1480" userDrawn="1">
          <p15:clr>
            <a:srgbClr val="FBAE40"/>
          </p15:clr>
        </p15:guide>
        <p15:guide id="7" orient="horz" pos="3997"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15566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589154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81229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046921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06055962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50941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67903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759334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925748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88623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6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0F147DF2-8952-4F0A-865F-ACFF387DD18B}"/>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
        <p:nvSpPr>
          <p:cNvPr id="3" name="Picture Placeholder 2">
            <a:extLst>
              <a:ext uri="{FF2B5EF4-FFF2-40B4-BE49-F238E27FC236}">
                <a16:creationId xmlns:a16="http://schemas.microsoft.com/office/drawing/2014/main" xmlns="" id="{A489A792-C9FD-4BF9-88E2-C6E263F7611B}"/>
              </a:ext>
            </a:extLst>
          </p:cNvPr>
          <p:cNvSpPr>
            <a:spLocks noGrp="1"/>
          </p:cNvSpPr>
          <p:nvPr>
            <p:ph type="pic" sz="quarter" idx="13"/>
          </p:nvPr>
        </p:nvSpPr>
        <p:spPr>
          <a:xfrm>
            <a:off x="0" y="0"/>
            <a:ext cx="12192000" cy="6858000"/>
          </a:xfrm>
        </p:spPr>
        <p:txBody>
          <a:bodyPr rtlCol="0"/>
          <a:lstStyle/>
          <a:p>
            <a:pPr rtl="0"/>
            <a:endParaRPr lang="en-GB"/>
          </a:p>
        </p:txBody>
      </p:sp>
    </p:spTree>
    <p:extLst>
      <p:ext uri="{BB962C8B-B14F-4D97-AF65-F5344CB8AC3E}">
        <p14:creationId xmlns:p14="http://schemas.microsoft.com/office/powerpoint/2010/main" val="1087000197"/>
      </p:ext>
    </p:extLst>
  </p:cSld>
  <p:clrMapOvr>
    <a:masterClrMapping/>
  </p:clrMapOvr>
  <p:extLst>
    <p:ext uri="{DCECCB84-F9BA-43D5-87BE-67443E8EF086}">
      <p15:sldGuideLst xmlns:p15="http://schemas.microsoft.com/office/powerpoint/2012/main">
        <p15:guide id="1" pos="257">
          <p15:clr>
            <a:srgbClr val="FBAE40"/>
          </p15:clr>
        </p15:guide>
        <p15:guide id="2" pos="7423">
          <p15:clr>
            <a:srgbClr val="FBAE40"/>
          </p15:clr>
        </p15:guide>
        <p15:guide id="3" orient="horz" pos="210">
          <p15:clr>
            <a:srgbClr val="FBAE40"/>
          </p15:clr>
        </p15:guide>
        <p15:guide id="4" orient="horz" pos="1275">
          <p15:clr>
            <a:srgbClr val="FBAE40"/>
          </p15:clr>
        </p15:guide>
        <p15:guide id="5" pos="3840">
          <p15:clr>
            <a:srgbClr val="FBAE40"/>
          </p15:clr>
        </p15:guide>
        <p15:guide id="6" orient="horz" pos="1480">
          <p15:clr>
            <a:srgbClr val="FBAE40"/>
          </p15:clr>
        </p15:guide>
        <p15:guide id="7" orient="horz" pos="39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362309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78545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44302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003507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67662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86374247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204293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395791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06838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06290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184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62167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2231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xmlns=""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64313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xmlns=""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38550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xmlns=""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xmlns=""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483450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xmlns=""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xmlns=""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xmlns=""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xmlns=""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xmlns=""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xmlns=""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507531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107688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xmlns=""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xmlns=""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xmlns=""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60225821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xmlns=""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xmlns=""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88284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xmlns=""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xmlns=""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30253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xmlns=""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xmlns=""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xmlns=""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xmlns=""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xmlns=""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981050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xmlns=""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xmlns=""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xmlns=""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393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vmlDrawing" Target="../drawings/vmlDrawing19.v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17" Type="http://schemas.openxmlformats.org/officeDocument/2006/relationships/image" Target="../media/image1.emf"/><Relationship Id="rId2" Type="http://schemas.openxmlformats.org/officeDocument/2006/relationships/slideLayout" Target="../slideLayouts/slideLayout102.xml"/><Relationship Id="rId16" Type="http://schemas.openxmlformats.org/officeDocument/2006/relationships/oleObject" Target="../embeddings/oleObject19.bin"/><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ags" Target="../tags/tag3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ags" Target="../tags/tag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vmlDrawing" Target="../drawings/vmlDrawing21.v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17" Type="http://schemas.openxmlformats.org/officeDocument/2006/relationships/image" Target="../media/image1.emf"/><Relationship Id="rId2" Type="http://schemas.openxmlformats.org/officeDocument/2006/relationships/slideLayout" Target="../slideLayouts/slideLayout113.xml"/><Relationship Id="rId16" Type="http://schemas.openxmlformats.org/officeDocument/2006/relationships/oleObject" Target="../embeddings/oleObject21.bin"/><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ags" Target="../tags/tag43.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ags" Target="../tags/tag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vmlDrawing" Target="../drawings/vmlDrawing23.v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17" Type="http://schemas.openxmlformats.org/officeDocument/2006/relationships/image" Target="../media/image1.emf"/><Relationship Id="rId2" Type="http://schemas.openxmlformats.org/officeDocument/2006/relationships/slideLayout" Target="../slideLayouts/slideLayout124.xml"/><Relationship Id="rId16" Type="http://schemas.openxmlformats.org/officeDocument/2006/relationships/oleObject" Target="../embeddings/oleObject23.bin"/><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4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ags" Target="../tags/tag46.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slideLayout" Target="../slideLayouts/slideLayout180.xml"/><Relationship Id="rId50" Type="http://schemas.openxmlformats.org/officeDocument/2006/relationships/slideLayout" Target="../slideLayouts/slideLayout183.xml"/><Relationship Id="rId55" Type="http://schemas.openxmlformats.org/officeDocument/2006/relationships/slideLayout" Target="../slideLayouts/slideLayout188.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9" Type="http://schemas.openxmlformats.org/officeDocument/2006/relationships/slideLayout" Target="../slideLayouts/slideLayout162.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3" Type="http://schemas.openxmlformats.org/officeDocument/2006/relationships/slideLayout" Target="../slideLayouts/slideLayout186.xml"/><Relationship Id="rId58" Type="http://schemas.openxmlformats.org/officeDocument/2006/relationships/vmlDrawing" Target="../drawings/vmlDrawing25.vml"/><Relationship Id="rId5" Type="http://schemas.openxmlformats.org/officeDocument/2006/relationships/slideLayout" Target="../slideLayouts/slideLayout138.xml"/><Relationship Id="rId61" Type="http://schemas.openxmlformats.org/officeDocument/2006/relationships/oleObject" Target="../embeddings/oleObject25.bin"/><Relationship Id="rId19" Type="http://schemas.openxmlformats.org/officeDocument/2006/relationships/slideLayout" Target="../slideLayouts/slideLayout15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slideLayout" Target="../slideLayouts/slideLayout181.xml"/><Relationship Id="rId56" Type="http://schemas.openxmlformats.org/officeDocument/2006/relationships/slideLayout" Target="../slideLayouts/slideLayout189.xml"/><Relationship Id="rId8" Type="http://schemas.openxmlformats.org/officeDocument/2006/relationships/slideLayout" Target="../slideLayouts/slideLayout141.xml"/><Relationship Id="rId51" Type="http://schemas.openxmlformats.org/officeDocument/2006/relationships/slideLayout" Target="../slideLayouts/slideLayout184.xml"/><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59" Type="http://schemas.openxmlformats.org/officeDocument/2006/relationships/tags" Target="../tags/tag50.xml"/><Relationship Id="rId20" Type="http://schemas.openxmlformats.org/officeDocument/2006/relationships/slideLayout" Target="../slideLayouts/slideLayout153.xml"/><Relationship Id="rId41" Type="http://schemas.openxmlformats.org/officeDocument/2006/relationships/slideLayout" Target="../slideLayouts/slideLayout174.xml"/><Relationship Id="rId54" Type="http://schemas.openxmlformats.org/officeDocument/2006/relationships/slideLayout" Target="../slideLayouts/slideLayout187.xml"/><Relationship Id="rId62" Type="http://schemas.openxmlformats.org/officeDocument/2006/relationships/image" Target="../media/image1.emf"/><Relationship Id="rId1" Type="http://schemas.openxmlformats.org/officeDocument/2006/relationships/slideLayout" Target="../slideLayouts/slideLayout134.xml"/><Relationship Id="rId6" Type="http://schemas.openxmlformats.org/officeDocument/2006/relationships/slideLayout" Target="../slideLayouts/slideLayout139.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slideLayout" Target="../slideLayouts/slideLayout182.xml"/><Relationship Id="rId57" Type="http://schemas.openxmlformats.org/officeDocument/2006/relationships/theme" Target="../theme/theme13.xml"/><Relationship Id="rId10" Type="http://schemas.openxmlformats.org/officeDocument/2006/relationships/slideLayout" Target="../slideLayouts/slideLayout143.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52" Type="http://schemas.openxmlformats.org/officeDocument/2006/relationships/slideLayout" Target="../slideLayouts/slideLayout185.xml"/><Relationship Id="rId60" Type="http://schemas.openxmlformats.org/officeDocument/2006/relationships/tags" Target="../tags/tag51.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3.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3.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5.v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25.xml"/><Relationship Id="rId16" Type="http://schemas.openxmlformats.org/officeDocument/2006/relationships/oleObject" Target="../embeddings/oleObject5.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1.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vmlDrawing" Target="../drawings/vmlDrawing7.v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oleObject" Target="../embeddings/oleObject7.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15.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vmlDrawing" Target="../drawings/vmlDrawing9.v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emf"/><Relationship Id="rId2" Type="http://schemas.openxmlformats.org/officeDocument/2006/relationships/slideLayout" Target="../slideLayouts/slideLayout47.xml"/><Relationship Id="rId16" Type="http://schemas.openxmlformats.org/officeDocument/2006/relationships/oleObject" Target="../embeddings/oleObject9.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ags" Target="../tags/tag19.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vmlDrawing" Target="../drawings/vmlDrawing11.v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1.emf"/><Relationship Id="rId2" Type="http://schemas.openxmlformats.org/officeDocument/2006/relationships/slideLayout" Target="../slideLayouts/slideLayout58.xml"/><Relationship Id="rId16" Type="http://schemas.openxmlformats.org/officeDocument/2006/relationships/oleObject" Target="../embeddings/oleObject11.bin"/><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ags" Target="../tags/tag23.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vmlDrawing" Target="../drawings/vmlDrawing13.v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17" Type="http://schemas.openxmlformats.org/officeDocument/2006/relationships/image" Target="../media/image1.emf"/><Relationship Id="rId2" Type="http://schemas.openxmlformats.org/officeDocument/2006/relationships/slideLayout" Target="../slideLayouts/slideLayout69.xml"/><Relationship Id="rId16" Type="http://schemas.openxmlformats.org/officeDocument/2006/relationships/oleObject" Target="../embeddings/oleObject13.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2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vmlDrawing" Target="../drawings/vmlDrawing15.v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17" Type="http://schemas.openxmlformats.org/officeDocument/2006/relationships/image" Target="../media/image1.emf"/><Relationship Id="rId2" Type="http://schemas.openxmlformats.org/officeDocument/2006/relationships/slideLayout" Target="../slideLayouts/slideLayout80.xml"/><Relationship Id="rId16" Type="http://schemas.openxmlformats.org/officeDocument/2006/relationships/oleObject" Target="../embeddings/oleObject15.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ags" Target="../tags/tag31.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ags" Target="../tags/tag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17.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17" Type="http://schemas.openxmlformats.org/officeDocument/2006/relationships/image" Target="../media/image1.emf"/><Relationship Id="rId2" Type="http://schemas.openxmlformats.org/officeDocument/2006/relationships/slideLayout" Target="../slideLayouts/slideLayout91.xml"/><Relationship Id="rId16" Type="http://schemas.openxmlformats.org/officeDocument/2006/relationships/oleObject" Target="../embeddings/oleObject17.bin"/><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ags" Target="../tags/tag35.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5"/>
            </p:custDataLst>
            <p:extLst>
              <p:ext uri="{D42A27DB-BD31-4B8C-83A1-F6EECF244321}">
                <p14:modId xmlns:p14="http://schemas.microsoft.com/office/powerpoint/2010/main" val="3421574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7" imgW="494" imgH="494" progId="TCLayout.ActiveDocument.1">
                  <p:embed/>
                </p:oleObj>
              </mc:Choice>
              <mc:Fallback>
                <p:oleObj name="think-cell Slide" r:id="rId17"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19/06/2020</a:t>
            </a:r>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69363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804"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027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41809234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5364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5991626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4287210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5202615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xmlns="" id="{01623EA2-4DAE-4A0B-8576-4D88E1E46745}"/>
              </a:ext>
            </a:extLst>
          </p:cNvPr>
          <p:cNvGraphicFramePr>
            <a:graphicFrameLocks noChangeAspect="1"/>
          </p:cNvGraphicFramePr>
          <p:nvPr userDrawn="1">
            <p:custDataLst>
              <p:tags r:id="rId59"/>
            </p:custDataLst>
            <p:extLst>
              <p:ext uri="{D42A27DB-BD31-4B8C-83A1-F6EECF244321}">
                <p14:modId xmlns:p14="http://schemas.microsoft.com/office/powerpoint/2010/main" val="2877495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61" imgW="494" imgH="494" progId="TCLayout.ActiveDocument.1">
                  <p:embed/>
                </p:oleObj>
              </mc:Choice>
              <mc:Fallback>
                <p:oleObj name="think-cell Slide" r:id="rId61" imgW="494" imgH="494" progId="TCLayout.ActiveDocument.1">
                  <p:embed/>
                  <p:pic>
                    <p:nvPicPr>
                      <p:cNvPr id="11" name="Object 10" hidden="1">
                        <a:extLst>
                          <a:ext uri="{FF2B5EF4-FFF2-40B4-BE49-F238E27FC236}">
                            <a16:creationId xmlns:a16="http://schemas.microsoft.com/office/drawing/2014/main" xmlns="" id="{01623EA2-4DAE-4A0B-8576-4D88E1E46745}"/>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xmlns="" id="{1C5099FD-5D36-4E8D-BA18-966AB77A232F}"/>
              </a:ext>
            </a:extLst>
          </p:cNvPr>
          <p:cNvSpPr/>
          <p:nvPr userDrawn="1">
            <p:custDataLst>
              <p:tags r:id="rId60"/>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rtl="0">
              <a:lnSpc>
                <a:spcPct val="100000"/>
              </a:lnSpc>
            </a:pPr>
            <a:endParaRPr lang="en-GB" sz="3200" b="0" i="0" baseline="0" dirty="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pPr rtl="0"/>
            <a:r>
              <a:rPr lang="lv-LV"/>
              <a:t>[Slide title]</a:t>
            </a:r>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5" name="Presentation Footer">
            <a:extLst>
              <a:ext uri="{FF2B5EF4-FFF2-40B4-BE49-F238E27FC236}">
                <a16:creationId xmlns:a16="http://schemas.microsoft.com/office/drawing/2014/main" xmlns=""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l">
              <a:defRPr sz="750">
                <a:solidFill>
                  <a:schemeClr val="tx1"/>
                </a:solidFill>
              </a:defRPr>
            </a:lvl1pPr>
          </a:lstStyle>
          <a:p>
            <a:pPr algn="l" rtl="0"/>
            <a:r>
              <a:rPr lang="en-GB"/>
              <a:t/>
            </a:r>
            <a:br>
              <a:rPr lang="en-GB"/>
            </a:br>
            <a:r>
              <a:rPr lang="lv-LV"/>
              <a:t>DTEK Energy B.V. Group</a:t>
            </a:r>
            <a:endParaRPr lang="en-GB" dirty="0"/>
          </a:p>
        </p:txBody>
      </p:sp>
      <p:sp>
        <p:nvSpPr>
          <p:cNvPr id="4" name="Date">
            <a:extLst>
              <a:ext uri="{FF2B5EF4-FFF2-40B4-BE49-F238E27FC236}">
                <a16:creationId xmlns:a16="http://schemas.microsoft.com/office/drawing/2014/main" xmlns=""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pPr rtl="0"/>
            <a:r>
              <a:rPr lang="lv-LV"/>
              <a:t>November 2019</a:t>
            </a:r>
            <a:endParaRPr lang="en-GB" dirty="0"/>
          </a:p>
        </p:txBody>
      </p:sp>
      <p:sp>
        <p:nvSpPr>
          <p:cNvPr id="8" name="PwCFirm"/>
          <p:cNvSpPr txBox="1"/>
          <p:nvPr/>
        </p:nvSpPr>
        <p:spPr>
          <a:xfrm>
            <a:off x="442913" y="6492240"/>
            <a:ext cx="5473700" cy="137160"/>
          </a:xfrm>
          <a:prstGeom prst="rect">
            <a:avLst/>
          </a:prstGeom>
          <a:noFill/>
        </p:spPr>
        <p:txBody>
          <a:bodyPr wrap="square" lIns="0" tIns="0" rIns="0" bIns="0" rtlCol="0" anchor="b" anchorCtr="0">
            <a:noAutofit/>
          </a:bodyPr>
          <a:lstStyle/>
          <a:p>
            <a:pPr algn="l" rtl="0"/>
            <a:r>
              <a:rPr lang="lv-LV" sz="750" b="0">
                <a:solidFill>
                  <a:schemeClr val="tx1"/>
                </a:solidFill>
              </a:rPr>
              <a:t>PwC</a:t>
            </a:r>
          </a:p>
        </p:txBody>
      </p:sp>
      <p:sp>
        <p:nvSpPr>
          <p:cNvPr id="6" name="Slide Number"/>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pPr rtl="0"/>
            <a:fld id="{7870704B-CE94-48CC-AF30-84932A1262A7}" type="slidenum">
              <a:rPr lang="en-GB" smtClean="0"/>
              <a:pPr/>
              <a:t>‹#›</a:t>
            </a:fld>
            <a:endParaRPr lang="en-GB" dirty="0"/>
          </a:p>
        </p:txBody>
      </p:sp>
    </p:spTree>
    <p:extLst>
      <p:ext uri="{BB962C8B-B14F-4D97-AF65-F5344CB8AC3E}">
        <p14:creationId xmlns:p14="http://schemas.microsoft.com/office/powerpoint/2010/main" val="36023244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 id="2147483857" r:id="rId52"/>
    <p:sldLayoutId id="2147483858" r:id="rId53"/>
    <p:sldLayoutId id="2147483859" r:id="rId54"/>
    <p:sldLayoutId id="2147483860" r:id="rId55"/>
    <p:sldLayoutId id="2147483861" r:id="rId56"/>
  </p:sldLayoutIdLst>
  <p:hf hdr="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1325">
          <p15:clr>
            <a:srgbClr val="F26B43"/>
          </p15:clr>
        </p15:guide>
        <p15:guide id="12" orient="horz" pos="1146">
          <p15:clr>
            <a:srgbClr val="F26B43"/>
          </p15:clr>
        </p15:guide>
        <p15:guide id="13" orient="horz" pos="2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3892229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625088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893944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13690463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753909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8723322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860560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10224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215583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353353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431297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8906367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406974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1823164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192341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xmlns=""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xmlns=""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xmlns=""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xmlns=""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xmlns=""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3756230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xml"/><Relationship Id="rId10" Type="http://schemas.openxmlformats.org/officeDocument/2006/relationships/image" Target="../media/image6.jpeg"/><Relationship Id="rId4" Type="http://schemas.openxmlformats.org/officeDocument/2006/relationships/slideLayout" Target="../slideLayouts/slideLayout186.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46.xml"/><Relationship Id="rId3" Type="http://schemas.openxmlformats.org/officeDocument/2006/relationships/tags" Target="../tags/tag67.xml"/><Relationship Id="rId7" Type="http://schemas.openxmlformats.org/officeDocument/2006/relationships/image" Target="../media/image1.emf"/><Relationship Id="rId12" Type="http://schemas.openxmlformats.org/officeDocument/2006/relationships/slide" Target="slide17.xml"/><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oleObject" Target="../embeddings/oleObject37.bin"/><Relationship Id="rId11" Type="http://schemas.openxmlformats.org/officeDocument/2006/relationships/slide" Target="slide14.xml"/><Relationship Id="rId5" Type="http://schemas.openxmlformats.org/officeDocument/2006/relationships/notesSlide" Target="../notesSlides/notesSlide7.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oleObject" Target="../embeddings/oleObject38.bin"/><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8" Type="http://schemas.openxmlformats.org/officeDocument/2006/relationships/hyperlink" Target="http://mkd.gov.lv/download/1032" TargetMode="External"/><Relationship Id="rId3" Type="http://schemas.openxmlformats.org/officeDocument/2006/relationships/tags" Target="../tags/tag72.xml"/><Relationship Id="rId7" Type="http://schemas.openxmlformats.org/officeDocument/2006/relationships/image" Target="../media/image1.emf"/><Relationship Id="rId2" Type="http://schemas.openxmlformats.org/officeDocument/2006/relationships/tags" Target="../tags/tag71.xml"/><Relationship Id="rId1" Type="http://schemas.openxmlformats.org/officeDocument/2006/relationships/vmlDrawing" Target="../drawings/vmlDrawing37.vml"/><Relationship Id="rId6" Type="http://schemas.openxmlformats.org/officeDocument/2006/relationships/oleObject" Target="../embeddings/oleObject40.bin"/><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38.vml"/><Relationship Id="rId6" Type="http://schemas.openxmlformats.org/officeDocument/2006/relationships/oleObject" Target="../embeddings/oleObject41.bin"/><Relationship Id="rId11" Type="http://schemas.openxmlformats.org/officeDocument/2006/relationships/slide" Target="slide28.xml"/><Relationship Id="rId5" Type="http://schemas.openxmlformats.org/officeDocument/2006/relationships/notesSlide" Target="../notesSlides/notesSlide10.xml"/><Relationship Id="rId10" Type="http://schemas.openxmlformats.org/officeDocument/2006/relationships/slide" Target="slide27.xml"/><Relationship Id="rId4" Type="http://schemas.openxmlformats.org/officeDocument/2006/relationships/slideLayout" Target="../slideLayouts/slideLayout6.xml"/><Relationship Id="rId9" Type="http://schemas.openxmlformats.org/officeDocument/2006/relationships/slide" Target="slide26.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39.vml"/><Relationship Id="rId6" Type="http://schemas.openxmlformats.org/officeDocument/2006/relationships/oleObject" Target="../embeddings/oleObject42.bin"/><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7.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41.vml"/><Relationship Id="rId6" Type="http://schemas.openxmlformats.org/officeDocument/2006/relationships/oleObject" Target="../embeddings/oleObject44.bin"/><Relationship Id="rId5" Type="http://schemas.openxmlformats.org/officeDocument/2006/relationships/notesSlide" Target="../notesSlides/notesSlide12.xml"/><Relationship Id="rId10" Type="http://schemas.openxmlformats.org/officeDocument/2006/relationships/slide" Target="slide40.xml"/><Relationship Id="rId4" Type="http://schemas.openxmlformats.org/officeDocument/2006/relationships/slideLayout" Target="../slideLayouts/slideLayout6.xml"/><Relationship Id="rId9" Type="http://schemas.openxmlformats.org/officeDocument/2006/relationships/slide" Target="slide32.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0.png"/><Relationship Id="rId3" Type="http://schemas.openxmlformats.org/officeDocument/2006/relationships/tags" Target="../tags/tag81.xml"/><Relationship Id="rId7" Type="http://schemas.openxmlformats.org/officeDocument/2006/relationships/image" Target="../media/image1.emf"/><Relationship Id="rId12" Type="http://schemas.openxmlformats.org/officeDocument/2006/relationships/image" Target="../media/image19.png"/><Relationship Id="rId2" Type="http://schemas.openxmlformats.org/officeDocument/2006/relationships/tags" Target="../tags/tag80.xml"/><Relationship Id="rId1" Type="http://schemas.openxmlformats.org/officeDocument/2006/relationships/vmlDrawing" Target="../drawings/vmlDrawing42.vml"/><Relationship Id="rId6" Type="http://schemas.openxmlformats.org/officeDocument/2006/relationships/oleObject" Target="../embeddings/oleObject45.bin"/><Relationship Id="rId11" Type="http://schemas.openxmlformats.org/officeDocument/2006/relationships/hyperlink" Target="https://eur-lex.europa.eu/legal-content/LV/TXT/?uri=CELEX:32019L1023" TargetMode="External"/><Relationship Id="rId5" Type="http://schemas.openxmlformats.org/officeDocument/2006/relationships/notesSlide" Target="../notesSlides/notesSlide13.xml"/><Relationship Id="rId10" Type="http://schemas.openxmlformats.org/officeDocument/2006/relationships/hyperlink" Target="https://likumi.lv/ta/id/214590-maksatnespejas-likums" TargetMode="External"/><Relationship Id="rId4" Type="http://schemas.openxmlformats.org/officeDocument/2006/relationships/slideLayout" Target="../slideLayouts/slideLayout6.xml"/><Relationship Id="rId9"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slide" Target="slide48.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2.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vmlDrawing" Target="../drawings/vmlDrawing44.vml"/><Relationship Id="rId6" Type="http://schemas.openxmlformats.org/officeDocument/2006/relationships/oleObject" Target="../embeddings/oleObject47.bin"/><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87.xml"/><Relationship Id="rId7" Type="http://schemas.openxmlformats.org/officeDocument/2006/relationships/image" Target="../media/image14.png"/><Relationship Id="rId2" Type="http://schemas.openxmlformats.org/officeDocument/2006/relationships/tags" Target="../tags/tag86.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Layout" Target="../slideLayouts/slideLayout128.xml"/><Relationship Id="rId9" Type="http://schemas.openxmlformats.org/officeDocument/2006/relationships/hyperlink" Target="http://www.eds.vid.gov.lv/"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m.gov.lv/en/" TargetMode="External"/><Relationship Id="rId13" Type="http://schemas.openxmlformats.org/officeDocument/2006/relationships/hyperlink" Target="http://mkd.gov.lv/" TargetMode="External"/><Relationship Id="rId18" Type="http://schemas.openxmlformats.org/officeDocument/2006/relationships/image" Target="../media/image16.png"/><Relationship Id="rId3" Type="http://schemas.openxmlformats.org/officeDocument/2006/relationships/tags" Target="../tags/tag89.xml"/><Relationship Id="rId21" Type="http://schemas.openxmlformats.org/officeDocument/2006/relationships/image" Target="../media/image21.png"/><Relationship Id="rId7" Type="http://schemas.openxmlformats.org/officeDocument/2006/relationships/hyperlink" Target="https://likumi.lv/ta/id/214590-meaksatnespejas-likums" TargetMode="External"/><Relationship Id="rId12" Type="http://schemas.openxmlformats.org/officeDocument/2006/relationships/hyperlink" Target="https://manidati.kreg.lv/?lang=EN" TargetMode="External"/><Relationship Id="rId17" Type="http://schemas.openxmlformats.org/officeDocument/2006/relationships/image" Target="../media/image1.emf"/><Relationship Id="rId2" Type="http://schemas.openxmlformats.org/officeDocument/2006/relationships/tags" Target="../tags/tag88.xml"/><Relationship Id="rId16" Type="http://schemas.openxmlformats.org/officeDocument/2006/relationships/oleObject" Target="../embeddings/oleObject50.bin"/><Relationship Id="rId20" Type="http://schemas.openxmlformats.org/officeDocument/2006/relationships/image" Target="../media/image18.png"/><Relationship Id="rId1" Type="http://schemas.openxmlformats.org/officeDocument/2006/relationships/vmlDrawing" Target="../drawings/vmlDrawing47.vml"/><Relationship Id="rId6" Type="http://schemas.openxmlformats.org/officeDocument/2006/relationships/hyperlink" Target="https://likumi.lv/ta/id/33946-par-nodokliem-un-nodevam" TargetMode="External"/><Relationship Id="rId11" Type="http://schemas.openxmlformats.org/officeDocument/2006/relationships/hyperlink" Target="https://www.ur.gov.lv/en/" TargetMode="External"/><Relationship Id="rId24" Type="http://schemas.openxmlformats.org/officeDocument/2006/relationships/image" Target="../media/image24.png"/><Relationship Id="rId5" Type="http://schemas.openxmlformats.org/officeDocument/2006/relationships/notesSlide" Target="../notesSlides/notesSlide17.xml"/><Relationship Id="rId15" Type="http://schemas.openxmlformats.org/officeDocument/2006/relationships/hyperlink" Target="https://www.vid.gov.lv/lv/pieejami-vairaki-risinajumi-kas-atvieglo-nodoklu-paradu-nomaksu-0" TargetMode="External"/><Relationship Id="rId23" Type="http://schemas.openxmlformats.org/officeDocument/2006/relationships/image" Target="../media/image23.png"/><Relationship Id="rId10" Type="http://schemas.openxmlformats.org/officeDocument/2006/relationships/hyperlink" Target="https://www.crediweb.lv/" TargetMode="External"/><Relationship Id="rId19" Type="http://schemas.openxmlformats.org/officeDocument/2006/relationships/image" Target="../media/image17.png"/><Relationship Id="rId4" Type="http://schemas.openxmlformats.org/officeDocument/2006/relationships/slideLayout" Target="../slideLayouts/slideLayout6.xml"/><Relationship Id="rId9" Type="http://schemas.openxmlformats.org/officeDocument/2006/relationships/hyperlink" Target="https://www.zemesgramata.lv/" TargetMode="External"/><Relationship Id="rId14" Type="http://schemas.openxmlformats.org/officeDocument/2006/relationships/hyperlink" Target="https://www.vid.gov.lv/lv/nodoklu-maksataju-reitinga-sistema" TargetMode="External"/><Relationship Id="rId22"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emf"/><Relationship Id="rId2" Type="http://schemas.openxmlformats.org/officeDocument/2006/relationships/tags" Target="../tags/tag90.xml"/><Relationship Id="rId1" Type="http://schemas.openxmlformats.org/officeDocument/2006/relationships/vmlDrawing" Target="../drawings/vmlDrawing48.vml"/><Relationship Id="rId6" Type="http://schemas.openxmlformats.org/officeDocument/2006/relationships/oleObject" Target="../embeddings/oleObject51.bin"/><Relationship Id="rId5" Type="http://schemas.openxmlformats.org/officeDocument/2006/relationships/notesSlide" Target="../notesSlides/notesSlide18.xml"/><Relationship Id="rId4"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93.xml"/><Relationship Id="rId7" Type="http://schemas.openxmlformats.org/officeDocument/2006/relationships/slide" Target="slide27.xml"/><Relationship Id="rId2" Type="http://schemas.openxmlformats.org/officeDocument/2006/relationships/tags" Target="../tags/tag92.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hyperlink" Target="https://www.vid.gov.lv/lv/veidlapas-un-iesniegumi-22" TargetMode="External"/><Relationship Id="rId3" Type="http://schemas.openxmlformats.org/officeDocument/2006/relationships/tags" Target="../tags/tag95.xml"/><Relationship Id="rId7" Type="http://schemas.openxmlformats.org/officeDocument/2006/relationships/image" Target="../media/image1.emf"/><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oleObject" Target="../embeddings/oleObject53.bin"/><Relationship Id="rId5" Type="http://schemas.openxmlformats.org/officeDocument/2006/relationships/notesSlide" Target="../notesSlides/notesSlide19.xml"/><Relationship Id="rId4" Type="http://schemas.openxmlformats.org/officeDocument/2006/relationships/slideLayout" Target="../slideLayouts/slideLayout40.xml"/><Relationship Id="rId9" Type="http://schemas.openxmlformats.org/officeDocument/2006/relationships/hyperlink" Target="https://www.vid.gov.lv/lv/pieejami-vairaki-risinajumi-kas-atvieglo-nodoklu-paradu-nomaksu" TargetMode="External"/></Relationships>
</file>

<file path=ppt/slides/_rels/slide28.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51.vml"/><Relationship Id="rId6" Type="http://schemas.openxmlformats.org/officeDocument/2006/relationships/oleObject" Target="../embeddings/oleObject54.bin"/><Relationship Id="rId5" Type="http://schemas.openxmlformats.org/officeDocument/2006/relationships/notesSlide" Target="../notesSlides/notesSlide20.xml"/><Relationship Id="rId4"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emf"/><Relationship Id="rId2" Type="http://schemas.openxmlformats.org/officeDocument/2006/relationships/tags" Target="../tags/tag98.xml"/><Relationship Id="rId1" Type="http://schemas.openxmlformats.org/officeDocument/2006/relationships/vmlDrawing" Target="../drawings/vmlDrawing52.vml"/><Relationship Id="rId6" Type="http://schemas.openxmlformats.org/officeDocument/2006/relationships/oleObject" Target="../embeddings/oleObject55.bin"/><Relationship Id="rId5" Type="http://schemas.openxmlformats.org/officeDocument/2006/relationships/notesSlide" Target="../notesSlides/notesSlide21.xml"/><Relationship Id="rId4"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9.xml"/><Relationship Id="rId3" Type="http://schemas.openxmlformats.org/officeDocument/2006/relationships/tags" Target="../tags/tag58.xml"/><Relationship Id="rId7" Type="http://schemas.openxmlformats.org/officeDocument/2006/relationships/image" Target="../media/image1.emf"/><Relationship Id="rId12" Type="http://schemas.openxmlformats.org/officeDocument/2006/relationships/slide" Target="slide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29.bin"/><Relationship Id="rId11" Type="http://schemas.openxmlformats.org/officeDocument/2006/relationships/slide" Target="slide7.xml"/><Relationship Id="rId5" Type="http://schemas.openxmlformats.org/officeDocument/2006/relationships/notesSlide" Target="../notesSlides/notesSlide3.xml"/><Relationship Id="rId15" Type="http://schemas.openxmlformats.org/officeDocument/2006/relationships/slide" Target="slide13.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11.xml"/><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101.xml"/><Relationship Id="rId7" Type="http://schemas.openxmlformats.org/officeDocument/2006/relationships/image" Target="../media/image1.emf"/><Relationship Id="rId2" Type="http://schemas.openxmlformats.org/officeDocument/2006/relationships/tags" Target="../tags/tag100.xml"/><Relationship Id="rId1" Type="http://schemas.openxmlformats.org/officeDocument/2006/relationships/vmlDrawing" Target="../drawings/vmlDrawing53.vml"/><Relationship Id="rId6" Type="http://schemas.openxmlformats.org/officeDocument/2006/relationships/oleObject" Target="../embeddings/oleObject56.bin"/><Relationship Id="rId5" Type="http://schemas.openxmlformats.org/officeDocument/2006/relationships/notesSlide" Target="../notesSlides/notesSlide22.xml"/><Relationship Id="rId10" Type="http://schemas.openxmlformats.org/officeDocument/2006/relationships/image" Target="../media/image25.emf"/><Relationship Id="rId4" Type="http://schemas.openxmlformats.org/officeDocument/2006/relationships/slideLayout" Target="../slideLayouts/slideLayout73.xml"/><Relationship Id="rId9" Type="http://schemas.openxmlformats.org/officeDocument/2006/relationships/package" Target="../embeddings/Microsoft_Excel_Macro-Enabled_Worksheet4.xlsm"/></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54.vml"/><Relationship Id="rId6" Type="http://schemas.openxmlformats.org/officeDocument/2006/relationships/oleObject" Target="../embeddings/oleObject58.bin"/><Relationship Id="rId5" Type="http://schemas.openxmlformats.org/officeDocument/2006/relationships/notesSlide" Target="../notesSlides/notesSlide23.xml"/><Relationship Id="rId10" Type="http://schemas.openxmlformats.org/officeDocument/2006/relationships/slide" Target="slide26.xml"/><Relationship Id="rId4" Type="http://schemas.openxmlformats.org/officeDocument/2006/relationships/slideLayout" Target="../slideLayouts/slideLayout84.xml"/><Relationship Id="rId9"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emf"/><Relationship Id="rId2" Type="http://schemas.openxmlformats.org/officeDocument/2006/relationships/tags" Target="../tags/tag104.xml"/><Relationship Id="rId1" Type="http://schemas.openxmlformats.org/officeDocument/2006/relationships/vmlDrawing" Target="../drawings/vmlDrawing55.vml"/><Relationship Id="rId6" Type="http://schemas.openxmlformats.org/officeDocument/2006/relationships/oleObject" Target="../embeddings/oleObject59.bin"/><Relationship Id="rId5" Type="http://schemas.openxmlformats.org/officeDocument/2006/relationships/notesSlide" Target="../notesSlides/notesSlide24.xml"/><Relationship Id="rId4"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emf"/><Relationship Id="rId2" Type="http://schemas.openxmlformats.org/officeDocument/2006/relationships/tags" Target="../tags/tag106.xml"/><Relationship Id="rId1" Type="http://schemas.openxmlformats.org/officeDocument/2006/relationships/vmlDrawing" Target="../drawings/vmlDrawing56.vml"/><Relationship Id="rId6" Type="http://schemas.openxmlformats.org/officeDocument/2006/relationships/oleObject" Target="../embeddings/oleObject60.bin"/><Relationship Id="rId5" Type="http://schemas.openxmlformats.org/officeDocument/2006/relationships/notesSlide" Target="../notesSlides/notesSlide25.xml"/><Relationship Id="rId4"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57.vml"/><Relationship Id="rId6" Type="http://schemas.openxmlformats.org/officeDocument/2006/relationships/oleObject" Target="../embeddings/oleObject61.bin"/><Relationship Id="rId5" Type="http://schemas.openxmlformats.org/officeDocument/2006/relationships/notesSlide" Target="../notesSlides/notesSlide26.xml"/><Relationship Id="rId4"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58.vml"/><Relationship Id="rId6" Type="http://schemas.openxmlformats.org/officeDocument/2006/relationships/oleObject" Target="../embeddings/oleObject62.bin"/><Relationship Id="rId5" Type="http://schemas.openxmlformats.org/officeDocument/2006/relationships/notesSlide" Target="../notesSlides/notesSlide27.xml"/><Relationship Id="rId4"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59.vml"/><Relationship Id="rId6" Type="http://schemas.openxmlformats.org/officeDocument/2006/relationships/oleObject" Target="../embeddings/oleObject63.bin"/><Relationship Id="rId5" Type="http://schemas.openxmlformats.org/officeDocument/2006/relationships/notesSlide" Target="../notesSlides/notesSlide28.xml"/><Relationship Id="rId4"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8" Type="http://schemas.openxmlformats.org/officeDocument/2006/relationships/hyperlink" Target="https://likumi.lv/ta/id/225418-civillikums" TargetMode="External"/><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60.vml"/><Relationship Id="rId6" Type="http://schemas.openxmlformats.org/officeDocument/2006/relationships/oleObject" Target="../embeddings/oleObject64.bin"/><Relationship Id="rId5" Type="http://schemas.openxmlformats.org/officeDocument/2006/relationships/notesSlide" Target="../notesSlides/notesSlide29.xml"/><Relationship Id="rId4" Type="http://schemas.openxmlformats.org/officeDocument/2006/relationships/slideLayout" Target="../slideLayouts/slideLayout117.xml"/><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61.vml"/><Relationship Id="rId6" Type="http://schemas.openxmlformats.org/officeDocument/2006/relationships/oleObject" Target="../embeddings/oleObject65.bin"/><Relationship Id="rId5" Type="http://schemas.openxmlformats.org/officeDocument/2006/relationships/notesSlide" Target="../notesSlides/notesSlide30.xml"/><Relationship Id="rId4"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62.vml"/><Relationship Id="rId6" Type="http://schemas.openxmlformats.org/officeDocument/2006/relationships/oleObject" Target="../embeddings/oleObject66.bin"/><Relationship Id="rId5" Type="http://schemas.openxmlformats.org/officeDocument/2006/relationships/notesSlide" Target="../notesSlides/notesSlide31.xml"/><Relationship Id="rId4"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1.xml"/><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21.xml"/></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21.xml"/><Relationship Id="rId7" Type="http://schemas.openxmlformats.org/officeDocument/2006/relationships/image" Target="../media/image1.emf"/><Relationship Id="rId2" Type="http://schemas.openxmlformats.org/officeDocument/2006/relationships/tags" Target="../tags/tag120.xml"/><Relationship Id="rId1" Type="http://schemas.openxmlformats.org/officeDocument/2006/relationships/vmlDrawing" Target="../drawings/vmlDrawing63.vml"/><Relationship Id="rId6" Type="http://schemas.openxmlformats.org/officeDocument/2006/relationships/oleObject" Target="../embeddings/oleObject67.bin"/><Relationship Id="rId5" Type="http://schemas.openxmlformats.org/officeDocument/2006/relationships/notesSlide" Target="../notesSlides/notesSlide32.xml"/><Relationship Id="rId4"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23.xml"/><Relationship Id="rId7" Type="http://schemas.openxmlformats.org/officeDocument/2006/relationships/image" Target="../media/image1.emf"/><Relationship Id="rId2" Type="http://schemas.openxmlformats.org/officeDocument/2006/relationships/tags" Target="../tags/tag122.xml"/><Relationship Id="rId1" Type="http://schemas.openxmlformats.org/officeDocument/2006/relationships/vmlDrawing" Target="../drawings/vmlDrawing64.vml"/><Relationship Id="rId6" Type="http://schemas.openxmlformats.org/officeDocument/2006/relationships/oleObject" Target="../embeddings/oleObject68.bin"/><Relationship Id="rId5" Type="http://schemas.openxmlformats.org/officeDocument/2006/relationships/notesSlide" Target="../notesSlides/notesSlide33.xml"/><Relationship Id="rId4"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65.vml"/><Relationship Id="rId6" Type="http://schemas.openxmlformats.org/officeDocument/2006/relationships/oleObject" Target="../embeddings/oleObject69.bin"/><Relationship Id="rId5" Type="http://schemas.openxmlformats.org/officeDocument/2006/relationships/notesSlide" Target="../notesSlides/notesSlide34.xml"/><Relationship Id="rId4"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emf"/><Relationship Id="rId2" Type="http://schemas.openxmlformats.org/officeDocument/2006/relationships/tags" Target="../tags/tag126.xml"/><Relationship Id="rId1" Type="http://schemas.openxmlformats.org/officeDocument/2006/relationships/vmlDrawing" Target="../drawings/vmlDrawing66.vml"/><Relationship Id="rId6" Type="http://schemas.openxmlformats.org/officeDocument/2006/relationships/oleObject" Target="../embeddings/oleObject70.bin"/><Relationship Id="rId5" Type="http://schemas.openxmlformats.org/officeDocument/2006/relationships/notesSlide" Target="../notesSlides/notesSlide35.xml"/><Relationship Id="rId4"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67.vml"/><Relationship Id="rId6" Type="http://schemas.openxmlformats.org/officeDocument/2006/relationships/oleObject" Target="../embeddings/oleObject71.bin"/><Relationship Id="rId5" Type="http://schemas.openxmlformats.org/officeDocument/2006/relationships/notesSlide" Target="../notesSlides/notesSlide36.xml"/><Relationship Id="rId4"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vmlDrawing" Target="../drawings/vmlDrawing68.vml"/><Relationship Id="rId6" Type="http://schemas.openxmlformats.org/officeDocument/2006/relationships/oleObject" Target="../embeddings/oleObject72.bin"/><Relationship Id="rId5" Type="http://schemas.openxmlformats.org/officeDocument/2006/relationships/notesSlide" Target="../notesSlides/notesSlide37.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2.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8" Type="http://schemas.openxmlformats.org/officeDocument/2006/relationships/hyperlink" Target="mailto:tm.kanceleja@tm.gov.lv" TargetMode="External"/><Relationship Id="rId3" Type="http://schemas.openxmlformats.org/officeDocument/2006/relationships/tags" Target="../tags/tag134.xml"/><Relationship Id="rId7" Type="http://schemas.openxmlformats.org/officeDocument/2006/relationships/image" Target="../media/image1.emf"/><Relationship Id="rId2" Type="http://schemas.openxmlformats.org/officeDocument/2006/relationships/tags" Target="../tags/tag133.xml"/><Relationship Id="rId1" Type="http://schemas.openxmlformats.org/officeDocument/2006/relationships/vmlDrawing" Target="../drawings/vmlDrawing70.vml"/><Relationship Id="rId6" Type="http://schemas.openxmlformats.org/officeDocument/2006/relationships/oleObject" Target="../embeddings/oleObject74.bin"/><Relationship Id="rId5" Type="http://schemas.openxmlformats.org/officeDocument/2006/relationships/notesSlide" Target="../notesSlides/notesSlide41.xml"/><Relationship Id="rId4" Type="http://schemas.openxmlformats.org/officeDocument/2006/relationships/slideLayout" Target="../slideLayouts/slideLayout186.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9.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oleObject" Target="../embeddings/oleObject31.bin"/><Relationship Id="rId11" Type="http://schemas.openxmlformats.org/officeDocument/2006/relationships/slide" Target="slide24.xml"/><Relationship Id="rId5" Type="http://schemas.openxmlformats.org/officeDocument/2006/relationships/notesSlide" Target="../notesSlides/notesSlide6.xml"/><Relationship Id="rId10" Type="http://schemas.openxmlformats.org/officeDocument/2006/relationships/image" Target="../media/image9.jpeg"/><Relationship Id="rId4" Type="http://schemas.openxmlformats.org/officeDocument/2006/relationships/slideLayout" Target="../slideLayouts/slideLayout6.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package" Target="../embeddings/Microsoft_Excel_Macro-Enabled_Worksheet2.xlsm"/><Relationship Id="rId3" Type="http://schemas.openxmlformats.org/officeDocument/2006/relationships/tags" Target="../tags/tag63.xml"/><Relationship Id="rId7" Type="http://schemas.openxmlformats.org/officeDocument/2006/relationships/slide" Target="slide25.xml"/><Relationship Id="rId12" Type="http://schemas.openxmlformats.org/officeDocument/2006/relationships/oleObject" Target="../embeddings/oleObject34.bin"/><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11" Type="http://schemas.openxmlformats.org/officeDocument/2006/relationships/image" Target="../media/image10.emf"/><Relationship Id="rId5" Type="http://schemas.openxmlformats.org/officeDocument/2006/relationships/oleObject" Target="../embeddings/oleObject32.bin"/><Relationship Id="rId10" Type="http://schemas.openxmlformats.org/officeDocument/2006/relationships/package" Target="../embeddings/Microsoft_Excel_Macro-Enabled_Worksheet1.xlsm"/><Relationship Id="rId4" Type="http://schemas.openxmlformats.org/officeDocument/2006/relationships/slideLayout" Target="../slideLayouts/slideLayout6.xml"/><Relationship Id="rId9" Type="http://schemas.openxmlformats.org/officeDocument/2006/relationships/oleObject" Target="../embeddings/oleObject33.bin"/><Relationship Id="rId14"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tags" Target="../tags/tag65.xml"/><Relationship Id="rId7" Type="http://schemas.openxmlformats.org/officeDocument/2006/relationships/slide" Target="slide23.xml"/><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11" Type="http://schemas.openxmlformats.org/officeDocument/2006/relationships/image" Target="../media/image12.emf"/><Relationship Id="rId5" Type="http://schemas.openxmlformats.org/officeDocument/2006/relationships/oleObject" Target="../embeddings/oleObject35.bin"/><Relationship Id="rId10" Type="http://schemas.openxmlformats.org/officeDocument/2006/relationships/package" Target="../embeddings/Microsoft_Excel_Macro-Enabled_Worksheet3.xlsm"/><Relationship Id="rId4" Type="http://schemas.openxmlformats.org/officeDocument/2006/relationships/slideLayout" Target="../slideLayouts/slideLayout6.xml"/><Relationship Id="rId9" Type="http://schemas.openxmlformats.org/officeDocument/2006/relationships/oleObject" Target="../embeddings/oleObject3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xmlns=""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067793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xmlns=""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xmlns=""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rtl="0">
              <a:lnSpc>
                <a:spcPct val="85000"/>
              </a:lnSpc>
              <a:spcBef>
                <a:spcPct val="0"/>
              </a:spcBef>
              <a:spcAft>
                <a:spcPct val="0"/>
              </a:spcAft>
            </a:pPr>
            <a:endParaRPr kumimoji="0" lang="en-US" sz="4000" b="1" u="none" strike="noStrike" kern="1200" cap="none" spc="0" normalizeH="0" noProof="0" dirty="0">
              <a:ln>
                <a:noFill/>
              </a:ln>
              <a:solidFill>
                <a:srgbClr val="FFFFFF"/>
              </a:solidFill>
              <a:effectLst/>
              <a:uLnTx/>
              <a:uFillTx/>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20" name="Rectangle 19">
            <a:extLst>
              <a:ext uri="{FF2B5EF4-FFF2-40B4-BE49-F238E27FC236}">
                <a16:creationId xmlns:a16="http://schemas.microsoft.com/office/drawing/2014/main" xmlns="" id="{FF915C2A-A950-49AA-9712-A77A115A7345}"/>
              </a:ext>
            </a:extLst>
          </p:cNvPr>
          <p:cNvSpPr/>
          <p:nvPr/>
        </p:nvSpPr>
        <p:spPr>
          <a:xfrm>
            <a:off x="10497312" y="5005387"/>
            <a:ext cx="1251776" cy="1852613"/>
          </a:xfrm>
          <a:prstGeom prst="rect">
            <a:avLst/>
          </a:prstGeom>
          <a:solidFill>
            <a:schemeClr val="bg1">
              <a:alpha val="67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21" name="Straight Connector 20">
            <a:extLst>
              <a:ext uri="{FF2B5EF4-FFF2-40B4-BE49-F238E27FC236}">
                <a16:creationId xmlns:a16="http://schemas.microsoft.com/office/drawing/2014/main" xmlns="" id="{F8E3D5FF-A31E-4FD7-A3B6-25B4810801A4}"/>
              </a:ext>
            </a:extLst>
          </p:cNvPr>
          <p:cNvCxnSpPr/>
          <p:nvPr/>
        </p:nvCxnSpPr>
        <p:spPr>
          <a:xfrm>
            <a:off x="442912" y="3847500"/>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sp>
        <p:nvSpPr>
          <p:cNvPr id="2" name="Title 1"/>
          <p:cNvSpPr>
            <a:spLocks noGrp="1"/>
          </p:cNvSpPr>
          <p:nvPr>
            <p:ph type="ctrTitle"/>
          </p:nvPr>
        </p:nvSpPr>
        <p:spPr>
          <a:ln>
            <a:noFill/>
          </a:ln>
        </p:spPr>
        <p:txBody>
          <a:bodyPr rtlCol="0">
            <a:normAutofit/>
          </a:bodyPr>
          <a:lstStyle/>
          <a:p>
            <a:pPr rtl="0"/>
            <a:r>
              <a:rPr lang="lv-LV" dirty="0">
                <a:solidFill>
                  <a:schemeClr val="tx1"/>
                </a:solidFill>
              </a:rPr>
              <a:t>Labās prakses vadlīnijas lēmumu pieņemšanas procesā uzņēmumiem, kas nonākuši finanšu grūtībās</a:t>
            </a:r>
          </a:p>
        </p:txBody>
      </p:sp>
      <p:cxnSp>
        <p:nvCxnSpPr>
          <p:cNvPr id="22" name="Straight Connector 21">
            <a:extLst>
              <a:ext uri="{FF2B5EF4-FFF2-40B4-BE49-F238E27FC236}">
                <a16:creationId xmlns:a16="http://schemas.microsoft.com/office/drawing/2014/main" xmlns="" id="{0A8A0193-4BA1-43A4-BCFB-A9080CB73FEB}"/>
              </a:ext>
            </a:extLst>
          </p:cNvPr>
          <p:cNvCxnSpPr/>
          <p:nvPr/>
        </p:nvCxnSpPr>
        <p:spPr>
          <a:xfrm>
            <a:off x="442912" y="988657"/>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pic>
        <p:nvPicPr>
          <p:cNvPr id="15" name="Picture 2" descr="Image result for european bank for reconstruction and development logo">
            <a:extLst>
              <a:ext uri="{FF2B5EF4-FFF2-40B4-BE49-F238E27FC236}">
                <a16:creationId xmlns:a16="http://schemas.microsoft.com/office/drawing/2014/main" xmlns="" id="{8BB6488C-870F-4DD1-B76F-53758736A1A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702167" y="5117430"/>
            <a:ext cx="842067" cy="8428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a:extLst>
              <a:ext uri="{FF2B5EF4-FFF2-40B4-BE49-F238E27FC236}">
                <a16:creationId xmlns:a16="http://schemas.microsoft.com/office/drawing/2014/main" xmlns="" id="{CC704114-F5DD-4758-A83A-47DA29761A9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785139" y="6178648"/>
            <a:ext cx="676123" cy="450748"/>
          </a:xfrm>
          <a:prstGeom prst="rect">
            <a:avLst/>
          </a:prstGeom>
        </p:spPr>
      </p:pic>
      <p:sp>
        <p:nvSpPr>
          <p:cNvPr id="3" name="Rectangle 2">
            <a:extLst>
              <a:ext uri="{FF2B5EF4-FFF2-40B4-BE49-F238E27FC236}">
                <a16:creationId xmlns:a16="http://schemas.microsoft.com/office/drawing/2014/main" xmlns="" id="{71B6B083-7484-4C71-AFBE-057E5D9022C0}"/>
              </a:ext>
            </a:extLst>
          </p:cNvPr>
          <p:cNvSpPr/>
          <p:nvPr/>
        </p:nvSpPr>
        <p:spPr>
          <a:xfrm>
            <a:off x="442912" y="5931693"/>
            <a:ext cx="6096000" cy="553998"/>
          </a:xfrm>
          <a:prstGeom prst="rect">
            <a:avLst/>
          </a:prstGeom>
          <a:noFill/>
        </p:spPr>
        <p:txBody>
          <a:bodyPr rtlCol="0">
            <a:spAutoFit/>
          </a:bodyPr>
          <a:lstStyle/>
          <a:p>
            <a:pPr rtl="0"/>
            <a:r>
              <a:rPr lang="lv-LV" sz="1500" i="1" dirty="0">
                <a:latin typeface="Georgia" panose="02040502050405020303" pitchFamily="18" charset="0"/>
              </a:rPr>
              <a:t>Šo projektu finansē ES, izmantojot Strukturālo reformu atbalsta programmu un to īsteno ERAB sadarbībā ar Eiropas Komisiju</a:t>
            </a:r>
            <a:endParaRPr lang="en-GB" sz="1500" dirty="0"/>
          </a:p>
        </p:txBody>
      </p:sp>
      <p:pic>
        <p:nvPicPr>
          <p:cNvPr id="13" name="Picture 6">
            <a:extLst>
              <a:ext uri="{FF2B5EF4-FFF2-40B4-BE49-F238E27FC236}">
                <a16:creationId xmlns:a16="http://schemas.microsoft.com/office/drawing/2014/main" xmlns="" id="{39B60B1B-B3AC-48A4-80C6-90F0472DFCB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8855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36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xmlns="" id="{6318EDB8-19AA-4F59-9F9C-40889E5A8A56}"/>
              </a:ext>
            </a:extLst>
          </p:cNvPr>
          <p:cNvSpPr/>
          <p:nvPr/>
        </p:nvSpPr>
        <p:spPr>
          <a:xfrm>
            <a:off x="8223353" y="3308333"/>
            <a:ext cx="3573912" cy="2974605"/>
          </a:xfrm>
          <a:prstGeom prst="rect">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5" name="Rectangle 54">
            <a:extLst>
              <a:ext uri="{FF2B5EF4-FFF2-40B4-BE49-F238E27FC236}">
                <a16:creationId xmlns:a16="http://schemas.microsoft.com/office/drawing/2014/main" xmlns="" id="{BC04B774-2614-4290-970C-D6226206AA46}"/>
              </a:ext>
            </a:extLst>
          </p:cNvPr>
          <p:cNvSpPr/>
          <p:nvPr/>
        </p:nvSpPr>
        <p:spPr>
          <a:xfrm>
            <a:off x="4328492" y="3308333"/>
            <a:ext cx="3574219" cy="2974602"/>
          </a:xfrm>
          <a:prstGeom prst="rect">
            <a:avLst/>
          </a:prstGeom>
          <a:solidFill>
            <a:srgbClr val="E571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Rectangle 1">
            <a:extLst>
              <a:ext uri="{FF2B5EF4-FFF2-40B4-BE49-F238E27FC236}">
                <a16:creationId xmlns:a16="http://schemas.microsoft.com/office/drawing/2014/main" xmlns="" id="{E1AD7BBE-FC74-4E12-8CCD-70D0D0CBAABF}"/>
              </a:ext>
            </a:extLst>
          </p:cNvPr>
          <p:cNvSpPr/>
          <p:nvPr/>
        </p:nvSpPr>
        <p:spPr>
          <a:xfrm>
            <a:off x="421240" y="3266273"/>
            <a:ext cx="3553278" cy="3016655"/>
          </a:xfrm>
          <a:prstGeom prst="rect">
            <a:avLst/>
          </a:prstGeom>
          <a:solidFill>
            <a:schemeClr val="accent6">
              <a:lumMod val="20000"/>
              <a:lumOff val="8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a:p>
        </p:txBody>
      </p:sp>
      <p:graphicFrame>
        <p:nvGraphicFramePr>
          <p:cNvPr id="9" name="Object 8" hidden="1">
            <a:extLst>
              <a:ext uri="{FF2B5EF4-FFF2-40B4-BE49-F238E27FC236}">
                <a16:creationId xmlns:a16="http://schemas.microsoft.com/office/drawing/2014/main" xmlns=""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857355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6" imgW="494" imgH="494" progId="TCLayout.ActiveDocument.1">
                  <p:embed/>
                </p:oleObj>
              </mc:Choice>
              <mc:Fallback>
                <p:oleObj name="think-cell Slide" r:id="rId6" imgW="494" imgH="494" progId="TCLayout.ActiveDocument.1">
                  <p:embed/>
                  <p:pic>
                    <p:nvPicPr>
                      <p:cNvPr id="9" name="Object 8" hidden="1">
                        <a:extLst>
                          <a:ext uri="{FF2B5EF4-FFF2-40B4-BE49-F238E27FC236}">
                            <a16:creationId xmlns:a16="http://schemas.microsoft.com/office/drawing/2014/main" xmlns="" id="{B503EAAE-D511-4216-BA6A-7C15E1CA2A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xmlns=""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111" name="TextBox 110">
            <a:extLst>
              <a:ext uri="{FF2B5EF4-FFF2-40B4-BE49-F238E27FC236}">
                <a16:creationId xmlns:a16="http://schemas.microsoft.com/office/drawing/2014/main" xmlns="" id="{7F57B9E9-98EF-45A4-AEC5-2C32AF631F3D}"/>
              </a:ext>
            </a:extLst>
          </p:cNvPr>
          <p:cNvSpPr txBox="1"/>
          <p:nvPr/>
        </p:nvSpPr>
        <p:spPr>
          <a:xfrm>
            <a:off x="8867643" y="4718877"/>
            <a:ext cx="2929623" cy="1058238"/>
          </a:xfrm>
          <a:prstGeom prst="rect">
            <a:avLst/>
          </a:prstGeom>
          <a:noFill/>
          <a:ln w="3175">
            <a:solidFill>
              <a:srgbClr val="990066"/>
            </a:solidFill>
          </a:ln>
        </p:spPr>
        <p:txBody>
          <a:bodyPr wrap="square" lIns="72000" tIns="72000" rIns="61568" bIns="72000" rtlCol="0">
            <a:noAutofit/>
          </a:bodyPr>
          <a:lstStyle/>
          <a:p>
            <a:pPr rtl="0"/>
            <a:endParaRPr lang="en-GB" sz="1100" kern="0" dirty="0">
              <a:solidFill>
                <a:srgbClr val="46464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xmlns="" id="{3F2027E3-D772-4EF6-A580-4993DAF812B0}"/>
              </a:ext>
            </a:extLst>
          </p:cNvPr>
          <p:cNvSpPr txBox="1"/>
          <p:nvPr/>
        </p:nvSpPr>
        <p:spPr>
          <a:xfrm>
            <a:off x="4346065" y="4718877"/>
            <a:ext cx="4442932" cy="1058238"/>
          </a:xfrm>
          <a:prstGeom prst="rect">
            <a:avLst/>
          </a:prstGeom>
          <a:noFill/>
          <a:ln w="3175">
            <a:solidFill>
              <a:srgbClr val="6BA439"/>
            </a:solidFill>
          </a:ln>
        </p:spPr>
        <p:txBody>
          <a:bodyPr wrap="square" lIns="72000" tIns="72000" rIns="61568" bIns="72000" rtlCol="0">
            <a:noAutofit/>
          </a:bodyPr>
          <a:lstStyle/>
          <a:p>
            <a:pPr rtl="0"/>
            <a:endParaRPr lang="en-GB" sz="1100" kern="0" dirty="0">
              <a:solidFill>
                <a:srgbClr val="464646"/>
              </a:solidFill>
              <a:latin typeface="arial" panose="020B0604020202020204" pitchFamily="34" charset="0"/>
              <a:cs typeface="Arial" panose="020B0604020202020204" pitchFamily="34" charset="0"/>
            </a:endParaRPr>
          </a:p>
        </p:txBody>
      </p:sp>
      <p:sp>
        <p:nvSpPr>
          <p:cNvPr id="51" name="Title 50">
            <a:extLst>
              <a:ext uri="{FF2B5EF4-FFF2-40B4-BE49-F238E27FC236}">
                <a16:creationId xmlns:a16="http://schemas.microsoft.com/office/drawing/2014/main" xmlns="" id="{3920F660-C3C9-4407-94C1-95F821687459}"/>
              </a:ext>
            </a:extLst>
          </p:cNvPr>
          <p:cNvSpPr>
            <a:spLocks noGrp="1"/>
          </p:cNvSpPr>
          <p:nvPr>
            <p:ph type="title"/>
          </p:nvPr>
        </p:nvSpPr>
        <p:spPr/>
        <p:txBody>
          <a:bodyPr rtlCol="0"/>
          <a:lstStyle/>
          <a:p>
            <a:pPr rtl="0"/>
            <a:r>
              <a:rPr lang="lv-LV" dirty="0"/>
              <a:t>Kas veicams tālāk?</a:t>
            </a:r>
            <a:endParaRPr lang="en-GB" dirty="0"/>
          </a:p>
        </p:txBody>
      </p:sp>
      <p:sp>
        <p:nvSpPr>
          <p:cNvPr id="57" name="Rectangle 56">
            <a:extLst>
              <a:ext uri="{FF2B5EF4-FFF2-40B4-BE49-F238E27FC236}">
                <a16:creationId xmlns:a16="http://schemas.microsoft.com/office/drawing/2014/main" xmlns="" id="{57EE09F4-070F-4089-87FA-006E3CC25BE9}"/>
              </a:ext>
            </a:extLst>
          </p:cNvPr>
          <p:cNvSpPr/>
          <p:nvPr/>
        </p:nvSpPr>
        <p:spPr>
          <a:xfrm>
            <a:off x="421240" y="1729095"/>
            <a:ext cx="1137602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lvl="0" rtl="0">
              <a:defRPr/>
            </a:pPr>
            <a:r>
              <a:rPr lang="lv-LV" sz="1200" b="1" kern="0" dirty="0">
                <a:solidFill>
                  <a:prstClr val="white"/>
                </a:solidFill>
                <a:latin typeface="arial" panose="020B0604020202020204" pitchFamily="34" charset="0"/>
              </a:rPr>
              <a:t>Ko mēs esam sapratuši un kas mums jādara turpmāk?</a:t>
            </a:r>
          </a:p>
        </p:txBody>
      </p:sp>
      <p:grpSp>
        <p:nvGrpSpPr>
          <p:cNvPr id="19" name="Group 18">
            <a:extLst>
              <a:ext uri="{FF2B5EF4-FFF2-40B4-BE49-F238E27FC236}">
                <a16:creationId xmlns:a16="http://schemas.microsoft.com/office/drawing/2014/main" xmlns="" id="{B1AFC663-92DE-44D2-B94C-D694D6685ADE}"/>
              </a:ext>
            </a:extLst>
          </p:cNvPr>
          <p:cNvGrpSpPr/>
          <p:nvPr/>
        </p:nvGrpSpPr>
        <p:grpSpPr>
          <a:xfrm>
            <a:off x="421240" y="3266275"/>
            <a:ext cx="3565922" cy="652463"/>
            <a:chOff x="407987" y="3666441"/>
            <a:chExt cx="3565922" cy="652463"/>
          </a:xfrm>
        </p:grpSpPr>
        <p:sp>
          <p:nvSpPr>
            <p:cNvPr id="75" name="TextBox 74">
              <a:extLst>
                <a:ext uri="{FF2B5EF4-FFF2-40B4-BE49-F238E27FC236}">
                  <a16:creationId xmlns:a16="http://schemas.microsoft.com/office/drawing/2014/main" xmlns="" id="{26AA7707-3610-47EB-A092-5CCE92600C2B}"/>
                </a:ext>
              </a:extLst>
            </p:cNvPr>
            <p:cNvSpPr txBox="1"/>
            <p:nvPr/>
          </p:nvSpPr>
          <p:spPr>
            <a:xfrm>
              <a:off x="863376" y="3666441"/>
              <a:ext cx="3110533" cy="652463"/>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kern="0" dirty="0">
                  <a:latin typeface="arial" panose="020B0604020202020204" pitchFamily="34" charset="0"/>
                  <a:cs typeface="Arial" panose="020B0604020202020204" pitchFamily="34" charset="0"/>
                </a:rPr>
                <a:t>Uzņēmumam ir </a:t>
              </a:r>
              <a:r>
                <a:rPr lang="lv-LV" sz="1000" b="1" kern="0" dirty="0">
                  <a:solidFill>
                    <a:srgbClr val="990066"/>
                  </a:solidFill>
                  <a:latin typeface="arial" panose="020B0604020202020204" pitchFamily="34" charset="0"/>
                  <a:cs typeface="Arial" panose="020B0604020202020204" pitchFamily="34" charset="0"/>
                </a:rPr>
                <a:t>labi darbības rezultāti,</a:t>
              </a:r>
              <a:r>
                <a:rPr lang="lv-LV" sz="1000" kern="0" dirty="0">
                  <a:latin typeface="arial" panose="020B0604020202020204" pitchFamily="34" charset="0"/>
                  <a:cs typeface="Arial" panose="020B0604020202020204" pitchFamily="34" charset="0"/>
                </a:rPr>
                <a:t> un tā finanšu stāvoklis ir stabils</a:t>
              </a:r>
            </a:p>
          </p:txBody>
        </p:sp>
        <p:sp>
          <p:nvSpPr>
            <p:cNvPr id="78" name="Rectangle 77">
              <a:extLst>
                <a:ext uri="{FF2B5EF4-FFF2-40B4-BE49-F238E27FC236}">
                  <a16:creationId xmlns:a16="http://schemas.microsoft.com/office/drawing/2014/main" xmlns="" id="{F13CD7C8-42CB-4C61-8FA9-A862E0B70569}"/>
                </a:ext>
              </a:extLst>
            </p:cNvPr>
            <p:cNvSpPr/>
            <p:nvPr/>
          </p:nvSpPr>
          <p:spPr bwMode="ltGray">
            <a:xfrm>
              <a:off x="407987" y="3666441"/>
              <a:ext cx="388938" cy="652463"/>
            </a:xfrm>
            <a:prstGeom prst="rect">
              <a:avLst/>
            </a:prstGeom>
            <a:solidFill>
              <a:srgbClr val="6BA43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Freeform 5">
              <a:extLst>
                <a:ext uri="{FF2B5EF4-FFF2-40B4-BE49-F238E27FC236}">
                  <a16:creationId xmlns:a16="http://schemas.microsoft.com/office/drawing/2014/main" xmlns="" id="{C2B84CD6-145A-4F82-AB30-592CAD00C1C2}"/>
                </a:ext>
              </a:extLst>
            </p:cNvPr>
            <p:cNvSpPr>
              <a:spLocks noEditPoints="1"/>
            </p:cNvSpPr>
            <p:nvPr/>
          </p:nvSpPr>
          <p:spPr bwMode="auto">
            <a:xfrm>
              <a:off x="475613" y="3843307"/>
              <a:ext cx="253687" cy="253687"/>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grpSp>
        <p:nvGrpSpPr>
          <p:cNvPr id="17" name="Group 16">
            <a:extLst>
              <a:ext uri="{FF2B5EF4-FFF2-40B4-BE49-F238E27FC236}">
                <a16:creationId xmlns:a16="http://schemas.microsoft.com/office/drawing/2014/main" xmlns="" id="{92D8ACD7-3202-44E1-939A-99F547557A1E}"/>
              </a:ext>
            </a:extLst>
          </p:cNvPr>
          <p:cNvGrpSpPr/>
          <p:nvPr/>
        </p:nvGrpSpPr>
        <p:grpSpPr>
          <a:xfrm>
            <a:off x="8236502" y="3266275"/>
            <a:ext cx="3560763" cy="652463"/>
            <a:chOff x="8223249" y="3666441"/>
            <a:chExt cx="3560763" cy="652463"/>
          </a:xfrm>
        </p:grpSpPr>
        <p:sp>
          <p:nvSpPr>
            <p:cNvPr id="83" name="Rectangle 82">
              <a:extLst>
                <a:ext uri="{FF2B5EF4-FFF2-40B4-BE49-F238E27FC236}">
                  <a16:creationId xmlns:a16="http://schemas.microsoft.com/office/drawing/2014/main" xmlns="" id="{19FCD41C-D81E-413E-A3C3-B39ABA4EA502}"/>
                </a:ext>
              </a:extLst>
            </p:cNvPr>
            <p:cNvSpPr/>
            <p:nvPr/>
          </p:nvSpPr>
          <p:spPr bwMode="ltGray">
            <a:xfrm>
              <a:off x="8223249" y="3666441"/>
              <a:ext cx="388938" cy="652463"/>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xmlns="" id="{FA777968-8137-4CD2-81AD-9C8C3A72B00C}"/>
                </a:ext>
              </a:extLst>
            </p:cNvPr>
            <p:cNvSpPr txBox="1"/>
            <p:nvPr/>
          </p:nvSpPr>
          <p:spPr>
            <a:xfrm>
              <a:off x="8674324" y="3666441"/>
              <a:ext cx="3109688" cy="652463"/>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b="1" kern="0" dirty="0">
                  <a:solidFill>
                    <a:srgbClr val="990066"/>
                  </a:solidFill>
                  <a:latin typeface="arial" panose="020B0604020202020204" pitchFamily="34" charset="0"/>
                  <a:cs typeface="Arial" panose="020B0604020202020204" pitchFamily="34" charset="0"/>
                </a:rPr>
                <a:t>Sarkanie karodziņi ir identificēti</a:t>
              </a:r>
            </a:p>
          </p:txBody>
        </p:sp>
        <p:sp>
          <p:nvSpPr>
            <p:cNvPr id="100" name="Freeform 35">
              <a:extLst>
                <a:ext uri="{FF2B5EF4-FFF2-40B4-BE49-F238E27FC236}">
                  <a16:creationId xmlns:a16="http://schemas.microsoft.com/office/drawing/2014/main" xmlns="" id="{FB3073E0-1E97-42EE-BE07-CF76F4014C59}"/>
                </a:ext>
              </a:extLst>
            </p:cNvPr>
            <p:cNvSpPr>
              <a:spLocks noChangeAspect="1" noEditPoints="1"/>
            </p:cNvSpPr>
            <p:nvPr/>
          </p:nvSpPr>
          <p:spPr bwMode="auto">
            <a:xfrm>
              <a:off x="8244329" y="3845402"/>
              <a:ext cx="346778" cy="249496"/>
            </a:xfrm>
            <a:custGeom>
              <a:avLst/>
              <a:gdLst>
                <a:gd name="T0" fmla="*/ 147 w 200"/>
                <a:gd name="T1" fmla="*/ 19 h 144"/>
                <a:gd name="T2" fmla="*/ 100 w 200"/>
                <a:gd name="T3" fmla="*/ 0 h 144"/>
                <a:gd name="T4" fmla="*/ 53 w 200"/>
                <a:gd name="T5" fmla="*/ 19 h 144"/>
                <a:gd name="T6" fmla="*/ 0 w 200"/>
                <a:gd name="T7" fmla="*/ 72 h 144"/>
                <a:gd name="T8" fmla="*/ 53 w 200"/>
                <a:gd name="T9" fmla="*/ 125 h 144"/>
                <a:gd name="T10" fmla="*/ 100 w 200"/>
                <a:gd name="T11" fmla="*/ 144 h 144"/>
                <a:gd name="T12" fmla="*/ 147 w 200"/>
                <a:gd name="T13" fmla="*/ 125 h 144"/>
                <a:gd name="T14" fmla="*/ 200 w 200"/>
                <a:gd name="T15" fmla="*/ 72 h 144"/>
                <a:gd name="T16" fmla="*/ 147 w 200"/>
                <a:gd name="T17" fmla="*/ 19 h 144"/>
                <a:gd name="T18" fmla="*/ 138 w 200"/>
                <a:gd name="T19" fmla="*/ 116 h 144"/>
                <a:gd name="T20" fmla="*/ 100 w 200"/>
                <a:gd name="T21" fmla="*/ 132 h 144"/>
                <a:gd name="T22" fmla="*/ 62 w 200"/>
                <a:gd name="T23" fmla="*/ 116 h 144"/>
                <a:gd name="T24" fmla="*/ 18 w 200"/>
                <a:gd name="T25" fmla="*/ 72 h 144"/>
                <a:gd name="T26" fmla="*/ 62 w 200"/>
                <a:gd name="T27" fmla="*/ 28 h 144"/>
                <a:gd name="T28" fmla="*/ 100 w 200"/>
                <a:gd name="T29" fmla="*/ 12 h 144"/>
                <a:gd name="T30" fmla="*/ 138 w 200"/>
                <a:gd name="T31" fmla="*/ 28 h 144"/>
                <a:gd name="T32" fmla="*/ 182 w 200"/>
                <a:gd name="T33" fmla="*/ 72 h 144"/>
                <a:gd name="T34" fmla="*/ 138 w 200"/>
                <a:gd name="T35" fmla="*/ 116 h 144"/>
                <a:gd name="T36" fmla="*/ 100 w 200"/>
                <a:gd name="T37" fmla="*/ 43 h 144"/>
                <a:gd name="T38" fmla="*/ 71 w 200"/>
                <a:gd name="T39" fmla="*/ 72 h 144"/>
                <a:gd name="T40" fmla="*/ 100 w 200"/>
                <a:gd name="T41" fmla="*/ 101 h 144"/>
                <a:gd name="T42" fmla="*/ 129 w 200"/>
                <a:gd name="T43" fmla="*/ 72 h 144"/>
                <a:gd name="T44" fmla="*/ 100 w 200"/>
                <a:gd name="T45" fmla="*/ 43 h 144"/>
                <a:gd name="T46" fmla="*/ 100 w 200"/>
                <a:gd name="T47" fmla="*/ 89 h 144"/>
                <a:gd name="T48" fmla="*/ 83 w 200"/>
                <a:gd name="T49" fmla="*/ 72 h 144"/>
                <a:gd name="T50" fmla="*/ 100 w 200"/>
                <a:gd name="T51" fmla="*/ 55 h 144"/>
                <a:gd name="T52" fmla="*/ 116 w 200"/>
                <a:gd name="T53" fmla="*/ 72 h 144"/>
                <a:gd name="T54" fmla="*/ 100 w 200"/>
                <a:gd name="T55" fmla="*/ 8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4">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sp>
        <p:nvSpPr>
          <p:cNvPr id="102" name="Rectangle 101">
            <a:extLst>
              <a:ext uri="{FF2B5EF4-FFF2-40B4-BE49-F238E27FC236}">
                <a16:creationId xmlns:a16="http://schemas.microsoft.com/office/drawing/2014/main" xmlns="" id="{444256B5-CA3C-4464-9F5B-374A23A7AF01}"/>
              </a:ext>
            </a:extLst>
          </p:cNvPr>
          <p:cNvSpPr/>
          <p:nvPr/>
        </p:nvSpPr>
        <p:spPr>
          <a:xfrm>
            <a:off x="421240" y="4164684"/>
            <a:ext cx="3560764" cy="1885586"/>
          </a:xfrm>
          <a:prstGeom prst="rect">
            <a:avLst/>
          </a:prstGeom>
          <a:noFill/>
          <a:ln w="3175" cap="flat" cmpd="sng" algn="ctr">
            <a:noFill/>
            <a:prstDash val="solid"/>
            <a:miter lim="800000"/>
          </a:ln>
          <a:effectLst/>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Turpiniet uzņēmējdarbību kā parasti, īpaša iejaukšanās nav vajadzīga.</a:t>
            </a:r>
          </a:p>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Lai nodrošinātu turpmāku darbības stabilitāti, ieteicams veikt regulāru (piemēram, ceturkšņa vai pusgada) uzņēmuma novērtēšanu.</a:t>
            </a:r>
            <a:endPar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xmlns="" id="{5DEE7192-B657-41C2-B9E3-CFC8DF017D80}"/>
              </a:ext>
            </a:extLst>
          </p:cNvPr>
          <p:cNvCxnSpPr/>
          <p:nvPr/>
        </p:nvCxnSpPr>
        <p:spPr>
          <a:xfrm>
            <a:off x="421240" y="4154410"/>
            <a:ext cx="356076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xmlns="" id="{E46D22D6-4C7F-4C1F-952A-DED7A2208D5D}"/>
              </a:ext>
            </a:extLst>
          </p:cNvPr>
          <p:cNvSpPr/>
          <p:nvPr/>
        </p:nvSpPr>
        <p:spPr>
          <a:xfrm>
            <a:off x="4346066" y="4164684"/>
            <a:ext cx="5927834" cy="283906"/>
          </a:xfrm>
          <a:prstGeom prst="rect">
            <a:avLst/>
          </a:prstGeom>
          <a:solidFill>
            <a:schemeClr val="bg1">
              <a:lumMod val="65000"/>
            </a:schemeClr>
          </a:solidFill>
          <a:ln w="317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lv-LV" sz="1100" b="1" i="0" u="none" strike="noStrike" kern="0" cap="none" spc="0" normalizeH="0" noProof="0">
                <a:ln>
                  <a:noFill/>
                </a:ln>
                <a:solidFill>
                  <a:schemeClr val="bg1"/>
                </a:solidFill>
                <a:effectLst/>
                <a:uLnTx/>
                <a:uFillTx/>
                <a:latin typeface="arial" panose="020B0604020202020204" pitchFamily="34" charset="0"/>
                <a:cs typeface="Arial" panose="020B0604020202020204" pitchFamily="34" charset="0"/>
              </a:rPr>
              <a:t>Nepieciešama tūlītēja rīcība:</a:t>
            </a:r>
            <a:endParaRPr kumimoji="0" lang="en-US" sz="1200"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xmlns="" id="{BB5F22C2-5A63-4A90-8A06-0B23E3EED2C3}"/>
              </a:ext>
            </a:extLst>
          </p:cNvPr>
          <p:cNvSpPr/>
          <p:nvPr/>
        </p:nvSpPr>
        <p:spPr>
          <a:xfrm>
            <a:off x="4539895" y="4838757"/>
            <a:ext cx="1263078"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0" cap="none" spc="0" normalizeH="0" noProof="0">
                <a:ln>
                  <a:noFill/>
                </a:ln>
                <a:effectLst/>
                <a:uLnTx/>
                <a:uFillTx/>
                <a:latin typeface="arial" panose="020B0604020202020204" pitchFamily="34" charset="0"/>
                <a:cs typeface="Arial" panose="020B0604020202020204" pitchFamily="34" charset="0"/>
              </a:rPr>
              <a:t>Jāsāk</a:t>
            </a:r>
            <a:r>
              <a:rPr lang="lv-LV" sz="1050" b="1" i="0" u="none" strike="noStrike" kern="0" cap="none" spc="0" normalizeH="0" noProof="0">
                <a:ln>
                  <a:noFill/>
                </a:ln>
                <a:effectLst/>
                <a:uLnTx/>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 sarunas ar kreditoriem</a:t>
            </a:r>
            <a:endPar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99E11A9A-35A3-4645-9F04-C5E230AA68F9}"/>
              </a:ext>
            </a:extLst>
          </p:cNvPr>
          <p:cNvSpPr/>
          <p:nvPr/>
        </p:nvSpPr>
        <p:spPr>
          <a:xfrm>
            <a:off x="433940" y="2125651"/>
            <a:ext cx="11363325" cy="183320"/>
          </a:xfrm>
          <a:prstGeom prst="rect">
            <a:avLst/>
          </a:prstGeom>
        </p:spPr>
        <p:txBody>
          <a:bodyPr wrap="square" lIns="0" tIns="0" rIns="0" bIns="0" rtlCol="0">
            <a:spAutoFit/>
          </a:bodyPr>
          <a:lstStyle/>
          <a:p>
            <a:pPr rtl="0">
              <a:lnSpc>
                <a:spcPct val="107000"/>
              </a:lnSpc>
              <a:spcAft>
                <a:spcPts val="8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Pabeidzot uzņēmuma vispārējā stāvokļa novērtējumu un izprotot uzņēmuma finanšu stāvokli, vadība veic turpmāk minētās darbības</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23" name="Connector: Elbow 22">
            <a:extLst>
              <a:ext uri="{FF2B5EF4-FFF2-40B4-BE49-F238E27FC236}">
                <a16:creationId xmlns:a16="http://schemas.microsoft.com/office/drawing/2014/main" xmlns="" id="{E03E6BC2-15FE-45D8-B703-4E765495304C}"/>
              </a:ext>
            </a:extLst>
          </p:cNvPr>
          <p:cNvCxnSpPr>
            <a:cxnSpLocks/>
          </p:cNvCxnSpPr>
          <p:nvPr/>
        </p:nvCxnSpPr>
        <p:spPr>
          <a:xfrm rot="5400000">
            <a:off x="4272023" y="1200811"/>
            <a:ext cx="225337" cy="3905590"/>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xmlns="" id="{5C378FEA-62B3-4E79-82C2-6D013F90AF8D}"/>
              </a:ext>
            </a:extLst>
          </p:cNvPr>
          <p:cNvCxnSpPr>
            <a:cxnSpLocks/>
          </p:cNvCxnSpPr>
          <p:nvPr/>
        </p:nvCxnSpPr>
        <p:spPr>
          <a:xfrm rot="16200000" flipH="1">
            <a:off x="8177285" y="1201138"/>
            <a:ext cx="225337" cy="3904935"/>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xmlns="" id="{138F355B-F9EF-4663-B2B8-D04EFF6F7C2C}"/>
              </a:ext>
            </a:extLst>
          </p:cNvPr>
          <p:cNvCxnSpPr>
            <a:cxnSpLocks/>
          </p:cNvCxnSpPr>
          <p:nvPr/>
        </p:nvCxnSpPr>
        <p:spPr>
          <a:xfrm rot="16200000" flipH="1">
            <a:off x="6232660" y="3145764"/>
            <a:ext cx="225337" cy="15684"/>
          </a:xfrm>
          <a:prstGeom prst="bentConnector3">
            <a:avLst>
              <a:gd name="adj1" fmla="val 110026"/>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B5EB49B4-0052-4921-89AF-6FCE7E027DA2}"/>
              </a:ext>
            </a:extLst>
          </p:cNvPr>
          <p:cNvCxnSpPr>
            <a:cxnSpLocks/>
          </p:cNvCxnSpPr>
          <p:nvPr/>
        </p:nvCxnSpPr>
        <p:spPr>
          <a:xfrm>
            <a:off x="2420332" y="3918738"/>
            <a:ext cx="0" cy="235672"/>
          </a:xfrm>
          <a:prstGeom prst="line">
            <a:avLst/>
          </a:prstGeom>
          <a:ln w="3175">
            <a:solidFill>
              <a:schemeClr val="bg1">
                <a:lumMod val="7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xmlns="" id="{374E4C46-6C54-414D-AB93-90E2643D0304}"/>
              </a:ext>
            </a:extLst>
          </p:cNvPr>
          <p:cNvCxnSpPr>
            <a:cxnSpLocks/>
            <a:endCxn id="103" idx="0"/>
          </p:cNvCxnSpPr>
          <p:nvPr/>
        </p:nvCxnSpPr>
        <p:spPr>
          <a:xfrm rot="16200000" flipH="1">
            <a:off x="6708991" y="3563691"/>
            <a:ext cx="245171" cy="956813"/>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xmlns="" id="{AA11BA39-C49D-4BF2-8BB2-46F5101EC566}"/>
              </a:ext>
            </a:extLst>
          </p:cNvPr>
          <p:cNvCxnSpPr>
            <a:cxnSpLocks/>
            <a:endCxn id="103" idx="0"/>
          </p:cNvCxnSpPr>
          <p:nvPr/>
        </p:nvCxnSpPr>
        <p:spPr>
          <a:xfrm rot="5400000">
            <a:off x="8653229" y="2575492"/>
            <a:ext cx="245946" cy="2932438"/>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xmlns="" id="{27943B9F-DFCA-4B4C-8F8F-1DFD0AC127B8}"/>
              </a:ext>
            </a:extLst>
          </p:cNvPr>
          <p:cNvCxnSpPr>
            <a:cxnSpLocks/>
            <a:endCxn id="64" idx="0"/>
          </p:cNvCxnSpPr>
          <p:nvPr/>
        </p:nvCxnSpPr>
        <p:spPr>
          <a:xfrm rot="16200000" flipH="1">
            <a:off x="10189881" y="3971276"/>
            <a:ext cx="920019" cy="814942"/>
          </a:xfrm>
          <a:prstGeom prst="bentConnector3">
            <a:avLst>
              <a:gd name="adj1" fmla="val 13321"/>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xmlns="" id="{51CB8863-88AD-4316-8B4A-FC798DB65A8F}"/>
              </a:ext>
            </a:extLst>
          </p:cNvPr>
          <p:cNvCxnSpPr>
            <a:cxnSpLocks/>
            <a:stCxn id="103" idx="2"/>
            <a:endCxn id="66" idx="0"/>
          </p:cNvCxnSpPr>
          <p:nvPr/>
        </p:nvCxnSpPr>
        <p:spPr>
          <a:xfrm rot="5400000">
            <a:off x="6774662" y="4303435"/>
            <a:ext cx="390167" cy="680477"/>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xmlns="" id="{98BE91DD-6320-4554-BE2F-E7AB647C7BF7}"/>
              </a:ext>
            </a:extLst>
          </p:cNvPr>
          <p:cNvCxnSpPr>
            <a:cxnSpLocks/>
            <a:stCxn id="103" idx="2"/>
            <a:endCxn id="107" idx="0"/>
          </p:cNvCxnSpPr>
          <p:nvPr/>
        </p:nvCxnSpPr>
        <p:spPr>
          <a:xfrm rot="5400000">
            <a:off x="6045626" y="3574399"/>
            <a:ext cx="390167" cy="2138549"/>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xmlns="" id="{FD97461E-4C54-4438-95BC-9D608D88FEF7}"/>
              </a:ext>
            </a:extLst>
          </p:cNvPr>
          <p:cNvCxnSpPr>
            <a:cxnSpLocks/>
            <a:stCxn id="103" idx="2"/>
            <a:endCxn id="67" idx="0"/>
          </p:cNvCxnSpPr>
          <p:nvPr/>
        </p:nvCxnSpPr>
        <p:spPr>
          <a:xfrm rot="16200000" flipH="1">
            <a:off x="7489485" y="4269087"/>
            <a:ext cx="390167" cy="749171"/>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xmlns="" id="{D622FDA2-F768-42A9-B817-886A4CE549E2}"/>
              </a:ext>
            </a:extLst>
          </p:cNvPr>
          <p:cNvCxnSpPr>
            <a:cxnSpLocks/>
            <a:stCxn id="103" idx="2"/>
            <a:endCxn id="65" idx="0"/>
          </p:cNvCxnSpPr>
          <p:nvPr/>
        </p:nvCxnSpPr>
        <p:spPr>
          <a:xfrm rot="16200000" flipH="1">
            <a:off x="8281112" y="3477461"/>
            <a:ext cx="390166" cy="2332424"/>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xmlns="" id="{42560931-8E6B-4852-A84F-B4D2B64F8ADA}"/>
              </a:ext>
            </a:extLst>
          </p:cNvPr>
          <p:cNvSpPr/>
          <p:nvPr/>
        </p:nvSpPr>
        <p:spPr>
          <a:xfrm>
            <a:off x="11143534" y="4087715"/>
            <a:ext cx="653732" cy="323165"/>
          </a:xfrm>
          <a:prstGeom prst="rect">
            <a:avLst/>
          </a:prstGeom>
        </p:spPr>
        <p:txBody>
          <a:bodyPr wrap="square" lIns="0" tIns="0" rIns="0" bIns="0" rtlCol="0">
            <a:spAutoFit/>
          </a:bodyPr>
          <a:lstStyle/>
          <a:p>
            <a:pPr lvl="0" rtl="0"/>
            <a:r>
              <a:rPr lang="lv-LV" sz="700" b="1" dirty="0">
                <a:solidFill>
                  <a:schemeClr val="tx1">
                    <a:lumMod val="65000"/>
                    <a:lumOff val="35000"/>
                  </a:schemeClr>
                </a:solidFill>
                <a:latin typeface="arial" panose="020B0604020202020204" pitchFamily="34" charset="0"/>
                <a:cs typeface="Arial" panose="020B0604020202020204" pitchFamily="34" charset="0"/>
              </a:rPr>
              <a:t>Netiek veiktas nekādas darbības / novēlotas darbības *</a:t>
            </a:r>
            <a:endParaRPr lang="en-US" sz="7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E2FF0DBA-7E15-40B2-B2B9-F2AAEFD2533C}"/>
              </a:ext>
            </a:extLst>
          </p:cNvPr>
          <p:cNvGrpSpPr/>
          <p:nvPr/>
        </p:nvGrpSpPr>
        <p:grpSpPr>
          <a:xfrm>
            <a:off x="421240" y="2541589"/>
            <a:ext cx="11376025" cy="514738"/>
            <a:chOff x="407987" y="3011893"/>
            <a:chExt cx="11376025" cy="514738"/>
          </a:xfrm>
        </p:grpSpPr>
        <p:sp>
          <p:nvSpPr>
            <p:cNvPr id="62" name="TextBox 61">
              <a:extLst>
                <a:ext uri="{FF2B5EF4-FFF2-40B4-BE49-F238E27FC236}">
                  <a16:creationId xmlns:a16="http://schemas.microsoft.com/office/drawing/2014/main" xmlns="" id="{D1F13353-FFD7-4244-8F02-69E0EE169D6D}"/>
                </a:ext>
              </a:extLst>
            </p:cNvPr>
            <p:cNvSpPr txBox="1"/>
            <p:nvPr/>
          </p:nvSpPr>
          <p:spPr>
            <a:xfrm>
              <a:off x="864453" y="3011893"/>
              <a:ext cx="10919559" cy="514738"/>
            </a:xfrm>
            <a:prstGeom prst="rect">
              <a:avLst/>
            </a:prstGeom>
            <a:solidFill>
              <a:schemeClr val="bg1">
                <a:lumMod val="95000"/>
              </a:schemeClr>
            </a:solidFill>
          </p:spPr>
          <p:txBody>
            <a:bodyPr wrap="square" lIns="72000" tIns="72000" rIns="61568" bIns="72000" rtlCol="0" anchor="ctr">
              <a:spAutoFit/>
            </a:bodyPr>
            <a:lstStyle/>
            <a:p>
              <a:pPr rtl="0"/>
              <a:r>
                <a:rPr lang="lv-LV" sz="1200" b="1" kern="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1. solis ir pabeigts</a:t>
              </a:r>
              <a:endParaRPr lang="en-US" sz="1200" b="1" kern="0" dirty="0">
                <a:solidFill>
                  <a:srgbClr val="990066"/>
                </a:solidFill>
                <a:latin typeface="arial" panose="020B0604020202020204" pitchFamily="34" charset="0"/>
                <a:cs typeface="Arial" panose="020B0604020202020204" pitchFamily="34" charset="0"/>
              </a:endParaRPr>
            </a:p>
            <a:p>
              <a:pPr rtl="0"/>
              <a:r>
                <a:rPr lang="lv-LV" sz="1200" kern="0" dirty="0">
                  <a:latin typeface="arial" panose="020B0604020202020204" pitchFamily="34" charset="0"/>
                  <a:cs typeface="Arial" panose="020B0604020202020204" pitchFamily="34" charset="0"/>
                </a:rPr>
                <a:t>Izanalizēts uzņēmuma finanšu stāvoklis un darbības rezultāti, izdarīti secinājumi.</a:t>
              </a:r>
              <a:endParaRPr lang="en-US" sz="1200"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xmlns="" id="{8CD0E2AD-0EA1-44DE-8417-90788AA7D333}"/>
                </a:ext>
              </a:extLst>
            </p:cNvPr>
            <p:cNvSpPr/>
            <p:nvPr/>
          </p:nvSpPr>
          <p:spPr bwMode="ltGray">
            <a:xfrm>
              <a:off x="407987" y="3027282"/>
              <a:ext cx="388938" cy="484188"/>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xmlns="" id="{76B3E127-1B4B-46DC-A388-D48D0C7ED9D1}"/>
              </a:ext>
            </a:extLst>
          </p:cNvPr>
          <p:cNvGrpSpPr/>
          <p:nvPr/>
        </p:nvGrpSpPr>
        <p:grpSpPr>
          <a:xfrm>
            <a:off x="4346066" y="3266275"/>
            <a:ext cx="3562370" cy="653238"/>
            <a:chOff x="4332813" y="3666441"/>
            <a:chExt cx="3562370" cy="653238"/>
          </a:xfrm>
        </p:grpSpPr>
        <p:sp>
          <p:nvSpPr>
            <p:cNvPr id="82" name="Rectangle 81">
              <a:extLst>
                <a:ext uri="{FF2B5EF4-FFF2-40B4-BE49-F238E27FC236}">
                  <a16:creationId xmlns:a16="http://schemas.microsoft.com/office/drawing/2014/main" xmlns="" id="{70BF3D62-0309-483A-8CC9-8A6D43F9DCFD}"/>
                </a:ext>
              </a:extLst>
            </p:cNvPr>
            <p:cNvSpPr/>
            <p:nvPr/>
          </p:nvSpPr>
          <p:spPr bwMode="ltGray">
            <a:xfrm>
              <a:off x="4332813" y="3666441"/>
              <a:ext cx="387659" cy="65246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xmlns="" id="{E2C47DAA-E937-4735-BA0B-169320DFB73B}"/>
                </a:ext>
              </a:extLst>
            </p:cNvPr>
            <p:cNvSpPr txBox="1"/>
            <p:nvPr/>
          </p:nvSpPr>
          <p:spPr>
            <a:xfrm>
              <a:off x="4784650" y="3666441"/>
              <a:ext cx="3110533" cy="653238"/>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kern="0" dirty="0">
                  <a:latin typeface="arial" panose="020B0604020202020204" pitchFamily="34" charset="0"/>
                  <a:cs typeface="Arial" panose="020B0604020202020204" pitchFamily="34" charset="0"/>
                </a:rPr>
                <a:t>Sarkanie karodziņi nav identificēti, taču, pamatojoties uz ABS, </a:t>
              </a:r>
              <a:r>
                <a:rPr lang="lv-LV" sz="1000" b="1" kern="0" dirty="0">
                  <a:solidFill>
                    <a:srgbClr val="990066"/>
                  </a:solidFill>
                  <a:latin typeface="arial" panose="020B0604020202020204" pitchFamily="34" charset="0"/>
                  <a:cs typeface="Arial" panose="020B0604020202020204" pitchFamily="34" charset="0"/>
                </a:rPr>
                <a:t>ir skaidrs, ka nepieciešami uzlabojumi</a:t>
              </a:r>
              <a:r>
                <a:rPr lang="lv-LV" sz="1000" kern="0" dirty="0">
                  <a:latin typeface="arial" panose="020B0604020202020204" pitchFamily="34" charset="0"/>
                  <a:cs typeface="Arial" panose="020B0604020202020204" pitchFamily="34" charset="0"/>
                </a:rPr>
                <a:t>,</a:t>
              </a:r>
              <a:r>
                <a:rPr lang="en-US" sz="1000" kern="0" dirty="0">
                  <a:latin typeface="arial" panose="020B0604020202020204" pitchFamily="34" charset="0"/>
                  <a:cs typeface="Arial" panose="020B0604020202020204" pitchFamily="34" charset="0"/>
                </a:rPr>
                <a:t> </a:t>
              </a:r>
              <a:r>
                <a:rPr lang="lv-LV" sz="1000" kern="0" dirty="0">
                  <a:solidFill>
                    <a:srgbClr val="464646"/>
                  </a:solidFill>
                  <a:latin typeface="arial" panose="020B0604020202020204" pitchFamily="34" charset="0"/>
                  <a:cs typeface="Arial" panose="020B0604020202020204" pitchFamily="34" charset="0"/>
                </a:rPr>
                <a:t>lai</a:t>
              </a:r>
              <a:r>
                <a:rPr lang="lv-LV" sz="1000" kern="0" dirty="0">
                  <a:latin typeface="arial" panose="020B0604020202020204" pitchFamily="34" charset="0"/>
                  <a:cs typeface="Arial" panose="020B0604020202020204" pitchFamily="34" charset="0"/>
                </a:rPr>
                <a:t> mazinātu iespējamos riskus</a:t>
              </a:r>
              <a:endParaRPr lang="en-GB" sz="1000" kern="0" dirty="0">
                <a:latin typeface="arial" panose="020B0604020202020204" pitchFamily="34" charset="0"/>
                <a:cs typeface="Arial" panose="020B0604020202020204" pitchFamily="34" charset="0"/>
              </a:endParaRPr>
            </a:p>
          </p:txBody>
        </p:sp>
        <p:sp>
          <p:nvSpPr>
            <p:cNvPr id="99" name="Freeform 41">
              <a:extLst>
                <a:ext uri="{FF2B5EF4-FFF2-40B4-BE49-F238E27FC236}">
                  <a16:creationId xmlns:a16="http://schemas.microsoft.com/office/drawing/2014/main" xmlns="" id="{817BD828-2633-4997-9728-7F5C304BBE93}"/>
                </a:ext>
              </a:extLst>
            </p:cNvPr>
            <p:cNvSpPr>
              <a:spLocks noChangeAspect="1" noEditPoints="1"/>
            </p:cNvSpPr>
            <p:nvPr/>
          </p:nvSpPr>
          <p:spPr bwMode="auto">
            <a:xfrm>
              <a:off x="4405015" y="3848523"/>
              <a:ext cx="243255" cy="243255"/>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900">
                <a:latin typeface="arial" panose="020B0604020202020204" pitchFamily="34" charset="0"/>
              </a:endParaRPr>
            </a:p>
          </p:txBody>
        </p:sp>
      </p:grpSp>
      <p:sp>
        <p:nvSpPr>
          <p:cNvPr id="54" name="Slide Number Placeholder 5">
            <a:extLst>
              <a:ext uri="{FF2B5EF4-FFF2-40B4-BE49-F238E27FC236}">
                <a16:creationId xmlns:a16="http://schemas.microsoft.com/office/drawing/2014/main" xmlns="" id="{F49D97F8-222E-47D8-A281-EC136071733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10</a:t>
            </a:fld>
            <a:endParaRPr lang="en-GB" noProof="0"/>
          </a:p>
        </p:txBody>
      </p:sp>
      <p:sp>
        <p:nvSpPr>
          <p:cNvPr id="64" name="Rectangle 63">
            <a:extLst>
              <a:ext uri="{FF2B5EF4-FFF2-40B4-BE49-F238E27FC236}">
                <a16:creationId xmlns:a16="http://schemas.microsoft.com/office/drawing/2014/main" xmlns="" id="{E081CE66-81C8-426F-B3B0-C47FA7AFBD45}"/>
              </a:ext>
            </a:extLst>
          </p:cNvPr>
          <p:cNvSpPr/>
          <p:nvPr/>
        </p:nvSpPr>
        <p:spPr>
          <a:xfrm>
            <a:off x="10425665" y="4838757"/>
            <a:ext cx="1263392" cy="836210"/>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50" b="0" i="0" u="none" strike="noStrike" kern="0" cap="none" spc="0" normalizeH="0" dirty="0">
                <a:ln>
                  <a:noFill/>
                </a:ln>
                <a:solidFill>
                  <a:schemeClr val="bg1"/>
                </a:solidFill>
                <a:effectLst/>
                <a:uLnTx/>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xmlns="" val="tx"/>
                    </a:ext>
                  </a:extLst>
                </a:hlinkClick>
              </a:rPr>
              <a:t>Uzņēmuma maksātnespējas process</a:t>
            </a:r>
            <a:endParaRPr kumimoji="0" lang="en-US" sz="105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xmlns="" id="{9C305EE0-3F63-4B1C-9B1B-570344031AD9}"/>
              </a:ext>
            </a:extLst>
          </p:cNvPr>
          <p:cNvSpPr/>
          <p:nvPr/>
        </p:nvSpPr>
        <p:spPr>
          <a:xfrm>
            <a:off x="9010914" y="4838756"/>
            <a:ext cx="1262985" cy="836211"/>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50" b="0" i="0" u="none" strike="noStrike" kern="0" cap="none" spc="0" normalizeH="0" noProof="0">
                <a:ln>
                  <a:noFill/>
                </a:ln>
                <a:solidFill>
                  <a:prstClr val="white"/>
                </a:solidFill>
                <a:effectLst/>
                <a:uLnTx/>
                <a:uFillTx/>
                <a:latin typeface="arial" panose="020B0604020202020204" pitchFamily="34" charset="0"/>
                <a:cs typeface="Arial" panose="020B0604020202020204" pitchFamily="34" charset="0"/>
              </a:rPr>
              <a:t>Skaidras naudas iepludināšana / investora piesaiste / akūts risinājums</a:t>
            </a:r>
          </a:p>
        </p:txBody>
      </p:sp>
      <p:sp>
        <p:nvSpPr>
          <p:cNvPr id="66" name="Rectangle 65">
            <a:extLst>
              <a:ext uri="{FF2B5EF4-FFF2-40B4-BE49-F238E27FC236}">
                <a16:creationId xmlns:a16="http://schemas.microsoft.com/office/drawing/2014/main" xmlns="" id="{DB98814F-35DB-44CF-931B-F54D5D097D2F}"/>
              </a:ext>
            </a:extLst>
          </p:cNvPr>
          <p:cNvSpPr/>
          <p:nvPr/>
        </p:nvSpPr>
        <p:spPr>
          <a:xfrm>
            <a:off x="5998013"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kern="0" dirty="0">
                <a:latin typeface="arial" panose="020B0604020202020204" pitchFamily="34" charset="0"/>
                <a:cs typeface="Arial" panose="020B0604020202020204" pitchFamily="34" charset="0"/>
              </a:rPr>
              <a:t>J</a:t>
            </a:r>
            <a:r>
              <a:rPr lang="lv-LV" sz="1000" b="0" i="0" u="none" strike="noStrike" kern="0" cap="none" spc="0" normalizeH="0" noProof="0" dirty="0">
                <a:ln>
                  <a:noFill/>
                </a:ln>
                <a:effectLst/>
                <a:uLnTx/>
                <a:uFillTx/>
                <a:latin typeface="arial" panose="020B0604020202020204" pitchFamily="34" charset="0"/>
                <a:cs typeface="Arial" panose="020B0604020202020204" pitchFamily="34" charset="0"/>
              </a:rPr>
              <a:t>āveic aktīvas darbības, lai mazinātu riskus, izmantojot </a:t>
            </a:r>
            <a:r>
              <a:rPr lang="lv-LV" sz="1000" b="1" i="0" u="none" strike="noStrike" kern="0" cap="none" spc="0" normalizeH="0" noProof="0" dirty="0">
                <a:ln>
                  <a:noFill/>
                </a:ln>
                <a:effectLst/>
                <a:uLnTx/>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xmlns="" val="tx"/>
                    </a:ext>
                  </a:extLst>
                </a:hlinkClick>
              </a:rPr>
              <a:t>ĀTV</a:t>
            </a:r>
            <a:endPar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xmlns="" id="{CCE5A58C-14B6-4159-81A3-3AACCE7A1B38}"/>
              </a:ext>
            </a:extLst>
          </p:cNvPr>
          <p:cNvSpPr/>
          <p:nvPr/>
        </p:nvSpPr>
        <p:spPr>
          <a:xfrm>
            <a:off x="7427661"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50" kern="0" dirty="0">
                <a:latin typeface="arial" panose="020B0604020202020204" pitchFamily="34" charset="0"/>
                <a:cs typeface="Arial" panose="020B0604020202020204" pitchFamily="34" charset="0"/>
              </a:rPr>
              <a:t>Jāapsver </a:t>
            </a:r>
            <a:r>
              <a:rPr lang="lv-LV" sz="1050" b="1" kern="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xmlns="" val="tx"/>
                    </a:ext>
                  </a:extLst>
                </a:hlinkClick>
              </a:rPr>
              <a:t> </a:t>
            </a:r>
            <a:r>
              <a:rPr lang="lv-LV" sz="1050" b="1" kern="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xmlns="" val="tx"/>
                    </a:ext>
                  </a:extLst>
                </a:hlinkClick>
              </a:rPr>
              <a:t>formālas restrukturizācijas </a:t>
            </a:r>
            <a:r>
              <a:rPr lang="lv-LV" sz="1050" kern="0" dirty="0">
                <a:latin typeface="arial" panose="020B0604020202020204" pitchFamily="34" charset="0"/>
                <a:cs typeface="Arial" panose="020B0604020202020204" pitchFamily="34" charset="0"/>
              </a:rPr>
              <a:t>iespējas</a:t>
            </a:r>
            <a:endParaRPr kumimoji="0" lang="en-GB" sz="1050" b="0" i="0" u="none" strike="noStrike" kern="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xmlns="" id="{C07FDB13-DD24-462C-82F7-19628FFF4E03}"/>
              </a:ext>
            </a:extLst>
          </p:cNvPr>
          <p:cNvSpPr/>
          <p:nvPr/>
        </p:nvSpPr>
        <p:spPr>
          <a:xfrm>
            <a:off x="8223250" y="5794846"/>
            <a:ext cx="3560763" cy="488092"/>
          </a:xfrm>
          <a:prstGeom prst="roundRect">
            <a:avLst>
              <a:gd name="adj" fmla="val 0"/>
            </a:avLst>
          </a:prstGeom>
          <a:noFill/>
          <a:ln w="38100">
            <a:noFill/>
            <a:prstDash val="sysDot"/>
          </a:ln>
        </p:spPr>
        <p:txBody>
          <a:bodyPr wrap="square" lIns="72000" rIns="72000" rtlCol="0" anchor="ctr">
            <a:noAutofit/>
          </a:bodyPr>
          <a:lstStyle/>
          <a:p>
            <a:pPr rtl="0">
              <a:lnSpc>
                <a:spcPct val="107000"/>
              </a:lnSpc>
            </a:pPr>
            <a:r>
              <a:rPr lang="lv-LV" sz="800" i="1" dirty="0">
                <a:solidFill>
                  <a:srgbClr val="831355"/>
                </a:solidFill>
                <a:latin typeface="Arial" panose="020B0604020202020204" pitchFamily="34" charset="0"/>
                <a:cs typeface="Arial" panose="020B0604020202020204" pitchFamily="34" charset="0"/>
              </a:rPr>
              <a:t>* Saskaņā ar Latvijas normatīvajiem aktiem, uzņēmuma vadība ir personīgi atbildīga par uzņēmumam nodarīto finansiālo kaitējumu. Detalizētu sankciju un saistību uzskaitījumu skatīt </a:t>
            </a:r>
            <a:r>
              <a:rPr lang="lv-LV" sz="800" b="1" i="1" dirty="0">
                <a:solidFill>
                  <a:srgbClr val="990066"/>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xmlns="" val="tx"/>
                    </a:ext>
                  </a:extLst>
                </a:hlinkClick>
              </a:rPr>
              <a:t>15. pielikumā</a:t>
            </a:r>
            <a:r>
              <a:rPr lang="lv-LV" sz="800" i="1" dirty="0">
                <a:solidFill>
                  <a:srgbClr val="831355"/>
                </a:solidFill>
                <a:latin typeface="Arial" panose="020B0604020202020204" pitchFamily="34" charset="0"/>
                <a:cs typeface="Arial" panose="020B0604020202020204" pitchFamily="34" charset="0"/>
              </a:rPr>
              <a:t>.</a:t>
            </a:r>
            <a:endParaRPr lang="en-US" sz="800" i="1" dirty="0">
              <a:solidFill>
                <a:srgbClr val="99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7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58161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xmlns=""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36C88D1-33EC-4234-A80D-67846C5EA7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xmlns="" id="{6F328A4D-E1C6-4B76-94FB-A239BBB8EE8A}"/>
              </a:ext>
            </a:extLst>
          </p:cNvPr>
          <p:cNvSpPr>
            <a:spLocks noGrp="1"/>
          </p:cNvSpPr>
          <p:nvPr>
            <p:ph type="title"/>
          </p:nvPr>
        </p:nvSpPr>
        <p:spPr>
          <a:xfrm>
            <a:off x="421240" y="333375"/>
            <a:ext cx="11362773" cy="1320495"/>
          </a:xfrm>
        </p:spPr>
        <p:txBody>
          <a:bodyPr rtlCol="0"/>
          <a:lstStyle/>
          <a:p>
            <a:pPr lvl="0" rtl="0"/>
            <a:r>
              <a:rPr lang="lv-LV" dirty="0">
                <a:sym typeface="Arial"/>
              </a:rPr>
              <a:t>Kādi ir iespējamie risinājumi?</a:t>
            </a:r>
          </a:p>
        </p:txBody>
      </p:sp>
      <p:sp>
        <p:nvSpPr>
          <p:cNvPr id="110" name="Slide Number Placeholder 5">
            <a:extLst>
              <a:ext uri="{FF2B5EF4-FFF2-40B4-BE49-F238E27FC236}">
                <a16:creationId xmlns:a16="http://schemas.microsoft.com/office/drawing/2014/main" xmlns="" id="{3478A4AF-44BC-4674-9A3F-FD208EF27429}"/>
              </a:ext>
            </a:extLst>
          </p:cNvPr>
          <p:cNvSpPr>
            <a:spLocks noGrp="1"/>
          </p:cNvSpPr>
          <p:nvPr>
            <p:ph type="sldNum" sz="quarter" idx="12"/>
          </p:nvPr>
        </p:nvSpPr>
        <p:spPr/>
        <p:txBody>
          <a:bodyPr rtlCol="0"/>
          <a:lstStyle/>
          <a:p>
            <a:pPr lvl="0" rtl="0"/>
            <a:fld id="{E81276B6-4034-4841-805E-541AB8384CBA}" type="slidenum">
              <a:rPr lang="en-GB" noProof="0" smtClean="0"/>
              <a:pPr lvl="0" rtl="0"/>
              <a:t>11</a:t>
            </a:fld>
            <a:endParaRPr lang="en-GB" noProof="0" dirty="0"/>
          </a:p>
        </p:txBody>
      </p:sp>
      <p:sp>
        <p:nvSpPr>
          <p:cNvPr id="724" name="Rectangle 723">
            <a:extLst>
              <a:ext uri="{FF2B5EF4-FFF2-40B4-BE49-F238E27FC236}">
                <a16:creationId xmlns:a16="http://schemas.microsoft.com/office/drawing/2014/main" xmlns="" id="{C9F31624-1892-4E48-8CF2-F9FF8C4EA9FF}"/>
              </a:ext>
            </a:extLst>
          </p:cNvPr>
          <p:cNvSpPr/>
          <p:nvPr/>
        </p:nvSpPr>
        <p:spPr>
          <a:xfrm>
            <a:off x="2895886" y="1653870"/>
            <a:ext cx="6144927" cy="421838"/>
          </a:xfrm>
          <a:prstGeom prst="rect">
            <a:avLst/>
          </a:prstGeom>
          <a:solidFill>
            <a:srgbClr val="990066"/>
          </a:solidFill>
        </p:spPr>
        <p:txBody>
          <a:bodyPr wrap="square" lIns="72000" tIns="36000" rIns="72000" bIns="36000" rtlCol="0">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Maksātnespējas likumā un tam </a:t>
            </a:r>
            <a:r>
              <a:rPr lang="lv-LV" sz="1100" b="1" dirty="0">
                <a:solidFill>
                  <a:schemeClr val="bg1"/>
                </a:solidFill>
                <a:latin typeface="arial" panose="020B0604020202020204" pitchFamily="34" charset="0"/>
                <a:cs typeface="Arial" panose="020B0604020202020204" pitchFamily="34" charset="0"/>
              </a:rPr>
              <a:t>pakārtotajos</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1100" b="1" i="0" u="none" strike="noStrike" kern="1200" cap="none" spc="0" normalizeH="0" dirty="0">
                <a:ln>
                  <a:noFill/>
                </a:ln>
                <a:solidFill>
                  <a:schemeClr val="bg1"/>
                </a:solidFill>
                <a:effectLst/>
                <a:uLnTx/>
                <a:uFillTx/>
                <a:latin typeface="arial" panose="020B0604020202020204" pitchFamily="34" charset="0"/>
                <a:cs typeface="Arial" panose="020B0604020202020204" pitchFamily="34" charset="0"/>
              </a:rPr>
              <a:t>tiesību aktos</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1100" b="1" dirty="0">
                <a:solidFill>
                  <a:schemeClr val="bg1"/>
                </a:solidFill>
                <a:latin typeface="arial" panose="020B0604020202020204" pitchFamily="34" charset="0"/>
                <a:cs typeface="Arial" panose="020B0604020202020204" pitchFamily="34" charset="0"/>
              </a:rPr>
              <a:t>kā arī</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ĀTV vadlīnijās Latvijā, ir </a:t>
            </a:r>
            <a:r>
              <a:rPr lang="lv-LV" sz="1100" b="1" i="0" u="none" strike="noStrike" kern="1200" cap="none" spc="0" normalizeH="0" dirty="0">
                <a:ln>
                  <a:noFill/>
                </a:ln>
                <a:solidFill>
                  <a:schemeClr val="bg1"/>
                </a:solidFill>
                <a:effectLst/>
                <a:uLnTx/>
                <a:uFillTx/>
                <a:latin typeface="arial" panose="020B0604020202020204" pitchFamily="34" charset="0"/>
                <a:cs typeface="Arial" panose="020B0604020202020204" pitchFamily="34" charset="0"/>
              </a:rPr>
              <a:t>atzīti</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trīs risinājumi, kas pieejami finanšu grūtībās nonākušiem uzņēmumiem. Tie ir:</a:t>
            </a:r>
            <a:endParaRPr kumimoji="0" lang="lv-LV" sz="11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12" name="Rectangle 10">
            <a:extLst>
              <a:ext uri="{FF2B5EF4-FFF2-40B4-BE49-F238E27FC236}">
                <a16:creationId xmlns:a16="http://schemas.microsoft.com/office/drawing/2014/main" xmlns="" id="{F7AD59F7-82E0-40BB-9EAF-A44A17494A6C}"/>
              </a:ext>
            </a:extLst>
          </p:cNvPr>
          <p:cNvSpPr>
            <a:spLocks noChangeArrowheads="1"/>
          </p:cNvSpPr>
          <p:nvPr/>
        </p:nvSpPr>
        <p:spPr bwMode="auto">
          <a:xfrm>
            <a:off x="2896383" y="3439951"/>
            <a:ext cx="1941513" cy="2950336"/>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Finanšu grūtību gadījumā divpusēju vai daudzpusēju vienošanos ar kreditoriem var panākt bez tiesas līdzdalības. </a:t>
            </a:r>
            <a:endParaRPr lang="en-GB" sz="1200" kern="0" dirty="0">
              <a:solidFill>
                <a:srgbClr val="000000"/>
              </a:solidFill>
              <a:latin typeface="arial" panose="020B0604020202020204" pitchFamily="34" charset="0"/>
              <a:cs typeface="Arial" panose="020B0604020202020204" pitchFamily="34" charset="0"/>
            </a:endParaRPr>
          </a:p>
        </p:txBody>
      </p:sp>
      <p:sp>
        <p:nvSpPr>
          <p:cNvPr id="413" name="Rectangle 10">
            <a:extLst>
              <a:ext uri="{FF2B5EF4-FFF2-40B4-BE49-F238E27FC236}">
                <a16:creationId xmlns:a16="http://schemas.microsoft.com/office/drawing/2014/main" xmlns="" id="{9BC2AB92-D8B7-447B-9CE9-0C15DD714C33}"/>
              </a:ext>
            </a:extLst>
          </p:cNvPr>
          <p:cNvSpPr>
            <a:spLocks noChangeArrowheads="1"/>
          </p:cNvSpPr>
          <p:nvPr/>
        </p:nvSpPr>
        <p:spPr bwMode="auto">
          <a:xfrm>
            <a:off x="4984778" y="3439950"/>
            <a:ext cx="1941513" cy="2950335"/>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TAP – finanšu grūtību gadījumā, ja uzņēmumam nepieciešama tiesas aizsardzība, lai panāktu vienošanos ar kreditoriem.</a:t>
            </a:r>
          </a:p>
          <a:p>
            <a:pPr defTabSz="682749" rtl="0" eaLnBrk="0" hangingPunct="0">
              <a:spcAft>
                <a:spcPts val="171"/>
              </a:spcAft>
              <a:defRPr/>
            </a:pPr>
            <a:endParaRPr lang="en-US" sz="1200" kern="0" dirty="0">
              <a:solidFill>
                <a:srgbClr val="000000"/>
              </a:solidFill>
              <a:latin typeface="arial" panose="020B0604020202020204" pitchFamily="34" charset="0"/>
              <a:cs typeface="Arial" panose="020B0604020202020204" pitchFamily="34" charset="0"/>
            </a:endParaRPr>
          </a:p>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ĀTAP (TAP paveids) – finanšu grūtību gadījumā, ja uzņēmumam jāpanāk vienošanās ar kreditoriem, bet nav nepieciešama tūlītēja tiesas aizsardzība.</a:t>
            </a:r>
          </a:p>
          <a:p>
            <a:pPr defTabSz="682749" rtl="0" eaLnBrk="0" hangingPunct="0">
              <a:spcAft>
                <a:spcPts val="171"/>
              </a:spcAft>
              <a:defRPr/>
            </a:pPr>
            <a:endParaRPr lang="en-GB" sz="1200" kern="0" dirty="0">
              <a:solidFill>
                <a:srgbClr val="000000"/>
              </a:solidFill>
              <a:latin typeface="arial" panose="020B0604020202020204" pitchFamily="34" charset="0"/>
              <a:cs typeface="Arial" panose="020B0604020202020204" pitchFamily="34" charset="0"/>
            </a:endParaRPr>
          </a:p>
        </p:txBody>
      </p:sp>
      <p:sp>
        <p:nvSpPr>
          <p:cNvPr id="415" name="Rectangle 10">
            <a:extLst>
              <a:ext uri="{FF2B5EF4-FFF2-40B4-BE49-F238E27FC236}">
                <a16:creationId xmlns:a16="http://schemas.microsoft.com/office/drawing/2014/main" xmlns="" id="{84568EB2-B7E3-46D1-9F21-4F7D95BE43D3}"/>
              </a:ext>
            </a:extLst>
          </p:cNvPr>
          <p:cNvSpPr>
            <a:spLocks noChangeArrowheads="1"/>
          </p:cNvSpPr>
          <p:nvPr/>
        </p:nvSpPr>
        <p:spPr bwMode="auto">
          <a:xfrm>
            <a:off x="2895886" y="2258402"/>
            <a:ext cx="1942507" cy="169277"/>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algn="ctr" defTabSz="682749" rtl="0"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Ārpustiesas vienošanās</a:t>
            </a:r>
          </a:p>
        </p:txBody>
      </p:sp>
      <p:sp>
        <p:nvSpPr>
          <p:cNvPr id="416" name="Rectangle 10">
            <a:extLst>
              <a:ext uri="{FF2B5EF4-FFF2-40B4-BE49-F238E27FC236}">
                <a16:creationId xmlns:a16="http://schemas.microsoft.com/office/drawing/2014/main" xmlns="" id="{5C2023F0-6059-4AB7-89E7-49F9E1DD94C7}"/>
              </a:ext>
            </a:extLst>
          </p:cNvPr>
          <p:cNvSpPr>
            <a:spLocks noChangeArrowheads="1"/>
          </p:cNvSpPr>
          <p:nvPr/>
        </p:nvSpPr>
        <p:spPr bwMode="auto">
          <a:xfrm>
            <a:off x="4984281" y="2258402"/>
            <a:ext cx="1942507" cy="169277"/>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algn="ctr" defTabSz="682749" rtl="0" eaLnBrk="0" hangingPunct="0">
              <a:spcAft>
                <a:spcPts val="171"/>
              </a:spcAft>
              <a:defRPr/>
            </a:pPr>
            <a:r>
              <a:rPr lang="lv-LV" sz="1100" b="1">
                <a:solidFill>
                  <a:schemeClr val="tx1">
                    <a:lumMod val="65000"/>
                    <a:lumOff val="35000"/>
                  </a:schemeClr>
                </a:solidFill>
                <a:latin typeface="arial" panose="020B0604020202020204" pitchFamily="34" charset="0"/>
                <a:cs typeface="Arial" panose="020B0604020202020204" pitchFamily="34" charset="0"/>
              </a:rPr>
              <a:t>TAP UN ĀTAP</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17" name="Rectangle 10">
            <a:extLst>
              <a:ext uri="{FF2B5EF4-FFF2-40B4-BE49-F238E27FC236}">
                <a16:creationId xmlns:a16="http://schemas.microsoft.com/office/drawing/2014/main" xmlns="" id="{EE081856-CDC6-4318-95BA-F86FD65B14CF}"/>
              </a:ext>
            </a:extLst>
          </p:cNvPr>
          <p:cNvSpPr>
            <a:spLocks noChangeArrowheads="1"/>
          </p:cNvSpPr>
          <p:nvPr/>
        </p:nvSpPr>
        <p:spPr bwMode="auto">
          <a:xfrm>
            <a:off x="7090738" y="2231533"/>
            <a:ext cx="1942773"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defTabSz="682749" rtl="0"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Maksātnespējas process</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61" name="Rectangle 10">
            <a:extLst>
              <a:ext uri="{FF2B5EF4-FFF2-40B4-BE49-F238E27FC236}">
                <a16:creationId xmlns:a16="http://schemas.microsoft.com/office/drawing/2014/main" xmlns="" id="{DA1684D4-69D4-4E6B-8CB4-7763D667C1D4}"/>
              </a:ext>
            </a:extLst>
          </p:cNvPr>
          <p:cNvSpPr>
            <a:spLocks noChangeArrowheads="1"/>
          </p:cNvSpPr>
          <p:nvPr/>
        </p:nvSpPr>
        <p:spPr bwMode="auto">
          <a:xfrm>
            <a:off x="7091367" y="3439950"/>
            <a:ext cx="1941513" cy="1541657"/>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Maksātnespējas procesa ceļš ejams, ja uzņēmums jau ir maksātnespējīgs vai notikušie parādu restrukturizācijas centieni (tostarp TAP un ĀTAP) ir bijuši neveiksmīgi.</a:t>
            </a:r>
          </a:p>
        </p:txBody>
      </p:sp>
      <p:sp>
        <p:nvSpPr>
          <p:cNvPr id="4" name="Rectangle: Rounded Corners 3">
            <a:hlinkClick r:id="rId8" action="ppaction://hlinksldjump"/>
            <a:extLst>
              <a:ext uri="{FF2B5EF4-FFF2-40B4-BE49-F238E27FC236}">
                <a16:creationId xmlns:a16="http://schemas.microsoft.com/office/drawing/2014/main" xmlns="" id="{969DF71B-92B9-42B8-A932-B03627F3085A}"/>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rtlCol="0" anchor="ctr">
            <a:noAutofit/>
          </a:bodyPr>
          <a:lstStyle/>
          <a:p>
            <a:r>
              <a:rPr lang="lv-LV" sz="900" b="1" dirty="0">
                <a:solidFill>
                  <a:srgbClr val="990066"/>
                </a:solidFill>
                <a:latin typeface="arial" panose="020B0604020202020204" pitchFamily="34" charset="0"/>
                <a:cs typeface="Arial" panose="020B0604020202020204" pitchFamily="34" charset="0"/>
              </a:rPr>
              <a:t>Dažādu restrukturizācijas iespēju un maksātnespējas procesa plusi un mīnusi – 14. pielikums</a:t>
            </a:r>
          </a:p>
        </p:txBody>
      </p:sp>
      <p:sp>
        <p:nvSpPr>
          <p:cNvPr id="218" name="Rectangle 217">
            <a:extLst>
              <a:ext uri="{FF2B5EF4-FFF2-40B4-BE49-F238E27FC236}">
                <a16:creationId xmlns:a16="http://schemas.microsoft.com/office/drawing/2014/main" xmlns="" id="{F88E98B6-6444-4412-A0AC-A20D8CF01052}"/>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Restrukturizācija vai maksātnespējas process</a:t>
            </a:r>
          </a:p>
        </p:txBody>
      </p:sp>
      <p:sp>
        <p:nvSpPr>
          <p:cNvPr id="221" name="Google Shape;624;p46">
            <a:extLst>
              <a:ext uri="{FF2B5EF4-FFF2-40B4-BE49-F238E27FC236}">
                <a16:creationId xmlns:a16="http://schemas.microsoft.com/office/drawing/2014/main" xmlns="" id="{75C27CF4-CE40-4D92-A012-6922DCBD805C}"/>
              </a:ext>
            </a:extLst>
          </p:cNvPr>
          <p:cNvSpPr/>
          <p:nvPr/>
        </p:nvSpPr>
        <p:spPr>
          <a:xfrm>
            <a:off x="3588386" y="2710392"/>
            <a:ext cx="557506" cy="557508"/>
          </a:xfrm>
          <a:custGeom>
            <a:avLst/>
            <a:gdLst/>
            <a:ahLst/>
            <a:cxnLst/>
            <a:rect l="l" t="t" r="r" b="b"/>
            <a:pathLst>
              <a:path w="1013" h="1012" extrusionOk="0">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2" name="Google Shape;245;p42">
            <a:extLst>
              <a:ext uri="{FF2B5EF4-FFF2-40B4-BE49-F238E27FC236}">
                <a16:creationId xmlns:a16="http://schemas.microsoft.com/office/drawing/2014/main" xmlns="" id="{66CBF97A-96AE-4943-BB82-26D689452DFE}"/>
              </a:ext>
            </a:extLst>
          </p:cNvPr>
          <p:cNvSpPr/>
          <p:nvPr/>
        </p:nvSpPr>
        <p:spPr>
          <a:xfrm>
            <a:off x="5683097" y="2716708"/>
            <a:ext cx="544876" cy="54487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3" name="Google Shape;422;p44">
            <a:extLst>
              <a:ext uri="{FF2B5EF4-FFF2-40B4-BE49-F238E27FC236}">
                <a16:creationId xmlns:a16="http://schemas.microsoft.com/office/drawing/2014/main" xmlns="" id="{3B63386B-63F6-4D53-BD9F-5761C117E50D}"/>
              </a:ext>
            </a:extLst>
          </p:cNvPr>
          <p:cNvSpPr/>
          <p:nvPr/>
        </p:nvSpPr>
        <p:spPr>
          <a:xfrm>
            <a:off x="7840204" y="2715806"/>
            <a:ext cx="443840" cy="546680"/>
          </a:xfrm>
          <a:custGeom>
            <a:avLst/>
            <a:gdLst/>
            <a:ahLst/>
            <a:cxnLst/>
            <a:rect l="l" t="t" r="r" b="b"/>
            <a:pathLst>
              <a:path w="162" h="200" extrusionOk="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arial" panose="020B0604020202020204" pitchFamily="34" charset="0"/>
              <a:ea typeface="Arial"/>
              <a:cs typeface="Arial"/>
              <a:sym typeface="Arial"/>
            </a:endParaRPr>
          </a:p>
        </p:txBody>
      </p:sp>
      <p:cxnSp>
        <p:nvCxnSpPr>
          <p:cNvPr id="11" name="Straight Connector 10">
            <a:extLst>
              <a:ext uri="{FF2B5EF4-FFF2-40B4-BE49-F238E27FC236}">
                <a16:creationId xmlns:a16="http://schemas.microsoft.com/office/drawing/2014/main" xmlns="" id="{1DCE1C76-4766-46DE-988B-8A20B66B12BD}"/>
              </a:ext>
            </a:extLst>
          </p:cNvPr>
          <p:cNvCxnSpPr>
            <a:cxnSpLocks/>
          </p:cNvCxnSpPr>
          <p:nvPr/>
        </p:nvCxnSpPr>
        <p:spPr>
          <a:xfrm>
            <a:off x="4984778"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F6EDFFFB-E5C2-437B-B255-170FB0530DFD}"/>
              </a:ext>
            </a:extLst>
          </p:cNvPr>
          <p:cNvCxnSpPr>
            <a:cxnSpLocks/>
          </p:cNvCxnSpPr>
          <p:nvPr/>
        </p:nvCxnSpPr>
        <p:spPr>
          <a:xfrm>
            <a:off x="7091367"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E5ACC2FD-C05A-4486-BD24-7CAFBE90922C}"/>
              </a:ext>
            </a:extLst>
          </p:cNvPr>
          <p:cNvCxnSpPr>
            <a:cxnSpLocks/>
          </p:cNvCxnSpPr>
          <p:nvPr/>
        </p:nvCxnSpPr>
        <p:spPr>
          <a:xfrm>
            <a:off x="2895886" y="2564726"/>
            <a:ext cx="194250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xmlns="" id="{BF449C29-BF8F-4F08-B3F5-FACCFFC32F0B}"/>
              </a:ext>
            </a:extLst>
          </p:cNvPr>
          <p:cNvSpPr/>
          <p:nvPr/>
        </p:nvSpPr>
        <p:spPr>
          <a:xfrm>
            <a:off x="7090738" y="5181117"/>
            <a:ext cx="1941513" cy="1209168"/>
          </a:xfrm>
          <a:prstGeom prst="rect">
            <a:avLst/>
          </a:prstGeom>
          <a:solidFill>
            <a:srgbClr val="990066">
              <a:alpha val="10000"/>
            </a:srgbClr>
          </a:solidFill>
        </p:spPr>
        <p:txBody>
          <a:bodyPr wrap="square" lIns="72000" tIns="36000" rIns="72000" bIns="36000" rtlCol="0">
            <a:spAutoFit/>
          </a:bodyPr>
          <a:lstStyle/>
          <a:p>
            <a:pPr lvl="0" rtl="0">
              <a:lnSpc>
                <a:spcPct val="107000"/>
              </a:lnSpc>
              <a:spcAft>
                <a:spcPts val="800"/>
              </a:spcAft>
              <a:defRPr/>
            </a:pPr>
            <a:r>
              <a:rPr lang="lv-LV" sz="1200" kern="0" dirty="0">
                <a:solidFill>
                  <a:srgbClr val="000000"/>
                </a:solidFill>
                <a:latin typeface="arial" panose="020B0604020202020204" pitchFamily="34" charset="0"/>
                <a:cs typeface="Arial" panose="020B0604020202020204" pitchFamily="34" charset="0"/>
              </a:rPr>
              <a:t>Pastāv iespēja maksātnespējas procesu pārveidot par ĀTAP, ja izdodas vienoties ar kreditoriem.</a:t>
            </a:r>
          </a:p>
          <a:p>
            <a:pPr lvl="0" rtl="0">
              <a:lnSpc>
                <a:spcPct val="107000"/>
              </a:lnSpc>
              <a:spcAft>
                <a:spcPts val="800"/>
              </a:spcAft>
              <a:defRPr/>
            </a:pPr>
            <a:endParaRPr lang="en-US" sz="3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35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80FBD-6273-4F0E-9D3C-6F250462DBD9}"/>
              </a:ext>
            </a:extLst>
          </p:cNvPr>
          <p:cNvSpPr>
            <a:spLocks noGrp="1"/>
          </p:cNvSpPr>
          <p:nvPr>
            <p:ph type="title"/>
          </p:nvPr>
        </p:nvSpPr>
        <p:spPr/>
        <p:txBody>
          <a:bodyPr rtlCol="0"/>
          <a:lstStyle/>
          <a:p>
            <a:pPr rtl="0"/>
            <a:r>
              <a:rPr lang="lv-LV" dirty="0">
                <a:sym typeface="Arial"/>
              </a:rPr>
              <a:t>Kādi ir iespējamie risinājumi?</a:t>
            </a:r>
            <a:endParaRPr lang="en-GB" dirty="0"/>
          </a:p>
        </p:txBody>
      </p:sp>
      <p:sp>
        <p:nvSpPr>
          <p:cNvPr id="3" name="Slide Number Placeholder 2">
            <a:extLst>
              <a:ext uri="{FF2B5EF4-FFF2-40B4-BE49-F238E27FC236}">
                <a16:creationId xmlns:a16="http://schemas.microsoft.com/office/drawing/2014/main" xmlns="" id="{08554327-1D15-48A8-A3EE-3A308CF4F2CC}"/>
              </a:ext>
            </a:extLst>
          </p:cNvPr>
          <p:cNvSpPr>
            <a:spLocks noGrp="1"/>
          </p:cNvSpPr>
          <p:nvPr>
            <p:ph type="sldNum" sz="quarter" idx="12"/>
          </p:nvPr>
        </p:nvSpPr>
        <p:spPr/>
        <p:txBody>
          <a:bodyPr rtlCol="0"/>
          <a:lstStyle/>
          <a:p>
            <a:pPr rtl="0"/>
            <a:fld id="{E81276B6-4034-4841-805E-541AB8384CBA}" type="slidenum">
              <a:rPr lang="en-GB" smtClean="0"/>
              <a:pPr rtl="0"/>
              <a:t>12</a:t>
            </a:fld>
            <a:endParaRPr lang="en-GB"/>
          </a:p>
        </p:txBody>
      </p:sp>
      <p:sp>
        <p:nvSpPr>
          <p:cNvPr id="6" name="Rectangle 5">
            <a:extLst>
              <a:ext uri="{FF2B5EF4-FFF2-40B4-BE49-F238E27FC236}">
                <a16:creationId xmlns:a16="http://schemas.microsoft.com/office/drawing/2014/main" xmlns="" id="{2774F3C3-A297-4343-8033-AABFC3460CD3}"/>
              </a:ext>
            </a:extLst>
          </p:cNvPr>
          <p:cNvSpPr/>
          <p:nvPr/>
        </p:nvSpPr>
        <p:spPr>
          <a:xfrm>
            <a:off x="4879788" y="3016290"/>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7" name="Straight Connector 6">
            <a:extLst>
              <a:ext uri="{FF2B5EF4-FFF2-40B4-BE49-F238E27FC236}">
                <a16:creationId xmlns:a16="http://schemas.microsoft.com/office/drawing/2014/main" xmlns="" id="{CB4F9DE8-2775-4DEC-A42F-F18D36D50340}"/>
              </a:ext>
            </a:extLst>
          </p:cNvPr>
          <p:cNvCxnSpPr>
            <a:cxnSpLocks/>
            <a:stCxn id="52" idx="2"/>
            <a:endCxn id="81" idx="0"/>
          </p:cNvCxnSpPr>
          <p:nvPr/>
        </p:nvCxnSpPr>
        <p:spPr>
          <a:xfrm>
            <a:off x="7959206" y="3700587"/>
            <a:ext cx="11017"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54752192-9F2B-47EF-97DD-7F414911F8B0}"/>
              </a:ext>
            </a:extLst>
          </p:cNvPr>
          <p:cNvSpPr/>
          <p:nvPr/>
        </p:nvSpPr>
        <p:spPr>
          <a:xfrm>
            <a:off x="6670525" y="4923388"/>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9" name="Connector: Elbow 8">
            <a:extLst>
              <a:ext uri="{FF2B5EF4-FFF2-40B4-BE49-F238E27FC236}">
                <a16:creationId xmlns:a16="http://schemas.microsoft.com/office/drawing/2014/main" xmlns="" id="{C783D9B3-6629-4C2A-93EA-155AF007DCB7}"/>
              </a:ext>
            </a:extLst>
          </p:cNvPr>
          <p:cNvCxnSpPr>
            <a:cxnSpLocks/>
            <a:stCxn id="53" idx="1"/>
            <a:endCxn id="43" idx="0"/>
          </p:cNvCxnSpPr>
          <p:nvPr/>
        </p:nvCxnSpPr>
        <p:spPr>
          <a:xfrm rot="10800000" flipV="1">
            <a:off x="5766370" y="3321772"/>
            <a:ext cx="1066101"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6B72270-F605-4211-83A6-C45863F72B95}"/>
              </a:ext>
            </a:extLst>
          </p:cNvPr>
          <p:cNvCxnSpPr>
            <a:cxnSpLocks/>
            <a:stCxn id="50" idx="6"/>
            <a:endCxn id="51" idx="2"/>
          </p:cNvCxnSpPr>
          <p:nvPr/>
        </p:nvCxnSpPr>
        <p:spPr>
          <a:xfrm>
            <a:off x="7717505" y="2713931"/>
            <a:ext cx="345644"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xmlns="" id="{BD350814-219C-4785-8481-9F7F04A178DA}"/>
              </a:ext>
            </a:extLst>
          </p:cNvPr>
          <p:cNvCxnSpPr>
            <a:cxnSpLocks/>
            <a:endCxn id="52" idx="0"/>
          </p:cNvCxnSpPr>
          <p:nvPr/>
        </p:nvCxnSpPr>
        <p:spPr>
          <a:xfrm>
            <a:off x="6670849" y="2714007"/>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xmlns="" id="{5ADA1480-F78A-4406-A640-47C3B8554F40}"/>
              </a:ext>
            </a:extLst>
          </p:cNvPr>
          <p:cNvCxnSpPr>
            <a:cxnSpLocks/>
          </p:cNvCxnSpPr>
          <p:nvPr/>
        </p:nvCxnSpPr>
        <p:spPr>
          <a:xfrm>
            <a:off x="6670849" y="2714007"/>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xmlns="" id="{F4ED506C-FDA6-4C79-BCB9-EE46E409164A}"/>
              </a:ext>
            </a:extLst>
          </p:cNvPr>
          <p:cNvCxnSpPr>
            <a:cxnSpLocks/>
            <a:stCxn id="32" idx="1"/>
            <a:endCxn id="35" idx="0"/>
          </p:cNvCxnSpPr>
          <p:nvPr/>
        </p:nvCxnSpPr>
        <p:spPr>
          <a:xfrm rot="10800000" flipV="1">
            <a:off x="4109561" y="2695441"/>
            <a:ext cx="769703" cy="320475"/>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3712CE4D-D0BF-4E43-9F95-763C1B55103E}"/>
              </a:ext>
            </a:extLst>
          </p:cNvPr>
          <p:cNvSpPr/>
          <p:nvPr/>
        </p:nvSpPr>
        <p:spPr>
          <a:xfrm>
            <a:off x="4879263" y="165387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r>
              <a:rPr lang="en-US" sz="1000" b="1" dirty="0">
                <a:solidFill>
                  <a:schemeClr val="bg1"/>
                </a:solidFill>
                <a:latin typeface="arial" panose="020B0604020202020204" pitchFamily="34" charset="0"/>
                <a:cs typeface="Arial" panose="020B0604020202020204" pitchFamily="34" charset="0"/>
              </a:rPr>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grūtības</a:t>
            </a:r>
          </a:p>
        </p:txBody>
      </p:sp>
      <p:grpSp>
        <p:nvGrpSpPr>
          <p:cNvPr id="15" name="Group 14">
            <a:extLst>
              <a:ext uri="{FF2B5EF4-FFF2-40B4-BE49-F238E27FC236}">
                <a16:creationId xmlns:a16="http://schemas.microsoft.com/office/drawing/2014/main" xmlns="" id="{BFF77CFA-1DC3-41AD-96F4-E49E45BE1480}"/>
              </a:ext>
            </a:extLst>
          </p:cNvPr>
          <p:cNvGrpSpPr/>
          <p:nvPr/>
        </p:nvGrpSpPr>
        <p:grpSpPr>
          <a:xfrm>
            <a:off x="5740353" y="1773311"/>
            <a:ext cx="859589" cy="481843"/>
            <a:chOff x="782176" y="2867715"/>
            <a:chExt cx="903434" cy="506420"/>
          </a:xfrm>
        </p:grpSpPr>
        <p:cxnSp>
          <p:nvCxnSpPr>
            <p:cNvPr id="16" name="Straight Connector 15">
              <a:extLst>
                <a:ext uri="{FF2B5EF4-FFF2-40B4-BE49-F238E27FC236}">
                  <a16:creationId xmlns:a16="http://schemas.microsoft.com/office/drawing/2014/main" xmlns="" id="{0D1E8020-9F42-46F7-8A69-1C2C3BC91757}"/>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B505FD7E-C68F-409F-9EF1-0CA3A23D68E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EECAABA8-FBEB-4844-9740-4C03E5979B63}"/>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 name="Group 18">
              <a:extLst>
                <a:ext uri="{FF2B5EF4-FFF2-40B4-BE49-F238E27FC236}">
                  <a16:creationId xmlns:a16="http://schemas.microsoft.com/office/drawing/2014/main" xmlns="" id="{4D14F91A-6893-4493-AFEC-445081F4E996}"/>
                </a:ext>
              </a:extLst>
            </p:cNvPr>
            <p:cNvGrpSpPr/>
            <p:nvPr/>
          </p:nvGrpSpPr>
          <p:grpSpPr>
            <a:xfrm>
              <a:off x="782176" y="2867715"/>
              <a:ext cx="903434" cy="506420"/>
              <a:chOff x="818686" y="1701475"/>
              <a:chExt cx="903434" cy="506420"/>
            </a:xfrm>
          </p:grpSpPr>
          <p:cxnSp>
            <p:nvCxnSpPr>
              <p:cNvPr id="20" name="Straight Connector 19">
                <a:extLst>
                  <a:ext uri="{FF2B5EF4-FFF2-40B4-BE49-F238E27FC236}">
                    <a16:creationId xmlns:a16="http://schemas.microsoft.com/office/drawing/2014/main" xmlns="" id="{594D6646-0310-485D-A4B3-29CF5FFDA0B7}"/>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xmlns="" id="{29CA954E-6488-4EC2-B6DA-3D5A4EAAE654}"/>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xmlns="" id="{D94B7284-6680-4EF8-BB0B-0C900FC9B3C3}"/>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xmlns="" id="{8384E4A1-AA83-4846-AF0C-7147E9C2AE4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xmlns="" id="{B2C6D675-4E56-4796-A485-2A38AB19C6A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xmlns="" id="{504F13D2-3E8C-4605-9301-DC05AB9094B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xmlns="" id="{60C911C7-62ED-4A49-A63A-4BC2C90978A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xmlns="" id="{EF916C51-288A-4921-9A91-AA91C507169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xmlns="" id="{273615FA-3C2E-46AA-A0D0-C0C7E06C786A}"/>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xmlns="" id="{F4DD1E8E-733C-422E-BE3A-38BF4F7DB50E}"/>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0" name="Straight Arrow Connector 29">
            <a:extLst>
              <a:ext uri="{FF2B5EF4-FFF2-40B4-BE49-F238E27FC236}">
                <a16:creationId xmlns:a16="http://schemas.microsoft.com/office/drawing/2014/main" xmlns="" id="{C821B954-28BB-4B85-AE16-6A2CEF1DFD84}"/>
              </a:ext>
            </a:extLst>
          </p:cNvPr>
          <p:cNvCxnSpPr>
            <a:cxnSpLocks/>
            <a:stCxn id="14" idx="2"/>
            <a:endCxn id="32" idx="0"/>
          </p:cNvCxnSpPr>
          <p:nvPr/>
        </p:nvCxnSpPr>
        <p:spPr>
          <a:xfrm flipH="1">
            <a:off x="5775056" y="2374595"/>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8C507FD-0FBA-4D83-9308-DB23FED9B572}"/>
              </a:ext>
            </a:extLst>
          </p:cNvPr>
          <p:cNvSpPr txBox="1"/>
          <p:nvPr/>
        </p:nvSpPr>
        <p:spPr>
          <a:xfrm>
            <a:off x="5336949" y="3015771"/>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xmlns="" id="{1C8E9FE4-838A-437A-8E1F-50BF85F93B04}"/>
              </a:ext>
            </a:extLst>
          </p:cNvPr>
          <p:cNvSpPr/>
          <p:nvPr/>
        </p:nvSpPr>
        <p:spPr>
          <a:xfrm>
            <a:off x="4879263" y="2490610"/>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BF0137E1-E207-41CF-8DC1-E1C58F40A008}"/>
              </a:ext>
            </a:extLst>
          </p:cNvPr>
          <p:cNvSpPr txBox="1"/>
          <p:nvPr/>
        </p:nvSpPr>
        <p:spPr>
          <a:xfrm>
            <a:off x="7015681" y="2309370"/>
            <a:ext cx="713904" cy="184666"/>
          </a:xfrm>
          <a:prstGeom prst="rect">
            <a:avLst/>
          </a:prstGeom>
          <a:solidFill>
            <a:schemeClr val="bg1"/>
          </a:solidFill>
        </p:spPr>
        <p:txBody>
          <a:bodyPr wrap="none" lIns="36000" tIns="0" rIns="36000" bIns="0" rtlCol="0">
            <a:spAutoFit/>
          </a:bodyPr>
          <a:lstStyle/>
          <a:p>
            <a:pPr rtl="0"/>
            <a:r>
              <a:rPr lang="lv-LV" sz="1200" b="1" dirty="0">
                <a:solidFill>
                  <a:srgbClr val="0057B8"/>
                </a:solidFill>
                <a:latin typeface="arial" panose="020B0604020202020204" pitchFamily="34" charset="0"/>
                <a:cs typeface="Arial" panose="020B0604020202020204" pitchFamily="34" charset="0"/>
              </a:rPr>
              <a:t>Formālie</a:t>
            </a:r>
            <a:endParaRPr lang="en-US" sz="700" b="1" dirty="0">
              <a:solidFill>
                <a:srgbClr val="0057B8"/>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F5AC3836-5931-47B5-AC91-9F0154F71C04}"/>
              </a:ext>
            </a:extLst>
          </p:cNvPr>
          <p:cNvSpPr txBox="1"/>
          <p:nvPr/>
        </p:nvSpPr>
        <p:spPr>
          <a:xfrm>
            <a:off x="3849909" y="2309370"/>
            <a:ext cx="866190" cy="184666"/>
          </a:xfrm>
          <a:prstGeom prst="rect">
            <a:avLst/>
          </a:prstGeom>
          <a:solidFill>
            <a:schemeClr val="bg1"/>
          </a:solidFill>
        </p:spPr>
        <p:txBody>
          <a:bodyPr wrap="none" lIns="36000" tIns="0" rIns="36000" bIns="0" rtlCol="0">
            <a:spAutoFit/>
          </a:bodyPr>
          <a:lstStyle/>
          <a:p>
            <a:pPr rtl="0"/>
            <a:r>
              <a:rPr lang="lv-LV" sz="1200" b="1" dirty="0">
                <a:solidFill>
                  <a:srgbClr val="E57100"/>
                </a:solidFill>
                <a:latin typeface="arial" panose="020B0604020202020204" pitchFamily="34" charset="0"/>
                <a:cs typeface="Arial" panose="020B0604020202020204" pitchFamily="34" charset="0"/>
              </a:rPr>
              <a:t>Neformālie</a:t>
            </a:r>
            <a:endParaRPr lang="en-US" sz="900" b="1" dirty="0">
              <a:solidFill>
                <a:srgbClr val="E571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xmlns="" id="{072FDB89-EED6-4DDB-A6AD-941FAF0EA877}"/>
              </a:ext>
            </a:extLst>
          </p:cNvPr>
          <p:cNvSpPr/>
          <p:nvPr/>
        </p:nvSpPr>
        <p:spPr>
          <a:xfrm>
            <a:off x="3317560" y="3015917"/>
            <a:ext cx="1584000" cy="1598986"/>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xmlns="" id="{6B1C7581-A57B-4915-AB16-20296A0B1B46}"/>
              </a:ext>
            </a:extLst>
          </p:cNvPr>
          <p:cNvSpPr/>
          <p:nvPr/>
        </p:nvSpPr>
        <p:spPr>
          <a:xfrm>
            <a:off x="3386376" y="3670768"/>
            <a:ext cx="1468911"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a:t>
            </a:r>
            <a:r>
              <a:rPr lang="en-US"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nosacījumu </a:t>
            </a:r>
            <a:r>
              <a:rPr lang="lv-LV" sz="800" b="1" dirty="0">
                <a:solidFill>
                  <a:schemeClr val="bg1"/>
                </a:solidFill>
                <a:latin typeface="arial" panose="020B0604020202020204" pitchFamily="34" charset="0"/>
                <a:cs typeface="Arial" panose="020B0604020202020204" pitchFamily="34" charset="0"/>
              </a:rPr>
              <a:t>maiņa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xmlns="" id="{9FF4BE93-5618-4478-AE3D-0AA00B861BB5}"/>
              </a:ext>
            </a:extLst>
          </p:cNvPr>
          <p:cNvSpPr/>
          <p:nvPr/>
        </p:nvSpPr>
        <p:spPr>
          <a:xfrm>
            <a:off x="3379437" y="4001640"/>
            <a:ext cx="1209116"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tostarp nodokļu parādu restrukturizācija</a:t>
            </a:r>
          </a:p>
        </p:txBody>
      </p:sp>
      <p:sp>
        <p:nvSpPr>
          <p:cNvPr id="38" name="Rectangle 37">
            <a:extLst>
              <a:ext uri="{FF2B5EF4-FFF2-40B4-BE49-F238E27FC236}">
                <a16:creationId xmlns:a16="http://schemas.microsoft.com/office/drawing/2014/main" xmlns="" id="{5822FDA1-ED21-49D3-B07B-284C1F3DFEF5}"/>
              </a:ext>
            </a:extLst>
          </p:cNvPr>
          <p:cNvSpPr/>
          <p:nvPr/>
        </p:nvSpPr>
        <p:spPr>
          <a:xfrm>
            <a:off x="3385994" y="4398297"/>
            <a:ext cx="1440000" cy="12311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800" b="1" dirty="0">
                <a:solidFill>
                  <a:schemeClr val="bg1"/>
                </a:solidFill>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xmlns="" id="{4C64D398-CA6F-47DC-8644-275C9F88DBF9}"/>
              </a:ext>
            </a:extLst>
          </p:cNvPr>
          <p:cNvSpPr/>
          <p:nvPr/>
        </p:nvSpPr>
        <p:spPr>
          <a:xfrm>
            <a:off x="3379437" y="3306495"/>
            <a:ext cx="1476000"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operacionālā </a:t>
            </a:r>
            <a:r>
              <a:rPr lang="lv-LV" sz="800" b="1" dirty="0">
                <a:solidFill>
                  <a:schemeClr val="bg1"/>
                </a:solidFill>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xmlns="" id="{8E6A7DC2-A85D-4575-AB50-DA283972B703}"/>
              </a:ext>
            </a:extLst>
          </p:cNvPr>
          <p:cNvCxnSpPr/>
          <p:nvPr/>
        </p:nvCxnSpPr>
        <p:spPr>
          <a:xfrm>
            <a:off x="3317560" y="3628681"/>
            <a:ext cx="1908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5D80EF8-12BE-4038-8E9A-0B75B6AD143C}"/>
              </a:ext>
            </a:extLst>
          </p:cNvPr>
          <p:cNvCxnSpPr/>
          <p:nvPr/>
        </p:nvCxnSpPr>
        <p:spPr>
          <a:xfrm>
            <a:off x="3291809" y="3978811"/>
            <a:ext cx="19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BC7B6D0-5D1E-42E3-B0B6-DB12DF566B19}"/>
              </a:ext>
            </a:extLst>
          </p:cNvPr>
          <p:cNvCxnSpPr/>
          <p:nvPr/>
        </p:nvCxnSpPr>
        <p:spPr>
          <a:xfrm>
            <a:off x="3317560" y="4294608"/>
            <a:ext cx="1908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4321A723-8553-4F39-95CC-B25D634E3FA6}"/>
              </a:ext>
            </a:extLst>
          </p:cNvPr>
          <p:cNvSpPr/>
          <p:nvPr/>
        </p:nvSpPr>
        <p:spPr>
          <a:xfrm>
            <a:off x="4879263" y="4731292"/>
            <a:ext cx="1774212"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dirty="0">
                <a:latin typeface="arial" panose="020B0604020202020204" pitchFamily="34" charset="0"/>
                <a:cs typeface="Arial" panose="020B0604020202020204" pitchFamily="34" charset="0"/>
              </a:rPr>
              <a:t>Vai restrukturizācija bijusi veiksmīga?</a:t>
            </a:r>
          </a:p>
        </p:txBody>
      </p:sp>
      <p:grpSp>
        <p:nvGrpSpPr>
          <p:cNvPr id="44" name="Group 43">
            <a:extLst>
              <a:ext uri="{FF2B5EF4-FFF2-40B4-BE49-F238E27FC236}">
                <a16:creationId xmlns:a16="http://schemas.microsoft.com/office/drawing/2014/main" xmlns="" id="{8304BA16-5D74-4AC3-86F9-50EC775093E1}"/>
              </a:ext>
            </a:extLst>
          </p:cNvPr>
          <p:cNvGrpSpPr/>
          <p:nvPr/>
        </p:nvGrpSpPr>
        <p:grpSpPr>
          <a:xfrm>
            <a:off x="4048349" y="2502319"/>
            <a:ext cx="326130" cy="326130"/>
            <a:chOff x="830785" y="2920929"/>
            <a:chExt cx="326130" cy="326130"/>
          </a:xfrm>
        </p:grpSpPr>
        <p:sp>
          <p:nvSpPr>
            <p:cNvPr id="45" name="Oval 44">
              <a:extLst>
                <a:ext uri="{FF2B5EF4-FFF2-40B4-BE49-F238E27FC236}">
                  <a16:creationId xmlns:a16="http://schemas.microsoft.com/office/drawing/2014/main" xmlns="" id="{80F420CE-3DFA-4084-8681-3E1FFD69D68C}"/>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6" name="Freeform 60">
              <a:extLst>
                <a:ext uri="{FF2B5EF4-FFF2-40B4-BE49-F238E27FC236}">
                  <a16:creationId xmlns:a16="http://schemas.microsoft.com/office/drawing/2014/main" xmlns="" id="{9CF13342-52E6-4B06-A4F3-DEEB39E8EA0A}"/>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47" name="Group 46">
            <a:extLst>
              <a:ext uri="{FF2B5EF4-FFF2-40B4-BE49-F238E27FC236}">
                <a16:creationId xmlns:a16="http://schemas.microsoft.com/office/drawing/2014/main" xmlns="" id="{8125114C-C303-4E15-94C1-941312463230}"/>
              </a:ext>
            </a:extLst>
          </p:cNvPr>
          <p:cNvGrpSpPr/>
          <p:nvPr/>
        </p:nvGrpSpPr>
        <p:grpSpPr>
          <a:xfrm>
            <a:off x="6925180" y="2575252"/>
            <a:ext cx="277482" cy="277482"/>
            <a:chOff x="3759192" y="2945445"/>
            <a:chExt cx="277482" cy="277482"/>
          </a:xfrm>
        </p:grpSpPr>
        <p:sp>
          <p:nvSpPr>
            <p:cNvPr id="48" name="Oval 47">
              <a:extLst>
                <a:ext uri="{FF2B5EF4-FFF2-40B4-BE49-F238E27FC236}">
                  <a16:creationId xmlns:a16="http://schemas.microsoft.com/office/drawing/2014/main" xmlns="" id="{F1F81198-0905-48C6-8E9C-4DE129748E8D}"/>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9" name="Freeform 61">
              <a:extLst>
                <a:ext uri="{FF2B5EF4-FFF2-40B4-BE49-F238E27FC236}">
                  <a16:creationId xmlns:a16="http://schemas.microsoft.com/office/drawing/2014/main" xmlns="" id="{1470BAE1-615B-4394-8B63-2B4E0E3E1F08}"/>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50" name="TextBox 49">
            <a:extLst>
              <a:ext uri="{FF2B5EF4-FFF2-40B4-BE49-F238E27FC236}">
                <a16:creationId xmlns:a16="http://schemas.microsoft.com/office/drawing/2014/main" xmlns="" id="{DF06F484-25EF-42E8-B501-6DDD31E44A47}"/>
              </a:ext>
            </a:extLst>
          </p:cNvPr>
          <p:cNvSpPr txBox="1"/>
          <p:nvPr/>
        </p:nvSpPr>
        <p:spPr>
          <a:xfrm>
            <a:off x="7429505" y="2587137"/>
            <a:ext cx="288000" cy="253588"/>
          </a:xfrm>
          <a:prstGeom prst="ellipse">
            <a:avLst/>
          </a:prstGeom>
          <a:solidFill>
            <a:srgbClr val="0057B8"/>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xmlns="" id="{4DE5E94E-4E74-40F6-8F7F-BF0A3115A093}"/>
              </a:ext>
            </a:extLst>
          </p:cNvPr>
          <p:cNvSpPr txBox="1"/>
          <p:nvPr/>
        </p:nvSpPr>
        <p:spPr>
          <a:xfrm>
            <a:off x="8063149" y="2581375"/>
            <a:ext cx="288000" cy="265113"/>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F2E9C5B4-CDE1-41B7-8EF7-A44F58345417}"/>
              </a:ext>
            </a:extLst>
          </p:cNvPr>
          <p:cNvSpPr txBox="1"/>
          <p:nvPr/>
        </p:nvSpPr>
        <p:spPr>
          <a:xfrm>
            <a:off x="7782642" y="3562088"/>
            <a:ext cx="353127"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TAP</a:t>
            </a:r>
          </a:p>
        </p:txBody>
      </p:sp>
      <p:sp>
        <p:nvSpPr>
          <p:cNvPr id="53" name="TextBox 52">
            <a:extLst>
              <a:ext uri="{FF2B5EF4-FFF2-40B4-BE49-F238E27FC236}">
                <a16:creationId xmlns:a16="http://schemas.microsoft.com/office/drawing/2014/main" xmlns="" id="{5A4FFA14-2F3C-4857-9387-8B9833295B8E}"/>
              </a:ext>
            </a:extLst>
          </p:cNvPr>
          <p:cNvSpPr txBox="1"/>
          <p:nvPr/>
        </p:nvSpPr>
        <p:spPr>
          <a:xfrm>
            <a:off x="6832470" y="3252522"/>
            <a:ext cx="459876"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ĀTAP</a:t>
            </a:r>
          </a:p>
        </p:txBody>
      </p:sp>
      <p:sp>
        <p:nvSpPr>
          <p:cNvPr id="54" name="TextBox 53">
            <a:extLst>
              <a:ext uri="{FF2B5EF4-FFF2-40B4-BE49-F238E27FC236}">
                <a16:creationId xmlns:a16="http://schemas.microsoft.com/office/drawing/2014/main" xmlns="" id="{1805C473-F6DB-4D17-BF7A-28B340057120}"/>
              </a:ext>
            </a:extLst>
          </p:cNvPr>
          <p:cNvSpPr txBox="1"/>
          <p:nvPr/>
        </p:nvSpPr>
        <p:spPr>
          <a:xfrm>
            <a:off x="6760207" y="5254320"/>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b="1" dirty="0">
                <a:solidFill>
                  <a:srgbClr val="68478C"/>
                </a:solidFill>
                <a:latin typeface="arial" panose="020B0604020202020204" pitchFamily="34" charset="0"/>
                <a:cs typeface="Arial" panose="020B0604020202020204" pitchFamily="34" charset="0"/>
              </a:rPr>
              <a:t>Uzņēmuma maksātnespējas</a:t>
            </a:r>
          </a:p>
          <a:p>
            <a:pPr rtl="0"/>
            <a:r>
              <a:rPr lang="lv-LV" sz="1000" b="1" dirty="0">
                <a:solidFill>
                  <a:srgbClr val="68478C"/>
                </a:solidFill>
                <a:latin typeface="arial" panose="020B0604020202020204" pitchFamily="34" charset="0"/>
                <a:cs typeface="Arial" panose="020B0604020202020204" pitchFamily="34" charset="0"/>
              </a:rPr>
              <a:t>process</a:t>
            </a:r>
            <a:endParaRPr lang="en-US" sz="1000" b="1" dirty="0">
              <a:solidFill>
                <a:srgbClr val="68478C"/>
              </a:solidFill>
              <a:latin typeface="arial" panose="020B0604020202020204" pitchFamily="34" charset="0"/>
              <a:cs typeface="Arial" panose="020B0604020202020204" pitchFamily="34" charset="0"/>
            </a:endParaRPr>
          </a:p>
        </p:txBody>
      </p:sp>
      <p:cxnSp>
        <p:nvCxnSpPr>
          <p:cNvPr id="55" name="Connector: Elbow 54">
            <a:extLst>
              <a:ext uri="{FF2B5EF4-FFF2-40B4-BE49-F238E27FC236}">
                <a16:creationId xmlns:a16="http://schemas.microsoft.com/office/drawing/2014/main" xmlns="" id="{C847E354-6149-4430-A380-C035E4019E68}"/>
              </a:ext>
            </a:extLst>
          </p:cNvPr>
          <p:cNvCxnSpPr>
            <a:cxnSpLocks/>
            <a:stCxn id="52" idx="1"/>
            <a:endCxn id="43" idx="0"/>
          </p:cNvCxnSpPr>
          <p:nvPr/>
        </p:nvCxnSpPr>
        <p:spPr>
          <a:xfrm rot="10800000" flipV="1">
            <a:off x="5766370" y="3631338"/>
            <a:ext cx="2016273"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xmlns="" id="{D1036C21-BE8D-4544-B980-BD4130C2C909}"/>
              </a:ext>
            </a:extLst>
          </p:cNvPr>
          <p:cNvCxnSpPr>
            <a:cxnSpLocks/>
            <a:stCxn id="35" idx="2"/>
            <a:endCxn id="43" idx="1"/>
          </p:cNvCxnSpPr>
          <p:nvPr/>
        </p:nvCxnSpPr>
        <p:spPr>
          <a:xfrm rot="16200000" flipH="1">
            <a:off x="4333801" y="4390661"/>
            <a:ext cx="321221" cy="769703"/>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xmlns="" id="{3009322A-16A5-493A-B976-CBE660FFE38A}"/>
              </a:ext>
            </a:extLst>
          </p:cNvPr>
          <p:cNvGrpSpPr/>
          <p:nvPr/>
        </p:nvGrpSpPr>
        <p:grpSpPr>
          <a:xfrm>
            <a:off x="6925180" y="4790489"/>
            <a:ext cx="277482" cy="277482"/>
            <a:chOff x="3759192" y="2945445"/>
            <a:chExt cx="277482" cy="277482"/>
          </a:xfrm>
        </p:grpSpPr>
        <p:sp>
          <p:nvSpPr>
            <p:cNvPr id="58" name="Oval 57">
              <a:extLst>
                <a:ext uri="{FF2B5EF4-FFF2-40B4-BE49-F238E27FC236}">
                  <a16:creationId xmlns:a16="http://schemas.microsoft.com/office/drawing/2014/main" xmlns="" id="{11310465-F68C-48C6-ACA5-0B9EC2CCB35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9" name="Freeform 61">
              <a:extLst>
                <a:ext uri="{FF2B5EF4-FFF2-40B4-BE49-F238E27FC236}">
                  <a16:creationId xmlns:a16="http://schemas.microsoft.com/office/drawing/2014/main" xmlns="" id="{3017034F-90C3-46EE-B7C8-F8ADA582899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60" name="TextBox 59">
            <a:extLst>
              <a:ext uri="{FF2B5EF4-FFF2-40B4-BE49-F238E27FC236}">
                <a16:creationId xmlns:a16="http://schemas.microsoft.com/office/drawing/2014/main" xmlns="" id="{F42FAC37-6096-4482-B67E-9F2B5E72498F}"/>
              </a:ext>
            </a:extLst>
          </p:cNvPr>
          <p:cNvSpPr txBox="1"/>
          <p:nvPr/>
        </p:nvSpPr>
        <p:spPr>
          <a:xfrm>
            <a:off x="7826223" y="4808199"/>
            <a:ext cx="288000" cy="253588"/>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61" name="Rectangle: Rounded Corners 60">
            <a:extLst>
              <a:ext uri="{FF2B5EF4-FFF2-40B4-BE49-F238E27FC236}">
                <a16:creationId xmlns:a16="http://schemas.microsoft.com/office/drawing/2014/main" xmlns="" id="{50D0F841-27A1-43CB-81EC-A2C16BEAC443}"/>
              </a:ext>
            </a:extLst>
          </p:cNvPr>
          <p:cNvSpPr/>
          <p:nvPr/>
        </p:nvSpPr>
        <p:spPr>
          <a:xfrm>
            <a:off x="4879263" y="525432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r>
              <a:rPr lang="en-US" sz="1000" b="1" dirty="0">
                <a:solidFill>
                  <a:schemeClr val="bg1"/>
                </a:solidFill>
                <a:latin typeface="arial" panose="020B0604020202020204" pitchFamily="34" charset="0"/>
                <a:cs typeface="Arial" panose="020B0604020202020204" pitchFamily="34" charset="0"/>
              </a:rPr>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62" name="Group 61">
            <a:extLst>
              <a:ext uri="{FF2B5EF4-FFF2-40B4-BE49-F238E27FC236}">
                <a16:creationId xmlns:a16="http://schemas.microsoft.com/office/drawing/2014/main" xmlns="" id="{D33715AC-A317-4D73-8D59-D6E90195AC70}"/>
              </a:ext>
            </a:extLst>
          </p:cNvPr>
          <p:cNvGrpSpPr/>
          <p:nvPr/>
        </p:nvGrpSpPr>
        <p:grpSpPr>
          <a:xfrm>
            <a:off x="5740353" y="5358491"/>
            <a:ext cx="841763" cy="512383"/>
            <a:chOff x="7147037" y="5625683"/>
            <a:chExt cx="674988" cy="365308"/>
          </a:xfrm>
        </p:grpSpPr>
        <p:grpSp>
          <p:nvGrpSpPr>
            <p:cNvPr id="63" name="Group 62">
              <a:extLst>
                <a:ext uri="{FF2B5EF4-FFF2-40B4-BE49-F238E27FC236}">
                  <a16:creationId xmlns:a16="http://schemas.microsoft.com/office/drawing/2014/main" xmlns="" id="{C89740F0-599D-4180-8487-64E47CE382FA}"/>
                </a:ext>
              </a:extLst>
            </p:cNvPr>
            <p:cNvGrpSpPr/>
            <p:nvPr/>
          </p:nvGrpSpPr>
          <p:grpSpPr>
            <a:xfrm>
              <a:off x="7147037" y="5625683"/>
              <a:ext cx="651695" cy="365308"/>
              <a:chOff x="782176" y="2867715"/>
              <a:chExt cx="903434" cy="506420"/>
            </a:xfrm>
          </p:grpSpPr>
          <p:cxnSp>
            <p:nvCxnSpPr>
              <p:cNvPr id="66" name="Straight Connector 65">
                <a:extLst>
                  <a:ext uri="{FF2B5EF4-FFF2-40B4-BE49-F238E27FC236}">
                    <a16:creationId xmlns:a16="http://schemas.microsoft.com/office/drawing/2014/main" xmlns="" id="{C4877E63-49CF-4B79-9483-C582BD99E2FC}"/>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Straight Connector 66">
                <a:extLst>
                  <a:ext uri="{FF2B5EF4-FFF2-40B4-BE49-F238E27FC236}">
                    <a16:creationId xmlns:a16="http://schemas.microsoft.com/office/drawing/2014/main" xmlns="" id="{5357EC3A-12F6-4912-96BA-F5BFEC63CD7B}"/>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xmlns="" id="{4DD0F255-FB2A-4074-8C1D-3B64B0B80101}"/>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9" name="Group 68">
                <a:extLst>
                  <a:ext uri="{FF2B5EF4-FFF2-40B4-BE49-F238E27FC236}">
                    <a16:creationId xmlns:a16="http://schemas.microsoft.com/office/drawing/2014/main" xmlns="" id="{D75B741C-E5C3-49BD-8090-B7B6F35B3666}"/>
                  </a:ext>
                </a:extLst>
              </p:cNvPr>
              <p:cNvGrpSpPr/>
              <p:nvPr/>
            </p:nvGrpSpPr>
            <p:grpSpPr>
              <a:xfrm>
                <a:off x="782176" y="2867715"/>
                <a:ext cx="903434" cy="506420"/>
                <a:chOff x="818686" y="1701475"/>
                <a:chExt cx="903434" cy="506420"/>
              </a:xfrm>
            </p:grpSpPr>
            <p:cxnSp>
              <p:nvCxnSpPr>
                <p:cNvPr id="70" name="Straight Connector 69">
                  <a:extLst>
                    <a:ext uri="{FF2B5EF4-FFF2-40B4-BE49-F238E27FC236}">
                      <a16:creationId xmlns:a16="http://schemas.microsoft.com/office/drawing/2014/main" xmlns="" id="{B5E05247-C6F1-4CCB-9EB5-F7259FF5B2D4}"/>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1" name="Straight Connector 70">
                  <a:extLst>
                    <a:ext uri="{FF2B5EF4-FFF2-40B4-BE49-F238E27FC236}">
                      <a16:creationId xmlns:a16="http://schemas.microsoft.com/office/drawing/2014/main" xmlns="" id="{B141C07B-4BF3-4B25-A8F0-E16CC08E56E6}"/>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2" name="Straight Connector 71">
                  <a:extLst>
                    <a:ext uri="{FF2B5EF4-FFF2-40B4-BE49-F238E27FC236}">
                      <a16:creationId xmlns:a16="http://schemas.microsoft.com/office/drawing/2014/main" xmlns="" id="{677B49F2-ADCA-4D0A-B3B0-F8441C7A9A7C}"/>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3" name="Straight Connector 72">
                  <a:extLst>
                    <a:ext uri="{FF2B5EF4-FFF2-40B4-BE49-F238E27FC236}">
                      <a16:creationId xmlns:a16="http://schemas.microsoft.com/office/drawing/2014/main" xmlns="" id="{5C1A887D-5725-4BD9-A857-6174B092C166}"/>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4" name="Straight Connector 73">
                  <a:extLst>
                    <a:ext uri="{FF2B5EF4-FFF2-40B4-BE49-F238E27FC236}">
                      <a16:creationId xmlns:a16="http://schemas.microsoft.com/office/drawing/2014/main" xmlns="" id="{A071B76C-975E-4B16-AFB9-15C1F906B9E5}"/>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5" name="Straight Connector 74">
                  <a:extLst>
                    <a:ext uri="{FF2B5EF4-FFF2-40B4-BE49-F238E27FC236}">
                      <a16:creationId xmlns:a16="http://schemas.microsoft.com/office/drawing/2014/main" xmlns="" id="{1D080767-DD5D-4EA1-9A54-54A2FED26CC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6" name="Straight Connector 75">
                  <a:extLst>
                    <a:ext uri="{FF2B5EF4-FFF2-40B4-BE49-F238E27FC236}">
                      <a16:creationId xmlns:a16="http://schemas.microsoft.com/office/drawing/2014/main" xmlns="" id="{D03C305C-A668-41A3-9B11-AEEED2F71416}"/>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7" name="Straight Connector 76">
                  <a:extLst>
                    <a:ext uri="{FF2B5EF4-FFF2-40B4-BE49-F238E27FC236}">
                      <a16:creationId xmlns:a16="http://schemas.microsoft.com/office/drawing/2014/main" xmlns="" id="{A91BBBE8-EA05-48D6-B16B-916018B29FB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78" name="Straight Connector 77">
                  <a:extLst>
                    <a:ext uri="{FF2B5EF4-FFF2-40B4-BE49-F238E27FC236}">
                      <a16:creationId xmlns:a16="http://schemas.microsoft.com/office/drawing/2014/main" xmlns="" id="{5B1DEBCE-649F-4EEF-BCAB-117625B6C9A8}"/>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64" name="Straight Connector 63">
              <a:extLst>
                <a:ext uri="{FF2B5EF4-FFF2-40B4-BE49-F238E27FC236}">
                  <a16:creationId xmlns:a16="http://schemas.microsoft.com/office/drawing/2014/main" xmlns="" id="{71039DB5-CB0A-46FD-9E9F-415A7DB76DA4}"/>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65" name="Straight Connector 64">
              <a:extLst>
                <a:ext uri="{FF2B5EF4-FFF2-40B4-BE49-F238E27FC236}">
                  <a16:creationId xmlns:a16="http://schemas.microsoft.com/office/drawing/2014/main" xmlns="" id="{1B92D363-1020-4EDD-855E-E7CBB5FD0B62}"/>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79" name="Freeform 65">
            <a:extLst>
              <a:ext uri="{FF2B5EF4-FFF2-40B4-BE49-F238E27FC236}">
                <a16:creationId xmlns:a16="http://schemas.microsoft.com/office/drawing/2014/main" xmlns="" id="{2E8525DC-7B37-4FA5-A28C-D7507B4EB69E}"/>
              </a:ext>
            </a:extLst>
          </p:cNvPr>
          <p:cNvSpPr>
            <a:spLocks noChangeAspect="1"/>
          </p:cNvSpPr>
          <p:nvPr/>
        </p:nvSpPr>
        <p:spPr bwMode="auto">
          <a:xfrm>
            <a:off x="7766620" y="5428494"/>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80" name="Connector: Elbow 79">
            <a:extLst>
              <a:ext uri="{FF2B5EF4-FFF2-40B4-BE49-F238E27FC236}">
                <a16:creationId xmlns:a16="http://schemas.microsoft.com/office/drawing/2014/main" xmlns="" id="{CB4BC3DF-93CA-417A-AB30-E5F7E8873345}"/>
              </a:ext>
            </a:extLst>
          </p:cNvPr>
          <p:cNvCxnSpPr>
            <a:cxnSpLocks/>
            <a:stCxn id="60" idx="0"/>
            <a:endCxn id="53" idx="2"/>
          </p:cNvCxnSpPr>
          <p:nvPr/>
        </p:nvCxnSpPr>
        <p:spPr>
          <a:xfrm rot="16200000" flipV="1">
            <a:off x="6807727" y="3645702"/>
            <a:ext cx="1417178" cy="907815"/>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1336B438-A699-473E-99BB-36D79554F74E}"/>
              </a:ext>
            </a:extLst>
          </p:cNvPr>
          <p:cNvSpPr txBox="1"/>
          <p:nvPr/>
        </p:nvSpPr>
        <p:spPr>
          <a:xfrm>
            <a:off x="7826223" y="3998553"/>
            <a:ext cx="288000" cy="253588"/>
          </a:xfrm>
          <a:prstGeom prst="ellipse">
            <a:avLst/>
          </a:prstGeom>
          <a:solidFill>
            <a:srgbClr val="E57100"/>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82" name="Connector: Elbow 81">
            <a:extLst>
              <a:ext uri="{FF2B5EF4-FFF2-40B4-BE49-F238E27FC236}">
                <a16:creationId xmlns:a16="http://schemas.microsoft.com/office/drawing/2014/main" xmlns="" id="{C690A2EE-43AC-4179-AC1A-AC0B987A6DFD}"/>
              </a:ext>
            </a:extLst>
          </p:cNvPr>
          <p:cNvCxnSpPr>
            <a:cxnSpLocks/>
            <a:stCxn id="14" idx="3"/>
            <a:endCxn id="54" idx="3"/>
          </p:cNvCxnSpPr>
          <p:nvPr/>
        </p:nvCxnSpPr>
        <p:spPr>
          <a:xfrm>
            <a:off x="6670850" y="2014233"/>
            <a:ext cx="1543991" cy="3600450"/>
          </a:xfrm>
          <a:prstGeom prst="bentConnector3">
            <a:avLst>
              <a:gd name="adj1" fmla="val 114806"/>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xmlns="" id="{20367605-4C6C-45CB-A173-2148323432F4}"/>
              </a:ext>
            </a:extLst>
          </p:cNvPr>
          <p:cNvCxnSpPr>
            <a:cxnSpLocks/>
            <a:stCxn id="51" idx="6"/>
            <a:endCxn id="54" idx="3"/>
          </p:cNvCxnSpPr>
          <p:nvPr/>
        </p:nvCxnSpPr>
        <p:spPr>
          <a:xfrm flipH="1">
            <a:off x="8214841" y="2713932"/>
            <a:ext cx="136308" cy="2900751"/>
          </a:xfrm>
          <a:prstGeom prst="bentConnector3">
            <a:avLst>
              <a:gd name="adj1" fmla="val -63501"/>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84" name="Freeform 349">
            <a:extLst>
              <a:ext uri="{FF2B5EF4-FFF2-40B4-BE49-F238E27FC236}">
                <a16:creationId xmlns:a16="http://schemas.microsoft.com/office/drawing/2014/main" xmlns="" id="{04939529-9BEC-44AC-93B2-AA537D623218}"/>
              </a:ext>
            </a:extLst>
          </p:cNvPr>
          <p:cNvSpPr>
            <a:spLocks noEditPoints="1"/>
          </p:cNvSpPr>
          <p:nvPr/>
        </p:nvSpPr>
        <p:spPr bwMode="auto">
          <a:xfrm>
            <a:off x="4947809" y="3325535"/>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85" name="Group 84">
            <a:extLst>
              <a:ext uri="{FF2B5EF4-FFF2-40B4-BE49-F238E27FC236}">
                <a16:creationId xmlns:a16="http://schemas.microsoft.com/office/drawing/2014/main" xmlns="" id="{A01ED8BC-5982-498B-A66B-F68DAB33DC23}"/>
              </a:ext>
            </a:extLst>
          </p:cNvPr>
          <p:cNvGrpSpPr/>
          <p:nvPr/>
        </p:nvGrpSpPr>
        <p:grpSpPr>
          <a:xfrm>
            <a:off x="4940807" y="3694820"/>
            <a:ext cx="220583" cy="206502"/>
            <a:chOff x="4295799" y="16020410"/>
            <a:chExt cx="369851" cy="346244"/>
          </a:xfrm>
          <a:solidFill>
            <a:schemeClr val="bg1"/>
          </a:solidFill>
        </p:grpSpPr>
        <p:sp>
          <p:nvSpPr>
            <p:cNvPr id="86" name="Freeform 366">
              <a:extLst>
                <a:ext uri="{FF2B5EF4-FFF2-40B4-BE49-F238E27FC236}">
                  <a16:creationId xmlns:a16="http://schemas.microsoft.com/office/drawing/2014/main" xmlns="" id="{2E652C63-C58F-48DD-9598-4EAC233703CE}"/>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87" name="Freeform 367">
              <a:extLst>
                <a:ext uri="{FF2B5EF4-FFF2-40B4-BE49-F238E27FC236}">
                  <a16:creationId xmlns:a16="http://schemas.microsoft.com/office/drawing/2014/main" xmlns="" id="{488A06E7-000B-4A9F-9ADB-7EDB46BF70C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88" name="Freeform 79">
            <a:extLst>
              <a:ext uri="{FF2B5EF4-FFF2-40B4-BE49-F238E27FC236}">
                <a16:creationId xmlns:a16="http://schemas.microsoft.com/office/drawing/2014/main" xmlns="" id="{A5A344AC-1ED4-4A01-99C8-9C74AADE91C1}"/>
              </a:ext>
            </a:extLst>
          </p:cNvPr>
          <p:cNvSpPr>
            <a:spLocks noChangeAspect="1" noEditPoints="1"/>
          </p:cNvSpPr>
          <p:nvPr/>
        </p:nvSpPr>
        <p:spPr bwMode="auto">
          <a:xfrm>
            <a:off x="4944312" y="4025287"/>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89" name="Group 88">
            <a:extLst>
              <a:ext uri="{FF2B5EF4-FFF2-40B4-BE49-F238E27FC236}">
                <a16:creationId xmlns:a16="http://schemas.microsoft.com/office/drawing/2014/main" xmlns="" id="{DC89A6D2-58E1-47CB-8FC4-56B866A3172B}"/>
              </a:ext>
            </a:extLst>
          </p:cNvPr>
          <p:cNvGrpSpPr/>
          <p:nvPr/>
        </p:nvGrpSpPr>
        <p:grpSpPr>
          <a:xfrm>
            <a:off x="4926061" y="4358286"/>
            <a:ext cx="250074" cy="196050"/>
            <a:chOff x="1399942" y="16036148"/>
            <a:chExt cx="451691" cy="354113"/>
          </a:xfrm>
          <a:solidFill>
            <a:schemeClr val="bg1"/>
          </a:solidFill>
        </p:grpSpPr>
        <p:sp>
          <p:nvSpPr>
            <p:cNvPr id="90" name="Freeform 373">
              <a:extLst>
                <a:ext uri="{FF2B5EF4-FFF2-40B4-BE49-F238E27FC236}">
                  <a16:creationId xmlns:a16="http://schemas.microsoft.com/office/drawing/2014/main" xmlns="" id="{90D02BFB-2F4E-4C5D-8470-0F7267656210}"/>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91" name="Freeform 374">
              <a:extLst>
                <a:ext uri="{FF2B5EF4-FFF2-40B4-BE49-F238E27FC236}">
                  <a16:creationId xmlns:a16="http://schemas.microsoft.com/office/drawing/2014/main" xmlns="" id="{CCD7299C-EF39-4E2F-B49B-B9BC6ECA5A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92" name="Rectangle 91">
            <a:extLst>
              <a:ext uri="{FF2B5EF4-FFF2-40B4-BE49-F238E27FC236}">
                <a16:creationId xmlns:a16="http://schemas.microsoft.com/office/drawing/2014/main" xmlns="" id="{41BF9C32-C5B1-4215-A1B1-71233C3EA046}"/>
              </a:ext>
            </a:extLst>
          </p:cNvPr>
          <p:cNvSpPr/>
          <p:nvPr/>
        </p:nvSpPr>
        <p:spPr>
          <a:xfrm>
            <a:off x="3372403" y="3072630"/>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93" name="Straight Connector 92">
            <a:extLst>
              <a:ext uri="{FF2B5EF4-FFF2-40B4-BE49-F238E27FC236}">
                <a16:creationId xmlns:a16="http://schemas.microsoft.com/office/drawing/2014/main" xmlns="" id="{777615E0-5B72-4CDE-AC7E-7C952A72F28F}"/>
              </a:ext>
            </a:extLst>
          </p:cNvPr>
          <p:cNvCxnSpPr/>
          <p:nvPr/>
        </p:nvCxnSpPr>
        <p:spPr>
          <a:xfrm>
            <a:off x="3317560" y="3255817"/>
            <a:ext cx="1908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xmlns="" id="{B7B2215D-D2F1-4821-B1D3-E049FFE00478}"/>
              </a:ext>
            </a:extLst>
          </p:cNvPr>
          <p:cNvCxnSpPr>
            <a:cxnSpLocks/>
            <a:stCxn id="14" idx="3"/>
          </p:cNvCxnSpPr>
          <p:nvPr/>
        </p:nvCxnSpPr>
        <p:spPr>
          <a:xfrm>
            <a:off x="6670850" y="2014233"/>
            <a:ext cx="1773851" cy="699568"/>
          </a:xfrm>
          <a:prstGeom prst="bentConnector3">
            <a:avLst>
              <a:gd name="adj1" fmla="val 99938"/>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xmlns="" id="{3E166A02-DD77-475F-BBC5-46BED23D496C}"/>
              </a:ext>
            </a:extLst>
          </p:cNvPr>
          <p:cNvCxnSpPr>
            <a:cxnSpLocks/>
            <a:stCxn id="43" idx="2"/>
            <a:endCxn id="61" idx="0"/>
          </p:cNvCxnSpPr>
          <p:nvPr/>
        </p:nvCxnSpPr>
        <p:spPr>
          <a:xfrm>
            <a:off x="5766369" y="5140956"/>
            <a:ext cx="8688"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xmlns="" id="{E47EFAF5-FAD9-4661-BDF6-DE9BDA923C24}"/>
              </a:ext>
            </a:extLst>
          </p:cNvPr>
          <p:cNvGrpSpPr/>
          <p:nvPr/>
        </p:nvGrpSpPr>
        <p:grpSpPr>
          <a:xfrm>
            <a:off x="5604754" y="5105724"/>
            <a:ext cx="326130" cy="326130"/>
            <a:chOff x="830785" y="2920929"/>
            <a:chExt cx="326130" cy="326130"/>
          </a:xfrm>
        </p:grpSpPr>
        <p:sp>
          <p:nvSpPr>
            <p:cNvPr id="97" name="Oval 96">
              <a:extLst>
                <a:ext uri="{FF2B5EF4-FFF2-40B4-BE49-F238E27FC236}">
                  <a16:creationId xmlns:a16="http://schemas.microsoft.com/office/drawing/2014/main" xmlns="" id="{CE6CAD30-BD24-4A69-B8C3-394E47940BA3}"/>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98" name="Freeform 60">
              <a:extLst>
                <a:ext uri="{FF2B5EF4-FFF2-40B4-BE49-F238E27FC236}">
                  <a16:creationId xmlns:a16="http://schemas.microsoft.com/office/drawing/2014/main" xmlns="" id="{7D5467F2-1636-484D-9978-A18AC09520B4}"/>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99" name="Straight Connector 98">
            <a:extLst>
              <a:ext uri="{FF2B5EF4-FFF2-40B4-BE49-F238E27FC236}">
                <a16:creationId xmlns:a16="http://schemas.microsoft.com/office/drawing/2014/main" xmlns="" id="{D2D7B377-F42C-4DC6-84D1-E2E22619DC2E}"/>
              </a:ext>
            </a:extLst>
          </p:cNvPr>
          <p:cNvCxnSpPr>
            <a:cxnSpLocks/>
            <a:stCxn id="60" idx="4"/>
            <a:endCxn id="8" idx="2"/>
          </p:cNvCxnSpPr>
          <p:nvPr/>
        </p:nvCxnSpPr>
        <p:spPr>
          <a:xfrm flipH="1">
            <a:off x="7958781" y="5061787"/>
            <a:ext cx="11442"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xmlns="" id="{FE03D974-15CF-46DC-AF54-2D8DAD54B9A5}"/>
              </a:ext>
            </a:extLst>
          </p:cNvPr>
          <p:cNvCxnSpPr>
            <a:cxnSpLocks/>
            <a:stCxn id="54" idx="0"/>
            <a:endCxn id="53" idx="3"/>
          </p:cNvCxnSpPr>
          <p:nvPr/>
        </p:nvCxnSpPr>
        <p:spPr>
          <a:xfrm rot="16200000" flipV="1">
            <a:off x="6423661" y="4190457"/>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1" name="Rectangle: Rounded Corners 100">
            <a:hlinkClick r:id="rId2" action="ppaction://hlinksldjump"/>
            <a:extLst>
              <a:ext uri="{FF2B5EF4-FFF2-40B4-BE49-F238E27FC236}">
                <a16:creationId xmlns:a16="http://schemas.microsoft.com/office/drawing/2014/main" xmlns="" id="{52CB9300-1310-4245-9EFB-6414F3065439}"/>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rtlCol="0" anchor="ctr">
            <a:noAutofit/>
          </a:bodyPr>
          <a:lstStyle/>
          <a:p>
            <a:r>
              <a:rPr lang="lv-LV" sz="900" b="1" dirty="0">
                <a:solidFill>
                  <a:srgbClr val="990066"/>
                </a:solidFill>
                <a:latin typeface="arial" panose="020B0604020202020204" pitchFamily="34" charset="0"/>
                <a:cs typeface="Arial" panose="020B0604020202020204" pitchFamily="34" charset="0"/>
              </a:rPr>
              <a:t>Dažādu restrukturizācijas iespēju un maksātnespējas procesa plusi un mīnusi – 14. pielikums</a:t>
            </a:r>
          </a:p>
        </p:txBody>
      </p:sp>
      <p:sp>
        <p:nvSpPr>
          <p:cNvPr id="102" name="Rectangle 101">
            <a:extLst>
              <a:ext uri="{FF2B5EF4-FFF2-40B4-BE49-F238E27FC236}">
                <a16:creationId xmlns:a16="http://schemas.microsoft.com/office/drawing/2014/main" xmlns="" id="{7821673B-561E-43DB-9EF1-0D898B16F777}"/>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Restrukturizācija vai maksātnespējas process</a:t>
            </a:r>
          </a:p>
        </p:txBody>
      </p:sp>
    </p:spTree>
    <p:extLst>
      <p:ext uri="{BB962C8B-B14F-4D97-AF65-F5344CB8AC3E}">
        <p14:creationId xmlns:p14="http://schemas.microsoft.com/office/powerpoint/2010/main" val="380524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7"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xmlns=""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xmlns="" id="{6AF2BAB4-EE98-495F-86A7-EDBF38964B4B}"/>
              </a:ext>
            </a:extLst>
          </p:cNvPr>
          <p:cNvSpPr>
            <a:spLocks noGrp="1"/>
          </p:cNvSpPr>
          <p:nvPr>
            <p:ph type="sldNum" sz="quarter" idx="12"/>
          </p:nvPr>
        </p:nvSpPr>
        <p:spPr/>
        <p:txBody>
          <a:bodyPr rtlCol="0"/>
          <a:lstStyle/>
          <a:p>
            <a:pPr rtl="0"/>
            <a:fld id="{E81276B6-4034-4841-805E-541AB8384CBA}" type="slidenum">
              <a:rPr lang="en-GB" smtClean="0"/>
              <a:t>13</a:t>
            </a:fld>
            <a:endParaRPr lang="en-GB"/>
          </a:p>
        </p:txBody>
      </p:sp>
      <p:sp>
        <p:nvSpPr>
          <p:cNvPr id="8" name="Rectangle 7">
            <a:extLst>
              <a:ext uri="{FF2B5EF4-FFF2-40B4-BE49-F238E27FC236}">
                <a16:creationId xmlns:a16="http://schemas.microsoft.com/office/drawing/2014/main" xmlns=""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Neformāla restrukturizācija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dirty="0">
                <a:latin typeface="arial" panose="020B0604020202020204" pitchFamily="34" charset="0"/>
                <a:cs typeface="Arial" panose="020B0604020202020204" pitchFamily="34" charset="0"/>
              </a:rPr>
              <a:t>2a.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D686D668-E468-4D9E-B7DF-273930B5C022}"/>
              </a:ext>
            </a:extLst>
          </p:cNvPr>
          <p:cNvCxnSpPr>
            <a:cxnSpLocks/>
          </p:cNvCxnSpPr>
          <p:nvPr/>
        </p:nvCxnSpPr>
        <p:spPr>
          <a:xfrm flipH="1">
            <a:off x="0" y="3703488"/>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C46E71-015D-48F7-8809-0FC2CE2DAF79}"/>
              </a:ext>
            </a:extLst>
          </p:cNvPr>
          <p:cNvCxnSpPr>
            <a:cxnSpLocks/>
          </p:cNvCxnSpPr>
          <p:nvPr/>
        </p:nvCxnSpPr>
        <p:spPr>
          <a:xfrm flipH="1">
            <a:off x="0" y="208317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1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Rectangle 289">
            <a:extLst>
              <a:ext uri="{FF2B5EF4-FFF2-40B4-BE49-F238E27FC236}">
                <a16:creationId xmlns:a16="http://schemas.microsoft.com/office/drawing/2014/main" xmlns="" id="{7A3EA6C2-A5FA-45CE-B717-81E7DDB8415F}"/>
              </a:ext>
            </a:extLst>
          </p:cNvPr>
          <p:cNvSpPr/>
          <p:nvPr/>
        </p:nvSpPr>
        <p:spPr>
          <a:xfrm>
            <a:off x="417492" y="2670214"/>
            <a:ext cx="1549050" cy="1477328"/>
          </a:xfrm>
          <a:prstGeom prst="rect">
            <a:avLst/>
          </a:prstGeom>
          <a:solidFill>
            <a:srgbClr val="6BA439"/>
          </a:solidFill>
          <a:ln w="28575">
            <a:noFill/>
          </a:ln>
        </p:spPr>
        <p:txBody>
          <a:bodyPr wrap="square" rtlCol="0">
            <a:spAutoFit/>
          </a:bodyPr>
          <a:lstStyle/>
          <a:p>
            <a:pPr lvl="0" rtl="0">
              <a:defRPr/>
            </a:pPr>
            <a:r>
              <a:rPr lang="lv-LV" sz="1000" dirty="0">
                <a:solidFill>
                  <a:schemeClr val="bg1"/>
                </a:solidFill>
                <a:latin typeface="arial" panose="020B0604020202020204" pitchFamily="34" charset="0"/>
                <a:cs typeface="Arial" panose="020B0604020202020204" pitchFamily="34" charset="0"/>
              </a:rPr>
              <a:t>Parāda restrukturizācijai ir </a:t>
            </a:r>
            <a:r>
              <a:rPr lang="lv-LV" sz="1000" b="1" dirty="0">
                <a:solidFill>
                  <a:schemeClr val="bg1"/>
                </a:solidFill>
                <a:latin typeface="arial" panose="020B0604020202020204" pitchFamily="34" charset="0"/>
                <a:cs typeface="Arial" panose="020B0604020202020204" pitchFamily="34" charset="0"/>
              </a:rPr>
              <a:t> jābūt savlaicīgai un atklātai parādnieka iniciatīvai.  </a:t>
            </a:r>
            <a:r>
              <a:rPr lang="lv-LV" sz="1000" dirty="0">
                <a:solidFill>
                  <a:schemeClr val="bg1"/>
                </a:solidFill>
                <a:latin typeface="arial" panose="020B0604020202020204" pitchFamily="34" charset="0"/>
                <a:cs typeface="Arial" panose="020B0604020202020204" pitchFamily="34" charset="0"/>
              </a:rPr>
              <a:t>Kreditoriem būs lielāka uzticība parādniekam, ja restrukturizāciju vadīs neatkarīgi profesionāli konsultanti</a:t>
            </a: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aphicFrame>
        <p:nvGraphicFramePr>
          <p:cNvPr id="6" name="Object 5" hidden="1">
            <a:extLst>
              <a:ext uri="{FF2B5EF4-FFF2-40B4-BE49-F238E27FC236}">
                <a16:creationId xmlns:a16="http://schemas.microsoft.com/office/drawing/2014/main" xmlns=""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99813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1"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xmlns=""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9377FD70-97A7-4B5B-9FE0-2D558CABE62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8" name="Rectangle 287">
            <a:extLst>
              <a:ext uri="{FF2B5EF4-FFF2-40B4-BE49-F238E27FC236}">
                <a16:creationId xmlns:a16="http://schemas.microsoft.com/office/drawing/2014/main" xmlns="" id="{9DF1ED92-48A4-446B-B445-15E7B49A7651}"/>
              </a:ext>
            </a:extLst>
          </p:cNvPr>
          <p:cNvSpPr/>
          <p:nvPr/>
        </p:nvSpPr>
        <p:spPr>
          <a:xfrm>
            <a:off x="2014865" y="2670671"/>
            <a:ext cx="1871239" cy="1800000"/>
          </a:xfrm>
          <a:prstGeom prst="rect">
            <a:avLst/>
          </a:prstGeom>
          <a:solidFill>
            <a:schemeClr val="bg1">
              <a:lumMod val="95000"/>
            </a:schemeClr>
          </a:solidFill>
        </p:spPr>
        <p:txBody>
          <a:bodyPr wrap="square" lIns="72000" rIns="72000" rtlCol="0" anchor="t">
            <a:noAutofit/>
          </a:bodyPr>
          <a:lstStyle/>
          <a:p>
            <a:pPr lvl="0" rtl="0">
              <a:defRPr/>
            </a:pPr>
            <a:r>
              <a:rPr lang="lv-LV"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Parāda </a:t>
            </a:r>
            <a:r>
              <a:rPr lang="lv-LV" sz="900" spc="-20" dirty="0">
                <a:solidFill>
                  <a:prstClr val="black"/>
                </a:solidFill>
                <a:latin typeface="arial" panose="020B0604020202020204" pitchFamily="34" charset="0"/>
                <a:cs typeface="Arial" panose="020B0604020202020204" pitchFamily="34" charset="0"/>
              </a:rPr>
              <a:t>restrukturizācijas</a:t>
            </a:r>
            <a:r>
              <a:rPr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 priekšlikumiem</a:t>
            </a:r>
            <a:r>
              <a:rPr lang="lv-LV"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 vajadzētu būt </a:t>
            </a:r>
            <a:r>
              <a:rPr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balstītiem uz uzņēmējdarbības plānu, kas ietver informāciju par soļiem, kas nepieciešami, lai atrisinātu radušās finanšu grūtības.</a:t>
            </a:r>
          </a:p>
          <a:p>
            <a:pPr lvl="0" rtl="0">
              <a:defRPr/>
            </a:pPr>
            <a:endParaRPr lang="lv-LV" sz="900" spc="-20" dirty="0">
              <a:solidFill>
                <a:prstClr val="black"/>
              </a:solidFill>
              <a:latin typeface="arial" panose="020B0604020202020204" pitchFamily="34" charset="0"/>
              <a:cs typeface="Arial" panose="020B0604020202020204" pitchFamily="34" charset="0"/>
            </a:endParaRPr>
          </a:p>
          <a:p>
            <a:pPr lvl="0" rtl="0">
              <a:defRPr/>
            </a:pPr>
            <a:r>
              <a:rPr lang="lv-LV" sz="900" spc="-20" dirty="0">
                <a:solidFill>
                  <a:prstClr val="black"/>
                </a:solidFill>
                <a:latin typeface="arial" panose="020B0604020202020204" pitchFamily="34" charset="0"/>
                <a:cs typeface="Arial" panose="020B0604020202020204" pitchFamily="34" charset="0"/>
              </a:rPr>
              <a:t>Parāda restrukturizācijai nepieciešama kreditora piekrišana, un tās nav parādnieka tiesības</a:t>
            </a:r>
            <a:endParaRPr kumimoji="0"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9" name="Rectangle 288">
            <a:extLst>
              <a:ext uri="{FF2B5EF4-FFF2-40B4-BE49-F238E27FC236}">
                <a16:creationId xmlns:a16="http://schemas.microsoft.com/office/drawing/2014/main" xmlns="" id="{34E45248-A394-4BC5-A6A6-71413B7FB7B0}"/>
              </a:ext>
            </a:extLst>
          </p:cNvPr>
          <p:cNvSpPr/>
          <p:nvPr/>
        </p:nvSpPr>
        <p:spPr>
          <a:xfrm>
            <a:off x="3964875" y="2670214"/>
            <a:ext cx="1676705" cy="1477328"/>
          </a:xfrm>
          <a:prstGeom prst="rect">
            <a:avLst/>
          </a:prstGeom>
          <a:solidFill>
            <a:schemeClr val="accent3">
              <a:lumMod val="75000"/>
            </a:schemeClr>
          </a:solidFill>
        </p:spPr>
        <p:txBody>
          <a:bodyPr wrap="square" lIns="72000" rIns="7200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Sāciet sarunas godprātīgi, lai vienotos par konstruktīvu risinājumu.</a:t>
            </a:r>
            <a:endParaRPr kumimoji="0"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Pārtraukuma periodā jums tiks lūgts apstiprināt, ka neveicat nekādas darbības, kas varētu negatīvi ietekmēt ierosināto parāda atmaksu.</a:t>
            </a:r>
          </a:p>
          <a:p>
            <a:pPr lvl="0" rtl="0">
              <a:defRPr/>
            </a:pPr>
            <a:r>
              <a:rPr lang="lv-LV" sz="900" spc="-20" dirty="0">
                <a:solidFill>
                  <a:schemeClr val="bg1"/>
                </a:solidFill>
                <a:latin typeface="arial" panose="020B0604020202020204" pitchFamily="34" charset="0"/>
                <a:cs typeface="Arial" panose="020B0604020202020204" pitchFamily="34" charset="0"/>
              </a:rPr>
              <a:t>Jāņem vērā kreditoru tiesības un savstarpējo saistību apjoms</a:t>
            </a:r>
            <a:endParaRPr kumimoji="0" lang="en-GB"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87" name="TextBox 286">
            <a:extLst>
              <a:ext uri="{FF2B5EF4-FFF2-40B4-BE49-F238E27FC236}">
                <a16:creationId xmlns:a16="http://schemas.microsoft.com/office/drawing/2014/main" xmlns="" id="{2C20B1CD-8CA3-495A-81B0-307650E3FE88}"/>
              </a:ext>
            </a:extLst>
          </p:cNvPr>
          <p:cNvSpPr txBox="1"/>
          <p:nvPr/>
        </p:nvSpPr>
        <p:spPr>
          <a:xfrm>
            <a:off x="3823273" y="4625696"/>
            <a:ext cx="6560333" cy="1825780"/>
          </a:xfrm>
          <a:prstGeom prst="rect">
            <a:avLst/>
          </a:prstGeom>
          <a:noFill/>
          <a:ln w="3175">
            <a:solidFill>
              <a:srgbClr val="990066"/>
            </a:solidFill>
          </a:ln>
        </p:spPr>
        <p:txBody>
          <a:bodyPr wrap="square" lIns="72000" rIns="7200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rtl="0">
              <a:defRPr/>
            </a:pPr>
            <a:r>
              <a:rPr lang="lv-LV" sz="1100" noProof="0" dirty="0">
                <a:latin typeface="arial" panose="020B0604020202020204" pitchFamily="34" charset="0"/>
                <a:cs typeface="Arial" panose="020B0604020202020204" pitchFamily="34" charset="0"/>
              </a:rPr>
              <a:t>Kreditori tiek iedrošināti dot jums pietiekami daudz laika, lai </a:t>
            </a:r>
            <a:r>
              <a:rPr lang="lv-LV" sz="1100" dirty="0">
                <a:latin typeface="arial" panose="020B0604020202020204" pitchFamily="34" charset="0"/>
                <a:cs typeface="Arial" panose="020B0604020202020204" pitchFamily="34" charset="0"/>
              </a:rPr>
              <a:t>nāktu klajā ar restrukturizācijas priekšlikumu.</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rtl="0">
              <a:defRPr/>
            </a:pPr>
            <a:r>
              <a:rPr lang="lv-LV" sz="1100" dirty="0">
                <a:latin typeface="arial" panose="020B0604020202020204" pitchFamily="34" charset="0"/>
                <a:cs typeface="Arial" panose="020B0604020202020204" pitchFamily="34" charset="0"/>
              </a:rPr>
              <a:t>Iespējams</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ka visi attiecīgie kreditori uz </a:t>
            </a:r>
            <a:r>
              <a:rPr lang="lv-LV" sz="1100" dirty="0">
                <a:latin typeface="arial" panose="020B0604020202020204" pitchFamily="34" charset="0"/>
                <a:cs typeface="Arial" panose="020B0604020202020204" pitchFamily="34" charset="0"/>
              </a:rPr>
              <a:t>neilgu laiku</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apturēs</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savas prasības pret jums, </a:t>
            </a:r>
            <a:r>
              <a:rPr lang="lv-LV" sz="1100" b="0" i="0" u="sng" strike="noStrike" kern="1200" cap="none" spc="0" normalizeH="0" dirty="0">
                <a:ln>
                  <a:noFill/>
                </a:ln>
                <a:effectLst/>
                <a:uLnTx/>
                <a:uFillTx/>
                <a:latin typeface="arial" panose="020B0604020202020204" pitchFamily="34" charset="0"/>
                <a:cs typeface="Arial" panose="020B0604020202020204" pitchFamily="34" charset="0"/>
              </a:rPr>
              <a:t>ja</a:t>
            </a:r>
            <a:r>
              <a:rPr lang="en-US" sz="1100" b="0" i="0" u="sng" strike="noStrike" kern="1200" cap="none" spc="0" normalizeH="0" dirty="0">
                <a:ln>
                  <a:noFill/>
                </a:ln>
                <a:effectLst/>
                <a:uLnTx/>
                <a:uFillTx/>
                <a:latin typeface="arial" panose="020B0604020202020204" pitchFamily="34" charset="0"/>
                <a:cs typeface="Arial" panose="020B0604020202020204" pitchFamily="34" charset="0"/>
              </a:rPr>
              <a:t> </a:t>
            </a:r>
            <a:r>
              <a:rPr lang="lv-LV" sz="1100" b="0" i="0" u="sng" strike="noStrike" kern="1200" cap="none" spc="0" normalizeH="0" dirty="0">
                <a:ln>
                  <a:noFill/>
                </a:ln>
                <a:effectLst/>
                <a:uLnTx/>
                <a:uFillTx/>
                <a:latin typeface="arial" panose="020B0604020202020204" pitchFamily="34" charset="0"/>
                <a:cs typeface="Arial" panose="020B0604020202020204" pitchFamily="34" charset="0"/>
              </a:rPr>
              <a:t>viņi piekritīs priekšlikumam.</a:t>
            </a:r>
          </a:p>
        </p:txBody>
      </p:sp>
      <p:sp>
        <p:nvSpPr>
          <p:cNvPr id="17" name="Rectangle 16">
            <a:extLst>
              <a:ext uri="{FF2B5EF4-FFF2-40B4-BE49-F238E27FC236}">
                <a16:creationId xmlns:a16="http://schemas.microsoft.com/office/drawing/2014/main" xmlns="" id="{3A7D8C04-468B-4FCF-9AD1-2F505BEF5C4D}"/>
              </a:ext>
            </a:extLst>
          </p:cNvPr>
          <p:cNvSpPr/>
          <p:nvPr/>
        </p:nvSpPr>
        <p:spPr>
          <a:xfrm>
            <a:off x="452579" y="5176514"/>
            <a:ext cx="1274763" cy="5092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260" name="Straight Connector 259">
            <a:extLst>
              <a:ext uri="{FF2B5EF4-FFF2-40B4-BE49-F238E27FC236}">
                <a16:creationId xmlns:a16="http://schemas.microsoft.com/office/drawing/2014/main" xmlns="" id="{4013923C-CD4C-4AED-95A4-3D0B99DC906C}"/>
              </a:ext>
            </a:extLst>
          </p:cNvPr>
          <p:cNvCxnSpPr>
            <a:cxnSpLocks/>
          </p:cNvCxnSpPr>
          <p:nvPr/>
        </p:nvCxnSpPr>
        <p:spPr>
          <a:xfrm>
            <a:off x="7255436"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0458C47F-234C-4DBA-9809-A2FC6B666328}"/>
              </a:ext>
            </a:extLst>
          </p:cNvPr>
          <p:cNvCxnSpPr>
            <a:cxnSpLocks/>
          </p:cNvCxnSpPr>
          <p:nvPr/>
        </p:nvCxnSpPr>
        <p:spPr>
          <a:xfrm>
            <a:off x="467236" y="4497606"/>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D42EB0FF-B013-4A7D-A2EC-2DD0AB912874}"/>
              </a:ext>
            </a:extLst>
          </p:cNvPr>
          <p:cNvCxnSpPr>
            <a:cxnSpLocks/>
          </p:cNvCxnSpPr>
          <p:nvPr/>
        </p:nvCxnSpPr>
        <p:spPr>
          <a:xfrm>
            <a:off x="2065537" y="4522762"/>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2D453689-3B54-4C80-A28D-1A8DD7B549E2}"/>
              </a:ext>
            </a:extLst>
          </p:cNvPr>
          <p:cNvCxnSpPr>
            <a:cxnSpLocks/>
          </p:cNvCxnSpPr>
          <p:nvPr/>
        </p:nvCxnSpPr>
        <p:spPr>
          <a:xfrm>
            <a:off x="3994098"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18381A11-0567-4C8C-ABDA-6F891068A52D}"/>
              </a:ext>
            </a:extLst>
          </p:cNvPr>
          <p:cNvCxnSpPr>
            <a:cxnSpLocks/>
          </p:cNvCxnSpPr>
          <p:nvPr/>
        </p:nvCxnSpPr>
        <p:spPr>
          <a:xfrm>
            <a:off x="5624767"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xmlns="" id="{7FF229A7-704A-4F1A-98A4-9097F1B7E1A1}"/>
              </a:ext>
            </a:extLst>
          </p:cNvPr>
          <p:cNvCxnSpPr>
            <a:cxnSpLocks/>
          </p:cNvCxnSpPr>
          <p:nvPr/>
        </p:nvCxnSpPr>
        <p:spPr>
          <a:xfrm>
            <a:off x="8886105"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C5D56CFC-9C8C-4766-9BBA-D6CFD532901E}"/>
              </a:ext>
            </a:extLst>
          </p:cNvPr>
          <p:cNvCxnSpPr>
            <a:cxnSpLocks/>
          </p:cNvCxnSpPr>
          <p:nvPr/>
        </p:nvCxnSpPr>
        <p:spPr>
          <a:xfrm>
            <a:off x="10516774"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xmlns="" id="{6F328A4D-E1C6-4B76-94FB-A239BBB8EE8A}"/>
              </a:ext>
            </a:extLst>
          </p:cNvPr>
          <p:cNvSpPr>
            <a:spLocks noGrp="1"/>
          </p:cNvSpPr>
          <p:nvPr>
            <p:ph type="title"/>
          </p:nvPr>
        </p:nvSpPr>
        <p:spPr>
          <a:xfrm>
            <a:off x="483303" y="361907"/>
            <a:ext cx="11362773" cy="1320495"/>
          </a:xfrm>
        </p:spPr>
        <p:txBody>
          <a:bodyPr rtlCol="0"/>
          <a:lstStyle/>
          <a:p>
            <a:pPr lvl="0" rtl="0"/>
            <a:r>
              <a:rPr lang="lv-LV" dirty="0">
                <a:sym typeface="Arial"/>
              </a:rPr>
              <a:t>2a. solis</a:t>
            </a:r>
            <a:r>
              <a:rPr lang="en-US" dirty="0">
                <a:sym typeface="Arial"/>
              </a:rPr>
              <a:t>:</a:t>
            </a:r>
            <a:r>
              <a:rPr lang="lv-LV" dirty="0">
                <a:sym typeface="Arial"/>
              </a:rPr>
              <a:t> Kādi ir ĀTV vispārējie principi?</a:t>
            </a:r>
          </a:p>
        </p:txBody>
      </p:sp>
      <p:sp>
        <p:nvSpPr>
          <p:cNvPr id="86" name="Slide Number Placeholder 5">
            <a:extLst>
              <a:ext uri="{FF2B5EF4-FFF2-40B4-BE49-F238E27FC236}">
                <a16:creationId xmlns:a16="http://schemas.microsoft.com/office/drawing/2014/main" xmlns="" id="{F475ADAF-9354-46E5-B33D-8C11F58CC3D3}"/>
              </a:ext>
            </a:extLst>
          </p:cNvPr>
          <p:cNvSpPr>
            <a:spLocks noGrp="1"/>
          </p:cNvSpPr>
          <p:nvPr>
            <p:ph type="sldNum" sz="quarter" idx="12"/>
          </p:nvPr>
        </p:nvSpPr>
        <p:spPr/>
        <p:txBody>
          <a:bodyPr rtlCol="0"/>
          <a:lstStyle/>
          <a:p>
            <a:pPr lvl="0" rtl="0"/>
            <a:fld id="{E81276B6-4034-4841-805E-541AB8384CBA}" type="slidenum">
              <a:rPr lang="en-GB" noProof="0" smtClean="0"/>
              <a:pPr lvl="0" rtl="0"/>
              <a:t>14</a:t>
            </a:fld>
            <a:endParaRPr lang="en-GB" noProof="0"/>
          </a:p>
        </p:txBody>
      </p:sp>
      <p:sp>
        <p:nvSpPr>
          <p:cNvPr id="724" name="Rectangle 723">
            <a:extLst>
              <a:ext uri="{FF2B5EF4-FFF2-40B4-BE49-F238E27FC236}">
                <a16:creationId xmlns:a16="http://schemas.microsoft.com/office/drawing/2014/main" xmlns="" id="{C9F31624-1892-4E48-8CF2-F9FF8C4EA9FF}"/>
              </a:ext>
            </a:extLst>
          </p:cNvPr>
          <p:cNvSpPr/>
          <p:nvPr/>
        </p:nvSpPr>
        <p:spPr>
          <a:xfrm>
            <a:off x="429186" y="1922251"/>
            <a:ext cx="11376017" cy="626701"/>
          </a:xfrm>
          <a:prstGeom prst="rect">
            <a:avLst/>
          </a:prstGeom>
          <a:solidFill>
            <a:srgbClr val="990066"/>
          </a:solidFill>
        </p:spPr>
        <p:txBody>
          <a:bodyPr wrap="square" lIns="72000" tIns="36000" rIns="72000" bIns="36000" rtlCol="0">
            <a:spAutoFit/>
          </a:bodyPr>
          <a:lstStyle/>
          <a:p>
            <a:pPr lvl="0" rtl="0">
              <a:spcAft>
                <a:spcPts val="800"/>
              </a:spcAft>
              <a:defRPr/>
            </a:pPr>
            <a:r>
              <a:rPr lang="lv-LV" sz="1200" b="1" dirty="0">
                <a:solidFill>
                  <a:schemeClr val="bg1"/>
                </a:solidFill>
                <a:latin typeface="arial" panose="020B0604020202020204" pitchFamily="34" charset="0"/>
                <a:cs typeface="Arial" panose="020B0604020202020204" pitchFamily="34" charset="0"/>
              </a:rPr>
              <a:t>No 2018. gada 12. februāra Maksātnespējas konsultatīvā padome ir atkārtoti apstiprinājusi </a:t>
            </a:r>
            <a:r>
              <a:rPr lang="lv-LV" sz="12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publiski pieejamos ĀTV principus,</a:t>
            </a:r>
            <a:r>
              <a:rPr lang="lv-LV" sz="1200" b="1" dirty="0">
                <a:solidFill>
                  <a:schemeClr val="bg1"/>
                </a:solidFill>
                <a:latin typeface="arial" panose="020B0604020202020204" pitchFamily="34" charset="0"/>
                <a:cs typeface="Arial" panose="020B0604020202020204" pitchFamily="34" charset="0"/>
              </a:rPr>
              <a:t> kurus uzņēmēji var ievērot, lai optimizētu savus centienus izvairīties no pārmērīgām parādsaistībām. Brīvprātīga parāda restrukturizācija ir iespējama savlaicīgās un atklātās sarunās ar kreditoriem. To principi ir apkopoti turpmākajā diagrammā. </a:t>
            </a:r>
          </a:p>
        </p:txBody>
      </p:sp>
      <p:sp>
        <p:nvSpPr>
          <p:cNvPr id="218" name="Rectangle 217">
            <a:extLst>
              <a:ext uri="{FF2B5EF4-FFF2-40B4-BE49-F238E27FC236}">
                <a16:creationId xmlns:a16="http://schemas.microsoft.com/office/drawing/2014/main" xmlns=""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Neformāla restrukturizācija </a:t>
            </a:r>
          </a:p>
        </p:txBody>
      </p:sp>
      <p:sp>
        <p:nvSpPr>
          <p:cNvPr id="139" name="Rectangle 138">
            <a:extLst>
              <a:ext uri="{FF2B5EF4-FFF2-40B4-BE49-F238E27FC236}">
                <a16:creationId xmlns:a16="http://schemas.microsoft.com/office/drawing/2014/main" xmlns="" id="{D44F6837-670E-495F-B3C8-398C631A8B93}"/>
              </a:ext>
            </a:extLst>
          </p:cNvPr>
          <p:cNvSpPr/>
          <p:nvPr/>
        </p:nvSpPr>
        <p:spPr>
          <a:xfrm>
            <a:off x="6164690" y="3649074"/>
            <a:ext cx="5619324" cy="484748"/>
          </a:xfrm>
          <a:prstGeom prst="rect">
            <a:avLst/>
          </a:prstGeom>
        </p:spPr>
        <p:txBody>
          <a:bodyPr wrap="none" lIns="0" tIns="0" rIns="0" bIns="0" rtlCol="0">
            <a:noAutofit/>
          </a:bodyPr>
          <a:lstStyle/>
          <a:p>
            <a:pPr lvl="0" algn="just" rtl="0">
              <a:defRPr/>
            </a:pPr>
            <a:r>
              <a:rPr lang="lv-LV" sz="1100" dirty="0">
                <a:solidFill>
                  <a:prstClr val="black"/>
                </a:solidFill>
                <a:latin typeface="arial" panose="020B0604020202020204" pitchFamily="34" charset="0"/>
                <a:cs typeface="Arial" panose="020B0604020202020204" pitchFamily="34" charset="0"/>
              </a:rPr>
              <a:t>Ja darbības pārtraukuma periodā vai saskaņā ar restrukturizācijas piedāvājumiem tiek </a:t>
            </a:r>
          </a:p>
          <a:p>
            <a:pPr lvl="0" algn="just" rtl="0">
              <a:defRPr/>
            </a:pPr>
            <a:r>
              <a:rPr lang="lv-LV" sz="1100" dirty="0">
                <a:solidFill>
                  <a:prstClr val="black"/>
                </a:solidFill>
                <a:latin typeface="arial" panose="020B0604020202020204" pitchFamily="34" charset="0"/>
                <a:cs typeface="Arial" panose="020B0604020202020204" pitchFamily="34" charset="0"/>
              </a:rPr>
              <a:t>piedāvāti papildu līdzekļi, jaunajam aizdevumam var būt nepieciešams papildu </a:t>
            </a:r>
          </a:p>
          <a:p>
            <a:pPr lvl="0" algn="just" rtl="0">
              <a:defRPr/>
            </a:pPr>
            <a:r>
              <a:rPr lang="lv-LV" sz="1100" dirty="0">
                <a:solidFill>
                  <a:prstClr val="black"/>
                </a:solidFill>
                <a:latin typeface="arial" panose="020B0604020202020204" pitchFamily="34" charset="0"/>
                <a:cs typeface="Arial" panose="020B0604020202020204" pitchFamily="34" charset="0"/>
              </a:rPr>
              <a:t>nodrošinājums. Tomēr no īpašniekiem pirms jauna kredīta apstiprināšanas tiks sagaidīta</a:t>
            </a:r>
          </a:p>
          <a:p>
            <a:pPr lvl="0" algn="just" rtl="0">
              <a:defRPr/>
            </a:pPr>
            <a:r>
              <a:rPr lang="lv-LV" sz="1100" dirty="0">
                <a:solidFill>
                  <a:prstClr val="black"/>
                </a:solidFill>
                <a:latin typeface="arial" panose="020B0604020202020204" pitchFamily="34" charset="0"/>
                <a:cs typeface="Arial" panose="020B0604020202020204" pitchFamily="34" charset="0"/>
              </a:rPr>
              <a:t>finanšu līdzekļu investēšana.</a:t>
            </a:r>
          </a:p>
        </p:txBody>
      </p:sp>
      <p:sp>
        <p:nvSpPr>
          <p:cNvPr id="135" name="Rectangle 134">
            <a:extLst>
              <a:ext uri="{FF2B5EF4-FFF2-40B4-BE49-F238E27FC236}">
                <a16:creationId xmlns:a16="http://schemas.microsoft.com/office/drawing/2014/main" xmlns="" id="{6E4B9729-26CE-41E4-A7A5-835C0A946B07}"/>
              </a:ext>
            </a:extLst>
          </p:cNvPr>
          <p:cNvSpPr/>
          <p:nvPr/>
        </p:nvSpPr>
        <p:spPr>
          <a:xfrm>
            <a:off x="6152744" y="2614386"/>
            <a:ext cx="5631269" cy="338554"/>
          </a:xfrm>
          <a:prstGeom prst="rect">
            <a:avLst/>
          </a:prstGeom>
        </p:spPr>
        <p:txBody>
          <a:bodyPr wrap="square" lIns="0" tIns="0" rIns="0" bIns="0" rtlCol="0">
            <a:spAutoFit/>
          </a:bodyPr>
          <a:lstStyle/>
          <a:p>
            <a:pPr lvl="0" rtl="0">
              <a:defRPr/>
            </a:pPr>
            <a:r>
              <a:rPr lang="lv-LV" sz="1100" dirty="0">
                <a:solidFill>
                  <a:prstClr val="black"/>
                </a:solidFill>
                <a:latin typeface="arial" panose="020B0604020202020204" pitchFamily="34" charset="0"/>
                <a:cs typeface="Arial" panose="020B0604020202020204" pitchFamily="34" charset="0"/>
              </a:rPr>
              <a:t>Lai ievērotu visu procesā iesaistīto pušu intereses, lūdzu, pārliecinieties, vai izlīgums tiek efektīvi koordinēts.</a:t>
            </a:r>
          </a:p>
        </p:txBody>
      </p:sp>
      <p:sp>
        <p:nvSpPr>
          <p:cNvPr id="133" name="Rectangle 132">
            <a:extLst>
              <a:ext uri="{FF2B5EF4-FFF2-40B4-BE49-F238E27FC236}">
                <a16:creationId xmlns:a16="http://schemas.microsoft.com/office/drawing/2014/main" xmlns="" id="{65842FEE-BDD9-4A00-A6D9-06316FC9512D}"/>
              </a:ext>
            </a:extLst>
          </p:cNvPr>
          <p:cNvSpPr/>
          <p:nvPr/>
        </p:nvSpPr>
        <p:spPr>
          <a:xfrm>
            <a:off x="6164689" y="3038209"/>
            <a:ext cx="5630863" cy="484748"/>
          </a:xfrm>
          <a:prstGeom prst="rect">
            <a:avLst/>
          </a:prstGeom>
        </p:spPr>
        <p:txBody>
          <a:bodyPr wrap="none" lIns="0" tIns="0" rIns="0" bIns="0" rtlCol="0">
            <a:noAutofit/>
          </a:bodyPr>
          <a:lstStyle/>
          <a:p>
            <a:pPr lvl="0" algn="just" rtl="0">
              <a:defRPr/>
            </a:pPr>
            <a:r>
              <a:rPr lang="lv-LV" sz="1100" dirty="0">
                <a:solidFill>
                  <a:prstClr val="black"/>
                </a:solidFill>
                <a:latin typeface="arial" panose="020B0604020202020204" pitchFamily="34" charset="0"/>
                <a:cs typeface="Arial" panose="020B0604020202020204" pitchFamily="34" charset="0"/>
              </a:rPr>
              <a:t>Informācija par jūsu aktīviem, pasīviem, saimniecisko darbību un prognozēm, kā arī </a:t>
            </a:r>
            <a:r>
              <a:rPr lang="en-GB" sz="1100" dirty="0">
                <a:solidFill>
                  <a:prstClr val="black"/>
                </a:solidFill>
                <a:latin typeface="arial" panose="020B0604020202020204" pitchFamily="34" charset="0"/>
                <a:cs typeface="Arial" panose="020B0604020202020204" pitchFamily="34" charset="0"/>
              </a:rPr>
              <a:t/>
            </a:r>
            <a:br>
              <a:rPr lang="en-GB" sz="1100" dirty="0">
                <a:solidFill>
                  <a:prstClr val="black"/>
                </a:solidFill>
                <a:latin typeface="arial" panose="020B0604020202020204" pitchFamily="34" charset="0"/>
                <a:cs typeface="Arial" panose="020B0604020202020204" pitchFamily="34" charset="0"/>
              </a:rPr>
            </a:br>
            <a:r>
              <a:rPr lang="lv-LV" sz="1100" dirty="0">
                <a:solidFill>
                  <a:prstClr val="black"/>
                </a:solidFill>
                <a:latin typeface="arial" panose="020B0604020202020204" pitchFamily="34" charset="0"/>
                <a:cs typeface="Arial" panose="020B0604020202020204" pitchFamily="34" charset="0"/>
              </a:rPr>
              <a:t>risinājumu priekšlikumiem būs pieejama attiecīgajiem kreditoriem un tiks uzskatīta </a:t>
            </a:r>
            <a:r>
              <a:rPr lang="en-GB" sz="1100" dirty="0">
                <a:solidFill>
                  <a:prstClr val="black"/>
                </a:solidFill>
                <a:latin typeface="arial" panose="020B0604020202020204" pitchFamily="34" charset="0"/>
                <a:cs typeface="Arial" panose="020B0604020202020204" pitchFamily="34" charset="0"/>
              </a:rPr>
              <a:t/>
            </a:r>
            <a:br>
              <a:rPr lang="en-GB" sz="1100" dirty="0">
                <a:solidFill>
                  <a:prstClr val="black"/>
                </a:solidFill>
                <a:latin typeface="arial" panose="020B0604020202020204" pitchFamily="34" charset="0"/>
                <a:cs typeface="Arial" panose="020B0604020202020204" pitchFamily="34" charset="0"/>
              </a:rPr>
            </a:br>
            <a:r>
              <a:rPr lang="lv-LV" sz="1100" dirty="0">
                <a:solidFill>
                  <a:prstClr val="black"/>
                </a:solidFill>
                <a:latin typeface="arial" panose="020B0604020202020204" pitchFamily="34" charset="0"/>
                <a:cs typeface="Arial" panose="020B0604020202020204" pitchFamily="34" charset="0"/>
              </a:rPr>
              <a:t>par konfidenciālu, ja vien tā nav publiski pieejama.</a:t>
            </a:r>
          </a:p>
        </p:txBody>
      </p:sp>
      <p:cxnSp>
        <p:nvCxnSpPr>
          <p:cNvPr id="131" name="Straight Connector 130">
            <a:extLst>
              <a:ext uri="{FF2B5EF4-FFF2-40B4-BE49-F238E27FC236}">
                <a16:creationId xmlns:a16="http://schemas.microsoft.com/office/drawing/2014/main" xmlns="" id="{BE74B3F3-E6B5-4BCE-8534-08C9B8DC0EE4}"/>
              </a:ext>
            </a:extLst>
          </p:cNvPr>
          <p:cNvCxnSpPr/>
          <p:nvPr/>
        </p:nvCxnSpPr>
        <p:spPr>
          <a:xfrm>
            <a:off x="6136757" y="2952940"/>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7D64554C-C9C6-4FEE-A965-EA005AF611E3}"/>
              </a:ext>
            </a:extLst>
          </p:cNvPr>
          <p:cNvCxnSpPr/>
          <p:nvPr/>
        </p:nvCxnSpPr>
        <p:spPr>
          <a:xfrm>
            <a:off x="6183285" y="3592494"/>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Freeform 67">
            <a:extLst>
              <a:ext uri="{FF2B5EF4-FFF2-40B4-BE49-F238E27FC236}">
                <a16:creationId xmlns:a16="http://schemas.microsoft.com/office/drawing/2014/main" xmlns="" id="{91D14767-B92A-4982-ADF7-94D65C15B167}"/>
              </a:ext>
            </a:extLst>
          </p:cNvPr>
          <p:cNvSpPr>
            <a:spLocks noChangeAspect="1" noEditPoints="1"/>
          </p:cNvSpPr>
          <p:nvPr/>
        </p:nvSpPr>
        <p:spPr bwMode="auto">
          <a:xfrm>
            <a:off x="5713178" y="2597286"/>
            <a:ext cx="342517" cy="339148"/>
          </a:xfrm>
          <a:custGeom>
            <a:avLst/>
            <a:gdLst>
              <a:gd name="T0" fmla="*/ 25 w 202"/>
              <a:gd name="T1" fmla="*/ 200 h 200"/>
              <a:gd name="T2" fmla="*/ 66 w 202"/>
              <a:gd name="T3" fmla="*/ 174 h 200"/>
              <a:gd name="T4" fmla="*/ 89 w 202"/>
              <a:gd name="T5" fmla="*/ 177 h 200"/>
              <a:gd name="T6" fmla="*/ 114 w 202"/>
              <a:gd name="T7" fmla="*/ 177 h 200"/>
              <a:gd name="T8" fmla="*/ 202 w 202"/>
              <a:gd name="T9" fmla="*/ 89 h 200"/>
              <a:gd name="T10" fmla="*/ 114 w 202"/>
              <a:gd name="T11" fmla="*/ 0 h 200"/>
              <a:gd name="T12" fmla="*/ 89 w 202"/>
              <a:gd name="T13" fmla="*/ 0 h 200"/>
              <a:gd name="T14" fmla="*/ 0 w 202"/>
              <a:gd name="T15" fmla="*/ 89 h 200"/>
              <a:gd name="T16" fmla="*/ 25 w 202"/>
              <a:gd name="T17" fmla="*/ 150 h 200"/>
              <a:gd name="T18" fmla="*/ 25 w 202"/>
              <a:gd name="T19" fmla="*/ 200 h 200"/>
              <a:gd name="T20" fmla="*/ 13 w 202"/>
              <a:gd name="T21" fmla="*/ 89 h 200"/>
              <a:gd name="T22" fmla="*/ 89 w 202"/>
              <a:gd name="T23" fmla="*/ 13 h 200"/>
              <a:gd name="T24" fmla="*/ 114 w 202"/>
              <a:gd name="T25" fmla="*/ 13 h 200"/>
              <a:gd name="T26" fmla="*/ 190 w 202"/>
              <a:gd name="T27" fmla="*/ 89 h 200"/>
              <a:gd name="T28" fmla="*/ 114 w 202"/>
              <a:gd name="T29" fmla="*/ 165 h 200"/>
              <a:gd name="T30" fmla="*/ 89 w 202"/>
              <a:gd name="T31" fmla="*/ 165 h 200"/>
              <a:gd name="T32" fmla="*/ 69 w 202"/>
              <a:gd name="T33" fmla="*/ 162 h 200"/>
              <a:gd name="T34" fmla="*/ 63 w 202"/>
              <a:gd name="T35" fmla="*/ 160 h 200"/>
              <a:gd name="T36" fmla="*/ 59 w 202"/>
              <a:gd name="T37" fmla="*/ 163 h 200"/>
              <a:gd name="T38" fmla="*/ 37 w 202"/>
              <a:gd name="T39" fmla="*/ 177 h 200"/>
              <a:gd name="T40" fmla="*/ 38 w 202"/>
              <a:gd name="T41" fmla="*/ 150 h 200"/>
              <a:gd name="T42" fmla="*/ 38 w 202"/>
              <a:gd name="T43" fmla="*/ 145 h 200"/>
              <a:gd name="T44" fmla="*/ 34 w 202"/>
              <a:gd name="T45" fmla="*/ 141 h 200"/>
              <a:gd name="T46" fmla="*/ 13 w 202"/>
              <a:gd name="T47"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2" h="200">
                <a:moveTo>
                  <a:pt x="25" y="200"/>
                </a:moveTo>
                <a:cubicBezTo>
                  <a:pt x="66" y="174"/>
                  <a:pt x="66" y="174"/>
                  <a:pt x="66" y="174"/>
                </a:cubicBezTo>
                <a:cubicBezTo>
                  <a:pt x="73" y="176"/>
                  <a:pt x="81" y="177"/>
                  <a:pt x="89" y="177"/>
                </a:cubicBezTo>
                <a:cubicBezTo>
                  <a:pt x="114" y="177"/>
                  <a:pt x="114" y="177"/>
                  <a:pt x="114" y="177"/>
                </a:cubicBezTo>
                <a:cubicBezTo>
                  <a:pt x="163" y="177"/>
                  <a:pt x="202" y="138"/>
                  <a:pt x="202" y="89"/>
                </a:cubicBezTo>
                <a:cubicBezTo>
                  <a:pt x="202" y="40"/>
                  <a:pt x="163" y="0"/>
                  <a:pt x="114" y="0"/>
                </a:cubicBezTo>
                <a:cubicBezTo>
                  <a:pt x="89" y="0"/>
                  <a:pt x="89" y="0"/>
                  <a:pt x="89" y="0"/>
                </a:cubicBezTo>
                <a:cubicBezTo>
                  <a:pt x="40" y="0"/>
                  <a:pt x="0" y="40"/>
                  <a:pt x="0" y="89"/>
                </a:cubicBezTo>
                <a:cubicBezTo>
                  <a:pt x="0" y="113"/>
                  <a:pt x="10" y="134"/>
                  <a:pt x="25" y="150"/>
                </a:cubicBezTo>
                <a:lnTo>
                  <a:pt x="25" y="200"/>
                </a:lnTo>
                <a:close/>
                <a:moveTo>
                  <a:pt x="13" y="89"/>
                </a:moveTo>
                <a:cubicBezTo>
                  <a:pt x="13" y="47"/>
                  <a:pt x="47" y="13"/>
                  <a:pt x="89" y="13"/>
                </a:cubicBezTo>
                <a:cubicBezTo>
                  <a:pt x="114" y="13"/>
                  <a:pt x="114" y="13"/>
                  <a:pt x="114" y="13"/>
                </a:cubicBezTo>
                <a:cubicBezTo>
                  <a:pt x="156" y="13"/>
                  <a:pt x="190" y="47"/>
                  <a:pt x="190" y="89"/>
                </a:cubicBezTo>
                <a:cubicBezTo>
                  <a:pt x="190" y="131"/>
                  <a:pt x="156" y="165"/>
                  <a:pt x="114" y="165"/>
                </a:cubicBezTo>
                <a:cubicBezTo>
                  <a:pt x="89" y="165"/>
                  <a:pt x="89" y="165"/>
                  <a:pt x="89" y="165"/>
                </a:cubicBezTo>
                <a:cubicBezTo>
                  <a:pt x="82" y="165"/>
                  <a:pt x="76" y="164"/>
                  <a:pt x="69" y="162"/>
                </a:cubicBezTo>
                <a:cubicBezTo>
                  <a:pt x="63" y="160"/>
                  <a:pt x="63" y="160"/>
                  <a:pt x="63" y="160"/>
                </a:cubicBezTo>
                <a:cubicBezTo>
                  <a:pt x="59" y="163"/>
                  <a:pt x="59" y="163"/>
                  <a:pt x="59" y="163"/>
                </a:cubicBezTo>
                <a:cubicBezTo>
                  <a:pt x="37" y="177"/>
                  <a:pt x="37" y="177"/>
                  <a:pt x="37" y="177"/>
                </a:cubicBezTo>
                <a:cubicBezTo>
                  <a:pt x="38" y="150"/>
                  <a:pt x="38" y="150"/>
                  <a:pt x="38" y="150"/>
                </a:cubicBezTo>
                <a:cubicBezTo>
                  <a:pt x="38" y="145"/>
                  <a:pt x="38" y="145"/>
                  <a:pt x="38" y="145"/>
                </a:cubicBezTo>
                <a:cubicBezTo>
                  <a:pt x="34" y="141"/>
                  <a:pt x="34" y="141"/>
                  <a:pt x="34" y="141"/>
                </a:cubicBezTo>
                <a:cubicBezTo>
                  <a:pt x="20" y="127"/>
                  <a:pt x="13" y="108"/>
                  <a:pt x="13" y="89"/>
                </a:cubicBez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185" name="Group 184">
            <a:extLst>
              <a:ext uri="{FF2B5EF4-FFF2-40B4-BE49-F238E27FC236}">
                <a16:creationId xmlns:a16="http://schemas.microsoft.com/office/drawing/2014/main" xmlns="" id="{92F12EC9-1BE0-48EF-B20D-F185417769D2}"/>
              </a:ext>
            </a:extLst>
          </p:cNvPr>
          <p:cNvGrpSpPr/>
          <p:nvPr/>
        </p:nvGrpSpPr>
        <p:grpSpPr>
          <a:xfrm>
            <a:off x="5690263" y="3062312"/>
            <a:ext cx="369851" cy="368277"/>
            <a:chOff x="7138146" y="13752513"/>
            <a:chExt cx="369851" cy="368277"/>
          </a:xfrm>
          <a:solidFill>
            <a:schemeClr val="bg1">
              <a:lumMod val="65000"/>
            </a:schemeClr>
          </a:solidFill>
        </p:grpSpPr>
        <p:sp>
          <p:nvSpPr>
            <p:cNvPr id="186" name="Freeform 402">
              <a:extLst>
                <a:ext uri="{FF2B5EF4-FFF2-40B4-BE49-F238E27FC236}">
                  <a16:creationId xmlns:a16="http://schemas.microsoft.com/office/drawing/2014/main" xmlns="" id="{49E562D0-A3C7-4288-B2FD-86DB1F1A8E62}"/>
                </a:ext>
              </a:extLst>
            </p:cNvPr>
            <p:cNvSpPr>
              <a:spLocks noEditPoints="1"/>
            </p:cNvSpPr>
            <p:nvPr/>
          </p:nvSpPr>
          <p:spPr bwMode="auto">
            <a:xfrm>
              <a:off x="7138146" y="13752513"/>
              <a:ext cx="369851" cy="368277"/>
            </a:xfrm>
            <a:custGeom>
              <a:avLst/>
              <a:gdLst>
                <a:gd name="T0" fmla="*/ 288 w 288"/>
                <a:gd name="T1" fmla="*/ 135 h 288"/>
                <a:gd name="T2" fmla="*/ 271 w 288"/>
                <a:gd name="T3" fmla="*/ 135 h 288"/>
                <a:gd name="T4" fmla="*/ 153 w 288"/>
                <a:gd name="T5" fmla="*/ 17 h 288"/>
                <a:gd name="T6" fmla="*/ 153 w 288"/>
                <a:gd name="T7" fmla="*/ 0 h 288"/>
                <a:gd name="T8" fmla="*/ 135 w 288"/>
                <a:gd name="T9" fmla="*/ 0 h 288"/>
                <a:gd name="T10" fmla="*/ 135 w 288"/>
                <a:gd name="T11" fmla="*/ 17 h 288"/>
                <a:gd name="T12" fmla="*/ 17 w 288"/>
                <a:gd name="T13" fmla="*/ 135 h 288"/>
                <a:gd name="T14" fmla="*/ 0 w 288"/>
                <a:gd name="T15" fmla="*/ 135 h 288"/>
                <a:gd name="T16" fmla="*/ 0 w 288"/>
                <a:gd name="T17" fmla="*/ 153 h 288"/>
                <a:gd name="T18" fmla="*/ 17 w 288"/>
                <a:gd name="T19" fmla="*/ 153 h 288"/>
                <a:gd name="T20" fmla="*/ 135 w 288"/>
                <a:gd name="T21" fmla="*/ 270 h 288"/>
                <a:gd name="T22" fmla="*/ 135 w 288"/>
                <a:gd name="T23" fmla="*/ 288 h 288"/>
                <a:gd name="T24" fmla="*/ 153 w 288"/>
                <a:gd name="T25" fmla="*/ 288 h 288"/>
                <a:gd name="T26" fmla="*/ 153 w 288"/>
                <a:gd name="T27" fmla="*/ 270 h 288"/>
                <a:gd name="T28" fmla="*/ 271 w 288"/>
                <a:gd name="T29" fmla="*/ 153 h 288"/>
                <a:gd name="T30" fmla="*/ 288 w 288"/>
                <a:gd name="T31" fmla="*/ 153 h 288"/>
                <a:gd name="T32" fmla="*/ 288 w 288"/>
                <a:gd name="T33" fmla="*/ 135 h 288"/>
                <a:gd name="T34" fmla="*/ 153 w 288"/>
                <a:gd name="T35" fmla="*/ 252 h 288"/>
                <a:gd name="T36" fmla="*/ 153 w 288"/>
                <a:gd name="T37" fmla="*/ 242 h 288"/>
                <a:gd name="T38" fmla="*/ 135 w 288"/>
                <a:gd name="T39" fmla="*/ 242 h 288"/>
                <a:gd name="T40" fmla="*/ 135 w 288"/>
                <a:gd name="T41" fmla="*/ 252 h 288"/>
                <a:gd name="T42" fmla="*/ 35 w 288"/>
                <a:gd name="T43" fmla="*/ 153 h 288"/>
                <a:gd name="T44" fmla="*/ 45 w 288"/>
                <a:gd name="T45" fmla="*/ 153 h 288"/>
                <a:gd name="T46" fmla="*/ 45 w 288"/>
                <a:gd name="T47" fmla="*/ 135 h 288"/>
                <a:gd name="T48" fmla="*/ 35 w 288"/>
                <a:gd name="T49" fmla="*/ 135 h 288"/>
                <a:gd name="T50" fmla="*/ 135 w 288"/>
                <a:gd name="T51" fmla="*/ 35 h 288"/>
                <a:gd name="T52" fmla="*/ 135 w 288"/>
                <a:gd name="T53" fmla="*/ 45 h 288"/>
                <a:gd name="T54" fmla="*/ 153 w 288"/>
                <a:gd name="T55" fmla="*/ 45 h 288"/>
                <a:gd name="T56" fmla="*/ 153 w 288"/>
                <a:gd name="T57" fmla="*/ 35 h 288"/>
                <a:gd name="T58" fmla="*/ 252 w 288"/>
                <a:gd name="T59" fmla="*/ 135 h 288"/>
                <a:gd name="T60" fmla="*/ 242 w 288"/>
                <a:gd name="T61" fmla="*/ 135 h 288"/>
                <a:gd name="T62" fmla="*/ 242 w 288"/>
                <a:gd name="T63" fmla="*/ 153 h 288"/>
                <a:gd name="T64" fmla="*/ 252 w 288"/>
                <a:gd name="T65" fmla="*/ 153 h 288"/>
                <a:gd name="T66" fmla="*/ 153 w 288"/>
                <a:gd name="T67" fmla="*/ 2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 h="288">
                  <a:moveTo>
                    <a:pt x="288" y="135"/>
                  </a:moveTo>
                  <a:cubicBezTo>
                    <a:pt x="271" y="135"/>
                    <a:pt x="271" y="135"/>
                    <a:pt x="271" y="135"/>
                  </a:cubicBezTo>
                  <a:cubicBezTo>
                    <a:pt x="266" y="72"/>
                    <a:pt x="216" y="22"/>
                    <a:pt x="153" y="17"/>
                  </a:cubicBezTo>
                  <a:cubicBezTo>
                    <a:pt x="153" y="0"/>
                    <a:pt x="153" y="0"/>
                    <a:pt x="153" y="0"/>
                  </a:cubicBezTo>
                  <a:cubicBezTo>
                    <a:pt x="135" y="0"/>
                    <a:pt x="135" y="0"/>
                    <a:pt x="135" y="0"/>
                  </a:cubicBezTo>
                  <a:cubicBezTo>
                    <a:pt x="135" y="17"/>
                    <a:pt x="135" y="17"/>
                    <a:pt x="135" y="17"/>
                  </a:cubicBezTo>
                  <a:cubicBezTo>
                    <a:pt x="72" y="22"/>
                    <a:pt x="22" y="72"/>
                    <a:pt x="17" y="135"/>
                  </a:cubicBezTo>
                  <a:cubicBezTo>
                    <a:pt x="0" y="135"/>
                    <a:pt x="0" y="135"/>
                    <a:pt x="0" y="135"/>
                  </a:cubicBezTo>
                  <a:cubicBezTo>
                    <a:pt x="0" y="153"/>
                    <a:pt x="0" y="153"/>
                    <a:pt x="0" y="153"/>
                  </a:cubicBezTo>
                  <a:cubicBezTo>
                    <a:pt x="17" y="153"/>
                    <a:pt x="17" y="153"/>
                    <a:pt x="17" y="153"/>
                  </a:cubicBezTo>
                  <a:cubicBezTo>
                    <a:pt x="22" y="216"/>
                    <a:pt x="72" y="266"/>
                    <a:pt x="135" y="270"/>
                  </a:cubicBezTo>
                  <a:cubicBezTo>
                    <a:pt x="135" y="288"/>
                    <a:pt x="135" y="288"/>
                    <a:pt x="135" y="288"/>
                  </a:cubicBezTo>
                  <a:cubicBezTo>
                    <a:pt x="153" y="288"/>
                    <a:pt x="153" y="288"/>
                    <a:pt x="153" y="288"/>
                  </a:cubicBezTo>
                  <a:cubicBezTo>
                    <a:pt x="153" y="270"/>
                    <a:pt x="153" y="270"/>
                    <a:pt x="153" y="270"/>
                  </a:cubicBezTo>
                  <a:cubicBezTo>
                    <a:pt x="216" y="266"/>
                    <a:pt x="266" y="216"/>
                    <a:pt x="271" y="153"/>
                  </a:cubicBezTo>
                  <a:cubicBezTo>
                    <a:pt x="288" y="153"/>
                    <a:pt x="288" y="153"/>
                    <a:pt x="288" y="153"/>
                  </a:cubicBezTo>
                  <a:lnTo>
                    <a:pt x="288" y="135"/>
                  </a:lnTo>
                  <a:close/>
                  <a:moveTo>
                    <a:pt x="153" y="252"/>
                  </a:moveTo>
                  <a:cubicBezTo>
                    <a:pt x="153" y="242"/>
                    <a:pt x="153" y="242"/>
                    <a:pt x="153" y="242"/>
                  </a:cubicBezTo>
                  <a:cubicBezTo>
                    <a:pt x="135" y="242"/>
                    <a:pt x="135" y="242"/>
                    <a:pt x="135" y="242"/>
                  </a:cubicBezTo>
                  <a:cubicBezTo>
                    <a:pt x="135" y="252"/>
                    <a:pt x="135" y="252"/>
                    <a:pt x="135" y="252"/>
                  </a:cubicBezTo>
                  <a:cubicBezTo>
                    <a:pt x="82" y="248"/>
                    <a:pt x="40" y="206"/>
                    <a:pt x="35" y="153"/>
                  </a:cubicBezTo>
                  <a:cubicBezTo>
                    <a:pt x="45" y="153"/>
                    <a:pt x="45" y="153"/>
                    <a:pt x="45" y="153"/>
                  </a:cubicBezTo>
                  <a:cubicBezTo>
                    <a:pt x="45" y="135"/>
                    <a:pt x="45" y="135"/>
                    <a:pt x="45" y="135"/>
                  </a:cubicBezTo>
                  <a:cubicBezTo>
                    <a:pt x="35" y="135"/>
                    <a:pt x="35" y="135"/>
                    <a:pt x="35" y="135"/>
                  </a:cubicBezTo>
                  <a:cubicBezTo>
                    <a:pt x="40" y="82"/>
                    <a:pt x="82" y="40"/>
                    <a:pt x="135" y="35"/>
                  </a:cubicBezTo>
                  <a:cubicBezTo>
                    <a:pt x="135" y="45"/>
                    <a:pt x="135" y="45"/>
                    <a:pt x="135" y="45"/>
                  </a:cubicBezTo>
                  <a:cubicBezTo>
                    <a:pt x="153" y="45"/>
                    <a:pt x="153" y="45"/>
                    <a:pt x="153" y="45"/>
                  </a:cubicBezTo>
                  <a:cubicBezTo>
                    <a:pt x="153" y="35"/>
                    <a:pt x="153" y="35"/>
                    <a:pt x="153" y="35"/>
                  </a:cubicBezTo>
                  <a:cubicBezTo>
                    <a:pt x="206" y="40"/>
                    <a:pt x="248" y="82"/>
                    <a:pt x="252" y="135"/>
                  </a:cubicBezTo>
                  <a:cubicBezTo>
                    <a:pt x="242" y="135"/>
                    <a:pt x="242" y="135"/>
                    <a:pt x="242" y="135"/>
                  </a:cubicBezTo>
                  <a:cubicBezTo>
                    <a:pt x="242" y="153"/>
                    <a:pt x="242" y="153"/>
                    <a:pt x="242" y="153"/>
                  </a:cubicBezTo>
                  <a:cubicBezTo>
                    <a:pt x="252" y="153"/>
                    <a:pt x="252" y="153"/>
                    <a:pt x="252" y="153"/>
                  </a:cubicBezTo>
                  <a:cubicBezTo>
                    <a:pt x="248" y="206"/>
                    <a:pt x="206" y="248"/>
                    <a:pt x="153"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7" name="Freeform 403">
              <a:extLst>
                <a:ext uri="{FF2B5EF4-FFF2-40B4-BE49-F238E27FC236}">
                  <a16:creationId xmlns:a16="http://schemas.microsoft.com/office/drawing/2014/main" xmlns="" id="{F49AD509-A4EB-4A29-89E2-5D64DAAEF018}"/>
                </a:ext>
              </a:extLst>
            </p:cNvPr>
            <p:cNvSpPr>
              <a:spLocks noEditPoints="1"/>
            </p:cNvSpPr>
            <p:nvPr/>
          </p:nvSpPr>
          <p:spPr bwMode="auto">
            <a:xfrm>
              <a:off x="7254610" y="13848517"/>
              <a:ext cx="138498" cy="160531"/>
            </a:xfrm>
            <a:custGeom>
              <a:avLst/>
              <a:gdLst>
                <a:gd name="T0" fmla="*/ 99 w 108"/>
                <a:gd name="T1" fmla="*/ 47 h 126"/>
                <a:gd name="T2" fmla="*/ 91 w 108"/>
                <a:gd name="T3" fmla="*/ 47 h 126"/>
                <a:gd name="T4" fmla="*/ 91 w 108"/>
                <a:gd name="T5" fmla="*/ 39 h 126"/>
                <a:gd name="T6" fmla="*/ 54 w 108"/>
                <a:gd name="T7" fmla="*/ 0 h 126"/>
                <a:gd name="T8" fmla="*/ 16 w 108"/>
                <a:gd name="T9" fmla="*/ 39 h 126"/>
                <a:gd name="T10" fmla="*/ 16 w 108"/>
                <a:gd name="T11" fmla="*/ 47 h 126"/>
                <a:gd name="T12" fmla="*/ 9 w 108"/>
                <a:gd name="T13" fmla="*/ 47 h 126"/>
                <a:gd name="T14" fmla="*/ 0 w 108"/>
                <a:gd name="T15" fmla="*/ 56 h 126"/>
                <a:gd name="T16" fmla="*/ 0 w 108"/>
                <a:gd name="T17" fmla="*/ 117 h 126"/>
                <a:gd name="T18" fmla="*/ 9 w 108"/>
                <a:gd name="T19" fmla="*/ 126 h 126"/>
                <a:gd name="T20" fmla="*/ 99 w 108"/>
                <a:gd name="T21" fmla="*/ 126 h 126"/>
                <a:gd name="T22" fmla="*/ 108 w 108"/>
                <a:gd name="T23" fmla="*/ 117 h 126"/>
                <a:gd name="T24" fmla="*/ 108 w 108"/>
                <a:gd name="T25" fmla="*/ 56 h 126"/>
                <a:gd name="T26" fmla="*/ 99 w 108"/>
                <a:gd name="T27" fmla="*/ 47 h 126"/>
                <a:gd name="T28" fmla="*/ 34 w 108"/>
                <a:gd name="T29" fmla="*/ 39 h 126"/>
                <a:gd name="T30" fmla="*/ 54 w 108"/>
                <a:gd name="T31" fmla="*/ 18 h 126"/>
                <a:gd name="T32" fmla="*/ 73 w 108"/>
                <a:gd name="T33" fmla="*/ 39 h 126"/>
                <a:gd name="T34" fmla="*/ 73 w 108"/>
                <a:gd name="T35" fmla="*/ 47 h 126"/>
                <a:gd name="T36" fmla="*/ 34 w 108"/>
                <a:gd name="T37" fmla="*/ 47 h 126"/>
                <a:gd name="T38" fmla="*/ 34 w 108"/>
                <a:gd name="T39" fmla="*/ 39 h 126"/>
                <a:gd name="T40" fmla="*/ 90 w 108"/>
                <a:gd name="T41" fmla="*/ 108 h 126"/>
                <a:gd name="T42" fmla="*/ 18 w 108"/>
                <a:gd name="T43" fmla="*/ 108 h 126"/>
                <a:gd name="T44" fmla="*/ 18 w 108"/>
                <a:gd name="T45" fmla="*/ 65 h 126"/>
                <a:gd name="T46" fmla="*/ 90 w 108"/>
                <a:gd name="T47" fmla="*/ 65 h 126"/>
                <a:gd name="T48" fmla="*/ 90 w 108"/>
                <a:gd name="T49"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6">
                  <a:moveTo>
                    <a:pt x="99" y="47"/>
                  </a:moveTo>
                  <a:cubicBezTo>
                    <a:pt x="91" y="47"/>
                    <a:pt x="91" y="47"/>
                    <a:pt x="91" y="47"/>
                  </a:cubicBezTo>
                  <a:cubicBezTo>
                    <a:pt x="91" y="39"/>
                    <a:pt x="91" y="39"/>
                    <a:pt x="91" y="39"/>
                  </a:cubicBezTo>
                  <a:cubicBezTo>
                    <a:pt x="91" y="17"/>
                    <a:pt x="75" y="0"/>
                    <a:pt x="54" y="0"/>
                  </a:cubicBezTo>
                  <a:cubicBezTo>
                    <a:pt x="33" y="0"/>
                    <a:pt x="16" y="17"/>
                    <a:pt x="16" y="39"/>
                  </a:cubicBezTo>
                  <a:cubicBezTo>
                    <a:pt x="16" y="47"/>
                    <a:pt x="16" y="47"/>
                    <a:pt x="16" y="47"/>
                  </a:cubicBezTo>
                  <a:cubicBezTo>
                    <a:pt x="9" y="47"/>
                    <a:pt x="9" y="47"/>
                    <a:pt x="9" y="47"/>
                  </a:cubicBezTo>
                  <a:cubicBezTo>
                    <a:pt x="4" y="47"/>
                    <a:pt x="0" y="51"/>
                    <a:pt x="0" y="56"/>
                  </a:cubicBezTo>
                  <a:cubicBezTo>
                    <a:pt x="0" y="117"/>
                    <a:pt x="0" y="117"/>
                    <a:pt x="0" y="117"/>
                  </a:cubicBezTo>
                  <a:cubicBezTo>
                    <a:pt x="0" y="122"/>
                    <a:pt x="4" y="126"/>
                    <a:pt x="9" y="126"/>
                  </a:cubicBezTo>
                  <a:cubicBezTo>
                    <a:pt x="99" y="126"/>
                    <a:pt x="99" y="126"/>
                    <a:pt x="99" y="126"/>
                  </a:cubicBezTo>
                  <a:cubicBezTo>
                    <a:pt x="104" y="126"/>
                    <a:pt x="108" y="122"/>
                    <a:pt x="108" y="117"/>
                  </a:cubicBezTo>
                  <a:cubicBezTo>
                    <a:pt x="108" y="56"/>
                    <a:pt x="108" y="56"/>
                    <a:pt x="108" y="56"/>
                  </a:cubicBezTo>
                  <a:cubicBezTo>
                    <a:pt x="108" y="51"/>
                    <a:pt x="104" y="47"/>
                    <a:pt x="99" y="47"/>
                  </a:cubicBezTo>
                  <a:close/>
                  <a:moveTo>
                    <a:pt x="34" y="39"/>
                  </a:moveTo>
                  <a:cubicBezTo>
                    <a:pt x="34" y="27"/>
                    <a:pt x="43" y="18"/>
                    <a:pt x="54" y="18"/>
                  </a:cubicBezTo>
                  <a:cubicBezTo>
                    <a:pt x="65" y="18"/>
                    <a:pt x="73" y="27"/>
                    <a:pt x="73" y="39"/>
                  </a:cubicBezTo>
                  <a:cubicBezTo>
                    <a:pt x="73" y="47"/>
                    <a:pt x="73" y="47"/>
                    <a:pt x="73" y="47"/>
                  </a:cubicBezTo>
                  <a:cubicBezTo>
                    <a:pt x="34" y="47"/>
                    <a:pt x="34" y="47"/>
                    <a:pt x="34" y="47"/>
                  </a:cubicBezTo>
                  <a:lnTo>
                    <a:pt x="34" y="39"/>
                  </a:lnTo>
                  <a:close/>
                  <a:moveTo>
                    <a:pt x="90" y="108"/>
                  </a:moveTo>
                  <a:cubicBezTo>
                    <a:pt x="18" y="108"/>
                    <a:pt x="18" y="108"/>
                    <a:pt x="18" y="108"/>
                  </a:cubicBezTo>
                  <a:cubicBezTo>
                    <a:pt x="18" y="65"/>
                    <a:pt x="18" y="65"/>
                    <a:pt x="18" y="65"/>
                  </a:cubicBezTo>
                  <a:cubicBezTo>
                    <a:pt x="90" y="65"/>
                    <a:pt x="90" y="65"/>
                    <a:pt x="90" y="65"/>
                  </a:cubicBezTo>
                  <a:lnTo>
                    <a:pt x="9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grpSp>
        <p:nvGrpSpPr>
          <p:cNvPr id="188" name="Group 187">
            <a:extLst>
              <a:ext uri="{FF2B5EF4-FFF2-40B4-BE49-F238E27FC236}">
                <a16:creationId xmlns:a16="http://schemas.microsoft.com/office/drawing/2014/main" xmlns="" id="{E60A9364-C3EA-4A23-9114-0480F5081E6B}"/>
              </a:ext>
            </a:extLst>
          </p:cNvPr>
          <p:cNvGrpSpPr/>
          <p:nvPr/>
        </p:nvGrpSpPr>
        <p:grpSpPr>
          <a:xfrm>
            <a:off x="5720351" y="3710378"/>
            <a:ext cx="383426" cy="300595"/>
            <a:chOff x="1399942" y="16036148"/>
            <a:chExt cx="451691" cy="354113"/>
          </a:xfrm>
          <a:solidFill>
            <a:schemeClr val="bg1">
              <a:lumMod val="65000"/>
            </a:schemeClr>
          </a:solidFill>
        </p:grpSpPr>
        <p:sp>
          <p:nvSpPr>
            <p:cNvPr id="189" name="Freeform 373">
              <a:extLst>
                <a:ext uri="{FF2B5EF4-FFF2-40B4-BE49-F238E27FC236}">
                  <a16:creationId xmlns:a16="http://schemas.microsoft.com/office/drawing/2014/main" xmlns="" id="{804267F5-1B9B-4013-A897-CD0DC247E6DA}"/>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90" name="Freeform 374">
              <a:extLst>
                <a:ext uri="{FF2B5EF4-FFF2-40B4-BE49-F238E27FC236}">
                  <a16:creationId xmlns:a16="http://schemas.microsoft.com/office/drawing/2014/main" xmlns="" id="{9EA58E7C-3856-4F7D-970D-8292EA29CCB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01" name="Rectangle 200">
            <a:extLst>
              <a:ext uri="{FF2B5EF4-FFF2-40B4-BE49-F238E27FC236}">
                <a16:creationId xmlns:a16="http://schemas.microsoft.com/office/drawing/2014/main" xmlns="" id="{1FC7A219-4204-40B0-BC78-DE596092E2BB}"/>
              </a:ext>
            </a:extLst>
          </p:cNvPr>
          <p:cNvSpPr/>
          <p:nvPr/>
        </p:nvSpPr>
        <p:spPr bwMode="ltGray">
          <a:xfrm>
            <a:off x="462084" y="4638157"/>
            <a:ext cx="1274892" cy="461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srgbClr val="E57100"/>
                </a:solidFill>
                <a:effectLst/>
                <a:uLnTx/>
                <a:uFillTx/>
                <a:latin typeface="arial" panose="020B0604020202020204" pitchFamily="34" charset="0"/>
                <a:ea typeface="Arial" panose="020B0604020202020204" pitchFamily="34" charset="0"/>
                <a:cs typeface="Arial" panose="020B0604020202020204" pitchFamily="34" charset="0"/>
              </a:rPr>
              <a:t>Potenciālas finansiālas</a:t>
            </a:r>
          </a:p>
          <a:p>
            <a:pPr marL="0" marR="0" lvl="0" indent="0" defTabSz="914400" rtl="0" eaLnBrk="1" fontAlgn="auto" latinLnBrk="0" hangingPunct="1">
              <a:lnSpc>
                <a:spcPct val="100000"/>
              </a:lnSpc>
              <a:spcBef>
                <a:spcPts val="0"/>
              </a:spcBef>
              <a:spcAft>
                <a:spcPts val="0"/>
              </a:spcAft>
              <a:buClrTx/>
              <a:buSzTx/>
              <a:buFontTx/>
              <a:buNone/>
              <a:tabLst/>
              <a:defRPr/>
            </a:pPr>
            <a:r>
              <a:rPr lang="lv-LV" sz="1000" b="1" dirty="0">
                <a:solidFill>
                  <a:srgbClr val="E57100"/>
                </a:solidFill>
                <a:latin typeface="arial" panose="020B0604020202020204" pitchFamily="34" charset="0"/>
                <a:cs typeface="Arial" panose="020B0604020202020204" pitchFamily="34" charset="0"/>
              </a:rPr>
              <a:t>grūtības</a:t>
            </a:r>
          </a:p>
        </p:txBody>
      </p:sp>
      <p:grpSp>
        <p:nvGrpSpPr>
          <p:cNvPr id="202" name="Group 201">
            <a:extLst>
              <a:ext uri="{FF2B5EF4-FFF2-40B4-BE49-F238E27FC236}">
                <a16:creationId xmlns:a16="http://schemas.microsoft.com/office/drawing/2014/main" xmlns="" id="{56B105EF-85D4-4D64-8418-E09E259A4A56}"/>
              </a:ext>
            </a:extLst>
          </p:cNvPr>
          <p:cNvGrpSpPr/>
          <p:nvPr/>
        </p:nvGrpSpPr>
        <p:grpSpPr>
          <a:xfrm>
            <a:off x="743195" y="5223636"/>
            <a:ext cx="693530" cy="445496"/>
            <a:chOff x="782176" y="2824351"/>
            <a:chExt cx="903434" cy="580330"/>
          </a:xfrm>
        </p:grpSpPr>
        <p:cxnSp>
          <p:nvCxnSpPr>
            <p:cNvPr id="228" name="Straight Connector 227">
              <a:extLst>
                <a:ext uri="{FF2B5EF4-FFF2-40B4-BE49-F238E27FC236}">
                  <a16:creationId xmlns:a16="http://schemas.microsoft.com/office/drawing/2014/main" xmlns="" id="{881AB6CE-C64B-4542-B5BA-A83DE1D3559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9" name="Straight Connector 228">
              <a:extLst>
                <a:ext uri="{FF2B5EF4-FFF2-40B4-BE49-F238E27FC236}">
                  <a16:creationId xmlns:a16="http://schemas.microsoft.com/office/drawing/2014/main" xmlns="" id="{9E25BCBC-25D4-4540-88EA-01958D6B6A01}"/>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0" name="Straight Connector 229">
              <a:extLst>
                <a:ext uri="{FF2B5EF4-FFF2-40B4-BE49-F238E27FC236}">
                  <a16:creationId xmlns:a16="http://schemas.microsoft.com/office/drawing/2014/main" xmlns="" id="{2F5DA1D9-7AE8-4399-8FC4-894D087ABA7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1" name="Group 230">
              <a:extLst>
                <a:ext uri="{FF2B5EF4-FFF2-40B4-BE49-F238E27FC236}">
                  <a16:creationId xmlns:a16="http://schemas.microsoft.com/office/drawing/2014/main" xmlns="" id="{345A5A1A-09C2-4F77-8E3B-24EFF0EB26D8}"/>
                </a:ext>
              </a:extLst>
            </p:cNvPr>
            <p:cNvGrpSpPr/>
            <p:nvPr/>
          </p:nvGrpSpPr>
          <p:grpSpPr>
            <a:xfrm>
              <a:off x="782176" y="2824351"/>
              <a:ext cx="903434" cy="580330"/>
              <a:chOff x="818686" y="1658111"/>
              <a:chExt cx="903434" cy="580330"/>
            </a:xfrm>
          </p:grpSpPr>
          <p:cxnSp>
            <p:nvCxnSpPr>
              <p:cNvPr id="234" name="Straight Connector 233">
                <a:extLst>
                  <a:ext uri="{FF2B5EF4-FFF2-40B4-BE49-F238E27FC236}">
                    <a16:creationId xmlns:a16="http://schemas.microsoft.com/office/drawing/2014/main" xmlns="" id="{A54EE04E-12EB-4E27-9BC0-9C0AC7562416}"/>
                  </a:ext>
                </a:extLst>
              </p:cNvPr>
              <p:cNvCxnSpPr>
                <a:cxnSpLocks/>
              </p:cNvCxnSpPr>
              <p:nvPr/>
            </p:nvCxnSpPr>
            <p:spPr>
              <a:xfrm>
                <a:off x="818686" y="1658111"/>
                <a:ext cx="0" cy="549784"/>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6" name="Straight Connector 235">
                <a:extLst>
                  <a:ext uri="{FF2B5EF4-FFF2-40B4-BE49-F238E27FC236}">
                    <a16:creationId xmlns:a16="http://schemas.microsoft.com/office/drawing/2014/main" xmlns="" id="{40693BDF-E08B-4042-9F6B-DE5DF730C6FB}"/>
                  </a:ext>
                </a:extLst>
              </p:cNvPr>
              <p:cNvCxnSpPr>
                <a:cxnSpLocks/>
              </p:cNvCxnSpPr>
              <p:nvPr/>
            </p:nvCxnSpPr>
            <p:spPr>
              <a:xfrm flipH="1">
                <a:off x="818686" y="2199322"/>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7" name="Straight Connector 236">
                <a:extLst>
                  <a:ext uri="{FF2B5EF4-FFF2-40B4-BE49-F238E27FC236}">
                    <a16:creationId xmlns:a16="http://schemas.microsoft.com/office/drawing/2014/main" xmlns="" id="{85D5C626-0E91-4717-9AE6-AC24BBF5820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8" name="Straight Connector 237">
                <a:extLst>
                  <a:ext uri="{FF2B5EF4-FFF2-40B4-BE49-F238E27FC236}">
                    <a16:creationId xmlns:a16="http://schemas.microsoft.com/office/drawing/2014/main" xmlns="" id="{D339EFC0-B78B-4CF6-8F22-E9855FC8DE02}"/>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9" name="Straight Connector 238">
                <a:extLst>
                  <a:ext uri="{FF2B5EF4-FFF2-40B4-BE49-F238E27FC236}">
                    <a16:creationId xmlns:a16="http://schemas.microsoft.com/office/drawing/2014/main" xmlns="" id="{1D22609F-61E6-40CA-AFB4-75AE35D4B161}"/>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0" name="Straight Connector 239">
                <a:extLst>
                  <a:ext uri="{FF2B5EF4-FFF2-40B4-BE49-F238E27FC236}">
                    <a16:creationId xmlns:a16="http://schemas.microsoft.com/office/drawing/2014/main" xmlns="" id="{80F1C88D-EB13-45F9-8AEA-F98DB84E7EE9}"/>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1" name="Straight Connector 240">
                <a:extLst>
                  <a:ext uri="{FF2B5EF4-FFF2-40B4-BE49-F238E27FC236}">
                    <a16:creationId xmlns:a16="http://schemas.microsoft.com/office/drawing/2014/main" xmlns="" id="{7988E142-3DFF-4C37-9F75-503DDACDD4B7}"/>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2" name="Straight Connector 241">
                <a:extLst>
                  <a:ext uri="{FF2B5EF4-FFF2-40B4-BE49-F238E27FC236}">
                    <a16:creationId xmlns:a16="http://schemas.microsoft.com/office/drawing/2014/main" xmlns="" id="{1E624491-FA91-4F12-8228-3ABD8B87654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43" name="Straight Connector 242">
                <a:extLst>
                  <a:ext uri="{FF2B5EF4-FFF2-40B4-BE49-F238E27FC236}">
                    <a16:creationId xmlns:a16="http://schemas.microsoft.com/office/drawing/2014/main" xmlns="" id="{83118BE4-BB8F-4070-8E28-A3EB005F674C}"/>
                  </a:ext>
                </a:extLst>
              </p:cNvPr>
              <p:cNvCxnSpPr>
                <a:cxnSpLocks/>
              </p:cNvCxnSpPr>
              <p:nvPr/>
            </p:nvCxnSpPr>
            <p:spPr>
              <a:xfrm>
                <a:off x="1475002" y="1903578"/>
                <a:ext cx="131264" cy="334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4" name="Straight Connector 243">
                <a:extLst>
                  <a:ext uri="{FF2B5EF4-FFF2-40B4-BE49-F238E27FC236}">
                    <a16:creationId xmlns:a16="http://schemas.microsoft.com/office/drawing/2014/main" xmlns="" id="{54273579-A230-4D4B-9481-B4CB1632B3E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grpSp>
        <p:nvGrpSpPr>
          <p:cNvPr id="206" name="Group 205">
            <a:extLst>
              <a:ext uri="{FF2B5EF4-FFF2-40B4-BE49-F238E27FC236}">
                <a16:creationId xmlns:a16="http://schemas.microsoft.com/office/drawing/2014/main" xmlns="" id="{4E3A9956-7274-4699-A204-022AA833FB08}"/>
              </a:ext>
            </a:extLst>
          </p:cNvPr>
          <p:cNvGrpSpPr/>
          <p:nvPr/>
        </p:nvGrpSpPr>
        <p:grpSpPr>
          <a:xfrm>
            <a:off x="3969433" y="5213581"/>
            <a:ext cx="388620" cy="426345"/>
            <a:chOff x="3828380" y="2960379"/>
            <a:chExt cx="519601" cy="570042"/>
          </a:xfrm>
          <a:solidFill>
            <a:schemeClr val="bg1">
              <a:lumMod val="65000"/>
            </a:schemeClr>
          </a:solidFill>
        </p:grpSpPr>
        <p:sp>
          <p:nvSpPr>
            <p:cNvPr id="224" name="Freeform 33">
              <a:extLst>
                <a:ext uri="{FF2B5EF4-FFF2-40B4-BE49-F238E27FC236}">
                  <a16:creationId xmlns:a16="http://schemas.microsoft.com/office/drawing/2014/main" xmlns="" id="{83B7EA0B-A50E-49AB-8576-DD2933B4B7D9}"/>
                </a:ext>
              </a:extLst>
            </p:cNvPr>
            <p:cNvSpPr>
              <a:spLocks noChangeAspect="1" noEditPoints="1"/>
            </p:cNvSpPr>
            <p:nvPr/>
          </p:nvSpPr>
          <p:spPr bwMode="auto">
            <a:xfrm>
              <a:off x="3828380" y="2960379"/>
              <a:ext cx="392112" cy="481013"/>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grp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5" name="Freeform 15">
              <a:extLst>
                <a:ext uri="{FF2B5EF4-FFF2-40B4-BE49-F238E27FC236}">
                  <a16:creationId xmlns:a16="http://schemas.microsoft.com/office/drawing/2014/main" xmlns="" id="{5A6F56A3-1F74-4C55-807B-71D0D7D800BF}"/>
                </a:ext>
              </a:extLst>
            </p:cNvPr>
            <p:cNvSpPr>
              <a:spLocks noChangeAspect="1" noEditPoints="1"/>
            </p:cNvSpPr>
            <p:nvPr/>
          </p:nvSpPr>
          <p:spPr bwMode="auto">
            <a:xfrm>
              <a:off x="4024436" y="3173572"/>
              <a:ext cx="323545" cy="323543"/>
            </a:xfrm>
            <a:custGeom>
              <a:avLst/>
              <a:gdLst>
                <a:gd name="T0" fmla="*/ 258 w 303"/>
                <a:gd name="T1" fmla="*/ 44 h 303"/>
                <a:gd name="T2" fmla="*/ 221 w 303"/>
                <a:gd name="T3" fmla="*/ 66 h 303"/>
                <a:gd name="T4" fmla="*/ 273 w 303"/>
                <a:gd name="T5" fmla="*/ 62 h 303"/>
                <a:gd name="T6" fmla="*/ 246 w 303"/>
                <a:gd name="T7" fmla="*/ 95 h 303"/>
                <a:gd name="T8" fmla="*/ 273 w 303"/>
                <a:gd name="T9" fmla="*/ 62 h 303"/>
                <a:gd name="T10" fmla="*/ 297 w 303"/>
                <a:gd name="T11" fmla="*/ 107 h 303"/>
                <a:gd name="T12" fmla="*/ 253 w 303"/>
                <a:gd name="T13" fmla="*/ 110 h 303"/>
                <a:gd name="T14" fmla="*/ 302 w 303"/>
                <a:gd name="T15" fmla="*/ 132 h 303"/>
                <a:gd name="T16" fmla="*/ 261 w 303"/>
                <a:gd name="T17" fmla="*/ 147 h 303"/>
                <a:gd name="T18" fmla="*/ 302 w 303"/>
                <a:gd name="T19" fmla="*/ 132 h 303"/>
                <a:gd name="T20" fmla="*/ 300 w 303"/>
                <a:gd name="T21" fmla="*/ 183 h 303"/>
                <a:gd name="T22" fmla="*/ 261 w 303"/>
                <a:gd name="T23" fmla="*/ 165 h 303"/>
                <a:gd name="T24" fmla="*/ 293 w 303"/>
                <a:gd name="T25" fmla="*/ 206 h 303"/>
                <a:gd name="T26" fmla="*/ 250 w 303"/>
                <a:gd name="T27" fmla="*/ 201 h 303"/>
                <a:gd name="T28" fmla="*/ 293 w 303"/>
                <a:gd name="T29" fmla="*/ 206 h 303"/>
                <a:gd name="T30" fmla="*/ 267 w 303"/>
                <a:gd name="T31" fmla="*/ 250 h 303"/>
                <a:gd name="T32" fmla="*/ 241 w 303"/>
                <a:gd name="T33" fmla="*/ 215 h 303"/>
                <a:gd name="T34" fmla="*/ 250 w 303"/>
                <a:gd name="T35" fmla="*/ 268 h 303"/>
                <a:gd name="T36" fmla="*/ 214 w 303"/>
                <a:gd name="T37" fmla="*/ 242 h 303"/>
                <a:gd name="T38" fmla="*/ 250 w 303"/>
                <a:gd name="T39" fmla="*/ 268 h 303"/>
                <a:gd name="T40" fmla="*/ 205 w 303"/>
                <a:gd name="T41" fmla="*/ 294 h 303"/>
                <a:gd name="T42" fmla="*/ 200 w 303"/>
                <a:gd name="T43" fmla="*/ 251 h 303"/>
                <a:gd name="T44" fmla="*/ 182 w 303"/>
                <a:gd name="T45" fmla="*/ 300 h 303"/>
                <a:gd name="T46" fmla="*/ 164 w 303"/>
                <a:gd name="T47" fmla="*/ 260 h 303"/>
                <a:gd name="T48" fmla="*/ 182 w 303"/>
                <a:gd name="T49" fmla="*/ 300 h 303"/>
                <a:gd name="T50" fmla="*/ 153 w 303"/>
                <a:gd name="T51" fmla="*/ 0 h 303"/>
                <a:gd name="T52" fmla="*/ 142 w 303"/>
                <a:gd name="T53" fmla="*/ 42 h 303"/>
                <a:gd name="T54" fmla="*/ 177 w 303"/>
                <a:gd name="T55" fmla="*/ 3 h 303"/>
                <a:gd name="T56" fmla="*/ 180 w 303"/>
                <a:gd name="T57" fmla="*/ 45 h 303"/>
                <a:gd name="T58" fmla="*/ 177 w 303"/>
                <a:gd name="T59" fmla="*/ 3 h 303"/>
                <a:gd name="T60" fmla="*/ 226 w 303"/>
                <a:gd name="T61" fmla="*/ 19 h 303"/>
                <a:gd name="T62" fmla="*/ 197 w 303"/>
                <a:gd name="T63" fmla="*/ 51 h 303"/>
                <a:gd name="T64" fmla="*/ 144 w 303"/>
                <a:gd name="T65" fmla="*/ 303 h 303"/>
                <a:gd name="T66" fmla="*/ 136 w 303"/>
                <a:gd name="T67" fmla="*/ 260 h 303"/>
                <a:gd name="T68" fmla="*/ 144 w 303"/>
                <a:gd name="T69" fmla="*/ 303 h 303"/>
                <a:gd name="T70" fmla="*/ 94 w 303"/>
                <a:gd name="T71" fmla="*/ 292 h 303"/>
                <a:gd name="T72" fmla="*/ 118 w 303"/>
                <a:gd name="T73" fmla="*/ 256 h 303"/>
                <a:gd name="T74" fmla="*/ 73 w 303"/>
                <a:gd name="T75" fmla="*/ 282 h 303"/>
                <a:gd name="T76" fmla="*/ 85 w 303"/>
                <a:gd name="T77" fmla="*/ 239 h 303"/>
                <a:gd name="T78" fmla="*/ 73 w 303"/>
                <a:gd name="T79" fmla="*/ 282 h 303"/>
                <a:gd name="T80" fmla="*/ 33 w 303"/>
                <a:gd name="T81" fmla="*/ 247 h 303"/>
                <a:gd name="T82" fmla="*/ 73 w 303"/>
                <a:gd name="T83" fmla="*/ 229 h 303"/>
                <a:gd name="T84" fmla="*/ 20 w 303"/>
                <a:gd name="T85" fmla="*/ 227 h 303"/>
                <a:gd name="T86" fmla="*/ 51 w 303"/>
                <a:gd name="T87" fmla="*/ 197 h 303"/>
                <a:gd name="T88" fmla="*/ 20 w 303"/>
                <a:gd name="T89" fmla="*/ 227 h 303"/>
                <a:gd name="T90" fmla="*/ 1 w 303"/>
                <a:gd name="T91" fmla="*/ 179 h 303"/>
                <a:gd name="T92" fmla="*/ 45 w 303"/>
                <a:gd name="T93" fmla="*/ 180 h 303"/>
                <a:gd name="T94" fmla="*/ 0 w 303"/>
                <a:gd name="T95" fmla="*/ 154 h 303"/>
                <a:gd name="T96" fmla="*/ 42 w 303"/>
                <a:gd name="T97" fmla="*/ 144 h 303"/>
                <a:gd name="T98" fmla="*/ 0 w 303"/>
                <a:gd name="T99" fmla="*/ 154 h 303"/>
                <a:gd name="T100" fmla="*/ 7 w 303"/>
                <a:gd name="T101" fmla="*/ 103 h 303"/>
                <a:gd name="T102" fmla="*/ 44 w 303"/>
                <a:gd name="T103" fmla="*/ 126 h 303"/>
                <a:gd name="T104" fmla="*/ 17 w 303"/>
                <a:gd name="T105" fmla="*/ 82 h 303"/>
                <a:gd name="T106" fmla="*/ 59 w 303"/>
                <a:gd name="T107" fmla="*/ 92 h 303"/>
                <a:gd name="T108" fmla="*/ 17 w 303"/>
                <a:gd name="T109" fmla="*/ 82 h 303"/>
                <a:gd name="T110" fmla="*/ 48 w 303"/>
                <a:gd name="T111" fmla="*/ 41 h 303"/>
                <a:gd name="T112" fmla="*/ 70 w 303"/>
                <a:gd name="T113" fmla="*/ 79 h 303"/>
                <a:gd name="T114" fmla="*/ 68 w 303"/>
                <a:gd name="T115" fmla="*/ 25 h 303"/>
                <a:gd name="T116" fmla="*/ 100 w 303"/>
                <a:gd name="T117" fmla="*/ 54 h 303"/>
                <a:gd name="T118" fmla="*/ 68 w 303"/>
                <a:gd name="T119" fmla="*/ 25 h 303"/>
                <a:gd name="T120" fmla="*/ 115 w 303"/>
                <a:gd name="T121" fmla="*/ 4 h 303"/>
                <a:gd name="T122" fmla="*/ 115 w 303"/>
                <a:gd name="T123" fmla="*/ 4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303">
                  <a:moveTo>
                    <a:pt x="247" y="35"/>
                  </a:moveTo>
                  <a:lnTo>
                    <a:pt x="258" y="44"/>
                  </a:lnTo>
                  <a:lnTo>
                    <a:pt x="229" y="74"/>
                  </a:lnTo>
                  <a:lnTo>
                    <a:pt x="221" y="66"/>
                  </a:lnTo>
                  <a:lnTo>
                    <a:pt x="247" y="35"/>
                  </a:lnTo>
                  <a:close/>
                  <a:moveTo>
                    <a:pt x="273" y="62"/>
                  </a:moveTo>
                  <a:lnTo>
                    <a:pt x="282" y="72"/>
                  </a:lnTo>
                  <a:lnTo>
                    <a:pt x="246" y="95"/>
                  </a:lnTo>
                  <a:lnTo>
                    <a:pt x="239" y="86"/>
                  </a:lnTo>
                  <a:lnTo>
                    <a:pt x="273" y="62"/>
                  </a:lnTo>
                  <a:close/>
                  <a:moveTo>
                    <a:pt x="293" y="95"/>
                  </a:moveTo>
                  <a:lnTo>
                    <a:pt x="297" y="107"/>
                  </a:lnTo>
                  <a:lnTo>
                    <a:pt x="256" y="119"/>
                  </a:lnTo>
                  <a:lnTo>
                    <a:pt x="253" y="110"/>
                  </a:lnTo>
                  <a:lnTo>
                    <a:pt x="293" y="95"/>
                  </a:lnTo>
                  <a:close/>
                  <a:moveTo>
                    <a:pt x="302" y="132"/>
                  </a:moveTo>
                  <a:lnTo>
                    <a:pt x="303" y="145"/>
                  </a:lnTo>
                  <a:lnTo>
                    <a:pt x="261" y="147"/>
                  </a:lnTo>
                  <a:lnTo>
                    <a:pt x="261" y="138"/>
                  </a:lnTo>
                  <a:lnTo>
                    <a:pt x="302" y="132"/>
                  </a:lnTo>
                  <a:close/>
                  <a:moveTo>
                    <a:pt x="302" y="170"/>
                  </a:moveTo>
                  <a:lnTo>
                    <a:pt x="300" y="183"/>
                  </a:lnTo>
                  <a:lnTo>
                    <a:pt x="259" y="174"/>
                  </a:lnTo>
                  <a:lnTo>
                    <a:pt x="261" y="165"/>
                  </a:lnTo>
                  <a:lnTo>
                    <a:pt x="302" y="170"/>
                  </a:lnTo>
                  <a:close/>
                  <a:moveTo>
                    <a:pt x="293" y="206"/>
                  </a:moveTo>
                  <a:lnTo>
                    <a:pt x="288" y="220"/>
                  </a:lnTo>
                  <a:lnTo>
                    <a:pt x="250" y="201"/>
                  </a:lnTo>
                  <a:lnTo>
                    <a:pt x="255" y="191"/>
                  </a:lnTo>
                  <a:lnTo>
                    <a:pt x="293" y="206"/>
                  </a:lnTo>
                  <a:close/>
                  <a:moveTo>
                    <a:pt x="276" y="239"/>
                  </a:moveTo>
                  <a:lnTo>
                    <a:pt x="267" y="250"/>
                  </a:lnTo>
                  <a:lnTo>
                    <a:pt x="235" y="224"/>
                  </a:lnTo>
                  <a:lnTo>
                    <a:pt x="241" y="215"/>
                  </a:lnTo>
                  <a:lnTo>
                    <a:pt x="276" y="239"/>
                  </a:lnTo>
                  <a:close/>
                  <a:moveTo>
                    <a:pt x="250" y="268"/>
                  </a:moveTo>
                  <a:lnTo>
                    <a:pt x="238" y="276"/>
                  </a:lnTo>
                  <a:lnTo>
                    <a:pt x="214" y="242"/>
                  </a:lnTo>
                  <a:lnTo>
                    <a:pt x="223" y="236"/>
                  </a:lnTo>
                  <a:lnTo>
                    <a:pt x="250" y="268"/>
                  </a:lnTo>
                  <a:close/>
                  <a:moveTo>
                    <a:pt x="218" y="288"/>
                  </a:moveTo>
                  <a:lnTo>
                    <a:pt x="205" y="294"/>
                  </a:lnTo>
                  <a:lnTo>
                    <a:pt x="189" y="254"/>
                  </a:lnTo>
                  <a:lnTo>
                    <a:pt x="200" y="251"/>
                  </a:lnTo>
                  <a:lnTo>
                    <a:pt x="218" y="288"/>
                  </a:lnTo>
                  <a:close/>
                  <a:moveTo>
                    <a:pt x="182" y="300"/>
                  </a:moveTo>
                  <a:lnTo>
                    <a:pt x="168" y="303"/>
                  </a:lnTo>
                  <a:lnTo>
                    <a:pt x="164" y="260"/>
                  </a:lnTo>
                  <a:lnTo>
                    <a:pt x="173" y="259"/>
                  </a:lnTo>
                  <a:lnTo>
                    <a:pt x="182" y="300"/>
                  </a:lnTo>
                  <a:close/>
                  <a:moveTo>
                    <a:pt x="139" y="1"/>
                  </a:moveTo>
                  <a:lnTo>
                    <a:pt x="153" y="0"/>
                  </a:lnTo>
                  <a:lnTo>
                    <a:pt x="153" y="42"/>
                  </a:lnTo>
                  <a:lnTo>
                    <a:pt x="142" y="42"/>
                  </a:lnTo>
                  <a:lnTo>
                    <a:pt x="139" y="1"/>
                  </a:lnTo>
                  <a:close/>
                  <a:moveTo>
                    <a:pt x="177" y="3"/>
                  </a:moveTo>
                  <a:lnTo>
                    <a:pt x="191" y="6"/>
                  </a:lnTo>
                  <a:lnTo>
                    <a:pt x="180" y="45"/>
                  </a:lnTo>
                  <a:lnTo>
                    <a:pt x="170" y="44"/>
                  </a:lnTo>
                  <a:lnTo>
                    <a:pt x="177" y="3"/>
                  </a:lnTo>
                  <a:close/>
                  <a:moveTo>
                    <a:pt x="214" y="13"/>
                  </a:moveTo>
                  <a:lnTo>
                    <a:pt x="226" y="19"/>
                  </a:lnTo>
                  <a:lnTo>
                    <a:pt x="206" y="56"/>
                  </a:lnTo>
                  <a:lnTo>
                    <a:pt x="197" y="51"/>
                  </a:lnTo>
                  <a:lnTo>
                    <a:pt x="214" y="13"/>
                  </a:lnTo>
                  <a:close/>
                  <a:moveTo>
                    <a:pt x="144" y="303"/>
                  </a:moveTo>
                  <a:lnTo>
                    <a:pt x="130" y="301"/>
                  </a:lnTo>
                  <a:lnTo>
                    <a:pt x="136" y="260"/>
                  </a:lnTo>
                  <a:lnTo>
                    <a:pt x="145" y="262"/>
                  </a:lnTo>
                  <a:lnTo>
                    <a:pt x="144" y="303"/>
                  </a:lnTo>
                  <a:close/>
                  <a:moveTo>
                    <a:pt x="106" y="297"/>
                  </a:moveTo>
                  <a:lnTo>
                    <a:pt x="94" y="292"/>
                  </a:lnTo>
                  <a:lnTo>
                    <a:pt x="109" y="253"/>
                  </a:lnTo>
                  <a:lnTo>
                    <a:pt x="118" y="256"/>
                  </a:lnTo>
                  <a:lnTo>
                    <a:pt x="106" y="297"/>
                  </a:lnTo>
                  <a:close/>
                  <a:moveTo>
                    <a:pt x="73" y="282"/>
                  </a:moveTo>
                  <a:lnTo>
                    <a:pt x="61" y="273"/>
                  </a:lnTo>
                  <a:lnTo>
                    <a:pt x="85" y="239"/>
                  </a:lnTo>
                  <a:lnTo>
                    <a:pt x="94" y="245"/>
                  </a:lnTo>
                  <a:lnTo>
                    <a:pt x="73" y="282"/>
                  </a:lnTo>
                  <a:close/>
                  <a:moveTo>
                    <a:pt x="42" y="257"/>
                  </a:moveTo>
                  <a:lnTo>
                    <a:pt x="33" y="247"/>
                  </a:lnTo>
                  <a:lnTo>
                    <a:pt x="65" y="221"/>
                  </a:lnTo>
                  <a:lnTo>
                    <a:pt x="73" y="229"/>
                  </a:lnTo>
                  <a:lnTo>
                    <a:pt x="42" y="257"/>
                  </a:lnTo>
                  <a:close/>
                  <a:moveTo>
                    <a:pt x="20" y="227"/>
                  </a:moveTo>
                  <a:lnTo>
                    <a:pt x="13" y="215"/>
                  </a:lnTo>
                  <a:lnTo>
                    <a:pt x="51" y="197"/>
                  </a:lnTo>
                  <a:lnTo>
                    <a:pt x="56" y="206"/>
                  </a:lnTo>
                  <a:lnTo>
                    <a:pt x="20" y="227"/>
                  </a:lnTo>
                  <a:close/>
                  <a:moveTo>
                    <a:pt x="4" y="192"/>
                  </a:moveTo>
                  <a:lnTo>
                    <a:pt x="1" y="179"/>
                  </a:lnTo>
                  <a:lnTo>
                    <a:pt x="42" y="171"/>
                  </a:lnTo>
                  <a:lnTo>
                    <a:pt x="45" y="180"/>
                  </a:lnTo>
                  <a:lnTo>
                    <a:pt x="4" y="192"/>
                  </a:lnTo>
                  <a:close/>
                  <a:moveTo>
                    <a:pt x="0" y="154"/>
                  </a:moveTo>
                  <a:lnTo>
                    <a:pt x="0" y="141"/>
                  </a:lnTo>
                  <a:lnTo>
                    <a:pt x="42" y="144"/>
                  </a:lnTo>
                  <a:lnTo>
                    <a:pt x="41" y="153"/>
                  </a:lnTo>
                  <a:lnTo>
                    <a:pt x="0" y="154"/>
                  </a:lnTo>
                  <a:close/>
                  <a:moveTo>
                    <a:pt x="4" y="116"/>
                  </a:moveTo>
                  <a:lnTo>
                    <a:pt x="7" y="103"/>
                  </a:lnTo>
                  <a:lnTo>
                    <a:pt x="47" y="116"/>
                  </a:lnTo>
                  <a:lnTo>
                    <a:pt x="44" y="126"/>
                  </a:lnTo>
                  <a:lnTo>
                    <a:pt x="4" y="116"/>
                  </a:lnTo>
                  <a:close/>
                  <a:moveTo>
                    <a:pt x="17" y="82"/>
                  </a:moveTo>
                  <a:lnTo>
                    <a:pt x="24" y="69"/>
                  </a:lnTo>
                  <a:lnTo>
                    <a:pt x="59" y="92"/>
                  </a:lnTo>
                  <a:lnTo>
                    <a:pt x="54" y="100"/>
                  </a:lnTo>
                  <a:lnTo>
                    <a:pt x="17" y="82"/>
                  </a:lnTo>
                  <a:close/>
                  <a:moveTo>
                    <a:pt x="39" y="50"/>
                  </a:moveTo>
                  <a:lnTo>
                    <a:pt x="48" y="41"/>
                  </a:lnTo>
                  <a:lnTo>
                    <a:pt x="77" y="71"/>
                  </a:lnTo>
                  <a:lnTo>
                    <a:pt x="70" y="79"/>
                  </a:lnTo>
                  <a:lnTo>
                    <a:pt x="39" y="50"/>
                  </a:lnTo>
                  <a:close/>
                  <a:moveTo>
                    <a:pt x="68" y="25"/>
                  </a:moveTo>
                  <a:lnTo>
                    <a:pt x="80" y="18"/>
                  </a:lnTo>
                  <a:lnTo>
                    <a:pt x="100" y="54"/>
                  </a:lnTo>
                  <a:lnTo>
                    <a:pt x="91" y="60"/>
                  </a:lnTo>
                  <a:lnTo>
                    <a:pt x="68" y="25"/>
                  </a:lnTo>
                  <a:close/>
                  <a:moveTo>
                    <a:pt x="101" y="9"/>
                  </a:moveTo>
                  <a:lnTo>
                    <a:pt x="115" y="4"/>
                  </a:lnTo>
                  <a:lnTo>
                    <a:pt x="126" y="45"/>
                  </a:lnTo>
                  <a:lnTo>
                    <a:pt x="115" y="48"/>
                  </a:lnTo>
                  <a:lnTo>
                    <a:pt x="101" y="9"/>
                  </a:lnTo>
                  <a:close/>
                </a:path>
              </a:pathLst>
            </a:custGeom>
            <a:grpFill/>
            <a:ln>
              <a:noFill/>
            </a:ln>
          </p:spPr>
          <p:txBody>
            <a:bodyPr vert="horz" wrap="square" lIns="58643" tIns="29321" rIns="58643" bIns="29321" numCol="1" rtlCol="0" anchor="ctr" anchorCtr="1"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sp>
          <p:nvSpPr>
            <p:cNvPr id="226" name="Oval 225">
              <a:extLst>
                <a:ext uri="{FF2B5EF4-FFF2-40B4-BE49-F238E27FC236}">
                  <a16:creationId xmlns:a16="http://schemas.microsoft.com/office/drawing/2014/main" xmlns="" id="{C0BDA2A7-D512-414C-B6BF-81735D3C0E18}"/>
                </a:ext>
              </a:extLst>
            </p:cNvPr>
            <p:cNvSpPr/>
            <p:nvPr/>
          </p:nvSpPr>
          <p:spPr>
            <a:xfrm>
              <a:off x="4069703" y="3217172"/>
              <a:ext cx="236342" cy="236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27" name="TextBox 226">
              <a:extLst>
                <a:ext uri="{FF2B5EF4-FFF2-40B4-BE49-F238E27FC236}">
                  <a16:creationId xmlns:a16="http://schemas.microsoft.com/office/drawing/2014/main" xmlns="" id="{1870B119-01D3-4D27-A003-3C50AC022803}"/>
                </a:ext>
              </a:extLst>
            </p:cNvPr>
            <p:cNvSpPr txBox="1"/>
            <p:nvPr/>
          </p:nvSpPr>
          <p:spPr>
            <a:xfrm>
              <a:off x="3999944" y="3190924"/>
              <a:ext cx="308097" cy="3394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a:ln>
                    <a:noFill/>
                  </a:ln>
                  <a:solidFill>
                    <a:srgbClr val="FFC000"/>
                  </a:solidFill>
                  <a:effectLst/>
                  <a:uLnTx/>
                  <a:uFillTx/>
                  <a:latin typeface="arial" panose="020B0604020202020204" pitchFamily="34" charset="0"/>
                  <a:ea typeface="+mn-ea"/>
                  <a:cs typeface="+mn-cs"/>
                </a:rPr>
                <a:t>C</a:t>
              </a:r>
              <a:endParaRPr kumimoji="0" lang="en-GB" sz="105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grpSp>
      <p:cxnSp>
        <p:nvCxnSpPr>
          <p:cNvPr id="10" name="Straight Connector 9">
            <a:extLst>
              <a:ext uri="{FF2B5EF4-FFF2-40B4-BE49-F238E27FC236}">
                <a16:creationId xmlns:a16="http://schemas.microsoft.com/office/drawing/2014/main" xmlns="" id="{0C274EAD-67B3-415A-9242-E1E21CD0F4EF}"/>
              </a:ext>
            </a:extLst>
          </p:cNvPr>
          <p:cNvCxnSpPr/>
          <p:nvPr/>
        </p:nvCxnSpPr>
        <p:spPr>
          <a:xfrm>
            <a:off x="462083" y="4477058"/>
            <a:ext cx="1137602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00434A59-E5A1-462E-94A7-E1AE671CFC7A}"/>
              </a:ext>
            </a:extLst>
          </p:cNvPr>
          <p:cNvSpPr/>
          <p:nvPr/>
        </p:nvSpPr>
        <p:spPr>
          <a:xfrm>
            <a:off x="422328" y="4416104"/>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5" name="Oval 244">
            <a:extLst>
              <a:ext uri="{FF2B5EF4-FFF2-40B4-BE49-F238E27FC236}">
                <a16:creationId xmlns:a16="http://schemas.microsoft.com/office/drawing/2014/main" xmlns="" id="{27848FFF-41EB-421B-BA54-2C5F4E23C466}"/>
              </a:ext>
            </a:extLst>
          </p:cNvPr>
          <p:cNvSpPr/>
          <p:nvPr/>
        </p:nvSpPr>
        <p:spPr>
          <a:xfrm>
            <a:off x="2004583" y="440617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6" name="Oval 245">
            <a:extLst>
              <a:ext uri="{FF2B5EF4-FFF2-40B4-BE49-F238E27FC236}">
                <a16:creationId xmlns:a16="http://schemas.microsoft.com/office/drawing/2014/main" xmlns="" id="{A0A3B685-4FDE-4204-B99A-FB5F70A45066}"/>
              </a:ext>
            </a:extLst>
          </p:cNvPr>
          <p:cNvSpPr/>
          <p:nvPr/>
        </p:nvSpPr>
        <p:spPr>
          <a:xfrm>
            <a:off x="3933144"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7" name="Oval 246">
            <a:extLst>
              <a:ext uri="{FF2B5EF4-FFF2-40B4-BE49-F238E27FC236}">
                <a16:creationId xmlns:a16="http://schemas.microsoft.com/office/drawing/2014/main" xmlns="" id="{E3C40D9A-536E-4F0C-ADDE-DC4645B0CC5D}"/>
              </a:ext>
            </a:extLst>
          </p:cNvPr>
          <p:cNvSpPr/>
          <p:nvPr/>
        </p:nvSpPr>
        <p:spPr>
          <a:xfrm>
            <a:off x="5563813"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8" name="Oval 247">
            <a:extLst>
              <a:ext uri="{FF2B5EF4-FFF2-40B4-BE49-F238E27FC236}">
                <a16:creationId xmlns:a16="http://schemas.microsoft.com/office/drawing/2014/main" xmlns="" id="{4947BCD2-47DD-4CBC-9B0E-07FA30CE3D44}"/>
              </a:ext>
            </a:extLst>
          </p:cNvPr>
          <p:cNvSpPr/>
          <p:nvPr/>
        </p:nvSpPr>
        <p:spPr>
          <a:xfrm>
            <a:off x="7194482"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9" name="Oval 248">
            <a:extLst>
              <a:ext uri="{FF2B5EF4-FFF2-40B4-BE49-F238E27FC236}">
                <a16:creationId xmlns:a16="http://schemas.microsoft.com/office/drawing/2014/main" xmlns="" id="{F5F38E46-6541-437D-A4D6-478F919537D9}"/>
              </a:ext>
            </a:extLst>
          </p:cNvPr>
          <p:cNvSpPr/>
          <p:nvPr/>
        </p:nvSpPr>
        <p:spPr>
          <a:xfrm>
            <a:off x="8825151"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50" name="Oval 249">
            <a:extLst>
              <a:ext uri="{FF2B5EF4-FFF2-40B4-BE49-F238E27FC236}">
                <a16:creationId xmlns:a16="http://schemas.microsoft.com/office/drawing/2014/main" xmlns="" id="{463ACEA9-330B-48D9-84E9-A551FF61993F}"/>
              </a:ext>
            </a:extLst>
          </p:cNvPr>
          <p:cNvSpPr/>
          <p:nvPr/>
        </p:nvSpPr>
        <p:spPr>
          <a:xfrm>
            <a:off x="10455820"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51" name="Rectangle 250">
            <a:extLst>
              <a:ext uri="{FF2B5EF4-FFF2-40B4-BE49-F238E27FC236}">
                <a16:creationId xmlns:a16="http://schemas.microsoft.com/office/drawing/2014/main" xmlns="" id="{EAE50B27-F9C2-4A68-99BC-A33AEBFA374C}"/>
              </a:ext>
            </a:extLst>
          </p:cNvPr>
          <p:cNvSpPr/>
          <p:nvPr/>
        </p:nvSpPr>
        <p:spPr bwMode="ltGray">
          <a:xfrm>
            <a:off x="2037817" y="4683948"/>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dirty="0">
                <a:solidFill>
                  <a:srgbClr val="E57100"/>
                </a:solidFill>
                <a:latin typeface="arial" panose="020B0604020202020204" pitchFamily="34" charset="0"/>
                <a:ea typeface="Arial" panose="020B0604020202020204" pitchFamily="34" charset="0"/>
                <a:cs typeface="Arial" panose="020B0604020202020204" pitchFamily="34" charset="0"/>
              </a:rPr>
              <a:t>Nāciet klajā ar rīcības plānu</a:t>
            </a:r>
          </a:p>
        </p:txBody>
      </p:sp>
      <p:sp>
        <p:nvSpPr>
          <p:cNvPr id="252" name="Rectangle 251">
            <a:extLst>
              <a:ext uri="{FF2B5EF4-FFF2-40B4-BE49-F238E27FC236}">
                <a16:creationId xmlns:a16="http://schemas.microsoft.com/office/drawing/2014/main" xmlns="" id="{24F0A4CE-3847-4C41-9656-97FDD396154C}"/>
              </a:ext>
            </a:extLst>
          </p:cNvPr>
          <p:cNvSpPr/>
          <p:nvPr/>
        </p:nvSpPr>
        <p:spPr bwMode="ltGray">
          <a:xfrm>
            <a:off x="3969433" y="4695210"/>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Vienojieties par plānu ar kreditoriem</a:t>
            </a:r>
          </a:p>
        </p:txBody>
      </p:sp>
      <p:sp>
        <p:nvSpPr>
          <p:cNvPr id="253" name="Rectangle 252">
            <a:extLst>
              <a:ext uri="{FF2B5EF4-FFF2-40B4-BE49-F238E27FC236}">
                <a16:creationId xmlns:a16="http://schemas.microsoft.com/office/drawing/2014/main" xmlns="" id="{E7939404-89ED-4D16-BBB9-6A6079A2F0D0}"/>
              </a:ext>
            </a:extLst>
          </p:cNvPr>
          <p:cNvSpPr/>
          <p:nvPr/>
        </p:nvSpPr>
        <p:spPr bwMode="ltGray">
          <a:xfrm>
            <a:off x="5619985" y="4695210"/>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Īstenojiet plānu</a:t>
            </a:r>
          </a:p>
        </p:txBody>
      </p:sp>
      <p:sp>
        <p:nvSpPr>
          <p:cNvPr id="254" name="Rectangle 253">
            <a:extLst>
              <a:ext uri="{FF2B5EF4-FFF2-40B4-BE49-F238E27FC236}">
                <a16:creationId xmlns:a16="http://schemas.microsoft.com/office/drawing/2014/main" xmlns="" id="{BC63BE79-4266-48F0-887C-9F1696C40A83}"/>
              </a:ext>
            </a:extLst>
          </p:cNvPr>
          <p:cNvSpPr/>
          <p:nvPr/>
        </p:nvSpPr>
        <p:spPr bwMode="ltGray">
          <a:xfrm>
            <a:off x="7251753" y="4709829"/>
            <a:ext cx="1274892" cy="38472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lnSpc>
                <a:spcPts val="1000"/>
              </a:lnSpc>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Ja nepieciešams, vienojieties par plāna grozījumiem </a:t>
            </a:r>
          </a:p>
        </p:txBody>
      </p:sp>
      <p:sp>
        <p:nvSpPr>
          <p:cNvPr id="255" name="Rectangle 254">
            <a:extLst>
              <a:ext uri="{FF2B5EF4-FFF2-40B4-BE49-F238E27FC236}">
                <a16:creationId xmlns:a16="http://schemas.microsoft.com/office/drawing/2014/main" xmlns="" id="{67F55E02-6BAC-4879-9185-0BBE7561B4F1}"/>
              </a:ext>
            </a:extLst>
          </p:cNvPr>
          <p:cNvSpPr/>
          <p:nvPr/>
        </p:nvSpPr>
        <p:spPr bwMode="ltGray">
          <a:xfrm>
            <a:off x="8883521" y="4695210"/>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Novērtējiet rezultātu</a:t>
            </a:r>
          </a:p>
        </p:txBody>
      </p:sp>
      <p:sp>
        <p:nvSpPr>
          <p:cNvPr id="256" name="Rectangle 255">
            <a:extLst>
              <a:ext uri="{FF2B5EF4-FFF2-40B4-BE49-F238E27FC236}">
                <a16:creationId xmlns:a16="http://schemas.microsoft.com/office/drawing/2014/main" xmlns="" id="{E734478E-8DE0-4ED5-89BA-CB0E0187BB8A}"/>
              </a:ext>
            </a:extLst>
          </p:cNvPr>
          <p:cNvSpPr/>
          <p:nvPr/>
        </p:nvSpPr>
        <p:spPr bwMode="ltGray">
          <a:xfrm>
            <a:off x="10515289" y="4612638"/>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rPr>
              <a:t>Formāla restrukturizācija</a:t>
            </a:r>
          </a:p>
        </p:txBody>
      </p:sp>
      <p:sp>
        <p:nvSpPr>
          <p:cNvPr id="264" name="Freeform 33">
            <a:extLst>
              <a:ext uri="{FF2B5EF4-FFF2-40B4-BE49-F238E27FC236}">
                <a16:creationId xmlns:a16="http://schemas.microsoft.com/office/drawing/2014/main" xmlns="" id="{EE0308D9-714B-4E20-9454-D222E3E0F5B0}"/>
              </a:ext>
            </a:extLst>
          </p:cNvPr>
          <p:cNvSpPr>
            <a:spLocks noChangeAspect="1" noEditPoints="1"/>
          </p:cNvSpPr>
          <p:nvPr/>
        </p:nvSpPr>
        <p:spPr bwMode="auto">
          <a:xfrm>
            <a:off x="2045277" y="5241551"/>
            <a:ext cx="250713" cy="308805"/>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65" name="Freeform 19">
            <a:extLst>
              <a:ext uri="{FF2B5EF4-FFF2-40B4-BE49-F238E27FC236}">
                <a16:creationId xmlns:a16="http://schemas.microsoft.com/office/drawing/2014/main" xmlns="" id="{8E073986-8BCA-4641-875C-BE7DF3E78CA4}"/>
              </a:ext>
            </a:extLst>
          </p:cNvPr>
          <p:cNvSpPr>
            <a:spLocks noChangeAspect="1" noEditPoints="1"/>
          </p:cNvSpPr>
          <p:nvPr/>
        </p:nvSpPr>
        <p:spPr bwMode="auto">
          <a:xfrm>
            <a:off x="5619986" y="5374306"/>
            <a:ext cx="332034" cy="185676"/>
          </a:xfrm>
          <a:custGeom>
            <a:avLst/>
            <a:gdLst>
              <a:gd name="T0" fmla="*/ 56 w 304"/>
              <a:gd name="T1" fmla="*/ 94 h 170"/>
              <a:gd name="T2" fmla="*/ 56 w 304"/>
              <a:gd name="T3" fmla="*/ 76 h 170"/>
              <a:gd name="T4" fmla="*/ 304 w 304"/>
              <a:gd name="T5" fmla="*/ 76 h 170"/>
              <a:gd name="T6" fmla="*/ 304 w 304"/>
              <a:gd name="T7" fmla="*/ 94 h 170"/>
              <a:gd name="T8" fmla="*/ 56 w 304"/>
              <a:gd name="T9" fmla="*/ 94 h 170"/>
              <a:gd name="T10" fmla="*/ 56 w 304"/>
              <a:gd name="T11" fmla="*/ 18 h 170"/>
              <a:gd name="T12" fmla="*/ 56 w 304"/>
              <a:gd name="T13" fmla="*/ 0 h 170"/>
              <a:gd name="T14" fmla="*/ 304 w 304"/>
              <a:gd name="T15" fmla="*/ 0 h 170"/>
              <a:gd name="T16" fmla="*/ 304 w 304"/>
              <a:gd name="T17" fmla="*/ 18 h 170"/>
              <a:gd name="T18" fmla="*/ 56 w 304"/>
              <a:gd name="T19" fmla="*/ 18 h 170"/>
              <a:gd name="T20" fmla="*/ 56 w 304"/>
              <a:gd name="T21" fmla="*/ 170 h 170"/>
              <a:gd name="T22" fmla="*/ 56 w 304"/>
              <a:gd name="T23" fmla="*/ 151 h 170"/>
              <a:gd name="T24" fmla="*/ 304 w 304"/>
              <a:gd name="T25" fmla="*/ 151 h 170"/>
              <a:gd name="T26" fmla="*/ 304 w 304"/>
              <a:gd name="T27" fmla="*/ 170 h 170"/>
              <a:gd name="T28" fmla="*/ 56 w 304"/>
              <a:gd name="T29" fmla="*/ 170 h 170"/>
              <a:gd name="T30" fmla="*/ 0 w 304"/>
              <a:gd name="T31" fmla="*/ 94 h 170"/>
              <a:gd name="T32" fmla="*/ 0 w 304"/>
              <a:gd name="T33" fmla="*/ 76 h 170"/>
              <a:gd name="T34" fmla="*/ 38 w 304"/>
              <a:gd name="T35" fmla="*/ 76 h 170"/>
              <a:gd name="T36" fmla="*/ 38 w 304"/>
              <a:gd name="T37" fmla="*/ 94 h 170"/>
              <a:gd name="T38" fmla="*/ 0 w 304"/>
              <a:gd name="T39" fmla="*/ 94 h 170"/>
              <a:gd name="T40" fmla="*/ 0 w 304"/>
              <a:gd name="T41" fmla="*/ 18 h 170"/>
              <a:gd name="T42" fmla="*/ 0 w 304"/>
              <a:gd name="T43" fmla="*/ 0 h 170"/>
              <a:gd name="T44" fmla="*/ 38 w 304"/>
              <a:gd name="T45" fmla="*/ 0 h 170"/>
              <a:gd name="T46" fmla="*/ 38 w 304"/>
              <a:gd name="T47" fmla="*/ 18 h 170"/>
              <a:gd name="T48" fmla="*/ 0 w 304"/>
              <a:gd name="T49" fmla="*/ 18 h 170"/>
              <a:gd name="T50" fmla="*/ 0 w 304"/>
              <a:gd name="T51" fmla="*/ 170 h 170"/>
              <a:gd name="T52" fmla="*/ 0 w 304"/>
              <a:gd name="T53" fmla="*/ 151 h 170"/>
              <a:gd name="T54" fmla="*/ 38 w 304"/>
              <a:gd name="T55" fmla="*/ 151 h 170"/>
              <a:gd name="T56" fmla="*/ 38 w 304"/>
              <a:gd name="T57" fmla="*/ 170 h 170"/>
              <a:gd name="T58" fmla="*/ 0 w 304"/>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170">
                <a:moveTo>
                  <a:pt x="56" y="94"/>
                </a:moveTo>
                <a:lnTo>
                  <a:pt x="56" y="76"/>
                </a:lnTo>
                <a:lnTo>
                  <a:pt x="304" y="76"/>
                </a:lnTo>
                <a:lnTo>
                  <a:pt x="304" y="94"/>
                </a:lnTo>
                <a:lnTo>
                  <a:pt x="56" y="94"/>
                </a:lnTo>
                <a:close/>
                <a:moveTo>
                  <a:pt x="56" y="18"/>
                </a:moveTo>
                <a:lnTo>
                  <a:pt x="56" y="0"/>
                </a:lnTo>
                <a:lnTo>
                  <a:pt x="304" y="0"/>
                </a:lnTo>
                <a:lnTo>
                  <a:pt x="304" y="18"/>
                </a:lnTo>
                <a:lnTo>
                  <a:pt x="56" y="18"/>
                </a:lnTo>
                <a:close/>
                <a:moveTo>
                  <a:pt x="56" y="170"/>
                </a:moveTo>
                <a:lnTo>
                  <a:pt x="56" y="151"/>
                </a:lnTo>
                <a:lnTo>
                  <a:pt x="304" y="151"/>
                </a:lnTo>
                <a:lnTo>
                  <a:pt x="304" y="170"/>
                </a:lnTo>
                <a:lnTo>
                  <a:pt x="56" y="170"/>
                </a:lnTo>
                <a:close/>
                <a:moveTo>
                  <a:pt x="0" y="94"/>
                </a:moveTo>
                <a:lnTo>
                  <a:pt x="0" y="76"/>
                </a:lnTo>
                <a:lnTo>
                  <a:pt x="38" y="76"/>
                </a:lnTo>
                <a:lnTo>
                  <a:pt x="38" y="94"/>
                </a:lnTo>
                <a:lnTo>
                  <a:pt x="0" y="94"/>
                </a:lnTo>
                <a:close/>
                <a:moveTo>
                  <a:pt x="0" y="18"/>
                </a:moveTo>
                <a:lnTo>
                  <a:pt x="0" y="0"/>
                </a:lnTo>
                <a:lnTo>
                  <a:pt x="38" y="0"/>
                </a:lnTo>
                <a:lnTo>
                  <a:pt x="38" y="18"/>
                </a:lnTo>
                <a:lnTo>
                  <a:pt x="0" y="18"/>
                </a:lnTo>
                <a:close/>
                <a:moveTo>
                  <a:pt x="0" y="170"/>
                </a:moveTo>
                <a:lnTo>
                  <a:pt x="0" y="151"/>
                </a:lnTo>
                <a:lnTo>
                  <a:pt x="38" y="151"/>
                </a:lnTo>
                <a:lnTo>
                  <a:pt x="38" y="170"/>
                </a:lnTo>
                <a:lnTo>
                  <a:pt x="0" y="170"/>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66" name="Freeform 5">
            <a:extLst>
              <a:ext uri="{FF2B5EF4-FFF2-40B4-BE49-F238E27FC236}">
                <a16:creationId xmlns:a16="http://schemas.microsoft.com/office/drawing/2014/main" xmlns="" id="{A53B11DC-BC7E-4410-A7A4-D03D2540D9B5}"/>
              </a:ext>
            </a:extLst>
          </p:cNvPr>
          <p:cNvSpPr>
            <a:spLocks noEditPoints="1"/>
          </p:cNvSpPr>
          <p:nvPr/>
        </p:nvSpPr>
        <p:spPr bwMode="auto">
          <a:xfrm>
            <a:off x="7309306" y="5249734"/>
            <a:ext cx="310248" cy="310248"/>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cxnSp>
        <p:nvCxnSpPr>
          <p:cNvPr id="267" name="Straight Connector 266">
            <a:extLst>
              <a:ext uri="{FF2B5EF4-FFF2-40B4-BE49-F238E27FC236}">
                <a16:creationId xmlns:a16="http://schemas.microsoft.com/office/drawing/2014/main" xmlns="" id="{A36EA028-8D81-40CB-812A-ECD0A7F3D695}"/>
              </a:ext>
            </a:extLst>
          </p:cNvPr>
          <p:cNvCxnSpPr>
            <a:cxnSpLocks/>
          </p:cNvCxnSpPr>
          <p:nvPr/>
        </p:nvCxnSpPr>
        <p:spPr>
          <a:xfrm>
            <a:off x="2029375" y="5144115"/>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388B02D0-B01C-4652-AB42-10779DE6FC36}"/>
              </a:ext>
            </a:extLst>
          </p:cNvPr>
          <p:cNvCxnSpPr>
            <a:cxnSpLocks/>
          </p:cNvCxnSpPr>
          <p:nvPr/>
        </p:nvCxnSpPr>
        <p:spPr>
          <a:xfrm>
            <a:off x="3969433"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83163223-1A21-45AC-8545-AB8F8B919FFA}"/>
              </a:ext>
            </a:extLst>
          </p:cNvPr>
          <p:cNvCxnSpPr>
            <a:cxnSpLocks/>
          </p:cNvCxnSpPr>
          <p:nvPr/>
        </p:nvCxnSpPr>
        <p:spPr>
          <a:xfrm>
            <a:off x="5609968"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xmlns="" id="{F5D28B27-C47F-4923-A5C6-B9DCCAE68D86}"/>
              </a:ext>
            </a:extLst>
          </p:cNvPr>
          <p:cNvCxnSpPr>
            <a:cxnSpLocks/>
          </p:cNvCxnSpPr>
          <p:nvPr/>
        </p:nvCxnSpPr>
        <p:spPr>
          <a:xfrm>
            <a:off x="7220234"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67FBC5A7-9B08-4895-A040-42912B62E427}"/>
              </a:ext>
            </a:extLst>
          </p:cNvPr>
          <p:cNvCxnSpPr>
            <a:cxnSpLocks/>
          </p:cNvCxnSpPr>
          <p:nvPr/>
        </p:nvCxnSpPr>
        <p:spPr>
          <a:xfrm>
            <a:off x="8883521"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xmlns="" id="{80D0D31B-9B9B-4217-B034-3D444B759742}"/>
              </a:ext>
            </a:extLst>
          </p:cNvPr>
          <p:cNvGrpSpPr/>
          <p:nvPr/>
        </p:nvGrpSpPr>
        <p:grpSpPr>
          <a:xfrm>
            <a:off x="8905963" y="5232332"/>
            <a:ext cx="310248" cy="317815"/>
            <a:chOff x="5159835" y="14858919"/>
            <a:chExt cx="387164" cy="396607"/>
          </a:xfrm>
          <a:solidFill>
            <a:schemeClr val="bg1">
              <a:lumMod val="65000"/>
            </a:schemeClr>
          </a:solidFill>
        </p:grpSpPr>
        <p:sp>
          <p:nvSpPr>
            <p:cNvPr id="276" name="Freeform 346">
              <a:extLst>
                <a:ext uri="{FF2B5EF4-FFF2-40B4-BE49-F238E27FC236}">
                  <a16:creationId xmlns:a16="http://schemas.microsoft.com/office/drawing/2014/main" xmlns="" id="{9AE66B36-2094-4C7F-A1A4-78207D6CD511}"/>
                </a:ext>
              </a:extLst>
            </p:cNvPr>
            <p:cNvSpPr>
              <a:spLocks/>
            </p:cNvSpPr>
            <p:nvPr/>
          </p:nvSpPr>
          <p:spPr bwMode="auto">
            <a:xfrm>
              <a:off x="5202329" y="14858919"/>
              <a:ext cx="284864" cy="239223"/>
            </a:xfrm>
            <a:custGeom>
              <a:avLst/>
              <a:gdLst>
                <a:gd name="T0" fmla="*/ 11 w 222"/>
                <a:gd name="T1" fmla="*/ 186 h 186"/>
                <a:gd name="T2" fmla="*/ 203 w 222"/>
                <a:gd name="T3" fmla="*/ 31 h 186"/>
                <a:gd name="T4" fmla="*/ 204 w 222"/>
                <a:gd name="T5" fmla="*/ 86 h 186"/>
                <a:gd name="T6" fmla="*/ 213 w 222"/>
                <a:gd name="T7" fmla="*/ 95 h 186"/>
                <a:gd name="T8" fmla="*/ 222 w 222"/>
                <a:gd name="T9" fmla="*/ 86 h 186"/>
                <a:gd name="T10" fmla="*/ 221 w 222"/>
                <a:gd name="T11" fmla="*/ 0 h 186"/>
                <a:gd name="T12" fmla="*/ 136 w 222"/>
                <a:gd name="T13" fmla="*/ 1 h 186"/>
                <a:gd name="T14" fmla="*/ 127 w 222"/>
                <a:gd name="T15" fmla="*/ 10 h 186"/>
                <a:gd name="T16" fmla="*/ 136 w 222"/>
                <a:gd name="T17" fmla="*/ 19 h 186"/>
                <a:gd name="T18" fmla="*/ 190 w 222"/>
                <a:gd name="T19" fmla="*/ 18 h 186"/>
                <a:gd name="T20" fmla="*/ 0 w 222"/>
                <a:gd name="T21" fmla="*/ 173 h 186"/>
                <a:gd name="T22" fmla="*/ 11 w 222"/>
                <a:gd name="T2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86">
                  <a:moveTo>
                    <a:pt x="11" y="186"/>
                  </a:moveTo>
                  <a:cubicBezTo>
                    <a:pt x="203" y="31"/>
                    <a:pt x="203" y="31"/>
                    <a:pt x="203" y="31"/>
                  </a:cubicBezTo>
                  <a:cubicBezTo>
                    <a:pt x="204" y="86"/>
                    <a:pt x="204" y="86"/>
                    <a:pt x="204" y="86"/>
                  </a:cubicBezTo>
                  <a:cubicBezTo>
                    <a:pt x="204" y="91"/>
                    <a:pt x="208" y="95"/>
                    <a:pt x="213" y="95"/>
                  </a:cubicBezTo>
                  <a:cubicBezTo>
                    <a:pt x="218" y="95"/>
                    <a:pt x="222" y="90"/>
                    <a:pt x="222" y="86"/>
                  </a:cubicBezTo>
                  <a:cubicBezTo>
                    <a:pt x="221" y="0"/>
                    <a:pt x="221" y="0"/>
                    <a:pt x="221" y="0"/>
                  </a:cubicBezTo>
                  <a:cubicBezTo>
                    <a:pt x="136" y="1"/>
                    <a:pt x="136" y="1"/>
                    <a:pt x="136" y="1"/>
                  </a:cubicBezTo>
                  <a:cubicBezTo>
                    <a:pt x="131" y="1"/>
                    <a:pt x="127" y="5"/>
                    <a:pt x="127" y="10"/>
                  </a:cubicBezTo>
                  <a:cubicBezTo>
                    <a:pt x="127" y="15"/>
                    <a:pt x="131" y="19"/>
                    <a:pt x="136" y="19"/>
                  </a:cubicBezTo>
                  <a:cubicBezTo>
                    <a:pt x="190" y="18"/>
                    <a:pt x="190" y="18"/>
                    <a:pt x="190" y="18"/>
                  </a:cubicBezTo>
                  <a:cubicBezTo>
                    <a:pt x="0" y="173"/>
                    <a:pt x="0" y="173"/>
                    <a:pt x="0" y="173"/>
                  </a:cubicBezTo>
                  <a:lnTo>
                    <a:pt x="11"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77" name="Freeform 347">
              <a:extLst>
                <a:ext uri="{FF2B5EF4-FFF2-40B4-BE49-F238E27FC236}">
                  <a16:creationId xmlns:a16="http://schemas.microsoft.com/office/drawing/2014/main" xmlns="" id="{FB7F5255-EACE-4285-BC2A-26440D7D0D4C}"/>
                </a:ext>
              </a:extLst>
            </p:cNvPr>
            <p:cNvSpPr>
              <a:spLocks noEditPoints="1"/>
            </p:cNvSpPr>
            <p:nvPr/>
          </p:nvSpPr>
          <p:spPr bwMode="auto">
            <a:xfrm>
              <a:off x="5159835" y="15016303"/>
              <a:ext cx="387164" cy="239223"/>
            </a:xfrm>
            <a:custGeom>
              <a:avLst/>
              <a:gdLst>
                <a:gd name="T0" fmla="*/ 154 w 246"/>
                <a:gd name="T1" fmla="*/ 0 h 152"/>
                <a:gd name="T2" fmla="*/ 154 w 246"/>
                <a:gd name="T3" fmla="*/ 40 h 152"/>
                <a:gd name="T4" fmla="*/ 77 w 246"/>
                <a:gd name="T5" fmla="*/ 40 h 152"/>
                <a:gd name="T6" fmla="*/ 77 w 246"/>
                <a:gd name="T7" fmla="*/ 92 h 152"/>
                <a:gd name="T8" fmla="*/ 0 w 246"/>
                <a:gd name="T9" fmla="*/ 92 h 152"/>
                <a:gd name="T10" fmla="*/ 0 w 246"/>
                <a:gd name="T11" fmla="*/ 152 h 152"/>
                <a:gd name="T12" fmla="*/ 246 w 246"/>
                <a:gd name="T13" fmla="*/ 152 h 152"/>
                <a:gd name="T14" fmla="*/ 246 w 246"/>
                <a:gd name="T15" fmla="*/ 0 h 152"/>
                <a:gd name="T16" fmla="*/ 154 w 246"/>
                <a:gd name="T17" fmla="*/ 0 h 152"/>
                <a:gd name="T18" fmla="*/ 17 w 246"/>
                <a:gd name="T19" fmla="*/ 108 h 152"/>
                <a:gd name="T20" fmla="*/ 77 w 246"/>
                <a:gd name="T21" fmla="*/ 108 h 152"/>
                <a:gd name="T22" fmla="*/ 77 w 246"/>
                <a:gd name="T23" fmla="*/ 136 h 152"/>
                <a:gd name="T24" fmla="*/ 17 w 246"/>
                <a:gd name="T25" fmla="*/ 136 h 152"/>
                <a:gd name="T26" fmla="*/ 17 w 246"/>
                <a:gd name="T27" fmla="*/ 108 h 152"/>
                <a:gd name="T28" fmla="*/ 93 w 246"/>
                <a:gd name="T29" fmla="*/ 136 h 152"/>
                <a:gd name="T30" fmla="*/ 93 w 246"/>
                <a:gd name="T31" fmla="*/ 57 h 152"/>
                <a:gd name="T32" fmla="*/ 154 w 246"/>
                <a:gd name="T33" fmla="*/ 57 h 152"/>
                <a:gd name="T34" fmla="*/ 154 w 246"/>
                <a:gd name="T35" fmla="*/ 136 h 152"/>
                <a:gd name="T36" fmla="*/ 93 w 246"/>
                <a:gd name="T37" fmla="*/ 136 h 152"/>
                <a:gd name="T38" fmla="*/ 230 w 246"/>
                <a:gd name="T39" fmla="*/ 136 h 152"/>
                <a:gd name="T40" fmla="*/ 170 w 246"/>
                <a:gd name="T41" fmla="*/ 136 h 152"/>
                <a:gd name="T42" fmla="*/ 170 w 246"/>
                <a:gd name="T43" fmla="*/ 16 h 152"/>
                <a:gd name="T44" fmla="*/ 230 w 246"/>
                <a:gd name="T45" fmla="*/ 16 h 152"/>
                <a:gd name="T46" fmla="*/ 230 w 246"/>
                <a:gd name="T4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52">
                  <a:moveTo>
                    <a:pt x="154" y="0"/>
                  </a:moveTo>
                  <a:lnTo>
                    <a:pt x="154" y="40"/>
                  </a:lnTo>
                  <a:lnTo>
                    <a:pt x="77" y="40"/>
                  </a:lnTo>
                  <a:lnTo>
                    <a:pt x="77" y="92"/>
                  </a:lnTo>
                  <a:lnTo>
                    <a:pt x="0" y="92"/>
                  </a:lnTo>
                  <a:lnTo>
                    <a:pt x="0" y="152"/>
                  </a:lnTo>
                  <a:lnTo>
                    <a:pt x="246" y="152"/>
                  </a:lnTo>
                  <a:lnTo>
                    <a:pt x="246" y="0"/>
                  </a:lnTo>
                  <a:lnTo>
                    <a:pt x="154" y="0"/>
                  </a:lnTo>
                  <a:close/>
                  <a:moveTo>
                    <a:pt x="17" y="108"/>
                  </a:moveTo>
                  <a:lnTo>
                    <a:pt x="77" y="108"/>
                  </a:lnTo>
                  <a:lnTo>
                    <a:pt x="77" y="136"/>
                  </a:lnTo>
                  <a:lnTo>
                    <a:pt x="17" y="136"/>
                  </a:lnTo>
                  <a:lnTo>
                    <a:pt x="17" y="108"/>
                  </a:lnTo>
                  <a:close/>
                  <a:moveTo>
                    <a:pt x="93" y="136"/>
                  </a:moveTo>
                  <a:lnTo>
                    <a:pt x="93" y="57"/>
                  </a:lnTo>
                  <a:lnTo>
                    <a:pt x="154" y="57"/>
                  </a:lnTo>
                  <a:lnTo>
                    <a:pt x="154" y="136"/>
                  </a:lnTo>
                  <a:lnTo>
                    <a:pt x="93" y="136"/>
                  </a:lnTo>
                  <a:close/>
                  <a:moveTo>
                    <a:pt x="230" y="136"/>
                  </a:moveTo>
                  <a:lnTo>
                    <a:pt x="170" y="136"/>
                  </a:lnTo>
                  <a:lnTo>
                    <a:pt x="170" y="16"/>
                  </a:lnTo>
                  <a:lnTo>
                    <a:pt x="230" y="16"/>
                  </a:lnTo>
                  <a:lnTo>
                    <a:pt x="23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cxnSp>
        <p:nvCxnSpPr>
          <p:cNvPr id="278" name="Straight Connector 277">
            <a:extLst>
              <a:ext uri="{FF2B5EF4-FFF2-40B4-BE49-F238E27FC236}">
                <a16:creationId xmlns:a16="http://schemas.microsoft.com/office/drawing/2014/main" xmlns="" id="{2A59D30C-C295-4919-AED1-243248BF59B5}"/>
              </a:ext>
            </a:extLst>
          </p:cNvPr>
          <p:cNvCxnSpPr>
            <a:cxnSpLocks/>
          </p:cNvCxnSpPr>
          <p:nvPr/>
        </p:nvCxnSpPr>
        <p:spPr>
          <a:xfrm>
            <a:off x="10556385"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9" name="Freeform 69">
            <a:extLst>
              <a:ext uri="{FF2B5EF4-FFF2-40B4-BE49-F238E27FC236}">
                <a16:creationId xmlns:a16="http://schemas.microsoft.com/office/drawing/2014/main" xmlns="" id="{9F43D969-8953-4A68-A411-D05F6C2B4936}"/>
              </a:ext>
            </a:extLst>
          </p:cNvPr>
          <p:cNvSpPr>
            <a:spLocks noChangeAspect="1" noEditPoints="1"/>
          </p:cNvSpPr>
          <p:nvPr/>
        </p:nvSpPr>
        <p:spPr bwMode="auto">
          <a:xfrm>
            <a:off x="10577728" y="5264234"/>
            <a:ext cx="336153" cy="230410"/>
          </a:xfrm>
          <a:custGeom>
            <a:avLst/>
            <a:gdLst>
              <a:gd name="T0" fmla="*/ 92 w 302"/>
              <a:gd name="T1" fmla="*/ 0 h 207"/>
              <a:gd name="T2" fmla="*/ 8 w 302"/>
              <a:gd name="T3" fmla="*/ 85 h 207"/>
              <a:gd name="T4" fmla="*/ 302 w 302"/>
              <a:gd name="T5" fmla="*/ 85 h 207"/>
              <a:gd name="T6" fmla="*/ 302 w 302"/>
              <a:gd name="T7" fmla="*/ 67 h 207"/>
              <a:gd name="T8" fmla="*/ 53 w 302"/>
              <a:gd name="T9" fmla="*/ 67 h 207"/>
              <a:gd name="T10" fmla="*/ 106 w 302"/>
              <a:gd name="T11" fmla="*/ 14 h 207"/>
              <a:gd name="T12" fmla="*/ 92 w 302"/>
              <a:gd name="T13" fmla="*/ 0 h 207"/>
              <a:gd name="T14" fmla="*/ 0 w 302"/>
              <a:gd name="T15" fmla="*/ 123 h 207"/>
              <a:gd name="T16" fmla="*/ 0 w 302"/>
              <a:gd name="T17" fmla="*/ 142 h 207"/>
              <a:gd name="T18" fmla="*/ 249 w 302"/>
              <a:gd name="T19" fmla="*/ 142 h 207"/>
              <a:gd name="T20" fmla="*/ 196 w 302"/>
              <a:gd name="T21" fmla="*/ 194 h 207"/>
              <a:gd name="T22" fmla="*/ 210 w 302"/>
              <a:gd name="T23" fmla="*/ 207 h 207"/>
              <a:gd name="T24" fmla="*/ 294 w 302"/>
              <a:gd name="T25" fmla="*/ 123 h 207"/>
              <a:gd name="T26" fmla="*/ 0 w 302"/>
              <a:gd name="T27" fmla="*/ 1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07">
                <a:moveTo>
                  <a:pt x="92" y="0"/>
                </a:moveTo>
                <a:lnTo>
                  <a:pt x="8" y="85"/>
                </a:lnTo>
                <a:lnTo>
                  <a:pt x="302" y="85"/>
                </a:lnTo>
                <a:lnTo>
                  <a:pt x="302" y="67"/>
                </a:lnTo>
                <a:lnTo>
                  <a:pt x="53" y="67"/>
                </a:lnTo>
                <a:lnTo>
                  <a:pt x="106" y="14"/>
                </a:lnTo>
                <a:lnTo>
                  <a:pt x="92" y="0"/>
                </a:lnTo>
                <a:close/>
                <a:moveTo>
                  <a:pt x="0" y="123"/>
                </a:moveTo>
                <a:lnTo>
                  <a:pt x="0" y="142"/>
                </a:lnTo>
                <a:lnTo>
                  <a:pt x="249" y="142"/>
                </a:lnTo>
                <a:lnTo>
                  <a:pt x="196" y="194"/>
                </a:lnTo>
                <a:lnTo>
                  <a:pt x="210" y="207"/>
                </a:lnTo>
                <a:lnTo>
                  <a:pt x="294" y="123"/>
                </a:lnTo>
                <a:lnTo>
                  <a:pt x="0" y="123"/>
                </a:ln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sp>
        <p:nvSpPr>
          <p:cNvPr id="281" name="TextBox 280">
            <a:extLst>
              <a:ext uri="{FF2B5EF4-FFF2-40B4-BE49-F238E27FC236}">
                <a16:creationId xmlns:a16="http://schemas.microsoft.com/office/drawing/2014/main" xmlns="" id="{F4DE17C6-FED7-4D1D-8F3E-DE924102FA72}"/>
              </a:ext>
            </a:extLst>
          </p:cNvPr>
          <p:cNvSpPr txBox="1"/>
          <p:nvPr/>
        </p:nvSpPr>
        <p:spPr>
          <a:xfrm>
            <a:off x="2017878" y="5607763"/>
            <a:ext cx="1151810" cy="837197"/>
          </a:xfrm>
          <a:prstGeom prst="rect">
            <a:avLst/>
          </a:prstGeom>
          <a:noFill/>
          <a:ln w="3175">
            <a:solidFill>
              <a:schemeClr val="bg1">
                <a:lumMod val="75000"/>
              </a:schemeClr>
            </a:solidFill>
          </a:ln>
        </p:spPr>
        <p:txBody>
          <a:bodyPr wrap="square" lIns="72000" rIns="72000" rtlCol="0">
            <a:noAutofit/>
          </a:bodyPr>
          <a:lstStyle/>
          <a:p>
            <a:pPr lvl="0" rtl="0">
              <a:defRPr/>
            </a:pPr>
            <a:r>
              <a:rPr lang="lv-LV" sz="1000" b="0" i="0" strike="noStrike" kern="1200" cap="none" spc="0" normalizeH="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Atrisiniet problēmas paši, </a:t>
            </a:r>
            <a:r>
              <a:rPr lang="lv-LV" sz="1000" dirty="0">
                <a:solidFill>
                  <a:schemeClr val="accent2"/>
                </a:solidFill>
                <a:latin typeface="arial" panose="020B0604020202020204" pitchFamily="34" charset="0"/>
                <a:ea typeface="Arial" panose="020B0604020202020204" pitchFamily="34" charset="0"/>
                <a:cs typeface="Arial" panose="020B0604020202020204" pitchFamily="34" charset="0"/>
              </a:rPr>
              <a:t>neiesaistot</a:t>
            </a:r>
            <a:r>
              <a:rPr lang="lv-LV" sz="1000" b="0" i="0" strike="noStrike" kern="1200" cap="none" spc="0" normalizeH="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 kreditorus</a:t>
            </a:r>
            <a:endParaRPr kumimoji="0" lang="en-US" sz="1000" b="0" i="0"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85" name="Freeform 31">
            <a:extLst>
              <a:ext uri="{FF2B5EF4-FFF2-40B4-BE49-F238E27FC236}">
                <a16:creationId xmlns:a16="http://schemas.microsoft.com/office/drawing/2014/main" xmlns="" id="{B85A214E-A831-4241-B78C-B602CF4988CC}"/>
              </a:ext>
            </a:extLst>
          </p:cNvPr>
          <p:cNvSpPr>
            <a:spLocks noChangeAspect="1" noEditPoints="1"/>
          </p:cNvSpPr>
          <p:nvPr/>
        </p:nvSpPr>
        <p:spPr bwMode="auto">
          <a:xfrm>
            <a:off x="2884848" y="6175991"/>
            <a:ext cx="217637" cy="207273"/>
          </a:xfrm>
          <a:custGeom>
            <a:avLst/>
            <a:gdLst>
              <a:gd name="T0" fmla="*/ 136 w 208"/>
              <a:gd name="T1" fmla="*/ 118 h 198"/>
              <a:gd name="T2" fmla="*/ 181 w 208"/>
              <a:gd name="T3" fmla="*/ 83 h 198"/>
              <a:gd name="T4" fmla="*/ 124 w 208"/>
              <a:gd name="T5" fmla="*/ 80 h 198"/>
              <a:gd name="T6" fmla="*/ 104 w 208"/>
              <a:gd name="T7" fmla="*/ 27 h 198"/>
              <a:gd name="T8" fmla="*/ 84 w 208"/>
              <a:gd name="T9" fmla="*/ 80 h 198"/>
              <a:gd name="T10" fmla="*/ 27 w 208"/>
              <a:gd name="T11" fmla="*/ 83 h 198"/>
              <a:gd name="T12" fmla="*/ 72 w 208"/>
              <a:gd name="T13" fmla="*/ 118 h 198"/>
              <a:gd name="T14" fmla="*/ 56 w 208"/>
              <a:gd name="T15" fmla="*/ 174 h 198"/>
              <a:gd name="T16" fmla="*/ 104 w 208"/>
              <a:gd name="T17" fmla="*/ 142 h 198"/>
              <a:gd name="T18" fmla="*/ 152 w 208"/>
              <a:gd name="T19" fmla="*/ 174 h 198"/>
              <a:gd name="T20" fmla="*/ 136 w 208"/>
              <a:gd name="T21" fmla="*/ 118 h 198"/>
              <a:gd name="T22" fmla="*/ 104 w 208"/>
              <a:gd name="T23" fmla="*/ 158 h 198"/>
              <a:gd name="T24" fmla="*/ 56 w 208"/>
              <a:gd name="T25" fmla="*/ 190 h 198"/>
              <a:gd name="T26" fmla="*/ 41 w 208"/>
              <a:gd name="T27" fmla="*/ 179 h 198"/>
              <a:gd name="T28" fmla="*/ 56 w 208"/>
              <a:gd name="T29" fmla="*/ 123 h 198"/>
              <a:gd name="T30" fmla="*/ 11 w 208"/>
              <a:gd name="T31" fmla="*/ 88 h 198"/>
              <a:gd name="T32" fmla="*/ 17 w 208"/>
              <a:gd name="T33" fmla="*/ 70 h 198"/>
              <a:gd name="T34" fmla="*/ 75 w 208"/>
              <a:gd name="T35" fmla="*/ 67 h 198"/>
              <a:gd name="T36" fmla="*/ 95 w 208"/>
              <a:gd name="T37" fmla="*/ 13 h 198"/>
              <a:gd name="T38" fmla="*/ 113 w 208"/>
              <a:gd name="T39" fmla="*/ 13 h 198"/>
              <a:gd name="T40" fmla="*/ 133 w 208"/>
              <a:gd name="T41" fmla="*/ 67 h 198"/>
              <a:gd name="T42" fmla="*/ 191 w 208"/>
              <a:gd name="T43" fmla="*/ 70 h 198"/>
              <a:gd name="T44" fmla="*/ 197 w 208"/>
              <a:gd name="T45" fmla="*/ 88 h 198"/>
              <a:gd name="T46" fmla="*/ 152 w 208"/>
              <a:gd name="T47" fmla="*/ 123 h 198"/>
              <a:gd name="T48" fmla="*/ 167 w 208"/>
              <a:gd name="T49" fmla="*/ 179 h 198"/>
              <a:gd name="T50" fmla="*/ 152 w 208"/>
              <a:gd name="T51" fmla="*/ 190 h 198"/>
              <a:gd name="T52" fmla="*/ 104 w 208"/>
              <a:gd name="T53" fmla="*/ 1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98">
                <a:moveTo>
                  <a:pt x="136" y="118"/>
                </a:moveTo>
                <a:cubicBezTo>
                  <a:pt x="181" y="83"/>
                  <a:pt x="181" y="83"/>
                  <a:pt x="181" y="83"/>
                </a:cubicBezTo>
                <a:cubicBezTo>
                  <a:pt x="124" y="80"/>
                  <a:pt x="124" y="80"/>
                  <a:pt x="124" y="80"/>
                </a:cubicBezTo>
                <a:cubicBezTo>
                  <a:pt x="104" y="27"/>
                  <a:pt x="104" y="27"/>
                  <a:pt x="104" y="27"/>
                </a:cubicBezTo>
                <a:cubicBezTo>
                  <a:pt x="84" y="80"/>
                  <a:pt x="84" y="80"/>
                  <a:pt x="84" y="80"/>
                </a:cubicBezTo>
                <a:cubicBezTo>
                  <a:pt x="27" y="83"/>
                  <a:pt x="27" y="83"/>
                  <a:pt x="27" y="83"/>
                </a:cubicBezTo>
                <a:cubicBezTo>
                  <a:pt x="72" y="118"/>
                  <a:pt x="72" y="118"/>
                  <a:pt x="72" y="118"/>
                </a:cubicBezTo>
                <a:cubicBezTo>
                  <a:pt x="56" y="174"/>
                  <a:pt x="56" y="174"/>
                  <a:pt x="56" y="174"/>
                </a:cubicBezTo>
                <a:cubicBezTo>
                  <a:pt x="104" y="142"/>
                  <a:pt x="104" y="142"/>
                  <a:pt x="104" y="142"/>
                </a:cubicBezTo>
                <a:cubicBezTo>
                  <a:pt x="152" y="174"/>
                  <a:pt x="152" y="174"/>
                  <a:pt x="152" y="174"/>
                </a:cubicBezTo>
                <a:lnTo>
                  <a:pt x="136" y="118"/>
                </a:lnTo>
                <a:close/>
                <a:moveTo>
                  <a:pt x="104" y="158"/>
                </a:moveTo>
                <a:cubicBezTo>
                  <a:pt x="56" y="190"/>
                  <a:pt x="56" y="190"/>
                  <a:pt x="56" y="190"/>
                </a:cubicBezTo>
                <a:cubicBezTo>
                  <a:pt x="44" y="198"/>
                  <a:pt x="37" y="193"/>
                  <a:pt x="41" y="179"/>
                </a:cubicBezTo>
                <a:cubicBezTo>
                  <a:pt x="56" y="123"/>
                  <a:pt x="56" y="123"/>
                  <a:pt x="56" y="123"/>
                </a:cubicBezTo>
                <a:cubicBezTo>
                  <a:pt x="11" y="88"/>
                  <a:pt x="11" y="88"/>
                  <a:pt x="11" y="88"/>
                </a:cubicBezTo>
                <a:cubicBezTo>
                  <a:pt x="0" y="78"/>
                  <a:pt x="2" y="70"/>
                  <a:pt x="17" y="70"/>
                </a:cubicBezTo>
                <a:cubicBezTo>
                  <a:pt x="75" y="67"/>
                  <a:pt x="75" y="67"/>
                  <a:pt x="75" y="67"/>
                </a:cubicBezTo>
                <a:cubicBezTo>
                  <a:pt x="95" y="13"/>
                  <a:pt x="95" y="13"/>
                  <a:pt x="95" y="13"/>
                </a:cubicBezTo>
                <a:cubicBezTo>
                  <a:pt x="100" y="0"/>
                  <a:pt x="108" y="0"/>
                  <a:pt x="113" y="13"/>
                </a:cubicBezTo>
                <a:cubicBezTo>
                  <a:pt x="133" y="67"/>
                  <a:pt x="133" y="67"/>
                  <a:pt x="133" y="67"/>
                </a:cubicBezTo>
                <a:cubicBezTo>
                  <a:pt x="191" y="70"/>
                  <a:pt x="191" y="70"/>
                  <a:pt x="191" y="70"/>
                </a:cubicBezTo>
                <a:cubicBezTo>
                  <a:pt x="206" y="70"/>
                  <a:pt x="208" y="78"/>
                  <a:pt x="197" y="88"/>
                </a:cubicBezTo>
                <a:cubicBezTo>
                  <a:pt x="152" y="123"/>
                  <a:pt x="152" y="123"/>
                  <a:pt x="152" y="123"/>
                </a:cubicBezTo>
                <a:cubicBezTo>
                  <a:pt x="167" y="179"/>
                  <a:pt x="167" y="179"/>
                  <a:pt x="167" y="179"/>
                </a:cubicBezTo>
                <a:cubicBezTo>
                  <a:pt x="171" y="193"/>
                  <a:pt x="164" y="198"/>
                  <a:pt x="152" y="190"/>
                </a:cubicBezTo>
                <a:lnTo>
                  <a:pt x="104" y="158"/>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86" name="TextBox 285">
            <a:extLst>
              <a:ext uri="{FF2B5EF4-FFF2-40B4-BE49-F238E27FC236}">
                <a16:creationId xmlns:a16="http://schemas.microsoft.com/office/drawing/2014/main" xmlns="" id="{7B5D62F6-7AD0-41B6-9045-19DBBF99ED1A}"/>
              </a:ext>
            </a:extLst>
          </p:cNvPr>
          <p:cNvSpPr txBox="1"/>
          <p:nvPr/>
        </p:nvSpPr>
        <p:spPr>
          <a:xfrm>
            <a:off x="3843812" y="5541224"/>
            <a:ext cx="4590393" cy="246221"/>
          </a:xfrm>
          <a:prstGeom prst="rect">
            <a:avLst/>
          </a:prstGeom>
          <a:no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Pārtraukuma periods</a:t>
            </a:r>
            <a:endParaRPr kumimoji="0" lang="en-US" sz="1000" b="1" i="0" strike="noStrike" kern="120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47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055702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5"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xmlns=""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09294028-590E-4893-96BC-4758AD460E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6" name="Title 15">
            <a:extLst>
              <a:ext uri="{FF2B5EF4-FFF2-40B4-BE49-F238E27FC236}">
                <a16:creationId xmlns:a16="http://schemas.microsoft.com/office/drawing/2014/main" xmlns="" id="{8B3991D7-A71C-4D7B-BDE3-CB200C69A83B}"/>
              </a:ext>
            </a:extLst>
          </p:cNvPr>
          <p:cNvSpPr>
            <a:spLocks noGrp="1"/>
          </p:cNvSpPr>
          <p:nvPr>
            <p:ph type="title"/>
          </p:nvPr>
        </p:nvSpPr>
        <p:spPr/>
        <p:txBody>
          <a:bodyPr rtlCol="0"/>
          <a:lstStyle/>
          <a:p>
            <a:pPr lvl="0" rtl="0"/>
            <a:r>
              <a:rPr lang="lv-LV" dirty="0">
                <a:sym typeface="Arial"/>
              </a:rPr>
              <a:t>2a. solis</a:t>
            </a:r>
            <a:r>
              <a:rPr lang="en-US" dirty="0">
                <a:sym typeface="Arial"/>
              </a:rPr>
              <a:t>:</a:t>
            </a:r>
            <a:r>
              <a:rPr lang="lv-LV" dirty="0">
                <a:sym typeface="Arial"/>
              </a:rPr>
              <a:t> Kādas ir ĀTV restrukturizācijas iespējas?</a:t>
            </a:r>
          </a:p>
        </p:txBody>
      </p:sp>
      <p:sp>
        <p:nvSpPr>
          <p:cNvPr id="124" name="Slide Number Placeholder 5">
            <a:extLst>
              <a:ext uri="{FF2B5EF4-FFF2-40B4-BE49-F238E27FC236}">
                <a16:creationId xmlns:a16="http://schemas.microsoft.com/office/drawing/2014/main" xmlns="" id="{5D4191BB-4B33-4F17-ADE5-F65FD2B6CED5}"/>
              </a:ext>
            </a:extLst>
          </p:cNvPr>
          <p:cNvSpPr>
            <a:spLocks noGrp="1"/>
          </p:cNvSpPr>
          <p:nvPr>
            <p:ph type="sldNum" sz="quarter" idx="12"/>
          </p:nvPr>
        </p:nvSpPr>
        <p:spPr/>
        <p:txBody>
          <a:bodyPr rtlCol="0"/>
          <a:lstStyle/>
          <a:p>
            <a:pPr lvl="0" rtl="0"/>
            <a:fld id="{E81276B6-4034-4841-805E-541AB8384CBA}" type="slidenum">
              <a:rPr lang="en-GB" noProof="0" smtClean="0"/>
              <a:pPr lvl="0" rtl="0"/>
              <a:t>15</a:t>
            </a:fld>
            <a:endParaRPr lang="en-GB" noProof="0"/>
          </a:p>
        </p:txBody>
      </p:sp>
      <p:sp>
        <p:nvSpPr>
          <p:cNvPr id="724" name="Rectangle 723">
            <a:extLst>
              <a:ext uri="{FF2B5EF4-FFF2-40B4-BE49-F238E27FC236}">
                <a16:creationId xmlns:a16="http://schemas.microsoft.com/office/drawing/2014/main" xmlns="" id="{C9F31624-1892-4E48-8CF2-F9FF8C4EA9FF}"/>
              </a:ext>
            </a:extLst>
          </p:cNvPr>
          <p:cNvSpPr/>
          <p:nvPr/>
        </p:nvSpPr>
        <p:spPr>
          <a:xfrm>
            <a:off x="5639078" y="2038206"/>
            <a:ext cx="6144927" cy="578556"/>
          </a:xfrm>
          <a:prstGeom prst="rect">
            <a:avLst/>
          </a:prstGeom>
          <a:noFill/>
        </p:spPr>
        <p:txBody>
          <a:bodyPr wrap="square" lIns="0" tIns="0" rIns="0" bIns="0" rtlCol="0">
            <a:spAutoFit/>
          </a:bodyPr>
          <a:lstStyle/>
          <a:p>
            <a:pPr lvl="0" rtl="0">
              <a:lnSpc>
                <a:spcPct val="107000"/>
              </a:lnSpc>
              <a:spcAft>
                <a:spcPts val="800"/>
              </a:spcAft>
              <a:defRPr/>
            </a:pPr>
            <a:r>
              <a:rPr lang="lv-LV" sz="1200" dirty="0">
                <a:latin typeface="arial" panose="020B0604020202020204" pitchFamily="34" charset="0"/>
                <a:cs typeface="Arial" panose="020B0604020202020204" pitchFamily="34" charset="0"/>
              </a:rPr>
              <a:t>Kad vien tas ir iespējams, labākais risinājums ir panākt vienošanos ar kreditoriem par ĀTV restrukturizāciju, kas palīdzēs jūsu uzņēmumam un arī kreditoriem ietaupīt laiku un naudu. Tā kā process ir konfidenciāls, tam nevajadzētu traucēt jūsu uzņēmējdarbībai.</a:t>
            </a:r>
          </a:p>
        </p:txBody>
      </p:sp>
      <p:sp>
        <p:nvSpPr>
          <p:cNvPr id="412" name="Rectangle 10">
            <a:extLst>
              <a:ext uri="{FF2B5EF4-FFF2-40B4-BE49-F238E27FC236}">
                <a16:creationId xmlns:a16="http://schemas.microsoft.com/office/drawing/2014/main" xmlns="" id="{F7AD59F7-82E0-40BB-9EAF-A44A17494A6C}"/>
              </a:ext>
            </a:extLst>
          </p:cNvPr>
          <p:cNvSpPr>
            <a:spLocks noChangeArrowheads="1"/>
          </p:cNvSpPr>
          <p:nvPr/>
        </p:nvSpPr>
        <p:spPr bwMode="auto">
          <a:xfrm>
            <a:off x="5639575" y="2881778"/>
            <a:ext cx="6135592" cy="453641"/>
          </a:xfrm>
          <a:prstGeom prst="rect">
            <a:avLst/>
          </a:prstGeom>
          <a:solidFill>
            <a:srgbClr val="990066"/>
          </a:solidFill>
        </p:spPr>
        <p:txBody>
          <a:bodyPr wrap="square" lIns="72000" tIns="36000" rIns="72000" bIns="36000" rtlCol="0">
            <a:spAutoFit/>
          </a:bodyPr>
          <a:lstStyle/>
          <a:p>
            <a:pPr rtl="0">
              <a:lnSpc>
                <a:spcPct val="107000"/>
              </a:lnSpc>
              <a:spcAft>
                <a:spcPts val="800"/>
              </a:spcAft>
            </a:pPr>
            <a:r>
              <a:rPr lang="lv-LV" sz="1200" b="1" dirty="0">
                <a:solidFill>
                  <a:schemeClr val="bg1"/>
                </a:solidFill>
                <a:latin typeface="arial" panose="020B0604020202020204" pitchFamily="34" charset="0"/>
                <a:cs typeface="Arial" panose="020B0604020202020204" pitchFamily="34" charset="0"/>
              </a:rPr>
              <a:t>Vienkāršības labad mēs esam iedalījuši visbiežāk izmantotos ĀTV risinājumus trīs kategorijās, lai jūs savam uzņēmumam rastu vispiemērotākos risinājumus</a:t>
            </a:r>
          </a:p>
        </p:txBody>
      </p:sp>
      <p:sp>
        <p:nvSpPr>
          <p:cNvPr id="218" name="Rectangle 217">
            <a:extLst>
              <a:ext uri="{FF2B5EF4-FFF2-40B4-BE49-F238E27FC236}">
                <a16:creationId xmlns:a16="http://schemas.microsoft.com/office/drawing/2014/main" xmlns=""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latin typeface="arial" panose="020B0604020202020204" pitchFamily="34" charset="0"/>
                <a:cs typeface="Arial" panose="020B0604020202020204" pitchFamily="34" charset="0"/>
              </a:rPr>
              <a:t>Neformāla restrukturizācija</a:t>
            </a:r>
            <a:endParaRPr lang="en-GB" sz="1200" b="1" dirty="0">
              <a:solidFill>
                <a:schemeClr val="bg1"/>
              </a:solidFill>
              <a:latin typeface="arial" panose="020B0604020202020204" pitchFamily="34" charset="0"/>
              <a:ea typeface="Arial"/>
              <a:cs typeface="Arial"/>
              <a:sym typeface="Arial"/>
            </a:endParaRPr>
          </a:p>
        </p:txBody>
      </p:sp>
      <p:grpSp>
        <p:nvGrpSpPr>
          <p:cNvPr id="14" name="Group 13">
            <a:extLst>
              <a:ext uri="{FF2B5EF4-FFF2-40B4-BE49-F238E27FC236}">
                <a16:creationId xmlns:a16="http://schemas.microsoft.com/office/drawing/2014/main" xmlns="" id="{71136174-E612-4483-A26E-E7F0E6337EEB}"/>
              </a:ext>
            </a:extLst>
          </p:cNvPr>
          <p:cNvGrpSpPr/>
          <p:nvPr/>
        </p:nvGrpSpPr>
        <p:grpSpPr>
          <a:xfrm>
            <a:off x="5680117" y="3665520"/>
            <a:ext cx="6116316" cy="1678107"/>
            <a:chOff x="5658851" y="3474543"/>
            <a:chExt cx="6116316" cy="1678107"/>
          </a:xfrm>
        </p:grpSpPr>
        <p:grpSp>
          <p:nvGrpSpPr>
            <p:cNvPr id="10" name="Group 9">
              <a:extLst>
                <a:ext uri="{FF2B5EF4-FFF2-40B4-BE49-F238E27FC236}">
                  <a16:creationId xmlns:a16="http://schemas.microsoft.com/office/drawing/2014/main" xmlns="" id="{09F85524-283A-4952-BBEE-3465FA14F7CF}"/>
                </a:ext>
              </a:extLst>
            </p:cNvPr>
            <p:cNvGrpSpPr/>
            <p:nvPr/>
          </p:nvGrpSpPr>
          <p:grpSpPr>
            <a:xfrm>
              <a:off x="5658852" y="4804038"/>
              <a:ext cx="3736245" cy="348612"/>
              <a:chOff x="5658852" y="4804038"/>
              <a:chExt cx="3736245" cy="348612"/>
            </a:xfrm>
          </p:grpSpPr>
          <p:sp>
            <p:nvSpPr>
              <p:cNvPr id="118" name="Rectangle 117">
                <a:extLst>
                  <a:ext uri="{FF2B5EF4-FFF2-40B4-BE49-F238E27FC236}">
                    <a16:creationId xmlns:a16="http://schemas.microsoft.com/office/drawing/2014/main" xmlns="" id="{D4B360AB-AD13-4CB2-B588-59D74211963A}"/>
                  </a:ext>
                </a:extLst>
              </p:cNvPr>
              <p:cNvSpPr/>
              <p:nvPr/>
            </p:nvSpPr>
            <p:spPr>
              <a:xfrm>
                <a:off x="6143897" y="4886011"/>
                <a:ext cx="3251200" cy="184666"/>
              </a:xfrm>
              <a:prstGeom prst="rect">
                <a:avLst/>
              </a:prstGeom>
            </p:spPr>
            <p:txBody>
              <a:bodyPr wrap="none" lIns="0" tIns="0" rIns="0" bIns="0" rtlCol="0">
                <a:no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Uzņēmējdarbības operacionālā restrukturizācija </a:t>
                </a:r>
                <a:r>
                  <a:rPr lang="lv-LV" sz="12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(7. pielikums)</a:t>
                </a:r>
                <a:endParaRPr lang="lv-LV" sz="1200" dirty="0">
                  <a:solidFill>
                    <a:srgbClr val="990066"/>
                  </a:solidFill>
                  <a:latin typeface="arial" panose="020B0604020202020204" pitchFamily="34" charset="0"/>
                  <a:cs typeface="Arial" panose="020B0604020202020204" pitchFamily="34" charset="0"/>
                </a:endParaRPr>
              </a:p>
            </p:txBody>
          </p:sp>
          <p:sp>
            <p:nvSpPr>
              <p:cNvPr id="119" name="Freeform 41">
                <a:extLst>
                  <a:ext uri="{FF2B5EF4-FFF2-40B4-BE49-F238E27FC236}">
                    <a16:creationId xmlns:a16="http://schemas.microsoft.com/office/drawing/2014/main" xmlns="" id="{BDC7982A-7A8D-4FE0-8603-8B9C656FC1ED}"/>
                  </a:ext>
                </a:extLst>
              </p:cNvPr>
              <p:cNvSpPr>
                <a:spLocks noChangeAspect="1" noEditPoints="1"/>
              </p:cNvSpPr>
              <p:nvPr/>
            </p:nvSpPr>
            <p:spPr bwMode="auto">
              <a:xfrm>
                <a:off x="5658852" y="4804038"/>
                <a:ext cx="348612" cy="34861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900">
                  <a:latin typeface="arial" panose="020B0604020202020204" pitchFamily="34" charset="0"/>
                </a:endParaRPr>
              </a:p>
            </p:txBody>
          </p:sp>
        </p:grpSp>
        <p:grpSp>
          <p:nvGrpSpPr>
            <p:cNvPr id="8" name="Group 7">
              <a:extLst>
                <a:ext uri="{FF2B5EF4-FFF2-40B4-BE49-F238E27FC236}">
                  <a16:creationId xmlns:a16="http://schemas.microsoft.com/office/drawing/2014/main" xmlns="" id="{DAB350A4-DB59-4D89-AF1A-304E6B9CC064}"/>
                </a:ext>
              </a:extLst>
            </p:cNvPr>
            <p:cNvGrpSpPr/>
            <p:nvPr/>
          </p:nvGrpSpPr>
          <p:grpSpPr>
            <a:xfrm>
              <a:off x="5660235" y="3474543"/>
              <a:ext cx="4377513" cy="292926"/>
              <a:chOff x="5660235" y="3523318"/>
              <a:chExt cx="4377513" cy="292926"/>
            </a:xfrm>
          </p:grpSpPr>
          <p:sp>
            <p:nvSpPr>
              <p:cNvPr id="110" name="Rectangle 109">
                <a:extLst>
                  <a:ext uri="{FF2B5EF4-FFF2-40B4-BE49-F238E27FC236}">
                    <a16:creationId xmlns:a16="http://schemas.microsoft.com/office/drawing/2014/main" xmlns="" id="{3B38C4DC-11B8-4CF2-8B0B-11AA1AA1FAA3}"/>
                  </a:ext>
                </a:extLst>
              </p:cNvPr>
              <p:cNvSpPr/>
              <p:nvPr/>
            </p:nvSpPr>
            <p:spPr>
              <a:xfrm>
                <a:off x="6155275" y="3603533"/>
                <a:ext cx="3882473" cy="184666"/>
              </a:xfrm>
              <a:prstGeom prst="rect">
                <a:avLst/>
              </a:prstGeom>
            </p:spPr>
            <p:txBody>
              <a:bodyPr wrap="none" lIns="0" tIns="0" rIns="0" bIns="0" rtlCol="0">
                <a:sp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Saistību atmaksas nosacījumu maiņa (</a:t>
                </a:r>
                <a:r>
                  <a:rPr lang="lv-LV" sz="12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4.</a:t>
                </a:r>
                <a:r>
                  <a:rPr lang="lv-LV" sz="1200" dirty="0">
                    <a:solidFill>
                      <a:srgbClr val="990066"/>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un </a:t>
                </a:r>
                <a:r>
                  <a:rPr lang="lv-LV" sz="1200"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xmlns="" val="tx"/>
                        </a:ext>
                      </a:extLst>
                    </a:hlinkClick>
                  </a:rPr>
                  <a:t>5. pielikums)</a:t>
                </a:r>
                <a:endParaRPr lang="lv-LV" sz="1200" dirty="0">
                  <a:solidFill>
                    <a:srgbClr val="990066"/>
                  </a:solidFill>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xmlns="" id="{3B55F79C-3E6C-4803-AD8B-6D34C9917C11}"/>
                  </a:ext>
                </a:extLst>
              </p:cNvPr>
              <p:cNvGrpSpPr/>
              <p:nvPr/>
            </p:nvGrpSpPr>
            <p:grpSpPr>
              <a:xfrm>
                <a:off x="5660235" y="3523318"/>
                <a:ext cx="373646" cy="292926"/>
                <a:chOff x="1399942" y="16036148"/>
                <a:chExt cx="451691" cy="354113"/>
              </a:xfrm>
              <a:solidFill>
                <a:schemeClr val="bg1">
                  <a:lumMod val="65000"/>
                </a:schemeClr>
              </a:solidFill>
            </p:grpSpPr>
            <p:sp>
              <p:nvSpPr>
                <p:cNvPr id="121" name="Freeform 373">
                  <a:extLst>
                    <a:ext uri="{FF2B5EF4-FFF2-40B4-BE49-F238E27FC236}">
                      <a16:creationId xmlns:a16="http://schemas.microsoft.com/office/drawing/2014/main" xmlns="" id="{EA01D1F8-75E2-43C1-8391-7F8615585322}"/>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sp>
              <p:nvSpPr>
                <p:cNvPr id="122" name="Freeform 374">
                  <a:extLst>
                    <a:ext uri="{FF2B5EF4-FFF2-40B4-BE49-F238E27FC236}">
                      <a16:creationId xmlns:a16="http://schemas.microsoft.com/office/drawing/2014/main" xmlns="" id="{F2FA45AE-005E-4242-8766-4398D32B9E7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grpSp>
        </p:grpSp>
        <p:grpSp>
          <p:nvGrpSpPr>
            <p:cNvPr id="9" name="Group 8">
              <a:extLst>
                <a:ext uri="{FF2B5EF4-FFF2-40B4-BE49-F238E27FC236}">
                  <a16:creationId xmlns:a16="http://schemas.microsoft.com/office/drawing/2014/main" xmlns="" id="{FD7FDF88-A5D3-4744-9980-1CBA44BF96E0}"/>
                </a:ext>
              </a:extLst>
            </p:cNvPr>
            <p:cNvGrpSpPr/>
            <p:nvPr/>
          </p:nvGrpSpPr>
          <p:grpSpPr>
            <a:xfrm>
              <a:off x="5658851" y="4109323"/>
              <a:ext cx="3736246" cy="352862"/>
              <a:chOff x="5658851" y="4132171"/>
              <a:chExt cx="3736246" cy="352862"/>
            </a:xfrm>
          </p:grpSpPr>
          <p:sp>
            <p:nvSpPr>
              <p:cNvPr id="117" name="Rectangle 116">
                <a:extLst>
                  <a:ext uri="{FF2B5EF4-FFF2-40B4-BE49-F238E27FC236}">
                    <a16:creationId xmlns:a16="http://schemas.microsoft.com/office/drawing/2014/main" xmlns="" id="{571261F0-39C4-4CE6-967F-388B836AF3E1}"/>
                  </a:ext>
                </a:extLst>
              </p:cNvPr>
              <p:cNvSpPr/>
              <p:nvPr/>
            </p:nvSpPr>
            <p:spPr>
              <a:xfrm>
                <a:off x="6143897" y="4216269"/>
                <a:ext cx="3251200" cy="184666"/>
              </a:xfrm>
              <a:prstGeom prst="rect">
                <a:avLst/>
              </a:prstGeom>
            </p:spPr>
            <p:txBody>
              <a:bodyPr wrap="none" lIns="0" tIns="0" rIns="0" bIns="0" rtlCol="0">
                <a:no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Finanšu restrukturizācija </a:t>
                </a:r>
                <a:r>
                  <a:rPr lang="lv-LV" sz="1200" dirty="0">
                    <a:solidFill>
                      <a:srgbClr val="990066"/>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xmlns="" val="tx"/>
                        </a:ext>
                      </a:extLst>
                    </a:hlinkClick>
                  </a:rPr>
                  <a:t>(6. pielikums</a:t>
                </a:r>
                <a:r>
                  <a:rPr lang="lv-LV" sz="1200" dirty="0">
                    <a:solidFill>
                      <a:srgbClr val="990066"/>
                    </a:solidFill>
                    <a:latin typeface="arial" panose="020B0604020202020204" pitchFamily="34" charset="0"/>
                    <a:cs typeface="Arial" panose="020B0604020202020204" pitchFamily="34" charset="0"/>
                  </a:rPr>
                  <a:t>)</a:t>
                </a:r>
                <a:endParaRPr lang="en-US" sz="1200" dirty="0">
                  <a:solidFill>
                    <a:srgbClr val="990066"/>
                  </a:solidFill>
                  <a:latin typeface="arial" panose="020B0604020202020204" pitchFamily="34" charset="0"/>
                  <a:cs typeface="Arial" panose="020B0604020202020204" pitchFamily="34" charset="0"/>
                </a:endParaRPr>
              </a:p>
            </p:txBody>
          </p:sp>
          <p:sp>
            <p:nvSpPr>
              <p:cNvPr id="123" name="Freeform 348">
                <a:extLst>
                  <a:ext uri="{FF2B5EF4-FFF2-40B4-BE49-F238E27FC236}">
                    <a16:creationId xmlns:a16="http://schemas.microsoft.com/office/drawing/2014/main" xmlns="" id="{94731E8D-AC69-4746-AE96-DF0927F99B07}"/>
                  </a:ext>
                </a:extLst>
              </p:cNvPr>
              <p:cNvSpPr>
                <a:spLocks noEditPoints="1"/>
              </p:cNvSpPr>
              <p:nvPr/>
            </p:nvSpPr>
            <p:spPr bwMode="auto">
              <a:xfrm>
                <a:off x="5658851" y="4132171"/>
                <a:ext cx="348612" cy="352862"/>
              </a:xfrm>
              <a:custGeom>
                <a:avLst/>
                <a:gdLst>
                  <a:gd name="T0" fmla="*/ 153 w 246"/>
                  <a:gd name="T1" fmla="*/ 0 h 249"/>
                  <a:gd name="T2" fmla="*/ 153 w 246"/>
                  <a:gd name="T3" fmla="*/ 75 h 249"/>
                  <a:gd name="T4" fmla="*/ 77 w 246"/>
                  <a:gd name="T5" fmla="*/ 75 h 249"/>
                  <a:gd name="T6" fmla="*/ 77 w 246"/>
                  <a:gd name="T7" fmla="*/ 138 h 249"/>
                  <a:gd name="T8" fmla="*/ 0 w 246"/>
                  <a:gd name="T9" fmla="*/ 138 h 249"/>
                  <a:gd name="T10" fmla="*/ 0 w 246"/>
                  <a:gd name="T11" fmla="*/ 249 h 249"/>
                  <a:gd name="T12" fmla="*/ 246 w 246"/>
                  <a:gd name="T13" fmla="*/ 249 h 249"/>
                  <a:gd name="T14" fmla="*/ 246 w 246"/>
                  <a:gd name="T15" fmla="*/ 0 h 249"/>
                  <a:gd name="T16" fmla="*/ 153 w 246"/>
                  <a:gd name="T17" fmla="*/ 0 h 249"/>
                  <a:gd name="T18" fmla="*/ 17 w 246"/>
                  <a:gd name="T19" fmla="*/ 154 h 249"/>
                  <a:gd name="T20" fmla="*/ 77 w 246"/>
                  <a:gd name="T21" fmla="*/ 154 h 249"/>
                  <a:gd name="T22" fmla="*/ 77 w 246"/>
                  <a:gd name="T23" fmla="*/ 233 h 249"/>
                  <a:gd name="T24" fmla="*/ 17 w 246"/>
                  <a:gd name="T25" fmla="*/ 233 h 249"/>
                  <a:gd name="T26" fmla="*/ 17 w 246"/>
                  <a:gd name="T27" fmla="*/ 154 h 249"/>
                  <a:gd name="T28" fmla="*/ 93 w 246"/>
                  <a:gd name="T29" fmla="*/ 233 h 249"/>
                  <a:gd name="T30" fmla="*/ 93 w 246"/>
                  <a:gd name="T31" fmla="*/ 92 h 249"/>
                  <a:gd name="T32" fmla="*/ 153 w 246"/>
                  <a:gd name="T33" fmla="*/ 92 h 249"/>
                  <a:gd name="T34" fmla="*/ 153 w 246"/>
                  <a:gd name="T35" fmla="*/ 233 h 249"/>
                  <a:gd name="T36" fmla="*/ 93 w 246"/>
                  <a:gd name="T37" fmla="*/ 233 h 249"/>
                  <a:gd name="T38" fmla="*/ 230 w 246"/>
                  <a:gd name="T39" fmla="*/ 233 h 249"/>
                  <a:gd name="T40" fmla="*/ 170 w 246"/>
                  <a:gd name="T41" fmla="*/ 233 h 249"/>
                  <a:gd name="T42" fmla="*/ 170 w 246"/>
                  <a:gd name="T43" fmla="*/ 16 h 249"/>
                  <a:gd name="T44" fmla="*/ 230 w 246"/>
                  <a:gd name="T45" fmla="*/ 16 h 249"/>
                  <a:gd name="T46" fmla="*/ 230 w 246"/>
                  <a:gd name="T47" fmla="*/ 2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249">
                    <a:moveTo>
                      <a:pt x="153" y="0"/>
                    </a:moveTo>
                    <a:lnTo>
                      <a:pt x="153" y="75"/>
                    </a:lnTo>
                    <a:lnTo>
                      <a:pt x="77" y="75"/>
                    </a:lnTo>
                    <a:lnTo>
                      <a:pt x="77" y="138"/>
                    </a:lnTo>
                    <a:lnTo>
                      <a:pt x="0" y="138"/>
                    </a:lnTo>
                    <a:lnTo>
                      <a:pt x="0" y="249"/>
                    </a:lnTo>
                    <a:lnTo>
                      <a:pt x="246" y="249"/>
                    </a:lnTo>
                    <a:lnTo>
                      <a:pt x="246" y="0"/>
                    </a:lnTo>
                    <a:lnTo>
                      <a:pt x="153" y="0"/>
                    </a:lnTo>
                    <a:close/>
                    <a:moveTo>
                      <a:pt x="17" y="154"/>
                    </a:moveTo>
                    <a:lnTo>
                      <a:pt x="77" y="154"/>
                    </a:lnTo>
                    <a:lnTo>
                      <a:pt x="77" y="233"/>
                    </a:lnTo>
                    <a:lnTo>
                      <a:pt x="17" y="233"/>
                    </a:lnTo>
                    <a:lnTo>
                      <a:pt x="17" y="154"/>
                    </a:lnTo>
                    <a:close/>
                    <a:moveTo>
                      <a:pt x="93" y="233"/>
                    </a:moveTo>
                    <a:lnTo>
                      <a:pt x="93" y="92"/>
                    </a:lnTo>
                    <a:lnTo>
                      <a:pt x="153" y="92"/>
                    </a:lnTo>
                    <a:lnTo>
                      <a:pt x="153" y="233"/>
                    </a:lnTo>
                    <a:lnTo>
                      <a:pt x="93" y="233"/>
                    </a:lnTo>
                    <a:close/>
                    <a:moveTo>
                      <a:pt x="230" y="233"/>
                    </a:moveTo>
                    <a:lnTo>
                      <a:pt x="170" y="233"/>
                    </a:lnTo>
                    <a:lnTo>
                      <a:pt x="170" y="16"/>
                    </a:lnTo>
                    <a:lnTo>
                      <a:pt x="230" y="16"/>
                    </a:lnTo>
                    <a:lnTo>
                      <a:pt x="230" y="233"/>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grpSp>
        <p:cxnSp>
          <p:nvCxnSpPr>
            <p:cNvPr id="7" name="Straight Connector 6">
              <a:extLst>
                <a:ext uri="{FF2B5EF4-FFF2-40B4-BE49-F238E27FC236}">
                  <a16:creationId xmlns:a16="http://schemas.microsoft.com/office/drawing/2014/main" xmlns="" id="{CA86108D-C52D-4CFF-9F90-78E633C5044D}"/>
                </a:ext>
              </a:extLst>
            </p:cNvPr>
            <p:cNvCxnSpPr/>
            <p:nvPr/>
          </p:nvCxnSpPr>
          <p:spPr>
            <a:xfrm>
              <a:off x="6143897" y="3938396"/>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77B227F0-B699-4082-9D0D-BECCDEE565B1}"/>
                </a:ext>
              </a:extLst>
            </p:cNvPr>
            <p:cNvCxnSpPr/>
            <p:nvPr/>
          </p:nvCxnSpPr>
          <p:spPr>
            <a:xfrm>
              <a:off x="6143897" y="4633112"/>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2" name="Google Shape;2453;p59">
            <a:extLst>
              <a:ext uri="{FF2B5EF4-FFF2-40B4-BE49-F238E27FC236}">
                <a16:creationId xmlns:a16="http://schemas.microsoft.com/office/drawing/2014/main" xmlns="" id="{B1435E27-AAEF-43AE-BB29-B12C6469A3B4}"/>
              </a:ext>
            </a:extLst>
          </p:cNvPr>
          <p:cNvSpPr/>
          <p:nvPr/>
        </p:nvSpPr>
        <p:spPr>
          <a:xfrm>
            <a:off x="5663918" y="5764853"/>
            <a:ext cx="319412" cy="411627"/>
          </a:xfrm>
          <a:custGeom>
            <a:avLst/>
            <a:gdLst/>
            <a:ahLst/>
            <a:cxnLst/>
            <a:rect l="l" t="t" r="r" b="b"/>
            <a:pathLst>
              <a:path w="98" h="125" extrusionOk="0">
                <a:moveTo>
                  <a:pt x="7" y="89"/>
                </a:moveTo>
                <a:cubicBezTo>
                  <a:pt x="11" y="89"/>
                  <a:pt x="11" y="89"/>
                  <a:pt x="11" y="89"/>
                </a:cubicBezTo>
                <a:cubicBezTo>
                  <a:pt x="86" y="89"/>
                  <a:pt x="86" y="89"/>
                  <a:pt x="86" y="89"/>
                </a:cubicBezTo>
                <a:cubicBezTo>
                  <a:pt x="90" y="89"/>
                  <a:pt x="90" y="89"/>
                  <a:pt x="90" y="89"/>
                </a:cubicBezTo>
                <a:cubicBezTo>
                  <a:pt x="90" y="103"/>
                  <a:pt x="90" y="103"/>
                  <a:pt x="90" y="103"/>
                </a:cubicBezTo>
                <a:cubicBezTo>
                  <a:pt x="7" y="103"/>
                  <a:pt x="7" y="103"/>
                  <a:pt x="7" y="103"/>
                </a:cubicBezTo>
                <a:lnTo>
                  <a:pt x="7" y="89"/>
                </a:lnTo>
                <a:close/>
                <a:moveTo>
                  <a:pt x="19" y="49"/>
                </a:moveTo>
                <a:cubicBezTo>
                  <a:pt x="19" y="33"/>
                  <a:pt x="32" y="20"/>
                  <a:pt x="49" y="20"/>
                </a:cubicBezTo>
                <a:cubicBezTo>
                  <a:pt x="49" y="20"/>
                  <a:pt x="49" y="20"/>
                  <a:pt x="49" y="20"/>
                </a:cubicBezTo>
                <a:cubicBezTo>
                  <a:pt x="65" y="20"/>
                  <a:pt x="78" y="33"/>
                  <a:pt x="78" y="49"/>
                </a:cubicBezTo>
                <a:cubicBezTo>
                  <a:pt x="78" y="81"/>
                  <a:pt x="78" y="81"/>
                  <a:pt x="78" y="81"/>
                </a:cubicBezTo>
                <a:cubicBezTo>
                  <a:pt x="19" y="81"/>
                  <a:pt x="19" y="81"/>
                  <a:pt x="19" y="81"/>
                </a:cubicBezTo>
                <a:lnTo>
                  <a:pt x="19" y="49"/>
                </a:lnTo>
                <a:close/>
                <a:moveTo>
                  <a:pt x="49" y="117"/>
                </a:moveTo>
                <a:cubicBezTo>
                  <a:pt x="44" y="117"/>
                  <a:pt x="41" y="115"/>
                  <a:pt x="39" y="111"/>
                </a:cubicBezTo>
                <a:cubicBezTo>
                  <a:pt x="58" y="111"/>
                  <a:pt x="58" y="111"/>
                  <a:pt x="58" y="111"/>
                </a:cubicBezTo>
                <a:cubicBezTo>
                  <a:pt x="57" y="115"/>
                  <a:pt x="53" y="117"/>
                  <a:pt x="49" y="117"/>
                </a:cubicBezTo>
                <a:close/>
                <a:moveTo>
                  <a:pt x="49" y="125"/>
                </a:moveTo>
                <a:cubicBezTo>
                  <a:pt x="57" y="125"/>
                  <a:pt x="65" y="119"/>
                  <a:pt x="67" y="111"/>
                </a:cubicBezTo>
                <a:cubicBezTo>
                  <a:pt x="98" y="111"/>
                  <a:pt x="98" y="111"/>
                  <a:pt x="98" y="111"/>
                </a:cubicBezTo>
                <a:cubicBezTo>
                  <a:pt x="98" y="81"/>
                  <a:pt x="98" y="81"/>
                  <a:pt x="98" y="81"/>
                </a:cubicBezTo>
                <a:cubicBezTo>
                  <a:pt x="86" y="81"/>
                  <a:pt x="86" y="81"/>
                  <a:pt x="86" y="81"/>
                </a:cubicBezTo>
                <a:cubicBezTo>
                  <a:pt x="86" y="49"/>
                  <a:pt x="86" y="49"/>
                  <a:pt x="86" y="49"/>
                </a:cubicBezTo>
                <a:cubicBezTo>
                  <a:pt x="86" y="30"/>
                  <a:pt x="72" y="14"/>
                  <a:pt x="53" y="12"/>
                </a:cubicBezTo>
                <a:cubicBezTo>
                  <a:pt x="53" y="0"/>
                  <a:pt x="53" y="0"/>
                  <a:pt x="53" y="0"/>
                </a:cubicBezTo>
                <a:cubicBezTo>
                  <a:pt x="45" y="0"/>
                  <a:pt x="45" y="0"/>
                  <a:pt x="45" y="0"/>
                </a:cubicBezTo>
                <a:cubicBezTo>
                  <a:pt x="45" y="12"/>
                  <a:pt x="45" y="12"/>
                  <a:pt x="45" y="12"/>
                </a:cubicBezTo>
                <a:cubicBezTo>
                  <a:pt x="26" y="14"/>
                  <a:pt x="11" y="30"/>
                  <a:pt x="11" y="49"/>
                </a:cubicBezTo>
                <a:cubicBezTo>
                  <a:pt x="11" y="81"/>
                  <a:pt x="11" y="81"/>
                  <a:pt x="11" y="81"/>
                </a:cubicBezTo>
                <a:cubicBezTo>
                  <a:pt x="0" y="81"/>
                  <a:pt x="0" y="81"/>
                  <a:pt x="0" y="81"/>
                </a:cubicBezTo>
                <a:cubicBezTo>
                  <a:pt x="0" y="111"/>
                  <a:pt x="0" y="111"/>
                  <a:pt x="0" y="111"/>
                </a:cubicBezTo>
                <a:cubicBezTo>
                  <a:pt x="31" y="111"/>
                  <a:pt x="31" y="111"/>
                  <a:pt x="31" y="111"/>
                </a:cubicBezTo>
                <a:cubicBezTo>
                  <a:pt x="32" y="119"/>
                  <a:pt x="40" y="125"/>
                  <a:pt x="49" y="125"/>
                </a:cubicBezTo>
                <a:close/>
              </a:path>
            </a:pathLst>
          </a:custGeom>
          <a:solidFill>
            <a:schemeClr val="accent2"/>
          </a:solidFill>
          <a:ln>
            <a:noFill/>
          </a:ln>
        </p:spPr>
        <p:txBody>
          <a:bodyPr spcFirstLastPara="1" wrap="square" lIns="68575" tIns="34275" rIns="68575" bIns="34275" rtlCol="0" anchor="t" anchorCtr="0">
            <a:noAutofit/>
          </a:bodyPr>
          <a:lstStyle/>
          <a:p>
            <a:pPr marL="0" marR="0" lvl="0" indent="0" algn="l" rtl="0">
              <a:spcBef>
                <a:spcPts val="0"/>
              </a:spcBef>
              <a:spcAft>
                <a:spcPts val="0"/>
              </a:spcAft>
              <a:buNone/>
            </a:pPr>
            <a:endParaRPr sz="1400">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xmlns="" id="{29E55101-C0E5-4C09-A894-878196CF6AE3}"/>
              </a:ext>
            </a:extLst>
          </p:cNvPr>
          <p:cNvCxnSpPr/>
          <p:nvPr/>
        </p:nvCxnSpPr>
        <p:spPr>
          <a:xfrm flipV="1">
            <a:off x="6072741" y="5740568"/>
            <a:ext cx="0" cy="460196"/>
          </a:xfrm>
          <a:prstGeom prst="line">
            <a:avLst/>
          </a:prstGeom>
          <a:solidFill>
            <a:srgbClr val="990066"/>
          </a:solidFill>
          <a:ln w="3175">
            <a:solidFill>
              <a:schemeClr val="bg1">
                <a:lumMod val="75000"/>
              </a:schemeClr>
            </a:solidFill>
          </a:ln>
        </p:spPr>
      </p:cxnSp>
      <p:sp>
        <p:nvSpPr>
          <p:cNvPr id="135" name="Rectangle 134">
            <a:extLst>
              <a:ext uri="{FF2B5EF4-FFF2-40B4-BE49-F238E27FC236}">
                <a16:creationId xmlns:a16="http://schemas.microsoft.com/office/drawing/2014/main" xmlns="" id="{B9109D9B-1DA6-485F-8811-8E962D268BA9}"/>
              </a:ext>
            </a:extLst>
          </p:cNvPr>
          <p:cNvSpPr/>
          <p:nvPr/>
        </p:nvSpPr>
        <p:spPr>
          <a:xfrm>
            <a:off x="6143897" y="5705530"/>
            <a:ext cx="5631270" cy="578556"/>
          </a:xfrm>
          <a:prstGeom prst="rect">
            <a:avLst/>
          </a:prstGeom>
          <a:noFill/>
        </p:spPr>
        <p:txBody>
          <a:bodyPr wrap="square" lIns="0" tIns="0" rIns="0" bIns="0" rtlCol="0">
            <a:spAutoFit/>
          </a:bodyPr>
          <a:lstStyle/>
          <a:p>
            <a:pPr rtl="0">
              <a:lnSpc>
                <a:spcPct val="107000"/>
              </a:lnSpc>
              <a:spcAft>
                <a:spcPts val="800"/>
              </a:spcAft>
            </a:pPr>
            <a:r>
              <a:rPr lang="lv-LV" sz="1200" dirty="0">
                <a:latin typeface="arial" panose="020B0604020202020204" pitchFamily="34" charset="0"/>
                <a:cs typeface="Arial" panose="020B0604020202020204" pitchFamily="34" charset="0"/>
              </a:rPr>
              <a:t>Katra uzņēmuma situācija ir atšķirīga, un, cieši sadarbojoties ar kreditoriem, jārod unikāls risinājums. Šīs vadlīnijas iepazīstina jūs ar tipiskākajiem ĀTV paņēmieniem, kas uzskaitīti turpmākajos slaidos.</a:t>
            </a:r>
          </a:p>
        </p:txBody>
      </p:sp>
      <p:sp>
        <p:nvSpPr>
          <p:cNvPr id="313" name="Rectangle 312">
            <a:extLst>
              <a:ext uri="{FF2B5EF4-FFF2-40B4-BE49-F238E27FC236}">
                <a16:creationId xmlns:a16="http://schemas.microsoft.com/office/drawing/2014/main" xmlns="" id="{3E2C9CD7-95B9-4349-8D6A-8950279BC803}"/>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314" name="Straight Connector 313">
            <a:extLst>
              <a:ext uri="{FF2B5EF4-FFF2-40B4-BE49-F238E27FC236}">
                <a16:creationId xmlns:a16="http://schemas.microsoft.com/office/drawing/2014/main" xmlns="" id="{C60A068D-0123-4D5C-A988-6D56638AEAB7}"/>
              </a:ext>
            </a:extLst>
          </p:cNvPr>
          <p:cNvCxnSpPr>
            <a:cxnSpLocks/>
            <a:stCxn id="359" idx="2"/>
            <a:endCxn id="388" idx="0"/>
          </p:cNvCxnSpPr>
          <p:nvPr/>
        </p:nvCxnSpPr>
        <p:spPr>
          <a:xfrm>
            <a:off x="4793218" y="4070780"/>
            <a:ext cx="11017"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315" name="Freeform: Shape 314">
            <a:extLst>
              <a:ext uri="{FF2B5EF4-FFF2-40B4-BE49-F238E27FC236}">
                <a16:creationId xmlns:a16="http://schemas.microsoft.com/office/drawing/2014/main" xmlns="" id="{C3EC5C52-DBE7-4343-902E-FF867A816E64}"/>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E571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316" name="Connector: Elbow 315">
            <a:extLst>
              <a:ext uri="{FF2B5EF4-FFF2-40B4-BE49-F238E27FC236}">
                <a16:creationId xmlns:a16="http://schemas.microsoft.com/office/drawing/2014/main" xmlns="" id="{36A75EBB-5E5B-40E6-AA66-D47387D61736}"/>
              </a:ext>
            </a:extLst>
          </p:cNvPr>
          <p:cNvCxnSpPr>
            <a:cxnSpLocks/>
            <a:stCxn id="360" idx="1"/>
            <a:endCxn id="350" idx="0"/>
          </p:cNvCxnSpPr>
          <p:nvPr/>
        </p:nvCxnSpPr>
        <p:spPr>
          <a:xfrm rot="10800000" flipV="1">
            <a:off x="2621304" y="3691965"/>
            <a:ext cx="1045179"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xmlns="" id="{BF3CD713-A165-4744-971B-1C0EF7D87A0B}"/>
              </a:ext>
            </a:extLst>
          </p:cNvPr>
          <p:cNvCxnSpPr>
            <a:cxnSpLocks/>
            <a:stCxn id="357" idx="6"/>
            <a:endCxn id="358" idx="2"/>
          </p:cNvCxnSpPr>
          <p:nvPr/>
        </p:nvCxnSpPr>
        <p:spPr>
          <a:xfrm>
            <a:off x="4551517" y="3084124"/>
            <a:ext cx="345644" cy="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8" name="Connector: Elbow 317">
            <a:extLst>
              <a:ext uri="{FF2B5EF4-FFF2-40B4-BE49-F238E27FC236}">
                <a16:creationId xmlns:a16="http://schemas.microsoft.com/office/drawing/2014/main" xmlns="" id="{8E1F72F8-AA0D-4C33-B138-56C122EADEC8}"/>
              </a:ext>
            </a:extLst>
          </p:cNvPr>
          <p:cNvCxnSpPr>
            <a:cxnSpLocks/>
            <a:endCxn id="359"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Connector: Elbow 318">
            <a:extLst>
              <a:ext uri="{FF2B5EF4-FFF2-40B4-BE49-F238E27FC236}">
                <a16:creationId xmlns:a16="http://schemas.microsoft.com/office/drawing/2014/main" xmlns="" id="{F008520B-95B8-4DA0-920C-860CA5B8902C}"/>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Connector: Elbow 319">
            <a:extLst>
              <a:ext uri="{FF2B5EF4-FFF2-40B4-BE49-F238E27FC236}">
                <a16:creationId xmlns:a16="http://schemas.microsoft.com/office/drawing/2014/main" xmlns="" id="{0031ADB1-2DA7-4C28-A196-D2344460C583}"/>
              </a:ext>
            </a:extLst>
          </p:cNvPr>
          <p:cNvCxnSpPr>
            <a:cxnSpLocks/>
            <a:stCxn id="339" idx="1"/>
            <a:endCxn id="342" idx="0"/>
          </p:cNvCxnSpPr>
          <p:nvPr/>
        </p:nvCxnSpPr>
        <p:spPr>
          <a:xfrm rot="10800000" flipV="1">
            <a:off x="950559" y="3065634"/>
            <a:ext cx="762717" cy="315349"/>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21" name="Rectangle: Rounded Corners 320">
            <a:extLst>
              <a:ext uri="{FF2B5EF4-FFF2-40B4-BE49-F238E27FC236}">
                <a16:creationId xmlns:a16="http://schemas.microsoft.com/office/drawing/2014/main" xmlns="" id="{89A0C39B-542D-4764-BDC3-65FDEE939516}"/>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r>
              <a:rPr lang="en-US" sz="1000" b="1" dirty="0">
                <a:solidFill>
                  <a:schemeClr val="bg1"/>
                </a:solidFill>
                <a:latin typeface="arial" panose="020B0604020202020204" pitchFamily="34" charset="0"/>
                <a:cs typeface="Arial" panose="020B0604020202020204" pitchFamily="34" charset="0"/>
              </a:rPr>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grūtības</a:t>
            </a:r>
          </a:p>
        </p:txBody>
      </p:sp>
      <p:grpSp>
        <p:nvGrpSpPr>
          <p:cNvPr id="322" name="Group 321">
            <a:extLst>
              <a:ext uri="{FF2B5EF4-FFF2-40B4-BE49-F238E27FC236}">
                <a16:creationId xmlns:a16="http://schemas.microsoft.com/office/drawing/2014/main" xmlns="" id="{B207D8CC-F084-47B7-B599-7F975641BA3A}"/>
              </a:ext>
            </a:extLst>
          </p:cNvPr>
          <p:cNvGrpSpPr/>
          <p:nvPr/>
        </p:nvGrpSpPr>
        <p:grpSpPr>
          <a:xfrm>
            <a:off x="2574365" y="2143504"/>
            <a:ext cx="859589" cy="481843"/>
            <a:chOff x="782176" y="2867715"/>
            <a:chExt cx="903434" cy="506420"/>
          </a:xfrm>
        </p:grpSpPr>
        <p:cxnSp>
          <p:nvCxnSpPr>
            <p:cNvPr id="323" name="Straight Connector 322">
              <a:extLst>
                <a:ext uri="{FF2B5EF4-FFF2-40B4-BE49-F238E27FC236}">
                  <a16:creationId xmlns:a16="http://schemas.microsoft.com/office/drawing/2014/main" xmlns="" id="{A4A33D6D-4D41-4CD4-9018-E7D9FE3449A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4" name="Straight Connector 323">
              <a:extLst>
                <a:ext uri="{FF2B5EF4-FFF2-40B4-BE49-F238E27FC236}">
                  <a16:creationId xmlns:a16="http://schemas.microsoft.com/office/drawing/2014/main" xmlns="" id="{F406C1B3-0319-4901-94A3-71A5D1EEF86D}"/>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5" name="Straight Connector 324">
              <a:extLst>
                <a:ext uri="{FF2B5EF4-FFF2-40B4-BE49-F238E27FC236}">
                  <a16:creationId xmlns:a16="http://schemas.microsoft.com/office/drawing/2014/main" xmlns="" id="{6C11000C-0B0F-476E-A1E5-91BAD96F5B79}"/>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26" name="Group 325">
              <a:extLst>
                <a:ext uri="{FF2B5EF4-FFF2-40B4-BE49-F238E27FC236}">
                  <a16:creationId xmlns:a16="http://schemas.microsoft.com/office/drawing/2014/main" xmlns="" id="{644EF187-0C68-4053-A740-26E6F7EAE83F}"/>
                </a:ext>
              </a:extLst>
            </p:cNvPr>
            <p:cNvGrpSpPr/>
            <p:nvPr/>
          </p:nvGrpSpPr>
          <p:grpSpPr>
            <a:xfrm>
              <a:off x="782176" y="2867715"/>
              <a:ext cx="903434" cy="506420"/>
              <a:chOff x="818686" y="1701475"/>
              <a:chExt cx="903434" cy="506420"/>
            </a:xfrm>
          </p:grpSpPr>
          <p:cxnSp>
            <p:nvCxnSpPr>
              <p:cNvPr id="327" name="Straight Connector 326">
                <a:extLst>
                  <a:ext uri="{FF2B5EF4-FFF2-40B4-BE49-F238E27FC236}">
                    <a16:creationId xmlns:a16="http://schemas.microsoft.com/office/drawing/2014/main" xmlns="" id="{4983CFB6-CDC6-44EC-930C-631420EB339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8" name="Straight Connector 327">
                <a:extLst>
                  <a:ext uri="{FF2B5EF4-FFF2-40B4-BE49-F238E27FC236}">
                    <a16:creationId xmlns:a16="http://schemas.microsoft.com/office/drawing/2014/main" xmlns="" id="{91CC0265-1FA4-4488-AC66-4CE7915F9EBE}"/>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9" name="Straight Connector 328">
                <a:extLst>
                  <a:ext uri="{FF2B5EF4-FFF2-40B4-BE49-F238E27FC236}">
                    <a16:creationId xmlns:a16="http://schemas.microsoft.com/office/drawing/2014/main" xmlns="" id="{673FD583-D3D2-48FF-98C5-F70D7F0C11A5}"/>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0" name="Straight Connector 329">
                <a:extLst>
                  <a:ext uri="{FF2B5EF4-FFF2-40B4-BE49-F238E27FC236}">
                    <a16:creationId xmlns:a16="http://schemas.microsoft.com/office/drawing/2014/main" xmlns="" id="{870F011E-453D-4D11-BF9A-9D996D581F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1" name="Straight Connector 330">
                <a:extLst>
                  <a:ext uri="{FF2B5EF4-FFF2-40B4-BE49-F238E27FC236}">
                    <a16:creationId xmlns:a16="http://schemas.microsoft.com/office/drawing/2014/main" xmlns="" id="{226A02DB-1034-4532-BC74-D6C121783470}"/>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2" name="Straight Connector 331">
                <a:extLst>
                  <a:ext uri="{FF2B5EF4-FFF2-40B4-BE49-F238E27FC236}">
                    <a16:creationId xmlns:a16="http://schemas.microsoft.com/office/drawing/2014/main" xmlns="" id="{4FB9D471-9F52-4E96-9BA6-DB08F76CD312}"/>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3" name="Straight Connector 332">
                <a:extLst>
                  <a:ext uri="{FF2B5EF4-FFF2-40B4-BE49-F238E27FC236}">
                    <a16:creationId xmlns:a16="http://schemas.microsoft.com/office/drawing/2014/main" xmlns="" id="{A834C7EF-7AD9-4EF2-871F-7AF2E9EC27C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4" name="Straight Connector 333">
                <a:extLst>
                  <a:ext uri="{FF2B5EF4-FFF2-40B4-BE49-F238E27FC236}">
                    <a16:creationId xmlns:a16="http://schemas.microsoft.com/office/drawing/2014/main" xmlns="" id="{3A1AD597-5868-4F75-92F5-92E8097D286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35" name="Straight Connector 334">
                <a:extLst>
                  <a:ext uri="{FF2B5EF4-FFF2-40B4-BE49-F238E27FC236}">
                    <a16:creationId xmlns:a16="http://schemas.microsoft.com/office/drawing/2014/main" xmlns="" id="{2D17F929-C1FE-4B5C-8BE3-123734164D9F}"/>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6" name="Straight Connector 335">
                <a:extLst>
                  <a:ext uri="{FF2B5EF4-FFF2-40B4-BE49-F238E27FC236}">
                    <a16:creationId xmlns:a16="http://schemas.microsoft.com/office/drawing/2014/main" xmlns="" id="{6710222D-533D-4337-93D2-C019BF9BEC52}"/>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37" name="Straight Arrow Connector 336">
            <a:extLst>
              <a:ext uri="{FF2B5EF4-FFF2-40B4-BE49-F238E27FC236}">
                <a16:creationId xmlns:a16="http://schemas.microsoft.com/office/drawing/2014/main" xmlns="" id="{AC66A4B0-28FD-40B9-9D31-E507C654069F}"/>
              </a:ext>
            </a:extLst>
          </p:cNvPr>
          <p:cNvCxnSpPr>
            <a:cxnSpLocks/>
            <a:stCxn id="321" idx="2"/>
            <a:endCxn id="33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xmlns="" id="{9B570B65-DD26-483F-8709-FC9A42A334F3}"/>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39" name="Rectangle 338">
            <a:extLst>
              <a:ext uri="{FF2B5EF4-FFF2-40B4-BE49-F238E27FC236}">
                <a16:creationId xmlns:a16="http://schemas.microsoft.com/office/drawing/2014/main" xmlns="" id="{A979508B-CD03-4995-ADCA-7630B57F807C}"/>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40" name="TextBox 339">
            <a:extLst>
              <a:ext uri="{FF2B5EF4-FFF2-40B4-BE49-F238E27FC236}">
                <a16:creationId xmlns:a16="http://schemas.microsoft.com/office/drawing/2014/main" xmlns="" id="{D5907534-7F81-41B7-97B4-B3BC426036B4}"/>
              </a:ext>
            </a:extLst>
          </p:cNvPr>
          <p:cNvSpPr txBox="1"/>
          <p:nvPr/>
        </p:nvSpPr>
        <p:spPr>
          <a:xfrm>
            <a:off x="3849693"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Neformālie</a:t>
            </a:r>
            <a:endParaRPr lang="en-US" sz="700" b="1" dirty="0">
              <a:solidFill>
                <a:schemeClr val="bg2"/>
              </a:solidFill>
              <a:latin typeface="arial" panose="020B0604020202020204" pitchFamily="34" charset="0"/>
              <a:cs typeface="Arial" panose="020B0604020202020204" pitchFamily="34" charset="0"/>
            </a:endParaRPr>
          </a:p>
        </p:txBody>
      </p:sp>
      <p:sp>
        <p:nvSpPr>
          <p:cNvPr id="341" name="TextBox 340">
            <a:extLst>
              <a:ext uri="{FF2B5EF4-FFF2-40B4-BE49-F238E27FC236}">
                <a16:creationId xmlns:a16="http://schemas.microsoft.com/office/drawing/2014/main" xmlns="" id="{C26F666C-E0E3-4D61-B3C2-E497A1313745}"/>
              </a:ext>
            </a:extLst>
          </p:cNvPr>
          <p:cNvSpPr txBox="1"/>
          <p:nvPr/>
        </p:nvSpPr>
        <p:spPr>
          <a:xfrm>
            <a:off x="683921" y="2679563"/>
            <a:ext cx="713904" cy="184666"/>
          </a:xfrm>
          <a:prstGeom prst="rect">
            <a:avLst/>
          </a:prstGeom>
          <a:solidFill>
            <a:schemeClr val="bg1"/>
          </a:solidFill>
        </p:spPr>
        <p:txBody>
          <a:bodyPr wrap="none" lIns="36000" tIns="0" rIns="36000" bIns="0" rtlCol="0">
            <a:spAutoFit/>
          </a:bodyPr>
          <a:lstStyle/>
          <a:p>
            <a:pPr rtl="0"/>
            <a:r>
              <a:rPr lang="lv-LV" sz="1200" b="1" dirty="0">
                <a:solidFill>
                  <a:srgbClr val="E57100"/>
                </a:solidFill>
                <a:latin typeface="arial" panose="020B0604020202020204" pitchFamily="34" charset="0"/>
                <a:cs typeface="Arial" panose="020B0604020202020204" pitchFamily="34" charset="0"/>
              </a:rPr>
              <a:t>Formālie</a:t>
            </a:r>
            <a:endParaRPr lang="en-US" sz="900" b="1" dirty="0">
              <a:solidFill>
                <a:srgbClr val="E57100"/>
              </a:solidFill>
              <a:latin typeface="arial" panose="020B0604020202020204" pitchFamily="34" charset="0"/>
              <a:cs typeface="Arial" panose="020B0604020202020204" pitchFamily="34" charset="0"/>
            </a:endParaRPr>
          </a:p>
        </p:txBody>
      </p:sp>
      <p:sp>
        <p:nvSpPr>
          <p:cNvPr id="342" name="Rectangle: Rounded Corners 341">
            <a:extLst>
              <a:ext uri="{FF2B5EF4-FFF2-40B4-BE49-F238E27FC236}">
                <a16:creationId xmlns:a16="http://schemas.microsoft.com/office/drawing/2014/main" xmlns="" id="{B45588DB-E0C7-4A2A-85E4-DBB76F98E8D7}"/>
              </a:ext>
            </a:extLst>
          </p:cNvPr>
          <p:cNvSpPr/>
          <p:nvPr/>
        </p:nvSpPr>
        <p:spPr>
          <a:xfrm>
            <a:off x="178050" y="3380984"/>
            <a:ext cx="1545016" cy="1607138"/>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43" name="Rectangle 342">
            <a:extLst>
              <a:ext uri="{FF2B5EF4-FFF2-40B4-BE49-F238E27FC236}">
                <a16:creationId xmlns:a16="http://schemas.microsoft.com/office/drawing/2014/main" xmlns="" id="{C3100891-9121-43B5-8565-860F13671BEA}"/>
              </a:ext>
            </a:extLst>
          </p:cNvPr>
          <p:cNvSpPr/>
          <p:nvPr/>
        </p:nvSpPr>
        <p:spPr>
          <a:xfrm>
            <a:off x="253401" y="4071718"/>
            <a:ext cx="1524923"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p>
        </p:txBody>
      </p:sp>
      <p:sp>
        <p:nvSpPr>
          <p:cNvPr id="344" name="Rectangle 343">
            <a:extLst>
              <a:ext uri="{FF2B5EF4-FFF2-40B4-BE49-F238E27FC236}">
                <a16:creationId xmlns:a16="http://schemas.microsoft.com/office/drawing/2014/main" xmlns="" id="{41277669-C609-48A7-8A9D-F731BECCB2AA}"/>
              </a:ext>
            </a:extLst>
          </p:cNvPr>
          <p:cNvSpPr/>
          <p:nvPr/>
        </p:nvSpPr>
        <p:spPr>
          <a:xfrm>
            <a:off x="238615" y="4398338"/>
            <a:ext cx="1209116"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tostarp nodokļu parādu restrukturizācija</a:t>
            </a:r>
          </a:p>
        </p:txBody>
      </p:sp>
      <p:sp>
        <p:nvSpPr>
          <p:cNvPr id="345" name="Rectangle 344">
            <a:extLst>
              <a:ext uri="{FF2B5EF4-FFF2-40B4-BE49-F238E27FC236}">
                <a16:creationId xmlns:a16="http://schemas.microsoft.com/office/drawing/2014/main" xmlns="" id="{9B377A57-573B-4015-9D4A-E46C5A8E94BB}"/>
              </a:ext>
            </a:extLst>
          </p:cNvPr>
          <p:cNvSpPr/>
          <p:nvPr/>
        </p:nvSpPr>
        <p:spPr>
          <a:xfrm>
            <a:off x="243016" y="4757574"/>
            <a:ext cx="1260627" cy="123110"/>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6" name="Rectangle 345">
            <a:extLst>
              <a:ext uri="{FF2B5EF4-FFF2-40B4-BE49-F238E27FC236}">
                <a16:creationId xmlns:a16="http://schemas.microsoft.com/office/drawing/2014/main" xmlns="" id="{B3E647B9-1E66-47A3-85CC-CCBBEC3E7358}"/>
              </a:ext>
            </a:extLst>
          </p:cNvPr>
          <p:cNvSpPr/>
          <p:nvPr/>
        </p:nvSpPr>
        <p:spPr>
          <a:xfrm>
            <a:off x="237554" y="3687795"/>
            <a:ext cx="1439239"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operacionālā restrukturizācija</a:t>
            </a:r>
          </a:p>
        </p:txBody>
      </p:sp>
      <p:cxnSp>
        <p:nvCxnSpPr>
          <p:cNvPr id="347" name="Straight Connector 346">
            <a:extLst>
              <a:ext uri="{FF2B5EF4-FFF2-40B4-BE49-F238E27FC236}">
                <a16:creationId xmlns:a16="http://schemas.microsoft.com/office/drawing/2014/main" xmlns="" id="{689186B0-1841-465D-88C0-6BA047237B61}"/>
              </a:ext>
            </a:extLst>
          </p:cNvPr>
          <p:cNvCxnSpPr/>
          <p:nvPr/>
        </p:nvCxnSpPr>
        <p:spPr>
          <a:xfrm>
            <a:off x="191359" y="4001530"/>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xmlns="" id="{76059F96-9448-4577-8110-30DA5F0924C7}"/>
              </a:ext>
            </a:extLst>
          </p:cNvPr>
          <p:cNvCxnSpPr/>
          <p:nvPr/>
        </p:nvCxnSpPr>
        <p:spPr>
          <a:xfrm>
            <a:off x="191359" y="4368746"/>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xmlns="" id="{CC093C79-4546-48E3-AA1F-963975836D15}"/>
              </a:ext>
            </a:extLst>
          </p:cNvPr>
          <p:cNvCxnSpPr/>
          <p:nvPr/>
        </p:nvCxnSpPr>
        <p:spPr>
          <a:xfrm>
            <a:off x="228295" y="4653162"/>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50" name="Rectangle 349">
            <a:extLst>
              <a:ext uri="{FF2B5EF4-FFF2-40B4-BE49-F238E27FC236}">
                <a16:creationId xmlns:a16="http://schemas.microsoft.com/office/drawing/2014/main" xmlns="" id="{216DAE4B-5634-4E5D-A8D2-04FB80FAE4CB}"/>
              </a:ext>
            </a:extLst>
          </p:cNvPr>
          <p:cNvSpPr/>
          <p:nvPr/>
        </p:nvSpPr>
        <p:spPr>
          <a:xfrm>
            <a:off x="1713274" y="5101485"/>
            <a:ext cx="1816057"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dirty="0">
                <a:latin typeface="arial" panose="020B0604020202020204" pitchFamily="34" charset="0"/>
                <a:cs typeface="Arial" panose="020B0604020202020204" pitchFamily="34" charset="0"/>
              </a:rPr>
              <a:t>Vai restrukturizācija bijusi veiksmīga?</a:t>
            </a:r>
          </a:p>
        </p:txBody>
      </p:sp>
      <p:grpSp>
        <p:nvGrpSpPr>
          <p:cNvPr id="351" name="Group 350">
            <a:extLst>
              <a:ext uri="{FF2B5EF4-FFF2-40B4-BE49-F238E27FC236}">
                <a16:creationId xmlns:a16="http://schemas.microsoft.com/office/drawing/2014/main" xmlns="" id="{52F50019-7ADF-4765-8527-6CD4A61860C5}"/>
              </a:ext>
            </a:extLst>
          </p:cNvPr>
          <p:cNvGrpSpPr/>
          <p:nvPr/>
        </p:nvGrpSpPr>
        <p:grpSpPr>
          <a:xfrm>
            <a:off x="882361" y="2872512"/>
            <a:ext cx="326130" cy="326130"/>
            <a:chOff x="830785" y="2920929"/>
            <a:chExt cx="326130" cy="326130"/>
          </a:xfrm>
        </p:grpSpPr>
        <p:sp>
          <p:nvSpPr>
            <p:cNvPr id="352" name="Oval 351">
              <a:extLst>
                <a:ext uri="{FF2B5EF4-FFF2-40B4-BE49-F238E27FC236}">
                  <a16:creationId xmlns:a16="http://schemas.microsoft.com/office/drawing/2014/main" xmlns="" id="{27982782-E3D0-4515-8218-5F4FB2F4C33E}"/>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53" name="Freeform 60">
              <a:extLst>
                <a:ext uri="{FF2B5EF4-FFF2-40B4-BE49-F238E27FC236}">
                  <a16:creationId xmlns:a16="http://schemas.microsoft.com/office/drawing/2014/main" xmlns="" id="{F0A775A5-9D24-410B-AF43-4E2F2975E170}"/>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354" name="Group 353">
            <a:extLst>
              <a:ext uri="{FF2B5EF4-FFF2-40B4-BE49-F238E27FC236}">
                <a16:creationId xmlns:a16="http://schemas.microsoft.com/office/drawing/2014/main" xmlns="" id="{E8D2FCB3-3D7E-48F7-AD1F-E44A48459810}"/>
              </a:ext>
            </a:extLst>
          </p:cNvPr>
          <p:cNvGrpSpPr/>
          <p:nvPr/>
        </p:nvGrpSpPr>
        <p:grpSpPr>
          <a:xfrm>
            <a:off x="3759192" y="2945445"/>
            <a:ext cx="277482" cy="277482"/>
            <a:chOff x="3759192" y="2945445"/>
            <a:chExt cx="277482" cy="277482"/>
          </a:xfrm>
        </p:grpSpPr>
        <p:sp>
          <p:nvSpPr>
            <p:cNvPr id="355" name="Oval 354">
              <a:extLst>
                <a:ext uri="{FF2B5EF4-FFF2-40B4-BE49-F238E27FC236}">
                  <a16:creationId xmlns:a16="http://schemas.microsoft.com/office/drawing/2014/main" xmlns="" id="{01A52BCE-E8C9-4D85-8AED-794DB53EFC66}"/>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56" name="Freeform 61">
              <a:extLst>
                <a:ext uri="{FF2B5EF4-FFF2-40B4-BE49-F238E27FC236}">
                  <a16:creationId xmlns:a16="http://schemas.microsoft.com/office/drawing/2014/main" xmlns="" id="{94D5EBCD-12AF-4EEC-9B52-39076F7C83C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57" name="TextBox 356">
            <a:extLst>
              <a:ext uri="{FF2B5EF4-FFF2-40B4-BE49-F238E27FC236}">
                <a16:creationId xmlns:a16="http://schemas.microsoft.com/office/drawing/2014/main" xmlns="" id="{7FECAF66-396D-4EC2-B8F7-5F283226627D}"/>
              </a:ext>
            </a:extLst>
          </p:cNvPr>
          <p:cNvSpPr txBox="1"/>
          <p:nvPr/>
        </p:nvSpPr>
        <p:spPr>
          <a:xfrm>
            <a:off x="4263517" y="2957330"/>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58" name="TextBox 357">
            <a:extLst>
              <a:ext uri="{FF2B5EF4-FFF2-40B4-BE49-F238E27FC236}">
                <a16:creationId xmlns:a16="http://schemas.microsoft.com/office/drawing/2014/main" xmlns="" id="{E13BABC2-3F9C-47B1-8999-A14E832E0E6F}"/>
              </a:ext>
            </a:extLst>
          </p:cNvPr>
          <p:cNvSpPr txBox="1"/>
          <p:nvPr/>
        </p:nvSpPr>
        <p:spPr>
          <a:xfrm>
            <a:off x="4897161" y="2951568"/>
            <a:ext cx="288000" cy="265113"/>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59" name="TextBox 358">
            <a:extLst>
              <a:ext uri="{FF2B5EF4-FFF2-40B4-BE49-F238E27FC236}">
                <a16:creationId xmlns:a16="http://schemas.microsoft.com/office/drawing/2014/main" xmlns="" id="{7274C362-7B74-4E1C-A01F-BD0FC07C4EB8}"/>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TAP</a:t>
            </a:r>
          </a:p>
        </p:txBody>
      </p:sp>
      <p:sp>
        <p:nvSpPr>
          <p:cNvPr id="360" name="TextBox 359">
            <a:extLst>
              <a:ext uri="{FF2B5EF4-FFF2-40B4-BE49-F238E27FC236}">
                <a16:creationId xmlns:a16="http://schemas.microsoft.com/office/drawing/2014/main" xmlns="" id="{0719F5FD-40AB-46F4-BA90-D9D9470C889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ĀTAP</a:t>
            </a:r>
          </a:p>
        </p:txBody>
      </p:sp>
      <p:sp>
        <p:nvSpPr>
          <p:cNvPr id="361" name="TextBox 360">
            <a:extLst>
              <a:ext uri="{FF2B5EF4-FFF2-40B4-BE49-F238E27FC236}">
                <a16:creationId xmlns:a16="http://schemas.microsoft.com/office/drawing/2014/main" xmlns="" id="{0F4B8F6B-9A95-4584-B5DB-8C13069F1737}"/>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dirty="0">
                <a:solidFill>
                  <a:schemeClr val="bg1">
                    <a:lumMod val="75000"/>
                  </a:schemeClr>
                </a:solidFill>
                <a:latin typeface="arial" panose="020B0604020202020204" pitchFamily="34" charset="0"/>
                <a:cs typeface="Arial" panose="020B0604020202020204" pitchFamily="34" charset="0"/>
              </a:rPr>
              <a:t>Uzņēmuma maksātnespējas</a:t>
            </a:r>
          </a:p>
          <a:p>
            <a:pPr rtl="0"/>
            <a:r>
              <a:rPr lang="lv-LV" sz="1000" dirty="0">
                <a:solidFill>
                  <a:schemeClr val="bg1">
                    <a:lumMod val="75000"/>
                  </a:schemeClr>
                </a:solidFill>
                <a:latin typeface="arial" panose="020B0604020202020204" pitchFamily="34" charset="0"/>
                <a:cs typeface="Arial" panose="020B0604020202020204" pitchFamily="34" charset="0"/>
              </a:rPr>
              <a:t>process</a:t>
            </a:r>
          </a:p>
        </p:txBody>
      </p:sp>
      <p:cxnSp>
        <p:nvCxnSpPr>
          <p:cNvPr id="362" name="Connector: Elbow 361">
            <a:extLst>
              <a:ext uri="{FF2B5EF4-FFF2-40B4-BE49-F238E27FC236}">
                <a16:creationId xmlns:a16="http://schemas.microsoft.com/office/drawing/2014/main" xmlns="" id="{0E5B2870-E0A1-4E30-A0AE-8EC8E8B07B17}"/>
              </a:ext>
            </a:extLst>
          </p:cNvPr>
          <p:cNvCxnSpPr>
            <a:cxnSpLocks/>
            <a:stCxn id="359" idx="1"/>
            <a:endCxn id="350" idx="0"/>
          </p:cNvCxnSpPr>
          <p:nvPr/>
        </p:nvCxnSpPr>
        <p:spPr>
          <a:xfrm rot="10800000" flipV="1">
            <a:off x="2621304" y="4001531"/>
            <a:ext cx="1995351"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Connector: Elbow 362">
            <a:extLst>
              <a:ext uri="{FF2B5EF4-FFF2-40B4-BE49-F238E27FC236}">
                <a16:creationId xmlns:a16="http://schemas.microsoft.com/office/drawing/2014/main" xmlns="" id="{815CFFD6-44BF-43C0-8756-77E31B345B15}"/>
              </a:ext>
            </a:extLst>
          </p:cNvPr>
          <p:cNvCxnSpPr>
            <a:cxnSpLocks/>
            <a:stCxn id="342" idx="2"/>
            <a:endCxn id="350" idx="1"/>
          </p:cNvCxnSpPr>
          <p:nvPr/>
        </p:nvCxnSpPr>
        <p:spPr>
          <a:xfrm rot="16200000" flipH="1">
            <a:off x="1172819" y="4765861"/>
            <a:ext cx="318195" cy="762716"/>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364" name="Group 363">
            <a:extLst>
              <a:ext uri="{FF2B5EF4-FFF2-40B4-BE49-F238E27FC236}">
                <a16:creationId xmlns:a16="http://schemas.microsoft.com/office/drawing/2014/main" xmlns="" id="{A9699841-BA8E-4062-A930-53D1015F3C25}"/>
              </a:ext>
            </a:extLst>
          </p:cNvPr>
          <p:cNvGrpSpPr/>
          <p:nvPr/>
        </p:nvGrpSpPr>
        <p:grpSpPr>
          <a:xfrm>
            <a:off x="3759192" y="5160682"/>
            <a:ext cx="277482" cy="277482"/>
            <a:chOff x="3759192" y="2945445"/>
            <a:chExt cx="277482" cy="277482"/>
          </a:xfrm>
        </p:grpSpPr>
        <p:sp>
          <p:nvSpPr>
            <p:cNvPr id="365" name="Oval 364">
              <a:extLst>
                <a:ext uri="{FF2B5EF4-FFF2-40B4-BE49-F238E27FC236}">
                  <a16:creationId xmlns:a16="http://schemas.microsoft.com/office/drawing/2014/main" xmlns="" id="{DEC45AC4-9BC8-449C-82E0-97B09F8CABC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66" name="Freeform 61">
              <a:extLst>
                <a:ext uri="{FF2B5EF4-FFF2-40B4-BE49-F238E27FC236}">
                  <a16:creationId xmlns:a16="http://schemas.microsoft.com/office/drawing/2014/main" xmlns="" id="{8D25D826-F851-4B2B-A9FC-8B2ABF16A332}"/>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67" name="TextBox 366">
            <a:extLst>
              <a:ext uri="{FF2B5EF4-FFF2-40B4-BE49-F238E27FC236}">
                <a16:creationId xmlns:a16="http://schemas.microsoft.com/office/drawing/2014/main" xmlns="" id="{831A2355-FC68-4125-9577-63B6864E9E83}"/>
              </a:ext>
            </a:extLst>
          </p:cNvPr>
          <p:cNvSpPr txBox="1"/>
          <p:nvPr/>
        </p:nvSpPr>
        <p:spPr>
          <a:xfrm>
            <a:off x="4660235" y="5178392"/>
            <a:ext cx="288000"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rtl="0"/>
            <a:r>
              <a:rPr lang="lv-LV" dirty="0"/>
              <a:t>VAI</a:t>
            </a:r>
            <a:endParaRPr lang="en-US" dirty="0"/>
          </a:p>
        </p:txBody>
      </p:sp>
      <p:sp>
        <p:nvSpPr>
          <p:cNvPr id="368" name="Rectangle: Rounded Corners 367">
            <a:extLst>
              <a:ext uri="{FF2B5EF4-FFF2-40B4-BE49-F238E27FC236}">
                <a16:creationId xmlns:a16="http://schemas.microsoft.com/office/drawing/2014/main" xmlns="" id="{6F00950E-B534-4DD1-934C-2CDAB8B92E9E}"/>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r>
              <a:rPr lang="en-US" sz="1000" b="1" dirty="0">
                <a:solidFill>
                  <a:schemeClr val="bg1"/>
                </a:solidFill>
                <a:latin typeface="arial" panose="020B0604020202020204" pitchFamily="34" charset="0"/>
                <a:cs typeface="Arial" panose="020B0604020202020204" pitchFamily="34" charset="0"/>
              </a:rPr>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369" name="Group 368">
            <a:extLst>
              <a:ext uri="{FF2B5EF4-FFF2-40B4-BE49-F238E27FC236}">
                <a16:creationId xmlns:a16="http://schemas.microsoft.com/office/drawing/2014/main" xmlns="" id="{5CD96B16-C615-4B2B-B539-2C06A8BC64B6}"/>
              </a:ext>
            </a:extLst>
          </p:cNvPr>
          <p:cNvGrpSpPr/>
          <p:nvPr/>
        </p:nvGrpSpPr>
        <p:grpSpPr>
          <a:xfrm>
            <a:off x="2574365" y="5728684"/>
            <a:ext cx="841763" cy="512383"/>
            <a:chOff x="7147037" y="5625683"/>
            <a:chExt cx="674988" cy="365308"/>
          </a:xfrm>
        </p:grpSpPr>
        <p:grpSp>
          <p:nvGrpSpPr>
            <p:cNvPr id="370" name="Group 369">
              <a:extLst>
                <a:ext uri="{FF2B5EF4-FFF2-40B4-BE49-F238E27FC236}">
                  <a16:creationId xmlns:a16="http://schemas.microsoft.com/office/drawing/2014/main" xmlns="" id="{85800D7B-1909-44F3-BDB6-F18B9F950655}"/>
                </a:ext>
              </a:extLst>
            </p:cNvPr>
            <p:cNvGrpSpPr/>
            <p:nvPr/>
          </p:nvGrpSpPr>
          <p:grpSpPr>
            <a:xfrm>
              <a:off x="7147037" y="5625683"/>
              <a:ext cx="651695" cy="365308"/>
              <a:chOff x="782176" y="2867715"/>
              <a:chExt cx="903434" cy="506420"/>
            </a:xfrm>
          </p:grpSpPr>
          <p:cxnSp>
            <p:nvCxnSpPr>
              <p:cNvPr id="373" name="Straight Connector 372">
                <a:extLst>
                  <a:ext uri="{FF2B5EF4-FFF2-40B4-BE49-F238E27FC236}">
                    <a16:creationId xmlns:a16="http://schemas.microsoft.com/office/drawing/2014/main" xmlns="" id="{52C397F6-A2B0-434F-8857-322CC4C7863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4" name="Straight Connector 373">
                <a:extLst>
                  <a:ext uri="{FF2B5EF4-FFF2-40B4-BE49-F238E27FC236}">
                    <a16:creationId xmlns:a16="http://schemas.microsoft.com/office/drawing/2014/main" xmlns="" id="{EBA476DC-4D29-4E76-8EC7-DB52672A5E1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5" name="Straight Connector 374">
                <a:extLst>
                  <a:ext uri="{FF2B5EF4-FFF2-40B4-BE49-F238E27FC236}">
                    <a16:creationId xmlns:a16="http://schemas.microsoft.com/office/drawing/2014/main" xmlns="" id="{AF579E13-D9C7-4DC4-8830-B15FD974B947}"/>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76" name="Group 375">
                <a:extLst>
                  <a:ext uri="{FF2B5EF4-FFF2-40B4-BE49-F238E27FC236}">
                    <a16:creationId xmlns:a16="http://schemas.microsoft.com/office/drawing/2014/main" xmlns="" id="{047BE3A6-6651-4BB6-952A-126CEBCDEDE9}"/>
                  </a:ext>
                </a:extLst>
              </p:cNvPr>
              <p:cNvGrpSpPr/>
              <p:nvPr/>
            </p:nvGrpSpPr>
            <p:grpSpPr>
              <a:xfrm>
                <a:off x="782176" y="2867715"/>
                <a:ext cx="903434" cy="506420"/>
                <a:chOff x="818686" y="1701475"/>
                <a:chExt cx="903434" cy="506420"/>
              </a:xfrm>
            </p:grpSpPr>
            <p:cxnSp>
              <p:nvCxnSpPr>
                <p:cNvPr id="377" name="Straight Connector 376">
                  <a:extLst>
                    <a:ext uri="{FF2B5EF4-FFF2-40B4-BE49-F238E27FC236}">
                      <a16:creationId xmlns:a16="http://schemas.microsoft.com/office/drawing/2014/main" xmlns="" id="{6A55CC26-3BB9-46A0-92D9-98B86C01F83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8" name="Straight Connector 377">
                  <a:extLst>
                    <a:ext uri="{FF2B5EF4-FFF2-40B4-BE49-F238E27FC236}">
                      <a16:creationId xmlns:a16="http://schemas.microsoft.com/office/drawing/2014/main" xmlns="" id="{7903E639-CB66-4FBE-80A7-008201BDE41D}"/>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9" name="Straight Connector 378">
                  <a:extLst>
                    <a:ext uri="{FF2B5EF4-FFF2-40B4-BE49-F238E27FC236}">
                      <a16:creationId xmlns:a16="http://schemas.microsoft.com/office/drawing/2014/main" xmlns="" id="{0775E1B0-D1EF-4C13-A906-2F62519CC500}"/>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0" name="Straight Connector 379">
                  <a:extLst>
                    <a:ext uri="{FF2B5EF4-FFF2-40B4-BE49-F238E27FC236}">
                      <a16:creationId xmlns:a16="http://schemas.microsoft.com/office/drawing/2014/main" xmlns="" id="{351BF496-9F9D-431B-97DC-F947920B045E}"/>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1" name="Straight Connector 380">
                  <a:extLst>
                    <a:ext uri="{FF2B5EF4-FFF2-40B4-BE49-F238E27FC236}">
                      <a16:creationId xmlns:a16="http://schemas.microsoft.com/office/drawing/2014/main" xmlns="" id="{4DC66354-1E49-4AB1-8962-E48DA70005B4}"/>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2" name="Straight Connector 381">
                  <a:extLst>
                    <a:ext uri="{FF2B5EF4-FFF2-40B4-BE49-F238E27FC236}">
                      <a16:creationId xmlns:a16="http://schemas.microsoft.com/office/drawing/2014/main" xmlns="" id="{BC0C75D2-8205-4B48-A52C-479EA78B5D1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3" name="Straight Connector 382">
                  <a:extLst>
                    <a:ext uri="{FF2B5EF4-FFF2-40B4-BE49-F238E27FC236}">
                      <a16:creationId xmlns:a16="http://schemas.microsoft.com/office/drawing/2014/main" xmlns="" id="{50EDB5B8-3DA5-40CC-87AD-FB5994985F7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4" name="Straight Connector 383">
                  <a:extLst>
                    <a:ext uri="{FF2B5EF4-FFF2-40B4-BE49-F238E27FC236}">
                      <a16:creationId xmlns:a16="http://schemas.microsoft.com/office/drawing/2014/main" xmlns="" id="{D8F6054C-7D99-4E6B-A2B2-7CE407793E3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85" name="Straight Connector 384">
                  <a:extLst>
                    <a:ext uri="{FF2B5EF4-FFF2-40B4-BE49-F238E27FC236}">
                      <a16:creationId xmlns:a16="http://schemas.microsoft.com/office/drawing/2014/main" xmlns="" id="{A9452959-9546-468E-93D8-F22991246FC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71" name="Straight Connector 370">
              <a:extLst>
                <a:ext uri="{FF2B5EF4-FFF2-40B4-BE49-F238E27FC236}">
                  <a16:creationId xmlns:a16="http://schemas.microsoft.com/office/drawing/2014/main" xmlns="" id="{193AC637-D6B5-47B4-9497-0ED2232A0987}"/>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72" name="Straight Connector 371">
              <a:extLst>
                <a:ext uri="{FF2B5EF4-FFF2-40B4-BE49-F238E27FC236}">
                  <a16:creationId xmlns:a16="http://schemas.microsoft.com/office/drawing/2014/main" xmlns="" id="{1C9896B2-35C3-44AC-A1C2-2A495D11B78D}"/>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86" name="Freeform 65">
            <a:extLst>
              <a:ext uri="{FF2B5EF4-FFF2-40B4-BE49-F238E27FC236}">
                <a16:creationId xmlns:a16="http://schemas.microsoft.com/office/drawing/2014/main" xmlns="" id="{A450DDC7-3BBE-4C1B-B0F2-1F3B70F82D1E}"/>
              </a:ext>
            </a:extLst>
          </p:cNvPr>
          <p:cNvSpPr>
            <a:spLocks noChangeAspect="1"/>
          </p:cNvSpPr>
          <p:nvPr/>
        </p:nvSpPr>
        <p:spPr bwMode="auto">
          <a:xfrm>
            <a:off x="4575859" y="5827869"/>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387" name="Connector: Elbow 386">
            <a:extLst>
              <a:ext uri="{FF2B5EF4-FFF2-40B4-BE49-F238E27FC236}">
                <a16:creationId xmlns:a16="http://schemas.microsoft.com/office/drawing/2014/main" xmlns="" id="{5B0F5321-DE58-41F8-AE98-9A471135932A}"/>
              </a:ext>
            </a:extLst>
          </p:cNvPr>
          <p:cNvCxnSpPr>
            <a:cxnSpLocks/>
            <a:stCxn id="367" idx="0"/>
            <a:endCxn id="360" idx="2"/>
          </p:cNvCxnSpPr>
          <p:nvPr/>
        </p:nvCxnSpPr>
        <p:spPr>
          <a:xfrm rot="16200000" flipV="1">
            <a:off x="3641739" y="4015895"/>
            <a:ext cx="1417178" cy="907815"/>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88" name="TextBox 387">
            <a:extLst>
              <a:ext uri="{FF2B5EF4-FFF2-40B4-BE49-F238E27FC236}">
                <a16:creationId xmlns:a16="http://schemas.microsoft.com/office/drawing/2014/main" xmlns="" id="{DBD2CBF9-F403-4383-9139-3636F56E4571}"/>
              </a:ext>
            </a:extLst>
          </p:cNvPr>
          <p:cNvSpPr txBox="1"/>
          <p:nvPr/>
        </p:nvSpPr>
        <p:spPr>
          <a:xfrm>
            <a:off x="4660235" y="4368746"/>
            <a:ext cx="288000" cy="253588"/>
          </a:xfrm>
          <a:prstGeom prst="ellipse">
            <a:avLst/>
          </a:prstGeom>
          <a:solidFill>
            <a:srgbClr val="E57100"/>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389" name="Connector: Elbow 388">
            <a:extLst>
              <a:ext uri="{FF2B5EF4-FFF2-40B4-BE49-F238E27FC236}">
                <a16:creationId xmlns:a16="http://schemas.microsoft.com/office/drawing/2014/main" xmlns="" id="{1BEBE694-EE4D-4FD6-A34A-E2BEF6C3B18C}"/>
              </a:ext>
            </a:extLst>
          </p:cNvPr>
          <p:cNvCxnSpPr>
            <a:cxnSpLocks/>
            <a:stCxn id="321" idx="3"/>
            <a:endCxn id="36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0" name="Connector: Elbow 389">
            <a:extLst>
              <a:ext uri="{FF2B5EF4-FFF2-40B4-BE49-F238E27FC236}">
                <a16:creationId xmlns:a16="http://schemas.microsoft.com/office/drawing/2014/main" xmlns="" id="{BC1EB12B-C84B-4EE6-820B-EA5727CF0334}"/>
              </a:ext>
            </a:extLst>
          </p:cNvPr>
          <p:cNvCxnSpPr>
            <a:cxnSpLocks/>
            <a:stCxn id="358" idx="6"/>
            <a:endCxn id="361" idx="3"/>
          </p:cNvCxnSpPr>
          <p:nvPr/>
        </p:nvCxnSpPr>
        <p:spPr>
          <a:xfrm flipH="1">
            <a:off x="5048853" y="3084125"/>
            <a:ext cx="136308" cy="2900751"/>
          </a:xfrm>
          <a:prstGeom prst="bentConnector3">
            <a:avLst>
              <a:gd name="adj1" fmla="val -76527"/>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1" name="Freeform 349">
            <a:extLst>
              <a:ext uri="{FF2B5EF4-FFF2-40B4-BE49-F238E27FC236}">
                <a16:creationId xmlns:a16="http://schemas.microsoft.com/office/drawing/2014/main" xmlns="" id="{9BC55BC1-9CD8-4EAC-9016-D1A0C394C9AB}"/>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392" name="Group 391">
            <a:extLst>
              <a:ext uri="{FF2B5EF4-FFF2-40B4-BE49-F238E27FC236}">
                <a16:creationId xmlns:a16="http://schemas.microsoft.com/office/drawing/2014/main" xmlns="" id="{0BE5C3F8-5342-4F0C-925D-331D058CAE64}"/>
              </a:ext>
            </a:extLst>
          </p:cNvPr>
          <p:cNvGrpSpPr/>
          <p:nvPr/>
        </p:nvGrpSpPr>
        <p:grpSpPr>
          <a:xfrm>
            <a:off x="1774819" y="4065013"/>
            <a:ext cx="220583" cy="206502"/>
            <a:chOff x="4295799" y="16020410"/>
            <a:chExt cx="369851" cy="346244"/>
          </a:xfrm>
          <a:solidFill>
            <a:schemeClr val="bg1"/>
          </a:solidFill>
        </p:grpSpPr>
        <p:sp>
          <p:nvSpPr>
            <p:cNvPr id="393" name="Freeform 366">
              <a:extLst>
                <a:ext uri="{FF2B5EF4-FFF2-40B4-BE49-F238E27FC236}">
                  <a16:creationId xmlns:a16="http://schemas.microsoft.com/office/drawing/2014/main" xmlns="" id="{52C30A14-E89C-45DB-875D-BDF611632289}"/>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94" name="Freeform 367">
              <a:extLst>
                <a:ext uri="{FF2B5EF4-FFF2-40B4-BE49-F238E27FC236}">
                  <a16:creationId xmlns:a16="http://schemas.microsoft.com/office/drawing/2014/main" xmlns="" id="{A5232878-C7AC-483A-86E2-A65D247F57B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95" name="Freeform 79">
            <a:extLst>
              <a:ext uri="{FF2B5EF4-FFF2-40B4-BE49-F238E27FC236}">
                <a16:creationId xmlns:a16="http://schemas.microsoft.com/office/drawing/2014/main" xmlns="" id="{EC6FCBCE-D129-4EB3-8ADA-D4C73AD304A8}"/>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396" name="Group 395">
            <a:extLst>
              <a:ext uri="{FF2B5EF4-FFF2-40B4-BE49-F238E27FC236}">
                <a16:creationId xmlns:a16="http://schemas.microsoft.com/office/drawing/2014/main" xmlns="" id="{E5EA891E-8177-47B0-ADB2-0E8DA8F488C1}"/>
              </a:ext>
            </a:extLst>
          </p:cNvPr>
          <p:cNvGrpSpPr/>
          <p:nvPr/>
        </p:nvGrpSpPr>
        <p:grpSpPr>
          <a:xfrm>
            <a:off x="1760073" y="4728479"/>
            <a:ext cx="250074" cy="196050"/>
            <a:chOff x="1399942" y="16036148"/>
            <a:chExt cx="451691" cy="354113"/>
          </a:xfrm>
          <a:solidFill>
            <a:schemeClr val="bg1"/>
          </a:solidFill>
        </p:grpSpPr>
        <p:sp>
          <p:nvSpPr>
            <p:cNvPr id="397" name="Freeform 373">
              <a:extLst>
                <a:ext uri="{FF2B5EF4-FFF2-40B4-BE49-F238E27FC236}">
                  <a16:creationId xmlns:a16="http://schemas.microsoft.com/office/drawing/2014/main" xmlns="" id="{275CA76E-E733-4915-9E9A-DD581D6A0DAC}"/>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98" name="Freeform 374">
              <a:extLst>
                <a:ext uri="{FF2B5EF4-FFF2-40B4-BE49-F238E27FC236}">
                  <a16:creationId xmlns:a16="http://schemas.microsoft.com/office/drawing/2014/main" xmlns="" id="{D647C8EE-6A29-4D46-AF52-6693764D6D67}"/>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99" name="Rectangle 398">
            <a:extLst>
              <a:ext uri="{FF2B5EF4-FFF2-40B4-BE49-F238E27FC236}">
                <a16:creationId xmlns:a16="http://schemas.microsoft.com/office/drawing/2014/main" xmlns="" id="{FC424423-82AB-4C61-BC64-2C0CD27AC330}"/>
              </a:ext>
            </a:extLst>
          </p:cNvPr>
          <p:cNvSpPr/>
          <p:nvPr/>
        </p:nvSpPr>
        <p:spPr>
          <a:xfrm>
            <a:off x="218632" y="3432408"/>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400" name="Straight Connector 399">
            <a:extLst>
              <a:ext uri="{FF2B5EF4-FFF2-40B4-BE49-F238E27FC236}">
                <a16:creationId xmlns:a16="http://schemas.microsoft.com/office/drawing/2014/main" xmlns="" id="{DBD820D0-E622-495F-BA6B-92C2988CE4E7}"/>
              </a:ext>
            </a:extLst>
          </p:cNvPr>
          <p:cNvCxnSpPr/>
          <p:nvPr/>
        </p:nvCxnSpPr>
        <p:spPr>
          <a:xfrm>
            <a:off x="174289" y="3650783"/>
            <a:ext cx="1908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401" name="Connector: Elbow 400">
            <a:extLst>
              <a:ext uri="{FF2B5EF4-FFF2-40B4-BE49-F238E27FC236}">
                <a16:creationId xmlns:a16="http://schemas.microsoft.com/office/drawing/2014/main" xmlns="" id="{4F985112-A9E1-461A-ACAB-CEF413FE7D5E}"/>
              </a:ext>
            </a:extLst>
          </p:cNvPr>
          <p:cNvCxnSpPr>
            <a:cxnSpLocks/>
            <a:stCxn id="321" idx="3"/>
          </p:cNvCxnSpPr>
          <p:nvPr/>
        </p:nvCxnSpPr>
        <p:spPr>
          <a:xfrm>
            <a:off x="3504862" y="2384426"/>
            <a:ext cx="1773851" cy="699568"/>
          </a:xfrm>
          <a:prstGeom prst="bentConnector3">
            <a:avLst>
              <a:gd name="adj1" fmla="val 99804"/>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xmlns="" id="{7AA3F087-5041-4AC2-B8EF-B896F3B597CD}"/>
              </a:ext>
            </a:extLst>
          </p:cNvPr>
          <p:cNvCxnSpPr>
            <a:cxnSpLocks/>
            <a:stCxn id="350" idx="2"/>
            <a:endCxn id="368" idx="0"/>
          </p:cNvCxnSpPr>
          <p:nvPr/>
        </p:nvCxnSpPr>
        <p:spPr>
          <a:xfrm flipH="1">
            <a:off x="2609069" y="5511149"/>
            <a:ext cx="12234"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03" name="Group 402">
            <a:extLst>
              <a:ext uri="{FF2B5EF4-FFF2-40B4-BE49-F238E27FC236}">
                <a16:creationId xmlns:a16="http://schemas.microsoft.com/office/drawing/2014/main" xmlns="" id="{A78F1C5C-BE57-41D0-8AD1-DF3F38BB4F6E}"/>
              </a:ext>
            </a:extLst>
          </p:cNvPr>
          <p:cNvGrpSpPr/>
          <p:nvPr/>
        </p:nvGrpSpPr>
        <p:grpSpPr>
          <a:xfrm>
            <a:off x="2438766" y="5475917"/>
            <a:ext cx="326130" cy="326130"/>
            <a:chOff x="830785" y="2920929"/>
            <a:chExt cx="326130" cy="326130"/>
          </a:xfrm>
        </p:grpSpPr>
        <p:sp>
          <p:nvSpPr>
            <p:cNvPr id="404" name="Oval 403">
              <a:extLst>
                <a:ext uri="{FF2B5EF4-FFF2-40B4-BE49-F238E27FC236}">
                  <a16:creationId xmlns:a16="http://schemas.microsoft.com/office/drawing/2014/main" xmlns="" id="{CD700006-5C88-4947-93BC-2D9DC5DC8C80}"/>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05" name="Freeform 60">
              <a:extLst>
                <a:ext uri="{FF2B5EF4-FFF2-40B4-BE49-F238E27FC236}">
                  <a16:creationId xmlns:a16="http://schemas.microsoft.com/office/drawing/2014/main" xmlns="" id="{789DE6AF-741A-416B-A410-AD22FFCCB3D3}"/>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406" name="Straight Connector 405">
            <a:extLst>
              <a:ext uri="{FF2B5EF4-FFF2-40B4-BE49-F238E27FC236}">
                <a16:creationId xmlns:a16="http://schemas.microsoft.com/office/drawing/2014/main" xmlns="" id="{D21CF38E-2DA6-4A9D-80BE-7ABB1602FB76}"/>
              </a:ext>
            </a:extLst>
          </p:cNvPr>
          <p:cNvCxnSpPr>
            <a:cxnSpLocks/>
            <a:stCxn id="367" idx="4"/>
            <a:endCxn id="315" idx="2"/>
          </p:cNvCxnSpPr>
          <p:nvPr/>
        </p:nvCxnSpPr>
        <p:spPr>
          <a:xfrm flipH="1">
            <a:off x="4792793" y="5431980"/>
            <a:ext cx="11442"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xmlns="" id="{46FD8A9B-4E29-4FF5-9933-A255A19568BA}"/>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36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3C526B5-1A37-4050-B257-D95675117D0B}"/>
              </a:ext>
            </a:extLst>
          </p:cNvPr>
          <p:cNvGraphicFramePr>
            <a:graphicFrameLocks noChangeAspect="1"/>
          </p:cNvGraphicFramePr>
          <p:nvPr>
            <p:custDataLst>
              <p:tags r:id="rId2"/>
            </p:custDataLst>
            <p:extLst>
              <p:ext uri="{D42A27DB-BD31-4B8C-83A1-F6EECF244321}">
                <p14:modId xmlns:p14="http://schemas.microsoft.com/office/powerpoint/2010/main" val="2800602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9"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xmlns="" id="{23C526B5-1A37-4050-B257-D95675117D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414205F3-412B-4B04-81AA-29C0DA3AA77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 name="Arrow: Pentagon 27">
            <a:extLst>
              <a:ext uri="{FF2B5EF4-FFF2-40B4-BE49-F238E27FC236}">
                <a16:creationId xmlns:a16="http://schemas.microsoft.com/office/drawing/2014/main" xmlns="" id="{86153C1C-7F6A-407D-9AB9-DBCF88D8C2F0}"/>
              </a:ext>
            </a:extLst>
          </p:cNvPr>
          <p:cNvSpPr/>
          <p:nvPr/>
        </p:nvSpPr>
        <p:spPr>
          <a:xfrm>
            <a:off x="429255" y="2589192"/>
            <a:ext cx="11344122" cy="3756032"/>
          </a:xfrm>
          <a:prstGeom prst="homePlate">
            <a:avLst>
              <a:gd name="adj" fmla="val 17244"/>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b="1" dirty="0">
              <a:solidFill>
                <a:srgbClr val="800000"/>
              </a:solidFill>
              <a:latin typeface="arial" panose="020B0604020202020204" pitchFamily="34" charset="0"/>
            </a:endParaRPr>
          </a:p>
        </p:txBody>
      </p:sp>
      <p:sp>
        <p:nvSpPr>
          <p:cNvPr id="3" name="Title 2">
            <a:extLst>
              <a:ext uri="{FF2B5EF4-FFF2-40B4-BE49-F238E27FC236}">
                <a16:creationId xmlns:a16="http://schemas.microsoft.com/office/drawing/2014/main" xmlns="" id="{290F8FDC-66DC-4056-B74E-355C93A0094D}"/>
              </a:ext>
            </a:extLst>
          </p:cNvPr>
          <p:cNvSpPr>
            <a:spLocks noGrp="1"/>
          </p:cNvSpPr>
          <p:nvPr>
            <p:ph type="title"/>
          </p:nvPr>
        </p:nvSpPr>
        <p:spPr/>
        <p:txBody>
          <a:bodyPr rtlCol="0"/>
          <a:lstStyle/>
          <a:p>
            <a:pPr lvl="0" rtl="0"/>
            <a:r>
              <a:rPr lang="lv-LV" dirty="0">
                <a:sym typeface="Arial"/>
              </a:rPr>
              <a:t>2a. solis</a:t>
            </a:r>
            <a:r>
              <a:rPr lang="en-US" dirty="0">
                <a:sym typeface="Arial"/>
              </a:rPr>
              <a:t>:</a:t>
            </a:r>
            <a:r>
              <a:rPr lang="lv-LV" dirty="0">
                <a:sym typeface="Arial"/>
              </a:rPr>
              <a:t> Kā indikatīvi izskatās ĀTV process?</a:t>
            </a:r>
          </a:p>
        </p:txBody>
      </p:sp>
      <p:sp>
        <p:nvSpPr>
          <p:cNvPr id="24" name="Slide Number Placeholder 5">
            <a:extLst>
              <a:ext uri="{FF2B5EF4-FFF2-40B4-BE49-F238E27FC236}">
                <a16:creationId xmlns:a16="http://schemas.microsoft.com/office/drawing/2014/main" xmlns="" id="{4E40CF9B-DE5B-42C3-83DE-BA6EDD5EA01C}"/>
              </a:ext>
            </a:extLst>
          </p:cNvPr>
          <p:cNvSpPr>
            <a:spLocks noGrp="1"/>
          </p:cNvSpPr>
          <p:nvPr>
            <p:ph type="sldNum" sz="quarter" idx="12"/>
          </p:nvPr>
        </p:nvSpPr>
        <p:spPr/>
        <p:txBody>
          <a:bodyPr rtlCol="0"/>
          <a:lstStyle/>
          <a:p>
            <a:pPr lvl="0" rtl="0"/>
            <a:fld id="{E81276B6-4034-4841-805E-541AB8384CBA}" type="slidenum">
              <a:rPr lang="en-GB" noProof="0" smtClean="0"/>
              <a:pPr lvl="0" rtl="0"/>
              <a:t>16</a:t>
            </a:fld>
            <a:endParaRPr lang="en-GB" noProof="0"/>
          </a:p>
        </p:txBody>
      </p:sp>
      <p:graphicFrame>
        <p:nvGraphicFramePr>
          <p:cNvPr id="26" name="Table 25">
            <a:extLst>
              <a:ext uri="{FF2B5EF4-FFF2-40B4-BE49-F238E27FC236}">
                <a16:creationId xmlns:a16="http://schemas.microsoft.com/office/drawing/2014/main" xmlns="" id="{3707602E-899E-460A-B298-A7322793A250}"/>
              </a:ext>
            </a:extLst>
          </p:cNvPr>
          <p:cNvGraphicFramePr>
            <a:graphicFrameLocks noGrp="1"/>
          </p:cNvGraphicFramePr>
          <p:nvPr>
            <p:extLst>
              <p:ext uri="{D42A27DB-BD31-4B8C-83A1-F6EECF244321}">
                <p14:modId xmlns:p14="http://schemas.microsoft.com/office/powerpoint/2010/main" val="1165401783"/>
              </p:ext>
            </p:extLst>
          </p:nvPr>
        </p:nvGraphicFramePr>
        <p:xfrm>
          <a:off x="407987" y="2589192"/>
          <a:ext cx="11386650" cy="3756046"/>
        </p:xfrm>
        <a:graphic>
          <a:graphicData uri="http://schemas.openxmlformats.org/drawingml/2006/table">
            <a:tbl>
              <a:tblPr firstRow="1" bandRow="1">
                <a:tableStyleId>{5C22544A-7EE6-4342-B048-85BDC9FD1C3A}</a:tableStyleId>
              </a:tblPr>
              <a:tblGrid>
                <a:gridCol w="2277330">
                  <a:extLst>
                    <a:ext uri="{9D8B030D-6E8A-4147-A177-3AD203B41FA5}">
                      <a16:colId xmlns:a16="http://schemas.microsoft.com/office/drawing/2014/main" xmlns="" val="2666119104"/>
                    </a:ext>
                  </a:extLst>
                </a:gridCol>
                <a:gridCol w="2277330">
                  <a:extLst>
                    <a:ext uri="{9D8B030D-6E8A-4147-A177-3AD203B41FA5}">
                      <a16:colId xmlns:a16="http://schemas.microsoft.com/office/drawing/2014/main" xmlns="" val="572320052"/>
                    </a:ext>
                  </a:extLst>
                </a:gridCol>
                <a:gridCol w="2277330">
                  <a:extLst>
                    <a:ext uri="{9D8B030D-6E8A-4147-A177-3AD203B41FA5}">
                      <a16:colId xmlns:a16="http://schemas.microsoft.com/office/drawing/2014/main" xmlns="" val="3595826977"/>
                    </a:ext>
                  </a:extLst>
                </a:gridCol>
                <a:gridCol w="2277330">
                  <a:extLst>
                    <a:ext uri="{9D8B030D-6E8A-4147-A177-3AD203B41FA5}">
                      <a16:colId xmlns:a16="http://schemas.microsoft.com/office/drawing/2014/main" xmlns="" val="3771464322"/>
                    </a:ext>
                  </a:extLst>
                </a:gridCol>
                <a:gridCol w="2277330">
                  <a:extLst>
                    <a:ext uri="{9D8B030D-6E8A-4147-A177-3AD203B41FA5}">
                      <a16:colId xmlns:a16="http://schemas.microsoft.com/office/drawing/2014/main" xmlns="" val="2063760723"/>
                    </a:ext>
                  </a:extLst>
                </a:gridCol>
              </a:tblGrid>
              <a:tr h="3756046">
                <a:tc>
                  <a:txBody>
                    <a:bodyPr/>
                    <a:lstStyle/>
                    <a:p>
                      <a:pPr algn="ctr" rtl="0"/>
                      <a:endParaRPr lang="en-GB" sz="1600" b="1" kern="1200" dirty="0">
                        <a:solidFill>
                          <a:srgbClr val="800000"/>
                        </a:solidFill>
                        <a:latin typeface="arial" panose="020B0604020202020204" pitchFamily="34" charset="0"/>
                        <a:ea typeface="+mn-ea"/>
                        <a:cs typeface="+mn-cs"/>
                      </a:endParaRPr>
                    </a:p>
                  </a:txBody>
                  <a:tcPr>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noFill/>
                  </a:tcPr>
                </a:tc>
                <a:extLst>
                  <a:ext uri="{0D108BD9-81ED-4DB2-BD59-A6C34878D82A}">
                    <a16:rowId xmlns:a16="http://schemas.microsoft.com/office/drawing/2014/main" xmlns="" val="3514526740"/>
                  </a:ext>
                </a:extLst>
              </a:tr>
            </a:tbl>
          </a:graphicData>
        </a:graphic>
      </p:graphicFrame>
      <p:cxnSp>
        <p:nvCxnSpPr>
          <p:cNvPr id="27" name="Straight Arrow Connector 26">
            <a:extLst>
              <a:ext uri="{FF2B5EF4-FFF2-40B4-BE49-F238E27FC236}">
                <a16:creationId xmlns:a16="http://schemas.microsoft.com/office/drawing/2014/main" xmlns="" id="{5CD7CFCA-EF88-437A-9EE3-E92DBFD93F0C}"/>
              </a:ext>
            </a:extLst>
          </p:cNvPr>
          <p:cNvCxnSpPr>
            <a:cxnSpLocks/>
          </p:cNvCxnSpPr>
          <p:nvPr/>
        </p:nvCxnSpPr>
        <p:spPr>
          <a:xfrm>
            <a:off x="407988" y="6345237"/>
            <a:ext cx="11376025"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AFC28FC0-A87D-4CAF-B485-74606A2E0A83}"/>
              </a:ext>
            </a:extLst>
          </p:cNvPr>
          <p:cNvCxnSpPr/>
          <p:nvPr/>
        </p:nvCxnSpPr>
        <p:spPr>
          <a:xfrm>
            <a:off x="418621" y="2589215"/>
            <a:ext cx="0" cy="3756035"/>
          </a:xfrm>
          <a:prstGeom prst="line">
            <a:avLst/>
          </a:prstGeom>
          <a:ln w="63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Arrow: Chevron 29">
            <a:extLst>
              <a:ext uri="{FF2B5EF4-FFF2-40B4-BE49-F238E27FC236}">
                <a16:creationId xmlns:a16="http://schemas.microsoft.com/office/drawing/2014/main" xmlns="" id="{D35C8D43-1CAE-41E6-8E3C-B13CCBEE362F}"/>
              </a:ext>
            </a:extLst>
          </p:cNvPr>
          <p:cNvSpPr/>
          <p:nvPr/>
        </p:nvSpPr>
        <p:spPr>
          <a:xfrm>
            <a:off x="729427" y="3089657"/>
            <a:ext cx="1970229" cy="446577"/>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Uzņēmējdarbības izvērtēšana</a:t>
            </a:r>
            <a:endParaRPr lang="en-GB" sz="11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xmlns="" id="{7916F24E-5698-450B-927D-02D518A8F16A}"/>
              </a:ext>
            </a:extLst>
          </p:cNvPr>
          <p:cNvSpPr/>
          <p:nvPr/>
        </p:nvSpPr>
        <p:spPr>
          <a:xfrm>
            <a:off x="2546100" y="3089657"/>
            <a:ext cx="1725754" cy="446577"/>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Ātrās uzvaras</a:t>
            </a:r>
            <a:endParaRPr lang="en-GB" sz="11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xmlns="" id="{EC1A07C7-913F-4F1F-B336-0B03B7E0C3A6}"/>
              </a:ext>
            </a:extLst>
          </p:cNvPr>
          <p:cNvSpPr/>
          <p:nvPr/>
        </p:nvSpPr>
        <p:spPr>
          <a:xfrm>
            <a:off x="729427" y="3921090"/>
            <a:ext cx="2800355"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Uzņēmuma stabilizācija / likviditātes vadība</a:t>
            </a:r>
            <a:endParaRPr lang="en-GB" sz="11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xmlns="" id="{5CCA374B-71E4-40F6-B770-80E3461E6F7F}"/>
              </a:ext>
            </a:extLst>
          </p:cNvPr>
          <p:cNvSpPr/>
          <p:nvPr/>
        </p:nvSpPr>
        <p:spPr>
          <a:xfrm>
            <a:off x="2219975" y="4823014"/>
            <a:ext cx="7625829"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Uzņēmējdarbības </a:t>
            </a:r>
            <a:r>
              <a:rPr lang="lv-LV" sz="1100" b="1" dirty="0" err="1">
                <a:solidFill>
                  <a:schemeClr val="bg1"/>
                </a:solidFill>
                <a:latin typeface="arial" panose="020B0604020202020204" pitchFamily="34" charset="0"/>
                <a:cs typeface="Arial" panose="020B0604020202020204" pitchFamily="34" charset="0"/>
              </a:rPr>
              <a:t>oeracionālā</a:t>
            </a:r>
            <a:r>
              <a:rPr lang="lv-LV" sz="1100" b="1" dirty="0">
                <a:solidFill>
                  <a:schemeClr val="bg1"/>
                </a:solidFill>
                <a:latin typeface="arial" panose="020B0604020202020204" pitchFamily="34" charset="0"/>
                <a:cs typeface="Arial" panose="020B0604020202020204" pitchFamily="34" charset="0"/>
              </a:rPr>
              <a:t> un stratēģiskā restrukturizācija</a:t>
            </a:r>
          </a:p>
        </p:txBody>
      </p:sp>
      <p:sp>
        <p:nvSpPr>
          <p:cNvPr id="34" name="Arrow: Chevron 33">
            <a:extLst>
              <a:ext uri="{FF2B5EF4-FFF2-40B4-BE49-F238E27FC236}">
                <a16:creationId xmlns:a16="http://schemas.microsoft.com/office/drawing/2014/main" xmlns="" id="{CBBE096C-0B3F-4B28-924E-7EA2FACF8A8D}"/>
              </a:ext>
            </a:extLst>
          </p:cNvPr>
          <p:cNvSpPr/>
          <p:nvPr/>
        </p:nvSpPr>
        <p:spPr>
          <a:xfrm>
            <a:off x="4597540" y="5679550"/>
            <a:ext cx="5287196"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Finanšu </a:t>
            </a:r>
            <a:r>
              <a:rPr lang="lv-LV" sz="1100" b="1" dirty="0" err="1">
                <a:solidFill>
                  <a:schemeClr val="bg1"/>
                </a:solidFill>
                <a:latin typeface="arial" panose="020B0604020202020204" pitchFamily="34" charset="0"/>
                <a:cs typeface="Arial" panose="020B0604020202020204" pitchFamily="34" charset="0"/>
              </a:rPr>
              <a:t>restruktuirzācija</a:t>
            </a:r>
            <a:endParaRPr lang="en-GB" sz="1100" b="1"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C1016093-C0FA-4811-BFAC-AA13F470F69B}"/>
              </a:ext>
            </a:extLst>
          </p:cNvPr>
          <p:cNvSpPr txBox="1"/>
          <p:nvPr/>
        </p:nvSpPr>
        <p:spPr>
          <a:xfrm>
            <a:off x="805626" y="2812658"/>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6-8 nedēļas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036E1F9A-4B6B-485A-98EA-8B954ED2BC9F}"/>
              </a:ext>
            </a:extLst>
          </p:cNvPr>
          <p:cNvSpPr txBox="1"/>
          <p:nvPr/>
        </p:nvSpPr>
        <p:spPr>
          <a:xfrm>
            <a:off x="2091503" y="2812658"/>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 nedēļas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05E539CD-62C3-4F6D-B3BF-475EACE2C085}"/>
              </a:ext>
            </a:extLst>
          </p:cNvPr>
          <p:cNvSpPr txBox="1"/>
          <p:nvPr/>
        </p:nvSpPr>
        <p:spPr>
          <a:xfrm>
            <a:off x="729427" y="3647742"/>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3 - 6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E7CF8E54-6558-439B-A19C-619076A441C9}"/>
              </a:ext>
            </a:extLst>
          </p:cNvPr>
          <p:cNvSpPr txBox="1"/>
          <p:nvPr/>
        </p:nvSpPr>
        <p:spPr>
          <a:xfrm>
            <a:off x="2219975" y="4533330"/>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3 -12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37EB8E22-5BE3-43FD-9FCC-08EA37C08991}"/>
              </a:ext>
            </a:extLst>
          </p:cNvPr>
          <p:cNvSpPr txBox="1"/>
          <p:nvPr/>
        </p:nvSpPr>
        <p:spPr>
          <a:xfrm>
            <a:off x="4597540" y="5378091"/>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6 - 12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F6FBF37B-A14A-4977-A22C-DED96F59E639}"/>
              </a:ext>
            </a:extLst>
          </p:cNvPr>
          <p:cNvSpPr txBox="1"/>
          <p:nvPr/>
        </p:nvSpPr>
        <p:spPr>
          <a:xfrm>
            <a:off x="9384891" y="2694429"/>
            <a:ext cx="2055043" cy="246221"/>
          </a:xfrm>
          <a:prstGeom prst="rect">
            <a:avLst/>
          </a:prstGeom>
          <a:noFill/>
        </p:spPr>
        <p:txBody>
          <a:bodyPr wrap="square" lIns="0" rtlCol="0">
            <a:spAutoFit/>
          </a:bodyPr>
          <a:lstStyle/>
          <a:p>
            <a:pPr algn="ctr" rtl="0"/>
            <a:r>
              <a:rPr lang="lv-LV" sz="1000" b="1" dirty="0">
                <a:solidFill>
                  <a:srgbClr val="990066"/>
                </a:solidFill>
                <a:latin typeface="arial" panose="020B0604020202020204" pitchFamily="34" charset="0"/>
                <a:cs typeface="Arial" panose="020B0604020202020204" pitchFamily="34" charset="0"/>
              </a:rPr>
              <a:t>Regulāra uzraudzība </a:t>
            </a:r>
          </a:p>
        </p:txBody>
      </p:sp>
      <p:sp>
        <p:nvSpPr>
          <p:cNvPr id="44" name="Rectangle 43">
            <a:extLst>
              <a:ext uri="{FF2B5EF4-FFF2-40B4-BE49-F238E27FC236}">
                <a16:creationId xmlns:a16="http://schemas.microsoft.com/office/drawing/2014/main" xmlns="" id="{1068DF91-0100-44E5-BEDC-86AA7666A388}"/>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Neformāla restrukturizācija </a:t>
            </a:r>
          </a:p>
        </p:txBody>
      </p:sp>
      <p:sp>
        <p:nvSpPr>
          <p:cNvPr id="52" name="Rectangle 51">
            <a:extLst>
              <a:ext uri="{FF2B5EF4-FFF2-40B4-BE49-F238E27FC236}">
                <a16:creationId xmlns:a16="http://schemas.microsoft.com/office/drawing/2014/main" xmlns="" id="{0C0DA34F-5C93-4733-B777-C9A7A1E88F68}"/>
              </a:ext>
            </a:extLst>
          </p:cNvPr>
          <p:cNvSpPr/>
          <p:nvPr/>
        </p:nvSpPr>
        <p:spPr>
          <a:xfrm>
            <a:off x="418621" y="2027573"/>
            <a:ext cx="11376017" cy="257369"/>
          </a:xfrm>
          <a:prstGeom prst="rect">
            <a:avLst/>
          </a:prstGeom>
          <a:solidFill>
            <a:srgbClr val="990066"/>
          </a:solidFill>
        </p:spPr>
        <p:txBody>
          <a:bodyPr wrap="square" lIns="72000" tIns="36000" rIns="72000" bIns="36000" rtlCol="0">
            <a:spAutoFit/>
          </a:bodyPr>
          <a:lstStyle/>
          <a:p>
            <a:pPr lvl="0" rtl="0">
              <a:spcAft>
                <a:spcPts val="800"/>
              </a:spcAft>
              <a:defRPr/>
            </a:pPr>
            <a:r>
              <a:rPr lang="lv-LV" sz="1200" b="1" dirty="0">
                <a:solidFill>
                  <a:schemeClr val="bg1"/>
                </a:solidFill>
                <a:latin typeface="arial" panose="020B0604020202020204" pitchFamily="34" charset="0"/>
                <a:cs typeface="Arial" panose="020B0604020202020204" pitchFamily="34" charset="0"/>
              </a:rPr>
              <a:t>ĀTV parasti ilgst no 3 līdz 12 mēnešiem. Orientējošais laika grafiks ir parādīts attēlā zemāk</a:t>
            </a:r>
          </a:p>
        </p:txBody>
      </p:sp>
    </p:spTree>
    <p:extLst>
      <p:ext uri="{BB962C8B-B14F-4D97-AF65-F5344CB8AC3E}">
        <p14:creationId xmlns:p14="http://schemas.microsoft.com/office/powerpoint/2010/main" val="230375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52682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3"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xmlns=""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xmlns=""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Formāla restrukturizācija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dirty="0">
                <a:latin typeface="arial" panose="020B0604020202020204" pitchFamily="34" charset="0"/>
                <a:cs typeface="Arial" panose="020B0604020202020204" pitchFamily="34" charset="0"/>
              </a:rPr>
              <a:t>2b.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D686D668-E468-4D9E-B7DF-273930B5C022}"/>
              </a:ext>
            </a:extLst>
          </p:cNvPr>
          <p:cNvCxnSpPr>
            <a:cxnSpLocks/>
          </p:cNvCxnSpPr>
          <p:nvPr/>
        </p:nvCxnSpPr>
        <p:spPr>
          <a:xfrm flipH="1">
            <a:off x="0" y="3673347"/>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C46E71-015D-48F7-8809-0FC2CE2DAF79}"/>
              </a:ext>
            </a:extLst>
          </p:cNvPr>
          <p:cNvCxnSpPr>
            <a:cxnSpLocks/>
          </p:cNvCxnSpPr>
          <p:nvPr/>
        </p:nvCxnSpPr>
        <p:spPr>
          <a:xfrm flipH="1">
            <a:off x="0" y="208317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6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2215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7"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xmlns=""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xmlns="" id="{6F328A4D-E1C6-4B76-94FB-A239BBB8EE8A}"/>
              </a:ext>
            </a:extLst>
          </p:cNvPr>
          <p:cNvSpPr>
            <a:spLocks noGrp="1"/>
          </p:cNvSpPr>
          <p:nvPr>
            <p:ph type="title"/>
          </p:nvPr>
        </p:nvSpPr>
        <p:spPr/>
        <p:txBody>
          <a:bodyPr rtlCol="0"/>
          <a:lstStyle/>
          <a:p>
            <a:pPr lvl="0" rtl="0"/>
            <a:r>
              <a:rPr lang="lv-LV" dirty="0">
                <a:sym typeface="Arial"/>
              </a:rPr>
              <a:t>2b. solis: Kādas ir iespējamās restrukturizācijas iespējas?</a:t>
            </a:r>
          </a:p>
        </p:txBody>
      </p:sp>
      <p:sp>
        <p:nvSpPr>
          <p:cNvPr id="100" name="Slide Number Placeholder 5">
            <a:extLst>
              <a:ext uri="{FF2B5EF4-FFF2-40B4-BE49-F238E27FC236}">
                <a16:creationId xmlns:a16="http://schemas.microsoft.com/office/drawing/2014/main" xmlns="" id="{3FB8A55F-C6B3-4700-995E-637786D4E158}"/>
              </a:ext>
            </a:extLst>
          </p:cNvPr>
          <p:cNvSpPr>
            <a:spLocks noGrp="1"/>
          </p:cNvSpPr>
          <p:nvPr>
            <p:ph type="sldNum" sz="quarter" idx="12"/>
          </p:nvPr>
        </p:nvSpPr>
        <p:spPr/>
        <p:txBody>
          <a:bodyPr rtlCol="0"/>
          <a:lstStyle/>
          <a:p>
            <a:pPr lvl="0" rtl="0"/>
            <a:fld id="{E81276B6-4034-4841-805E-541AB8384CBA}" type="slidenum">
              <a:rPr lang="en-GB" noProof="0" smtClean="0"/>
              <a:pPr lvl="0" rtl="0"/>
              <a:t>18</a:t>
            </a:fld>
            <a:endParaRPr lang="en-GB" noProof="0"/>
          </a:p>
        </p:txBody>
      </p:sp>
      <p:sp>
        <p:nvSpPr>
          <p:cNvPr id="724" name="Rectangle 723">
            <a:extLst>
              <a:ext uri="{FF2B5EF4-FFF2-40B4-BE49-F238E27FC236}">
                <a16:creationId xmlns:a16="http://schemas.microsoft.com/office/drawing/2014/main" xmlns="" id="{C9F31624-1892-4E48-8CF2-F9FF8C4EA9FF}"/>
              </a:ext>
            </a:extLst>
          </p:cNvPr>
          <p:cNvSpPr/>
          <p:nvPr/>
        </p:nvSpPr>
        <p:spPr>
          <a:xfrm>
            <a:off x="5639078" y="2038206"/>
            <a:ext cx="6144927" cy="711413"/>
          </a:xfrm>
          <a:prstGeom prst="rect">
            <a:avLst/>
          </a:prstGeom>
          <a:noFill/>
        </p:spPr>
        <p:txBody>
          <a:bodyPr wrap="square" lIns="0" tIns="0" rIns="0" bIns="0" rtlCol="0">
            <a:spAutoFit/>
          </a:bodyPr>
          <a:lstStyle/>
          <a:p>
            <a:pPr lvl="0" rtl="0">
              <a:lnSpc>
                <a:spcPct val="107000"/>
              </a:lnSpc>
              <a:spcAft>
                <a:spcPts val="800"/>
              </a:spcAft>
              <a:defRPr/>
            </a:pPr>
            <a:r>
              <a:rPr lang="lv-LV" sz="1100" dirty="0">
                <a:latin typeface="arial" panose="020B0604020202020204" pitchFamily="34" charset="0"/>
                <a:cs typeface="Arial" panose="020B0604020202020204" pitchFamily="34" charset="0"/>
              </a:rPr>
              <a:t>Ja ir skaidrs, ka </a:t>
            </a:r>
            <a:r>
              <a:rPr lang="lv-LV" sz="1100" b="1" dirty="0">
                <a:latin typeface="arial" panose="020B0604020202020204" pitchFamily="34" charset="0"/>
                <a:cs typeface="Arial" panose="020B0604020202020204" pitchFamily="34" charset="0"/>
              </a:rPr>
              <a:t>visi kreditori / kreditoru vairākums</a:t>
            </a:r>
            <a:r>
              <a:rPr lang="lv-LV" sz="1100" dirty="0">
                <a:latin typeface="arial" panose="020B0604020202020204" pitchFamily="34" charset="0"/>
                <a:cs typeface="Arial" panose="020B0604020202020204" pitchFamily="34" charset="0"/>
              </a:rPr>
              <a:t> neatbalstīs ĀTV (saistību atmaksas  nosacījumu maiņu, finanšu restrukturizāciju, darbības operacionālo pārstrukturēšanu), Latvijas normatīvie akti paredz vairākas juridiskas parādu restrukturizācijas iespējas uzņēmumam, kas nonācis finanšu grūtībās:</a:t>
            </a:r>
            <a:endParaRPr lang="en-GB" sz="1100" dirty="0">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xmlns="" id="{F88E98B6-6444-4412-A0AC-A20D8CF01052}"/>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Formāla restrukturizācija</a:t>
            </a:r>
          </a:p>
        </p:txBody>
      </p:sp>
      <p:sp>
        <p:nvSpPr>
          <p:cNvPr id="110" name="Rectangle 109">
            <a:extLst>
              <a:ext uri="{FF2B5EF4-FFF2-40B4-BE49-F238E27FC236}">
                <a16:creationId xmlns:a16="http://schemas.microsoft.com/office/drawing/2014/main" xmlns="" id="{3B38C4DC-11B8-4CF2-8B0B-11AA1AA1FAA3}"/>
              </a:ext>
            </a:extLst>
          </p:cNvPr>
          <p:cNvSpPr/>
          <p:nvPr/>
        </p:nvSpPr>
        <p:spPr>
          <a:xfrm>
            <a:off x="5639079" y="3218297"/>
            <a:ext cx="6144926" cy="605294"/>
          </a:xfrm>
          <a:prstGeom prst="rect">
            <a:avLst/>
          </a:prstGeom>
        </p:spPr>
        <p:txBody>
          <a:bodyPr wrap="square" lIns="0" tIns="0" rIns="0" bIns="0" rtlCol="0">
            <a:spAutoFit/>
          </a:bodyPr>
          <a:lstStyle/>
          <a:p>
            <a:pPr rtl="0">
              <a:lnSpc>
                <a:spcPct val="107000"/>
              </a:lnSpc>
              <a:spcAft>
                <a:spcPts val="200"/>
              </a:spcAft>
            </a:pPr>
            <a:r>
              <a:rPr lang="lv-LV" sz="1400" b="1" dirty="0">
                <a:solidFill>
                  <a:schemeClr val="accent2"/>
                </a:solidFill>
                <a:latin typeface="arial" panose="020B0604020202020204" pitchFamily="34" charset="0"/>
                <a:cs typeface="Arial" panose="020B0604020202020204" pitchFamily="34" charset="0"/>
              </a:rPr>
              <a:t>TAP </a:t>
            </a:r>
            <a:r>
              <a:rPr lang="lv-LV" sz="1100" dirty="0">
                <a:latin typeface="arial" panose="020B0604020202020204" pitchFamily="34" charset="0"/>
                <a:cs typeface="Arial" panose="020B0604020202020204" pitchFamily="34" charset="0"/>
              </a:rPr>
              <a:t>– tiesiskās aizsardzības process Maksātnespējas likuma izpratnē (procesa shēmu skat. </a:t>
            </a:r>
            <a:r>
              <a:rPr lang="lv-LV" sz="1100" u="sng"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10. pielikumā</a:t>
            </a:r>
            <a:r>
              <a:rPr lang="lv-LV" sz="1100" dirty="0">
                <a:latin typeface="arial" panose="020B0604020202020204" pitchFamily="34" charset="0"/>
                <a:cs typeface="Arial" panose="020B0604020202020204" pitchFamily="34" charset="0"/>
              </a:rPr>
              <a:t>). TAP izmanto ne tikai maksātspējas atjaunošanai, bet arī tās aizsardzībai. </a:t>
            </a:r>
          </a:p>
          <a:p>
            <a:pPr rtl="0">
              <a:lnSpc>
                <a:spcPct val="107000"/>
              </a:lnSpc>
              <a:spcAft>
                <a:spcPts val="200"/>
              </a:spcAft>
            </a:pPr>
            <a:endParaRPr lang="lv-LV" sz="11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xmlns="" id="{CA86108D-C52D-4CFF-9F90-78E633C5044D}"/>
              </a:ext>
            </a:extLst>
          </p:cNvPr>
          <p:cNvCxnSpPr>
            <a:cxnSpLocks/>
          </p:cNvCxnSpPr>
          <p:nvPr/>
        </p:nvCxnSpPr>
        <p:spPr>
          <a:xfrm>
            <a:off x="5639078" y="3908484"/>
            <a:ext cx="61573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xmlns="" id="{B9109D9B-1DA6-485F-8811-8E962D268BA9}"/>
              </a:ext>
            </a:extLst>
          </p:cNvPr>
          <p:cNvSpPr/>
          <p:nvPr/>
        </p:nvSpPr>
        <p:spPr>
          <a:xfrm>
            <a:off x="5638800" y="5673631"/>
            <a:ext cx="6145213" cy="678199"/>
          </a:xfrm>
          <a:prstGeom prst="rect">
            <a:avLst/>
          </a:prstGeom>
          <a:solidFill>
            <a:schemeClr val="bg1">
              <a:lumMod val="95000"/>
            </a:schemeClr>
          </a:solidFill>
        </p:spPr>
        <p:txBody>
          <a:bodyPr wrap="square" lIns="72000" tIns="72000" rIns="72000" bIns="432000" rtlCol="0">
            <a:spAutoFit/>
          </a:bodyPr>
          <a:lstStyle/>
          <a:p>
            <a:pPr rtl="0"/>
            <a:r>
              <a:rPr lang="lv-LV" sz="1100" dirty="0">
                <a:latin typeface="arial" panose="020B0604020202020204" pitchFamily="34" charset="0"/>
                <a:cs typeface="Arial" panose="020B0604020202020204" pitchFamily="34" charset="0"/>
              </a:rPr>
              <a:t>Sīkāku TAP un ĀTAP aprakstu skatīt </a:t>
            </a:r>
            <a:r>
              <a:rPr lang="lv-LV" sz="11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8. pielikumā.</a:t>
            </a:r>
            <a:endParaRPr lang="en-US" sz="1100" dirty="0">
              <a:solidFill>
                <a:srgbClr val="990066"/>
              </a:solidFill>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xmlns="" id="{B09FD52E-9855-4DF6-BCE3-4B532F8DA53B}"/>
              </a:ext>
            </a:extLst>
          </p:cNvPr>
          <p:cNvSpPr/>
          <p:nvPr/>
        </p:nvSpPr>
        <p:spPr>
          <a:xfrm>
            <a:off x="5639079" y="4116819"/>
            <a:ext cx="6144926" cy="579646"/>
          </a:xfrm>
          <a:prstGeom prst="rect">
            <a:avLst/>
          </a:prstGeom>
        </p:spPr>
        <p:txBody>
          <a:bodyPr wrap="square" lIns="0" tIns="0" rIns="0" bIns="0" rtlCol="0">
            <a:spAutoFit/>
          </a:bodyPr>
          <a:lstStyle/>
          <a:p>
            <a:pPr rtl="0">
              <a:lnSpc>
                <a:spcPct val="107000"/>
              </a:lnSpc>
              <a:spcAft>
                <a:spcPts val="200"/>
              </a:spcAft>
            </a:pPr>
            <a:r>
              <a:rPr lang="lv-LV" sz="1400" b="1" dirty="0">
                <a:solidFill>
                  <a:schemeClr val="accent2"/>
                </a:solidFill>
                <a:latin typeface="arial" panose="020B0604020202020204" pitchFamily="34" charset="0"/>
                <a:cs typeface="Arial" panose="020B0604020202020204" pitchFamily="34" charset="0"/>
              </a:rPr>
              <a:t>ĀTAP </a:t>
            </a:r>
            <a:r>
              <a:rPr lang="lv-LV" sz="1100" dirty="0">
                <a:latin typeface="arial" panose="020B0604020202020204" pitchFamily="34" charset="0"/>
                <a:cs typeface="Arial" panose="020B0604020202020204" pitchFamily="34" charset="0"/>
              </a:rPr>
              <a:t>– ārpustiesas tiesiskās aizsardzības process Maksātnespējas likuma izpratnē (procesa shēmu skat. </a:t>
            </a:r>
            <a:r>
              <a:rPr lang="lv-LV" sz="1100" u="sng"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xmlns="" val="tx"/>
                    </a:ext>
                  </a:extLst>
                </a:hlinkClick>
              </a:rPr>
              <a:t>11. pielikumā</a:t>
            </a:r>
            <a:r>
              <a:rPr lang="lv-LV" sz="1100" dirty="0">
                <a:latin typeface="arial" panose="020B0604020202020204" pitchFamily="34" charset="0"/>
                <a:cs typeface="Arial" panose="020B0604020202020204" pitchFamily="34" charset="0"/>
              </a:rPr>
              <a:t>). Saskaņā ar Latvijas tiesisko regulējumu ĀTAP tiek uzskatīts par TAP paveidu.</a:t>
            </a:r>
          </a:p>
        </p:txBody>
      </p:sp>
      <p:sp>
        <p:nvSpPr>
          <p:cNvPr id="125" name="Freeform 23">
            <a:extLst>
              <a:ext uri="{FF2B5EF4-FFF2-40B4-BE49-F238E27FC236}">
                <a16:creationId xmlns:a16="http://schemas.microsoft.com/office/drawing/2014/main" xmlns="" id="{1E4501E1-3B8B-473B-989E-5B4BD5F8390C}"/>
              </a:ext>
            </a:extLst>
          </p:cNvPr>
          <p:cNvSpPr>
            <a:spLocks noChangeAspect="1" noEditPoints="1"/>
          </p:cNvSpPr>
          <p:nvPr/>
        </p:nvSpPr>
        <p:spPr bwMode="auto">
          <a:xfrm>
            <a:off x="11334307" y="583216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93" name="Rectangle 292">
            <a:extLst>
              <a:ext uri="{FF2B5EF4-FFF2-40B4-BE49-F238E27FC236}">
                <a16:creationId xmlns:a16="http://schemas.microsoft.com/office/drawing/2014/main" xmlns="" id="{0BA7FAC6-45D7-46A3-B1E5-BCCF1817CDAA}"/>
              </a:ext>
            </a:extLst>
          </p:cNvPr>
          <p:cNvSpPr/>
          <p:nvPr/>
        </p:nvSpPr>
        <p:spPr>
          <a:xfrm>
            <a:off x="1713800" y="3386483"/>
            <a:ext cx="350187" cy="1598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294" name="Straight Connector 293">
            <a:extLst>
              <a:ext uri="{FF2B5EF4-FFF2-40B4-BE49-F238E27FC236}">
                <a16:creationId xmlns:a16="http://schemas.microsoft.com/office/drawing/2014/main" xmlns="" id="{5FDA68EF-8324-40F0-9969-86880F4A53C0}"/>
              </a:ext>
            </a:extLst>
          </p:cNvPr>
          <p:cNvCxnSpPr>
            <a:cxnSpLocks/>
            <a:stCxn id="339" idx="2"/>
            <a:endCxn id="368" idx="0"/>
          </p:cNvCxnSpPr>
          <p:nvPr/>
        </p:nvCxnSpPr>
        <p:spPr>
          <a:xfrm>
            <a:off x="4793218" y="4070780"/>
            <a:ext cx="11017"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295" name="Freeform: Shape 294">
            <a:extLst>
              <a:ext uri="{FF2B5EF4-FFF2-40B4-BE49-F238E27FC236}">
                <a16:creationId xmlns:a16="http://schemas.microsoft.com/office/drawing/2014/main" xmlns="" id="{11A3F1B8-7D14-489D-9086-43454C71C235}"/>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296" name="Connector: Elbow 295">
            <a:extLst>
              <a:ext uri="{FF2B5EF4-FFF2-40B4-BE49-F238E27FC236}">
                <a16:creationId xmlns:a16="http://schemas.microsoft.com/office/drawing/2014/main" xmlns="" id="{CCAA68DC-359D-452F-9623-74B6E5140790}"/>
              </a:ext>
            </a:extLst>
          </p:cNvPr>
          <p:cNvCxnSpPr>
            <a:cxnSpLocks/>
            <a:stCxn id="340" idx="1"/>
            <a:endCxn id="330" idx="0"/>
          </p:cNvCxnSpPr>
          <p:nvPr/>
        </p:nvCxnSpPr>
        <p:spPr>
          <a:xfrm rot="10800000" flipV="1">
            <a:off x="2588676" y="3691965"/>
            <a:ext cx="1077807"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xmlns="" id="{7D89285A-1320-43D5-B822-B62DDE4327E4}"/>
              </a:ext>
            </a:extLst>
          </p:cNvPr>
          <p:cNvCxnSpPr>
            <a:cxnSpLocks/>
            <a:stCxn id="337" idx="6"/>
            <a:endCxn id="338" idx="2"/>
          </p:cNvCxnSpPr>
          <p:nvPr/>
        </p:nvCxnSpPr>
        <p:spPr>
          <a:xfrm>
            <a:off x="4551517" y="3084124"/>
            <a:ext cx="345644"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8" name="Connector: Elbow 297">
            <a:extLst>
              <a:ext uri="{FF2B5EF4-FFF2-40B4-BE49-F238E27FC236}">
                <a16:creationId xmlns:a16="http://schemas.microsoft.com/office/drawing/2014/main" xmlns="" id="{5EBBEDF6-6223-4F05-B2A0-38C98493F831}"/>
              </a:ext>
            </a:extLst>
          </p:cNvPr>
          <p:cNvCxnSpPr>
            <a:cxnSpLocks/>
            <a:endCxn id="339" idx="0"/>
          </p:cNvCxnSpPr>
          <p:nvPr/>
        </p:nvCxnSpPr>
        <p:spPr>
          <a:xfrm>
            <a:off x="3504861" y="3084200"/>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xmlns="" id="{C57FA98E-AF02-4A8F-A143-8FEF9FE7C8A6}"/>
              </a:ext>
            </a:extLst>
          </p:cNvPr>
          <p:cNvCxnSpPr>
            <a:cxnSpLocks/>
          </p:cNvCxnSpPr>
          <p:nvPr/>
        </p:nvCxnSpPr>
        <p:spPr>
          <a:xfrm>
            <a:off x="3504861" y="3084200"/>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Connector: Elbow 299">
            <a:extLst>
              <a:ext uri="{FF2B5EF4-FFF2-40B4-BE49-F238E27FC236}">
                <a16:creationId xmlns:a16="http://schemas.microsoft.com/office/drawing/2014/main" xmlns="" id="{8DD150A1-B987-4D9B-BD1B-2681281C24F1}"/>
              </a:ext>
            </a:extLst>
          </p:cNvPr>
          <p:cNvCxnSpPr>
            <a:cxnSpLocks/>
            <a:stCxn id="319" idx="1"/>
            <a:endCxn id="322" idx="0"/>
          </p:cNvCxnSpPr>
          <p:nvPr/>
        </p:nvCxnSpPr>
        <p:spPr>
          <a:xfrm rot="10800000" flipV="1">
            <a:off x="945663" y="3065635"/>
            <a:ext cx="767613" cy="320848"/>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01" name="Rectangle: Rounded Corners 300">
            <a:extLst>
              <a:ext uri="{FF2B5EF4-FFF2-40B4-BE49-F238E27FC236}">
                <a16:creationId xmlns:a16="http://schemas.microsoft.com/office/drawing/2014/main" xmlns="" id="{FF5B1155-1949-47E3-AAEC-8F24CFD84D34}"/>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r>
              <a:rPr lang="en-US" sz="1000" b="1" dirty="0">
                <a:solidFill>
                  <a:schemeClr val="bg1"/>
                </a:solidFill>
                <a:latin typeface="arial" panose="020B0604020202020204" pitchFamily="34" charset="0"/>
                <a:cs typeface="Arial" panose="020B0604020202020204" pitchFamily="34" charset="0"/>
              </a:rPr>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grūtības</a:t>
            </a:r>
          </a:p>
        </p:txBody>
      </p:sp>
      <p:grpSp>
        <p:nvGrpSpPr>
          <p:cNvPr id="302" name="Group 301">
            <a:extLst>
              <a:ext uri="{FF2B5EF4-FFF2-40B4-BE49-F238E27FC236}">
                <a16:creationId xmlns:a16="http://schemas.microsoft.com/office/drawing/2014/main" xmlns="" id="{57A54F38-D5BA-44E0-B524-EBA0F149325D}"/>
              </a:ext>
            </a:extLst>
          </p:cNvPr>
          <p:cNvGrpSpPr/>
          <p:nvPr/>
        </p:nvGrpSpPr>
        <p:grpSpPr>
          <a:xfrm>
            <a:off x="2574365" y="2143504"/>
            <a:ext cx="859589" cy="481843"/>
            <a:chOff x="782176" y="2867715"/>
            <a:chExt cx="903434" cy="506420"/>
          </a:xfrm>
        </p:grpSpPr>
        <p:cxnSp>
          <p:nvCxnSpPr>
            <p:cNvPr id="303" name="Straight Connector 302">
              <a:extLst>
                <a:ext uri="{FF2B5EF4-FFF2-40B4-BE49-F238E27FC236}">
                  <a16:creationId xmlns:a16="http://schemas.microsoft.com/office/drawing/2014/main" xmlns="" id="{C80D0C01-2D50-4587-B4AD-EC73169E09D6}"/>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4" name="Straight Connector 303">
              <a:extLst>
                <a:ext uri="{FF2B5EF4-FFF2-40B4-BE49-F238E27FC236}">
                  <a16:creationId xmlns:a16="http://schemas.microsoft.com/office/drawing/2014/main" xmlns="" id="{153F8AB0-2548-4294-A2C7-ED388B83B62E}"/>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5" name="Straight Connector 304">
              <a:extLst>
                <a:ext uri="{FF2B5EF4-FFF2-40B4-BE49-F238E27FC236}">
                  <a16:creationId xmlns:a16="http://schemas.microsoft.com/office/drawing/2014/main" xmlns="" id="{2953F108-10AD-4B29-84BB-76DE051A804F}"/>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06" name="Group 305">
              <a:extLst>
                <a:ext uri="{FF2B5EF4-FFF2-40B4-BE49-F238E27FC236}">
                  <a16:creationId xmlns:a16="http://schemas.microsoft.com/office/drawing/2014/main" xmlns="" id="{8455D944-CBA0-4AAE-8052-3A6DAD5A5DEC}"/>
                </a:ext>
              </a:extLst>
            </p:cNvPr>
            <p:cNvGrpSpPr/>
            <p:nvPr/>
          </p:nvGrpSpPr>
          <p:grpSpPr>
            <a:xfrm>
              <a:off x="782176" y="2867715"/>
              <a:ext cx="903434" cy="506420"/>
              <a:chOff x="818686" y="1701475"/>
              <a:chExt cx="903434" cy="506420"/>
            </a:xfrm>
          </p:grpSpPr>
          <p:cxnSp>
            <p:nvCxnSpPr>
              <p:cNvPr id="307" name="Straight Connector 306">
                <a:extLst>
                  <a:ext uri="{FF2B5EF4-FFF2-40B4-BE49-F238E27FC236}">
                    <a16:creationId xmlns:a16="http://schemas.microsoft.com/office/drawing/2014/main" xmlns="" id="{69C659ED-7F84-46AD-BC56-1B23697254FD}"/>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8" name="Straight Connector 307">
                <a:extLst>
                  <a:ext uri="{FF2B5EF4-FFF2-40B4-BE49-F238E27FC236}">
                    <a16:creationId xmlns:a16="http://schemas.microsoft.com/office/drawing/2014/main" xmlns="" id="{95551C9D-B36D-481C-A6D0-2AD3917A8142}"/>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9" name="Straight Connector 308">
                <a:extLst>
                  <a:ext uri="{FF2B5EF4-FFF2-40B4-BE49-F238E27FC236}">
                    <a16:creationId xmlns:a16="http://schemas.microsoft.com/office/drawing/2014/main" xmlns="" id="{4C30F937-1386-4CB5-8249-DABB97C648E7}"/>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0" name="Straight Connector 309">
                <a:extLst>
                  <a:ext uri="{FF2B5EF4-FFF2-40B4-BE49-F238E27FC236}">
                    <a16:creationId xmlns:a16="http://schemas.microsoft.com/office/drawing/2014/main" xmlns="" id="{4A1F86E1-4D24-49E5-9706-4CEE1744E615}"/>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1" name="Straight Connector 310">
                <a:extLst>
                  <a:ext uri="{FF2B5EF4-FFF2-40B4-BE49-F238E27FC236}">
                    <a16:creationId xmlns:a16="http://schemas.microsoft.com/office/drawing/2014/main" xmlns="" id="{162ADCDC-6E0E-4A77-A3BC-A3DBB9953597}"/>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2" name="Straight Connector 311">
                <a:extLst>
                  <a:ext uri="{FF2B5EF4-FFF2-40B4-BE49-F238E27FC236}">
                    <a16:creationId xmlns:a16="http://schemas.microsoft.com/office/drawing/2014/main" xmlns="" id="{A714607F-B38C-43E2-9AB5-E1D06A6E545E}"/>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3" name="Straight Connector 312">
                <a:extLst>
                  <a:ext uri="{FF2B5EF4-FFF2-40B4-BE49-F238E27FC236}">
                    <a16:creationId xmlns:a16="http://schemas.microsoft.com/office/drawing/2014/main" xmlns="" id="{31FB76C3-03C5-4208-A723-849C102CC215}"/>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4" name="Straight Connector 313">
                <a:extLst>
                  <a:ext uri="{FF2B5EF4-FFF2-40B4-BE49-F238E27FC236}">
                    <a16:creationId xmlns:a16="http://schemas.microsoft.com/office/drawing/2014/main" xmlns="" id="{B309F046-7455-44EB-8D9D-DC21ACB0290B}"/>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15" name="Straight Connector 314">
                <a:extLst>
                  <a:ext uri="{FF2B5EF4-FFF2-40B4-BE49-F238E27FC236}">
                    <a16:creationId xmlns:a16="http://schemas.microsoft.com/office/drawing/2014/main" xmlns="" id="{A85C2AE3-07B5-4C7E-A6E1-29A7441017E3}"/>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6" name="Straight Connector 315">
                <a:extLst>
                  <a:ext uri="{FF2B5EF4-FFF2-40B4-BE49-F238E27FC236}">
                    <a16:creationId xmlns:a16="http://schemas.microsoft.com/office/drawing/2014/main" xmlns="" id="{01C08A5C-2CF9-4422-A16F-60B19A4B93D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17" name="Straight Arrow Connector 316">
            <a:extLst>
              <a:ext uri="{FF2B5EF4-FFF2-40B4-BE49-F238E27FC236}">
                <a16:creationId xmlns:a16="http://schemas.microsoft.com/office/drawing/2014/main" xmlns="" id="{607C862E-1564-4D38-8BDF-374E79E2DDF5}"/>
              </a:ext>
            </a:extLst>
          </p:cNvPr>
          <p:cNvCxnSpPr>
            <a:cxnSpLocks/>
            <a:stCxn id="301" idx="2"/>
            <a:endCxn id="31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xmlns="" id="{5A2C5A97-AD7A-427F-8389-EA9107D74961}"/>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19" name="Rectangle 318">
            <a:extLst>
              <a:ext uri="{FF2B5EF4-FFF2-40B4-BE49-F238E27FC236}">
                <a16:creationId xmlns:a16="http://schemas.microsoft.com/office/drawing/2014/main" xmlns="" id="{6BC6B133-2E7C-410B-B930-57281C1510AB}"/>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xmlns="" id="{D8BE89A4-984D-494F-9250-AF27D27268CD}"/>
              </a:ext>
            </a:extLst>
          </p:cNvPr>
          <p:cNvSpPr txBox="1"/>
          <p:nvPr/>
        </p:nvSpPr>
        <p:spPr>
          <a:xfrm>
            <a:off x="3849693" y="2679563"/>
            <a:ext cx="713904" cy="184666"/>
          </a:xfrm>
          <a:prstGeom prst="rect">
            <a:avLst/>
          </a:prstGeom>
          <a:solidFill>
            <a:schemeClr val="bg1"/>
          </a:solidFill>
        </p:spPr>
        <p:txBody>
          <a:bodyPr wrap="none" lIns="36000" tIns="0" rIns="36000" bIns="0" rtlCol="0">
            <a:spAutoFit/>
          </a:bodyPr>
          <a:lstStyle/>
          <a:p>
            <a:pPr rtl="0"/>
            <a:r>
              <a:rPr lang="lv-LV" sz="1200" b="1" dirty="0">
                <a:solidFill>
                  <a:srgbClr val="0057B8"/>
                </a:solidFill>
                <a:latin typeface="arial" panose="020B0604020202020204" pitchFamily="34" charset="0"/>
                <a:cs typeface="Arial" panose="020B0604020202020204" pitchFamily="34" charset="0"/>
              </a:rPr>
              <a:t>Formālie</a:t>
            </a:r>
            <a:endParaRPr lang="en-US" sz="700" b="1" dirty="0">
              <a:solidFill>
                <a:srgbClr val="0057B8"/>
              </a:solidFill>
              <a:latin typeface="arial" panose="020B0604020202020204" pitchFamily="34" charset="0"/>
              <a:cs typeface="Arial" panose="020B0604020202020204" pitchFamily="34" charset="0"/>
            </a:endParaRPr>
          </a:p>
        </p:txBody>
      </p:sp>
      <p:sp>
        <p:nvSpPr>
          <p:cNvPr id="321" name="TextBox 320">
            <a:extLst>
              <a:ext uri="{FF2B5EF4-FFF2-40B4-BE49-F238E27FC236}">
                <a16:creationId xmlns:a16="http://schemas.microsoft.com/office/drawing/2014/main" xmlns="" id="{A0761445-6265-44E5-BABD-EEEE503ECF21}"/>
              </a:ext>
            </a:extLst>
          </p:cNvPr>
          <p:cNvSpPr txBox="1"/>
          <p:nvPr/>
        </p:nvSpPr>
        <p:spPr>
          <a:xfrm>
            <a:off x="683921"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Neformālie</a:t>
            </a:r>
            <a:endParaRPr lang="en-US" sz="900" b="1" dirty="0">
              <a:solidFill>
                <a:schemeClr val="bg2"/>
              </a:solidFill>
              <a:latin typeface="arial" panose="020B0604020202020204" pitchFamily="34" charset="0"/>
              <a:cs typeface="Arial" panose="020B0604020202020204" pitchFamily="34" charset="0"/>
            </a:endParaRPr>
          </a:p>
        </p:txBody>
      </p:sp>
      <p:sp>
        <p:nvSpPr>
          <p:cNvPr id="322" name="Rectangle: Rounded Corners 321">
            <a:extLst>
              <a:ext uri="{FF2B5EF4-FFF2-40B4-BE49-F238E27FC236}">
                <a16:creationId xmlns:a16="http://schemas.microsoft.com/office/drawing/2014/main" xmlns="" id="{6D35445B-02B4-4EE9-9776-ED03B9351FDC}"/>
              </a:ext>
            </a:extLst>
          </p:cNvPr>
          <p:cNvSpPr/>
          <p:nvPr/>
        </p:nvSpPr>
        <p:spPr>
          <a:xfrm>
            <a:off x="178049" y="3386483"/>
            <a:ext cx="1535226"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23" name="Rectangle 322">
            <a:extLst>
              <a:ext uri="{FF2B5EF4-FFF2-40B4-BE49-F238E27FC236}">
                <a16:creationId xmlns:a16="http://schemas.microsoft.com/office/drawing/2014/main" xmlns="" id="{B912596C-4844-41B0-A349-CDD9A43B91A5}"/>
              </a:ext>
            </a:extLst>
          </p:cNvPr>
          <p:cNvSpPr/>
          <p:nvPr/>
        </p:nvSpPr>
        <p:spPr>
          <a:xfrm>
            <a:off x="248202" y="4440711"/>
            <a:ext cx="1526617" cy="230832"/>
          </a:xfrm>
          <a:prstGeom prst="rect">
            <a:avLst/>
          </a:prstGeom>
        </p:spPr>
        <p:txBody>
          <a:bodyPr wrap="square" lIns="0" tIns="0" rIns="0" bIns="0" rtlCol="0">
            <a:spAutoFit/>
          </a:bodyPr>
          <a:lstStyle/>
          <a:p>
            <a:pPr lvl="0">
              <a:spcAft>
                <a:spcPts val="800"/>
              </a:spcAft>
              <a:defRPr/>
            </a:pPr>
            <a:r>
              <a:rPr lang="lv-LV" sz="750" b="1" dirty="0">
                <a:solidFill>
                  <a:schemeClr val="bg1"/>
                </a:solidFill>
                <a:latin typeface="arial" panose="020B0604020202020204" pitchFamily="34" charset="0"/>
                <a:cs typeface="Arial" panose="020B0604020202020204" pitchFamily="34" charset="0"/>
              </a:rPr>
              <a:t>tostarp nodokļu parādu restrukturizācija</a:t>
            </a:r>
          </a:p>
        </p:txBody>
      </p:sp>
      <p:sp>
        <p:nvSpPr>
          <p:cNvPr id="324" name="Rectangle 323">
            <a:extLst>
              <a:ext uri="{FF2B5EF4-FFF2-40B4-BE49-F238E27FC236}">
                <a16:creationId xmlns:a16="http://schemas.microsoft.com/office/drawing/2014/main" xmlns="" id="{22ED8BB4-1059-4058-AAFA-40228E988832}"/>
              </a:ext>
            </a:extLst>
          </p:cNvPr>
          <p:cNvSpPr/>
          <p:nvPr/>
        </p:nvSpPr>
        <p:spPr>
          <a:xfrm>
            <a:off x="248713" y="4045154"/>
            <a:ext cx="141437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p>
        </p:txBody>
      </p:sp>
      <p:sp>
        <p:nvSpPr>
          <p:cNvPr id="325" name="Rectangle 324">
            <a:extLst>
              <a:ext uri="{FF2B5EF4-FFF2-40B4-BE49-F238E27FC236}">
                <a16:creationId xmlns:a16="http://schemas.microsoft.com/office/drawing/2014/main" xmlns="" id="{B94C40C3-E2E0-4555-A133-27D8F3B8B517}"/>
              </a:ext>
            </a:extLst>
          </p:cNvPr>
          <p:cNvSpPr/>
          <p:nvPr/>
        </p:nvSpPr>
        <p:spPr>
          <a:xfrm>
            <a:off x="230555" y="4777505"/>
            <a:ext cx="1389718" cy="115416"/>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6" name="Rectangle 325">
            <a:extLst>
              <a:ext uri="{FF2B5EF4-FFF2-40B4-BE49-F238E27FC236}">
                <a16:creationId xmlns:a16="http://schemas.microsoft.com/office/drawing/2014/main" xmlns="" id="{39E8A36A-6D81-417C-8E7A-0F64F900A1D5}"/>
              </a:ext>
            </a:extLst>
          </p:cNvPr>
          <p:cNvSpPr/>
          <p:nvPr/>
        </p:nvSpPr>
        <p:spPr>
          <a:xfrm>
            <a:off x="248202" y="3678996"/>
            <a:ext cx="141488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operacionālā restrukturizācija</a:t>
            </a:r>
          </a:p>
        </p:txBody>
      </p:sp>
      <p:cxnSp>
        <p:nvCxnSpPr>
          <p:cNvPr id="327" name="Straight Connector 326">
            <a:extLst>
              <a:ext uri="{FF2B5EF4-FFF2-40B4-BE49-F238E27FC236}">
                <a16:creationId xmlns:a16="http://schemas.microsoft.com/office/drawing/2014/main" xmlns="" id="{9414E33A-598D-4A7B-BAEF-D71465B55FA6}"/>
              </a:ext>
            </a:extLst>
          </p:cNvPr>
          <p:cNvCxnSpPr/>
          <p:nvPr/>
        </p:nvCxnSpPr>
        <p:spPr>
          <a:xfrm>
            <a:off x="217426" y="3987327"/>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xmlns="" id="{F134D5E0-C1D4-4EFB-B856-85B88F9DFB3A}"/>
              </a:ext>
            </a:extLst>
          </p:cNvPr>
          <p:cNvCxnSpPr/>
          <p:nvPr/>
        </p:nvCxnSpPr>
        <p:spPr>
          <a:xfrm>
            <a:off x="213426" y="4368746"/>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xmlns="" id="{04BD2A67-E09A-4A3D-9530-1FA3403A849C}"/>
              </a:ext>
            </a:extLst>
          </p:cNvPr>
          <p:cNvCxnSpPr/>
          <p:nvPr/>
        </p:nvCxnSpPr>
        <p:spPr>
          <a:xfrm>
            <a:off x="236433" y="4696465"/>
            <a:ext cx="180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30" name="Rectangle 329">
            <a:extLst>
              <a:ext uri="{FF2B5EF4-FFF2-40B4-BE49-F238E27FC236}">
                <a16:creationId xmlns:a16="http://schemas.microsoft.com/office/drawing/2014/main" xmlns="" id="{744F342D-2B57-4567-8A37-1747FAE8004C}"/>
              </a:ext>
            </a:extLst>
          </p:cNvPr>
          <p:cNvSpPr/>
          <p:nvPr/>
        </p:nvSpPr>
        <p:spPr>
          <a:xfrm>
            <a:off x="1713275" y="5101485"/>
            <a:ext cx="1750799"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a:latin typeface="arial" panose="020B0604020202020204" pitchFamily="34" charset="0"/>
                <a:cs typeface="Arial" panose="020B0604020202020204" pitchFamily="34" charset="0"/>
              </a:rPr>
              <a:t>Vai pārstrukturēšana bijusi veiksmīga?</a:t>
            </a:r>
          </a:p>
        </p:txBody>
      </p:sp>
      <p:grpSp>
        <p:nvGrpSpPr>
          <p:cNvPr id="331" name="Group 330">
            <a:extLst>
              <a:ext uri="{FF2B5EF4-FFF2-40B4-BE49-F238E27FC236}">
                <a16:creationId xmlns:a16="http://schemas.microsoft.com/office/drawing/2014/main" xmlns="" id="{0428A364-BD21-49A0-B821-47AC1983775B}"/>
              </a:ext>
            </a:extLst>
          </p:cNvPr>
          <p:cNvGrpSpPr/>
          <p:nvPr/>
        </p:nvGrpSpPr>
        <p:grpSpPr>
          <a:xfrm>
            <a:off x="882361" y="2872512"/>
            <a:ext cx="326130" cy="326130"/>
            <a:chOff x="830785" y="2920929"/>
            <a:chExt cx="326130" cy="326130"/>
          </a:xfrm>
        </p:grpSpPr>
        <p:sp>
          <p:nvSpPr>
            <p:cNvPr id="332" name="Oval 331">
              <a:extLst>
                <a:ext uri="{FF2B5EF4-FFF2-40B4-BE49-F238E27FC236}">
                  <a16:creationId xmlns:a16="http://schemas.microsoft.com/office/drawing/2014/main" xmlns="" id="{CC6D839A-3E48-4CAB-B03D-CE569ECF801B}"/>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33" name="Freeform 60">
              <a:extLst>
                <a:ext uri="{FF2B5EF4-FFF2-40B4-BE49-F238E27FC236}">
                  <a16:creationId xmlns:a16="http://schemas.microsoft.com/office/drawing/2014/main" xmlns="" id="{8B6EAAE0-119C-4B0D-8B20-FFF45183BE8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dirty="0">
                <a:latin typeface="arial" panose="020B0604020202020204" pitchFamily="34" charset="0"/>
              </a:endParaRPr>
            </a:p>
          </p:txBody>
        </p:sp>
      </p:grpSp>
      <p:grpSp>
        <p:nvGrpSpPr>
          <p:cNvPr id="334" name="Group 333">
            <a:extLst>
              <a:ext uri="{FF2B5EF4-FFF2-40B4-BE49-F238E27FC236}">
                <a16:creationId xmlns:a16="http://schemas.microsoft.com/office/drawing/2014/main" xmlns="" id="{28FCFDA8-B734-49CE-9BC5-11663BC6AC00}"/>
              </a:ext>
            </a:extLst>
          </p:cNvPr>
          <p:cNvGrpSpPr/>
          <p:nvPr/>
        </p:nvGrpSpPr>
        <p:grpSpPr>
          <a:xfrm>
            <a:off x="3759192" y="2945445"/>
            <a:ext cx="277482" cy="277482"/>
            <a:chOff x="3759192" y="2945445"/>
            <a:chExt cx="277482" cy="277482"/>
          </a:xfrm>
        </p:grpSpPr>
        <p:sp>
          <p:nvSpPr>
            <p:cNvPr id="335" name="Oval 334">
              <a:extLst>
                <a:ext uri="{FF2B5EF4-FFF2-40B4-BE49-F238E27FC236}">
                  <a16:creationId xmlns:a16="http://schemas.microsoft.com/office/drawing/2014/main" xmlns="" id="{1A306353-8C9A-4CD8-B66E-864542E56A52}"/>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36" name="Freeform 61">
              <a:extLst>
                <a:ext uri="{FF2B5EF4-FFF2-40B4-BE49-F238E27FC236}">
                  <a16:creationId xmlns:a16="http://schemas.microsoft.com/office/drawing/2014/main" xmlns="" id="{032C0ECF-C4FB-4718-8ADC-D7E40982AEEB}"/>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37" name="TextBox 336">
            <a:extLst>
              <a:ext uri="{FF2B5EF4-FFF2-40B4-BE49-F238E27FC236}">
                <a16:creationId xmlns:a16="http://schemas.microsoft.com/office/drawing/2014/main" xmlns="" id="{2B9B6B71-230E-468F-A1DE-297512F81609}"/>
              </a:ext>
            </a:extLst>
          </p:cNvPr>
          <p:cNvSpPr txBox="1"/>
          <p:nvPr/>
        </p:nvSpPr>
        <p:spPr>
          <a:xfrm>
            <a:off x="4263517" y="2957330"/>
            <a:ext cx="288000" cy="253588"/>
          </a:xfrm>
          <a:prstGeom prst="ellipse">
            <a:avLst/>
          </a:prstGeom>
          <a:solidFill>
            <a:srgbClr val="0057B8"/>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38" name="TextBox 337">
            <a:extLst>
              <a:ext uri="{FF2B5EF4-FFF2-40B4-BE49-F238E27FC236}">
                <a16:creationId xmlns:a16="http://schemas.microsoft.com/office/drawing/2014/main" xmlns="" id="{58DCBDE3-6531-4C05-9EE3-8E2EE3FE5AF0}"/>
              </a:ext>
            </a:extLst>
          </p:cNvPr>
          <p:cNvSpPr txBox="1"/>
          <p:nvPr/>
        </p:nvSpPr>
        <p:spPr>
          <a:xfrm>
            <a:off x="4897161" y="2951568"/>
            <a:ext cx="288000" cy="265113"/>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39" name="TextBox 338">
            <a:extLst>
              <a:ext uri="{FF2B5EF4-FFF2-40B4-BE49-F238E27FC236}">
                <a16:creationId xmlns:a16="http://schemas.microsoft.com/office/drawing/2014/main" xmlns="" id="{728C345E-EFBD-44F8-8906-EDF4D2F65B77}"/>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TAP</a:t>
            </a:r>
          </a:p>
        </p:txBody>
      </p:sp>
      <p:sp>
        <p:nvSpPr>
          <p:cNvPr id="340" name="TextBox 339">
            <a:extLst>
              <a:ext uri="{FF2B5EF4-FFF2-40B4-BE49-F238E27FC236}">
                <a16:creationId xmlns:a16="http://schemas.microsoft.com/office/drawing/2014/main" xmlns="" id="{7322AE5B-2B40-4C0C-AD1B-1D806B3B26F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ĀTAP</a:t>
            </a:r>
          </a:p>
        </p:txBody>
      </p:sp>
      <p:sp>
        <p:nvSpPr>
          <p:cNvPr id="341" name="TextBox 340">
            <a:extLst>
              <a:ext uri="{FF2B5EF4-FFF2-40B4-BE49-F238E27FC236}">
                <a16:creationId xmlns:a16="http://schemas.microsoft.com/office/drawing/2014/main" xmlns="" id="{92FBFCA8-6CAD-44BE-8B36-E3CAA9B1D851}"/>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dirty="0">
                <a:solidFill>
                  <a:schemeClr val="bg1">
                    <a:lumMod val="85000"/>
                  </a:schemeClr>
                </a:solidFill>
                <a:latin typeface="arial" panose="020B0604020202020204" pitchFamily="34" charset="0"/>
                <a:cs typeface="Arial" panose="020B0604020202020204" pitchFamily="34" charset="0"/>
              </a:rPr>
              <a:t>Uzņēmuma maksātnespējas</a:t>
            </a:r>
          </a:p>
          <a:p>
            <a:pPr rtl="0"/>
            <a:r>
              <a:rPr lang="lv-LV" sz="1000" dirty="0">
                <a:solidFill>
                  <a:schemeClr val="bg1">
                    <a:lumMod val="85000"/>
                  </a:schemeClr>
                </a:solidFill>
                <a:latin typeface="arial" panose="020B0604020202020204" pitchFamily="34" charset="0"/>
                <a:cs typeface="Arial" panose="020B0604020202020204" pitchFamily="34" charset="0"/>
              </a:rPr>
              <a:t>process</a:t>
            </a:r>
          </a:p>
        </p:txBody>
      </p:sp>
      <p:cxnSp>
        <p:nvCxnSpPr>
          <p:cNvPr id="342" name="Connector: Elbow 341">
            <a:extLst>
              <a:ext uri="{FF2B5EF4-FFF2-40B4-BE49-F238E27FC236}">
                <a16:creationId xmlns:a16="http://schemas.microsoft.com/office/drawing/2014/main" xmlns="" id="{3DA2F746-0508-4F06-BF03-3A1F81D0B424}"/>
              </a:ext>
            </a:extLst>
          </p:cNvPr>
          <p:cNvCxnSpPr>
            <a:cxnSpLocks/>
            <a:stCxn id="339" idx="1"/>
            <a:endCxn id="330" idx="0"/>
          </p:cNvCxnSpPr>
          <p:nvPr/>
        </p:nvCxnSpPr>
        <p:spPr>
          <a:xfrm rot="10800000" flipV="1">
            <a:off x="2588676" y="4001531"/>
            <a:ext cx="2027979"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xmlns="" id="{ADCFEDC9-B517-4BD6-B131-78D61083528A}"/>
              </a:ext>
            </a:extLst>
          </p:cNvPr>
          <p:cNvCxnSpPr>
            <a:cxnSpLocks/>
            <a:stCxn id="322" idx="2"/>
            <a:endCxn id="330" idx="1"/>
          </p:cNvCxnSpPr>
          <p:nvPr/>
        </p:nvCxnSpPr>
        <p:spPr>
          <a:xfrm rot="16200000" flipH="1">
            <a:off x="1169044" y="4762086"/>
            <a:ext cx="320848" cy="767613"/>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xmlns="" id="{CB66A230-B4B9-4070-99D9-DE5D50DB3DDB}"/>
              </a:ext>
            </a:extLst>
          </p:cNvPr>
          <p:cNvGrpSpPr/>
          <p:nvPr/>
        </p:nvGrpSpPr>
        <p:grpSpPr>
          <a:xfrm>
            <a:off x="3759192" y="5160682"/>
            <a:ext cx="277482" cy="277482"/>
            <a:chOff x="3759192" y="2945445"/>
            <a:chExt cx="277482" cy="277482"/>
          </a:xfrm>
        </p:grpSpPr>
        <p:sp>
          <p:nvSpPr>
            <p:cNvPr id="345" name="Oval 344">
              <a:extLst>
                <a:ext uri="{FF2B5EF4-FFF2-40B4-BE49-F238E27FC236}">
                  <a16:creationId xmlns:a16="http://schemas.microsoft.com/office/drawing/2014/main" xmlns="" id="{BE2C21D4-0B1C-45F5-B7C6-85BCA1F8AE9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46" name="Freeform 61">
              <a:extLst>
                <a:ext uri="{FF2B5EF4-FFF2-40B4-BE49-F238E27FC236}">
                  <a16:creationId xmlns:a16="http://schemas.microsoft.com/office/drawing/2014/main" xmlns="" id="{DDB50972-7B0F-4E8E-ABAF-0324377BF0C3}"/>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47" name="TextBox 346">
            <a:extLst>
              <a:ext uri="{FF2B5EF4-FFF2-40B4-BE49-F238E27FC236}">
                <a16:creationId xmlns:a16="http://schemas.microsoft.com/office/drawing/2014/main" xmlns="" id="{913FF809-C910-49BE-B27F-490A4716E092}"/>
              </a:ext>
            </a:extLst>
          </p:cNvPr>
          <p:cNvSpPr txBox="1"/>
          <p:nvPr/>
        </p:nvSpPr>
        <p:spPr>
          <a:xfrm>
            <a:off x="4660235" y="5178392"/>
            <a:ext cx="288000"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rtl="0"/>
            <a:r>
              <a:rPr lang="lv-LV" dirty="0"/>
              <a:t>VAI</a:t>
            </a:r>
            <a:endParaRPr lang="en-US" dirty="0"/>
          </a:p>
        </p:txBody>
      </p:sp>
      <p:sp>
        <p:nvSpPr>
          <p:cNvPr id="348" name="Rectangle: Rounded Corners 347">
            <a:extLst>
              <a:ext uri="{FF2B5EF4-FFF2-40B4-BE49-F238E27FC236}">
                <a16:creationId xmlns:a16="http://schemas.microsoft.com/office/drawing/2014/main" xmlns="" id="{CF58D2A8-7CE2-4574-BF27-395EBA17E2C8}"/>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r>
              <a:rPr lang="en-US" sz="1000" b="1" dirty="0">
                <a:solidFill>
                  <a:schemeClr val="bg1"/>
                </a:solidFill>
                <a:latin typeface="arial" panose="020B0604020202020204" pitchFamily="34" charset="0"/>
                <a:cs typeface="Arial" panose="020B0604020202020204" pitchFamily="34" charset="0"/>
              </a:rPr>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349" name="Group 348">
            <a:extLst>
              <a:ext uri="{FF2B5EF4-FFF2-40B4-BE49-F238E27FC236}">
                <a16:creationId xmlns:a16="http://schemas.microsoft.com/office/drawing/2014/main" xmlns="" id="{C0381F51-39C0-41C7-A68A-8513C9D6E971}"/>
              </a:ext>
            </a:extLst>
          </p:cNvPr>
          <p:cNvGrpSpPr/>
          <p:nvPr/>
        </p:nvGrpSpPr>
        <p:grpSpPr>
          <a:xfrm>
            <a:off x="2574365" y="5728684"/>
            <a:ext cx="841763" cy="512383"/>
            <a:chOff x="7147037" y="5625683"/>
            <a:chExt cx="674988" cy="365308"/>
          </a:xfrm>
        </p:grpSpPr>
        <p:grpSp>
          <p:nvGrpSpPr>
            <p:cNvPr id="350" name="Group 349">
              <a:extLst>
                <a:ext uri="{FF2B5EF4-FFF2-40B4-BE49-F238E27FC236}">
                  <a16:creationId xmlns:a16="http://schemas.microsoft.com/office/drawing/2014/main" xmlns="" id="{79408578-3412-497A-899F-DA0A1BC66742}"/>
                </a:ext>
              </a:extLst>
            </p:cNvPr>
            <p:cNvGrpSpPr/>
            <p:nvPr/>
          </p:nvGrpSpPr>
          <p:grpSpPr>
            <a:xfrm>
              <a:off x="7147037" y="5625683"/>
              <a:ext cx="651695" cy="365308"/>
              <a:chOff x="782176" y="2867715"/>
              <a:chExt cx="903434" cy="506420"/>
            </a:xfrm>
          </p:grpSpPr>
          <p:cxnSp>
            <p:nvCxnSpPr>
              <p:cNvPr id="353" name="Straight Connector 352">
                <a:extLst>
                  <a:ext uri="{FF2B5EF4-FFF2-40B4-BE49-F238E27FC236}">
                    <a16:creationId xmlns:a16="http://schemas.microsoft.com/office/drawing/2014/main" xmlns="" id="{34F7A9CB-9262-44D5-9CFC-28410668CA64}"/>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4" name="Straight Connector 353">
                <a:extLst>
                  <a:ext uri="{FF2B5EF4-FFF2-40B4-BE49-F238E27FC236}">
                    <a16:creationId xmlns:a16="http://schemas.microsoft.com/office/drawing/2014/main" xmlns="" id="{9E78197C-C84D-4AD4-9CA2-B2F51DADA94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5" name="Straight Connector 354">
                <a:extLst>
                  <a:ext uri="{FF2B5EF4-FFF2-40B4-BE49-F238E27FC236}">
                    <a16:creationId xmlns:a16="http://schemas.microsoft.com/office/drawing/2014/main" xmlns="" id="{21684634-9DEC-480D-AAEC-FC261D2AEA6D}"/>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56" name="Group 355">
                <a:extLst>
                  <a:ext uri="{FF2B5EF4-FFF2-40B4-BE49-F238E27FC236}">
                    <a16:creationId xmlns:a16="http://schemas.microsoft.com/office/drawing/2014/main" xmlns="" id="{101382FE-B6F5-44A0-BA02-F377F76D9F69}"/>
                  </a:ext>
                </a:extLst>
              </p:cNvPr>
              <p:cNvGrpSpPr/>
              <p:nvPr/>
            </p:nvGrpSpPr>
            <p:grpSpPr>
              <a:xfrm>
                <a:off x="782176" y="2867715"/>
                <a:ext cx="903434" cy="506420"/>
                <a:chOff x="818686" y="1701475"/>
                <a:chExt cx="903434" cy="506420"/>
              </a:xfrm>
            </p:grpSpPr>
            <p:cxnSp>
              <p:nvCxnSpPr>
                <p:cNvPr id="357" name="Straight Connector 356">
                  <a:extLst>
                    <a:ext uri="{FF2B5EF4-FFF2-40B4-BE49-F238E27FC236}">
                      <a16:creationId xmlns:a16="http://schemas.microsoft.com/office/drawing/2014/main" xmlns="" id="{4944DF6B-0AF1-4858-B10C-80001DB0324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8" name="Straight Connector 357">
                  <a:extLst>
                    <a:ext uri="{FF2B5EF4-FFF2-40B4-BE49-F238E27FC236}">
                      <a16:creationId xmlns:a16="http://schemas.microsoft.com/office/drawing/2014/main" xmlns="" id="{591C22E9-C00D-4ECB-8785-E92FA4D0D5C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9" name="Straight Connector 358">
                  <a:extLst>
                    <a:ext uri="{FF2B5EF4-FFF2-40B4-BE49-F238E27FC236}">
                      <a16:creationId xmlns:a16="http://schemas.microsoft.com/office/drawing/2014/main" xmlns="" id="{214A0FD3-47BA-427C-9640-F892E7BF22C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0" name="Straight Connector 359">
                  <a:extLst>
                    <a:ext uri="{FF2B5EF4-FFF2-40B4-BE49-F238E27FC236}">
                      <a16:creationId xmlns:a16="http://schemas.microsoft.com/office/drawing/2014/main" xmlns="" id="{6C799070-B5CB-4656-AFD0-0823546FC5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1" name="Straight Connector 360">
                  <a:extLst>
                    <a:ext uri="{FF2B5EF4-FFF2-40B4-BE49-F238E27FC236}">
                      <a16:creationId xmlns:a16="http://schemas.microsoft.com/office/drawing/2014/main" xmlns="" id="{08052897-E9AD-4C52-9EA9-E4C4427FB07C}"/>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2" name="Straight Connector 361">
                  <a:extLst>
                    <a:ext uri="{FF2B5EF4-FFF2-40B4-BE49-F238E27FC236}">
                      <a16:creationId xmlns:a16="http://schemas.microsoft.com/office/drawing/2014/main" xmlns="" id="{33444361-F34E-41F2-BB55-83DB684E8945}"/>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3" name="Straight Connector 362">
                  <a:extLst>
                    <a:ext uri="{FF2B5EF4-FFF2-40B4-BE49-F238E27FC236}">
                      <a16:creationId xmlns:a16="http://schemas.microsoft.com/office/drawing/2014/main" xmlns="" id="{86376E6C-C2A7-4177-AAA7-8C9DD124DD99}"/>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4" name="Straight Connector 363">
                  <a:extLst>
                    <a:ext uri="{FF2B5EF4-FFF2-40B4-BE49-F238E27FC236}">
                      <a16:creationId xmlns:a16="http://schemas.microsoft.com/office/drawing/2014/main" xmlns="" id="{6EF46568-3525-4895-8C8D-BE979411143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65" name="Straight Connector 364">
                  <a:extLst>
                    <a:ext uri="{FF2B5EF4-FFF2-40B4-BE49-F238E27FC236}">
                      <a16:creationId xmlns:a16="http://schemas.microsoft.com/office/drawing/2014/main" xmlns="" id="{005CCE59-02E2-44B2-9175-C4B26014D92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51" name="Straight Connector 350">
              <a:extLst>
                <a:ext uri="{FF2B5EF4-FFF2-40B4-BE49-F238E27FC236}">
                  <a16:creationId xmlns:a16="http://schemas.microsoft.com/office/drawing/2014/main" xmlns="" id="{6EBA516C-6E15-4A4C-AE92-0D4224AE5E7E}"/>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52" name="Straight Connector 351">
              <a:extLst>
                <a:ext uri="{FF2B5EF4-FFF2-40B4-BE49-F238E27FC236}">
                  <a16:creationId xmlns:a16="http://schemas.microsoft.com/office/drawing/2014/main" xmlns="" id="{40A69882-5821-48BB-BF4C-5CDEA1363CB1}"/>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66" name="Freeform 65">
            <a:extLst>
              <a:ext uri="{FF2B5EF4-FFF2-40B4-BE49-F238E27FC236}">
                <a16:creationId xmlns:a16="http://schemas.microsoft.com/office/drawing/2014/main" xmlns="" id="{DB3ADCDB-61AC-4E8F-A44F-8611C52223AF}"/>
              </a:ext>
            </a:extLst>
          </p:cNvPr>
          <p:cNvSpPr>
            <a:spLocks noChangeAspect="1"/>
          </p:cNvSpPr>
          <p:nvPr/>
        </p:nvSpPr>
        <p:spPr bwMode="auto">
          <a:xfrm>
            <a:off x="4565021" y="5841286"/>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367" name="Connector: Elbow 366">
            <a:extLst>
              <a:ext uri="{FF2B5EF4-FFF2-40B4-BE49-F238E27FC236}">
                <a16:creationId xmlns:a16="http://schemas.microsoft.com/office/drawing/2014/main" xmlns="" id="{9319EC41-0F5F-4542-A07D-4FD467F81B47}"/>
              </a:ext>
            </a:extLst>
          </p:cNvPr>
          <p:cNvCxnSpPr>
            <a:cxnSpLocks/>
            <a:stCxn id="347" idx="0"/>
            <a:endCxn id="340" idx="2"/>
          </p:cNvCxnSpPr>
          <p:nvPr/>
        </p:nvCxnSpPr>
        <p:spPr>
          <a:xfrm rot="16200000" flipV="1">
            <a:off x="3641739" y="4015895"/>
            <a:ext cx="1417178" cy="907815"/>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68" name="TextBox 367">
            <a:extLst>
              <a:ext uri="{FF2B5EF4-FFF2-40B4-BE49-F238E27FC236}">
                <a16:creationId xmlns:a16="http://schemas.microsoft.com/office/drawing/2014/main" xmlns="" id="{EB67F203-B5E3-4B78-8BE1-495038D873B5}"/>
              </a:ext>
            </a:extLst>
          </p:cNvPr>
          <p:cNvSpPr txBox="1"/>
          <p:nvPr/>
        </p:nvSpPr>
        <p:spPr>
          <a:xfrm>
            <a:off x="4660235" y="4368746"/>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369" name="Connector: Elbow 368">
            <a:extLst>
              <a:ext uri="{FF2B5EF4-FFF2-40B4-BE49-F238E27FC236}">
                <a16:creationId xmlns:a16="http://schemas.microsoft.com/office/drawing/2014/main" xmlns="" id="{54DC5D6B-5AA6-46EB-AA95-2C323E715FDC}"/>
              </a:ext>
            </a:extLst>
          </p:cNvPr>
          <p:cNvCxnSpPr>
            <a:cxnSpLocks/>
            <a:stCxn id="301" idx="3"/>
            <a:endCxn id="34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0" name="Connector: Elbow 369">
            <a:extLst>
              <a:ext uri="{FF2B5EF4-FFF2-40B4-BE49-F238E27FC236}">
                <a16:creationId xmlns:a16="http://schemas.microsoft.com/office/drawing/2014/main" xmlns="" id="{9AB57078-FA0E-4126-BC67-6C3523DAF67D}"/>
              </a:ext>
            </a:extLst>
          </p:cNvPr>
          <p:cNvCxnSpPr>
            <a:cxnSpLocks/>
            <a:stCxn id="338" idx="6"/>
            <a:endCxn id="341" idx="3"/>
          </p:cNvCxnSpPr>
          <p:nvPr/>
        </p:nvCxnSpPr>
        <p:spPr>
          <a:xfrm flipH="1">
            <a:off x="5048853" y="3084125"/>
            <a:ext cx="136308" cy="2900751"/>
          </a:xfrm>
          <a:prstGeom prst="bentConnector3">
            <a:avLst>
              <a:gd name="adj1" fmla="val -7001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71" name="Freeform 349">
            <a:extLst>
              <a:ext uri="{FF2B5EF4-FFF2-40B4-BE49-F238E27FC236}">
                <a16:creationId xmlns:a16="http://schemas.microsoft.com/office/drawing/2014/main" xmlns="" id="{3F046405-BA9E-49AE-B638-625D7266B029}"/>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372" name="Group 371">
            <a:extLst>
              <a:ext uri="{FF2B5EF4-FFF2-40B4-BE49-F238E27FC236}">
                <a16:creationId xmlns:a16="http://schemas.microsoft.com/office/drawing/2014/main" xmlns="" id="{080EF803-B810-486B-B292-C3048A9254E6}"/>
              </a:ext>
            </a:extLst>
          </p:cNvPr>
          <p:cNvGrpSpPr/>
          <p:nvPr/>
        </p:nvGrpSpPr>
        <p:grpSpPr>
          <a:xfrm>
            <a:off x="1774819" y="4065013"/>
            <a:ext cx="220583" cy="206502"/>
            <a:chOff x="4295799" y="16020410"/>
            <a:chExt cx="369851" cy="346244"/>
          </a:xfrm>
          <a:solidFill>
            <a:schemeClr val="bg1"/>
          </a:solidFill>
        </p:grpSpPr>
        <p:sp>
          <p:nvSpPr>
            <p:cNvPr id="373" name="Freeform 366">
              <a:extLst>
                <a:ext uri="{FF2B5EF4-FFF2-40B4-BE49-F238E27FC236}">
                  <a16:creationId xmlns:a16="http://schemas.microsoft.com/office/drawing/2014/main" xmlns="" id="{884A4D58-9003-4996-BF43-DE03556CEA3C}"/>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74" name="Freeform 367">
              <a:extLst>
                <a:ext uri="{FF2B5EF4-FFF2-40B4-BE49-F238E27FC236}">
                  <a16:creationId xmlns:a16="http://schemas.microsoft.com/office/drawing/2014/main" xmlns="" id="{FD31DA77-1825-4183-B175-72DAAC37E615}"/>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75" name="Freeform 79">
            <a:extLst>
              <a:ext uri="{FF2B5EF4-FFF2-40B4-BE49-F238E27FC236}">
                <a16:creationId xmlns:a16="http://schemas.microsoft.com/office/drawing/2014/main" xmlns="" id="{22A7606B-DE6C-49F7-8058-542EA4402739}"/>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376" name="Group 375">
            <a:extLst>
              <a:ext uri="{FF2B5EF4-FFF2-40B4-BE49-F238E27FC236}">
                <a16:creationId xmlns:a16="http://schemas.microsoft.com/office/drawing/2014/main" xmlns="" id="{4039923D-C157-4470-A48D-E8BA423835B2}"/>
              </a:ext>
            </a:extLst>
          </p:cNvPr>
          <p:cNvGrpSpPr/>
          <p:nvPr/>
        </p:nvGrpSpPr>
        <p:grpSpPr>
          <a:xfrm>
            <a:off x="1760073" y="4728479"/>
            <a:ext cx="250074" cy="196050"/>
            <a:chOff x="1399942" y="16036148"/>
            <a:chExt cx="451691" cy="354113"/>
          </a:xfrm>
          <a:solidFill>
            <a:schemeClr val="bg1"/>
          </a:solidFill>
        </p:grpSpPr>
        <p:sp>
          <p:nvSpPr>
            <p:cNvPr id="377" name="Freeform 373">
              <a:extLst>
                <a:ext uri="{FF2B5EF4-FFF2-40B4-BE49-F238E27FC236}">
                  <a16:creationId xmlns:a16="http://schemas.microsoft.com/office/drawing/2014/main" xmlns="" id="{857B46AC-2C08-4F9D-B9EF-29097B1D7154}"/>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78" name="Freeform 374">
              <a:extLst>
                <a:ext uri="{FF2B5EF4-FFF2-40B4-BE49-F238E27FC236}">
                  <a16:creationId xmlns:a16="http://schemas.microsoft.com/office/drawing/2014/main" xmlns="" id="{EF98E68D-DD9A-479A-B8AD-2F7747B4AD58}"/>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79" name="Rectangle 378">
            <a:extLst>
              <a:ext uri="{FF2B5EF4-FFF2-40B4-BE49-F238E27FC236}">
                <a16:creationId xmlns:a16="http://schemas.microsoft.com/office/drawing/2014/main" xmlns="" id="{50F30A86-0B8B-47E1-9623-FF6338D9764C}"/>
              </a:ext>
            </a:extLst>
          </p:cNvPr>
          <p:cNvSpPr/>
          <p:nvPr/>
        </p:nvSpPr>
        <p:spPr>
          <a:xfrm>
            <a:off x="248202" y="3433132"/>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380" name="Straight Connector 379">
            <a:extLst>
              <a:ext uri="{FF2B5EF4-FFF2-40B4-BE49-F238E27FC236}">
                <a16:creationId xmlns:a16="http://schemas.microsoft.com/office/drawing/2014/main" xmlns="" id="{AF0B665B-54DB-4920-BDA7-7D14BBDF276F}"/>
              </a:ext>
            </a:extLst>
          </p:cNvPr>
          <p:cNvCxnSpPr/>
          <p:nvPr/>
        </p:nvCxnSpPr>
        <p:spPr>
          <a:xfrm>
            <a:off x="213426" y="3614279"/>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1" name="Connector: Elbow 380">
            <a:extLst>
              <a:ext uri="{FF2B5EF4-FFF2-40B4-BE49-F238E27FC236}">
                <a16:creationId xmlns:a16="http://schemas.microsoft.com/office/drawing/2014/main" xmlns="" id="{75399FCC-E5C5-4F29-A798-558D0C3AECFF}"/>
              </a:ext>
            </a:extLst>
          </p:cNvPr>
          <p:cNvCxnSpPr>
            <a:cxnSpLocks/>
            <a:stCxn id="301" idx="3"/>
          </p:cNvCxnSpPr>
          <p:nvPr/>
        </p:nvCxnSpPr>
        <p:spPr>
          <a:xfrm>
            <a:off x="3504862" y="2384426"/>
            <a:ext cx="1773851" cy="699568"/>
          </a:xfrm>
          <a:prstGeom prst="bentConnector3">
            <a:avLst>
              <a:gd name="adj1" fmla="val 99938"/>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xmlns="" id="{8C5825C3-B1E7-4A84-87AA-5A9333A36F0B}"/>
              </a:ext>
            </a:extLst>
          </p:cNvPr>
          <p:cNvCxnSpPr>
            <a:cxnSpLocks/>
            <a:stCxn id="330" idx="2"/>
            <a:endCxn id="348" idx="0"/>
          </p:cNvCxnSpPr>
          <p:nvPr/>
        </p:nvCxnSpPr>
        <p:spPr>
          <a:xfrm>
            <a:off x="2588675" y="5511149"/>
            <a:ext cx="20394"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383" name="Group 382">
            <a:extLst>
              <a:ext uri="{FF2B5EF4-FFF2-40B4-BE49-F238E27FC236}">
                <a16:creationId xmlns:a16="http://schemas.microsoft.com/office/drawing/2014/main" xmlns="" id="{3189396D-49A5-4310-9DD4-F4557B6D4E11}"/>
              </a:ext>
            </a:extLst>
          </p:cNvPr>
          <p:cNvGrpSpPr/>
          <p:nvPr/>
        </p:nvGrpSpPr>
        <p:grpSpPr>
          <a:xfrm>
            <a:off x="2438766" y="5475917"/>
            <a:ext cx="326130" cy="326130"/>
            <a:chOff x="830785" y="2920929"/>
            <a:chExt cx="326130" cy="326130"/>
          </a:xfrm>
        </p:grpSpPr>
        <p:sp>
          <p:nvSpPr>
            <p:cNvPr id="384" name="Oval 383">
              <a:extLst>
                <a:ext uri="{FF2B5EF4-FFF2-40B4-BE49-F238E27FC236}">
                  <a16:creationId xmlns:a16="http://schemas.microsoft.com/office/drawing/2014/main" xmlns="" id="{1ADF854D-4276-4121-AC04-3E8586D5D832}"/>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panose="020B0604020202020204" pitchFamily="34" charset="0"/>
              </a:endParaRPr>
            </a:p>
          </p:txBody>
        </p:sp>
        <p:sp>
          <p:nvSpPr>
            <p:cNvPr id="385" name="Freeform 60">
              <a:extLst>
                <a:ext uri="{FF2B5EF4-FFF2-40B4-BE49-F238E27FC236}">
                  <a16:creationId xmlns:a16="http://schemas.microsoft.com/office/drawing/2014/main" xmlns="" id="{0E40E51B-B04A-42E9-8CC4-3F17BB3B9E2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386" name="Straight Connector 385">
            <a:extLst>
              <a:ext uri="{FF2B5EF4-FFF2-40B4-BE49-F238E27FC236}">
                <a16:creationId xmlns:a16="http://schemas.microsoft.com/office/drawing/2014/main" xmlns="" id="{7E4C8A07-20F3-457A-A843-555C4C5BDED5}"/>
              </a:ext>
            </a:extLst>
          </p:cNvPr>
          <p:cNvCxnSpPr>
            <a:cxnSpLocks/>
            <a:stCxn id="347" idx="4"/>
            <a:endCxn id="295" idx="2"/>
          </p:cNvCxnSpPr>
          <p:nvPr/>
        </p:nvCxnSpPr>
        <p:spPr>
          <a:xfrm flipH="1">
            <a:off x="4792793" y="5431980"/>
            <a:ext cx="11442"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xmlns="" id="{9876EDE5-EC78-44EB-AF89-BC990B01BBFD}"/>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76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61033823-6D95-41F5-ADF8-559E4815445E}"/>
              </a:ext>
            </a:extLst>
          </p:cNvPr>
          <p:cNvGraphicFramePr>
            <a:graphicFrameLocks noChangeAspect="1"/>
          </p:cNvGraphicFramePr>
          <p:nvPr>
            <p:custDataLst>
              <p:tags r:id="rId2"/>
            </p:custDataLst>
            <p:extLst>
              <p:ext uri="{D42A27DB-BD31-4B8C-83A1-F6EECF244321}">
                <p14:modId xmlns:p14="http://schemas.microsoft.com/office/powerpoint/2010/main" val="109035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1"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xmlns="" id="{61033823-6D95-41F5-ADF8-559E481544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xmlns="" id="{DBC4E36F-9EB4-49C0-9856-415E0E6E7F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GB" sz="4000" b="1"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59" name="Picture 58">
            <a:extLst>
              <a:ext uri="{FF2B5EF4-FFF2-40B4-BE49-F238E27FC236}">
                <a16:creationId xmlns:a16="http://schemas.microsoft.com/office/drawing/2014/main" xmlns="" id="{3856D4AF-469D-443E-BBF5-A8996DAB88F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 y="2024063"/>
            <a:ext cx="8233402" cy="4308475"/>
          </a:xfrm>
          <a:custGeom>
            <a:avLst/>
            <a:gdLst>
              <a:gd name="connsiteX0" fmla="*/ 0 w 12192000"/>
              <a:gd name="connsiteY0" fmla="*/ 0 h 4308475"/>
              <a:gd name="connsiteX1" fmla="*/ 12192000 w 12192000"/>
              <a:gd name="connsiteY1" fmla="*/ 0 h 4308475"/>
              <a:gd name="connsiteX2" fmla="*/ 12192000 w 12192000"/>
              <a:gd name="connsiteY2" fmla="*/ 4308475 h 4308475"/>
              <a:gd name="connsiteX3" fmla="*/ 0 w 12192000"/>
              <a:gd name="connsiteY3" fmla="*/ 4308475 h 4308475"/>
            </a:gdLst>
            <a:ahLst/>
            <a:cxnLst>
              <a:cxn ang="0">
                <a:pos x="connsiteX0" y="connsiteY0"/>
              </a:cxn>
              <a:cxn ang="0">
                <a:pos x="connsiteX1" y="connsiteY1"/>
              </a:cxn>
              <a:cxn ang="0">
                <a:pos x="connsiteX2" y="connsiteY2"/>
              </a:cxn>
              <a:cxn ang="0">
                <a:pos x="connsiteX3" y="connsiteY3"/>
              </a:cxn>
            </a:cxnLst>
            <a:rect l="l" t="t" r="r" b="b"/>
            <a:pathLst>
              <a:path w="12192000" h="4308475">
                <a:moveTo>
                  <a:pt x="0" y="0"/>
                </a:moveTo>
                <a:lnTo>
                  <a:pt x="12192000" y="0"/>
                </a:lnTo>
                <a:lnTo>
                  <a:pt x="12192000" y="4308475"/>
                </a:lnTo>
                <a:lnTo>
                  <a:pt x="0" y="4308475"/>
                </a:lnTo>
                <a:close/>
              </a:path>
            </a:pathLst>
          </a:custGeom>
        </p:spPr>
      </p:pic>
      <p:sp>
        <p:nvSpPr>
          <p:cNvPr id="60" name="Rectangle 59">
            <a:extLst>
              <a:ext uri="{FF2B5EF4-FFF2-40B4-BE49-F238E27FC236}">
                <a16:creationId xmlns:a16="http://schemas.microsoft.com/office/drawing/2014/main" xmlns="" id="{AE1CED82-6BA4-4C16-8613-77E171FEBB69}"/>
              </a:ext>
            </a:extLst>
          </p:cNvPr>
          <p:cNvSpPr/>
          <p:nvPr/>
        </p:nvSpPr>
        <p:spPr>
          <a:xfrm>
            <a:off x="0" y="2024063"/>
            <a:ext cx="8233402" cy="430847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Rectangle 10">
            <a:extLst>
              <a:ext uri="{FF2B5EF4-FFF2-40B4-BE49-F238E27FC236}">
                <a16:creationId xmlns:a16="http://schemas.microsoft.com/office/drawing/2014/main" xmlns="" id="{6ADA1675-C5C0-486A-ABE5-2F0C674D66E7}"/>
              </a:ext>
            </a:extLst>
          </p:cNvPr>
          <p:cNvSpPr>
            <a:spLocks noChangeArrowheads="1"/>
          </p:cNvSpPr>
          <p:nvPr/>
        </p:nvSpPr>
        <p:spPr bwMode="auto">
          <a:xfrm>
            <a:off x="8477251" y="2024063"/>
            <a:ext cx="3298822" cy="4308475"/>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marR="0" lvl="0" indent="0" algn="l" defTabSz="682749" rtl="0" eaLnBrk="0" fontAlgn="auto" latinLnBrk="0" hangingPunct="0">
              <a:lnSpc>
                <a:spcPct val="100000"/>
              </a:lnSpc>
              <a:spcBef>
                <a:spcPts val="0"/>
              </a:spcBef>
              <a:spcAft>
                <a:spcPts val="171"/>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xmlns="" id="{D6079697-F250-49C0-9BCE-F1718403A308}"/>
              </a:ext>
            </a:extLst>
          </p:cNvPr>
          <p:cNvSpPr/>
          <p:nvPr/>
        </p:nvSpPr>
        <p:spPr>
          <a:xfrm>
            <a:off x="8648695" y="5519268"/>
            <a:ext cx="2299428" cy="461665"/>
          </a:xfrm>
          <a:prstGeom prst="rect">
            <a:avLst/>
          </a:prstGeom>
        </p:spPr>
        <p:txBody>
          <a:bodyPr wrap="square" lIns="0" tIns="0" rIns="0" bIns="0" rtlCol="0">
            <a:spAutoFit/>
          </a:bodyPr>
          <a:lstStyle/>
          <a:p>
            <a:pPr marL="171450" lvl="0" indent="-171450">
              <a:buFont typeface="Arial" panose="020B0604020202020204" pitchFamily="34" charset="0"/>
              <a:buChar char="•"/>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Sīkāku sadalījumu, lūdzu, skatiet </a:t>
            </a:r>
            <a:r>
              <a:rPr lang="lv-LV" sz="1000" b="1" dirty="0">
                <a:solidFill>
                  <a:srgbClr val="870B55"/>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9. pielikumā</a:t>
            </a:r>
            <a:r>
              <a:rPr lang="lv-LV" sz="1000" dirty="0">
                <a:solidFill>
                  <a:srgbClr val="990066"/>
                </a:solidFill>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kā arī</a:t>
            </a:r>
            <a:r>
              <a:rPr lang="lv-LV" sz="10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xmlns="" val="tx"/>
                    </a:ext>
                  </a:extLst>
                </a:hlinkClick>
              </a:rPr>
              <a:t>Maksātnespējas likumā</a:t>
            </a: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rPr>
              <a:t> </a:t>
            </a:r>
            <a:r>
              <a:rPr lang="lv-LV" sz="1000" b="1" dirty="0">
                <a:solidFill>
                  <a:srgbClr val="831355"/>
                </a:solidFill>
                <a:latin typeface="arial" panose="020B0604020202020204" pitchFamily="34" charset="0"/>
                <a:cs typeface="Arial" panose="020B0604020202020204" pitchFamily="34" charset="0"/>
              </a:rPr>
              <a:t>un </a:t>
            </a:r>
            <a:r>
              <a:rPr lang="lv-LV" sz="1000" b="1" dirty="0">
                <a:solidFill>
                  <a:srgbClr val="870B55"/>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Direktīvā 2019/1023</a:t>
            </a:r>
            <a:endParaRPr lang="lv-LV" sz="1000" b="1" dirty="0">
              <a:solidFill>
                <a:srgbClr val="870B55"/>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xmlns="" id="{BCA20A7D-9B40-435D-B361-601FD90316EA}"/>
              </a:ext>
            </a:extLst>
          </p:cNvPr>
          <p:cNvSpPr>
            <a:spLocks noGrp="1"/>
          </p:cNvSpPr>
          <p:nvPr>
            <p:ph type="title"/>
          </p:nvPr>
        </p:nvSpPr>
        <p:spPr/>
        <p:txBody>
          <a:bodyPr rtlCol="0"/>
          <a:lstStyle/>
          <a:p>
            <a:pPr lvl="0" rtl="0"/>
            <a:r>
              <a:rPr lang="lv-LV" dirty="0">
                <a:sym typeface="Arial"/>
              </a:rPr>
              <a:t>2b. solis: No kā jāsastāv restrukturizācijas plānam?</a:t>
            </a:r>
          </a:p>
        </p:txBody>
      </p:sp>
      <p:sp>
        <p:nvSpPr>
          <p:cNvPr id="47" name="Slide Number Placeholder 5">
            <a:extLst>
              <a:ext uri="{FF2B5EF4-FFF2-40B4-BE49-F238E27FC236}">
                <a16:creationId xmlns:a16="http://schemas.microsoft.com/office/drawing/2014/main" xmlns="" id="{E81ADBD4-EF99-4A98-904B-320EDEF94425}"/>
              </a:ext>
            </a:extLst>
          </p:cNvPr>
          <p:cNvSpPr>
            <a:spLocks noGrp="1"/>
          </p:cNvSpPr>
          <p:nvPr>
            <p:ph type="sldNum" sz="quarter" idx="12"/>
          </p:nvPr>
        </p:nvSpPr>
        <p:spPr>
          <a:xfrm>
            <a:off x="8420994" y="6447681"/>
            <a:ext cx="3135318" cy="153888"/>
          </a:xfrm>
        </p:spPr>
        <p:txBody>
          <a:bodyPr rtlCol="0"/>
          <a:lstStyle/>
          <a:p>
            <a:pPr lvl="0" rtl="0"/>
            <a:fld id="{E81276B6-4034-4841-805E-541AB8384CBA}" type="slidenum">
              <a:rPr lang="en-GB" sz="1000" smtClean="0">
                <a:solidFill>
                  <a:srgbClr val="990066"/>
                </a:solidFill>
                <a:latin typeface="arial" panose="020B0604020202020204" pitchFamily="34" charset="0"/>
              </a:rPr>
              <a:pPr lvl="0" rtl="0"/>
              <a:t>19</a:t>
            </a:fld>
            <a:endParaRPr lang="en-GB" sz="1000" dirty="0">
              <a:solidFill>
                <a:srgbClr val="990066"/>
              </a:solidFill>
              <a:latin typeface="arial" panose="020B0604020202020204" pitchFamily="34" charset="0"/>
            </a:endParaRPr>
          </a:p>
        </p:txBody>
      </p:sp>
      <p:sp>
        <p:nvSpPr>
          <p:cNvPr id="7" name="Rectangle 6">
            <a:extLst>
              <a:ext uri="{FF2B5EF4-FFF2-40B4-BE49-F238E27FC236}">
                <a16:creationId xmlns:a16="http://schemas.microsoft.com/office/drawing/2014/main" xmlns="" id="{6365A42E-AB19-4182-A461-AAC6ACC1DC5E}"/>
              </a:ext>
            </a:extLst>
          </p:cNvPr>
          <p:cNvSpPr/>
          <p:nvPr/>
        </p:nvSpPr>
        <p:spPr>
          <a:xfrm>
            <a:off x="8648695" y="2214085"/>
            <a:ext cx="3135317" cy="380938"/>
          </a:xfrm>
          <a:prstGeom prst="rect">
            <a:avLst/>
          </a:prstGeom>
        </p:spPr>
        <p:txBody>
          <a:bodyPr wrap="square" lIns="0" tIns="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Restrukturizācijas plānu apstiprina ar šādu kreditoru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balsu vairākumu:</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xmlns="" id="{3F7BD03E-FC0A-47A5-AA4C-7F2A6A449A21}"/>
              </a:ext>
            </a:extLst>
          </p:cNvPr>
          <p:cNvGrpSpPr/>
          <p:nvPr/>
        </p:nvGrpSpPr>
        <p:grpSpPr>
          <a:xfrm>
            <a:off x="8640758" y="4010084"/>
            <a:ext cx="694364" cy="694364"/>
            <a:chOff x="8283872" y="4367513"/>
            <a:chExt cx="694364" cy="694364"/>
          </a:xfrm>
        </p:grpSpPr>
        <p:sp>
          <p:nvSpPr>
            <p:cNvPr id="67" name="Oval 66">
              <a:extLst>
                <a:ext uri="{FF2B5EF4-FFF2-40B4-BE49-F238E27FC236}">
                  <a16:creationId xmlns:a16="http://schemas.microsoft.com/office/drawing/2014/main" xmlns="" id="{1BAEA3CD-11BD-4FCF-8011-19C24E8A74BB}"/>
                </a:ext>
              </a:extLst>
            </p:cNvPr>
            <p:cNvSpPr/>
            <p:nvPr/>
          </p:nvSpPr>
          <p:spPr>
            <a:xfrm>
              <a:off x="8283872" y="4367513"/>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xmlns="" id="{2A909440-8AFE-4003-A541-04463F499192}"/>
                </a:ext>
              </a:extLst>
            </p:cNvPr>
            <p:cNvGrpSpPr/>
            <p:nvPr/>
          </p:nvGrpSpPr>
          <p:grpSpPr>
            <a:xfrm>
              <a:off x="8365250" y="4386564"/>
              <a:ext cx="612282" cy="535613"/>
              <a:chOff x="8379539" y="4367513"/>
              <a:chExt cx="612282" cy="535613"/>
            </a:xfrm>
          </p:grpSpPr>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xmlns="" id="{7572DA5F-8846-4BA6-BEAE-25C50F7FC581}"/>
                      </a:ext>
                    </a:extLst>
                  </p:cNvPr>
                  <p:cNvSpPr txBox="1"/>
                  <p:nvPr/>
                </p:nvSpPr>
                <p:spPr>
                  <a:xfrm>
                    <a:off x="8379539" y="4480190"/>
                    <a:ext cx="456087" cy="4229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1</m:t>
                              </m:r>
                            </m:num>
                            <m:den>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2</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65">
                    <a:extLst>
                      <a:ext uri="{FF2B5EF4-FFF2-40B4-BE49-F238E27FC236}">
                        <a16:creationId xmlns:a16="http://schemas.microsoft.com/office/drawing/2014/main" id="{7572DA5F-8846-4BA6-BEAE-25C50F7FC581}"/>
                      </a:ext>
                    </a:extLst>
                  </p:cNvPr>
                  <p:cNvSpPr txBox="1">
                    <a:spLocks noRot="1" noChangeAspect="1" noMove="1" noResize="1" noEditPoints="1" noAdjustHandles="1" noChangeArrowheads="1" noChangeShapeType="1" noTextEdit="1"/>
                  </p:cNvSpPr>
                  <p:nvPr/>
                </p:nvSpPr>
                <p:spPr>
                  <a:xfrm>
                    <a:off x="8379539" y="4480190"/>
                    <a:ext cx="456087" cy="422936"/>
                  </a:xfrm>
                  <a:prstGeom prst="rect">
                    <a:avLst/>
                  </a:prstGeom>
                  <a:blipFill>
                    <a:blip r:embed="rId12"/>
                    <a:stretch>
                      <a:fillRect l="-94667" t="-152857" r="-162667" b="-228571"/>
                    </a:stretch>
                  </a:blipFill>
                </p:spPr>
                <p:txBody>
                  <a:bodyPr rtlCol="false"/>
                  <a:lstStyle/>
                  <a:p>
                    <a:pPr rtl="false"/>
                    <a:r>
                      <a:rPr lang="lv-lv">
                        <a:noFill/>
                      </a:rPr>
                      <a:t> </a:t>
                    </a:r>
                  </a:p>
                </p:txBody>
              </p:sp>
            </mc:Fallback>
          </mc:AlternateContent>
          <p:sp>
            <p:nvSpPr>
              <p:cNvPr id="68" name="TextBox 67">
                <a:extLst>
                  <a:ext uri="{FF2B5EF4-FFF2-40B4-BE49-F238E27FC236}">
                    <a16:creationId xmlns:a16="http://schemas.microsoft.com/office/drawing/2014/main" xmlns="" id="{FF0BF7CF-A0FE-4B47-82BA-642F2AD18B53}"/>
                  </a:ext>
                </a:extLst>
              </p:cNvPr>
              <p:cNvSpPr txBox="1"/>
              <p:nvPr/>
            </p:nvSpPr>
            <p:spPr>
              <a:xfrm>
                <a:off x="8662985" y="4367513"/>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grpSp>
        <p:nvGrpSpPr>
          <p:cNvPr id="23" name="Group 22">
            <a:extLst>
              <a:ext uri="{FF2B5EF4-FFF2-40B4-BE49-F238E27FC236}">
                <a16:creationId xmlns:a16="http://schemas.microsoft.com/office/drawing/2014/main" xmlns="" id="{205F79FA-2F21-4F93-93C8-675E46CC07BC}"/>
              </a:ext>
            </a:extLst>
          </p:cNvPr>
          <p:cNvGrpSpPr/>
          <p:nvPr/>
        </p:nvGrpSpPr>
        <p:grpSpPr>
          <a:xfrm>
            <a:off x="8640758" y="2766056"/>
            <a:ext cx="704256" cy="694364"/>
            <a:chOff x="8273276" y="2871107"/>
            <a:chExt cx="704256" cy="694364"/>
          </a:xfrm>
        </p:grpSpPr>
        <p:sp>
          <p:nvSpPr>
            <p:cNvPr id="17" name="Oval 16">
              <a:extLst>
                <a:ext uri="{FF2B5EF4-FFF2-40B4-BE49-F238E27FC236}">
                  <a16:creationId xmlns:a16="http://schemas.microsoft.com/office/drawing/2014/main" xmlns="" id="{9C6A0BF0-8AFE-4E31-B0D8-83DBA8FAB791}"/>
                </a:ext>
              </a:extLst>
            </p:cNvPr>
            <p:cNvSpPr/>
            <p:nvPr/>
          </p:nvSpPr>
          <p:spPr>
            <a:xfrm>
              <a:off x="8273276" y="2871107"/>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xmlns="" id="{8F1D7439-999D-46CA-B919-DF228918C966}"/>
                </a:ext>
              </a:extLst>
            </p:cNvPr>
            <p:cNvGrpSpPr/>
            <p:nvPr/>
          </p:nvGrpSpPr>
          <p:grpSpPr>
            <a:xfrm>
              <a:off x="8365250" y="2890158"/>
              <a:ext cx="612282" cy="534863"/>
              <a:chOff x="8379539" y="2871107"/>
              <a:chExt cx="612282" cy="534863"/>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DCD00F04-4739-4136-80AA-89073D61C452}"/>
                      </a:ext>
                    </a:extLst>
                  </p:cNvPr>
                  <p:cNvSpPr txBox="1"/>
                  <p:nvPr/>
                </p:nvSpPr>
                <p:spPr>
                  <a:xfrm>
                    <a:off x="8379539" y="2979891"/>
                    <a:ext cx="456087" cy="42607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2</m:t>
                              </m:r>
                            </m:num>
                            <m:den>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3</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a:extLst>
                      <a:ext uri="{FF2B5EF4-FFF2-40B4-BE49-F238E27FC236}">
                        <a16:creationId xmlns:a16="http://schemas.microsoft.com/office/drawing/2014/main" id="{DCD00F04-4739-4136-80AA-89073D61C452}"/>
                      </a:ext>
                    </a:extLst>
                  </p:cNvPr>
                  <p:cNvSpPr txBox="1">
                    <a:spLocks noRot="1" noChangeAspect="1" noMove="1" noResize="1" noEditPoints="1" noAdjustHandles="1" noChangeArrowheads="1" noChangeShapeType="1" noTextEdit="1"/>
                  </p:cNvSpPr>
                  <p:nvPr/>
                </p:nvSpPr>
                <p:spPr>
                  <a:xfrm>
                    <a:off x="8379539" y="2979891"/>
                    <a:ext cx="456087" cy="426079"/>
                  </a:xfrm>
                  <a:prstGeom prst="rect">
                    <a:avLst/>
                  </a:prstGeom>
                  <a:blipFill>
                    <a:blip r:embed="rId13"/>
                    <a:stretch>
                      <a:fillRect l="-95946" t="-154286" r="-166216" b="-227143"/>
                    </a:stretch>
                  </a:blipFill>
                </p:spPr>
                <p:txBody>
                  <a:bodyPr rtlCol="false"/>
                  <a:lstStyle/>
                  <a:p>
                    <a:pPr rtl="false"/>
                    <a:r>
                      <a:rPr lang="lv-lv">
                        <a:noFill/>
                      </a:rPr>
                      <a:t> </a:t>
                    </a:r>
                  </a:p>
                </p:txBody>
              </p:sp>
            </mc:Fallback>
          </mc:AlternateContent>
          <p:sp>
            <p:nvSpPr>
              <p:cNvPr id="70" name="TextBox 69">
                <a:extLst>
                  <a:ext uri="{FF2B5EF4-FFF2-40B4-BE49-F238E27FC236}">
                    <a16:creationId xmlns:a16="http://schemas.microsoft.com/office/drawing/2014/main" xmlns="" id="{49D500DF-41CF-4DE5-9A3B-2E46A607147A}"/>
                  </a:ext>
                </a:extLst>
              </p:cNvPr>
              <p:cNvSpPr txBox="1"/>
              <p:nvPr/>
            </p:nvSpPr>
            <p:spPr>
              <a:xfrm>
                <a:off x="8662985" y="2871107"/>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sp>
        <p:nvSpPr>
          <p:cNvPr id="3" name="Rectangle 2">
            <a:extLst>
              <a:ext uri="{FF2B5EF4-FFF2-40B4-BE49-F238E27FC236}">
                <a16:creationId xmlns:a16="http://schemas.microsoft.com/office/drawing/2014/main" xmlns="" id="{82B5A5A7-AF44-42B6-948B-8AFA292A67EE}"/>
              </a:ext>
            </a:extLst>
          </p:cNvPr>
          <p:cNvSpPr/>
          <p:nvPr/>
        </p:nvSpPr>
        <p:spPr>
          <a:xfrm>
            <a:off x="5155017" y="2121723"/>
            <a:ext cx="2847975" cy="395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lvl="0" rtl="0" fontAlgn="ctr">
              <a:defRPr/>
            </a:pP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Papildu prasības, ko nosaka</a:t>
            </a:r>
            <a:r>
              <a:rPr lang="lv-LV" sz="1050" b="1">
                <a:solidFill>
                  <a:srgbClr val="01859C"/>
                </a:solidFill>
                <a:latin typeface="arial" panose="020B0604020202020204" pitchFamily="34" charset="0"/>
                <a:cs typeface="Arial" panose="020B0604020202020204" pitchFamily="34" charset="0"/>
              </a:rPr>
              <a:t> Direktīva 2019/1023</a:t>
            </a: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 </a:t>
            </a:r>
            <a:r>
              <a:rPr lang="lv-LV" sz="1050" b="1" i="0" u="none" strike="noStrike" kern="1200" cap="none" spc="0" normalizeH="0">
                <a:ln>
                  <a:noFill/>
                </a:ln>
                <a:solidFill>
                  <a:srgbClr val="01859C"/>
                </a:solidFill>
                <a:effectLst/>
                <a:uLnTx/>
                <a:uFillTx/>
                <a:latin typeface="arial" panose="020B0604020202020204" pitchFamily="34" charset="0"/>
                <a:ea typeface="+mn-ea"/>
                <a:cs typeface="Arial" panose="020B0604020202020204" pitchFamily="34" charset="0"/>
              </a:rPr>
              <a:t>(</a:t>
            </a: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tiks </a:t>
            </a:r>
            <a:r>
              <a:rPr lang="lv-LV" sz="1050" b="1" i="0" u="none" strike="noStrike" kern="1200" cap="none" spc="0" normalizeH="0">
                <a:ln>
                  <a:noFill/>
                </a:ln>
                <a:solidFill>
                  <a:srgbClr val="01859C"/>
                </a:solidFill>
                <a:effectLst/>
                <a:uLnTx/>
                <a:uFillTx/>
                <a:latin typeface="arial" panose="020B0604020202020204" pitchFamily="34" charset="0"/>
                <a:ea typeface="+mn-ea"/>
                <a:cs typeface="Arial" panose="020B0604020202020204" pitchFamily="34" charset="0"/>
              </a:rPr>
              <a:t>ieviesta)</a:t>
            </a:r>
            <a:endParaRPr kumimoji="0" lang="en-GB" sz="105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xmlns="" id="{11CC80A7-7E59-434A-AB7F-FC5CC58905F8}"/>
              </a:ext>
            </a:extLst>
          </p:cNvPr>
          <p:cNvSpPr/>
          <p:nvPr/>
        </p:nvSpPr>
        <p:spPr>
          <a:xfrm>
            <a:off x="0" y="2559792"/>
            <a:ext cx="202969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Vēsturiska finanšu un nefinanšu informācija</a:t>
            </a:r>
          </a:p>
        </p:txBody>
      </p:sp>
      <p:sp>
        <p:nvSpPr>
          <p:cNvPr id="55" name="Rectangle 54">
            <a:extLst>
              <a:ext uri="{FF2B5EF4-FFF2-40B4-BE49-F238E27FC236}">
                <a16:creationId xmlns:a16="http://schemas.microsoft.com/office/drawing/2014/main" xmlns="" id="{63B8B2C5-5D6A-4A21-B69D-368D1251553F}"/>
              </a:ext>
            </a:extLst>
          </p:cNvPr>
          <p:cNvSpPr/>
          <p:nvPr/>
        </p:nvSpPr>
        <p:spPr>
          <a:xfrm>
            <a:off x="0" y="3633787"/>
            <a:ext cx="2029699"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Informācija par finanšu stāvokli restrukturizācijas periodā</a:t>
            </a:r>
          </a:p>
        </p:txBody>
      </p:sp>
      <p:sp>
        <p:nvSpPr>
          <p:cNvPr id="56" name="Rectangle 55">
            <a:extLst>
              <a:ext uri="{FF2B5EF4-FFF2-40B4-BE49-F238E27FC236}">
                <a16:creationId xmlns:a16="http://schemas.microsoft.com/office/drawing/2014/main" xmlns="" id="{34DAF7B4-6BA1-4935-9DA9-5525F1345BD7}"/>
              </a:ext>
            </a:extLst>
          </p:cNvPr>
          <p:cNvSpPr/>
          <p:nvPr/>
        </p:nvSpPr>
        <p:spPr>
          <a:xfrm>
            <a:off x="0" y="4704449"/>
            <a:ext cx="2029699" cy="1438068"/>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lvl="0" rtl="0" fontAlgn="ctr">
              <a:defRPr/>
            </a:pPr>
            <a:r>
              <a:rPr lang="lv-LV" sz="1200" b="1" dirty="0">
                <a:solidFill>
                  <a:prstClr val="white"/>
                </a:solidFill>
                <a:latin typeface="arial" panose="020B0604020202020204" pitchFamily="34" charset="0"/>
                <a:cs typeface="Arial" panose="020B0604020202020204" pitchFamily="34" charset="0"/>
              </a:rPr>
              <a:t>Informācija par restrukturizācijas perioda organizēšanu</a:t>
            </a:r>
            <a:endParaRPr kumimoji="0" lang="en-GB" sz="1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xmlns="" id="{22DE0175-D9DF-4CDE-B39C-AC0FD38A9646}"/>
              </a:ext>
            </a:extLst>
          </p:cNvPr>
          <p:cNvSpPr/>
          <p:nvPr/>
        </p:nvSpPr>
        <p:spPr>
          <a:xfrm>
            <a:off x="2135062" y="2121723"/>
            <a:ext cx="2847975"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100" b="1" i="0" u="none"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Maksātnespējas likuma prasības</a:t>
            </a:r>
          </a:p>
        </p:txBody>
      </p:sp>
      <p:sp>
        <p:nvSpPr>
          <p:cNvPr id="61" name="Rectangle 60">
            <a:extLst>
              <a:ext uri="{FF2B5EF4-FFF2-40B4-BE49-F238E27FC236}">
                <a16:creationId xmlns:a16="http://schemas.microsoft.com/office/drawing/2014/main" xmlns="" id="{298FF6BA-09D0-4501-998F-CB8614B48795}"/>
              </a:ext>
            </a:extLst>
          </p:cNvPr>
          <p:cNvSpPr/>
          <p:nvPr/>
        </p:nvSpPr>
        <p:spPr>
          <a:xfrm>
            <a:off x="2135962" y="2559792"/>
            <a:ext cx="2847075" cy="9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Visas finanšu 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Nefinanšu 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Darbības veidi</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Uzņēmējdarbībai nepieciešamo ieķīlāto īpašumu saraksts</a:t>
            </a:r>
          </a:p>
        </p:txBody>
      </p:sp>
      <p:sp>
        <p:nvSpPr>
          <p:cNvPr id="62" name="Rectangle 61">
            <a:extLst>
              <a:ext uri="{FF2B5EF4-FFF2-40B4-BE49-F238E27FC236}">
                <a16:creationId xmlns:a16="http://schemas.microsoft.com/office/drawing/2014/main" xmlns="" id="{2D7CD995-12DC-45A2-8187-A096F1B1C041}"/>
              </a:ext>
            </a:extLst>
          </p:cNvPr>
          <p:cNvSpPr/>
          <p:nvPr/>
        </p:nvSpPr>
        <p:spPr>
          <a:xfrm>
            <a:off x="2135962" y="3634456"/>
            <a:ext cx="2847075" cy="1114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Plānotie ienākumi</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Plānotie izdevumi</a:t>
            </a:r>
          </a:p>
          <a:p>
            <a:pPr marL="171450" lvl="0" indent="-171450" rtl="0" fontAlgn="ctr">
              <a:buFont typeface="Arial" panose="020B0604020202020204" pitchFamily="34" charset="0"/>
              <a:buChar char="•"/>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Ticamu tipisku</a:t>
            </a:r>
            <a:r>
              <a:rPr lang="lv-LV" sz="1050" dirty="0">
                <a:solidFill>
                  <a:prstClr val="black"/>
                </a:solidFill>
                <a:latin typeface="arial" panose="020B0604020202020204" pitchFamily="34" charset="0"/>
                <a:cs typeface="Arial" panose="020B0604020202020204" pitchFamily="34" charset="0"/>
              </a:rPr>
              <a:t> uzņēmējdarbības darījumu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veidi un summas</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Kompensācija nodrošinātajiem kreditoriem</a:t>
            </a:r>
          </a:p>
        </p:txBody>
      </p:sp>
      <p:sp>
        <p:nvSpPr>
          <p:cNvPr id="63" name="Rectangle 62">
            <a:extLst>
              <a:ext uri="{FF2B5EF4-FFF2-40B4-BE49-F238E27FC236}">
                <a16:creationId xmlns:a16="http://schemas.microsoft.com/office/drawing/2014/main" xmlns="" id="{D7B5022A-BDCA-4971-B949-CBE513751234}"/>
              </a:ext>
            </a:extLst>
          </p:cNvPr>
          <p:cNvSpPr/>
          <p:nvPr/>
        </p:nvSpPr>
        <p:spPr>
          <a:xfrm>
            <a:off x="2135962" y="4704448"/>
            <a:ext cx="2847075" cy="159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Saistību izpildes laika periods (grafiks)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Piemērojamās metodes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Kreditoru informēšanas procedūras</a:t>
            </a:r>
          </a:p>
          <a:p>
            <a:pPr marL="171450" lvl="0" indent="-171450" fontAlgn="ctr">
              <a:buFont typeface="Arial" panose="020B0604020202020204" pitchFamily="34" charset="0"/>
              <a:buChar char="•"/>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Informācija par </a:t>
            </a:r>
            <a:r>
              <a:rPr lang="lv-LV" sz="1050" dirty="0">
                <a:solidFill>
                  <a:prstClr val="black"/>
                </a:solidFill>
                <a:latin typeface="arial" panose="020B0604020202020204" pitchFamily="34" charset="0"/>
                <a:cs typeface="Arial" panose="020B0604020202020204" pitchFamily="34" charset="0"/>
              </a:rPr>
              <a:t>uzraugošo personu</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Pamatojums kreditoriem, kuri nav saskaņojuši restrukturizācijas plānu</a:t>
            </a:r>
          </a:p>
          <a:p>
            <a:pPr marL="171450" lvl="0" indent="-171450" fontAlgn="ctr">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Apliecinājums par informācijas patiesumu un dokumentu atvasinājumu atbilstību oriģināliem</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82B7F270-9127-48D4-8D0D-FA8BA7D52712}"/>
              </a:ext>
            </a:extLst>
          </p:cNvPr>
          <p:cNvSpPr/>
          <p:nvPr/>
        </p:nvSpPr>
        <p:spPr>
          <a:xfrm>
            <a:off x="2135962"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xmlns="" id="{62722AB7-AC63-4294-9AB4-7F8067036308}"/>
              </a:ext>
            </a:extLst>
          </p:cNvPr>
          <p:cNvSpPr/>
          <p:nvPr/>
        </p:nvSpPr>
        <p:spPr>
          <a:xfrm>
            <a:off x="2135962"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xmlns="" id="{6B77DF55-553A-4B0F-83F2-B63964CE8ECD}"/>
              </a:ext>
            </a:extLst>
          </p:cNvPr>
          <p:cNvSpPr/>
          <p:nvPr/>
        </p:nvSpPr>
        <p:spPr>
          <a:xfrm>
            <a:off x="2135961"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xmlns="" id="{106721D3-7656-44B8-A94B-1C8D8E2A860F}"/>
              </a:ext>
            </a:extLst>
          </p:cNvPr>
          <p:cNvSpPr/>
          <p:nvPr/>
        </p:nvSpPr>
        <p:spPr>
          <a:xfrm>
            <a:off x="5155017" y="2559792"/>
            <a:ext cx="2847075" cy="90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Aktīvi un 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Ekonomiskās situācijas apraksts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Parādnieka grūtību cēloņu un apmēra apraksts</a:t>
            </a:r>
          </a:p>
        </p:txBody>
      </p:sp>
      <p:sp>
        <p:nvSpPr>
          <p:cNvPr id="72" name="Rectangle 71">
            <a:extLst>
              <a:ext uri="{FF2B5EF4-FFF2-40B4-BE49-F238E27FC236}">
                <a16:creationId xmlns:a16="http://schemas.microsoft.com/office/drawing/2014/main" xmlns="" id="{5271C587-9889-4B8A-8D42-A6C0CFE7EC7A}"/>
              </a:ext>
            </a:extLst>
          </p:cNvPr>
          <p:cNvSpPr/>
          <p:nvPr/>
        </p:nvSpPr>
        <p:spPr>
          <a:xfrm>
            <a:off x="5155017" y="4704448"/>
            <a:ext cx="2847075" cy="1438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Darbinieku pārstāvju informēšanas un konsultēšanās kārtība</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Vispārējās sekas, kas attiecas uz nodarbinātību</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Pamatojums, kāpēc restrukturizācijas plānam ir visas izredzes </a:t>
            </a:r>
            <a:r>
              <a:rPr lang="lv-LV" sz="1050" dirty="0">
                <a:solidFill>
                  <a:prstClr val="black"/>
                </a:solidFill>
                <a:latin typeface="arial" panose="020B0604020202020204" pitchFamily="34" charset="0"/>
                <a:cs typeface="Arial" panose="020B0604020202020204" pitchFamily="34" charset="0"/>
              </a:rPr>
              <a:t>gūt panākumus</a:t>
            </a:r>
            <a:endPar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Rectangle 72">
            <a:extLst>
              <a:ext uri="{FF2B5EF4-FFF2-40B4-BE49-F238E27FC236}">
                <a16:creationId xmlns:a16="http://schemas.microsoft.com/office/drawing/2014/main" xmlns="" id="{5147C791-68D0-481C-BD34-B9F458919E75}"/>
              </a:ext>
            </a:extLst>
          </p:cNvPr>
          <p:cNvSpPr/>
          <p:nvPr/>
        </p:nvSpPr>
        <p:spPr>
          <a:xfrm>
            <a:off x="5155017"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xmlns="" id="{194D0B70-F208-4095-AB6B-09704267F17C}"/>
              </a:ext>
            </a:extLst>
          </p:cNvPr>
          <p:cNvSpPr/>
          <p:nvPr/>
        </p:nvSpPr>
        <p:spPr>
          <a:xfrm>
            <a:off x="5155017"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xmlns="" id="{FEFF2FB9-8961-483A-AD2A-13384247BA64}"/>
              </a:ext>
            </a:extLst>
          </p:cNvPr>
          <p:cNvSpPr/>
          <p:nvPr/>
        </p:nvSpPr>
        <p:spPr>
          <a:xfrm>
            <a:off x="5155016"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xmlns="" id="{29E5E20D-D4AA-4A51-9A86-02CD92F8B264}"/>
              </a:ext>
            </a:extLst>
          </p:cNvPr>
          <p:cNvSpPr/>
          <p:nvPr/>
        </p:nvSpPr>
        <p:spPr>
          <a:xfrm>
            <a:off x="8640758" y="2766056"/>
            <a:ext cx="3135317" cy="2295821"/>
          </a:xfrm>
          <a:prstGeom prst="rect">
            <a:avLst/>
          </a:prstGeom>
        </p:spPr>
        <p:txBody>
          <a:bodyPr wrap="square" lIns="0" tIns="0" rIns="72000" bIns="0" rtlCol="0">
            <a:noAutofit/>
          </a:bodyPr>
          <a:lstStyle/>
          <a:p>
            <a:pPr marL="985838" lvl="0">
              <a:lnSpc>
                <a:spcPct val="107000"/>
              </a:lnSpc>
              <a:spcAft>
                <a:spcPts val="800"/>
              </a:spcAf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Nodrošināto</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kreditoru, </a:t>
            </a:r>
            <a:r>
              <a:rPr lang="lv-LV" sz="1100" dirty="0">
                <a:solidFill>
                  <a:prstClr val="black"/>
                </a:solidFill>
                <a:latin typeface="arial" panose="020B0604020202020204" pitchFamily="34" charset="0"/>
                <a:cs typeface="Arial" panose="020B0604020202020204" pitchFamily="34" charset="0"/>
              </a:rPr>
              <a:t>kuru galvenie prasījumi kopumā veido divas trešdaļas no kopējās nodrošināto kreditoru galveno prasījumu summas</a:t>
            </a:r>
          </a:p>
          <a:p>
            <a:pPr marL="990600" marR="0" lvl="0" indent="0" algn="l" defTabSz="914400" rtl="0" eaLnBrk="1" fontAlgn="auto" latinLnBrk="0" hangingPunct="1">
              <a:lnSpc>
                <a:spcPct val="100000"/>
              </a:lnSpc>
              <a:spcBef>
                <a:spcPts val="0"/>
              </a:spcBef>
              <a:spcAft>
                <a:spcPts val="800"/>
              </a:spcAft>
              <a:buClrTx/>
              <a:buSzTx/>
              <a:buFontTx/>
              <a:buNone/>
              <a:tabLs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UN</a:t>
            </a:r>
          </a:p>
          <a:p>
            <a:pPr marL="985838" lvl="0">
              <a:spcAft>
                <a:spcPts val="800"/>
              </a:spcAf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Nenodrošināto</a:t>
            </a:r>
            <a:r>
              <a:rPr lang="lv-LV" sz="110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kreditoru,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lv-LV" sz="1100" dirty="0">
                <a:solidFill>
                  <a:prstClr val="black"/>
                </a:solidFill>
                <a:latin typeface="arial" panose="020B0604020202020204" pitchFamily="34" charset="0"/>
                <a:cs typeface="Arial" panose="020B0604020202020204" pitchFamily="34" charset="0"/>
              </a:rPr>
              <a:t>kuru galvenie prasījumi kopumā veido vairāk nekā pusi no kopējās nenodrošināto kreditoru galveno prasījumu summas.</a:t>
            </a:r>
          </a:p>
        </p:txBody>
      </p:sp>
      <p:grpSp>
        <p:nvGrpSpPr>
          <p:cNvPr id="79" name="Group 78">
            <a:extLst>
              <a:ext uri="{FF2B5EF4-FFF2-40B4-BE49-F238E27FC236}">
                <a16:creationId xmlns:a16="http://schemas.microsoft.com/office/drawing/2014/main" xmlns="" id="{58C4E32A-C8F0-4A15-8A48-D5446F1AFF99}"/>
              </a:ext>
            </a:extLst>
          </p:cNvPr>
          <p:cNvGrpSpPr/>
          <p:nvPr/>
        </p:nvGrpSpPr>
        <p:grpSpPr>
          <a:xfrm>
            <a:off x="11119567" y="5561321"/>
            <a:ext cx="457200" cy="457200"/>
            <a:chOff x="5238750" y="2447925"/>
            <a:chExt cx="481013" cy="481013"/>
          </a:xfrm>
          <a:solidFill>
            <a:srgbClr val="990066"/>
          </a:solidFill>
        </p:grpSpPr>
        <p:sp>
          <p:nvSpPr>
            <p:cNvPr id="80" name="Freeform 217">
              <a:extLst>
                <a:ext uri="{FF2B5EF4-FFF2-40B4-BE49-F238E27FC236}">
                  <a16:creationId xmlns:a16="http://schemas.microsoft.com/office/drawing/2014/main" xmlns="" id="{24A53394-9972-4DB1-BECE-409FB6F0807F}"/>
                </a:ext>
              </a:extLst>
            </p:cNvPr>
            <p:cNvSpPr>
              <a:spLocks noEditPoints="1"/>
            </p:cNvSpPr>
            <p:nvPr/>
          </p:nvSpPr>
          <p:spPr bwMode="auto">
            <a:xfrm>
              <a:off x="5259388" y="2508250"/>
              <a:ext cx="409575" cy="411163"/>
            </a:xfrm>
            <a:custGeom>
              <a:avLst/>
              <a:gdLst>
                <a:gd name="T0" fmla="*/ 1270 w 1536"/>
                <a:gd name="T1" fmla="*/ 592 h 1537"/>
                <a:gd name="T2" fmla="*/ 1428 w 1536"/>
                <a:gd name="T3" fmla="*/ 434 h 1537"/>
                <a:gd name="T4" fmla="*/ 1536 w 1536"/>
                <a:gd name="T5" fmla="*/ 322 h 1537"/>
                <a:gd name="T6" fmla="*/ 1217 w 1536"/>
                <a:gd name="T7" fmla="*/ 0 h 1537"/>
                <a:gd name="T8" fmla="*/ 1104 w 1536"/>
                <a:gd name="T9" fmla="*/ 110 h 1537"/>
                <a:gd name="T10" fmla="*/ 946 w 1536"/>
                <a:gd name="T11" fmla="*/ 268 h 1537"/>
                <a:gd name="T12" fmla="*/ 144 w 1536"/>
                <a:gd name="T13" fmla="*/ 1070 h 1537"/>
                <a:gd name="T14" fmla="*/ 0 w 1536"/>
                <a:gd name="T15" fmla="*/ 1537 h 1537"/>
                <a:gd name="T16" fmla="*/ 468 w 1536"/>
                <a:gd name="T17" fmla="*/ 1393 h 1537"/>
                <a:gd name="T18" fmla="*/ 1270 w 1536"/>
                <a:gd name="T19" fmla="*/ 592 h 1537"/>
                <a:gd name="T20" fmla="*/ 1158 w 1536"/>
                <a:gd name="T21" fmla="*/ 165 h 1537"/>
                <a:gd name="T22" fmla="*/ 1216 w 1536"/>
                <a:gd name="T23" fmla="*/ 108 h 1537"/>
                <a:gd name="T24" fmla="*/ 1429 w 1536"/>
                <a:gd name="T25" fmla="*/ 323 h 1537"/>
                <a:gd name="T26" fmla="*/ 1373 w 1536"/>
                <a:gd name="T27" fmla="*/ 380 h 1537"/>
                <a:gd name="T28" fmla="*/ 1305 w 1536"/>
                <a:gd name="T29" fmla="*/ 448 h 1537"/>
                <a:gd name="T30" fmla="*/ 1090 w 1536"/>
                <a:gd name="T31" fmla="*/ 232 h 1537"/>
                <a:gd name="T32" fmla="*/ 1158 w 1536"/>
                <a:gd name="T33" fmla="*/ 165 h 1537"/>
                <a:gd name="T34" fmla="*/ 946 w 1536"/>
                <a:gd name="T35" fmla="*/ 377 h 1537"/>
                <a:gd name="T36" fmla="*/ 1027 w 1536"/>
                <a:gd name="T37" fmla="*/ 457 h 1537"/>
                <a:gd name="T38" fmla="*/ 372 w 1536"/>
                <a:gd name="T39" fmla="*/ 1112 h 1537"/>
                <a:gd name="T40" fmla="*/ 254 w 1536"/>
                <a:gd name="T41" fmla="*/ 1112 h 1537"/>
                <a:gd name="T42" fmla="*/ 232 w 1536"/>
                <a:gd name="T43" fmla="*/ 1090 h 1537"/>
                <a:gd name="T44" fmla="*/ 946 w 1536"/>
                <a:gd name="T45" fmla="*/ 377 h 1537"/>
                <a:gd name="T46" fmla="*/ 116 w 1536"/>
                <a:gd name="T47" fmla="*/ 1421 h 1537"/>
                <a:gd name="T48" fmla="*/ 133 w 1536"/>
                <a:gd name="T49" fmla="*/ 1368 h 1537"/>
                <a:gd name="T50" fmla="*/ 169 w 1536"/>
                <a:gd name="T51" fmla="*/ 1405 h 1537"/>
                <a:gd name="T52" fmla="*/ 116 w 1536"/>
                <a:gd name="T53" fmla="*/ 1421 h 1537"/>
                <a:gd name="T54" fmla="*/ 252 w 1536"/>
                <a:gd name="T55" fmla="*/ 1380 h 1537"/>
                <a:gd name="T56" fmla="*/ 158 w 1536"/>
                <a:gd name="T57" fmla="*/ 1285 h 1537"/>
                <a:gd name="T58" fmla="*/ 196 w 1536"/>
                <a:gd name="T59" fmla="*/ 1162 h 1537"/>
                <a:gd name="T60" fmla="*/ 222 w 1536"/>
                <a:gd name="T61" fmla="*/ 1188 h 1537"/>
                <a:gd name="T62" fmla="*/ 349 w 1536"/>
                <a:gd name="T63" fmla="*/ 1188 h 1537"/>
                <a:gd name="T64" fmla="*/ 349 w 1536"/>
                <a:gd name="T65" fmla="*/ 1316 h 1537"/>
                <a:gd name="T66" fmla="*/ 375 w 1536"/>
                <a:gd name="T67" fmla="*/ 1342 h 1537"/>
                <a:gd name="T68" fmla="*/ 252 w 1536"/>
                <a:gd name="T69" fmla="*/ 1380 h 1537"/>
                <a:gd name="T70" fmla="*/ 447 w 1536"/>
                <a:gd name="T71" fmla="*/ 1305 h 1537"/>
                <a:gd name="T72" fmla="*/ 426 w 1536"/>
                <a:gd name="T73" fmla="*/ 1284 h 1537"/>
                <a:gd name="T74" fmla="*/ 426 w 1536"/>
                <a:gd name="T75" fmla="*/ 1166 h 1537"/>
                <a:gd name="T76" fmla="*/ 1081 w 1536"/>
                <a:gd name="T77" fmla="*/ 511 h 1537"/>
                <a:gd name="T78" fmla="*/ 1161 w 1536"/>
                <a:gd name="T79" fmla="*/ 592 h 1537"/>
                <a:gd name="T80" fmla="*/ 447 w 1536"/>
                <a:gd name="T81" fmla="*/ 1305 h 1537"/>
                <a:gd name="T82" fmla="*/ 1216 w 1536"/>
                <a:gd name="T83" fmla="*/ 537 h 1537"/>
                <a:gd name="T84" fmla="*/ 1000 w 1536"/>
                <a:gd name="T85" fmla="*/ 322 h 1537"/>
                <a:gd name="T86" fmla="*/ 1036 w 1536"/>
                <a:gd name="T87" fmla="*/ 287 h 1537"/>
                <a:gd name="T88" fmla="*/ 1251 w 1536"/>
                <a:gd name="T89" fmla="*/ 502 h 1537"/>
                <a:gd name="T90" fmla="*/ 1216 w 1536"/>
                <a:gd name="T91" fmla="*/ 53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6" h="1537">
                  <a:moveTo>
                    <a:pt x="1270" y="592"/>
                  </a:moveTo>
                  <a:lnTo>
                    <a:pt x="1428" y="434"/>
                  </a:lnTo>
                  <a:lnTo>
                    <a:pt x="1536" y="322"/>
                  </a:lnTo>
                  <a:lnTo>
                    <a:pt x="1217" y="0"/>
                  </a:lnTo>
                  <a:lnTo>
                    <a:pt x="1104" y="110"/>
                  </a:lnTo>
                  <a:lnTo>
                    <a:pt x="946" y="268"/>
                  </a:lnTo>
                  <a:lnTo>
                    <a:pt x="144" y="1070"/>
                  </a:lnTo>
                  <a:lnTo>
                    <a:pt x="0" y="1537"/>
                  </a:lnTo>
                  <a:lnTo>
                    <a:pt x="468" y="1393"/>
                  </a:lnTo>
                  <a:lnTo>
                    <a:pt x="1270" y="592"/>
                  </a:lnTo>
                  <a:close/>
                  <a:moveTo>
                    <a:pt x="1158" y="165"/>
                  </a:moveTo>
                  <a:lnTo>
                    <a:pt x="1216" y="108"/>
                  </a:lnTo>
                  <a:lnTo>
                    <a:pt x="1429" y="323"/>
                  </a:lnTo>
                  <a:lnTo>
                    <a:pt x="1373" y="380"/>
                  </a:lnTo>
                  <a:lnTo>
                    <a:pt x="1305" y="448"/>
                  </a:lnTo>
                  <a:lnTo>
                    <a:pt x="1090" y="232"/>
                  </a:lnTo>
                  <a:lnTo>
                    <a:pt x="1158" y="165"/>
                  </a:lnTo>
                  <a:close/>
                  <a:moveTo>
                    <a:pt x="946" y="377"/>
                  </a:moveTo>
                  <a:lnTo>
                    <a:pt x="1027" y="457"/>
                  </a:lnTo>
                  <a:lnTo>
                    <a:pt x="372" y="1112"/>
                  </a:lnTo>
                  <a:lnTo>
                    <a:pt x="254" y="1112"/>
                  </a:lnTo>
                  <a:lnTo>
                    <a:pt x="232" y="1090"/>
                  </a:lnTo>
                  <a:lnTo>
                    <a:pt x="946" y="377"/>
                  </a:lnTo>
                  <a:close/>
                  <a:moveTo>
                    <a:pt x="116" y="1421"/>
                  </a:moveTo>
                  <a:lnTo>
                    <a:pt x="133" y="1368"/>
                  </a:lnTo>
                  <a:lnTo>
                    <a:pt x="169" y="1405"/>
                  </a:lnTo>
                  <a:lnTo>
                    <a:pt x="116" y="1421"/>
                  </a:lnTo>
                  <a:close/>
                  <a:moveTo>
                    <a:pt x="252" y="1380"/>
                  </a:moveTo>
                  <a:lnTo>
                    <a:pt x="158" y="1285"/>
                  </a:lnTo>
                  <a:lnTo>
                    <a:pt x="196" y="1162"/>
                  </a:lnTo>
                  <a:lnTo>
                    <a:pt x="222" y="1188"/>
                  </a:lnTo>
                  <a:lnTo>
                    <a:pt x="349" y="1188"/>
                  </a:lnTo>
                  <a:lnTo>
                    <a:pt x="349" y="1316"/>
                  </a:lnTo>
                  <a:lnTo>
                    <a:pt x="375" y="1342"/>
                  </a:lnTo>
                  <a:lnTo>
                    <a:pt x="252" y="1380"/>
                  </a:lnTo>
                  <a:close/>
                  <a:moveTo>
                    <a:pt x="447" y="1305"/>
                  </a:moveTo>
                  <a:lnTo>
                    <a:pt x="426" y="1284"/>
                  </a:lnTo>
                  <a:lnTo>
                    <a:pt x="426" y="1166"/>
                  </a:lnTo>
                  <a:lnTo>
                    <a:pt x="1081" y="511"/>
                  </a:lnTo>
                  <a:lnTo>
                    <a:pt x="1161" y="592"/>
                  </a:lnTo>
                  <a:lnTo>
                    <a:pt x="447" y="1305"/>
                  </a:lnTo>
                  <a:close/>
                  <a:moveTo>
                    <a:pt x="1216" y="537"/>
                  </a:moveTo>
                  <a:lnTo>
                    <a:pt x="1000" y="322"/>
                  </a:lnTo>
                  <a:lnTo>
                    <a:pt x="1036" y="287"/>
                  </a:lnTo>
                  <a:lnTo>
                    <a:pt x="1251" y="502"/>
                  </a:lnTo>
                  <a:lnTo>
                    <a:pt x="1216" y="53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Freeform 218">
              <a:extLst>
                <a:ext uri="{FF2B5EF4-FFF2-40B4-BE49-F238E27FC236}">
                  <a16:creationId xmlns:a16="http://schemas.microsoft.com/office/drawing/2014/main" xmlns="" id="{7B89B988-10E2-45E1-9DFB-1F90F2EEEBDF}"/>
                </a:ext>
              </a:extLst>
            </p:cNvPr>
            <p:cNvSpPr>
              <a:spLocks/>
            </p:cNvSpPr>
            <p:nvPr/>
          </p:nvSpPr>
          <p:spPr bwMode="auto">
            <a:xfrm>
              <a:off x="5238750" y="2447925"/>
              <a:ext cx="481013" cy="481013"/>
            </a:xfrm>
            <a:custGeom>
              <a:avLst/>
              <a:gdLst>
                <a:gd name="T0" fmla="*/ 622 w 1800"/>
                <a:gd name="T1" fmla="*/ 1800 h 1800"/>
                <a:gd name="T2" fmla="*/ 1800 w 1800"/>
                <a:gd name="T3" fmla="*/ 1800 h 1800"/>
                <a:gd name="T4" fmla="*/ 1800 w 1800"/>
                <a:gd name="T5" fmla="*/ 0 h 1800"/>
                <a:gd name="T6" fmla="*/ 0 w 1800"/>
                <a:gd name="T7" fmla="*/ 0 h 1800"/>
                <a:gd name="T8" fmla="*/ 0 w 1800"/>
                <a:gd name="T9" fmla="*/ 1761 h 1800"/>
                <a:gd name="T10" fmla="*/ 76 w 1800"/>
                <a:gd name="T11" fmla="*/ 1761 h 1800"/>
                <a:gd name="T12" fmla="*/ 76 w 1800"/>
                <a:gd name="T13" fmla="*/ 76 h 1800"/>
                <a:gd name="T14" fmla="*/ 1723 w 1800"/>
                <a:gd name="T15" fmla="*/ 76 h 1800"/>
                <a:gd name="T16" fmla="*/ 1723 w 1800"/>
                <a:gd name="T17" fmla="*/ 1723 h 1800"/>
                <a:gd name="T18" fmla="*/ 622 w 1800"/>
                <a:gd name="T19" fmla="*/ 1723 h 1800"/>
                <a:gd name="T20" fmla="*/ 622 w 1800"/>
                <a:gd name="T21" fmla="*/ 18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1800">
                  <a:moveTo>
                    <a:pt x="622" y="1800"/>
                  </a:moveTo>
                  <a:lnTo>
                    <a:pt x="1800" y="1800"/>
                  </a:lnTo>
                  <a:lnTo>
                    <a:pt x="1800" y="0"/>
                  </a:lnTo>
                  <a:lnTo>
                    <a:pt x="0" y="0"/>
                  </a:lnTo>
                  <a:lnTo>
                    <a:pt x="0" y="1761"/>
                  </a:lnTo>
                  <a:lnTo>
                    <a:pt x="76" y="1761"/>
                  </a:lnTo>
                  <a:lnTo>
                    <a:pt x="76" y="76"/>
                  </a:lnTo>
                  <a:lnTo>
                    <a:pt x="1723" y="76"/>
                  </a:lnTo>
                  <a:lnTo>
                    <a:pt x="1723" y="1723"/>
                  </a:lnTo>
                  <a:lnTo>
                    <a:pt x="622" y="1723"/>
                  </a:lnTo>
                  <a:lnTo>
                    <a:pt x="622" y="180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2" name="Rectangle 41">
            <a:extLst>
              <a:ext uri="{FF2B5EF4-FFF2-40B4-BE49-F238E27FC236}">
                <a16:creationId xmlns:a16="http://schemas.microsoft.com/office/drawing/2014/main" xmlns="" id="{9C8CF010-E3C0-479A-B77D-08C65D04ABAD}"/>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Formāla restrukturizācija</a:t>
            </a:r>
          </a:p>
        </p:txBody>
      </p:sp>
    </p:spTree>
    <p:extLst>
      <p:ext uri="{BB962C8B-B14F-4D97-AF65-F5344CB8AC3E}">
        <p14:creationId xmlns:p14="http://schemas.microsoft.com/office/powerpoint/2010/main" val="281688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B826543F-0BBC-4CE8-9FF8-D76A1C8652E2}"/>
              </a:ext>
            </a:extLst>
          </p:cNvPr>
          <p:cNvGraphicFramePr>
            <a:graphicFrameLocks noChangeAspect="1"/>
          </p:cNvGraphicFramePr>
          <p:nvPr>
            <p:custDataLst>
              <p:tags r:id="rId2"/>
            </p:custDataLst>
            <p:extLst>
              <p:ext uri="{D42A27DB-BD31-4B8C-83A1-F6EECF244321}">
                <p14:modId xmlns:p14="http://schemas.microsoft.com/office/powerpoint/2010/main" val="1338553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xmlns="" id="{B826543F-0BBC-4CE8-9FF8-D76A1C8652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xmlns="" id="{3DCFAF6A-DE59-4BB0-AA47-AD965C1BF292}"/>
              </a:ext>
            </a:extLst>
          </p:cNvPr>
          <p:cNvSpPr>
            <a:spLocks noGrp="1"/>
          </p:cNvSpPr>
          <p:nvPr>
            <p:ph type="title"/>
          </p:nvPr>
        </p:nvSpPr>
        <p:spPr/>
        <p:txBody>
          <a:bodyPr rtlCol="0"/>
          <a:lstStyle/>
          <a:p>
            <a:pPr rtl="0"/>
            <a:r>
              <a:rPr lang="lv-LV"/>
              <a:t>Ievads</a:t>
            </a:r>
            <a:r>
              <a:rPr lang="en-GB" dirty="0"/>
              <a:t/>
            </a:r>
            <a:br>
              <a:rPr lang="en-GB" dirty="0"/>
            </a:br>
            <a:endParaRPr lang="en-GB" dirty="0"/>
          </a:p>
        </p:txBody>
      </p:sp>
      <p:sp>
        <p:nvSpPr>
          <p:cNvPr id="9" name="Rectangle 8">
            <a:extLst>
              <a:ext uri="{FF2B5EF4-FFF2-40B4-BE49-F238E27FC236}">
                <a16:creationId xmlns:a16="http://schemas.microsoft.com/office/drawing/2014/main" xmlns="" id="{A41B26B6-F5BA-493F-BACC-B0317C5CA7C1}"/>
              </a:ext>
            </a:extLst>
          </p:cNvPr>
          <p:cNvSpPr/>
          <p:nvPr/>
        </p:nvSpPr>
        <p:spPr>
          <a:xfrm>
            <a:off x="407987" y="1637508"/>
            <a:ext cx="7906327" cy="1238416"/>
          </a:xfrm>
          <a:prstGeom prst="rect">
            <a:avLst/>
          </a:prstGeom>
        </p:spPr>
        <p:txBody>
          <a:bodyPr wrap="square" lIns="0" tIns="0" rIns="0" bIns="0" rtlCol="0">
            <a:spAutoFit/>
          </a:bodyPr>
          <a:lstStyle/>
          <a:p>
            <a:pPr>
              <a:lnSpc>
                <a:spcPct val="107000"/>
              </a:lnSpc>
              <a:spcAft>
                <a:spcPts val="800"/>
              </a:spcAft>
            </a:pPr>
            <a:r>
              <a:rPr lang="lv-LV" sz="1400" dirty="0">
                <a:latin typeface="arial" panose="020B0604020202020204" pitchFamily="34" charset="0"/>
                <a:cs typeface="Arial" panose="020B0604020202020204" pitchFamily="34" charset="0"/>
              </a:rPr>
              <a:t>Šī materiāla mērķis ir palīdzēt mazajiem un vidējiem uzņēmumiem Latvijā, kas saskaras vai drīzumā var saskarties ar </a:t>
            </a:r>
            <a:r>
              <a:rPr lang="lv-LV" sz="1400" b="1" dirty="0">
                <a:solidFill>
                  <a:srgbClr val="990066"/>
                </a:solidFill>
                <a:latin typeface="arial" panose="020B0604020202020204" pitchFamily="34" charset="0"/>
                <a:cs typeface="Arial" panose="020B0604020202020204" pitchFamily="34" charset="0"/>
              </a:rPr>
              <a:t>finanšu grūtībām</a:t>
            </a:r>
            <a:r>
              <a:rPr lang="lv-LV" sz="1400" dirty="0">
                <a:latin typeface="arial" panose="020B0604020202020204" pitchFamily="34" charset="0"/>
                <a:cs typeface="Arial" panose="020B0604020202020204" pitchFamily="34" charset="0"/>
              </a:rPr>
              <a:t>, savlaicīgi un proaktīvi risināt šīs grūtības, izmantojot efektīvāko rīcības plānu. </a:t>
            </a:r>
          </a:p>
          <a:p>
            <a:pPr rtl="0">
              <a:lnSpc>
                <a:spcPct val="107000"/>
              </a:lnSpc>
              <a:spcAft>
                <a:spcPts val="800"/>
              </a:spcAft>
            </a:pPr>
            <a:r>
              <a:rPr lang="lv-LV" sz="1400" b="1" dirty="0">
                <a:solidFill>
                  <a:srgbClr val="990066"/>
                </a:solidFill>
                <a:latin typeface="arial" panose="020B0604020202020204" pitchFamily="34" charset="0"/>
                <a:cs typeface="Arial" panose="020B0604020202020204" pitchFamily="34" charset="0"/>
              </a:rPr>
              <a:t>Uzņēmumu finanšu grūtības katrā gadījumā ir atšķirīgas, tāpēc profesionālas un specializētas konsultācijas var būt nepieciešamas. </a:t>
            </a:r>
          </a:p>
        </p:txBody>
      </p:sp>
      <p:sp>
        <p:nvSpPr>
          <p:cNvPr id="26" name="Rectangle 25">
            <a:extLst>
              <a:ext uri="{FF2B5EF4-FFF2-40B4-BE49-F238E27FC236}">
                <a16:creationId xmlns:a16="http://schemas.microsoft.com/office/drawing/2014/main" xmlns="" id="{EF54C807-9EC8-45C7-B50A-712E5C2F26D0}"/>
              </a:ext>
            </a:extLst>
          </p:cNvPr>
          <p:cNvSpPr/>
          <p:nvPr/>
        </p:nvSpPr>
        <p:spPr>
          <a:xfrm>
            <a:off x="8520627" y="137082"/>
            <a:ext cx="3476145" cy="822515"/>
          </a:xfrm>
          <a:prstGeom prst="rect">
            <a:avLst/>
          </a:prstGeom>
          <a:solidFill>
            <a:schemeClr val="bg1">
              <a:alpha val="80000"/>
            </a:schemeClr>
          </a:solidFill>
          <a:ln w="3175">
            <a:solidFill>
              <a:srgbClr val="990066"/>
            </a:solidFill>
          </a:ln>
        </p:spPr>
        <p:txBody>
          <a:bodyPr wrap="square" lIns="72000" tIns="72000" rIns="72000" bIns="72000" rtlCol="0">
            <a:spAutoFit/>
          </a:bodyPr>
          <a:lstStyle/>
          <a:p>
            <a:pPr rtl="0"/>
            <a:r>
              <a:rPr lang="lv-LV" sz="1100" dirty="0">
                <a:latin typeface="arial" panose="020B0604020202020204" pitchFamily="34" charset="0"/>
                <a:cs typeface="Arial" panose="020B0604020202020204" pitchFamily="34" charset="0"/>
              </a:rPr>
              <a:t>Ja uzņēmums nespēj vai drīzumā nespēs samaksāt saviem kreditoriem un aizdevējiem, tas nozīmē, ka tas saskaras ar finanšu grūtībām. Finanšu grūtības var iedalīt vairākos posmos:</a:t>
            </a:r>
          </a:p>
        </p:txBody>
      </p:sp>
      <p:grpSp>
        <p:nvGrpSpPr>
          <p:cNvPr id="10" name="Group 9">
            <a:extLst>
              <a:ext uri="{FF2B5EF4-FFF2-40B4-BE49-F238E27FC236}">
                <a16:creationId xmlns:a16="http://schemas.microsoft.com/office/drawing/2014/main" xmlns="" id="{303078F9-9204-40A2-911C-CC839C450BA5}"/>
              </a:ext>
            </a:extLst>
          </p:cNvPr>
          <p:cNvGrpSpPr/>
          <p:nvPr/>
        </p:nvGrpSpPr>
        <p:grpSpPr>
          <a:xfrm>
            <a:off x="8520112" y="1296682"/>
            <a:ext cx="3476694" cy="357188"/>
            <a:chOff x="8520112" y="1556816"/>
            <a:chExt cx="3263900" cy="357188"/>
          </a:xfrm>
        </p:grpSpPr>
        <p:sp>
          <p:nvSpPr>
            <p:cNvPr id="21" name="Rectangle 20">
              <a:extLst>
                <a:ext uri="{FF2B5EF4-FFF2-40B4-BE49-F238E27FC236}">
                  <a16:creationId xmlns:a16="http://schemas.microsoft.com/office/drawing/2014/main" xmlns="" id="{52D159D6-3E5D-426F-A1AD-434BE8B10B1E}"/>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Finanšu un vadības problēmu rašanās</a:t>
              </a:r>
            </a:p>
          </p:txBody>
        </p:sp>
        <p:sp>
          <p:nvSpPr>
            <p:cNvPr id="37" name="Rectangle 36">
              <a:extLst>
                <a:ext uri="{FF2B5EF4-FFF2-40B4-BE49-F238E27FC236}">
                  <a16:creationId xmlns:a16="http://schemas.microsoft.com/office/drawing/2014/main" xmlns="" id="{0CF7B7EA-C670-4C45-B474-6731FED95DDB}"/>
                </a:ext>
              </a:extLst>
            </p:cNvPr>
            <p:cNvSpPr/>
            <p:nvPr/>
          </p:nvSpPr>
          <p:spPr>
            <a:xfrm>
              <a:off x="8520112" y="1556816"/>
              <a:ext cx="161365" cy="357188"/>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8" name="Group 7">
            <a:extLst>
              <a:ext uri="{FF2B5EF4-FFF2-40B4-BE49-F238E27FC236}">
                <a16:creationId xmlns:a16="http://schemas.microsoft.com/office/drawing/2014/main" xmlns="" id="{D08260BB-4F33-47FC-AF07-82161CBA3F22}"/>
              </a:ext>
            </a:extLst>
          </p:cNvPr>
          <p:cNvGrpSpPr/>
          <p:nvPr/>
        </p:nvGrpSpPr>
        <p:grpSpPr>
          <a:xfrm>
            <a:off x="8520112" y="1645301"/>
            <a:ext cx="3476694" cy="347542"/>
            <a:chOff x="8520112" y="2012101"/>
            <a:chExt cx="3263900" cy="347542"/>
          </a:xfrm>
        </p:grpSpPr>
        <p:sp>
          <p:nvSpPr>
            <p:cNvPr id="22" name="Rectangle 21">
              <a:extLst>
                <a:ext uri="{FF2B5EF4-FFF2-40B4-BE49-F238E27FC236}">
                  <a16:creationId xmlns:a16="http://schemas.microsoft.com/office/drawing/2014/main" xmlns="" id="{11F588F5-10B8-44E6-8543-1AD784E1339B}"/>
                </a:ext>
              </a:extLst>
            </p:cNvPr>
            <p:cNvSpPr/>
            <p:nvPr/>
          </p:nvSpPr>
          <p:spPr bwMode="ltGray">
            <a:xfrm>
              <a:off x="8520112" y="2013741"/>
              <a:ext cx="3263900" cy="34590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Ievērojama finanšu rādītāju pasliktināšanās</a:t>
              </a:r>
            </a:p>
          </p:txBody>
        </p:sp>
        <p:sp>
          <p:nvSpPr>
            <p:cNvPr id="38" name="Rectangle 37">
              <a:extLst>
                <a:ext uri="{FF2B5EF4-FFF2-40B4-BE49-F238E27FC236}">
                  <a16:creationId xmlns:a16="http://schemas.microsoft.com/office/drawing/2014/main" xmlns="" id="{83CFBE91-2298-4F24-B728-C18F1153554B}"/>
                </a:ext>
              </a:extLst>
            </p:cNvPr>
            <p:cNvSpPr/>
            <p:nvPr/>
          </p:nvSpPr>
          <p:spPr>
            <a:xfrm>
              <a:off x="8520112" y="2012101"/>
              <a:ext cx="161365" cy="347542"/>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12" name="Group 11">
            <a:extLst>
              <a:ext uri="{FF2B5EF4-FFF2-40B4-BE49-F238E27FC236}">
                <a16:creationId xmlns:a16="http://schemas.microsoft.com/office/drawing/2014/main" xmlns="" id="{3C5F6486-B51F-477B-8EFE-3FD1AE0FFFDC}"/>
              </a:ext>
            </a:extLst>
          </p:cNvPr>
          <p:cNvGrpSpPr/>
          <p:nvPr/>
        </p:nvGrpSpPr>
        <p:grpSpPr>
          <a:xfrm>
            <a:off x="8520112" y="1988477"/>
            <a:ext cx="3476694" cy="335982"/>
            <a:chOff x="8520112" y="2469300"/>
            <a:chExt cx="3263900" cy="335982"/>
          </a:xfrm>
        </p:grpSpPr>
        <p:sp>
          <p:nvSpPr>
            <p:cNvPr id="25" name="Rectangle 24">
              <a:extLst>
                <a:ext uri="{FF2B5EF4-FFF2-40B4-BE49-F238E27FC236}">
                  <a16:creationId xmlns:a16="http://schemas.microsoft.com/office/drawing/2014/main" xmlns="" id="{0467FCCC-67B8-4B87-BAE0-2812468229BF}"/>
                </a:ext>
              </a:extLst>
            </p:cNvPr>
            <p:cNvSpPr/>
            <p:nvPr/>
          </p:nvSpPr>
          <p:spPr bwMode="ltGray">
            <a:xfrm>
              <a:off x="8520112" y="2471788"/>
              <a:ext cx="3263900" cy="333494"/>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a:solidFill>
                    <a:schemeClr val="tx1"/>
                  </a:solidFill>
                  <a:latin typeface="arial" panose="020B0604020202020204" pitchFamily="34" charset="0"/>
                  <a:cs typeface="Arial" panose="020B0604020202020204" pitchFamily="34" charset="0"/>
                </a:rPr>
                <a:t>Parādu uzkrāšanās</a:t>
              </a:r>
            </a:p>
          </p:txBody>
        </p:sp>
        <p:sp>
          <p:nvSpPr>
            <p:cNvPr id="46" name="Rectangle 45">
              <a:extLst>
                <a:ext uri="{FF2B5EF4-FFF2-40B4-BE49-F238E27FC236}">
                  <a16:creationId xmlns:a16="http://schemas.microsoft.com/office/drawing/2014/main" xmlns="" id="{9DE2D57B-CAE3-47BD-BEA2-7847DD8B129C}"/>
                </a:ext>
              </a:extLst>
            </p:cNvPr>
            <p:cNvSpPr/>
            <p:nvPr/>
          </p:nvSpPr>
          <p:spPr>
            <a:xfrm>
              <a:off x="8520112" y="2469300"/>
              <a:ext cx="161365" cy="335981"/>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55" name="Rectangle 54">
            <a:extLst>
              <a:ext uri="{FF2B5EF4-FFF2-40B4-BE49-F238E27FC236}">
                <a16:creationId xmlns:a16="http://schemas.microsoft.com/office/drawing/2014/main" xmlns="" id="{99938911-4018-461E-90D6-67B247675FEB}"/>
              </a:ext>
            </a:extLst>
          </p:cNvPr>
          <p:cNvSpPr/>
          <p:nvPr/>
        </p:nvSpPr>
        <p:spPr>
          <a:xfrm>
            <a:off x="1118794" y="3250525"/>
            <a:ext cx="6993329" cy="553998"/>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Lai novērstu vai atrisinātu situāciju, kad jūsu uzņēmumam var rasties finanšu grūtības, ir svarīgi analizēt uzņēmuma vispārējo stāvokli un rīkoties, ja uzņēmuma finanšu stāvoklis pasliktinās. Regulārs pašnovērtējums ļaus saglabāt uzņēmuma pozīcijas tirgū. </a:t>
            </a:r>
          </a:p>
        </p:txBody>
      </p:sp>
      <p:sp>
        <p:nvSpPr>
          <p:cNvPr id="57" name="Rectangle 56">
            <a:extLst>
              <a:ext uri="{FF2B5EF4-FFF2-40B4-BE49-F238E27FC236}">
                <a16:creationId xmlns:a16="http://schemas.microsoft.com/office/drawing/2014/main" xmlns="" id="{4F015A64-0592-4766-BA6A-600FD88D0666}"/>
              </a:ext>
            </a:extLst>
          </p:cNvPr>
          <p:cNvSpPr/>
          <p:nvPr/>
        </p:nvSpPr>
        <p:spPr>
          <a:xfrm>
            <a:off x="1118794" y="4240421"/>
            <a:ext cx="6993329" cy="553998"/>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Nākamajā slaidā sniegtais vienkāršotais procesa pārskats piedāvā ieskatu šajā dokumentā, </a:t>
            </a:r>
            <a:r>
              <a:rPr lang="lv-LV" sz="1200" b="1" dirty="0">
                <a:solidFill>
                  <a:srgbClr val="990066"/>
                </a:solidFill>
                <a:latin typeface="arial" panose="020B0604020202020204" pitchFamily="34" charset="0"/>
                <a:cs typeface="Arial" panose="020B0604020202020204" pitchFamily="34" charset="0"/>
              </a:rPr>
              <a:t>prezentē pieeju, kas soli pa solim palīdzēs diagnosticēt jūsu uzņēmuma finanšu stāvokli un atbildīgi izvērtēt finanšu riskus, kā arī novirzīs jūs uz šo vadlīniju sadaļām, kas jums ir aktuālas. </a:t>
            </a:r>
          </a:p>
        </p:txBody>
      </p:sp>
      <p:sp>
        <p:nvSpPr>
          <p:cNvPr id="58" name="Rectangle 57">
            <a:extLst>
              <a:ext uri="{FF2B5EF4-FFF2-40B4-BE49-F238E27FC236}">
                <a16:creationId xmlns:a16="http://schemas.microsoft.com/office/drawing/2014/main" xmlns="" id="{7610F511-0414-4206-B3E0-5B709A2ED218}"/>
              </a:ext>
            </a:extLst>
          </p:cNvPr>
          <p:cNvSpPr/>
          <p:nvPr/>
        </p:nvSpPr>
        <p:spPr>
          <a:xfrm>
            <a:off x="1118794" y="5377066"/>
            <a:ext cx="6993329" cy="369332"/>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Šīs vadlīnijas </a:t>
            </a:r>
            <a:r>
              <a:rPr lang="lv-LV" sz="1200" dirty="0">
                <a:highlight>
                  <a:srgbClr val="FFFFFF"/>
                </a:highlight>
                <a:latin typeface="arial" panose="020B0604020202020204" pitchFamily="34" charset="0"/>
                <a:cs typeface="Arial" panose="020B0604020202020204" pitchFamily="34" charset="0"/>
              </a:rPr>
              <a:t>akcentē savlaicīgu un</a:t>
            </a:r>
            <a:r>
              <a:rPr lang="lv-LV" sz="1200" dirty="0">
                <a:latin typeface="arial" panose="020B0604020202020204" pitchFamily="34" charset="0"/>
                <a:cs typeface="Arial" panose="020B0604020202020204" pitchFamily="34" charset="0"/>
              </a:rPr>
              <a:t> proaktīvu darbību svarīgumu, kuras jūs varat veikt, lai paredzētu vai novērstu finanšu grūtību rašanos.</a:t>
            </a:r>
          </a:p>
        </p:txBody>
      </p:sp>
      <p:grpSp>
        <p:nvGrpSpPr>
          <p:cNvPr id="70" name="Group 69">
            <a:extLst>
              <a:ext uri="{FF2B5EF4-FFF2-40B4-BE49-F238E27FC236}">
                <a16:creationId xmlns:a16="http://schemas.microsoft.com/office/drawing/2014/main" xmlns="" id="{5D094B1B-D9CA-431A-9918-32E111B382AB}"/>
              </a:ext>
            </a:extLst>
          </p:cNvPr>
          <p:cNvGrpSpPr/>
          <p:nvPr/>
        </p:nvGrpSpPr>
        <p:grpSpPr>
          <a:xfrm>
            <a:off x="0" y="3250524"/>
            <a:ext cx="863093" cy="677108"/>
            <a:chOff x="0" y="3562293"/>
            <a:chExt cx="863093" cy="677108"/>
          </a:xfrm>
        </p:grpSpPr>
        <p:sp>
          <p:nvSpPr>
            <p:cNvPr id="65" name="Rectangle 64">
              <a:extLst>
                <a:ext uri="{FF2B5EF4-FFF2-40B4-BE49-F238E27FC236}">
                  <a16:creationId xmlns:a16="http://schemas.microsoft.com/office/drawing/2014/main" xmlns="" id="{DF136ABE-1C5F-490F-8014-DE705AB6C54A}"/>
                </a:ext>
              </a:extLst>
            </p:cNvPr>
            <p:cNvSpPr/>
            <p:nvPr/>
          </p:nvSpPr>
          <p:spPr>
            <a:xfrm>
              <a:off x="0" y="3562293"/>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9" name="Freeform 22">
              <a:extLst>
                <a:ext uri="{FF2B5EF4-FFF2-40B4-BE49-F238E27FC236}">
                  <a16:creationId xmlns:a16="http://schemas.microsoft.com/office/drawing/2014/main" xmlns="" id="{7AA87EE8-1221-4034-B81C-83B794A3AC44}"/>
                </a:ext>
              </a:extLst>
            </p:cNvPr>
            <p:cNvSpPr>
              <a:spLocks noChangeAspect="1" noEditPoints="1"/>
            </p:cNvSpPr>
            <p:nvPr/>
          </p:nvSpPr>
          <p:spPr bwMode="auto">
            <a:xfrm>
              <a:off x="422530" y="3740501"/>
              <a:ext cx="321750" cy="320692"/>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GB">
                <a:latin typeface="arial" panose="020B0604020202020204" pitchFamily="34" charset="0"/>
              </a:endParaRPr>
            </a:p>
          </p:txBody>
        </p:sp>
      </p:grpSp>
      <p:grpSp>
        <p:nvGrpSpPr>
          <p:cNvPr id="69" name="Group 68">
            <a:extLst>
              <a:ext uri="{FF2B5EF4-FFF2-40B4-BE49-F238E27FC236}">
                <a16:creationId xmlns:a16="http://schemas.microsoft.com/office/drawing/2014/main" xmlns="" id="{EC202B5F-08DA-4824-8805-71399EFDE368}"/>
              </a:ext>
            </a:extLst>
          </p:cNvPr>
          <p:cNvGrpSpPr/>
          <p:nvPr/>
        </p:nvGrpSpPr>
        <p:grpSpPr>
          <a:xfrm>
            <a:off x="0" y="4229156"/>
            <a:ext cx="863093" cy="677108"/>
            <a:chOff x="0" y="4478741"/>
            <a:chExt cx="863093" cy="677108"/>
          </a:xfrm>
        </p:grpSpPr>
        <p:sp>
          <p:nvSpPr>
            <p:cNvPr id="66" name="Rectangle 65">
              <a:extLst>
                <a:ext uri="{FF2B5EF4-FFF2-40B4-BE49-F238E27FC236}">
                  <a16:creationId xmlns:a16="http://schemas.microsoft.com/office/drawing/2014/main" xmlns="" id="{51B3A52F-C8E4-4A7E-B04A-DABA865C2B4C}"/>
                </a:ext>
              </a:extLst>
            </p:cNvPr>
            <p:cNvSpPr/>
            <p:nvPr/>
          </p:nvSpPr>
          <p:spPr>
            <a:xfrm>
              <a:off x="0" y="4478741"/>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60" name="Freeform 5">
              <a:extLst>
                <a:ext uri="{FF2B5EF4-FFF2-40B4-BE49-F238E27FC236}">
                  <a16:creationId xmlns:a16="http://schemas.microsoft.com/office/drawing/2014/main" xmlns="" id="{A4A8BADE-0607-4725-B63C-04B94485DFAF}"/>
                </a:ext>
              </a:extLst>
            </p:cNvPr>
            <p:cNvSpPr>
              <a:spLocks noChangeAspect="1" noEditPoints="1"/>
            </p:cNvSpPr>
            <p:nvPr/>
          </p:nvSpPr>
          <p:spPr bwMode="auto">
            <a:xfrm>
              <a:off x="423001" y="4660125"/>
              <a:ext cx="325984" cy="314342"/>
            </a:xfrm>
            <a:custGeom>
              <a:avLst/>
              <a:gdLst>
                <a:gd name="T0" fmla="*/ 124 w 200"/>
                <a:gd name="T1" fmla="*/ 2 h 194"/>
                <a:gd name="T2" fmla="*/ 100 w 200"/>
                <a:gd name="T3" fmla="*/ 15 h 194"/>
                <a:gd name="T4" fmla="*/ 76 w 200"/>
                <a:gd name="T5" fmla="*/ 2 h 194"/>
                <a:gd name="T6" fmla="*/ 66 w 200"/>
                <a:gd name="T7" fmla="*/ 1 h 194"/>
                <a:gd name="T8" fmla="*/ 30 w 200"/>
                <a:gd name="T9" fmla="*/ 29 h 194"/>
                <a:gd name="T10" fmla="*/ 25 w 200"/>
                <a:gd name="T11" fmla="*/ 65 h 194"/>
                <a:gd name="T12" fmla="*/ 0 w 200"/>
                <a:gd name="T13" fmla="*/ 78 h 194"/>
                <a:gd name="T14" fmla="*/ 6 w 200"/>
                <a:gd name="T15" fmla="*/ 123 h 194"/>
                <a:gd name="T16" fmla="*/ 35 w 200"/>
                <a:gd name="T17" fmla="*/ 146 h 194"/>
                <a:gd name="T18" fmla="*/ 34 w 200"/>
                <a:gd name="T19" fmla="*/ 174 h 194"/>
                <a:gd name="T20" fmla="*/ 70 w 200"/>
                <a:gd name="T21" fmla="*/ 194 h 194"/>
                <a:gd name="T22" fmla="*/ 90 w 200"/>
                <a:gd name="T23" fmla="*/ 177 h 194"/>
                <a:gd name="T24" fmla="*/ 110 w 200"/>
                <a:gd name="T25" fmla="*/ 177 h 194"/>
                <a:gd name="T26" fmla="*/ 130 w 200"/>
                <a:gd name="T27" fmla="*/ 194 h 194"/>
                <a:gd name="T28" fmla="*/ 166 w 200"/>
                <a:gd name="T29" fmla="*/ 174 h 194"/>
                <a:gd name="T30" fmla="*/ 165 w 200"/>
                <a:gd name="T31" fmla="*/ 146 h 194"/>
                <a:gd name="T32" fmla="*/ 194 w 200"/>
                <a:gd name="T33" fmla="*/ 123 h 194"/>
                <a:gd name="T34" fmla="*/ 200 w 200"/>
                <a:gd name="T35" fmla="*/ 78 h 194"/>
                <a:gd name="T36" fmla="*/ 175 w 200"/>
                <a:gd name="T37" fmla="*/ 65 h 194"/>
                <a:gd name="T38" fmla="*/ 170 w 200"/>
                <a:gd name="T39" fmla="*/ 29 h 194"/>
                <a:gd name="T40" fmla="*/ 134 w 200"/>
                <a:gd name="T41" fmla="*/ 1 h 194"/>
                <a:gd name="T42" fmla="*/ 131 w 200"/>
                <a:gd name="T43" fmla="*/ 13 h 194"/>
                <a:gd name="T44" fmla="*/ 152 w 200"/>
                <a:gd name="T45" fmla="*/ 44 h 194"/>
                <a:gd name="T46" fmla="*/ 155 w 200"/>
                <a:gd name="T47" fmla="*/ 55 h 194"/>
                <a:gd name="T48" fmla="*/ 166 w 200"/>
                <a:gd name="T49" fmla="*/ 76 h 194"/>
                <a:gd name="T50" fmla="*/ 188 w 200"/>
                <a:gd name="T51" fmla="*/ 81 h 194"/>
                <a:gd name="T52" fmla="*/ 172 w 200"/>
                <a:gd name="T53" fmla="*/ 116 h 194"/>
                <a:gd name="T54" fmla="*/ 163 w 200"/>
                <a:gd name="T55" fmla="*/ 123 h 194"/>
                <a:gd name="T56" fmla="*/ 151 w 200"/>
                <a:gd name="T57" fmla="*/ 143 h 194"/>
                <a:gd name="T58" fmla="*/ 157 w 200"/>
                <a:gd name="T59" fmla="*/ 165 h 194"/>
                <a:gd name="T60" fmla="*/ 119 w 200"/>
                <a:gd name="T61" fmla="*/ 168 h 194"/>
                <a:gd name="T62" fmla="*/ 109 w 200"/>
                <a:gd name="T63" fmla="*/ 165 h 194"/>
                <a:gd name="T64" fmla="*/ 91 w 200"/>
                <a:gd name="T65" fmla="*/ 165 h 194"/>
                <a:gd name="T66" fmla="*/ 81 w 200"/>
                <a:gd name="T67" fmla="*/ 168 h 194"/>
                <a:gd name="T68" fmla="*/ 43 w 200"/>
                <a:gd name="T69" fmla="*/ 165 h 194"/>
                <a:gd name="T70" fmla="*/ 49 w 200"/>
                <a:gd name="T71" fmla="*/ 143 h 194"/>
                <a:gd name="T72" fmla="*/ 37 w 200"/>
                <a:gd name="T73" fmla="*/ 123 h 194"/>
                <a:gd name="T74" fmla="*/ 28 w 200"/>
                <a:gd name="T75" fmla="*/ 116 h 194"/>
                <a:gd name="T76" fmla="*/ 12 w 200"/>
                <a:gd name="T77" fmla="*/ 81 h 194"/>
                <a:gd name="T78" fmla="*/ 34 w 200"/>
                <a:gd name="T79" fmla="*/ 76 h 194"/>
                <a:gd name="T80" fmla="*/ 45 w 200"/>
                <a:gd name="T81" fmla="*/ 55 h 194"/>
                <a:gd name="T82" fmla="*/ 47 w 200"/>
                <a:gd name="T83" fmla="*/ 44 h 194"/>
                <a:gd name="T84" fmla="*/ 69 w 200"/>
                <a:gd name="T85" fmla="*/ 13 h 194"/>
                <a:gd name="T86" fmla="*/ 85 w 200"/>
                <a:gd name="T87" fmla="*/ 29 h 194"/>
                <a:gd name="T88" fmla="*/ 100 w 200"/>
                <a:gd name="T89" fmla="*/ 28 h 194"/>
                <a:gd name="T90" fmla="*/ 115 w 200"/>
                <a:gd name="T91" fmla="*/ 29 h 194"/>
                <a:gd name="T92" fmla="*/ 131 w 200"/>
                <a:gd name="T93" fmla="*/ 13 h 194"/>
                <a:gd name="T94" fmla="*/ 69 w 200"/>
                <a:gd name="T95" fmla="*/ 97 h 194"/>
                <a:gd name="T96" fmla="*/ 131 w 200"/>
                <a:gd name="T97" fmla="*/ 97 h 194"/>
                <a:gd name="T98" fmla="*/ 100 w 200"/>
                <a:gd name="T99" fmla="*/ 78 h 194"/>
                <a:gd name="T100" fmla="*/ 100 w 200"/>
                <a:gd name="T101" fmla="*/ 115 h 194"/>
                <a:gd name="T102" fmla="*/ 100 w 200"/>
                <a:gd name="T103"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4">
                  <a:moveTo>
                    <a:pt x="130" y="0"/>
                  </a:moveTo>
                  <a:cubicBezTo>
                    <a:pt x="128" y="0"/>
                    <a:pt x="125" y="0"/>
                    <a:pt x="124" y="2"/>
                  </a:cubicBezTo>
                  <a:cubicBezTo>
                    <a:pt x="110" y="16"/>
                    <a:pt x="110" y="16"/>
                    <a:pt x="110" y="16"/>
                  </a:cubicBezTo>
                  <a:cubicBezTo>
                    <a:pt x="107" y="16"/>
                    <a:pt x="104" y="15"/>
                    <a:pt x="100" y="15"/>
                  </a:cubicBezTo>
                  <a:cubicBezTo>
                    <a:pt x="96" y="15"/>
                    <a:pt x="93" y="16"/>
                    <a:pt x="90" y="16"/>
                  </a:cubicBezTo>
                  <a:cubicBezTo>
                    <a:pt x="76" y="2"/>
                    <a:pt x="76" y="2"/>
                    <a:pt x="76" y="2"/>
                  </a:cubicBezTo>
                  <a:cubicBezTo>
                    <a:pt x="75" y="0"/>
                    <a:pt x="72" y="0"/>
                    <a:pt x="70" y="0"/>
                  </a:cubicBezTo>
                  <a:cubicBezTo>
                    <a:pt x="69" y="0"/>
                    <a:pt x="67" y="0"/>
                    <a:pt x="66" y="1"/>
                  </a:cubicBezTo>
                  <a:cubicBezTo>
                    <a:pt x="34" y="19"/>
                    <a:pt x="34" y="19"/>
                    <a:pt x="34" y="19"/>
                  </a:cubicBezTo>
                  <a:cubicBezTo>
                    <a:pt x="31" y="21"/>
                    <a:pt x="29" y="25"/>
                    <a:pt x="30" y="29"/>
                  </a:cubicBezTo>
                  <a:cubicBezTo>
                    <a:pt x="35" y="47"/>
                    <a:pt x="35" y="47"/>
                    <a:pt x="35" y="47"/>
                  </a:cubicBezTo>
                  <a:cubicBezTo>
                    <a:pt x="31" y="53"/>
                    <a:pt x="28" y="59"/>
                    <a:pt x="25" y="65"/>
                  </a:cubicBezTo>
                  <a:cubicBezTo>
                    <a:pt x="6" y="70"/>
                    <a:pt x="6" y="70"/>
                    <a:pt x="6" y="70"/>
                  </a:cubicBezTo>
                  <a:cubicBezTo>
                    <a:pt x="3" y="71"/>
                    <a:pt x="0" y="74"/>
                    <a:pt x="0" y="78"/>
                  </a:cubicBezTo>
                  <a:cubicBezTo>
                    <a:pt x="0" y="115"/>
                    <a:pt x="0" y="115"/>
                    <a:pt x="0" y="115"/>
                  </a:cubicBezTo>
                  <a:cubicBezTo>
                    <a:pt x="0" y="119"/>
                    <a:pt x="3" y="122"/>
                    <a:pt x="6" y="123"/>
                  </a:cubicBezTo>
                  <a:cubicBezTo>
                    <a:pt x="25" y="128"/>
                    <a:pt x="25" y="128"/>
                    <a:pt x="25" y="128"/>
                  </a:cubicBezTo>
                  <a:cubicBezTo>
                    <a:pt x="28" y="134"/>
                    <a:pt x="31" y="140"/>
                    <a:pt x="35" y="146"/>
                  </a:cubicBezTo>
                  <a:cubicBezTo>
                    <a:pt x="30" y="164"/>
                    <a:pt x="30" y="164"/>
                    <a:pt x="30" y="164"/>
                  </a:cubicBezTo>
                  <a:cubicBezTo>
                    <a:pt x="29" y="168"/>
                    <a:pt x="31" y="172"/>
                    <a:pt x="34" y="174"/>
                  </a:cubicBezTo>
                  <a:cubicBezTo>
                    <a:pt x="66" y="192"/>
                    <a:pt x="66" y="192"/>
                    <a:pt x="66" y="192"/>
                  </a:cubicBezTo>
                  <a:cubicBezTo>
                    <a:pt x="67" y="193"/>
                    <a:pt x="69" y="194"/>
                    <a:pt x="70" y="194"/>
                  </a:cubicBezTo>
                  <a:cubicBezTo>
                    <a:pt x="72" y="194"/>
                    <a:pt x="75" y="193"/>
                    <a:pt x="76" y="191"/>
                  </a:cubicBezTo>
                  <a:cubicBezTo>
                    <a:pt x="90" y="177"/>
                    <a:pt x="90" y="177"/>
                    <a:pt x="90" y="177"/>
                  </a:cubicBezTo>
                  <a:cubicBezTo>
                    <a:pt x="93" y="177"/>
                    <a:pt x="96" y="178"/>
                    <a:pt x="100" y="178"/>
                  </a:cubicBezTo>
                  <a:cubicBezTo>
                    <a:pt x="104" y="178"/>
                    <a:pt x="107" y="177"/>
                    <a:pt x="110" y="177"/>
                  </a:cubicBezTo>
                  <a:cubicBezTo>
                    <a:pt x="124" y="191"/>
                    <a:pt x="124" y="191"/>
                    <a:pt x="124" y="191"/>
                  </a:cubicBezTo>
                  <a:cubicBezTo>
                    <a:pt x="125" y="193"/>
                    <a:pt x="128" y="194"/>
                    <a:pt x="130" y="194"/>
                  </a:cubicBezTo>
                  <a:cubicBezTo>
                    <a:pt x="131" y="194"/>
                    <a:pt x="133" y="193"/>
                    <a:pt x="134" y="192"/>
                  </a:cubicBezTo>
                  <a:cubicBezTo>
                    <a:pt x="166" y="174"/>
                    <a:pt x="166" y="174"/>
                    <a:pt x="166" y="174"/>
                  </a:cubicBezTo>
                  <a:cubicBezTo>
                    <a:pt x="169" y="172"/>
                    <a:pt x="171" y="168"/>
                    <a:pt x="170" y="164"/>
                  </a:cubicBezTo>
                  <a:cubicBezTo>
                    <a:pt x="165" y="146"/>
                    <a:pt x="165" y="146"/>
                    <a:pt x="165" y="146"/>
                  </a:cubicBezTo>
                  <a:cubicBezTo>
                    <a:pt x="169" y="140"/>
                    <a:pt x="172" y="134"/>
                    <a:pt x="175" y="128"/>
                  </a:cubicBezTo>
                  <a:cubicBezTo>
                    <a:pt x="194" y="123"/>
                    <a:pt x="194" y="123"/>
                    <a:pt x="194" y="123"/>
                  </a:cubicBezTo>
                  <a:cubicBezTo>
                    <a:pt x="197" y="122"/>
                    <a:pt x="200" y="119"/>
                    <a:pt x="200" y="115"/>
                  </a:cubicBezTo>
                  <a:cubicBezTo>
                    <a:pt x="200" y="78"/>
                    <a:pt x="200" y="78"/>
                    <a:pt x="200" y="78"/>
                  </a:cubicBezTo>
                  <a:cubicBezTo>
                    <a:pt x="200" y="74"/>
                    <a:pt x="197" y="71"/>
                    <a:pt x="194" y="70"/>
                  </a:cubicBezTo>
                  <a:cubicBezTo>
                    <a:pt x="175" y="65"/>
                    <a:pt x="175" y="65"/>
                    <a:pt x="175" y="65"/>
                  </a:cubicBezTo>
                  <a:cubicBezTo>
                    <a:pt x="172" y="59"/>
                    <a:pt x="169" y="53"/>
                    <a:pt x="165" y="47"/>
                  </a:cubicBezTo>
                  <a:cubicBezTo>
                    <a:pt x="170" y="29"/>
                    <a:pt x="170" y="29"/>
                    <a:pt x="170" y="29"/>
                  </a:cubicBezTo>
                  <a:cubicBezTo>
                    <a:pt x="171" y="25"/>
                    <a:pt x="169" y="21"/>
                    <a:pt x="166" y="19"/>
                  </a:cubicBezTo>
                  <a:cubicBezTo>
                    <a:pt x="134" y="1"/>
                    <a:pt x="134" y="1"/>
                    <a:pt x="134" y="1"/>
                  </a:cubicBezTo>
                  <a:cubicBezTo>
                    <a:pt x="133" y="0"/>
                    <a:pt x="131" y="0"/>
                    <a:pt x="130" y="0"/>
                  </a:cubicBezTo>
                  <a:close/>
                  <a:moveTo>
                    <a:pt x="131" y="13"/>
                  </a:moveTo>
                  <a:cubicBezTo>
                    <a:pt x="157" y="28"/>
                    <a:pt x="157" y="28"/>
                    <a:pt x="157" y="28"/>
                  </a:cubicBezTo>
                  <a:cubicBezTo>
                    <a:pt x="152" y="44"/>
                    <a:pt x="152" y="44"/>
                    <a:pt x="152" y="44"/>
                  </a:cubicBezTo>
                  <a:cubicBezTo>
                    <a:pt x="151" y="50"/>
                    <a:pt x="151" y="50"/>
                    <a:pt x="151" y="50"/>
                  </a:cubicBezTo>
                  <a:cubicBezTo>
                    <a:pt x="155" y="55"/>
                    <a:pt x="155" y="55"/>
                    <a:pt x="155" y="55"/>
                  </a:cubicBezTo>
                  <a:cubicBezTo>
                    <a:pt x="158" y="60"/>
                    <a:pt x="161" y="65"/>
                    <a:pt x="163" y="70"/>
                  </a:cubicBezTo>
                  <a:cubicBezTo>
                    <a:pt x="166" y="76"/>
                    <a:pt x="166" y="76"/>
                    <a:pt x="166" y="76"/>
                  </a:cubicBezTo>
                  <a:cubicBezTo>
                    <a:pt x="172" y="77"/>
                    <a:pt x="172" y="77"/>
                    <a:pt x="172" y="77"/>
                  </a:cubicBezTo>
                  <a:cubicBezTo>
                    <a:pt x="188" y="81"/>
                    <a:pt x="188" y="81"/>
                    <a:pt x="188" y="81"/>
                  </a:cubicBezTo>
                  <a:cubicBezTo>
                    <a:pt x="188" y="112"/>
                    <a:pt x="188" y="112"/>
                    <a:pt x="188" y="112"/>
                  </a:cubicBezTo>
                  <a:cubicBezTo>
                    <a:pt x="172" y="116"/>
                    <a:pt x="172" y="116"/>
                    <a:pt x="172" y="116"/>
                  </a:cubicBezTo>
                  <a:cubicBezTo>
                    <a:pt x="166" y="117"/>
                    <a:pt x="166" y="117"/>
                    <a:pt x="166" y="117"/>
                  </a:cubicBezTo>
                  <a:cubicBezTo>
                    <a:pt x="163" y="123"/>
                    <a:pt x="163" y="123"/>
                    <a:pt x="163" y="123"/>
                  </a:cubicBezTo>
                  <a:cubicBezTo>
                    <a:pt x="161" y="128"/>
                    <a:pt x="158" y="133"/>
                    <a:pt x="155" y="138"/>
                  </a:cubicBezTo>
                  <a:cubicBezTo>
                    <a:pt x="151" y="143"/>
                    <a:pt x="151" y="143"/>
                    <a:pt x="151" y="143"/>
                  </a:cubicBezTo>
                  <a:cubicBezTo>
                    <a:pt x="152" y="149"/>
                    <a:pt x="152" y="149"/>
                    <a:pt x="152" y="149"/>
                  </a:cubicBezTo>
                  <a:cubicBezTo>
                    <a:pt x="157" y="165"/>
                    <a:pt x="157" y="165"/>
                    <a:pt x="157" y="165"/>
                  </a:cubicBezTo>
                  <a:cubicBezTo>
                    <a:pt x="131" y="180"/>
                    <a:pt x="131" y="180"/>
                    <a:pt x="131" y="180"/>
                  </a:cubicBezTo>
                  <a:cubicBezTo>
                    <a:pt x="119" y="168"/>
                    <a:pt x="119" y="168"/>
                    <a:pt x="119" y="168"/>
                  </a:cubicBezTo>
                  <a:cubicBezTo>
                    <a:pt x="115" y="164"/>
                    <a:pt x="115" y="164"/>
                    <a:pt x="115" y="164"/>
                  </a:cubicBezTo>
                  <a:cubicBezTo>
                    <a:pt x="109" y="165"/>
                    <a:pt x="109" y="165"/>
                    <a:pt x="109" y="165"/>
                  </a:cubicBezTo>
                  <a:cubicBezTo>
                    <a:pt x="105" y="165"/>
                    <a:pt x="103" y="165"/>
                    <a:pt x="100" y="165"/>
                  </a:cubicBezTo>
                  <a:cubicBezTo>
                    <a:pt x="97" y="165"/>
                    <a:pt x="95" y="165"/>
                    <a:pt x="91" y="165"/>
                  </a:cubicBezTo>
                  <a:cubicBezTo>
                    <a:pt x="85" y="164"/>
                    <a:pt x="85" y="164"/>
                    <a:pt x="85" y="164"/>
                  </a:cubicBezTo>
                  <a:cubicBezTo>
                    <a:pt x="81" y="168"/>
                    <a:pt x="81" y="168"/>
                    <a:pt x="81" y="168"/>
                  </a:cubicBezTo>
                  <a:cubicBezTo>
                    <a:pt x="69" y="180"/>
                    <a:pt x="69" y="180"/>
                    <a:pt x="69" y="180"/>
                  </a:cubicBezTo>
                  <a:cubicBezTo>
                    <a:pt x="43" y="165"/>
                    <a:pt x="43" y="165"/>
                    <a:pt x="43" y="165"/>
                  </a:cubicBezTo>
                  <a:cubicBezTo>
                    <a:pt x="47" y="149"/>
                    <a:pt x="47" y="149"/>
                    <a:pt x="47" y="149"/>
                  </a:cubicBezTo>
                  <a:cubicBezTo>
                    <a:pt x="49" y="143"/>
                    <a:pt x="49" y="143"/>
                    <a:pt x="49" y="143"/>
                  </a:cubicBezTo>
                  <a:cubicBezTo>
                    <a:pt x="45" y="138"/>
                    <a:pt x="45" y="138"/>
                    <a:pt x="45" y="138"/>
                  </a:cubicBezTo>
                  <a:cubicBezTo>
                    <a:pt x="42" y="133"/>
                    <a:pt x="39" y="128"/>
                    <a:pt x="37" y="123"/>
                  </a:cubicBezTo>
                  <a:cubicBezTo>
                    <a:pt x="34" y="117"/>
                    <a:pt x="34" y="117"/>
                    <a:pt x="34" y="117"/>
                  </a:cubicBezTo>
                  <a:cubicBezTo>
                    <a:pt x="28" y="116"/>
                    <a:pt x="28" y="116"/>
                    <a:pt x="28" y="116"/>
                  </a:cubicBezTo>
                  <a:cubicBezTo>
                    <a:pt x="12" y="112"/>
                    <a:pt x="12" y="112"/>
                    <a:pt x="12" y="112"/>
                  </a:cubicBezTo>
                  <a:cubicBezTo>
                    <a:pt x="12" y="81"/>
                    <a:pt x="12" y="81"/>
                    <a:pt x="12" y="81"/>
                  </a:cubicBezTo>
                  <a:cubicBezTo>
                    <a:pt x="28" y="77"/>
                    <a:pt x="28" y="77"/>
                    <a:pt x="28" y="77"/>
                  </a:cubicBezTo>
                  <a:cubicBezTo>
                    <a:pt x="34" y="76"/>
                    <a:pt x="34" y="76"/>
                    <a:pt x="34" y="76"/>
                  </a:cubicBezTo>
                  <a:cubicBezTo>
                    <a:pt x="37" y="70"/>
                    <a:pt x="37" y="70"/>
                    <a:pt x="37" y="70"/>
                  </a:cubicBezTo>
                  <a:cubicBezTo>
                    <a:pt x="39" y="65"/>
                    <a:pt x="42" y="60"/>
                    <a:pt x="45" y="55"/>
                  </a:cubicBezTo>
                  <a:cubicBezTo>
                    <a:pt x="49" y="50"/>
                    <a:pt x="49" y="50"/>
                    <a:pt x="49" y="50"/>
                  </a:cubicBezTo>
                  <a:cubicBezTo>
                    <a:pt x="47" y="44"/>
                    <a:pt x="47" y="44"/>
                    <a:pt x="47" y="44"/>
                  </a:cubicBezTo>
                  <a:cubicBezTo>
                    <a:pt x="43" y="28"/>
                    <a:pt x="43" y="28"/>
                    <a:pt x="43" y="28"/>
                  </a:cubicBezTo>
                  <a:cubicBezTo>
                    <a:pt x="69" y="13"/>
                    <a:pt x="69" y="13"/>
                    <a:pt x="69" y="13"/>
                  </a:cubicBezTo>
                  <a:cubicBezTo>
                    <a:pt x="81" y="25"/>
                    <a:pt x="81" y="25"/>
                    <a:pt x="81" y="25"/>
                  </a:cubicBezTo>
                  <a:cubicBezTo>
                    <a:pt x="85" y="29"/>
                    <a:pt x="85" y="29"/>
                    <a:pt x="85" y="29"/>
                  </a:cubicBezTo>
                  <a:cubicBezTo>
                    <a:pt x="91" y="28"/>
                    <a:pt x="91" y="28"/>
                    <a:pt x="91" y="28"/>
                  </a:cubicBezTo>
                  <a:cubicBezTo>
                    <a:pt x="95" y="28"/>
                    <a:pt x="97" y="28"/>
                    <a:pt x="100" y="28"/>
                  </a:cubicBezTo>
                  <a:cubicBezTo>
                    <a:pt x="103" y="28"/>
                    <a:pt x="105" y="28"/>
                    <a:pt x="109" y="28"/>
                  </a:cubicBezTo>
                  <a:cubicBezTo>
                    <a:pt x="115" y="29"/>
                    <a:pt x="115" y="29"/>
                    <a:pt x="115" y="29"/>
                  </a:cubicBezTo>
                  <a:cubicBezTo>
                    <a:pt x="119" y="25"/>
                    <a:pt x="119" y="25"/>
                    <a:pt x="119" y="25"/>
                  </a:cubicBezTo>
                  <a:lnTo>
                    <a:pt x="131" y="13"/>
                  </a:lnTo>
                  <a:close/>
                  <a:moveTo>
                    <a:pt x="100" y="128"/>
                  </a:moveTo>
                  <a:cubicBezTo>
                    <a:pt x="83" y="128"/>
                    <a:pt x="69" y="114"/>
                    <a:pt x="69" y="97"/>
                  </a:cubicBezTo>
                  <a:cubicBezTo>
                    <a:pt x="69" y="79"/>
                    <a:pt x="83" y="65"/>
                    <a:pt x="100" y="65"/>
                  </a:cubicBezTo>
                  <a:cubicBezTo>
                    <a:pt x="117" y="65"/>
                    <a:pt x="131" y="79"/>
                    <a:pt x="131" y="97"/>
                  </a:cubicBezTo>
                  <a:cubicBezTo>
                    <a:pt x="131" y="114"/>
                    <a:pt x="117" y="128"/>
                    <a:pt x="100" y="128"/>
                  </a:cubicBezTo>
                  <a:close/>
                  <a:moveTo>
                    <a:pt x="100" y="78"/>
                  </a:moveTo>
                  <a:cubicBezTo>
                    <a:pt x="90" y="78"/>
                    <a:pt x="81" y="86"/>
                    <a:pt x="81" y="97"/>
                  </a:cubicBezTo>
                  <a:cubicBezTo>
                    <a:pt x="81" y="107"/>
                    <a:pt x="90" y="115"/>
                    <a:pt x="100" y="115"/>
                  </a:cubicBezTo>
                  <a:cubicBezTo>
                    <a:pt x="110" y="115"/>
                    <a:pt x="119" y="107"/>
                    <a:pt x="119" y="97"/>
                  </a:cubicBezTo>
                  <a:cubicBezTo>
                    <a:pt x="119" y="86"/>
                    <a:pt x="110" y="78"/>
                    <a:pt x="100" y="78"/>
                  </a:cubicBezTo>
                  <a:close/>
                </a:path>
              </a:pathLst>
            </a:cu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latin typeface="arial" panose="020B0604020202020204" pitchFamily="34" charset="0"/>
              </a:endParaRPr>
            </a:p>
          </p:txBody>
        </p:sp>
      </p:grpSp>
      <p:cxnSp>
        <p:nvCxnSpPr>
          <p:cNvPr id="63" name="Straight Connector 62">
            <a:extLst>
              <a:ext uri="{FF2B5EF4-FFF2-40B4-BE49-F238E27FC236}">
                <a16:creationId xmlns:a16="http://schemas.microsoft.com/office/drawing/2014/main" xmlns="" id="{F4AF4F11-FE40-4754-B83B-D554A0F9165A}"/>
              </a:ext>
            </a:extLst>
          </p:cNvPr>
          <p:cNvCxnSpPr/>
          <p:nvPr/>
        </p:nvCxnSpPr>
        <p:spPr>
          <a:xfrm>
            <a:off x="1118794" y="4078394"/>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ED20F772-0D0A-4E1B-B563-FD02CE60D37C}"/>
              </a:ext>
            </a:extLst>
          </p:cNvPr>
          <p:cNvCxnSpPr/>
          <p:nvPr/>
        </p:nvCxnSpPr>
        <p:spPr>
          <a:xfrm>
            <a:off x="1118794" y="5057027"/>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xmlns="" id="{FD9D28FB-CDD7-425A-B250-8E01CE3D4C10}"/>
              </a:ext>
            </a:extLst>
          </p:cNvPr>
          <p:cNvSpPr/>
          <p:nvPr/>
        </p:nvSpPr>
        <p:spPr>
          <a:xfrm>
            <a:off x="0" y="5207789"/>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61" name="Freeform 41">
            <a:extLst>
              <a:ext uri="{FF2B5EF4-FFF2-40B4-BE49-F238E27FC236}">
                <a16:creationId xmlns:a16="http://schemas.microsoft.com/office/drawing/2014/main" xmlns="" id="{8F7F7909-18DB-4B50-AF5A-637F13DF4612}"/>
              </a:ext>
            </a:extLst>
          </p:cNvPr>
          <p:cNvSpPr>
            <a:spLocks noChangeAspect="1" noEditPoints="1"/>
          </p:cNvSpPr>
          <p:nvPr/>
        </p:nvSpPr>
        <p:spPr bwMode="auto">
          <a:xfrm>
            <a:off x="466196" y="5385997"/>
            <a:ext cx="320692" cy="32069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GB" sz="800">
              <a:latin typeface="arial" panose="020B0604020202020204" pitchFamily="34" charset="0"/>
            </a:endParaRPr>
          </a:p>
        </p:txBody>
      </p:sp>
      <p:cxnSp>
        <p:nvCxnSpPr>
          <p:cNvPr id="7" name="Connector: Elbow 6">
            <a:extLst>
              <a:ext uri="{FF2B5EF4-FFF2-40B4-BE49-F238E27FC236}">
                <a16:creationId xmlns:a16="http://schemas.microsoft.com/office/drawing/2014/main" xmlns="" id="{CFCBD406-8C5F-4A11-A255-7D4F73C8477F}"/>
              </a:ext>
            </a:extLst>
          </p:cNvPr>
          <p:cNvCxnSpPr>
            <a:cxnSpLocks/>
            <a:stCxn id="26" idx="1"/>
          </p:cNvCxnSpPr>
          <p:nvPr/>
        </p:nvCxnSpPr>
        <p:spPr>
          <a:xfrm rot="10800000" flipV="1">
            <a:off x="3005959" y="548340"/>
            <a:ext cx="5514668" cy="1308576"/>
          </a:xfrm>
          <a:prstGeom prst="bentConnector3">
            <a:avLst>
              <a:gd name="adj1" fmla="val 47141"/>
            </a:avLst>
          </a:prstGeom>
          <a:ln w="3175">
            <a:solidFill>
              <a:srgbClr val="99006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xmlns="" id="{63BBE4AD-B61F-41FB-B980-7846B2C4492D}"/>
              </a:ext>
            </a:extLst>
          </p:cNvPr>
          <p:cNvSpPr/>
          <p:nvPr/>
        </p:nvSpPr>
        <p:spPr bwMode="ltGray">
          <a:xfrm>
            <a:off x="8520079" y="4682113"/>
            <a:ext cx="3476693" cy="1765474"/>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just" rtl="0"/>
            <a:r>
              <a:rPr lang="lv-LV" sz="1100" b="1" dirty="0">
                <a:solidFill>
                  <a:schemeClr val="tx1">
                    <a:lumMod val="65000"/>
                    <a:lumOff val="35000"/>
                  </a:schemeClr>
                </a:solidFill>
                <a:latin typeface="arial" panose="020B0604020202020204" pitchFamily="34" charset="0"/>
              </a:rPr>
              <a:t>Saistību atruna</a:t>
            </a:r>
          </a:p>
          <a:p>
            <a:pPr algn="just" rtl="0"/>
            <a:endParaRPr lang="en-GB" sz="1100" b="1" dirty="0">
              <a:solidFill>
                <a:schemeClr val="tx1">
                  <a:lumMod val="65000"/>
                  <a:lumOff val="35000"/>
                </a:schemeClr>
              </a:solidFill>
              <a:latin typeface="arial" panose="020B0604020202020204" pitchFamily="34" charset="0"/>
            </a:endParaRPr>
          </a:p>
          <a:p>
            <a:pPr algn="just" rtl="0"/>
            <a:r>
              <a:rPr lang="lv-LV" sz="1100" dirty="0">
                <a:solidFill>
                  <a:schemeClr val="tx1"/>
                </a:solidFill>
                <a:latin typeface="arial" panose="020B0604020202020204" pitchFamily="34" charset="0"/>
              </a:rPr>
              <a:t>Šīm vadlīnijām nav norādījumu raksturs, tās ir informatīvas un neietver juridiskus padomus. Pirms konkrēta darījuma veikšanas (vai atturēšanās no tā veikšanas) vai kāda īpaša risinājuma piemērošanas (vai nepiemērošanas) ir jāvēršas pēc speciālistu konsultācijām finanšu, juridiskajā vai citā profesionālā jomā. Īpašās Covid-19 normas šajās vadlīnijās nav ņemtas vērā to pagaidu rakstura dēļ.</a:t>
            </a:r>
          </a:p>
        </p:txBody>
      </p:sp>
      <p:sp>
        <p:nvSpPr>
          <p:cNvPr id="39" name="Slide Number Placeholder 5">
            <a:extLst>
              <a:ext uri="{FF2B5EF4-FFF2-40B4-BE49-F238E27FC236}">
                <a16:creationId xmlns:a16="http://schemas.microsoft.com/office/drawing/2014/main" xmlns="" id="{6B303E75-7BFF-4D88-962F-A24795C2EF0F}"/>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smtClean="0"/>
              <a:pPr lvl="0"/>
              <a:t>2</a:t>
            </a:fld>
            <a:endParaRPr lang="en-GB"/>
          </a:p>
        </p:txBody>
      </p:sp>
      <p:sp>
        <p:nvSpPr>
          <p:cNvPr id="40" name="Rectangle 39">
            <a:extLst>
              <a:ext uri="{FF2B5EF4-FFF2-40B4-BE49-F238E27FC236}">
                <a16:creationId xmlns:a16="http://schemas.microsoft.com/office/drawing/2014/main" xmlns="" id="{0D72A091-0BE5-4A94-90ED-FAE4C71B79E3}"/>
              </a:ext>
            </a:extLst>
          </p:cNvPr>
          <p:cNvSpPr/>
          <p:nvPr/>
        </p:nvSpPr>
        <p:spPr>
          <a:xfrm>
            <a:off x="407987" y="6532226"/>
            <a:ext cx="7704651"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Visi vadlīnijās lietotie termini un saīsinājumi ir izskaidroti sadaļā </a:t>
            </a:r>
            <a:r>
              <a:rPr lang="lv-LV" sz="1000" dirty="0">
                <a:solidFill>
                  <a:srgbClr val="990066"/>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“Termini"</a:t>
            </a:r>
            <a:r>
              <a:rPr lang="lv-LV" sz="1000" dirty="0">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a:t>
            </a:r>
          </a:p>
        </p:txBody>
      </p:sp>
      <p:sp>
        <p:nvSpPr>
          <p:cNvPr id="43" name="Rectangle 42">
            <a:extLst>
              <a:ext uri="{FF2B5EF4-FFF2-40B4-BE49-F238E27FC236}">
                <a16:creationId xmlns:a16="http://schemas.microsoft.com/office/drawing/2014/main" xmlns="" id="{78BA935D-243A-4EF7-B688-D94790CB2284}"/>
              </a:ext>
            </a:extLst>
          </p:cNvPr>
          <p:cNvSpPr/>
          <p:nvPr/>
        </p:nvSpPr>
        <p:spPr>
          <a:xfrm>
            <a:off x="8520627" y="2500744"/>
            <a:ext cx="3476145" cy="314683"/>
          </a:xfrm>
          <a:prstGeom prst="rect">
            <a:avLst/>
          </a:prstGeom>
          <a:solidFill>
            <a:schemeClr val="bg1">
              <a:alpha val="80000"/>
            </a:schemeClr>
          </a:solidFill>
          <a:ln w="3175">
            <a:solidFill>
              <a:srgbClr val="990066"/>
            </a:solidFill>
          </a:ln>
        </p:spPr>
        <p:txBody>
          <a:bodyPr wrap="square" lIns="72000" tIns="72000" rIns="72000" bIns="72000" rtlCol="0">
            <a:spAutoFit/>
          </a:bodyPr>
          <a:lstStyle/>
          <a:p>
            <a:pPr rtl="0"/>
            <a:r>
              <a:rPr lang="lv-LV" sz="1100" dirty="0">
                <a:latin typeface="arial" panose="020B0604020202020204" pitchFamily="34" charset="0"/>
                <a:cs typeface="Arial" panose="020B0604020202020204" pitchFamily="34" charset="0"/>
              </a:rPr>
              <a:t>Potenciālie risinājumi, kas pieejami uzņēmumiem:</a:t>
            </a:r>
          </a:p>
        </p:txBody>
      </p:sp>
      <p:grpSp>
        <p:nvGrpSpPr>
          <p:cNvPr id="44" name="Group 43">
            <a:extLst>
              <a:ext uri="{FF2B5EF4-FFF2-40B4-BE49-F238E27FC236}">
                <a16:creationId xmlns:a16="http://schemas.microsoft.com/office/drawing/2014/main" xmlns="" id="{5CA01136-AFF8-4817-91FB-73F02D8F70BE}"/>
              </a:ext>
            </a:extLst>
          </p:cNvPr>
          <p:cNvGrpSpPr/>
          <p:nvPr/>
        </p:nvGrpSpPr>
        <p:grpSpPr>
          <a:xfrm>
            <a:off x="8520078" y="2925462"/>
            <a:ext cx="3476694" cy="472092"/>
            <a:chOff x="8520112" y="1556816"/>
            <a:chExt cx="3263900" cy="357188"/>
          </a:xfrm>
        </p:grpSpPr>
        <p:sp>
          <p:nvSpPr>
            <p:cNvPr id="45" name="Rectangle 44">
              <a:extLst>
                <a:ext uri="{FF2B5EF4-FFF2-40B4-BE49-F238E27FC236}">
                  <a16:creationId xmlns:a16="http://schemas.microsoft.com/office/drawing/2014/main" xmlns="" id="{AC06A82D-7190-4A35-A5FF-57FA601C7DAF}"/>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ĀTV, kur uzņēmumiem ir visu kreditoru/kreditoru vairākuma atbalsts</a:t>
              </a:r>
            </a:p>
          </p:txBody>
        </p:sp>
        <p:sp>
          <p:nvSpPr>
            <p:cNvPr id="50" name="Rectangle 49">
              <a:extLst>
                <a:ext uri="{FF2B5EF4-FFF2-40B4-BE49-F238E27FC236}">
                  <a16:creationId xmlns:a16="http://schemas.microsoft.com/office/drawing/2014/main" xmlns="" id="{1E0C26AF-B1F2-4504-B234-7502FFB1F271}"/>
                </a:ext>
              </a:extLst>
            </p:cNvPr>
            <p:cNvSpPr/>
            <p:nvPr/>
          </p:nvSpPr>
          <p:spPr>
            <a:xfrm>
              <a:off x="8520112" y="1556816"/>
              <a:ext cx="161365" cy="357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51" name="Group 50">
            <a:extLst>
              <a:ext uri="{FF2B5EF4-FFF2-40B4-BE49-F238E27FC236}">
                <a16:creationId xmlns:a16="http://schemas.microsoft.com/office/drawing/2014/main" xmlns="" id="{C5967668-D3C4-406E-88D4-E15797359332}"/>
              </a:ext>
            </a:extLst>
          </p:cNvPr>
          <p:cNvGrpSpPr/>
          <p:nvPr/>
        </p:nvGrpSpPr>
        <p:grpSpPr>
          <a:xfrm>
            <a:off x="8520078" y="3403431"/>
            <a:ext cx="3476694" cy="474330"/>
            <a:chOff x="8520112" y="1885314"/>
            <a:chExt cx="3263900" cy="474330"/>
          </a:xfrm>
        </p:grpSpPr>
        <p:sp>
          <p:nvSpPr>
            <p:cNvPr id="52" name="Rectangle 51">
              <a:extLst>
                <a:ext uri="{FF2B5EF4-FFF2-40B4-BE49-F238E27FC236}">
                  <a16:creationId xmlns:a16="http://schemas.microsoft.com/office/drawing/2014/main" xmlns="" id="{8D515E34-D60D-4E3E-9B0C-534B248ABA90}"/>
                </a:ext>
              </a:extLst>
            </p:cNvPr>
            <p:cNvSpPr/>
            <p:nvPr/>
          </p:nvSpPr>
          <p:spPr bwMode="ltGray">
            <a:xfrm>
              <a:off x="8520112" y="1887552"/>
              <a:ext cx="3263900" cy="47209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r>
                <a:rPr lang="lv-LV" sz="1100" dirty="0">
                  <a:solidFill>
                    <a:schemeClr val="tx1"/>
                  </a:solidFill>
                  <a:latin typeface="arial" panose="020B0604020202020204" pitchFamily="34" charset="0"/>
                  <a:cs typeface="Arial" panose="020B0604020202020204" pitchFamily="34" charset="0"/>
                </a:rPr>
                <a:t>TAP / ĀTAP restrukturizācija, kurā uzņēmumiem ir kreditoru vairākuma atbalsts</a:t>
              </a:r>
            </a:p>
          </p:txBody>
        </p:sp>
        <p:sp>
          <p:nvSpPr>
            <p:cNvPr id="53" name="Rectangle 52">
              <a:extLst>
                <a:ext uri="{FF2B5EF4-FFF2-40B4-BE49-F238E27FC236}">
                  <a16:creationId xmlns:a16="http://schemas.microsoft.com/office/drawing/2014/main" xmlns="" id="{395AC934-824E-43EE-92C5-339AA845828A}"/>
                </a:ext>
              </a:extLst>
            </p:cNvPr>
            <p:cNvSpPr/>
            <p:nvPr/>
          </p:nvSpPr>
          <p:spPr>
            <a:xfrm>
              <a:off x="8520112" y="1885314"/>
              <a:ext cx="161365" cy="474330"/>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54" name="Group 53">
            <a:extLst>
              <a:ext uri="{FF2B5EF4-FFF2-40B4-BE49-F238E27FC236}">
                <a16:creationId xmlns:a16="http://schemas.microsoft.com/office/drawing/2014/main" xmlns="" id="{3FB52DA2-073A-4DDE-8FDE-CDD2BD9CC38A}"/>
              </a:ext>
            </a:extLst>
          </p:cNvPr>
          <p:cNvGrpSpPr/>
          <p:nvPr/>
        </p:nvGrpSpPr>
        <p:grpSpPr>
          <a:xfrm>
            <a:off x="8520078" y="3873894"/>
            <a:ext cx="3476694" cy="484681"/>
            <a:chOff x="8520112" y="2469299"/>
            <a:chExt cx="3263900" cy="484681"/>
          </a:xfrm>
        </p:grpSpPr>
        <p:sp>
          <p:nvSpPr>
            <p:cNvPr id="56" name="Rectangle 55">
              <a:extLst>
                <a:ext uri="{FF2B5EF4-FFF2-40B4-BE49-F238E27FC236}">
                  <a16:creationId xmlns:a16="http://schemas.microsoft.com/office/drawing/2014/main" xmlns="" id="{C2FB5D7F-B13A-4B52-BFE5-47CCFEC884A7}"/>
                </a:ext>
              </a:extLst>
            </p:cNvPr>
            <p:cNvSpPr/>
            <p:nvPr/>
          </p:nvSpPr>
          <p:spPr bwMode="ltGray">
            <a:xfrm>
              <a:off x="8520112" y="2471786"/>
              <a:ext cx="3263900" cy="481093"/>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cs typeface="Arial" panose="020B0604020202020204" pitchFamily="34" charset="0"/>
                </a:rPr>
                <a:t>Likvidācija, ja ĀTV, TAP vai ĀTAP restrukturizācijas iespējas nav pieejamas</a:t>
              </a:r>
            </a:p>
          </p:txBody>
        </p:sp>
        <p:sp>
          <p:nvSpPr>
            <p:cNvPr id="62" name="Rectangle 61">
              <a:extLst>
                <a:ext uri="{FF2B5EF4-FFF2-40B4-BE49-F238E27FC236}">
                  <a16:creationId xmlns:a16="http://schemas.microsoft.com/office/drawing/2014/main" xmlns="" id="{4CFFE286-D62F-4975-836E-7063A28BAFB4}"/>
                </a:ext>
              </a:extLst>
            </p:cNvPr>
            <p:cNvSpPr/>
            <p:nvPr/>
          </p:nvSpPr>
          <p:spPr>
            <a:xfrm>
              <a:off x="8520112" y="2469299"/>
              <a:ext cx="161365" cy="484681"/>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Tree>
    <p:extLst>
      <p:ext uri="{BB962C8B-B14F-4D97-AF65-F5344CB8AC3E}">
        <p14:creationId xmlns:p14="http://schemas.microsoft.com/office/powerpoint/2010/main" val="304496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366272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5"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xmlns=""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xmlns=""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Uzņēmuma maksātnespējas process</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a:latin typeface="arial" panose="020B0604020202020204" pitchFamily="34" charset="0"/>
                <a:cs typeface="Arial" panose="020B0604020202020204" pitchFamily="34" charset="0"/>
              </a:rPr>
              <a:t>3.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93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322140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9"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xmlns=""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xmlns="" id="{6F328A4D-E1C6-4B76-94FB-A239BBB8EE8A}"/>
              </a:ext>
            </a:extLst>
          </p:cNvPr>
          <p:cNvSpPr>
            <a:spLocks noGrp="1"/>
          </p:cNvSpPr>
          <p:nvPr>
            <p:ph type="title"/>
          </p:nvPr>
        </p:nvSpPr>
        <p:spPr>
          <a:xfrm>
            <a:off x="453778" y="333013"/>
            <a:ext cx="11362773" cy="1320495"/>
          </a:xfrm>
        </p:spPr>
        <p:txBody>
          <a:bodyPr rtlCol="0"/>
          <a:lstStyle/>
          <a:p>
            <a:pPr lvl="0" rtl="0"/>
            <a:r>
              <a:rPr lang="lv-LV" dirty="0">
                <a:sym typeface="Arial"/>
              </a:rPr>
              <a:t>3. solis: Kad restrukturizācija nav iespējama</a:t>
            </a:r>
            <a:endParaRPr lang="en-GB" dirty="0">
              <a:sym typeface="Arial"/>
            </a:endParaRPr>
          </a:p>
        </p:txBody>
      </p:sp>
      <p:sp>
        <p:nvSpPr>
          <p:cNvPr id="218" name="Rectangle 217">
            <a:extLst>
              <a:ext uri="{FF2B5EF4-FFF2-40B4-BE49-F238E27FC236}">
                <a16:creationId xmlns:a16="http://schemas.microsoft.com/office/drawing/2014/main" xmlns="" id="{F88E98B6-6444-4412-A0AC-A20D8CF01052}"/>
              </a:ext>
            </a:extLst>
          </p:cNvPr>
          <p:cNvSpPr/>
          <p:nvPr/>
        </p:nvSpPr>
        <p:spPr>
          <a:xfrm>
            <a:off x="0" y="0"/>
            <a:ext cx="6096000" cy="330072"/>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Uzņēmuma maksātnespējas process</a:t>
            </a:r>
            <a:endParaRPr lang="en-GB" sz="1200" b="1" dirty="0">
              <a:solidFill>
                <a:schemeClr val="bg1"/>
              </a:solidFill>
              <a:latin typeface="arial" panose="020B0604020202020204" pitchFamily="34" charset="0"/>
              <a:ea typeface="Arial"/>
              <a:cs typeface="Arial"/>
              <a:sym typeface="Arial"/>
            </a:endParaRPr>
          </a:p>
        </p:txBody>
      </p:sp>
      <p:sp>
        <p:nvSpPr>
          <p:cNvPr id="135" name="Rectangle 134">
            <a:extLst>
              <a:ext uri="{FF2B5EF4-FFF2-40B4-BE49-F238E27FC236}">
                <a16:creationId xmlns:a16="http://schemas.microsoft.com/office/drawing/2014/main" xmlns="" id="{B9109D9B-1DA6-485F-8811-8E962D268BA9}"/>
              </a:ext>
            </a:extLst>
          </p:cNvPr>
          <p:cNvSpPr/>
          <p:nvPr/>
        </p:nvSpPr>
        <p:spPr>
          <a:xfrm>
            <a:off x="5638792" y="5856787"/>
            <a:ext cx="6145213" cy="567862"/>
          </a:xfrm>
          <a:prstGeom prst="rect">
            <a:avLst/>
          </a:prstGeom>
          <a:solidFill>
            <a:schemeClr val="bg1">
              <a:lumMod val="95000"/>
            </a:schemeClr>
          </a:solidFill>
        </p:spPr>
        <p:txBody>
          <a:bodyPr wrap="square" lIns="72000" tIns="72000" rIns="72000" bIns="324000" rtlCol="0">
            <a:spAutoFit/>
          </a:bodyPr>
          <a:lstStyle/>
          <a:p>
            <a:pPr algn="just" rtl="0">
              <a:lnSpc>
                <a:spcPct val="107000"/>
              </a:lnSpc>
              <a:spcAft>
                <a:spcPts val="800"/>
              </a:spcAft>
            </a:pPr>
            <a:r>
              <a:rPr lang="lv-LV" sz="1100" dirty="0">
                <a:latin typeface="arial" panose="020B0604020202020204" pitchFamily="34" charset="0"/>
                <a:cs typeface="Arial" panose="020B0604020202020204" pitchFamily="34" charset="0"/>
              </a:rPr>
              <a:t>Maksātnespējas procesa pazīmes skatīt </a:t>
            </a:r>
            <a:r>
              <a:rPr lang="lv-LV" sz="11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13. pielikumā</a:t>
            </a:r>
            <a:r>
              <a:rPr lang="lv-LV" sz="1100" b="1"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a:t>
            </a:r>
            <a:endParaRPr lang="en-US" sz="1100" dirty="0">
              <a:solidFill>
                <a:srgbClr val="990066"/>
              </a:solidFill>
              <a:latin typeface="arial" panose="020B0604020202020204" pitchFamily="34" charset="0"/>
              <a:cs typeface="Arial" panose="020B0604020202020204" pitchFamily="34" charset="0"/>
            </a:endParaRPr>
          </a:p>
        </p:txBody>
      </p:sp>
      <p:sp>
        <p:nvSpPr>
          <p:cNvPr id="125" name="Freeform 23">
            <a:extLst>
              <a:ext uri="{FF2B5EF4-FFF2-40B4-BE49-F238E27FC236}">
                <a16:creationId xmlns:a16="http://schemas.microsoft.com/office/drawing/2014/main" xmlns="" id="{1E4501E1-3B8B-473B-989E-5B4BD5F8390C}"/>
              </a:ext>
            </a:extLst>
          </p:cNvPr>
          <p:cNvSpPr>
            <a:spLocks noChangeAspect="1" noEditPoints="1"/>
          </p:cNvSpPr>
          <p:nvPr/>
        </p:nvSpPr>
        <p:spPr bwMode="auto">
          <a:xfrm>
            <a:off x="11334307" y="591344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102" name="Rectangle 101">
            <a:extLst>
              <a:ext uri="{FF2B5EF4-FFF2-40B4-BE49-F238E27FC236}">
                <a16:creationId xmlns:a16="http://schemas.microsoft.com/office/drawing/2014/main" xmlns="" id="{BF4A0267-E1DB-4BDA-870C-D0B0C892B06E}"/>
              </a:ext>
            </a:extLst>
          </p:cNvPr>
          <p:cNvSpPr/>
          <p:nvPr/>
        </p:nvSpPr>
        <p:spPr>
          <a:xfrm>
            <a:off x="5639078" y="1731028"/>
            <a:ext cx="6144927" cy="973793"/>
          </a:xfrm>
          <a:prstGeom prst="rect">
            <a:avLst/>
          </a:prstGeom>
          <a:noFill/>
        </p:spPr>
        <p:txBody>
          <a:bodyPr wrap="square" lIns="0" tIns="0" rIns="0" bIns="0" rtlCol="0">
            <a:spAutoFit/>
          </a:bodyPr>
          <a:lstStyle/>
          <a:p>
            <a:pPr lvl="0" algn="just">
              <a:lnSpc>
                <a:spcPct val="107000"/>
              </a:lnSpc>
              <a:spcAft>
                <a:spcPts val="800"/>
              </a:spcAft>
              <a:defRPr/>
            </a:pPr>
            <a:r>
              <a:rPr lang="lv-LV" sz="1200" dirty="0">
                <a:latin typeface="arial" panose="020B0604020202020204" pitchFamily="34" charset="0"/>
                <a:cs typeface="Arial" panose="020B0604020202020204" pitchFamily="34" charset="0"/>
              </a:rPr>
              <a:t>Saskaņā ar pašreizējo tiesisko regulējumu, ja parādu restrukturizācijas centieni (tostarp TAP vai ĀTAP) ir neveiksmīgi vai nav iespējami, un ir iestājusies kāda no attiecīgajām Maksātnespējas likuma 57.pantā noteiktajām juridiskās personas maksātnespējas procesa pazīmēm, parādniekam ir tiesā jāiesniedz pieteikums par juridiskās personas maksātnespējas procesa pasludināšanu.</a:t>
            </a:r>
            <a:endParaRPr lang="en-GB" sz="1200" dirty="0">
              <a:latin typeface="arial" panose="020B0604020202020204" pitchFamily="34" charset="0"/>
              <a:cs typeface="Arial" panose="020B0604020202020204" pitchFamily="34" charset="0"/>
            </a:endParaRPr>
          </a:p>
        </p:txBody>
      </p:sp>
      <p:sp>
        <p:nvSpPr>
          <p:cNvPr id="103" name="Rectangle 10">
            <a:extLst>
              <a:ext uri="{FF2B5EF4-FFF2-40B4-BE49-F238E27FC236}">
                <a16:creationId xmlns:a16="http://schemas.microsoft.com/office/drawing/2014/main" xmlns="" id="{A0A49B0D-E47A-4624-BA30-4B9FCE6C1E4E}"/>
              </a:ext>
            </a:extLst>
          </p:cNvPr>
          <p:cNvSpPr>
            <a:spLocks noChangeArrowheads="1"/>
          </p:cNvSpPr>
          <p:nvPr/>
        </p:nvSpPr>
        <p:spPr bwMode="auto">
          <a:xfrm>
            <a:off x="8872219" y="2774399"/>
            <a:ext cx="2902948" cy="1399560"/>
          </a:xfrm>
          <a:prstGeom prst="rect">
            <a:avLst/>
          </a:prstGeom>
          <a:solidFill>
            <a:srgbClr val="990066"/>
          </a:solidFill>
        </p:spPr>
        <p:txBody>
          <a:bodyPr wrap="square" lIns="72000" tIns="36000" rIns="72000" bIns="36000" rtlCol="0">
            <a:noAutofit/>
          </a:bodyPr>
          <a:lstStyle/>
          <a:p>
            <a:pPr rtl="0">
              <a:lnSpc>
                <a:spcPct val="107000"/>
              </a:lnSpc>
              <a:spcAft>
                <a:spcPts val="800"/>
              </a:spcAft>
            </a:pPr>
            <a:r>
              <a:rPr lang="lv-LV" sz="1200" b="1" dirty="0">
                <a:solidFill>
                  <a:schemeClr val="bg1"/>
                </a:solidFill>
                <a:latin typeface="arial" panose="020B0604020202020204" pitchFamily="34" charset="0"/>
                <a:cs typeface="Arial" panose="020B0604020202020204" pitchFamily="34" charset="0"/>
              </a:rPr>
              <a:t>Ja kreditori piekrīt restrukturizācijas plānam, pastāv iespēja atjaunot maksātspēju, sākot ĀTAP jau uzsāktā  maksātspējas procesa laikā.</a:t>
            </a:r>
          </a:p>
        </p:txBody>
      </p:sp>
      <p:sp>
        <p:nvSpPr>
          <p:cNvPr id="104" name="Rectangle 103">
            <a:extLst>
              <a:ext uri="{FF2B5EF4-FFF2-40B4-BE49-F238E27FC236}">
                <a16:creationId xmlns:a16="http://schemas.microsoft.com/office/drawing/2014/main" xmlns="" id="{134C1DDD-0471-4B54-BE55-39FC1CB2D7FD}"/>
              </a:ext>
            </a:extLst>
          </p:cNvPr>
          <p:cNvSpPr/>
          <p:nvPr/>
        </p:nvSpPr>
        <p:spPr>
          <a:xfrm>
            <a:off x="5637127" y="2821343"/>
            <a:ext cx="2938615" cy="1171411"/>
          </a:xfrm>
          <a:prstGeom prst="rect">
            <a:avLst/>
          </a:prstGeom>
          <a:noFill/>
        </p:spPr>
        <p:txBody>
          <a:bodyPr wrap="square" lIns="0" tIns="0" rIns="0" bIns="0" rtlCol="0">
            <a:spAutoFit/>
          </a:bodyPr>
          <a:lstStyle/>
          <a:p>
            <a:pPr algn="just">
              <a:lnSpc>
                <a:spcPct val="107000"/>
              </a:lnSpc>
              <a:spcAft>
                <a:spcPts val="800"/>
              </a:spcAft>
            </a:pPr>
            <a:r>
              <a:rPr lang="lv-LV" sz="1200" dirty="0">
                <a:latin typeface="arial" panose="020B0604020202020204" pitchFamily="34" charset="0"/>
                <a:cs typeface="Arial" panose="020B0604020202020204" pitchFamily="34" charset="0"/>
              </a:rPr>
              <a:t>Juridiskās personas maksātnespējas process ir tiesiska rakstura pasākumu kopums, kura mērķis ir apmierināt pēc iespējas vairāk kreditoru prasījumu no parādnieka aktīviem un, ja iespējams, atjaunot maksātspēju, izmantojot ĀTAP.</a:t>
            </a:r>
          </a:p>
        </p:txBody>
      </p:sp>
      <p:cxnSp>
        <p:nvCxnSpPr>
          <p:cNvPr id="10" name="Straight Connector 9">
            <a:extLst>
              <a:ext uri="{FF2B5EF4-FFF2-40B4-BE49-F238E27FC236}">
                <a16:creationId xmlns:a16="http://schemas.microsoft.com/office/drawing/2014/main" xmlns="" id="{DD87A00B-9C6D-4584-9FD7-1EE1590ED01A}"/>
              </a:ext>
            </a:extLst>
          </p:cNvPr>
          <p:cNvCxnSpPr/>
          <p:nvPr/>
        </p:nvCxnSpPr>
        <p:spPr>
          <a:xfrm>
            <a:off x="8662881" y="2773977"/>
            <a:ext cx="0" cy="1255713"/>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92050EE3-24C6-40A2-8269-989E87BA8548}"/>
              </a:ext>
            </a:extLst>
          </p:cNvPr>
          <p:cNvCxnSpPr>
            <a:cxnSpLocks/>
          </p:cNvCxnSpPr>
          <p:nvPr/>
        </p:nvCxnSpPr>
        <p:spPr>
          <a:xfrm flipH="1" flipV="1">
            <a:off x="8660341" y="3402255"/>
            <a:ext cx="211878" cy="211"/>
          </a:xfrm>
          <a:prstGeom prst="line">
            <a:avLst/>
          </a:prstGeom>
          <a:ln w="31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C98A6E5-26B9-4CDE-A458-9AD09071EF7F}"/>
              </a:ext>
            </a:extLst>
          </p:cNvPr>
          <p:cNvSpPr/>
          <p:nvPr/>
        </p:nvSpPr>
        <p:spPr>
          <a:xfrm>
            <a:off x="5639070" y="4362747"/>
            <a:ext cx="6144935" cy="553998"/>
          </a:xfrm>
          <a:prstGeom prst="rect">
            <a:avLst/>
          </a:prstGeom>
          <a:noFill/>
        </p:spPr>
        <p:txBody>
          <a:bodyPr wrap="square" lIns="0" tIns="0" rIns="0" bIns="0" rtlCol="0">
            <a:spAutoFit/>
          </a:bodyPr>
          <a:lstStyle/>
          <a:p>
            <a:pPr algn="just">
              <a:spcAft>
                <a:spcPts val="4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Parādnieka maksātnespējas procesu pasludina tiesa, kad ir iestājusies kāda no maksātnespējas procesa pazīmēm, kas norādītas Maksātnespējas likuma 57. pantā. Atkarībā no maksātnespējas procesa pamata to var uzsākt vai nu:</a:t>
            </a:r>
          </a:p>
        </p:txBody>
      </p:sp>
      <p:cxnSp>
        <p:nvCxnSpPr>
          <p:cNvPr id="111" name="Straight Connector 110">
            <a:extLst>
              <a:ext uri="{FF2B5EF4-FFF2-40B4-BE49-F238E27FC236}">
                <a16:creationId xmlns:a16="http://schemas.microsoft.com/office/drawing/2014/main" xmlns="" id="{96F44225-DEAA-4FF5-940F-E2D2050D0936}"/>
              </a:ext>
            </a:extLst>
          </p:cNvPr>
          <p:cNvCxnSpPr>
            <a:cxnSpLocks/>
          </p:cNvCxnSpPr>
          <p:nvPr/>
        </p:nvCxnSpPr>
        <p:spPr>
          <a:xfrm rot="5400000">
            <a:off x="8736005" y="1243375"/>
            <a:ext cx="0" cy="6096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xmlns="" id="{4CE5ACF5-BD7C-47F8-AF83-1E0A0C987F8F}"/>
              </a:ext>
            </a:extLst>
          </p:cNvPr>
          <p:cNvSpPr/>
          <p:nvPr/>
        </p:nvSpPr>
        <p:spPr bwMode="ltGray">
          <a:xfrm>
            <a:off x="5598292" y="4967783"/>
            <a:ext cx="1018617" cy="862524"/>
          </a:xfrm>
          <a:prstGeom prst="rect">
            <a:avLst/>
          </a:prstGeom>
          <a:solidFill>
            <a:srgbClr val="990066"/>
          </a:solidFill>
          <a:ln w="3175" cap="sq" cmpd="sng" algn="ctr">
            <a:noFill/>
            <a:prstDash val="solid"/>
          </a:ln>
          <a:effectLst/>
        </p:spPr>
        <p:txBody>
          <a:bodyPr lIns="72000" tIns="72000" rIns="72000" bIns="72000" rtlCol="0" anchor="ctr">
            <a:noAutofit/>
          </a:bodyPr>
          <a:lstStyle/>
          <a:p>
            <a:pPr rtl="0">
              <a:lnSpc>
                <a:spcPct val="107000"/>
              </a:lnSpc>
              <a:spcAft>
                <a:spcPts val="800"/>
              </a:spcAft>
            </a:pPr>
            <a:r>
              <a:rPr lang="lv-LV" sz="1100" dirty="0">
                <a:solidFill>
                  <a:schemeClr val="bg1"/>
                </a:solidFill>
                <a:latin typeface="arial" panose="020B0604020202020204" pitchFamily="34" charset="0"/>
                <a:cs typeface="Arial" panose="020B0604020202020204" pitchFamily="34" charset="0"/>
              </a:rPr>
              <a:t>Parādnieks pats </a:t>
            </a:r>
          </a:p>
        </p:txBody>
      </p:sp>
      <p:sp>
        <p:nvSpPr>
          <p:cNvPr id="113" name="Rectangle 112">
            <a:extLst>
              <a:ext uri="{FF2B5EF4-FFF2-40B4-BE49-F238E27FC236}">
                <a16:creationId xmlns:a16="http://schemas.microsoft.com/office/drawing/2014/main" xmlns="" id="{8DC3BF32-E173-43A9-8B66-9177814DA77E}"/>
              </a:ext>
            </a:extLst>
          </p:cNvPr>
          <p:cNvSpPr/>
          <p:nvPr/>
        </p:nvSpPr>
        <p:spPr bwMode="ltGray">
          <a:xfrm>
            <a:off x="6715350" y="4985096"/>
            <a:ext cx="1691722" cy="845211"/>
          </a:xfrm>
          <a:prstGeom prst="rect">
            <a:avLst/>
          </a:prstGeom>
          <a:solidFill>
            <a:srgbClr val="6BA439"/>
          </a:solidFill>
          <a:ln w="3175" cap="sq" cmpd="sng" algn="ctr">
            <a:noFill/>
            <a:prstDash val="solid"/>
          </a:ln>
          <a:effectLst/>
        </p:spPr>
        <p:txBody>
          <a:bodyPr lIns="72000" tIns="72000" rIns="72000" bIns="72000" rtlCol="0" anchor="ctr">
            <a:noAutofit/>
          </a:bodyPr>
          <a:lstStyle/>
          <a:p>
            <a:pPr lvl="0" rtl="0"/>
            <a:r>
              <a:rPr lang="lv-LV" sz="1100" dirty="0">
                <a:solidFill>
                  <a:schemeClr val="bg1"/>
                </a:solidFill>
                <a:latin typeface="arial" panose="020B0604020202020204" pitchFamily="34" charset="0"/>
                <a:cs typeface="Arial" panose="020B0604020202020204" pitchFamily="34" charset="0"/>
              </a:rPr>
              <a:t>Kreditors vai kreditoru grupa, tostarp parādnieka darbinieki(s)</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xmlns="" id="{9F04BEF4-6BAC-4C46-9630-23C6578DEB37}"/>
              </a:ext>
            </a:extLst>
          </p:cNvPr>
          <p:cNvSpPr/>
          <p:nvPr/>
        </p:nvSpPr>
        <p:spPr bwMode="ltGray">
          <a:xfrm>
            <a:off x="10251010" y="4966932"/>
            <a:ext cx="1511813" cy="857604"/>
          </a:xfrm>
          <a:prstGeom prst="rect">
            <a:avLst/>
          </a:prstGeom>
          <a:solidFill>
            <a:srgbClr val="E57100"/>
          </a:solidFill>
          <a:ln w="3175" cap="sq" cmpd="sng" algn="ctr">
            <a:noFill/>
            <a:prstDash val="solid"/>
          </a:ln>
          <a:effectLst/>
        </p:spPr>
        <p:txBody>
          <a:bodyPr lIns="72000" tIns="72000" rIns="72000" bIns="72000" rtlCol="0" anchor="ctr">
            <a:noAutofit/>
          </a:bodyPr>
          <a:lstStyle/>
          <a:p>
            <a:pPr rtl="0"/>
            <a:r>
              <a:rPr lang="lv-LV" sz="1100" dirty="0">
                <a:solidFill>
                  <a:schemeClr val="bg1"/>
                </a:solidFill>
                <a:latin typeface="arial" panose="020B0604020202020204" pitchFamily="34" charset="0"/>
                <a:cs typeface="Arial" panose="020B0604020202020204" pitchFamily="34" charset="0"/>
              </a:rPr>
              <a:t>Tiesa, ja noteiktā laika posmā atkārtoti neizdodas TAP vai ĀTAP</a:t>
            </a:r>
          </a:p>
        </p:txBody>
      </p:sp>
      <p:sp>
        <p:nvSpPr>
          <p:cNvPr id="108" name="Slide Number Placeholder 5">
            <a:extLst>
              <a:ext uri="{FF2B5EF4-FFF2-40B4-BE49-F238E27FC236}">
                <a16:creationId xmlns:a16="http://schemas.microsoft.com/office/drawing/2014/main" xmlns="" id="{BAFABA4E-3916-418E-810E-53E4160D9DB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21</a:t>
            </a:fld>
            <a:endParaRPr lang="en-GB" noProof="0"/>
          </a:p>
        </p:txBody>
      </p:sp>
      <p:sp>
        <p:nvSpPr>
          <p:cNvPr id="397" name="Rectangle 396">
            <a:extLst>
              <a:ext uri="{FF2B5EF4-FFF2-40B4-BE49-F238E27FC236}">
                <a16:creationId xmlns:a16="http://schemas.microsoft.com/office/drawing/2014/main" xmlns="" id="{6527BC7C-8135-4A48-8FC8-25A9301BCBA1}"/>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398" name="Straight Connector 397">
            <a:extLst>
              <a:ext uri="{FF2B5EF4-FFF2-40B4-BE49-F238E27FC236}">
                <a16:creationId xmlns:a16="http://schemas.microsoft.com/office/drawing/2014/main" xmlns="" id="{49B5A670-EBD5-42CD-8723-DB7F1E89C99B}"/>
              </a:ext>
            </a:extLst>
          </p:cNvPr>
          <p:cNvCxnSpPr>
            <a:cxnSpLocks/>
            <a:stCxn id="443" idx="2"/>
            <a:endCxn id="472" idx="0"/>
          </p:cNvCxnSpPr>
          <p:nvPr/>
        </p:nvCxnSpPr>
        <p:spPr>
          <a:xfrm>
            <a:off x="4793218" y="4070780"/>
            <a:ext cx="11017"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399" name="Freeform: Shape 398">
            <a:extLst>
              <a:ext uri="{FF2B5EF4-FFF2-40B4-BE49-F238E27FC236}">
                <a16:creationId xmlns:a16="http://schemas.microsoft.com/office/drawing/2014/main" xmlns="" id="{FFDD1211-4B47-48CE-B81B-6B5F3708D55D}"/>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68478C"/>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400" name="Connector: Elbow 399">
            <a:extLst>
              <a:ext uri="{FF2B5EF4-FFF2-40B4-BE49-F238E27FC236}">
                <a16:creationId xmlns:a16="http://schemas.microsoft.com/office/drawing/2014/main" xmlns="" id="{172AA981-207E-484A-A780-E895629E9B80}"/>
              </a:ext>
            </a:extLst>
          </p:cNvPr>
          <p:cNvCxnSpPr>
            <a:cxnSpLocks/>
            <a:stCxn id="444" idx="1"/>
            <a:endCxn id="434" idx="0"/>
          </p:cNvCxnSpPr>
          <p:nvPr/>
        </p:nvCxnSpPr>
        <p:spPr>
          <a:xfrm rot="10800000" flipV="1">
            <a:off x="2564064" y="3691965"/>
            <a:ext cx="1102418"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Connector: Elbow 401">
            <a:extLst>
              <a:ext uri="{FF2B5EF4-FFF2-40B4-BE49-F238E27FC236}">
                <a16:creationId xmlns:a16="http://schemas.microsoft.com/office/drawing/2014/main" xmlns="" id="{A1A998B6-9841-42F8-AD2F-74B503E13F77}"/>
              </a:ext>
            </a:extLst>
          </p:cNvPr>
          <p:cNvCxnSpPr>
            <a:cxnSpLocks/>
            <a:endCxn id="443"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Connector: Elbow 402">
            <a:extLst>
              <a:ext uri="{FF2B5EF4-FFF2-40B4-BE49-F238E27FC236}">
                <a16:creationId xmlns:a16="http://schemas.microsoft.com/office/drawing/2014/main" xmlns="" id="{865C66BA-7626-4DDA-8168-F52CE734216A}"/>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Connector: Elbow 403">
            <a:extLst>
              <a:ext uri="{FF2B5EF4-FFF2-40B4-BE49-F238E27FC236}">
                <a16:creationId xmlns:a16="http://schemas.microsoft.com/office/drawing/2014/main" xmlns="" id="{085A4AD3-B3AB-4D39-A49E-C80EFA73C549}"/>
              </a:ext>
            </a:extLst>
          </p:cNvPr>
          <p:cNvCxnSpPr>
            <a:cxnSpLocks/>
            <a:stCxn id="423" idx="1"/>
            <a:endCxn id="426" idx="0"/>
          </p:cNvCxnSpPr>
          <p:nvPr/>
        </p:nvCxnSpPr>
        <p:spPr>
          <a:xfrm rot="10800000" flipV="1">
            <a:off x="960009" y="3065634"/>
            <a:ext cx="753267" cy="320475"/>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5" name="Rectangle: Rounded Corners 404">
            <a:extLst>
              <a:ext uri="{FF2B5EF4-FFF2-40B4-BE49-F238E27FC236}">
                <a16:creationId xmlns:a16="http://schemas.microsoft.com/office/drawing/2014/main" xmlns="" id="{7A180AAF-CA58-42AB-814F-03FA1581CACA}"/>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r>
              <a:rPr lang="en-US" sz="1000" b="1" dirty="0">
                <a:solidFill>
                  <a:schemeClr val="bg1"/>
                </a:solidFill>
                <a:latin typeface="arial" panose="020B0604020202020204" pitchFamily="34" charset="0"/>
                <a:cs typeface="Arial" panose="020B0604020202020204" pitchFamily="34" charset="0"/>
              </a:rPr>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grūtības</a:t>
            </a:r>
          </a:p>
        </p:txBody>
      </p:sp>
      <p:grpSp>
        <p:nvGrpSpPr>
          <p:cNvPr id="406" name="Group 405">
            <a:extLst>
              <a:ext uri="{FF2B5EF4-FFF2-40B4-BE49-F238E27FC236}">
                <a16:creationId xmlns:a16="http://schemas.microsoft.com/office/drawing/2014/main" xmlns="" id="{A3F50026-9B5D-4F3A-AB34-0E4CD9D0EF21}"/>
              </a:ext>
            </a:extLst>
          </p:cNvPr>
          <p:cNvGrpSpPr/>
          <p:nvPr/>
        </p:nvGrpSpPr>
        <p:grpSpPr>
          <a:xfrm>
            <a:off x="2574365" y="2143504"/>
            <a:ext cx="859589" cy="481843"/>
            <a:chOff x="782176" y="2867715"/>
            <a:chExt cx="903434" cy="506420"/>
          </a:xfrm>
        </p:grpSpPr>
        <p:cxnSp>
          <p:nvCxnSpPr>
            <p:cNvPr id="407" name="Straight Connector 406">
              <a:extLst>
                <a:ext uri="{FF2B5EF4-FFF2-40B4-BE49-F238E27FC236}">
                  <a16:creationId xmlns:a16="http://schemas.microsoft.com/office/drawing/2014/main" xmlns="" id="{EDF5B31D-DA08-4D5B-B4EA-C4885536010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8" name="Straight Connector 407">
              <a:extLst>
                <a:ext uri="{FF2B5EF4-FFF2-40B4-BE49-F238E27FC236}">
                  <a16:creationId xmlns:a16="http://schemas.microsoft.com/office/drawing/2014/main" xmlns="" id="{973A2439-F421-4C15-936C-4DDF064ABCDF}"/>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9" name="Straight Connector 408">
              <a:extLst>
                <a:ext uri="{FF2B5EF4-FFF2-40B4-BE49-F238E27FC236}">
                  <a16:creationId xmlns:a16="http://schemas.microsoft.com/office/drawing/2014/main" xmlns="" id="{E78FBADF-41F7-4CD3-9206-B383DC9C6EF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10" name="Group 409">
              <a:extLst>
                <a:ext uri="{FF2B5EF4-FFF2-40B4-BE49-F238E27FC236}">
                  <a16:creationId xmlns:a16="http://schemas.microsoft.com/office/drawing/2014/main" xmlns="" id="{29A27D12-CD7E-465B-9430-8979CA3B74E2}"/>
                </a:ext>
              </a:extLst>
            </p:cNvPr>
            <p:cNvGrpSpPr/>
            <p:nvPr/>
          </p:nvGrpSpPr>
          <p:grpSpPr>
            <a:xfrm>
              <a:off x="782176" y="2867715"/>
              <a:ext cx="903434" cy="506420"/>
              <a:chOff x="818686" y="1701475"/>
              <a:chExt cx="903434" cy="506420"/>
            </a:xfrm>
          </p:grpSpPr>
          <p:cxnSp>
            <p:nvCxnSpPr>
              <p:cNvPr id="411" name="Straight Connector 410">
                <a:extLst>
                  <a:ext uri="{FF2B5EF4-FFF2-40B4-BE49-F238E27FC236}">
                    <a16:creationId xmlns:a16="http://schemas.microsoft.com/office/drawing/2014/main" xmlns="" id="{0DAD4D78-1E0F-4418-92A9-6D05584A412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2" name="Straight Connector 411">
                <a:extLst>
                  <a:ext uri="{FF2B5EF4-FFF2-40B4-BE49-F238E27FC236}">
                    <a16:creationId xmlns:a16="http://schemas.microsoft.com/office/drawing/2014/main" xmlns="" id="{F57BB21C-D48F-4A57-BF1B-AD8EA43AE59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3" name="Straight Connector 412">
                <a:extLst>
                  <a:ext uri="{FF2B5EF4-FFF2-40B4-BE49-F238E27FC236}">
                    <a16:creationId xmlns:a16="http://schemas.microsoft.com/office/drawing/2014/main" xmlns="" id="{4F9CFCDA-EAA8-4D3B-B533-A016306841E6}"/>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4" name="Straight Connector 413">
                <a:extLst>
                  <a:ext uri="{FF2B5EF4-FFF2-40B4-BE49-F238E27FC236}">
                    <a16:creationId xmlns:a16="http://schemas.microsoft.com/office/drawing/2014/main" xmlns="" id="{7D95239B-5392-4267-AECA-8058B3E334A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5" name="Straight Connector 414">
                <a:extLst>
                  <a:ext uri="{FF2B5EF4-FFF2-40B4-BE49-F238E27FC236}">
                    <a16:creationId xmlns:a16="http://schemas.microsoft.com/office/drawing/2014/main" xmlns="" id="{BA1D265B-4F96-417D-AE2F-A5BE806FE55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6" name="Straight Connector 415">
                <a:extLst>
                  <a:ext uri="{FF2B5EF4-FFF2-40B4-BE49-F238E27FC236}">
                    <a16:creationId xmlns:a16="http://schemas.microsoft.com/office/drawing/2014/main" xmlns="" id="{A8DE154E-EB50-4421-A543-DAF78B1CA08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7" name="Straight Connector 416">
                <a:extLst>
                  <a:ext uri="{FF2B5EF4-FFF2-40B4-BE49-F238E27FC236}">
                    <a16:creationId xmlns:a16="http://schemas.microsoft.com/office/drawing/2014/main" xmlns="" id="{820E5ED1-7D91-4484-AD20-8192E515088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8" name="Straight Connector 417">
                <a:extLst>
                  <a:ext uri="{FF2B5EF4-FFF2-40B4-BE49-F238E27FC236}">
                    <a16:creationId xmlns:a16="http://schemas.microsoft.com/office/drawing/2014/main" xmlns="" id="{29631FEB-AD5A-4C8A-A951-0C4F64764AD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19" name="Straight Connector 418">
                <a:extLst>
                  <a:ext uri="{FF2B5EF4-FFF2-40B4-BE49-F238E27FC236}">
                    <a16:creationId xmlns:a16="http://schemas.microsoft.com/office/drawing/2014/main" xmlns="" id="{9F6F957F-A4D6-49D8-9280-86AFEFEFDF26}"/>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20" name="Straight Connector 419">
                <a:extLst>
                  <a:ext uri="{FF2B5EF4-FFF2-40B4-BE49-F238E27FC236}">
                    <a16:creationId xmlns:a16="http://schemas.microsoft.com/office/drawing/2014/main" xmlns="" id="{D9CC85BA-FEFB-4A7A-9D45-508447FE3EFD}"/>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21" name="Straight Arrow Connector 420">
            <a:extLst>
              <a:ext uri="{FF2B5EF4-FFF2-40B4-BE49-F238E27FC236}">
                <a16:creationId xmlns:a16="http://schemas.microsoft.com/office/drawing/2014/main" xmlns="" id="{B360D5CD-F37F-485E-8688-B58DB13CD4CB}"/>
              </a:ext>
            </a:extLst>
          </p:cNvPr>
          <p:cNvCxnSpPr>
            <a:cxnSpLocks/>
            <a:stCxn id="405" idx="2"/>
            <a:endCxn id="423"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22" name="TextBox 421">
            <a:extLst>
              <a:ext uri="{FF2B5EF4-FFF2-40B4-BE49-F238E27FC236}">
                <a16:creationId xmlns:a16="http://schemas.microsoft.com/office/drawing/2014/main" xmlns="" id="{27F6F291-6451-482D-B5B6-301EDB580D7F}"/>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423" name="Rectangle 422">
            <a:extLst>
              <a:ext uri="{FF2B5EF4-FFF2-40B4-BE49-F238E27FC236}">
                <a16:creationId xmlns:a16="http://schemas.microsoft.com/office/drawing/2014/main" xmlns="" id="{9E4E8675-78AB-40AB-943A-7C330F639BF1}"/>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24" name="TextBox 423">
            <a:extLst>
              <a:ext uri="{FF2B5EF4-FFF2-40B4-BE49-F238E27FC236}">
                <a16:creationId xmlns:a16="http://schemas.microsoft.com/office/drawing/2014/main" xmlns="" id="{3CA6D92F-F6B1-4F73-A405-47DD30EF1789}"/>
              </a:ext>
            </a:extLst>
          </p:cNvPr>
          <p:cNvSpPr txBox="1"/>
          <p:nvPr/>
        </p:nvSpPr>
        <p:spPr>
          <a:xfrm>
            <a:off x="3849693" y="2679563"/>
            <a:ext cx="713904"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Formālie</a:t>
            </a:r>
            <a:endParaRPr lang="en-US" sz="700" b="1" dirty="0">
              <a:solidFill>
                <a:schemeClr val="bg2"/>
              </a:solidFill>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xmlns="" id="{28F4744D-55BA-4B4F-9F6F-ABB517FB27BA}"/>
              </a:ext>
            </a:extLst>
          </p:cNvPr>
          <p:cNvSpPr txBox="1"/>
          <p:nvPr/>
        </p:nvSpPr>
        <p:spPr>
          <a:xfrm>
            <a:off x="683921"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Neformālie</a:t>
            </a:r>
            <a:endParaRPr lang="en-US" sz="900" b="1" dirty="0">
              <a:solidFill>
                <a:schemeClr val="bg2"/>
              </a:solidFill>
              <a:latin typeface="arial" panose="020B0604020202020204" pitchFamily="34" charset="0"/>
              <a:cs typeface="Arial" panose="020B0604020202020204" pitchFamily="34" charset="0"/>
            </a:endParaRPr>
          </a:p>
        </p:txBody>
      </p:sp>
      <p:sp>
        <p:nvSpPr>
          <p:cNvPr id="426" name="Rectangle: Rounded Corners 425">
            <a:extLst>
              <a:ext uri="{FF2B5EF4-FFF2-40B4-BE49-F238E27FC236}">
                <a16:creationId xmlns:a16="http://schemas.microsoft.com/office/drawing/2014/main" xmlns="" id="{F80879E7-D9D3-4773-869F-A4E295983853}"/>
              </a:ext>
            </a:extLst>
          </p:cNvPr>
          <p:cNvSpPr/>
          <p:nvPr/>
        </p:nvSpPr>
        <p:spPr>
          <a:xfrm>
            <a:off x="186008" y="3386110"/>
            <a:ext cx="1548000"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cxnSp>
        <p:nvCxnSpPr>
          <p:cNvPr id="431" name="Straight Connector 430">
            <a:extLst>
              <a:ext uri="{FF2B5EF4-FFF2-40B4-BE49-F238E27FC236}">
                <a16:creationId xmlns:a16="http://schemas.microsoft.com/office/drawing/2014/main" xmlns="" id="{455938E2-90A4-47CB-86B1-91071A921649}"/>
              </a:ext>
            </a:extLst>
          </p:cNvPr>
          <p:cNvCxnSpPr/>
          <p:nvPr/>
        </p:nvCxnSpPr>
        <p:spPr>
          <a:xfrm>
            <a:off x="200922" y="3962467"/>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xmlns="" id="{BE1CAE65-1551-466A-B978-F0DB34D95F66}"/>
              </a:ext>
            </a:extLst>
          </p:cNvPr>
          <p:cNvCxnSpPr/>
          <p:nvPr/>
        </p:nvCxnSpPr>
        <p:spPr>
          <a:xfrm>
            <a:off x="221886" y="4362747"/>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xmlns="" id="{9DCFE462-632F-4100-B4A5-BCF521189F90}"/>
              </a:ext>
            </a:extLst>
          </p:cNvPr>
          <p:cNvCxnSpPr/>
          <p:nvPr/>
        </p:nvCxnSpPr>
        <p:spPr>
          <a:xfrm>
            <a:off x="200922" y="4723495"/>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4" name="Rectangle 433">
            <a:extLst>
              <a:ext uri="{FF2B5EF4-FFF2-40B4-BE49-F238E27FC236}">
                <a16:creationId xmlns:a16="http://schemas.microsoft.com/office/drawing/2014/main" xmlns="" id="{802EC030-52E7-4256-8CD0-A7FE7CD89CA2}"/>
              </a:ext>
            </a:extLst>
          </p:cNvPr>
          <p:cNvSpPr/>
          <p:nvPr/>
        </p:nvSpPr>
        <p:spPr>
          <a:xfrm>
            <a:off x="1713275" y="5101485"/>
            <a:ext cx="1701578"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a:latin typeface="arial" panose="020B0604020202020204" pitchFamily="34" charset="0"/>
                <a:cs typeface="Arial" panose="020B0604020202020204" pitchFamily="34" charset="0"/>
              </a:rPr>
              <a:t>Vai pārstrukturēšana bijusi veiksmīga?</a:t>
            </a:r>
          </a:p>
        </p:txBody>
      </p:sp>
      <p:grpSp>
        <p:nvGrpSpPr>
          <p:cNvPr id="435" name="Group 434">
            <a:extLst>
              <a:ext uri="{FF2B5EF4-FFF2-40B4-BE49-F238E27FC236}">
                <a16:creationId xmlns:a16="http://schemas.microsoft.com/office/drawing/2014/main" xmlns="" id="{D3D399F9-0838-42AA-89BE-FAC1F195E097}"/>
              </a:ext>
            </a:extLst>
          </p:cNvPr>
          <p:cNvGrpSpPr/>
          <p:nvPr/>
        </p:nvGrpSpPr>
        <p:grpSpPr>
          <a:xfrm>
            <a:off x="882361" y="2872512"/>
            <a:ext cx="326130" cy="326130"/>
            <a:chOff x="830785" y="2920929"/>
            <a:chExt cx="326130" cy="326130"/>
          </a:xfrm>
        </p:grpSpPr>
        <p:sp>
          <p:nvSpPr>
            <p:cNvPr id="436" name="Oval 435">
              <a:extLst>
                <a:ext uri="{FF2B5EF4-FFF2-40B4-BE49-F238E27FC236}">
                  <a16:creationId xmlns:a16="http://schemas.microsoft.com/office/drawing/2014/main" xmlns="" id="{CD3FF229-C6BC-475A-8B28-621E5EF95E67}"/>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37" name="Freeform 60">
              <a:extLst>
                <a:ext uri="{FF2B5EF4-FFF2-40B4-BE49-F238E27FC236}">
                  <a16:creationId xmlns:a16="http://schemas.microsoft.com/office/drawing/2014/main" xmlns="" id="{DF169E9A-806C-4683-AB08-D1279898C04C}"/>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dirty="0">
                <a:latin typeface="arial" panose="020B0604020202020204" pitchFamily="34" charset="0"/>
              </a:endParaRPr>
            </a:p>
          </p:txBody>
        </p:sp>
      </p:grpSp>
      <p:sp>
        <p:nvSpPr>
          <p:cNvPr id="442" name="TextBox 441">
            <a:extLst>
              <a:ext uri="{FF2B5EF4-FFF2-40B4-BE49-F238E27FC236}">
                <a16:creationId xmlns:a16="http://schemas.microsoft.com/office/drawing/2014/main" xmlns="" id="{D3F5B936-F9E0-4DE9-A3A5-713ED9F45339}"/>
              </a:ext>
            </a:extLst>
          </p:cNvPr>
          <p:cNvSpPr txBox="1"/>
          <p:nvPr/>
        </p:nvSpPr>
        <p:spPr>
          <a:xfrm>
            <a:off x="4897161" y="2951568"/>
            <a:ext cx="288000" cy="265113"/>
          </a:xfrm>
          <a:prstGeom prst="ellipse">
            <a:avLst/>
          </a:prstGeom>
          <a:solidFill>
            <a:srgbClr val="68478C"/>
          </a:solidFill>
        </p:spPr>
        <p:txBody>
          <a:bodyPr wrap="square" lIns="0" tIns="0" rIns="0" bIns="0" rtlCol="0" anchor="ctr">
            <a:noAutofit/>
          </a:bodyPr>
          <a:lstStyle/>
          <a:p>
            <a:pPr algn="ctr" rtl="0"/>
            <a:r>
              <a:rPr lang="lv-LV" sz="900" b="1">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443" name="TextBox 442">
            <a:extLst>
              <a:ext uri="{FF2B5EF4-FFF2-40B4-BE49-F238E27FC236}">
                <a16:creationId xmlns:a16="http://schemas.microsoft.com/office/drawing/2014/main" xmlns="" id="{50BEBD3E-F04E-4156-A3D9-224A833A802D}"/>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TAP</a:t>
            </a:r>
          </a:p>
        </p:txBody>
      </p:sp>
      <p:sp>
        <p:nvSpPr>
          <p:cNvPr id="444" name="TextBox 443">
            <a:extLst>
              <a:ext uri="{FF2B5EF4-FFF2-40B4-BE49-F238E27FC236}">
                <a16:creationId xmlns:a16="http://schemas.microsoft.com/office/drawing/2014/main" xmlns="" id="{43EF4EDD-0DD6-4FD7-BDD2-A358249710FC}"/>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ĀTAP</a:t>
            </a:r>
          </a:p>
        </p:txBody>
      </p:sp>
      <p:sp>
        <p:nvSpPr>
          <p:cNvPr id="445" name="TextBox 444">
            <a:extLst>
              <a:ext uri="{FF2B5EF4-FFF2-40B4-BE49-F238E27FC236}">
                <a16:creationId xmlns:a16="http://schemas.microsoft.com/office/drawing/2014/main" xmlns="" id="{6F590217-B8A3-4A6D-97C9-C5F147F1C682}"/>
              </a:ext>
            </a:extLst>
          </p:cNvPr>
          <p:cNvSpPr txBox="1"/>
          <p:nvPr/>
        </p:nvSpPr>
        <p:spPr>
          <a:xfrm>
            <a:off x="3548654" y="5624513"/>
            <a:ext cx="1454634" cy="715600"/>
          </a:xfrm>
          <a:prstGeom prst="rect">
            <a:avLst/>
          </a:prstGeom>
          <a:solidFill>
            <a:schemeClr val="bg1">
              <a:lumMod val="95000"/>
            </a:schemeClr>
          </a:solidFill>
        </p:spPr>
        <p:txBody>
          <a:bodyPr wrap="square" lIns="72000" tIns="36000" rIns="72000" bIns="36000" rtlCol="0" anchor="ctr">
            <a:noAutofit/>
          </a:bodyPr>
          <a:lstStyle/>
          <a:p>
            <a:pPr rtl="0"/>
            <a:r>
              <a:rPr lang="lv-LV" sz="1000" b="1" dirty="0">
                <a:solidFill>
                  <a:srgbClr val="68478C"/>
                </a:solidFill>
                <a:latin typeface="arial" panose="020B0604020202020204" pitchFamily="34" charset="0"/>
                <a:cs typeface="Arial" panose="020B0604020202020204" pitchFamily="34" charset="0"/>
              </a:rPr>
              <a:t>Uzņēmuma maksātnespējas </a:t>
            </a:r>
          </a:p>
          <a:p>
            <a:pPr rtl="0"/>
            <a:r>
              <a:rPr lang="lv-LV" sz="1000" b="1" dirty="0">
                <a:solidFill>
                  <a:srgbClr val="68478C"/>
                </a:solidFill>
                <a:latin typeface="arial" panose="020B0604020202020204" pitchFamily="34" charset="0"/>
                <a:cs typeface="Arial" panose="020B0604020202020204" pitchFamily="34" charset="0"/>
              </a:rPr>
              <a:t>process</a:t>
            </a:r>
          </a:p>
        </p:txBody>
      </p:sp>
      <p:cxnSp>
        <p:nvCxnSpPr>
          <p:cNvPr id="446" name="Connector: Elbow 445">
            <a:extLst>
              <a:ext uri="{FF2B5EF4-FFF2-40B4-BE49-F238E27FC236}">
                <a16:creationId xmlns:a16="http://schemas.microsoft.com/office/drawing/2014/main" xmlns="" id="{107FDF97-8B05-4766-B3AC-D91BD705603A}"/>
              </a:ext>
            </a:extLst>
          </p:cNvPr>
          <p:cNvCxnSpPr>
            <a:cxnSpLocks/>
            <a:stCxn id="443" idx="1"/>
            <a:endCxn id="434" idx="0"/>
          </p:cNvCxnSpPr>
          <p:nvPr/>
        </p:nvCxnSpPr>
        <p:spPr>
          <a:xfrm rot="10800000" flipV="1">
            <a:off x="2564064" y="4001531"/>
            <a:ext cx="2052590"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Connector: Elbow 446">
            <a:extLst>
              <a:ext uri="{FF2B5EF4-FFF2-40B4-BE49-F238E27FC236}">
                <a16:creationId xmlns:a16="http://schemas.microsoft.com/office/drawing/2014/main" xmlns="" id="{605CDB82-5344-416F-B7A4-F51B58C48A65}"/>
              </a:ext>
            </a:extLst>
          </p:cNvPr>
          <p:cNvCxnSpPr>
            <a:cxnSpLocks/>
            <a:endCxn id="434" idx="1"/>
          </p:cNvCxnSpPr>
          <p:nvPr/>
        </p:nvCxnSpPr>
        <p:spPr>
          <a:xfrm>
            <a:off x="747237" y="4950162"/>
            <a:ext cx="966038" cy="356155"/>
          </a:xfrm>
          <a:prstGeom prst="bentConnector3">
            <a:avLst>
              <a:gd name="adj1" fmla="val -544"/>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48" name="Group 447">
            <a:extLst>
              <a:ext uri="{FF2B5EF4-FFF2-40B4-BE49-F238E27FC236}">
                <a16:creationId xmlns:a16="http://schemas.microsoft.com/office/drawing/2014/main" xmlns="" id="{DC9A1EBA-0A4C-441F-8306-89ABBCAEA66F}"/>
              </a:ext>
            </a:extLst>
          </p:cNvPr>
          <p:cNvGrpSpPr/>
          <p:nvPr/>
        </p:nvGrpSpPr>
        <p:grpSpPr>
          <a:xfrm>
            <a:off x="3759192" y="5160682"/>
            <a:ext cx="277482" cy="277482"/>
            <a:chOff x="3759192" y="2945445"/>
            <a:chExt cx="277482" cy="277482"/>
          </a:xfrm>
        </p:grpSpPr>
        <p:sp>
          <p:nvSpPr>
            <p:cNvPr id="449" name="Oval 448">
              <a:extLst>
                <a:ext uri="{FF2B5EF4-FFF2-40B4-BE49-F238E27FC236}">
                  <a16:creationId xmlns:a16="http://schemas.microsoft.com/office/drawing/2014/main" xmlns="" id="{9B9194A9-F6A1-448B-A6FC-078BE71C4BA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50" name="Freeform 61">
              <a:extLst>
                <a:ext uri="{FF2B5EF4-FFF2-40B4-BE49-F238E27FC236}">
                  <a16:creationId xmlns:a16="http://schemas.microsoft.com/office/drawing/2014/main" xmlns="" id="{2521583F-A8DA-468E-9728-CE8F8D99E524}"/>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451" name="TextBox 450">
            <a:extLst>
              <a:ext uri="{FF2B5EF4-FFF2-40B4-BE49-F238E27FC236}">
                <a16:creationId xmlns:a16="http://schemas.microsoft.com/office/drawing/2014/main" xmlns="" id="{C5391E63-DFA0-47B3-9B3C-900FE3769D0A}"/>
              </a:ext>
            </a:extLst>
          </p:cNvPr>
          <p:cNvSpPr txBox="1"/>
          <p:nvPr/>
        </p:nvSpPr>
        <p:spPr>
          <a:xfrm>
            <a:off x="4660235" y="5178392"/>
            <a:ext cx="288000" cy="253588"/>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452" name="Rectangle: Rounded Corners 451">
            <a:extLst>
              <a:ext uri="{FF2B5EF4-FFF2-40B4-BE49-F238E27FC236}">
                <a16:creationId xmlns:a16="http://schemas.microsoft.com/office/drawing/2014/main" xmlns="" id="{A38D5F17-C391-4CD3-B6CA-30831F1D04B9}"/>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r>
              <a:rPr lang="en-US" sz="1000" b="1" dirty="0">
                <a:solidFill>
                  <a:schemeClr val="bg1"/>
                </a:solidFill>
                <a:latin typeface="arial" panose="020B0604020202020204" pitchFamily="34" charset="0"/>
                <a:cs typeface="Arial" panose="020B0604020202020204" pitchFamily="34" charset="0"/>
              </a:rPr>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453" name="Group 452">
            <a:extLst>
              <a:ext uri="{FF2B5EF4-FFF2-40B4-BE49-F238E27FC236}">
                <a16:creationId xmlns:a16="http://schemas.microsoft.com/office/drawing/2014/main" xmlns="" id="{96B62243-DB51-44D5-A98D-061EC4079313}"/>
              </a:ext>
            </a:extLst>
          </p:cNvPr>
          <p:cNvGrpSpPr/>
          <p:nvPr/>
        </p:nvGrpSpPr>
        <p:grpSpPr>
          <a:xfrm>
            <a:off x="2574365" y="5728684"/>
            <a:ext cx="841763" cy="512383"/>
            <a:chOff x="7147037" y="5625683"/>
            <a:chExt cx="674988" cy="365308"/>
          </a:xfrm>
        </p:grpSpPr>
        <p:grpSp>
          <p:nvGrpSpPr>
            <p:cNvPr id="454" name="Group 453">
              <a:extLst>
                <a:ext uri="{FF2B5EF4-FFF2-40B4-BE49-F238E27FC236}">
                  <a16:creationId xmlns:a16="http://schemas.microsoft.com/office/drawing/2014/main" xmlns="" id="{A0FE3F31-EFB3-4EFE-A45E-94FD7A9DAE36}"/>
                </a:ext>
              </a:extLst>
            </p:cNvPr>
            <p:cNvGrpSpPr/>
            <p:nvPr/>
          </p:nvGrpSpPr>
          <p:grpSpPr>
            <a:xfrm>
              <a:off x="7147037" y="5625683"/>
              <a:ext cx="651695" cy="365308"/>
              <a:chOff x="782176" y="2867715"/>
              <a:chExt cx="903434" cy="506420"/>
            </a:xfrm>
          </p:grpSpPr>
          <p:cxnSp>
            <p:nvCxnSpPr>
              <p:cNvPr id="457" name="Straight Connector 456">
                <a:extLst>
                  <a:ext uri="{FF2B5EF4-FFF2-40B4-BE49-F238E27FC236}">
                    <a16:creationId xmlns:a16="http://schemas.microsoft.com/office/drawing/2014/main" xmlns="" id="{6B2287DE-9D09-456B-BD23-00B2C603A65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8" name="Straight Connector 457">
                <a:extLst>
                  <a:ext uri="{FF2B5EF4-FFF2-40B4-BE49-F238E27FC236}">
                    <a16:creationId xmlns:a16="http://schemas.microsoft.com/office/drawing/2014/main" xmlns="" id="{EB296B5F-1F7C-490D-ACCA-445133A6694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9" name="Straight Connector 458">
                <a:extLst>
                  <a:ext uri="{FF2B5EF4-FFF2-40B4-BE49-F238E27FC236}">
                    <a16:creationId xmlns:a16="http://schemas.microsoft.com/office/drawing/2014/main" xmlns="" id="{3238DDE4-FF42-488B-BC47-CCD6550E62C8}"/>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0" name="Group 459">
                <a:extLst>
                  <a:ext uri="{FF2B5EF4-FFF2-40B4-BE49-F238E27FC236}">
                    <a16:creationId xmlns:a16="http://schemas.microsoft.com/office/drawing/2014/main" xmlns="" id="{A97A5F9A-CBFF-4D33-909D-F9EB724B4EE7}"/>
                  </a:ext>
                </a:extLst>
              </p:cNvPr>
              <p:cNvGrpSpPr/>
              <p:nvPr/>
            </p:nvGrpSpPr>
            <p:grpSpPr>
              <a:xfrm>
                <a:off x="782176" y="2867715"/>
                <a:ext cx="903434" cy="506420"/>
                <a:chOff x="818686" y="1701475"/>
                <a:chExt cx="903434" cy="506420"/>
              </a:xfrm>
            </p:grpSpPr>
            <p:cxnSp>
              <p:nvCxnSpPr>
                <p:cNvPr id="461" name="Straight Connector 460">
                  <a:extLst>
                    <a:ext uri="{FF2B5EF4-FFF2-40B4-BE49-F238E27FC236}">
                      <a16:creationId xmlns:a16="http://schemas.microsoft.com/office/drawing/2014/main" xmlns="" id="{92E76DC7-2AB9-4416-841D-A33D18ADB2AC}"/>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2" name="Straight Connector 461">
                  <a:extLst>
                    <a:ext uri="{FF2B5EF4-FFF2-40B4-BE49-F238E27FC236}">
                      <a16:creationId xmlns:a16="http://schemas.microsoft.com/office/drawing/2014/main" xmlns="" id="{26C831BB-E9B3-4A3C-BC9B-E42861907F19}"/>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3" name="Straight Connector 462">
                  <a:extLst>
                    <a:ext uri="{FF2B5EF4-FFF2-40B4-BE49-F238E27FC236}">
                      <a16:creationId xmlns:a16="http://schemas.microsoft.com/office/drawing/2014/main" xmlns="" id="{FB930B30-E4DA-49E5-9157-F80162AB62E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4" name="Straight Connector 463">
                  <a:extLst>
                    <a:ext uri="{FF2B5EF4-FFF2-40B4-BE49-F238E27FC236}">
                      <a16:creationId xmlns:a16="http://schemas.microsoft.com/office/drawing/2014/main" xmlns="" id="{FFE99438-F1BF-47F0-B26F-650AC4BC89EB}"/>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5" name="Straight Connector 464">
                  <a:extLst>
                    <a:ext uri="{FF2B5EF4-FFF2-40B4-BE49-F238E27FC236}">
                      <a16:creationId xmlns:a16="http://schemas.microsoft.com/office/drawing/2014/main" xmlns="" id="{AED8BE4F-6A7B-4BDA-986D-0672046412CD}"/>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6" name="Straight Connector 465">
                  <a:extLst>
                    <a:ext uri="{FF2B5EF4-FFF2-40B4-BE49-F238E27FC236}">
                      <a16:creationId xmlns:a16="http://schemas.microsoft.com/office/drawing/2014/main" xmlns="" id="{DDE0B9C7-EAD5-47FB-B29E-A410E3812F07}"/>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7" name="Straight Connector 466">
                  <a:extLst>
                    <a:ext uri="{FF2B5EF4-FFF2-40B4-BE49-F238E27FC236}">
                      <a16:creationId xmlns:a16="http://schemas.microsoft.com/office/drawing/2014/main" xmlns="" id="{7CF85793-B4B8-48D1-B08A-29160572CFF8}"/>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8" name="Straight Connector 467">
                  <a:extLst>
                    <a:ext uri="{FF2B5EF4-FFF2-40B4-BE49-F238E27FC236}">
                      <a16:creationId xmlns:a16="http://schemas.microsoft.com/office/drawing/2014/main" xmlns="" id="{5F979A49-7AD7-40C7-98EC-45998CD8187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69" name="Straight Connector 468">
                  <a:extLst>
                    <a:ext uri="{FF2B5EF4-FFF2-40B4-BE49-F238E27FC236}">
                      <a16:creationId xmlns:a16="http://schemas.microsoft.com/office/drawing/2014/main" xmlns="" id="{2CA19E0A-B4E7-48F5-8954-1A0C555FB86F}"/>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55" name="Straight Connector 454">
              <a:extLst>
                <a:ext uri="{FF2B5EF4-FFF2-40B4-BE49-F238E27FC236}">
                  <a16:creationId xmlns:a16="http://schemas.microsoft.com/office/drawing/2014/main" xmlns="" id="{BC59C831-3F20-4E7E-AFF6-F9C30D9DBFF0}"/>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456" name="Straight Connector 455">
              <a:extLst>
                <a:ext uri="{FF2B5EF4-FFF2-40B4-BE49-F238E27FC236}">
                  <a16:creationId xmlns:a16="http://schemas.microsoft.com/office/drawing/2014/main" xmlns="" id="{03F356B1-5C41-4C65-BE86-72A24037184B}"/>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470" name="Freeform 65">
            <a:extLst>
              <a:ext uri="{FF2B5EF4-FFF2-40B4-BE49-F238E27FC236}">
                <a16:creationId xmlns:a16="http://schemas.microsoft.com/office/drawing/2014/main" xmlns="" id="{180471BE-DF30-4859-B14B-EF29CD933807}"/>
              </a:ext>
            </a:extLst>
          </p:cNvPr>
          <p:cNvSpPr>
            <a:spLocks noChangeAspect="1"/>
          </p:cNvSpPr>
          <p:nvPr/>
        </p:nvSpPr>
        <p:spPr bwMode="auto">
          <a:xfrm>
            <a:off x="4544164" y="5745628"/>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471" name="Connector: Elbow 470">
            <a:extLst>
              <a:ext uri="{FF2B5EF4-FFF2-40B4-BE49-F238E27FC236}">
                <a16:creationId xmlns:a16="http://schemas.microsoft.com/office/drawing/2014/main" xmlns="" id="{68199445-52EC-4815-9717-D338A3D673A4}"/>
              </a:ext>
            </a:extLst>
          </p:cNvPr>
          <p:cNvCxnSpPr>
            <a:cxnSpLocks/>
            <a:stCxn id="451" idx="0"/>
            <a:endCxn id="444" idx="2"/>
          </p:cNvCxnSpPr>
          <p:nvPr/>
        </p:nvCxnSpPr>
        <p:spPr>
          <a:xfrm rot="16200000" flipV="1">
            <a:off x="3641739" y="4015895"/>
            <a:ext cx="1417178" cy="907815"/>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72" name="TextBox 471">
            <a:extLst>
              <a:ext uri="{FF2B5EF4-FFF2-40B4-BE49-F238E27FC236}">
                <a16:creationId xmlns:a16="http://schemas.microsoft.com/office/drawing/2014/main" xmlns="" id="{B724B995-1150-4AC2-B556-05F4707AFA4B}"/>
              </a:ext>
            </a:extLst>
          </p:cNvPr>
          <p:cNvSpPr txBox="1"/>
          <p:nvPr/>
        </p:nvSpPr>
        <p:spPr>
          <a:xfrm>
            <a:off x="4660235" y="4368746"/>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473" name="Connector: Elbow 472">
            <a:extLst>
              <a:ext uri="{FF2B5EF4-FFF2-40B4-BE49-F238E27FC236}">
                <a16:creationId xmlns:a16="http://schemas.microsoft.com/office/drawing/2014/main" xmlns="" id="{32FD6806-C7D8-4D6F-B841-4F47C1341CE0}"/>
              </a:ext>
            </a:extLst>
          </p:cNvPr>
          <p:cNvCxnSpPr>
            <a:cxnSpLocks/>
            <a:stCxn id="405" idx="3"/>
            <a:endCxn id="445" idx="3"/>
          </p:cNvCxnSpPr>
          <p:nvPr/>
        </p:nvCxnSpPr>
        <p:spPr>
          <a:xfrm>
            <a:off x="3504862" y="2384426"/>
            <a:ext cx="1498426" cy="3597887"/>
          </a:xfrm>
          <a:prstGeom prst="bentConnector3">
            <a:avLst>
              <a:gd name="adj1" fmla="val 11525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4" name="Connector: Elbow 473">
            <a:extLst>
              <a:ext uri="{FF2B5EF4-FFF2-40B4-BE49-F238E27FC236}">
                <a16:creationId xmlns:a16="http://schemas.microsoft.com/office/drawing/2014/main" xmlns="" id="{16DB0D43-688E-4816-A035-4CFF3419FF38}"/>
              </a:ext>
            </a:extLst>
          </p:cNvPr>
          <p:cNvCxnSpPr>
            <a:cxnSpLocks/>
            <a:stCxn id="442" idx="6"/>
            <a:endCxn id="445" idx="3"/>
          </p:cNvCxnSpPr>
          <p:nvPr/>
        </p:nvCxnSpPr>
        <p:spPr>
          <a:xfrm flipH="1">
            <a:off x="5003288" y="3084125"/>
            <a:ext cx="181873" cy="2898188"/>
          </a:xfrm>
          <a:prstGeom prst="bentConnector3">
            <a:avLst>
              <a:gd name="adj1" fmla="val -37829"/>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475" name="Freeform 349">
            <a:extLst>
              <a:ext uri="{FF2B5EF4-FFF2-40B4-BE49-F238E27FC236}">
                <a16:creationId xmlns:a16="http://schemas.microsoft.com/office/drawing/2014/main" xmlns="" id="{9DCE0839-C15B-4F94-BB1E-EB21E72BF8E1}"/>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476" name="Group 475">
            <a:extLst>
              <a:ext uri="{FF2B5EF4-FFF2-40B4-BE49-F238E27FC236}">
                <a16:creationId xmlns:a16="http://schemas.microsoft.com/office/drawing/2014/main" xmlns="" id="{1F2DE092-E1F7-4706-A8B8-67F164FFB017}"/>
              </a:ext>
            </a:extLst>
          </p:cNvPr>
          <p:cNvGrpSpPr/>
          <p:nvPr/>
        </p:nvGrpSpPr>
        <p:grpSpPr>
          <a:xfrm>
            <a:off x="1774819" y="4065013"/>
            <a:ext cx="220583" cy="206502"/>
            <a:chOff x="4295799" y="16020410"/>
            <a:chExt cx="369851" cy="346244"/>
          </a:xfrm>
          <a:solidFill>
            <a:schemeClr val="bg1"/>
          </a:solidFill>
        </p:grpSpPr>
        <p:sp>
          <p:nvSpPr>
            <p:cNvPr id="478" name="Freeform 366">
              <a:extLst>
                <a:ext uri="{FF2B5EF4-FFF2-40B4-BE49-F238E27FC236}">
                  <a16:creationId xmlns:a16="http://schemas.microsoft.com/office/drawing/2014/main" xmlns="" id="{DF8E7A89-E2FB-4443-B5E9-70C119E653D0}"/>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479" name="Freeform 367">
              <a:extLst>
                <a:ext uri="{FF2B5EF4-FFF2-40B4-BE49-F238E27FC236}">
                  <a16:creationId xmlns:a16="http://schemas.microsoft.com/office/drawing/2014/main" xmlns="" id="{F084A9E2-78C5-4552-B308-5B28BD605749}"/>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480" name="Freeform 79">
            <a:extLst>
              <a:ext uri="{FF2B5EF4-FFF2-40B4-BE49-F238E27FC236}">
                <a16:creationId xmlns:a16="http://schemas.microsoft.com/office/drawing/2014/main" xmlns="" id="{E125B0A4-B4E1-4D99-A7B4-711C36EFCF81}"/>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481" name="Group 480">
            <a:extLst>
              <a:ext uri="{FF2B5EF4-FFF2-40B4-BE49-F238E27FC236}">
                <a16:creationId xmlns:a16="http://schemas.microsoft.com/office/drawing/2014/main" xmlns="" id="{A0AA794F-C5D9-41B5-B364-F0919178A6F7}"/>
              </a:ext>
            </a:extLst>
          </p:cNvPr>
          <p:cNvGrpSpPr/>
          <p:nvPr/>
        </p:nvGrpSpPr>
        <p:grpSpPr>
          <a:xfrm>
            <a:off x="1786002" y="4771733"/>
            <a:ext cx="250074" cy="196050"/>
            <a:chOff x="1399942" y="16036148"/>
            <a:chExt cx="451691" cy="354113"/>
          </a:xfrm>
          <a:solidFill>
            <a:schemeClr val="bg1"/>
          </a:solidFill>
        </p:grpSpPr>
        <p:sp>
          <p:nvSpPr>
            <p:cNvPr id="483" name="Freeform 373">
              <a:extLst>
                <a:ext uri="{FF2B5EF4-FFF2-40B4-BE49-F238E27FC236}">
                  <a16:creationId xmlns:a16="http://schemas.microsoft.com/office/drawing/2014/main" xmlns="" id="{5F10D926-273F-4BE8-8257-D7C495C2C218}"/>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484" name="Freeform 374">
              <a:extLst>
                <a:ext uri="{FF2B5EF4-FFF2-40B4-BE49-F238E27FC236}">
                  <a16:creationId xmlns:a16="http://schemas.microsoft.com/office/drawing/2014/main" xmlns="" id="{8863F994-1F77-4C6D-8556-0CB27138BBC1}"/>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485" name="Rectangle 484">
            <a:extLst>
              <a:ext uri="{FF2B5EF4-FFF2-40B4-BE49-F238E27FC236}">
                <a16:creationId xmlns:a16="http://schemas.microsoft.com/office/drawing/2014/main" xmlns="" id="{7826B258-1585-405D-B41B-ADF4F24BA1A1}"/>
              </a:ext>
            </a:extLst>
          </p:cNvPr>
          <p:cNvSpPr/>
          <p:nvPr/>
        </p:nvSpPr>
        <p:spPr>
          <a:xfrm>
            <a:off x="241588" y="3407049"/>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486" name="Straight Connector 485">
            <a:extLst>
              <a:ext uri="{FF2B5EF4-FFF2-40B4-BE49-F238E27FC236}">
                <a16:creationId xmlns:a16="http://schemas.microsoft.com/office/drawing/2014/main" xmlns="" id="{137FC7F5-BB06-4AB8-8FF3-D962CCFF669E}"/>
              </a:ext>
            </a:extLst>
          </p:cNvPr>
          <p:cNvCxnSpPr/>
          <p:nvPr/>
        </p:nvCxnSpPr>
        <p:spPr>
          <a:xfrm>
            <a:off x="200922" y="3622715"/>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Connector: Elbow 486">
            <a:extLst>
              <a:ext uri="{FF2B5EF4-FFF2-40B4-BE49-F238E27FC236}">
                <a16:creationId xmlns:a16="http://schemas.microsoft.com/office/drawing/2014/main" xmlns="" id="{B03F921B-874E-45CA-8BF0-FF2CC0C60E1F}"/>
              </a:ext>
            </a:extLst>
          </p:cNvPr>
          <p:cNvCxnSpPr>
            <a:cxnSpLocks/>
            <a:stCxn id="405" idx="3"/>
          </p:cNvCxnSpPr>
          <p:nvPr/>
        </p:nvCxnSpPr>
        <p:spPr>
          <a:xfrm>
            <a:off x="3504862" y="2384426"/>
            <a:ext cx="1773851" cy="699568"/>
          </a:xfrm>
          <a:prstGeom prst="bentConnector3">
            <a:avLst>
              <a:gd name="adj1" fmla="val 98937"/>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xmlns="" id="{403B3864-4982-4533-BBC1-93D88528CF29}"/>
              </a:ext>
            </a:extLst>
          </p:cNvPr>
          <p:cNvCxnSpPr>
            <a:cxnSpLocks/>
            <a:stCxn id="434" idx="2"/>
            <a:endCxn id="452" idx="0"/>
          </p:cNvCxnSpPr>
          <p:nvPr/>
        </p:nvCxnSpPr>
        <p:spPr>
          <a:xfrm>
            <a:off x="2564064" y="5511149"/>
            <a:ext cx="45005"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90" name="Group 489">
            <a:extLst>
              <a:ext uri="{FF2B5EF4-FFF2-40B4-BE49-F238E27FC236}">
                <a16:creationId xmlns:a16="http://schemas.microsoft.com/office/drawing/2014/main" xmlns="" id="{B2DCE740-533C-426C-8A03-DF95A0DCD2BD}"/>
              </a:ext>
            </a:extLst>
          </p:cNvPr>
          <p:cNvGrpSpPr/>
          <p:nvPr/>
        </p:nvGrpSpPr>
        <p:grpSpPr>
          <a:xfrm>
            <a:off x="2438766" y="5475917"/>
            <a:ext cx="326130" cy="326130"/>
            <a:chOff x="830785" y="2920929"/>
            <a:chExt cx="326130" cy="326130"/>
          </a:xfrm>
        </p:grpSpPr>
        <p:sp>
          <p:nvSpPr>
            <p:cNvPr id="506" name="Oval 505">
              <a:extLst>
                <a:ext uri="{FF2B5EF4-FFF2-40B4-BE49-F238E27FC236}">
                  <a16:creationId xmlns:a16="http://schemas.microsoft.com/office/drawing/2014/main" xmlns="" id="{D12C1465-454B-4BD4-B93B-C75EBE6C5D16}"/>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07" name="Freeform 60">
              <a:extLst>
                <a:ext uri="{FF2B5EF4-FFF2-40B4-BE49-F238E27FC236}">
                  <a16:creationId xmlns:a16="http://schemas.microsoft.com/office/drawing/2014/main" xmlns="" id="{766E1CF7-BC52-4F46-A106-AFE232E19A22}"/>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512" name="Straight Connector 511">
            <a:extLst>
              <a:ext uri="{FF2B5EF4-FFF2-40B4-BE49-F238E27FC236}">
                <a16:creationId xmlns:a16="http://schemas.microsoft.com/office/drawing/2014/main" xmlns="" id="{22676E09-7CEE-4856-918D-49CC269DAD9A}"/>
              </a:ext>
            </a:extLst>
          </p:cNvPr>
          <p:cNvCxnSpPr>
            <a:cxnSpLocks/>
            <a:stCxn id="451" idx="4"/>
            <a:endCxn id="399" idx="2"/>
          </p:cNvCxnSpPr>
          <p:nvPr/>
        </p:nvCxnSpPr>
        <p:spPr>
          <a:xfrm flipH="1">
            <a:off x="4792793" y="5431980"/>
            <a:ext cx="11442"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xmlns="" id="{4E4FDF5B-30AC-42C3-B5CD-B05D30C68028}"/>
              </a:ext>
            </a:extLst>
          </p:cNvPr>
          <p:cNvCxnSpPr>
            <a:cxnSpLocks/>
            <a:endCxn id="442" idx="2"/>
          </p:cNvCxnSpPr>
          <p:nvPr/>
        </p:nvCxnSpPr>
        <p:spPr>
          <a:xfrm>
            <a:off x="3504537" y="3084125"/>
            <a:ext cx="1392624" cy="0"/>
          </a:xfrm>
          <a:prstGeom prst="line">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sp>
        <p:nvSpPr>
          <p:cNvPr id="441" name="TextBox 440">
            <a:extLst>
              <a:ext uri="{FF2B5EF4-FFF2-40B4-BE49-F238E27FC236}">
                <a16:creationId xmlns:a16="http://schemas.microsoft.com/office/drawing/2014/main" xmlns="" id="{69935EB6-3992-4A64-AF51-EF46BA13FAD5}"/>
              </a:ext>
            </a:extLst>
          </p:cNvPr>
          <p:cNvSpPr txBox="1"/>
          <p:nvPr/>
        </p:nvSpPr>
        <p:spPr>
          <a:xfrm>
            <a:off x="4263517" y="2957330"/>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grpSp>
        <p:nvGrpSpPr>
          <p:cNvPr id="438" name="Group 437">
            <a:extLst>
              <a:ext uri="{FF2B5EF4-FFF2-40B4-BE49-F238E27FC236}">
                <a16:creationId xmlns:a16="http://schemas.microsoft.com/office/drawing/2014/main" xmlns="" id="{1054B3E5-91C6-414A-A51A-DA7412A07ED4}"/>
              </a:ext>
            </a:extLst>
          </p:cNvPr>
          <p:cNvGrpSpPr/>
          <p:nvPr/>
        </p:nvGrpSpPr>
        <p:grpSpPr>
          <a:xfrm>
            <a:off x="3759192" y="2945445"/>
            <a:ext cx="277482" cy="277482"/>
            <a:chOff x="3759192" y="2945445"/>
            <a:chExt cx="277482" cy="277482"/>
          </a:xfrm>
        </p:grpSpPr>
        <p:sp>
          <p:nvSpPr>
            <p:cNvPr id="439" name="Oval 438">
              <a:extLst>
                <a:ext uri="{FF2B5EF4-FFF2-40B4-BE49-F238E27FC236}">
                  <a16:creationId xmlns:a16="http://schemas.microsoft.com/office/drawing/2014/main" xmlns="" id="{81FD5012-B2C9-40FD-9DC7-5D2CEF55E3F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40" name="Freeform 61">
              <a:extLst>
                <a:ext uri="{FF2B5EF4-FFF2-40B4-BE49-F238E27FC236}">
                  <a16:creationId xmlns:a16="http://schemas.microsoft.com/office/drawing/2014/main" xmlns="" id="{B741C3BC-35CD-4282-BEFD-0ABD8DE4225E}"/>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116" name="Connector: Elbow 115">
            <a:extLst>
              <a:ext uri="{FF2B5EF4-FFF2-40B4-BE49-F238E27FC236}">
                <a16:creationId xmlns:a16="http://schemas.microsoft.com/office/drawing/2014/main" xmlns="" id="{317DC421-F842-4BC0-8B35-C580343D8E9A}"/>
              </a:ext>
            </a:extLst>
          </p:cNvPr>
          <p:cNvCxnSpPr>
            <a:cxnSpLocks/>
          </p:cNvCxnSpPr>
          <p:nvPr/>
        </p:nvCxnSpPr>
        <p:spPr>
          <a:xfrm rot="16200000" flipV="1">
            <a:off x="3257673" y="4560650"/>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xmlns="" id="{F6D69ED4-64DE-4CA5-8B23-7598F007C0D6}"/>
              </a:ext>
            </a:extLst>
          </p:cNvPr>
          <p:cNvSpPr/>
          <p:nvPr/>
        </p:nvSpPr>
        <p:spPr bwMode="ltGray">
          <a:xfrm>
            <a:off x="8487884" y="4967783"/>
            <a:ext cx="1691722" cy="856753"/>
          </a:xfrm>
          <a:prstGeom prst="rect">
            <a:avLst/>
          </a:prstGeom>
          <a:solidFill>
            <a:schemeClr val="bg2">
              <a:lumMod val="50000"/>
            </a:schemeClr>
          </a:solidFill>
          <a:ln w="3175" cap="sq" cmpd="sng" algn="ctr">
            <a:noFill/>
            <a:prstDash val="solid"/>
          </a:ln>
          <a:effectLst/>
        </p:spPr>
        <p:txBody>
          <a:bodyPr lIns="72000" tIns="72000" rIns="72000" bIns="72000" rtlCol="0" anchor="ctr">
            <a:noAutofit/>
          </a:bodyPr>
          <a:lstStyle/>
          <a:p>
            <a:pPr lvl="0"/>
            <a:r>
              <a:rPr lang="lv-LV" sz="1100" kern="0" dirty="0">
                <a:solidFill>
                  <a:schemeClr val="bg1"/>
                </a:solidFill>
                <a:latin typeface="arial" panose="020B0604020202020204" pitchFamily="34" charset="0"/>
                <a:cs typeface="Arial" panose="020B0604020202020204" pitchFamily="34" charset="0"/>
              </a:rPr>
              <a:t>Pārrobežu maksātnespējas procesa administrators galvenajā maksātnespējas procedūrā</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xmlns="" id="{A91DA76A-B703-4DA9-8647-9892A7BD6F37}"/>
              </a:ext>
            </a:extLst>
          </p:cNvPr>
          <p:cNvSpPr/>
          <p:nvPr/>
        </p:nvSpPr>
        <p:spPr>
          <a:xfrm>
            <a:off x="248202" y="4440711"/>
            <a:ext cx="1526617" cy="230832"/>
          </a:xfrm>
          <a:prstGeom prst="rect">
            <a:avLst/>
          </a:prstGeom>
        </p:spPr>
        <p:txBody>
          <a:bodyPr wrap="square" lIns="0" tIns="0" rIns="0" bIns="0" rtlCol="0">
            <a:spAutoFit/>
          </a:bodyPr>
          <a:lstStyle/>
          <a:p>
            <a:pPr lvl="0">
              <a:spcAft>
                <a:spcPts val="800"/>
              </a:spcAft>
              <a:defRPr/>
            </a:pPr>
            <a:r>
              <a:rPr lang="lv-LV" sz="750" b="1" dirty="0">
                <a:solidFill>
                  <a:schemeClr val="bg1"/>
                </a:solidFill>
                <a:latin typeface="arial" panose="020B0604020202020204" pitchFamily="34" charset="0"/>
                <a:cs typeface="Arial" panose="020B0604020202020204" pitchFamily="34" charset="0"/>
              </a:rPr>
              <a:t>tostarp nodokļu parādu restrukturizācija</a:t>
            </a:r>
          </a:p>
        </p:txBody>
      </p:sp>
      <p:sp>
        <p:nvSpPr>
          <p:cNvPr id="118" name="Rectangle 117">
            <a:extLst>
              <a:ext uri="{FF2B5EF4-FFF2-40B4-BE49-F238E27FC236}">
                <a16:creationId xmlns:a16="http://schemas.microsoft.com/office/drawing/2014/main" xmlns="" id="{65F43A25-3629-4B9C-B4BF-DEC86DC71398}"/>
              </a:ext>
            </a:extLst>
          </p:cNvPr>
          <p:cNvSpPr/>
          <p:nvPr/>
        </p:nvSpPr>
        <p:spPr>
          <a:xfrm>
            <a:off x="248713" y="4045154"/>
            <a:ext cx="141437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p>
        </p:txBody>
      </p:sp>
      <p:sp>
        <p:nvSpPr>
          <p:cNvPr id="119" name="Rectangle 118">
            <a:extLst>
              <a:ext uri="{FF2B5EF4-FFF2-40B4-BE49-F238E27FC236}">
                <a16:creationId xmlns:a16="http://schemas.microsoft.com/office/drawing/2014/main" xmlns="" id="{64CAA53C-C2CD-40AC-B354-A65B962445AF}"/>
              </a:ext>
            </a:extLst>
          </p:cNvPr>
          <p:cNvSpPr/>
          <p:nvPr/>
        </p:nvSpPr>
        <p:spPr>
          <a:xfrm>
            <a:off x="230555" y="4777505"/>
            <a:ext cx="1389718" cy="115416"/>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xmlns="" id="{81F0EF6F-AD1A-41BC-BF21-494E59DC347C}"/>
              </a:ext>
            </a:extLst>
          </p:cNvPr>
          <p:cNvSpPr/>
          <p:nvPr/>
        </p:nvSpPr>
        <p:spPr>
          <a:xfrm>
            <a:off x="248202" y="3678996"/>
            <a:ext cx="141488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operacionālā restrukturizācija</a:t>
            </a:r>
          </a:p>
        </p:txBody>
      </p:sp>
    </p:spTree>
    <p:extLst>
      <p:ext uri="{BB962C8B-B14F-4D97-AF65-F5344CB8AC3E}">
        <p14:creationId xmlns:p14="http://schemas.microsoft.com/office/powerpoint/2010/main" val="414927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3"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xmlns=""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xmlns="" id="{F2D2C23D-494D-45E2-986A-0C16326A8121}"/>
              </a:ext>
            </a:extLst>
          </p:cNvPr>
          <p:cNvSpPr/>
          <p:nvPr/>
        </p:nvSpPr>
        <p:spPr>
          <a:xfrm>
            <a:off x="0" y="0"/>
            <a:ext cx="3288632"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4900" b="1" spc="-20">
                <a:latin typeface="arial" panose="020B0604020202020204" pitchFamily="34" charset="0"/>
                <a:cs typeface="Arial" panose="020B0604020202020204" pitchFamily="34" charset="0"/>
              </a:rPr>
              <a:t>Pielikumi</a:t>
            </a:r>
            <a:r>
              <a:rPr lang="lv-LV" sz="4900" b="1">
                <a:latin typeface="arial" panose="020B0604020202020204" pitchFamily="34" charset="0"/>
                <a:cs typeface="Arial" panose="020B0604020202020204" pitchFamily="34" charset="0"/>
              </a:rPr>
              <a:t> </a:t>
            </a:r>
          </a:p>
        </p:txBody>
      </p:sp>
      <p:cxnSp>
        <p:nvCxnSpPr>
          <p:cNvPr id="11" name="Straight Connector 10">
            <a:extLst>
              <a:ext uri="{FF2B5EF4-FFF2-40B4-BE49-F238E27FC236}">
                <a16:creationId xmlns:a16="http://schemas.microsoft.com/office/drawing/2014/main" xmlns="" id="{D686D668-E468-4D9E-B7DF-273930B5C022}"/>
              </a:ext>
            </a:extLst>
          </p:cNvPr>
          <p:cNvCxnSpPr>
            <a:cxnSpLocks/>
          </p:cNvCxnSpPr>
          <p:nvPr/>
        </p:nvCxnSpPr>
        <p:spPr>
          <a:xfrm flipH="1">
            <a:off x="-1" y="3552568"/>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C46E71-015D-48F7-8809-0FC2CE2DAF79}"/>
              </a:ext>
            </a:extLst>
          </p:cNvPr>
          <p:cNvCxnSpPr>
            <a:cxnSpLocks/>
          </p:cNvCxnSpPr>
          <p:nvPr/>
        </p:nvCxnSpPr>
        <p:spPr>
          <a:xfrm flipH="1">
            <a:off x="-1" y="2349500"/>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8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0578D4C0-2467-4D35-9DD6-B1A0F436C4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7" name="think-cell Slide" r:id="rId5" imgW="494" imgH="494" progId="TCLayout.ActiveDocument.1">
                  <p:embed/>
                </p:oleObj>
              </mc:Choice>
              <mc:Fallback>
                <p:oleObj name="think-cell Slide" r:id="rId5" imgW="494" imgH="494" progId="TCLayout.ActiveDocument.1">
                  <p:embed/>
                  <p:pic>
                    <p:nvPicPr>
                      <p:cNvPr id="21" name="Object 20" hidden="1">
                        <a:extLst>
                          <a:ext uri="{FF2B5EF4-FFF2-40B4-BE49-F238E27FC236}">
                            <a16:creationId xmlns:a16="http://schemas.microsoft.com/office/drawing/2014/main" xmlns="" id="{0578D4C0-2467-4D35-9DD6-B1A0F436C4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9" name="Rectangle 38" hidden="1">
            <a:extLst>
              <a:ext uri="{FF2B5EF4-FFF2-40B4-BE49-F238E27FC236}">
                <a16:creationId xmlns:a16="http://schemas.microsoft.com/office/drawing/2014/main" xmlns="" id="{575E408F-983D-422B-B481-4519AAAF4C3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93" name="Rectangle 92">
            <a:extLst>
              <a:ext uri="{FF2B5EF4-FFF2-40B4-BE49-F238E27FC236}">
                <a16:creationId xmlns:a16="http://schemas.microsoft.com/office/drawing/2014/main" xmlns="" id="{0AECDD13-AB4B-4287-B2F5-186DC9C04130}"/>
              </a:ext>
            </a:extLst>
          </p:cNvPr>
          <p:cNvSpPr/>
          <p:nvPr/>
        </p:nvSpPr>
        <p:spPr>
          <a:xfrm>
            <a:off x="81973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xmlns="" id="{3443438C-B5D3-43CC-B444-A3540A89F6E2}"/>
              </a:ext>
            </a:extLst>
          </p:cNvPr>
          <p:cNvSpPr/>
          <p:nvPr/>
        </p:nvSpPr>
        <p:spPr>
          <a:xfrm>
            <a:off x="926893" y="2622868"/>
            <a:ext cx="2111375" cy="2559050"/>
          </a:xfrm>
          <a:prstGeom prst="rect">
            <a:avLst/>
          </a:prstGeom>
          <a:solidFill>
            <a:srgbClr val="332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a:ln>
                  <a:noFill/>
                </a:ln>
                <a:solidFill>
                  <a:prstClr val="white"/>
                </a:solidFill>
                <a:effectLst/>
                <a:uLnTx/>
                <a:uFillTx/>
                <a:latin typeface="arial" panose="020B0604020202020204" pitchFamily="34" charset="0"/>
                <a:ea typeface="+mn-ea"/>
                <a:cs typeface="+mn-cs"/>
              </a:rPr>
              <a:t>Reģistrējieties EDS un izmantojiet sava uzņēmuma reitingu!</a:t>
            </a:r>
            <a:endParaRPr kumimoji="0" lang="pl-PL"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8" name="Title 37">
            <a:extLst>
              <a:ext uri="{FF2B5EF4-FFF2-40B4-BE49-F238E27FC236}">
                <a16:creationId xmlns:a16="http://schemas.microsoft.com/office/drawing/2014/main" xmlns="" id="{AF85030F-5675-4996-9536-56D9FC1587D8}"/>
              </a:ext>
            </a:extLst>
          </p:cNvPr>
          <p:cNvSpPr>
            <a:spLocks noGrp="1"/>
          </p:cNvSpPr>
          <p:nvPr>
            <p:ph type="title"/>
          </p:nvPr>
        </p:nvSpPr>
        <p:spPr/>
        <p:txBody>
          <a:bodyPr rtlCol="0"/>
          <a:lstStyle/>
          <a:p>
            <a:pPr rtl="0"/>
            <a:r>
              <a:rPr lang="lv-LV"/>
              <a:t>1. pielikums Nodokļu maksātāju reitinga sistēma</a:t>
            </a:r>
          </a:p>
        </p:txBody>
      </p:sp>
      <p:sp>
        <p:nvSpPr>
          <p:cNvPr id="44" name="Rectangle 43">
            <a:extLst>
              <a:ext uri="{FF2B5EF4-FFF2-40B4-BE49-F238E27FC236}">
                <a16:creationId xmlns:a16="http://schemas.microsoft.com/office/drawing/2014/main" xmlns="" id="{54771D01-37A6-4FCB-8C21-EFC4BF8EAB26}"/>
              </a:ext>
            </a:extLst>
          </p:cNvPr>
          <p:cNvSpPr/>
          <p:nvPr/>
        </p:nvSpPr>
        <p:spPr>
          <a:xfrm>
            <a:off x="40798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1</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2" name="TextBox 41">
            <a:extLst>
              <a:ext uri="{FF2B5EF4-FFF2-40B4-BE49-F238E27FC236}">
                <a16:creationId xmlns:a16="http://schemas.microsoft.com/office/drawing/2014/main" xmlns="" id="{28C4F8D7-EC3A-4437-9520-F0F6AAD45EA3}"/>
              </a:ext>
            </a:extLst>
          </p:cNvPr>
          <p:cNvSpPr txBox="1"/>
          <p:nvPr/>
        </p:nvSpPr>
        <p:spPr>
          <a:xfrm>
            <a:off x="73342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Pieteikšanās EDS</a:t>
            </a:r>
          </a:p>
        </p:txBody>
      </p:sp>
      <p:cxnSp>
        <p:nvCxnSpPr>
          <p:cNvPr id="53" name="Straight Connector 52">
            <a:extLst>
              <a:ext uri="{FF2B5EF4-FFF2-40B4-BE49-F238E27FC236}">
                <a16:creationId xmlns:a16="http://schemas.microsoft.com/office/drawing/2014/main" xmlns="" id="{3A30E2C7-0D24-4599-8616-9BDD81D23559}"/>
              </a:ext>
            </a:extLst>
          </p:cNvPr>
          <p:cNvCxnSpPr>
            <a:cxnSpLocks/>
          </p:cNvCxnSpPr>
          <p:nvPr/>
        </p:nvCxnSpPr>
        <p:spPr>
          <a:xfrm>
            <a:off x="81963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xmlns="" id="{1B39BAB0-22CC-423F-9759-0B842E8AE9CB}"/>
              </a:ext>
            </a:extLst>
          </p:cNvPr>
          <p:cNvSpPr/>
          <p:nvPr/>
        </p:nvSpPr>
        <p:spPr>
          <a:xfrm>
            <a:off x="328751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2</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xmlns="" id="{4A76685E-E4A4-4774-B9AB-4C9FA9F155CA}"/>
              </a:ext>
            </a:extLst>
          </p:cNvPr>
          <p:cNvSpPr txBox="1"/>
          <p:nvPr/>
        </p:nvSpPr>
        <p:spPr>
          <a:xfrm>
            <a:off x="361295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Pārskatiet savu reitingu</a:t>
            </a:r>
          </a:p>
        </p:txBody>
      </p:sp>
      <p:cxnSp>
        <p:nvCxnSpPr>
          <p:cNvPr id="82" name="Straight Connector 81">
            <a:extLst>
              <a:ext uri="{FF2B5EF4-FFF2-40B4-BE49-F238E27FC236}">
                <a16:creationId xmlns:a16="http://schemas.microsoft.com/office/drawing/2014/main" xmlns="" id="{AE60189C-DCB3-4127-A01E-1A540E55C21B}"/>
              </a:ext>
            </a:extLst>
          </p:cNvPr>
          <p:cNvCxnSpPr>
            <a:cxnSpLocks/>
          </p:cNvCxnSpPr>
          <p:nvPr/>
        </p:nvCxnSpPr>
        <p:spPr>
          <a:xfrm>
            <a:off x="369916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xmlns="" id="{D728E5DC-6EEA-4C84-BD70-576365BE03FC}"/>
              </a:ext>
            </a:extLst>
          </p:cNvPr>
          <p:cNvSpPr/>
          <p:nvPr/>
        </p:nvSpPr>
        <p:spPr>
          <a:xfrm>
            <a:off x="616704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3.</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xmlns="" id="{A9E31D6B-F70A-431A-856F-2F660F6949D4}"/>
              </a:ext>
            </a:extLst>
          </p:cNvPr>
          <p:cNvSpPr txBox="1"/>
          <p:nvPr/>
        </p:nvSpPr>
        <p:spPr>
          <a:xfrm>
            <a:off x="649248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Kā VID interpretē jūsu darbības rezultātu?</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xmlns="" id="{75105FEA-09B8-4AFB-87F1-6BD2BE77138A}"/>
              </a:ext>
            </a:extLst>
          </p:cNvPr>
          <p:cNvCxnSpPr>
            <a:cxnSpLocks/>
          </p:cNvCxnSpPr>
          <p:nvPr/>
        </p:nvCxnSpPr>
        <p:spPr>
          <a:xfrm>
            <a:off x="6576060"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xmlns="" id="{32E4CF14-3B17-458B-804A-9DEC90C7F08D}"/>
              </a:ext>
            </a:extLst>
          </p:cNvPr>
          <p:cNvSpPr/>
          <p:nvPr/>
        </p:nvSpPr>
        <p:spPr>
          <a:xfrm>
            <a:off x="9046577"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4</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xmlns="" id="{2DD2B035-E967-4A62-A1CD-1B94C1AD71D3}"/>
              </a:ext>
            </a:extLst>
          </p:cNvPr>
          <p:cNvSpPr txBox="1"/>
          <p:nvPr/>
        </p:nvSpPr>
        <p:spPr>
          <a:xfrm>
            <a:off x="9372013"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Kā jūs tos varat interpretēt?</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92" name="Straight Connector 91">
            <a:extLst>
              <a:ext uri="{FF2B5EF4-FFF2-40B4-BE49-F238E27FC236}">
                <a16:creationId xmlns:a16="http://schemas.microsoft.com/office/drawing/2014/main" xmlns="" id="{A8908597-6595-4035-B047-99E6263DF7FE}"/>
              </a:ext>
            </a:extLst>
          </p:cNvPr>
          <p:cNvCxnSpPr>
            <a:cxnSpLocks/>
          </p:cNvCxnSpPr>
          <p:nvPr/>
        </p:nvCxnSpPr>
        <p:spPr>
          <a:xfrm>
            <a:off x="9458008"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xmlns="" id="{D94FC5DF-D1F4-4B84-BE8F-C919F46BCD18}"/>
              </a:ext>
            </a:extLst>
          </p:cNvPr>
          <p:cNvSpPr/>
          <p:nvPr/>
        </p:nvSpPr>
        <p:spPr>
          <a:xfrm>
            <a:off x="40798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6" name="Rectangle 95">
            <a:extLst>
              <a:ext uri="{FF2B5EF4-FFF2-40B4-BE49-F238E27FC236}">
                <a16:creationId xmlns:a16="http://schemas.microsoft.com/office/drawing/2014/main" xmlns="" id="{6C2DCA23-946D-4294-97FD-585FA35B48E4}"/>
              </a:ext>
            </a:extLst>
          </p:cNvPr>
          <p:cNvSpPr/>
          <p:nvPr/>
        </p:nvSpPr>
        <p:spPr>
          <a:xfrm>
            <a:off x="369926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7" name="Rectangle 96">
            <a:extLst>
              <a:ext uri="{FF2B5EF4-FFF2-40B4-BE49-F238E27FC236}">
                <a16:creationId xmlns:a16="http://schemas.microsoft.com/office/drawing/2014/main" xmlns="" id="{93DF39BB-03AE-4AC2-9AEB-001680A650D5}"/>
              </a:ext>
            </a:extLst>
          </p:cNvPr>
          <p:cNvSpPr/>
          <p:nvPr/>
        </p:nvSpPr>
        <p:spPr>
          <a:xfrm>
            <a:off x="328751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9" name="Rectangle 98">
            <a:extLst>
              <a:ext uri="{FF2B5EF4-FFF2-40B4-BE49-F238E27FC236}">
                <a16:creationId xmlns:a16="http://schemas.microsoft.com/office/drawing/2014/main" xmlns="" id="{00DEC0B6-CF6D-4803-BFB2-AD75C98E1255}"/>
              </a:ext>
            </a:extLst>
          </p:cNvPr>
          <p:cNvSpPr/>
          <p:nvPr/>
        </p:nvSpPr>
        <p:spPr>
          <a:xfrm>
            <a:off x="616704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0" name="Rectangle 99">
            <a:extLst>
              <a:ext uri="{FF2B5EF4-FFF2-40B4-BE49-F238E27FC236}">
                <a16:creationId xmlns:a16="http://schemas.microsoft.com/office/drawing/2014/main" xmlns="" id="{4174B67B-5A50-448F-B1AF-FDC8B31AB997}"/>
              </a:ext>
            </a:extLst>
          </p:cNvPr>
          <p:cNvSpPr/>
          <p:nvPr/>
        </p:nvSpPr>
        <p:spPr>
          <a:xfrm>
            <a:off x="9458108"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reitings virzās uz sarkano zonu, maz ticams, ka restrukturizācijas pasākumi būs veiksmīgi. Lūdzu, apsveriet tūlītēju naudas iepludināšanas iespēju vai uzņēmuma likvidāciju.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reitings pamatā ir dzeltenajā zonā, jums jāierosina tūlītējas sarunas ar VID un kreditoriem par ĀTV procesu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vērtējums pamatā ir zaļajā zonā, jums nav liels pamats uztraukties par savu uzņēmējdarbību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1" name="Rectangle 100">
            <a:extLst>
              <a:ext uri="{FF2B5EF4-FFF2-40B4-BE49-F238E27FC236}">
                <a16:creationId xmlns:a16="http://schemas.microsoft.com/office/drawing/2014/main" xmlns="" id="{A106F514-6319-4B02-A14E-252DA3EE2660}"/>
              </a:ext>
            </a:extLst>
          </p:cNvPr>
          <p:cNvSpPr/>
          <p:nvPr/>
        </p:nvSpPr>
        <p:spPr>
          <a:xfrm>
            <a:off x="9046577"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02" name="Picture 13">
            <a:extLst>
              <a:ext uri="{FF2B5EF4-FFF2-40B4-BE49-F238E27FC236}">
                <a16:creationId xmlns:a16="http://schemas.microsoft.com/office/drawing/2014/main" xmlns="" id="{70D582B3-2F5C-46AB-8D00-B46EB32EC574}"/>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066800" y="2927668"/>
            <a:ext cx="1790700" cy="143478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 name="Picture 16">
            <a:extLst>
              <a:ext uri="{FF2B5EF4-FFF2-40B4-BE49-F238E27FC236}">
                <a16:creationId xmlns:a16="http://schemas.microsoft.com/office/drawing/2014/main" xmlns="" id="{723B5E98-650D-4607-82E8-CC7580B802C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06180" y="2622868"/>
            <a:ext cx="2111860" cy="25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xmlns="" id="{A7DA075C-4EC2-4200-8176-CBF1B730F0F9}"/>
              </a:ext>
            </a:extLst>
          </p:cNvPr>
          <p:cNvGrpSpPr/>
          <p:nvPr/>
        </p:nvGrpSpPr>
        <p:grpSpPr>
          <a:xfrm>
            <a:off x="6576160" y="2508250"/>
            <a:ext cx="2417886" cy="3836988"/>
            <a:chOff x="6576160" y="2508250"/>
            <a:chExt cx="2417886" cy="3836988"/>
          </a:xfrm>
        </p:grpSpPr>
        <p:sp>
          <p:nvSpPr>
            <p:cNvPr id="98" name="Rectangle 97">
              <a:extLst>
                <a:ext uri="{FF2B5EF4-FFF2-40B4-BE49-F238E27FC236}">
                  <a16:creationId xmlns:a16="http://schemas.microsoft.com/office/drawing/2014/main" xmlns="" id="{38747367-A038-421E-A774-F4D5ACF6838D}"/>
                </a:ext>
              </a:extLst>
            </p:cNvPr>
            <p:cNvSpPr/>
            <p:nvPr/>
          </p:nvSpPr>
          <p:spPr>
            <a:xfrm>
              <a:off x="6576160"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Līdz 30 % – uzņēmumam nav regulāras saimnieciskās darbības;</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31 %–50 % – uzņēmumam ir nozīmīgi nodokļu optimizācijas riski;</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51 %–70 % – uzņēmumam ir epizodiskas problēmas;</a:t>
              </a:r>
            </a:p>
            <a:p>
              <a:pPr marL="173736" lvl="0" indent="-173736" fontAlgn="base">
                <a:spcBef>
                  <a:spcPct val="0"/>
                </a:spcBef>
                <a:spcAft>
                  <a:spcPts val="800"/>
                </a:spcAft>
                <a:buClr>
                  <a:srgbClr val="000000"/>
                </a:buClr>
                <a:buSzPct val="100000"/>
                <a:buFont typeface="Arial" panose="020B0604020202020204" pitchFamily="34" charset="0"/>
                <a:buChar char="•"/>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71 %–90 % – </a:t>
              </a:r>
              <a:r>
                <a:rPr lang="lv-LV" sz="1200" dirty="0">
                  <a:solidFill>
                    <a:prstClr val="black"/>
                  </a:solidFill>
                  <a:latin typeface="arial" panose="020B0604020202020204" pitchFamily="34" charset="0"/>
                  <a:ea typeface="MS PGothic" panose="020B0600070205080204" pitchFamily="34" charset="-128"/>
                </a:rPr>
                <a:t>uzņēmums strādā labi</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Virs 91 % – </a:t>
              </a:r>
              <a:r>
                <a:rPr lang="lv-LV" sz="1200" dirty="0">
                  <a:solidFill>
                    <a:prstClr val="black"/>
                  </a:solidFill>
                  <a:latin typeface="arial" panose="020B0604020202020204" pitchFamily="34" charset="0"/>
                  <a:ea typeface="MS PGothic" panose="020B0600070205080204" pitchFamily="34" charset="-128"/>
                </a:rPr>
                <a:t>uzņēmumam</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teicama nodokļu maksāšanas disciplīna un ekonomiskie rādītāji,</a:t>
              </a:r>
            </a:p>
          </p:txBody>
        </p:sp>
        <p:sp>
          <p:nvSpPr>
            <p:cNvPr id="104" name="Text Placeholder 3">
              <a:extLst>
                <a:ext uri="{FF2B5EF4-FFF2-40B4-BE49-F238E27FC236}">
                  <a16:creationId xmlns:a16="http://schemas.microsoft.com/office/drawing/2014/main" xmlns="" id="{0B6324B6-7BF4-4EED-BC85-160B2F5EF853}"/>
                </a:ext>
              </a:extLst>
            </p:cNvPr>
            <p:cNvSpPr txBox="1">
              <a:spLocks/>
            </p:cNvSpPr>
            <p:nvPr/>
          </p:nvSpPr>
          <p:spPr>
            <a:xfrm>
              <a:off x="6595432" y="5738182"/>
              <a:ext cx="2398614" cy="267901"/>
            </a:xfrm>
            <a:prstGeom prst="rect">
              <a:avLst/>
            </a:prstGeom>
          </p:spPr>
          <p:txBody>
            <a:bodyPr vert="horz" lIns="7200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rPr>
                <a:t>*</a:t>
              </a:r>
              <a:r>
                <a:rPr lang="lv-LV" dirty="0"/>
                <a:t> Sīkāka informācija: </a:t>
              </a:r>
              <a:r>
                <a:rPr lang="lv-LV" b="1" u="sng" dirty="0">
                  <a:hlinkClick r:id="rId9"/>
                </a:rPr>
                <a:t>eds.vid.gov.lv</a:t>
              </a:r>
              <a:endParaRPr kumimoji="0" lang="lv-LV" altLang="en-US" sz="1000" b="1" i="0" u="none" strike="noStrike" kern="1200" cap="none" spc="0" normalizeH="0" baseline="0" noProof="0" dirty="0">
                <a:ln>
                  <a:noFill/>
                </a:ln>
                <a:solidFill>
                  <a:srgbClr val="8313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alt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sp>
        <p:nvSpPr>
          <p:cNvPr id="105" name="Freeform 21">
            <a:extLst>
              <a:ext uri="{FF2B5EF4-FFF2-40B4-BE49-F238E27FC236}">
                <a16:creationId xmlns:a16="http://schemas.microsoft.com/office/drawing/2014/main" xmlns="" id="{6E69BDDA-AAF2-41BD-B60A-7B04CB192D8B}"/>
              </a:ext>
            </a:extLst>
          </p:cNvPr>
          <p:cNvSpPr>
            <a:spLocks noChangeAspect="1" noEditPoints="1"/>
          </p:cNvSpPr>
          <p:nvPr/>
        </p:nvSpPr>
        <p:spPr bwMode="auto">
          <a:xfrm>
            <a:off x="2632532" y="5880633"/>
            <a:ext cx="326054" cy="324981"/>
          </a:xfrm>
          <a:custGeom>
            <a:avLst/>
            <a:gdLst>
              <a:gd name="T0" fmla="*/ 50 w 200"/>
              <a:gd name="T1" fmla="*/ 58 h 200"/>
              <a:gd name="T2" fmla="*/ 86 w 200"/>
              <a:gd name="T3" fmla="*/ 94 h 200"/>
              <a:gd name="T4" fmla="*/ 0 w 200"/>
              <a:gd name="T5" fmla="*/ 94 h 200"/>
              <a:gd name="T6" fmla="*/ 0 w 200"/>
              <a:gd name="T7" fmla="*/ 106 h 200"/>
              <a:gd name="T8" fmla="*/ 86 w 200"/>
              <a:gd name="T9" fmla="*/ 106 h 200"/>
              <a:gd name="T10" fmla="*/ 50 w 200"/>
              <a:gd name="T11" fmla="*/ 142 h 200"/>
              <a:gd name="T12" fmla="*/ 59 w 200"/>
              <a:gd name="T13" fmla="*/ 151 h 200"/>
              <a:gd name="T14" fmla="*/ 110 w 200"/>
              <a:gd name="T15" fmla="*/ 100 h 200"/>
              <a:gd name="T16" fmla="*/ 59 w 200"/>
              <a:gd name="T17" fmla="*/ 49 h 200"/>
              <a:gd name="T18" fmla="*/ 50 w 200"/>
              <a:gd name="T19" fmla="*/ 58 h 200"/>
              <a:gd name="T20" fmla="*/ 188 w 200"/>
              <a:gd name="T21" fmla="*/ 0 h 200"/>
              <a:gd name="T22" fmla="*/ 88 w 200"/>
              <a:gd name="T23" fmla="*/ 0 h 200"/>
              <a:gd name="T24" fmla="*/ 75 w 200"/>
              <a:gd name="T25" fmla="*/ 12 h 200"/>
              <a:gd name="T26" fmla="*/ 75 w 200"/>
              <a:gd name="T27" fmla="*/ 31 h 200"/>
              <a:gd name="T28" fmla="*/ 88 w 200"/>
              <a:gd name="T29" fmla="*/ 31 h 200"/>
              <a:gd name="T30" fmla="*/ 88 w 200"/>
              <a:gd name="T31" fmla="*/ 12 h 200"/>
              <a:gd name="T32" fmla="*/ 188 w 200"/>
              <a:gd name="T33" fmla="*/ 12 h 200"/>
              <a:gd name="T34" fmla="*/ 188 w 200"/>
              <a:gd name="T35" fmla="*/ 187 h 200"/>
              <a:gd name="T36" fmla="*/ 88 w 200"/>
              <a:gd name="T37" fmla="*/ 187 h 200"/>
              <a:gd name="T38" fmla="*/ 88 w 200"/>
              <a:gd name="T39" fmla="*/ 169 h 200"/>
              <a:gd name="T40" fmla="*/ 75 w 200"/>
              <a:gd name="T41" fmla="*/ 169 h 200"/>
              <a:gd name="T42" fmla="*/ 75 w 200"/>
              <a:gd name="T43" fmla="*/ 187 h 200"/>
              <a:gd name="T44" fmla="*/ 88 w 200"/>
              <a:gd name="T45" fmla="*/ 200 h 200"/>
              <a:gd name="T46" fmla="*/ 188 w 200"/>
              <a:gd name="T47" fmla="*/ 200 h 200"/>
              <a:gd name="T48" fmla="*/ 200 w 200"/>
              <a:gd name="T49" fmla="*/ 187 h 200"/>
              <a:gd name="T50" fmla="*/ 200 w 200"/>
              <a:gd name="T51" fmla="*/ 12 h 200"/>
              <a:gd name="T52" fmla="*/ 188 w 200"/>
              <a:gd name="T5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200">
                <a:moveTo>
                  <a:pt x="50" y="58"/>
                </a:moveTo>
                <a:cubicBezTo>
                  <a:pt x="86" y="94"/>
                  <a:pt x="86" y="94"/>
                  <a:pt x="86" y="94"/>
                </a:cubicBezTo>
                <a:cubicBezTo>
                  <a:pt x="0" y="94"/>
                  <a:pt x="0" y="94"/>
                  <a:pt x="0" y="94"/>
                </a:cubicBezTo>
                <a:cubicBezTo>
                  <a:pt x="0" y="106"/>
                  <a:pt x="0" y="106"/>
                  <a:pt x="0" y="106"/>
                </a:cubicBezTo>
                <a:cubicBezTo>
                  <a:pt x="86" y="106"/>
                  <a:pt x="86" y="106"/>
                  <a:pt x="86" y="106"/>
                </a:cubicBezTo>
                <a:cubicBezTo>
                  <a:pt x="50" y="142"/>
                  <a:pt x="50" y="142"/>
                  <a:pt x="50" y="142"/>
                </a:cubicBezTo>
                <a:cubicBezTo>
                  <a:pt x="59" y="151"/>
                  <a:pt x="59" y="151"/>
                  <a:pt x="59" y="151"/>
                </a:cubicBezTo>
                <a:cubicBezTo>
                  <a:pt x="110" y="100"/>
                  <a:pt x="110" y="100"/>
                  <a:pt x="110" y="100"/>
                </a:cubicBezTo>
                <a:cubicBezTo>
                  <a:pt x="59" y="49"/>
                  <a:pt x="59" y="49"/>
                  <a:pt x="59" y="49"/>
                </a:cubicBezTo>
                <a:lnTo>
                  <a:pt x="50" y="58"/>
                </a:lnTo>
                <a:close/>
                <a:moveTo>
                  <a:pt x="188" y="0"/>
                </a:moveTo>
                <a:cubicBezTo>
                  <a:pt x="88" y="0"/>
                  <a:pt x="88" y="0"/>
                  <a:pt x="88" y="0"/>
                </a:cubicBezTo>
                <a:cubicBezTo>
                  <a:pt x="81" y="0"/>
                  <a:pt x="75" y="6"/>
                  <a:pt x="75" y="12"/>
                </a:cubicBezTo>
                <a:cubicBezTo>
                  <a:pt x="75" y="31"/>
                  <a:pt x="75" y="31"/>
                  <a:pt x="75" y="31"/>
                </a:cubicBezTo>
                <a:cubicBezTo>
                  <a:pt x="88" y="31"/>
                  <a:pt x="88" y="31"/>
                  <a:pt x="88" y="31"/>
                </a:cubicBezTo>
                <a:cubicBezTo>
                  <a:pt x="88" y="12"/>
                  <a:pt x="88" y="12"/>
                  <a:pt x="88" y="12"/>
                </a:cubicBezTo>
                <a:cubicBezTo>
                  <a:pt x="188" y="12"/>
                  <a:pt x="188" y="12"/>
                  <a:pt x="188" y="12"/>
                </a:cubicBezTo>
                <a:cubicBezTo>
                  <a:pt x="188" y="187"/>
                  <a:pt x="188" y="187"/>
                  <a:pt x="188" y="187"/>
                </a:cubicBezTo>
                <a:cubicBezTo>
                  <a:pt x="88" y="187"/>
                  <a:pt x="88" y="187"/>
                  <a:pt x="88" y="187"/>
                </a:cubicBezTo>
                <a:cubicBezTo>
                  <a:pt x="88" y="169"/>
                  <a:pt x="88" y="169"/>
                  <a:pt x="88" y="169"/>
                </a:cubicBezTo>
                <a:cubicBezTo>
                  <a:pt x="75" y="169"/>
                  <a:pt x="75" y="169"/>
                  <a:pt x="75" y="169"/>
                </a:cubicBezTo>
                <a:cubicBezTo>
                  <a:pt x="75" y="187"/>
                  <a:pt x="75" y="187"/>
                  <a:pt x="75" y="187"/>
                </a:cubicBezTo>
                <a:cubicBezTo>
                  <a:pt x="75" y="194"/>
                  <a:pt x="81" y="200"/>
                  <a:pt x="88" y="200"/>
                </a:cubicBezTo>
                <a:cubicBezTo>
                  <a:pt x="188" y="200"/>
                  <a:pt x="188" y="200"/>
                  <a:pt x="188" y="200"/>
                </a:cubicBezTo>
                <a:cubicBezTo>
                  <a:pt x="195" y="200"/>
                  <a:pt x="200" y="194"/>
                  <a:pt x="200" y="187"/>
                </a:cubicBezTo>
                <a:cubicBezTo>
                  <a:pt x="200" y="12"/>
                  <a:pt x="200" y="12"/>
                  <a:pt x="200" y="12"/>
                </a:cubicBezTo>
                <a:cubicBezTo>
                  <a:pt x="200" y="6"/>
                  <a:pt x="195" y="0"/>
                  <a:pt x="188" y="0"/>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6" name="Freeform 135">
            <a:extLst>
              <a:ext uri="{FF2B5EF4-FFF2-40B4-BE49-F238E27FC236}">
                <a16:creationId xmlns:a16="http://schemas.microsoft.com/office/drawing/2014/main" xmlns="" id="{D0DF8FE8-C725-4533-9170-AF99BD2C6D4A}"/>
              </a:ext>
            </a:extLst>
          </p:cNvPr>
          <p:cNvSpPr>
            <a:spLocks noEditPoints="1"/>
          </p:cNvSpPr>
          <p:nvPr/>
        </p:nvSpPr>
        <p:spPr bwMode="auto">
          <a:xfrm>
            <a:off x="5524045" y="5897880"/>
            <a:ext cx="314694" cy="318976"/>
          </a:xfrm>
          <a:custGeom>
            <a:avLst/>
            <a:gdLst>
              <a:gd name="T0" fmla="*/ 273 w 439"/>
              <a:gd name="T1" fmla="*/ 0 h 445"/>
              <a:gd name="T2" fmla="*/ 273 w 439"/>
              <a:gd name="T3" fmla="*/ 135 h 445"/>
              <a:gd name="T4" fmla="*/ 136 w 439"/>
              <a:gd name="T5" fmla="*/ 135 h 445"/>
              <a:gd name="T6" fmla="*/ 136 w 439"/>
              <a:gd name="T7" fmla="*/ 247 h 445"/>
              <a:gd name="T8" fmla="*/ 0 w 439"/>
              <a:gd name="T9" fmla="*/ 247 h 445"/>
              <a:gd name="T10" fmla="*/ 0 w 439"/>
              <a:gd name="T11" fmla="*/ 445 h 445"/>
              <a:gd name="T12" fmla="*/ 439 w 439"/>
              <a:gd name="T13" fmla="*/ 445 h 445"/>
              <a:gd name="T14" fmla="*/ 439 w 439"/>
              <a:gd name="T15" fmla="*/ 0 h 445"/>
              <a:gd name="T16" fmla="*/ 273 w 439"/>
              <a:gd name="T17" fmla="*/ 0 h 445"/>
              <a:gd name="T18" fmla="*/ 29 w 439"/>
              <a:gd name="T19" fmla="*/ 276 h 445"/>
              <a:gd name="T20" fmla="*/ 136 w 439"/>
              <a:gd name="T21" fmla="*/ 276 h 445"/>
              <a:gd name="T22" fmla="*/ 136 w 439"/>
              <a:gd name="T23" fmla="*/ 416 h 445"/>
              <a:gd name="T24" fmla="*/ 29 w 439"/>
              <a:gd name="T25" fmla="*/ 416 h 445"/>
              <a:gd name="T26" fmla="*/ 29 w 439"/>
              <a:gd name="T27" fmla="*/ 276 h 445"/>
              <a:gd name="T28" fmla="*/ 165 w 439"/>
              <a:gd name="T29" fmla="*/ 416 h 445"/>
              <a:gd name="T30" fmla="*/ 165 w 439"/>
              <a:gd name="T31" fmla="*/ 164 h 445"/>
              <a:gd name="T32" fmla="*/ 273 w 439"/>
              <a:gd name="T33" fmla="*/ 164 h 445"/>
              <a:gd name="T34" fmla="*/ 273 w 439"/>
              <a:gd name="T35" fmla="*/ 416 h 445"/>
              <a:gd name="T36" fmla="*/ 165 w 439"/>
              <a:gd name="T37" fmla="*/ 416 h 445"/>
              <a:gd name="T38" fmla="*/ 410 w 439"/>
              <a:gd name="T39" fmla="*/ 416 h 445"/>
              <a:gd name="T40" fmla="*/ 302 w 439"/>
              <a:gd name="T41" fmla="*/ 416 h 445"/>
              <a:gd name="T42" fmla="*/ 302 w 439"/>
              <a:gd name="T43" fmla="*/ 29 h 445"/>
              <a:gd name="T44" fmla="*/ 410 w 439"/>
              <a:gd name="T45" fmla="*/ 29 h 445"/>
              <a:gd name="T46" fmla="*/ 410 w 439"/>
              <a:gd name="T47" fmla="*/ 41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9" h="445">
                <a:moveTo>
                  <a:pt x="273" y="0"/>
                </a:moveTo>
                <a:lnTo>
                  <a:pt x="273" y="135"/>
                </a:lnTo>
                <a:lnTo>
                  <a:pt x="136" y="135"/>
                </a:lnTo>
                <a:lnTo>
                  <a:pt x="136" y="247"/>
                </a:lnTo>
                <a:lnTo>
                  <a:pt x="0" y="247"/>
                </a:lnTo>
                <a:lnTo>
                  <a:pt x="0" y="445"/>
                </a:lnTo>
                <a:lnTo>
                  <a:pt x="439" y="445"/>
                </a:lnTo>
                <a:lnTo>
                  <a:pt x="439" y="0"/>
                </a:lnTo>
                <a:lnTo>
                  <a:pt x="273" y="0"/>
                </a:lnTo>
                <a:close/>
                <a:moveTo>
                  <a:pt x="29" y="276"/>
                </a:moveTo>
                <a:lnTo>
                  <a:pt x="136" y="276"/>
                </a:lnTo>
                <a:lnTo>
                  <a:pt x="136" y="416"/>
                </a:lnTo>
                <a:lnTo>
                  <a:pt x="29" y="416"/>
                </a:lnTo>
                <a:lnTo>
                  <a:pt x="29" y="276"/>
                </a:lnTo>
                <a:close/>
                <a:moveTo>
                  <a:pt x="165" y="416"/>
                </a:moveTo>
                <a:lnTo>
                  <a:pt x="165" y="164"/>
                </a:lnTo>
                <a:lnTo>
                  <a:pt x="273" y="164"/>
                </a:lnTo>
                <a:lnTo>
                  <a:pt x="273" y="416"/>
                </a:lnTo>
                <a:lnTo>
                  <a:pt x="165" y="416"/>
                </a:lnTo>
                <a:close/>
                <a:moveTo>
                  <a:pt x="410" y="416"/>
                </a:moveTo>
                <a:lnTo>
                  <a:pt x="302" y="416"/>
                </a:lnTo>
                <a:lnTo>
                  <a:pt x="302" y="29"/>
                </a:lnTo>
                <a:lnTo>
                  <a:pt x="410" y="29"/>
                </a:lnTo>
                <a:lnTo>
                  <a:pt x="410" y="416"/>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41">
            <a:extLst>
              <a:ext uri="{FF2B5EF4-FFF2-40B4-BE49-F238E27FC236}">
                <a16:creationId xmlns:a16="http://schemas.microsoft.com/office/drawing/2014/main" xmlns="" id="{B2E61ACA-00A3-4694-91EE-80DC6A3A8070}"/>
              </a:ext>
            </a:extLst>
          </p:cNvPr>
          <p:cNvSpPr>
            <a:spLocks noChangeAspect="1" noEditPoints="1"/>
          </p:cNvSpPr>
          <p:nvPr/>
        </p:nvSpPr>
        <p:spPr bwMode="auto">
          <a:xfrm>
            <a:off x="8406046" y="5878243"/>
            <a:ext cx="318854" cy="318853"/>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8" name="Freeform 40">
            <a:extLst>
              <a:ext uri="{FF2B5EF4-FFF2-40B4-BE49-F238E27FC236}">
                <a16:creationId xmlns:a16="http://schemas.microsoft.com/office/drawing/2014/main" xmlns="" id="{27CC64A5-D1C2-4251-ABCD-49745328377E}"/>
              </a:ext>
            </a:extLst>
          </p:cNvPr>
          <p:cNvSpPr>
            <a:spLocks noChangeAspect="1" noEditPoints="1"/>
          </p:cNvSpPr>
          <p:nvPr/>
        </p:nvSpPr>
        <p:spPr bwMode="auto">
          <a:xfrm>
            <a:off x="11284695" y="5872133"/>
            <a:ext cx="378619" cy="322659"/>
          </a:xfrm>
          <a:custGeom>
            <a:avLst/>
            <a:gdLst>
              <a:gd name="T0" fmla="*/ 105 w 210"/>
              <a:gd name="T1" fmla="*/ 81 h 179"/>
              <a:gd name="T2" fmla="*/ 146 w 210"/>
              <a:gd name="T3" fmla="*/ 41 h 179"/>
              <a:gd name="T4" fmla="*/ 105 w 210"/>
              <a:gd name="T5" fmla="*/ 0 h 179"/>
              <a:gd name="T6" fmla="*/ 64 w 210"/>
              <a:gd name="T7" fmla="*/ 41 h 179"/>
              <a:gd name="T8" fmla="*/ 105 w 210"/>
              <a:gd name="T9" fmla="*/ 81 h 179"/>
              <a:gd name="T10" fmla="*/ 105 w 210"/>
              <a:gd name="T11" fmla="*/ 13 h 179"/>
              <a:gd name="T12" fmla="*/ 133 w 210"/>
              <a:gd name="T13" fmla="*/ 41 h 179"/>
              <a:gd name="T14" fmla="*/ 105 w 210"/>
              <a:gd name="T15" fmla="*/ 69 h 179"/>
              <a:gd name="T16" fmla="*/ 77 w 210"/>
              <a:gd name="T17" fmla="*/ 41 h 179"/>
              <a:gd name="T18" fmla="*/ 105 w 210"/>
              <a:gd name="T19" fmla="*/ 13 h 179"/>
              <a:gd name="T20" fmla="*/ 23 w 210"/>
              <a:gd name="T21" fmla="*/ 179 h 179"/>
              <a:gd name="T22" fmla="*/ 187 w 210"/>
              <a:gd name="T23" fmla="*/ 179 h 179"/>
              <a:gd name="T24" fmla="*/ 201 w 210"/>
              <a:gd name="T25" fmla="*/ 150 h 179"/>
              <a:gd name="T26" fmla="*/ 105 w 210"/>
              <a:gd name="T27" fmla="*/ 113 h 179"/>
              <a:gd name="T28" fmla="*/ 9 w 210"/>
              <a:gd name="T29" fmla="*/ 150 h 179"/>
              <a:gd name="T30" fmla="*/ 23 w 210"/>
              <a:gd name="T31" fmla="*/ 179 h 179"/>
              <a:gd name="T32" fmla="*/ 19 w 210"/>
              <a:gd name="T33" fmla="*/ 158 h 179"/>
              <a:gd name="T34" fmla="*/ 105 w 210"/>
              <a:gd name="T35" fmla="*/ 125 h 179"/>
              <a:gd name="T36" fmla="*/ 191 w 210"/>
              <a:gd name="T37" fmla="*/ 158 h 179"/>
              <a:gd name="T38" fmla="*/ 192 w 210"/>
              <a:gd name="T39" fmla="*/ 163 h 179"/>
              <a:gd name="T40" fmla="*/ 187 w 210"/>
              <a:gd name="T41" fmla="*/ 166 h 179"/>
              <a:gd name="T42" fmla="*/ 23 w 210"/>
              <a:gd name="T43" fmla="*/ 166 h 179"/>
              <a:gd name="T44" fmla="*/ 18 w 210"/>
              <a:gd name="T45" fmla="*/ 163 h 179"/>
              <a:gd name="T46" fmla="*/ 19 w 210"/>
              <a:gd name="T47" fmla="*/ 1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79">
                <a:moveTo>
                  <a:pt x="105" y="81"/>
                </a:moveTo>
                <a:cubicBezTo>
                  <a:pt x="127" y="81"/>
                  <a:pt x="146" y="63"/>
                  <a:pt x="146" y="41"/>
                </a:cubicBezTo>
                <a:cubicBezTo>
                  <a:pt x="146" y="18"/>
                  <a:pt x="127" y="0"/>
                  <a:pt x="105" y="0"/>
                </a:cubicBezTo>
                <a:cubicBezTo>
                  <a:pt x="83" y="0"/>
                  <a:pt x="64" y="18"/>
                  <a:pt x="64" y="41"/>
                </a:cubicBezTo>
                <a:cubicBezTo>
                  <a:pt x="64" y="63"/>
                  <a:pt x="83" y="81"/>
                  <a:pt x="105" y="81"/>
                </a:cubicBezTo>
                <a:close/>
                <a:moveTo>
                  <a:pt x="105" y="13"/>
                </a:moveTo>
                <a:cubicBezTo>
                  <a:pt x="121" y="13"/>
                  <a:pt x="133" y="25"/>
                  <a:pt x="133" y="41"/>
                </a:cubicBezTo>
                <a:cubicBezTo>
                  <a:pt x="133" y="56"/>
                  <a:pt x="121" y="69"/>
                  <a:pt x="105" y="69"/>
                </a:cubicBezTo>
                <a:cubicBezTo>
                  <a:pt x="90" y="69"/>
                  <a:pt x="77" y="56"/>
                  <a:pt x="77" y="41"/>
                </a:cubicBezTo>
                <a:cubicBezTo>
                  <a:pt x="77" y="25"/>
                  <a:pt x="90" y="13"/>
                  <a:pt x="105" y="13"/>
                </a:cubicBezTo>
                <a:close/>
                <a:moveTo>
                  <a:pt x="23" y="179"/>
                </a:moveTo>
                <a:cubicBezTo>
                  <a:pt x="187" y="179"/>
                  <a:pt x="187" y="179"/>
                  <a:pt x="187" y="179"/>
                </a:cubicBezTo>
                <a:cubicBezTo>
                  <a:pt x="202" y="179"/>
                  <a:pt x="210" y="162"/>
                  <a:pt x="201" y="150"/>
                </a:cubicBezTo>
                <a:cubicBezTo>
                  <a:pt x="184" y="128"/>
                  <a:pt x="148" y="113"/>
                  <a:pt x="105" y="113"/>
                </a:cubicBezTo>
                <a:cubicBezTo>
                  <a:pt x="62" y="113"/>
                  <a:pt x="26" y="128"/>
                  <a:pt x="9" y="150"/>
                </a:cubicBezTo>
                <a:cubicBezTo>
                  <a:pt x="0" y="162"/>
                  <a:pt x="8" y="179"/>
                  <a:pt x="23" y="179"/>
                </a:cubicBezTo>
                <a:close/>
                <a:moveTo>
                  <a:pt x="19" y="158"/>
                </a:moveTo>
                <a:cubicBezTo>
                  <a:pt x="34" y="138"/>
                  <a:pt x="68" y="125"/>
                  <a:pt x="105" y="125"/>
                </a:cubicBezTo>
                <a:cubicBezTo>
                  <a:pt x="142" y="125"/>
                  <a:pt x="176" y="138"/>
                  <a:pt x="191" y="158"/>
                </a:cubicBezTo>
                <a:cubicBezTo>
                  <a:pt x="193" y="160"/>
                  <a:pt x="192" y="162"/>
                  <a:pt x="192" y="163"/>
                </a:cubicBezTo>
                <a:cubicBezTo>
                  <a:pt x="192" y="164"/>
                  <a:pt x="190" y="166"/>
                  <a:pt x="187" y="166"/>
                </a:cubicBezTo>
                <a:cubicBezTo>
                  <a:pt x="23" y="166"/>
                  <a:pt x="23" y="166"/>
                  <a:pt x="23" y="166"/>
                </a:cubicBezTo>
                <a:cubicBezTo>
                  <a:pt x="20" y="166"/>
                  <a:pt x="19" y="164"/>
                  <a:pt x="18" y="163"/>
                </a:cubicBezTo>
                <a:cubicBezTo>
                  <a:pt x="18" y="162"/>
                  <a:pt x="17" y="160"/>
                  <a:pt x="19" y="158"/>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Slide Number Placeholder 5">
            <a:extLst>
              <a:ext uri="{FF2B5EF4-FFF2-40B4-BE49-F238E27FC236}">
                <a16:creationId xmlns:a16="http://schemas.microsoft.com/office/drawing/2014/main" xmlns="" id="{B3B40DA9-22F3-4BD7-93F4-68988E5A7B99}"/>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23</a:t>
            </a:fld>
            <a:endParaRPr lang="en-GB" noProof="0"/>
          </a:p>
        </p:txBody>
      </p:sp>
    </p:spTree>
    <p:extLst>
      <p:ext uri="{BB962C8B-B14F-4D97-AF65-F5344CB8AC3E}">
        <p14:creationId xmlns:p14="http://schemas.microsoft.com/office/powerpoint/2010/main" val="1130326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xmlns="" id="{76F120AA-F9D7-4D28-B91D-832E66152D4A}"/>
              </a:ext>
            </a:extLst>
          </p:cNvPr>
          <p:cNvGraphicFramePr>
            <a:graphicFrameLocks noGrp="1"/>
          </p:cNvGraphicFramePr>
          <p:nvPr>
            <p:extLst>
              <p:ext uri="{D42A27DB-BD31-4B8C-83A1-F6EECF244321}">
                <p14:modId xmlns:p14="http://schemas.microsoft.com/office/powerpoint/2010/main" val="3921926764"/>
              </p:ext>
            </p:extLst>
          </p:nvPr>
        </p:nvGraphicFramePr>
        <p:xfrm>
          <a:off x="421240" y="2378075"/>
          <a:ext cx="11341561" cy="3953349"/>
        </p:xfrm>
        <a:graphic>
          <a:graphicData uri="http://schemas.openxmlformats.org/drawingml/2006/table">
            <a:tbl>
              <a:tblPr firstRow="1" bandRow="1">
                <a:tableStyleId>{5C22544A-7EE6-4342-B048-85BDC9FD1C3A}</a:tableStyleId>
              </a:tblPr>
              <a:tblGrid>
                <a:gridCol w="1300880">
                  <a:extLst>
                    <a:ext uri="{9D8B030D-6E8A-4147-A177-3AD203B41FA5}">
                      <a16:colId xmlns:a16="http://schemas.microsoft.com/office/drawing/2014/main" xmlns="" val="1126684868"/>
                    </a:ext>
                  </a:extLst>
                </a:gridCol>
                <a:gridCol w="10040681">
                  <a:extLst>
                    <a:ext uri="{9D8B030D-6E8A-4147-A177-3AD203B41FA5}">
                      <a16:colId xmlns:a16="http://schemas.microsoft.com/office/drawing/2014/main" xmlns="" val="4230649592"/>
                    </a:ext>
                  </a:extLst>
                </a:gridCol>
              </a:tblGrid>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kern="0">
                          <a:solidFill>
                            <a:srgbClr val="000000"/>
                          </a:solidFill>
                          <a:latin typeface="Arial" panose="020B0604020202020204" pitchFamily="34" charset="0"/>
                          <a:ea typeface="Verdana" panose="020B0604030504040204" pitchFamily="34" charset="0"/>
                          <a:cs typeface="Arial" panose="020B0604020202020204" pitchFamily="34" charset="0"/>
                        </a:rPr>
                        <a:t>Likums par nodokļiem un nodevām</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endParaRPr>
                    </a:p>
                    <a:p>
                      <a:pPr defTabSz="781835" rtl="0">
                        <a:defRPr/>
                      </a:pPr>
                      <a:r>
                        <a:rPr lang="lv-LV" sz="1200" b="0">
                          <a:solidFill>
                            <a:srgbClr val="831355"/>
                          </a:solidFill>
                          <a:latin typeface="Arial" panose="020B0604020202020204" pitchFamily="34" charset="0"/>
                          <a:ea typeface="Verdana" panose="020B060403050404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https://likumi.lv/ta/id/33946-par-nodokliem-un-nodevam</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4147896248"/>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Maksātnespējas likums</a:t>
                      </a:r>
                    </a:p>
                    <a:p>
                      <a:pPr defTabSz="781835" rtl="0">
                        <a:defRPr/>
                      </a:pPr>
                      <a:r>
                        <a:rPr lang="lv-LV"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https://likumi.lv/ta/id/214590-meaksatnespejas-likums</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681101925"/>
                  </a:ext>
                </a:extLst>
              </a:tr>
              <a:tr h="439261">
                <a:tc>
                  <a:txBody>
                    <a:bodyPr/>
                    <a:lstStyle/>
                    <a:p>
                      <a:pPr rtl="0"/>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Latvijas Republikas Ekonomikas ministrija</a:t>
                      </a:r>
                    </a:p>
                    <a:p>
                      <a:pPr rtl="0"/>
                      <a:r>
                        <a:rPr lang="lv-LV" sz="1200">
                          <a:solidFill>
                            <a:srgbClr val="831355"/>
                          </a:solidFill>
                          <a:latin typeface="Arial" panose="020B0604020202020204" pitchFamily="34" charset="0"/>
                          <a:ea typeface="Verdana" panose="020B060403050404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https://em.gov.lv/en/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686505621"/>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Valsts vienotā datorizētā zemesgrāmata</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dirty="0">
                          <a:solidFill>
                            <a:srgbClr val="831355"/>
                          </a:solidFill>
                          <a:latin typeface="Arial" panose="020B0604020202020204" pitchFamily="34" charset="0"/>
                          <a:ea typeface="Verdana" panose="020B060403050404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https://www.zemesgramata.lv/</a:t>
                      </a: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3487303311"/>
                  </a:ext>
                </a:extLst>
              </a:tr>
              <a:tr h="439261">
                <a:tc>
                  <a:txBody>
                    <a:bodyPr/>
                    <a:lstStyle/>
                    <a:p>
                      <a:pPr rtl="0"/>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Tiešsaistes piekļuve informācijai no Latvijas Republikas Uzņēmumu reģistra</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endParaRPr>
                    </a:p>
                    <a:p>
                      <a:pPr rtl="0"/>
                      <a:r>
                        <a:rPr lang="lv-LV" sz="1200">
                          <a:solidFill>
                            <a:srgbClr val="831355"/>
                          </a:solidFill>
                          <a:latin typeface="Arial" panose="020B0604020202020204" pitchFamily="34" charset="0"/>
                          <a:ea typeface="Verdana" panose="020B060403050404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https://www.ur.gov.lv/en/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3427403538"/>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Latvijas Bankas kredītu reģistrs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a:solidFill>
                            <a:srgbClr val="831355"/>
                          </a:solidFill>
                          <a:latin typeface="Arial" panose="020B0604020202020204" pitchFamily="34" charset="0"/>
                          <a:ea typeface="Verdana" panose="020B060403050404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https://manidati.kreg.lv/?lang=EN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924504420"/>
                  </a:ext>
                </a:extLst>
              </a:tr>
              <a:tr h="439261">
                <a:tc>
                  <a:txBody>
                    <a:bodyPr/>
                    <a:lstStyle/>
                    <a:p>
                      <a:pPr defTabSz="781835" rtl="0">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Maksātnespējas kontroles dienests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http://mkd.gov.lv/</a:t>
                      </a:r>
                      <a:r>
                        <a:rPr lang="lv-LV"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3255558330"/>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kern="0">
                          <a:solidFill>
                            <a:srgbClr val="000000"/>
                          </a:solidFill>
                          <a:latin typeface="Arial" panose="020B0604020202020204" pitchFamily="34" charset="0"/>
                          <a:ea typeface="Verdana" panose="020B0604030504040204" pitchFamily="34" charset="0"/>
                          <a:cs typeface="Arial" panose="020B0604020202020204" pitchFamily="34" charset="0"/>
                        </a:rPr>
                        <a:t>Nodokļu maksātāju reitinga sistēma</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defTabSz="781835" rtl="0">
                        <a:defRPr/>
                      </a:pPr>
                      <a:r>
                        <a:rPr lang="lv-LV" sz="1200" b="0">
                          <a:solidFill>
                            <a:srgbClr val="831355"/>
                          </a:solidFill>
                          <a:latin typeface="Arial" panose="020B0604020202020204" pitchFamily="34" charset="0"/>
                          <a:ea typeface="Verdana" panose="020B060403050404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https://www.vid.gov.lv/lv/nodoklu-maksataju-reitinga-sistema</a:t>
                      </a:r>
                      <a:r>
                        <a:rPr lang="lv-LV" sz="1200" b="0" kern="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712712816"/>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defTabSz="781835" rtl="0">
                        <a:defRPr/>
                      </a:pPr>
                      <a:r>
                        <a:rPr lang="lv-LV"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VID konsultācijas par nodokļu parāda atmaksas risinājumiem</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xmlns="" val="tx"/>
                            </a:ext>
                          </a:extLst>
                        </a:hlinkClick>
                      </a:endParaRPr>
                    </a:p>
                    <a:p>
                      <a:pPr defTabSz="781835" rtl="0">
                        <a:defRPr/>
                      </a:pPr>
                      <a:r>
                        <a:rPr lang="lv-LV"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xmlns="" val="tx"/>
                              </a:ext>
                            </a:extLst>
                          </a:hlinkClick>
                        </a:rPr>
                        <a:t>https://www.vid.gov.lv/lv/pieejami-vairaki-risinajumi-kas-atvieglo-nodoklu-paradu-nomaksu-0</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4122331847"/>
                  </a:ext>
                </a:extLst>
              </a:tr>
            </a:tbl>
          </a:graphicData>
        </a:graphic>
      </p:graphicFrame>
      <p:graphicFrame>
        <p:nvGraphicFramePr>
          <p:cNvPr id="17" name="Object 16" hidden="1">
            <a:extLst>
              <a:ext uri="{FF2B5EF4-FFF2-40B4-BE49-F238E27FC236}">
                <a16:creationId xmlns:a16="http://schemas.microsoft.com/office/drawing/2014/main" xmlns="" id="{F8A2774F-8555-40C8-9967-3F9A67BD1B4B}"/>
              </a:ext>
            </a:extLst>
          </p:cNvPr>
          <p:cNvGraphicFramePr>
            <a:graphicFrameLocks noChangeAspect="1"/>
          </p:cNvGraphicFramePr>
          <p:nvPr>
            <p:custDataLst>
              <p:tags r:id="rId2"/>
            </p:custDataLst>
            <p:extLst>
              <p:ext uri="{D42A27DB-BD31-4B8C-83A1-F6EECF244321}">
                <p14:modId xmlns:p14="http://schemas.microsoft.com/office/powerpoint/2010/main" val="2765324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1" name="think-cell Slide" r:id="rId16" imgW="395" imgH="394" progId="TCLayout.ActiveDocument.1">
                  <p:embed/>
                </p:oleObj>
              </mc:Choice>
              <mc:Fallback>
                <p:oleObj name="think-cell Slide" r:id="rId16" imgW="395" imgH="394" progId="TCLayout.ActiveDocument.1">
                  <p:embed/>
                  <p:pic>
                    <p:nvPicPr>
                      <p:cNvPr id="17" name="Object 16" hidden="1">
                        <a:extLst>
                          <a:ext uri="{FF2B5EF4-FFF2-40B4-BE49-F238E27FC236}">
                            <a16:creationId xmlns:a16="http://schemas.microsoft.com/office/drawing/2014/main" xmlns="" id="{F8A2774F-8555-40C8-9967-3F9A67BD1B4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xmlns="" id="{4B2B4E2D-67C3-40B1-BCB8-FC275E5DA1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23" name="Title 22">
            <a:extLst>
              <a:ext uri="{FF2B5EF4-FFF2-40B4-BE49-F238E27FC236}">
                <a16:creationId xmlns:a16="http://schemas.microsoft.com/office/drawing/2014/main" xmlns="" id="{ED5496E0-4403-4F2F-BA06-7921D09086D7}"/>
              </a:ext>
            </a:extLst>
          </p:cNvPr>
          <p:cNvSpPr>
            <a:spLocks noGrp="1"/>
          </p:cNvSpPr>
          <p:nvPr>
            <p:ph type="title"/>
          </p:nvPr>
        </p:nvSpPr>
        <p:spPr/>
        <p:txBody>
          <a:bodyPr rtlCol="0"/>
          <a:lstStyle/>
          <a:p>
            <a:pPr rtl="0"/>
            <a:r>
              <a:rPr lang="lv-LV"/>
              <a:t>2. pielikums: Noderīgas saites un resursi</a:t>
            </a:r>
            <a:endParaRPr lang="en-GB" dirty="0"/>
          </a:p>
        </p:txBody>
      </p:sp>
      <p:pic>
        <p:nvPicPr>
          <p:cNvPr id="7" name="Picture 31">
            <a:extLst>
              <a:ext uri="{FF2B5EF4-FFF2-40B4-BE49-F238E27FC236}">
                <a16:creationId xmlns:a16="http://schemas.microsoft.com/office/drawing/2014/main" xmlns="" id="{D7A2FDF1-2F5F-4B05-912D-8FBED58B6A38}"/>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59622" y="5932889"/>
            <a:ext cx="558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
            <a:extLst>
              <a:ext uri="{FF2B5EF4-FFF2-40B4-BE49-F238E27FC236}">
                <a16:creationId xmlns:a16="http://schemas.microsoft.com/office/drawing/2014/main" xmlns="" id="{6FF97B01-303F-4236-9E7E-A24545381B42}"/>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59622" y="5496327"/>
            <a:ext cx="5588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xmlns="" id="{3958C4E9-0905-42B2-A5D6-4D1E71752FEE}"/>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67547" y="5037539"/>
            <a:ext cx="7429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extLst>
              <a:ext uri="{FF2B5EF4-FFF2-40B4-BE49-F238E27FC236}">
                <a16:creationId xmlns:a16="http://schemas.microsoft.com/office/drawing/2014/main" xmlns="" id="{21FD542C-7AEF-4F22-847B-528E538E2C8F}"/>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564372" y="4613677"/>
            <a:ext cx="74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33">
            <a:extLst>
              <a:ext uri="{FF2B5EF4-FFF2-40B4-BE49-F238E27FC236}">
                <a16:creationId xmlns:a16="http://schemas.microsoft.com/office/drawing/2014/main" xmlns="" id="{494D8D80-8187-45C6-83C2-C65D13273266}"/>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513572" y="4177114"/>
            <a:ext cx="850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5">
            <a:extLst>
              <a:ext uri="{FF2B5EF4-FFF2-40B4-BE49-F238E27FC236}">
                <a16:creationId xmlns:a16="http://schemas.microsoft.com/office/drawing/2014/main" xmlns="" id="{82851099-CFF8-45B5-8D06-BF4B51ECCC4D}"/>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61222" y="3738964"/>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a:extLst>
              <a:ext uri="{FF2B5EF4-FFF2-40B4-BE49-F238E27FC236}">
                <a16:creationId xmlns:a16="http://schemas.microsoft.com/office/drawing/2014/main" xmlns="" id="{06340795-8187-4512-A60F-BA126435C31B}"/>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38179" y="2540402"/>
            <a:ext cx="801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8">
            <a:extLst>
              <a:ext uri="{FF2B5EF4-FFF2-40B4-BE49-F238E27FC236}">
                <a16:creationId xmlns:a16="http://schemas.microsoft.com/office/drawing/2014/main" xmlns="" id="{B04E97CD-B9D2-45A7-A717-BF46ADB7CBF9}"/>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38179" y="2992839"/>
            <a:ext cx="8016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a:extLst>
              <a:ext uri="{FF2B5EF4-FFF2-40B4-BE49-F238E27FC236}">
                <a16:creationId xmlns:a16="http://schemas.microsoft.com/office/drawing/2014/main" xmlns="" id="{BB25773D-5A8E-4FB1-9759-00AAC6184B96}"/>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24</a:t>
            </a:fld>
            <a:endParaRPr lang="en-GB" noProof="0"/>
          </a:p>
        </p:txBody>
      </p:sp>
      <p:pic>
        <p:nvPicPr>
          <p:cNvPr id="48132" name="Picture 4">
            <a:extLst>
              <a:ext uri="{FF2B5EF4-FFF2-40B4-BE49-F238E27FC236}">
                <a16:creationId xmlns:a16="http://schemas.microsoft.com/office/drawing/2014/main" xmlns="" id="{4152D982-F638-4B1C-A703-1C8CD506B6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7716" y="3127694"/>
            <a:ext cx="602611" cy="60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40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21D77005-2B52-4683-99A2-5053046EE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5"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21D77005-2B52-4683-99A2-5053046EE1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xmlns="" id="{9B741C86-A8BC-4DAD-8C00-A461B4B2323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2" name="Title 1">
            <a:extLst>
              <a:ext uri="{FF2B5EF4-FFF2-40B4-BE49-F238E27FC236}">
                <a16:creationId xmlns:a16="http://schemas.microsoft.com/office/drawing/2014/main" xmlns="" id="{3DA8A7B7-71BD-42C5-B06F-5ABDFB67D6D4}"/>
              </a:ext>
            </a:extLst>
          </p:cNvPr>
          <p:cNvSpPr>
            <a:spLocks noGrp="1"/>
          </p:cNvSpPr>
          <p:nvPr>
            <p:ph type="title"/>
          </p:nvPr>
        </p:nvSpPr>
        <p:spPr/>
        <p:txBody>
          <a:bodyPr rtlCol="0"/>
          <a:lstStyle/>
          <a:p>
            <a:pPr rtl="0"/>
            <a:r>
              <a:rPr lang="lv-LV" dirty="0"/>
              <a:t>3. pielikums: Naudas plūsmas prognozes piemērs</a:t>
            </a:r>
          </a:p>
        </p:txBody>
      </p:sp>
      <p:graphicFrame>
        <p:nvGraphicFramePr>
          <p:cNvPr id="8" name="Table 6">
            <a:extLst>
              <a:ext uri="{FF2B5EF4-FFF2-40B4-BE49-F238E27FC236}">
                <a16:creationId xmlns:a16="http://schemas.microsoft.com/office/drawing/2014/main" xmlns="" id="{7706F021-2D68-480D-9455-98D2D5B012D5}"/>
              </a:ext>
            </a:extLst>
          </p:cNvPr>
          <p:cNvGraphicFramePr>
            <a:graphicFrameLocks noGrp="1"/>
          </p:cNvGraphicFramePr>
          <p:nvPr>
            <p:extLst>
              <p:ext uri="{D42A27DB-BD31-4B8C-83A1-F6EECF244321}">
                <p14:modId xmlns:p14="http://schemas.microsoft.com/office/powerpoint/2010/main" val="3047360302"/>
              </p:ext>
            </p:extLst>
          </p:nvPr>
        </p:nvGraphicFramePr>
        <p:xfrm>
          <a:off x="3459783" y="3019898"/>
          <a:ext cx="6696000" cy="3345600"/>
        </p:xfrm>
        <a:graphic>
          <a:graphicData uri="http://schemas.openxmlformats.org/drawingml/2006/table">
            <a:tbl>
              <a:tblPr/>
              <a:tblGrid>
                <a:gridCol w="2484000">
                  <a:extLst>
                    <a:ext uri="{9D8B030D-6E8A-4147-A177-3AD203B41FA5}">
                      <a16:colId xmlns:a16="http://schemas.microsoft.com/office/drawing/2014/main" xmlns="" val="1368899552"/>
                    </a:ext>
                  </a:extLst>
                </a:gridCol>
                <a:gridCol w="468000">
                  <a:extLst>
                    <a:ext uri="{9D8B030D-6E8A-4147-A177-3AD203B41FA5}">
                      <a16:colId xmlns:a16="http://schemas.microsoft.com/office/drawing/2014/main" xmlns="" val="1828597788"/>
                    </a:ext>
                  </a:extLst>
                </a:gridCol>
                <a:gridCol w="468000">
                  <a:extLst>
                    <a:ext uri="{9D8B030D-6E8A-4147-A177-3AD203B41FA5}">
                      <a16:colId xmlns:a16="http://schemas.microsoft.com/office/drawing/2014/main" xmlns="" val="3620393088"/>
                    </a:ext>
                  </a:extLst>
                </a:gridCol>
                <a:gridCol w="468000">
                  <a:extLst>
                    <a:ext uri="{9D8B030D-6E8A-4147-A177-3AD203B41FA5}">
                      <a16:colId xmlns:a16="http://schemas.microsoft.com/office/drawing/2014/main" xmlns="" val="3035851196"/>
                    </a:ext>
                  </a:extLst>
                </a:gridCol>
                <a:gridCol w="468000">
                  <a:extLst>
                    <a:ext uri="{9D8B030D-6E8A-4147-A177-3AD203B41FA5}">
                      <a16:colId xmlns:a16="http://schemas.microsoft.com/office/drawing/2014/main" xmlns="" val="3613907452"/>
                    </a:ext>
                  </a:extLst>
                </a:gridCol>
                <a:gridCol w="468000">
                  <a:extLst>
                    <a:ext uri="{9D8B030D-6E8A-4147-A177-3AD203B41FA5}">
                      <a16:colId xmlns:a16="http://schemas.microsoft.com/office/drawing/2014/main" xmlns="" val="1829835856"/>
                    </a:ext>
                  </a:extLst>
                </a:gridCol>
                <a:gridCol w="468000">
                  <a:extLst>
                    <a:ext uri="{9D8B030D-6E8A-4147-A177-3AD203B41FA5}">
                      <a16:colId xmlns:a16="http://schemas.microsoft.com/office/drawing/2014/main" xmlns="" val="3334992182"/>
                    </a:ext>
                  </a:extLst>
                </a:gridCol>
                <a:gridCol w="468000">
                  <a:extLst>
                    <a:ext uri="{9D8B030D-6E8A-4147-A177-3AD203B41FA5}">
                      <a16:colId xmlns:a16="http://schemas.microsoft.com/office/drawing/2014/main" xmlns="" val="8859097"/>
                    </a:ext>
                  </a:extLst>
                </a:gridCol>
                <a:gridCol w="468000">
                  <a:extLst>
                    <a:ext uri="{9D8B030D-6E8A-4147-A177-3AD203B41FA5}">
                      <a16:colId xmlns:a16="http://schemas.microsoft.com/office/drawing/2014/main" xmlns="" val="2072701353"/>
                    </a:ext>
                  </a:extLst>
                </a:gridCol>
                <a:gridCol w="468000">
                  <a:extLst>
                    <a:ext uri="{9D8B030D-6E8A-4147-A177-3AD203B41FA5}">
                      <a16:colId xmlns:a16="http://schemas.microsoft.com/office/drawing/2014/main" xmlns="" val="1919896032"/>
                    </a:ext>
                  </a:extLst>
                </a:gridCol>
              </a:tblGrid>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rgbClr val="831355"/>
                          </a:solidFill>
                          <a:effectLst/>
                          <a:latin typeface="arial" panose="020B0604020202020204" pitchFamily="34" charset="0"/>
                          <a:ea typeface="MS PGothic" panose="020B0600070205080204" pitchFamily="34" charset="-128"/>
                        </a:rPr>
                        <a:t>Vēsturiskais laika posms</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solidFill>
                      <a:schemeClr val="lt1"/>
                    </a:solidFill>
                  </a:tcPr>
                </a:tc>
                <a:tc hMerge="1">
                  <a:txBody>
                    <a:bodyPr/>
                    <a:lstStyle/>
                    <a:p>
                      <a:pPr rtl="0"/>
                      <a:endParaRPr lang="en-GB"/>
                    </a:p>
                  </a:txBody>
                  <a:tcPr/>
                </a:tc>
                <a:tc hMerge="1">
                  <a:txBody>
                    <a:bodyPr/>
                    <a:lstStyle/>
                    <a:p>
                      <a:pPr rtl="0"/>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rgbClr val="831355"/>
                          </a:solidFill>
                          <a:effectLst/>
                          <a:latin typeface="arial" panose="020B0604020202020204" pitchFamily="34" charset="0"/>
                          <a:ea typeface="MS PGothic" panose="020B0600070205080204" pitchFamily="34" charset="-128"/>
                        </a:rPr>
                        <a:t>Paredzētais periods T</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pPr rtl="0"/>
                      <a:endParaRPr lang="en-GB"/>
                    </a:p>
                  </a:txBody>
                  <a:tcPr/>
                </a:tc>
                <a:tc hMerge="1">
                  <a:txBody>
                    <a:bodyPr/>
                    <a:lstStyle/>
                    <a:p>
                      <a:pPr rtl="0"/>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rgbClr val="831355"/>
                          </a:solidFill>
                          <a:effectLst/>
                          <a:latin typeface="arial" panose="020B0604020202020204" pitchFamily="34" charset="0"/>
                          <a:ea typeface="MS PGothic" panose="020B0600070205080204" pitchFamily="34" charset="-128"/>
                        </a:rPr>
                        <a:t>Paredzētais periods T+1</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pPr rtl="0"/>
                      <a:endParaRPr lang="en-GB"/>
                    </a:p>
                  </a:txBody>
                  <a:tcPr/>
                </a:tc>
                <a:tc hMerge="1">
                  <a:txBody>
                    <a:bodyPr/>
                    <a:lstStyle/>
                    <a:p>
                      <a:pPr rtl="0"/>
                      <a:endParaRPr lang="en-GB"/>
                    </a:p>
                  </a:txBody>
                  <a:tcPr/>
                </a:tc>
                <a:extLst>
                  <a:ext uri="{0D108BD9-81ED-4DB2-BD59-A6C34878D82A}">
                    <a16:rowId xmlns:a16="http://schemas.microsoft.com/office/drawing/2014/main" xmlns="" val="3608097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Ienākumi</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87598440"/>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Ienākumi no pakalpojumu / produktu pārdošanas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8 000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9 000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12 000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88612068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Ienākumi no uzņēmējdarbības, kas nav pamatdarbība, aktīvu pārdošanas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87403816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Nodokļu ienākumi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40847077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Pārējie ienākumi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45234106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Bankas kredītlīnijas izmantošana</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477621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(citi ienākumu avoti)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3780442914"/>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Izdevumi</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335178643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Pārdoto preču / pakalpojumu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- 6 200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- 6 000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492281602"/>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Administrācijas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352660839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Nodokļu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316201135"/>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Procentu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3048292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Pamatsummas atmaksa</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945403689"/>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Izdevumi, lai nodrošinātu ar pamatdarbību nesaistītu aktīvu pārdošanu</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21628070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Citi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8523329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(citas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5903201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Brīvā naudas plūsma</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4 500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bg1"/>
                          </a:solidFill>
                          <a:effectLst/>
                          <a:latin typeface="arial" panose="020B0604020202020204" pitchFamily="34" charset="0"/>
                          <a:ea typeface="MS PGothic" panose="020B0600070205080204" pitchFamily="34" charset="-128"/>
                        </a:rPr>
                        <a:t>-200</a:t>
                      </a:r>
                      <a:endParaRPr kumimoji="0" lang="en-GB"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solidFill>
                      <a:schemeClr val="tx2"/>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2 100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3 050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3 250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4 950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3165703994"/>
                  </a:ext>
                </a:extLst>
              </a:tr>
            </a:tbl>
          </a:graphicData>
        </a:graphic>
      </p:graphicFrame>
      <p:sp>
        <p:nvSpPr>
          <p:cNvPr id="9" name="Rectangle 8">
            <a:extLst>
              <a:ext uri="{FF2B5EF4-FFF2-40B4-BE49-F238E27FC236}">
                <a16:creationId xmlns:a16="http://schemas.microsoft.com/office/drawing/2014/main" xmlns="" id="{F9222C28-4497-4246-9CE2-1FF66DD67CA8}"/>
              </a:ext>
            </a:extLst>
          </p:cNvPr>
          <p:cNvSpPr/>
          <p:nvPr/>
        </p:nvSpPr>
        <p:spPr>
          <a:xfrm flipH="1">
            <a:off x="129524" y="4487186"/>
            <a:ext cx="2827018" cy="16688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kreditoru sarakstu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0" name="Rectangle 9">
            <a:extLst>
              <a:ext uri="{FF2B5EF4-FFF2-40B4-BE49-F238E27FC236}">
                <a16:creationId xmlns:a16="http://schemas.microsoft.com/office/drawing/2014/main" xmlns="" id="{AB671816-0DAD-46BC-811E-11F5F9D53F23}"/>
              </a:ext>
            </a:extLst>
          </p:cNvPr>
          <p:cNvSpPr/>
          <p:nvPr/>
        </p:nvSpPr>
        <p:spPr>
          <a:xfrm flipH="1">
            <a:off x="129523" y="4890368"/>
            <a:ext cx="2827020" cy="17928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EDS nodokļu pārskatu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1" name="Rectangle 10">
            <a:extLst>
              <a:ext uri="{FF2B5EF4-FFF2-40B4-BE49-F238E27FC236}">
                <a16:creationId xmlns:a16="http://schemas.microsoft.com/office/drawing/2014/main" xmlns="" id="{2A891B1B-58FE-4435-BA14-54CA575FC36B}"/>
              </a:ext>
            </a:extLst>
          </p:cNvPr>
          <p:cNvSpPr/>
          <p:nvPr/>
        </p:nvSpPr>
        <p:spPr>
          <a:xfrm flipH="1">
            <a:off x="129523" y="4688867"/>
            <a:ext cx="2827019" cy="16670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algu pārskatu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2" name="Rectangle 11">
            <a:extLst>
              <a:ext uri="{FF2B5EF4-FFF2-40B4-BE49-F238E27FC236}">
                <a16:creationId xmlns:a16="http://schemas.microsoft.com/office/drawing/2014/main" xmlns="" id="{B2726FBC-C95F-482F-8E4A-FF420864C4F4}"/>
              </a:ext>
            </a:extLst>
          </p:cNvPr>
          <p:cNvSpPr/>
          <p:nvPr/>
        </p:nvSpPr>
        <p:spPr>
          <a:xfrm flipH="1">
            <a:off x="129544" y="5099576"/>
            <a:ext cx="2826998" cy="21880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aizdevumu atmaksas grafiku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3" name="Rectangle 12">
            <a:extLst>
              <a:ext uri="{FF2B5EF4-FFF2-40B4-BE49-F238E27FC236}">
                <a16:creationId xmlns:a16="http://schemas.microsoft.com/office/drawing/2014/main" xmlns="" id="{B27D8D38-4D07-4537-9C1F-1FEE44A6B5F3}"/>
              </a:ext>
            </a:extLst>
          </p:cNvPr>
          <p:cNvSpPr/>
          <p:nvPr/>
        </p:nvSpPr>
        <p:spPr>
          <a:xfrm flipH="1">
            <a:off x="407988" y="5931019"/>
            <a:ext cx="2548573" cy="17938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bankas konta atlikumu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5" name="Rectangle 14">
            <a:extLst>
              <a:ext uri="{FF2B5EF4-FFF2-40B4-BE49-F238E27FC236}">
                <a16:creationId xmlns:a16="http://schemas.microsoft.com/office/drawing/2014/main" xmlns="" id="{65199F17-EF1A-4988-9E67-8F686CB845E0}"/>
              </a:ext>
            </a:extLst>
          </p:cNvPr>
          <p:cNvSpPr/>
          <p:nvPr/>
        </p:nvSpPr>
        <p:spPr>
          <a:xfrm flipH="1">
            <a:off x="129523" y="3175119"/>
            <a:ext cx="2827019" cy="2951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debitoru sarakstu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39" name="Rectangle 38">
            <a:extLst>
              <a:ext uri="{FF2B5EF4-FFF2-40B4-BE49-F238E27FC236}">
                <a16:creationId xmlns:a16="http://schemas.microsoft.com/office/drawing/2014/main" xmlns="" id="{F05A8B69-B898-450E-983B-5A88CC06B4A8}"/>
              </a:ext>
            </a:extLst>
          </p:cNvPr>
          <p:cNvSpPr/>
          <p:nvPr/>
        </p:nvSpPr>
        <p:spPr>
          <a:xfrm>
            <a:off x="4829428" y="1531252"/>
            <a:ext cx="2264877" cy="1492716"/>
          </a:xfrm>
          <a:prstGeom prst="rect">
            <a:avLst/>
          </a:prstGeom>
        </p:spPr>
        <p:txBody>
          <a:bodyPr wrap="square" lIns="0" tIns="0" rIns="0" bIns="0" rtlCol="0">
            <a:spAutoFit/>
          </a:bodyPr>
          <a:lstStyle/>
          <a:p>
            <a:pPr marL="0" marR="0" lvl="0" indent="0" algn="just" defTabSz="914400" rtl="0" eaLnBrk="1" fontAlgn="auto" latinLnBrk="0" hangingPunct="1">
              <a:lnSpc>
                <a:spcPct val="100000"/>
              </a:lnSpc>
              <a:spcBef>
                <a:spcPts val="0"/>
              </a:spcBef>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Ir zināmas daudzas pazīmes, kas var norādīt uz jaunām naudas plūsmas problēmām, piemēram,</a:t>
            </a:r>
            <a:endParaRPr lang="lv-LV" sz="1200" dirty="0">
              <a:solidFill>
                <a:prstClr val="black"/>
              </a:solidFill>
              <a:latin typeface="arial" panose="020B0604020202020204" pitchFamily="34" charset="0"/>
              <a:cs typeface="Arial" panose="020B0604020202020204" pitchFamily="34" charset="0"/>
            </a:endParaRPr>
          </a:p>
          <a:p>
            <a:pPr marL="357188" marR="0" lvl="0" indent="-171450"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pārdošanas apjoma samazināšanās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rentabilitātes samazināšanās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Debitoru parādu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uzkrāšanās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izdevumu palielināšanās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u. c.</a:t>
            </a:r>
          </a:p>
        </p:txBody>
      </p:sp>
      <p:sp>
        <p:nvSpPr>
          <p:cNvPr id="40" name="Google Shape;226;p16">
            <a:extLst>
              <a:ext uri="{FF2B5EF4-FFF2-40B4-BE49-F238E27FC236}">
                <a16:creationId xmlns:a16="http://schemas.microsoft.com/office/drawing/2014/main" xmlns="" id="{3BC95AA1-E769-4FE5-8CB6-47E07C2E6C40}"/>
              </a:ext>
            </a:extLst>
          </p:cNvPr>
          <p:cNvSpPr txBox="1">
            <a:spLocks noChangeArrowheads="1"/>
          </p:cNvSpPr>
          <p:nvPr/>
        </p:nvSpPr>
        <p:spPr bwMode="auto">
          <a:xfrm>
            <a:off x="273853" y="6455830"/>
            <a:ext cx="11240123" cy="241980"/>
          </a:xfrm>
          <a:prstGeom prst="rect">
            <a:avLst/>
          </a:prstGeom>
          <a:solidFill>
            <a:schemeClr val="tx2"/>
          </a:solidFill>
          <a:ln>
            <a:noFill/>
          </a:ln>
        </p:spPr>
        <p:txBody>
          <a:bodyPr wrap="square" lIns="72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a:ln>
                  <a:noFill/>
                </a:ln>
                <a:solidFill>
                  <a:prstClr val="white"/>
                </a:solidFill>
                <a:effectLst/>
                <a:uLnTx/>
                <a:uFillTx/>
                <a:latin typeface="arial" panose="020B0604020202020204" pitchFamily="34" charset="0"/>
                <a:ea typeface="+mn-ea"/>
                <a:cs typeface="+mn-cs"/>
              </a:rPr>
              <a:t>Vēsturiskie dati norāda uz negatīvu naudas plūsmu, ieteicama naudas plūsmas prognozēšana</a:t>
            </a:r>
          </a:p>
        </p:txBody>
      </p:sp>
      <p:sp>
        <p:nvSpPr>
          <p:cNvPr id="41" name="Freeform 87">
            <a:extLst>
              <a:ext uri="{FF2B5EF4-FFF2-40B4-BE49-F238E27FC236}">
                <a16:creationId xmlns:a16="http://schemas.microsoft.com/office/drawing/2014/main" xmlns="" id="{08FD07A8-B7FE-496B-911B-40CE1FD29DD0}"/>
              </a:ext>
            </a:extLst>
          </p:cNvPr>
          <p:cNvSpPr>
            <a:spLocks noChangeAspect="1" noEditPoints="1"/>
          </p:cNvSpPr>
          <p:nvPr/>
        </p:nvSpPr>
        <p:spPr bwMode="auto">
          <a:xfrm>
            <a:off x="11190556" y="6491943"/>
            <a:ext cx="185280" cy="160338"/>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6" name="Group 35">
            <a:extLst>
              <a:ext uri="{FF2B5EF4-FFF2-40B4-BE49-F238E27FC236}">
                <a16:creationId xmlns:a16="http://schemas.microsoft.com/office/drawing/2014/main" xmlns="" id="{929358B4-310A-482A-88B5-3FB343D17459}"/>
              </a:ext>
            </a:extLst>
          </p:cNvPr>
          <p:cNvGrpSpPr/>
          <p:nvPr/>
        </p:nvGrpSpPr>
        <p:grpSpPr>
          <a:xfrm>
            <a:off x="2971996" y="3172317"/>
            <a:ext cx="376041" cy="188540"/>
            <a:chOff x="2971995" y="2930897"/>
            <a:chExt cx="376041" cy="188540"/>
          </a:xfrm>
        </p:grpSpPr>
        <p:cxnSp>
          <p:nvCxnSpPr>
            <p:cNvPr id="42" name="Straight Connector 41">
              <a:extLst>
                <a:ext uri="{FF2B5EF4-FFF2-40B4-BE49-F238E27FC236}">
                  <a16:creationId xmlns:a16="http://schemas.microsoft.com/office/drawing/2014/main" xmlns="" id="{FDE9FCA9-CDDE-447B-A950-1D29B07479DD}"/>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E4A465AB-37BA-4DC5-B338-9BEBDC0A023B}"/>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xmlns="" id="{D63C903C-4EF5-4E34-8FEC-B4CBEF8E26A4}"/>
              </a:ext>
            </a:extLst>
          </p:cNvPr>
          <p:cNvGrpSpPr/>
          <p:nvPr/>
        </p:nvGrpSpPr>
        <p:grpSpPr>
          <a:xfrm>
            <a:off x="2971996" y="4516743"/>
            <a:ext cx="376041" cy="158378"/>
            <a:chOff x="2971995" y="2930897"/>
            <a:chExt cx="376041" cy="188540"/>
          </a:xfrm>
        </p:grpSpPr>
        <p:cxnSp>
          <p:nvCxnSpPr>
            <p:cNvPr id="51" name="Straight Connector 50">
              <a:extLst>
                <a:ext uri="{FF2B5EF4-FFF2-40B4-BE49-F238E27FC236}">
                  <a16:creationId xmlns:a16="http://schemas.microsoft.com/office/drawing/2014/main" xmlns="" id="{EA340073-45CB-42CB-AC24-3B587708C486}"/>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34720C7F-F182-4DE2-848B-1E79EFC29923}"/>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D188B250-A940-4B3C-A4AA-7B112F63E4DD}"/>
              </a:ext>
            </a:extLst>
          </p:cNvPr>
          <p:cNvGrpSpPr/>
          <p:nvPr/>
        </p:nvGrpSpPr>
        <p:grpSpPr>
          <a:xfrm>
            <a:off x="2971996" y="4717827"/>
            <a:ext cx="376041" cy="158378"/>
            <a:chOff x="2971995" y="2930897"/>
            <a:chExt cx="376041" cy="188540"/>
          </a:xfrm>
        </p:grpSpPr>
        <p:cxnSp>
          <p:nvCxnSpPr>
            <p:cNvPr id="57" name="Straight Connector 56">
              <a:extLst>
                <a:ext uri="{FF2B5EF4-FFF2-40B4-BE49-F238E27FC236}">
                  <a16:creationId xmlns:a16="http://schemas.microsoft.com/office/drawing/2014/main" xmlns="" id="{4799BE59-DDD5-4031-B55A-BCF5FEF5A4E2}"/>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3869E6BD-D876-4011-86B0-8A56FDF1463D}"/>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xmlns="" id="{69FD2FB3-DEB3-4476-A4C1-4E94760A184C}"/>
              </a:ext>
            </a:extLst>
          </p:cNvPr>
          <p:cNvGrpSpPr/>
          <p:nvPr/>
        </p:nvGrpSpPr>
        <p:grpSpPr>
          <a:xfrm>
            <a:off x="2971996" y="4918911"/>
            <a:ext cx="376041" cy="158378"/>
            <a:chOff x="2971995" y="2930897"/>
            <a:chExt cx="376041" cy="188540"/>
          </a:xfrm>
        </p:grpSpPr>
        <p:cxnSp>
          <p:nvCxnSpPr>
            <p:cNvPr id="60" name="Straight Connector 59">
              <a:extLst>
                <a:ext uri="{FF2B5EF4-FFF2-40B4-BE49-F238E27FC236}">
                  <a16:creationId xmlns:a16="http://schemas.microsoft.com/office/drawing/2014/main" xmlns="" id="{B9710917-2398-4BC2-931F-C4A144F03EEF}"/>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DD1CEE15-F0DB-4153-B4E0-8519F9D3E1C9}"/>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xmlns="" id="{87852F3E-EC3E-4F4D-BCA0-7D44612290FE}"/>
              </a:ext>
            </a:extLst>
          </p:cNvPr>
          <p:cNvGrpSpPr/>
          <p:nvPr/>
        </p:nvGrpSpPr>
        <p:grpSpPr>
          <a:xfrm>
            <a:off x="2971996" y="5119995"/>
            <a:ext cx="376041" cy="158378"/>
            <a:chOff x="2971995" y="2930897"/>
            <a:chExt cx="376041" cy="188540"/>
          </a:xfrm>
        </p:grpSpPr>
        <p:cxnSp>
          <p:nvCxnSpPr>
            <p:cNvPr id="63" name="Straight Connector 62">
              <a:extLst>
                <a:ext uri="{FF2B5EF4-FFF2-40B4-BE49-F238E27FC236}">
                  <a16:creationId xmlns:a16="http://schemas.microsoft.com/office/drawing/2014/main" xmlns="" id="{467A7756-F7DE-4777-BCD9-4EB48C9BB61A}"/>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17B7494F-E4C5-47CC-8925-18F4B65AF15E}"/>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E961E90B-DF7F-4AA0-83BD-717F6E3B06B7}"/>
              </a:ext>
            </a:extLst>
          </p:cNvPr>
          <p:cNvGrpSpPr/>
          <p:nvPr/>
        </p:nvGrpSpPr>
        <p:grpSpPr>
          <a:xfrm>
            <a:off x="2971996" y="5940917"/>
            <a:ext cx="376041" cy="158378"/>
            <a:chOff x="2971995" y="2930897"/>
            <a:chExt cx="376041" cy="188540"/>
          </a:xfrm>
        </p:grpSpPr>
        <p:cxnSp>
          <p:nvCxnSpPr>
            <p:cNvPr id="66" name="Straight Connector 65">
              <a:extLst>
                <a:ext uri="{FF2B5EF4-FFF2-40B4-BE49-F238E27FC236}">
                  <a16:creationId xmlns:a16="http://schemas.microsoft.com/office/drawing/2014/main" xmlns="" id="{1BE9730B-81B6-4435-9B44-61D5C96095EB}"/>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35AD0092-D7E6-4595-8A72-526B16DAF1E0}"/>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sp>
        <p:nvSpPr>
          <p:cNvPr id="34" name="Slide Number Placeholder 5">
            <a:extLst>
              <a:ext uri="{FF2B5EF4-FFF2-40B4-BE49-F238E27FC236}">
                <a16:creationId xmlns:a16="http://schemas.microsoft.com/office/drawing/2014/main" xmlns="" id="{321C45D0-3780-4F12-8085-9E87B5A9030D}"/>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25</a:t>
            </a:fld>
            <a:endParaRPr lang="en-GB" noProof="0"/>
          </a:p>
        </p:txBody>
      </p:sp>
      <p:sp>
        <p:nvSpPr>
          <p:cNvPr id="35" name="Rectangle 34">
            <a:extLst>
              <a:ext uri="{FF2B5EF4-FFF2-40B4-BE49-F238E27FC236}">
                <a16:creationId xmlns:a16="http://schemas.microsoft.com/office/drawing/2014/main" xmlns="" id="{056A4E1D-E89F-4AFB-8227-34F86ACB8A36}"/>
              </a:ext>
            </a:extLst>
          </p:cNvPr>
          <p:cNvSpPr/>
          <p:nvPr/>
        </p:nvSpPr>
        <p:spPr>
          <a:xfrm>
            <a:off x="10363201" y="3172316"/>
            <a:ext cx="1420807" cy="1384995"/>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Šis naudas plūsmas prognozes piemērs ir restrukturizācijas rīks un pēc formas un rakstura atšķiras no naudas plūsmas pārskata, kas parasti tiek sagatavots grāmatvedības vajadzībām. </a:t>
            </a:r>
          </a:p>
        </p:txBody>
      </p:sp>
      <p:cxnSp>
        <p:nvCxnSpPr>
          <p:cNvPr id="4" name="Straight Connector 3">
            <a:extLst>
              <a:ext uri="{FF2B5EF4-FFF2-40B4-BE49-F238E27FC236}">
                <a16:creationId xmlns:a16="http://schemas.microsoft.com/office/drawing/2014/main" xmlns="" id="{C7E983B2-27E4-4DF8-8781-088CB1B4607E}"/>
              </a:ext>
            </a:extLst>
          </p:cNvPr>
          <p:cNvCxnSpPr/>
          <p:nvPr/>
        </p:nvCxnSpPr>
        <p:spPr>
          <a:xfrm>
            <a:off x="4757809" y="1536874"/>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7C5903D9-4B77-46D1-8915-A05EAAE0DB9F}"/>
              </a:ext>
            </a:extLst>
          </p:cNvPr>
          <p:cNvSpPr/>
          <p:nvPr/>
        </p:nvSpPr>
        <p:spPr>
          <a:xfrm>
            <a:off x="421240" y="1536874"/>
            <a:ext cx="4200770" cy="1292662"/>
          </a:xfrm>
          <a:prstGeom prst="rect">
            <a:avLst/>
          </a:prstGeom>
        </p:spPr>
        <p:txBody>
          <a:bodyPr wrap="square" lIns="0" tIns="0" rIns="0" bIns="0" rtlCol="0">
            <a:spAutoFit/>
          </a:bodyPr>
          <a:lstStyle/>
          <a:p>
            <a:pPr lvl="0" algn="just" rtl="0">
              <a:spcAft>
                <a:spcPts val="800"/>
              </a:spcAft>
              <a:defRPr/>
            </a:pPr>
            <a:r>
              <a:rPr lang="lv-LV" sz="1200" dirty="0">
                <a:solidFill>
                  <a:prstClr val="black"/>
                </a:solidFill>
                <a:latin typeface="arial" panose="020B0604020202020204" pitchFamily="34" charset="0"/>
                <a:cs typeface="Arial" panose="020B0604020202020204" pitchFamily="34" charset="0"/>
              </a:rPr>
              <a:t>Naudas plūsmas prognoze ir viens no svarīgākajiem katra uzņēmuma darbības instrumentiem. Prognoze palīdzēs saprast, vai jūsu uzņēmumam būs pietiekami daudz naudas darbības turpināšanai vai paplašināšanai. Tā parādīs, ja tērējat vairāk naudas nekā saņemat. Tāpēc naudas plūsmas prognozēšana ir restrukturizācijas pamatā, ar nosacījumu, ka vispirms tiek apzināti aktuālie finanšu jautājumi. </a:t>
            </a:r>
            <a:endPar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8" name="Straight Connector 37">
            <a:extLst>
              <a:ext uri="{FF2B5EF4-FFF2-40B4-BE49-F238E27FC236}">
                <a16:creationId xmlns:a16="http://schemas.microsoft.com/office/drawing/2014/main" xmlns="" id="{D1C75BF8-30C3-43F1-99F2-ABFDC93EDF29}"/>
              </a:ext>
            </a:extLst>
          </p:cNvPr>
          <p:cNvCxnSpPr/>
          <p:nvPr/>
        </p:nvCxnSpPr>
        <p:spPr>
          <a:xfrm>
            <a:off x="7201463" y="1547635"/>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694CC74C-7BC3-4411-AE31-FB0510476D77}"/>
              </a:ext>
            </a:extLst>
          </p:cNvPr>
          <p:cNvSpPr/>
          <p:nvPr/>
        </p:nvSpPr>
        <p:spPr>
          <a:xfrm>
            <a:off x="7302967" y="1547635"/>
            <a:ext cx="4483331" cy="1292662"/>
          </a:xfrm>
          <a:prstGeom prst="rect">
            <a:avLst/>
          </a:prstGeom>
        </p:spPr>
        <p:txBody>
          <a:bodyPr wrap="square" lIns="0" tIns="0" rIns="0" bIns="0" rtlCol="0">
            <a:spAutoFit/>
          </a:bodyPr>
          <a:lstStyle/>
          <a:p>
            <a:pPr lvl="0" algn="just" rtl="0">
              <a:spcAft>
                <a:spcPts val="800"/>
              </a:spcAft>
              <a:defRPr/>
            </a:pPr>
            <a:r>
              <a:rPr lang="lv-LV" sz="1200" dirty="0">
                <a:solidFill>
                  <a:prstClr val="black"/>
                </a:solidFill>
                <a:latin typeface="arial" panose="020B0604020202020204" pitchFamily="34" charset="0"/>
                <a:cs typeface="Arial" panose="020B0604020202020204" pitchFamily="34" charset="0"/>
              </a:rPr>
              <a:t>Naudas plūsmas prognoze ir jāpielāgo jūsu uzņēmuma stāvoklim un nozarei, tai ir jāseko ne tikai uzņēmuma grāmatvežiem un finanšu darbiniekiem, bet arī vadībai un galvenajiem darbiniekiem. Ir svarīgi sagatavot pēc iespējas detalizētāku naudas plūsmas prognozi (arī pa periodiem). Veiksmīga restrukturizācijas pieredze rāda, ka labākos rezultātus dod iknedēļas naudas plūsmas prognozes, kas tiek sagatavotas un ievērotas.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xmlns="" id="{1DCAC873-CEC2-4AE9-B947-38D5DD9330F1}"/>
              </a:ext>
            </a:extLst>
          </p:cNvPr>
          <p:cNvCxnSpPr>
            <a:cxnSpLocks/>
          </p:cNvCxnSpPr>
          <p:nvPr/>
        </p:nvCxnSpPr>
        <p:spPr>
          <a:xfrm>
            <a:off x="10262941" y="3172317"/>
            <a:ext cx="0" cy="165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239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C7A6CAD8-C25C-44D3-82EB-0C36EF86E3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9"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xmlns="" id="{C7A6CAD8-C25C-44D3-82EB-0C36EF86E3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xmlns="" id="{8137D5F1-E302-4F18-9520-2D6F66B234C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3" name="TextBox 12">
            <a:extLst>
              <a:ext uri="{FF2B5EF4-FFF2-40B4-BE49-F238E27FC236}">
                <a16:creationId xmlns:a16="http://schemas.microsoft.com/office/drawing/2014/main" xmlns="" id="{FCA67401-F072-4C39-B66B-C3380229C4D0}"/>
              </a:ext>
            </a:extLst>
          </p:cNvPr>
          <p:cNvSpPr txBox="1"/>
          <p:nvPr/>
        </p:nvSpPr>
        <p:spPr>
          <a:xfrm>
            <a:off x="863599" y="2030140"/>
            <a:ext cx="10920413" cy="3544560"/>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77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Atkarībā no katra konkrētā uzņēmuma situācijas būtu jāvienojas ar finanšu partneriem, kreditoriem un piegādātājiem par individuāliem risinājumiem</a:t>
            </a:r>
            <a:r>
              <a:rPr lang="en-US" sz="1200" dirty="0">
                <a:latin typeface="arial" panose="020B0604020202020204" pitchFamily="34" charset="0"/>
              </a:rPr>
              <a:t>.</a:t>
            </a:r>
            <a:r>
              <a:rPr lang="lv-LV" sz="1200" b="1" i="0" u="none" strike="noStrike" kern="1200" cap="none" spc="0" normalizeH="0" noProof="0" dirty="0">
                <a:ln>
                  <a:noFill/>
                </a:ln>
                <a:solidFill>
                  <a:srgbClr val="7030A0"/>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Ja ir radušies nopietni īstermiņa izaicinājumi</a:t>
            </a:r>
            <a:r>
              <a:rPr lang="lv-LV" sz="1200" b="1" dirty="0">
                <a:solidFill>
                  <a:srgbClr val="831355"/>
                </a:solidFill>
                <a:latin typeface="arial" panose="020B0604020202020204" pitchFamily="34" charset="0"/>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nodrošināt savlaicīgu parāda samaksu, bet kopējais finanšu stāvoklis ir arvien stabils un paredzamā nākotnē uzlabosies, var vienoties par šādiem risinājumiem</a:t>
            </a:r>
            <a:r>
              <a:rPr lang="en-US"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t>
            </a:r>
            <a:endPar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Aizdevēju piešķirts labvēlības periods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00000"/>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 laika periods (parasti &lt; 12 mēneši), kad par finanšu parādu tiek maksāti tikai procentu maksājumi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Kredīta atmaksas grafiki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palīdz pielāgot parāda maksājumus faktiskajai naudas plūsmai; iespējams sastādīt arī aizdevuma sezonālu atmaksas grafiku</a:t>
            </a:r>
          </a:p>
          <a:p>
            <a:pPr marL="171450" lvl="0" indent="-171450" algn="just" rtl="0">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Parāda sadalīšana daļās </a:t>
            </a:r>
            <a:r>
              <a:rPr lang="lv-LV" sz="1200" dirty="0">
                <a:latin typeface="arial" panose="020B0604020202020204" pitchFamily="34" charset="0"/>
              </a:rPr>
              <a:t>– vienā reizē veicama maksājuma ieviešana par to parāda daļu, kuru paredzēts samaksāt aizdevuma termiņa beigās no citiem avotiem, kas nav regulāra uzņēmējdarbības naudas plūsma.</a:t>
            </a:r>
          </a:p>
          <a:p>
            <a:pPr marL="171450" lvl="0" indent="-171450" algn="just" rtl="0">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Skaidras naudas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izmantošana parāda summas mazināšanai (</a:t>
            </a:r>
            <a:r>
              <a:rPr lang="en-US" sz="1200" b="1" i="1" u="none" strike="noStrike" kern="1200" cap="none" spc="0" normalizeH="0" dirty="0">
                <a:ln>
                  <a:noFill/>
                </a:ln>
                <a:solidFill>
                  <a:srgbClr val="831355"/>
                </a:solidFill>
                <a:effectLst/>
                <a:uLnTx/>
                <a:uFillTx/>
                <a:latin typeface="arial" panose="020B0604020202020204" pitchFamily="34" charset="0"/>
                <a:ea typeface="+mn-ea"/>
                <a:cs typeface="+mn-cs"/>
              </a:rPr>
              <a:t>Cash sweep</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 uzņēmuma </a:t>
            </a:r>
            <a:r>
              <a:rPr lang="lv-LV" sz="1200" dirty="0">
                <a:solidFill>
                  <a:prstClr val="black"/>
                </a:solidFill>
                <a:latin typeface="arial" panose="020B0604020202020204" pitchFamily="34" charset="0"/>
              </a:rPr>
              <a:t>brīvā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nauda atlikuma izmantošana, lai samazinātu uzņēmuma nesamaksāto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parādu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pirms paredzētā maksājuma datuma.</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lvl="0" indent="-171450" algn="just">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Apmaksas nosacījumu maiņa piegādātājiem</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dirty="0">
                <a:solidFill>
                  <a:prstClr val="black"/>
                </a:solidFill>
                <a:latin typeface="arial" panose="020B0604020202020204" pitchFamily="34" charset="0"/>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līdzīgi kā ar finanšu parādu, maksājuma nosacījumu grozījumus var pielāgot parādiem kuri attiecas uz piegādātājiem</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Papildu nodrošinājums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varētu palīdzēt </a:t>
            </a:r>
            <a:r>
              <a:rPr lang="lv-LV" sz="1200" dirty="0">
                <a:solidFill>
                  <a:prstClr val="black"/>
                </a:solidFill>
                <a:latin typeface="arial" panose="020B0604020202020204" pitchFamily="34" charset="0"/>
              </a:rPr>
              <a:t>kreditoriem</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pārskatīt finansēšanas nosacījumus</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Nodokļu parādu samaksa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tā kā VID ir svarīgs kreditors,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7" action="ppaction://hlinksldjump"/>
              </a:rPr>
              <a:t>nākamajā slaidā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esam atsevišķi aprakstījuši iespējamos nodokļu parādu restrukturizācijas risinājumus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0" algn="just">
              <a:spcAft>
                <a:spcPts val="200"/>
              </a:spcAft>
              <a:defRPr/>
            </a:pPr>
            <a:r>
              <a:rPr lang="lv-LV" sz="1200" b="1" dirty="0">
                <a:solidFill>
                  <a:srgbClr val="831355"/>
                </a:solidFill>
                <a:latin typeface="arial" panose="020B0604020202020204" pitchFamily="34" charset="0"/>
              </a:rPr>
              <a:t>Būtisku ilgtermiņa problēmu gadījumā </a:t>
            </a:r>
            <a:r>
              <a:rPr lang="lv-LV" sz="1200" dirty="0">
                <a:latin typeface="arial" panose="020B0604020202020204" pitchFamily="34" charset="0"/>
              </a:rPr>
              <a:t>ĀTV risinājumos būtu jāiekļauj </a:t>
            </a:r>
            <a:r>
              <a:rPr lang="lv-LV" sz="1200" dirty="0">
                <a:latin typeface="arial" panose="020B0604020202020204" pitchFamily="34" charset="0"/>
                <a:hlinkClick r:id="rId8" action="ppaction://hlinksldjump"/>
              </a:rPr>
              <a:t>uzņēmējdarbības operacionālā restrukturizācija </a:t>
            </a:r>
            <a:r>
              <a:rPr lang="lv-LV" sz="1200" dirty="0">
                <a:latin typeface="arial" panose="020B0604020202020204" pitchFamily="34" charset="0"/>
              </a:rPr>
              <a:t>un procesu efektivitātes uzlabošana.</a:t>
            </a:r>
          </a:p>
          <a:p>
            <a:pPr lvl="0" algn="just">
              <a:spcAft>
                <a:spcPts val="200"/>
              </a:spcAft>
              <a:defRPr/>
            </a:pPr>
            <a:endParaRPr lang="lv-LV" sz="1200" dirty="0">
              <a:solidFill>
                <a:srgbClr val="FF0000"/>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200"/>
              </a:spcAft>
              <a:buClrTx/>
              <a:buSzTx/>
              <a:buFontTx/>
              <a:buNone/>
              <a:tabLst/>
              <a:defRPr/>
            </a:pPr>
            <a:endParaRPr kumimoji="0" lang="lv-LV" sz="1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lvl="0" algn="just" rtl="0">
              <a:spcAft>
                <a:spcPts val="200"/>
              </a:spcAf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Gadījumā, kad</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dirty="0">
                <a:solidFill>
                  <a:srgbClr val="831355"/>
                </a:solidFill>
                <a:latin typeface="arial" panose="020B0604020202020204" pitchFamily="34" charset="0"/>
              </a:rPr>
              <a:t>ir būtiskas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ilgtermiņa problēmas,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1" u="none" strike="noStrike" kern="1200" cap="none" spc="0" normalizeH="0" noProof="0" dirty="0">
                <a:ln>
                  <a:noFill/>
                </a:ln>
                <a:solidFill>
                  <a:prstClr val="black"/>
                </a:solidFill>
                <a:effectLst/>
                <a:uLnTx/>
                <a:uFillTx/>
                <a:latin typeface="arial" panose="020B0604020202020204" pitchFamily="34" charset="0"/>
                <a:ea typeface="+mn-ea"/>
                <a:cs typeface="+mn-cs"/>
              </a:rPr>
              <a:t>OCW</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risinājumos</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vajadzētu</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iekļaut</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8" action="ppaction://hlinksldjump"/>
              </a:rPr>
              <a:t>paņēmienus, kā panākt uzņēmuma darbības pārstrukturēšanas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un procesa efektivitāti.</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xmlns="" id="{6CE7C75F-EF2C-41EC-A325-9F5F2D339796}"/>
              </a:ext>
            </a:extLst>
          </p:cNvPr>
          <p:cNvSpPr>
            <a:spLocks noGrp="1"/>
          </p:cNvSpPr>
          <p:nvPr>
            <p:ph type="title"/>
          </p:nvPr>
        </p:nvSpPr>
        <p:spPr/>
        <p:txBody>
          <a:bodyPr rtlCol="0"/>
          <a:lstStyle/>
          <a:p>
            <a:pPr rtl="0"/>
            <a:r>
              <a:rPr lang="lv-LV" dirty="0"/>
              <a:t>4. pielikums: Saistību atmaksas nosacījumu maiņa</a:t>
            </a:r>
          </a:p>
        </p:txBody>
      </p:sp>
      <p:sp>
        <p:nvSpPr>
          <p:cNvPr id="36" name="Rectangle 35">
            <a:extLst>
              <a:ext uri="{FF2B5EF4-FFF2-40B4-BE49-F238E27FC236}">
                <a16:creationId xmlns:a16="http://schemas.microsoft.com/office/drawing/2014/main" xmlns="" id="{DD1818D5-F12B-465D-9F90-F9E550E3FB7C}"/>
              </a:ext>
            </a:extLst>
          </p:cNvPr>
          <p:cNvSpPr/>
          <p:nvPr/>
        </p:nvSpPr>
        <p:spPr>
          <a:xfrm>
            <a:off x="421240" y="5187612"/>
            <a:ext cx="11376026" cy="12830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Praktisks piemērs</a:t>
            </a:r>
          </a:p>
          <a:p>
            <a:pPr lvl="0" algn="just" rtl="0">
              <a:defRPr/>
            </a:pPr>
            <a:r>
              <a:rPr lang="lv-LV" sz="1200" dirty="0">
                <a:solidFill>
                  <a:prstClr val="black"/>
                </a:solidFill>
                <a:latin typeface="arial" panose="020B0604020202020204" pitchFamily="34" charset="0"/>
              </a:rPr>
              <a:t>Neliels lauksaimniecības uzņēmums, kas nodarbojas ar graudu audzēšanu, ir iegādājies kombainu ar līzinga finansējumu. Līzinga atmaksas grafikā tika noteikta atmaksa ar vienādu maksājumu, tomēr ziemas un pavasara mēnešos lauksaimniekam ir daudz zemāki ieņēmumi (tikai ieņēmumi no graudu krājumu pārdošanas), savukārt, lielākā ieņēmumu daļa veidojas rudenī. Lai pielāgotu līzinga atmaksas grafiku lauksaimniecības uzņēmuma faktiskajai uzņēmējdarbības naudas plūsmai, ar līzinga kompāniju tika panākta vienošanās grozīt līzinga atmaksas grafiku tā, lai ziemā un pavasarī maksātu procentus tikai par nomu, bet lielākos – nomas pamatsummas maksājumus – veiktu rudenī.</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Freeform 25">
            <a:extLst>
              <a:ext uri="{FF2B5EF4-FFF2-40B4-BE49-F238E27FC236}">
                <a16:creationId xmlns:a16="http://schemas.microsoft.com/office/drawing/2014/main" xmlns="" id="{BB9A87D6-D9AB-47D0-9E36-094A9B4F679A}"/>
              </a:ext>
            </a:extLst>
          </p:cNvPr>
          <p:cNvSpPr>
            <a:spLocks noChangeAspect="1" noEditPoints="1"/>
          </p:cNvSpPr>
          <p:nvPr/>
        </p:nvSpPr>
        <p:spPr bwMode="ltGray">
          <a:xfrm>
            <a:off x="11560978" y="6258419"/>
            <a:ext cx="120950" cy="172327"/>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xmlns="" id="{CDF9D3B8-9F09-4BC9-84AD-C1A5D2A3B957}"/>
              </a:ext>
            </a:extLst>
          </p:cNvPr>
          <p:cNvSpPr/>
          <p:nvPr/>
        </p:nvSpPr>
        <p:spPr>
          <a:xfrm>
            <a:off x="407988" y="2024063"/>
            <a:ext cx="325437" cy="31019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3" name="Group 22">
            <a:extLst>
              <a:ext uri="{FF2B5EF4-FFF2-40B4-BE49-F238E27FC236}">
                <a16:creationId xmlns:a16="http://schemas.microsoft.com/office/drawing/2014/main" xmlns="" id="{098FCF95-C8FB-4475-8ED0-483E285BC4EF}"/>
              </a:ext>
            </a:extLst>
          </p:cNvPr>
          <p:cNvGrpSpPr/>
          <p:nvPr/>
        </p:nvGrpSpPr>
        <p:grpSpPr>
          <a:xfrm>
            <a:off x="474959" y="4891790"/>
            <a:ext cx="191493" cy="176696"/>
            <a:chOff x="8905928" y="6251520"/>
            <a:chExt cx="330228" cy="297206"/>
          </a:xfrm>
          <a:solidFill>
            <a:schemeClr val="bg1"/>
          </a:solidFill>
        </p:grpSpPr>
        <p:sp>
          <p:nvSpPr>
            <p:cNvPr id="24" name="Freeform 276">
              <a:extLst>
                <a:ext uri="{FF2B5EF4-FFF2-40B4-BE49-F238E27FC236}">
                  <a16:creationId xmlns:a16="http://schemas.microsoft.com/office/drawing/2014/main" xmlns="" id="{170F719A-ADB0-4865-95C7-8DE92FCFAA8E}"/>
                </a:ext>
              </a:extLst>
            </p:cNvPr>
            <p:cNvSpPr>
              <a:spLocks noEditPoints="1"/>
            </p:cNvSpPr>
            <p:nvPr/>
          </p:nvSpPr>
          <p:spPr bwMode="auto">
            <a:xfrm>
              <a:off x="8952160" y="6251520"/>
              <a:ext cx="242167" cy="136494"/>
            </a:xfrm>
            <a:custGeom>
              <a:avLst/>
              <a:gdLst>
                <a:gd name="T0" fmla="*/ 329 w 330"/>
                <a:gd name="T1" fmla="*/ 0 h 186"/>
                <a:gd name="T2" fmla="*/ 0 w 330"/>
                <a:gd name="T3" fmla="*/ 3 h 186"/>
                <a:gd name="T4" fmla="*/ 2 w 330"/>
                <a:gd name="T5" fmla="*/ 186 h 186"/>
                <a:gd name="T6" fmla="*/ 330 w 330"/>
                <a:gd name="T7" fmla="*/ 183 h 186"/>
                <a:gd name="T8" fmla="*/ 329 w 330"/>
                <a:gd name="T9" fmla="*/ 0 h 186"/>
                <a:gd name="T10" fmla="*/ 207 w 330"/>
                <a:gd name="T11" fmla="*/ 132 h 186"/>
                <a:gd name="T12" fmla="*/ 207 w 330"/>
                <a:gd name="T13" fmla="*/ 132 h 186"/>
                <a:gd name="T14" fmla="*/ 198 w 330"/>
                <a:gd name="T15" fmla="*/ 140 h 186"/>
                <a:gd name="T16" fmla="*/ 188 w 330"/>
                <a:gd name="T17" fmla="*/ 145 h 186"/>
                <a:gd name="T18" fmla="*/ 178 w 330"/>
                <a:gd name="T19" fmla="*/ 148 h 186"/>
                <a:gd name="T20" fmla="*/ 166 w 330"/>
                <a:gd name="T21" fmla="*/ 150 h 186"/>
                <a:gd name="T22" fmla="*/ 166 w 330"/>
                <a:gd name="T23" fmla="*/ 150 h 186"/>
                <a:gd name="T24" fmla="*/ 166 w 330"/>
                <a:gd name="T25" fmla="*/ 150 h 186"/>
                <a:gd name="T26" fmla="*/ 166 w 330"/>
                <a:gd name="T27" fmla="*/ 150 h 186"/>
                <a:gd name="T28" fmla="*/ 154 w 330"/>
                <a:gd name="T29" fmla="*/ 148 h 186"/>
                <a:gd name="T30" fmla="*/ 144 w 330"/>
                <a:gd name="T31" fmla="*/ 145 h 186"/>
                <a:gd name="T32" fmla="*/ 134 w 330"/>
                <a:gd name="T33" fmla="*/ 140 h 186"/>
                <a:gd name="T34" fmla="*/ 125 w 330"/>
                <a:gd name="T35" fmla="*/ 132 h 186"/>
                <a:gd name="T36" fmla="*/ 125 w 330"/>
                <a:gd name="T37" fmla="*/ 132 h 186"/>
                <a:gd name="T38" fmla="*/ 118 w 330"/>
                <a:gd name="T39" fmla="*/ 125 h 186"/>
                <a:gd name="T40" fmla="*/ 114 w 330"/>
                <a:gd name="T41" fmla="*/ 115 h 186"/>
                <a:gd name="T42" fmla="*/ 109 w 330"/>
                <a:gd name="T43" fmla="*/ 105 h 186"/>
                <a:gd name="T44" fmla="*/ 109 w 330"/>
                <a:gd name="T45" fmla="*/ 93 h 186"/>
                <a:gd name="T46" fmla="*/ 109 w 330"/>
                <a:gd name="T47" fmla="*/ 93 h 186"/>
                <a:gd name="T48" fmla="*/ 109 w 330"/>
                <a:gd name="T49" fmla="*/ 81 h 186"/>
                <a:gd name="T50" fmla="*/ 114 w 330"/>
                <a:gd name="T51" fmla="*/ 71 h 186"/>
                <a:gd name="T52" fmla="*/ 118 w 330"/>
                <a:gd name="T53" fmla="*/ 61 h 186"/>
                <a:gd name="T54" fmla="*/ 125 w 330"/>
                <a:gd name="T55" fmla="*/ 52 h 186"/>
                <a:gd name="T56" fmla="*/ 125 w 330"/>
                <a:gd name="T57" fmla="*/ 52 h 186"/>
                <a:gd name="T58" fmla="*/ 134 w 330"/>
                <a:gd name="T59" fmla="*/ 45 h 186"/>
                <a:gd name="T60" fmla="*/ 143 w 330"/>
                <a:gd name="T61" fmla="*/ 41 h 186"/>
                <a:gd name="T62" fmla="*/ 154 w 330"/>
                <a:gd name="T63" fmla="*/ 36 h 186"/>
                <a:gd name="T64" fmla="*/ 165 w 330"/>
                <a:gd name="T65" fmla="*/ 36 h 186"/>
                <a:gd name="T66" fmla="*/ 165 w 330"/>
                <a:gd name="T67" fmla="*/ 36 h 186"/>
                <a:gd name="T68" fmla="*/ 176 w 330"/>
                <a:gd name="T69" fmla="*/ 36 h 186"/>
                <a:gd name="T70" fmla="*/ 186 w 330"/>
                <a:gd name="T71" fmla="*/ 41 h 186"/>
                <a:gd name="T72" fmla="*/ 197 w 330"/>
                <a:gd name="T73" fmla="*/ 45 h 186"/>
                <a:gd name="T74" fmla="*/ 205 w 330"/>
                <a:gd name="T75" fmla="*/ 52 h 186"/>
                <a:gd name="T76" fmla="*/ 205 w 330"/>
                <a:gd name="T77" fmla="*/ 52 h 186"/>
                <a:gd name="T78" fmla="*/ 213 w 330"/>
                <a:gd name="T79" fmla="*/ 61 h 186"/>
                <a:gd name="T80" fmla="*/ 218 w 330"/>
                <a:gd name="T81" fmla="*/ 70 h 186"/>
                <a:gd name="T82" fmla="*/ 221 w 330"/>
                <a:gd name="T83" fmla="*/ 81 h 186"/>
                <a:gd name="T84" fmla="*/ 223 w 330"/>
                <a:gd name="T85" fmla="*/ 92 h 186"/>
                <a:gd name="T86" fmla="*/ 223 w 330"/>
                <a:gd name="T87" fmla="*/ 92 h 186"/>
                <a:gd name="T88" fmla="*/ 221 w 330"/>
                <a:gd name="T89" fmla="*/ 103 h 186"/>
                <a:gd name="T90" fmla="*/ 218 w 330"/>
                <a:gd name="T91" fmla="*/ 113 h 186"/>
                <a:gd name="T92" fmla="*/ 213 w 330"/>
                <a:gd name="T93" fmla="*/ 124 h 186"/>
                <a:gd name="T94" fmla="*/ 207 w 330"/>
                <a:gd name="T95" fmla="*/ 132 h 186"/>
                <a:gd name="T96" fmla="*/ 207 w 330"/>
                <a:gd name="T97" fmla="*/ 1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0" h="186">
                  <a:moveTo>
                    <a:pt x="329" y="0"/>
                  </a:moveTo>
                  <a:lnTo>
                    <a:pt x="0" y="3"/>
                  </a:lnTo>
                  <a:lnTo>
                    <a:pt x="2" y="186"/>
                  </a:lnTo>
                  <a:lnTo>
                    <a:pt x="330" y="183"/>
                  </a:lnTo>
                  <a:lnTo>
                    <a:pt x="329" y="0"/>
                  </a:lnTo>
                  <a:close/>
                  <a:moveTo>
                    <a:pt x="207" y="132"/>
                  </a:moveTo>
                  <a:lnTo>
                    <a:pt x="207" y="132"/>
                  </a:lnTo>
                  <a:lnTo>
                    <a:pt x="198" y="140"/>
                  </a:lnTo>
                  <a:lnTo>
                    <a:pt x="188" y="145"/>
                  </a:lnTo>
                  <a:lnTo>
                    <a:pt x="178" y="148"/>
                  </a:lnTo>
                  <a:lnTo>
                    <a:pt x="166" y="150"/>
                  </a:lnTo>
                  <a:lnTo>
                    <a:pt x="166" y="150"/>
                  </a:lnTo>
                  <a:lnTo>
                    <a:pt x="166" y="150"/>
                  </a:lnTo>
                  <a:lnTo>
                    <a:pt x="166" y="150"/>
                  </a:lnTo>
                  <a:lnTo>
                    <a:pt x="154" y="148"/>
                  </a:lnTo>
                  <a:lnTo>
                    <a:pt x="144" y="145"/>
                  </a:lnTo>
                  <a:lnTo>
                    <a:pt x="134" y="140"/>
                  </a:lnTo>
                  <a:lnTo>
                    <a:pt x="125" y="132"/>
                  </a:lnTo>
                  <a:lnTo>
                    <a:pt x="125" y="132"/>
                  </a:lnTo>
                  <a:lnTo>
                    <a:pt x="118" y="125"/>
                  </a:lnTo>
                  <a:lnTo>
                    <a:pt x="114" y="115"/>
                  </a:lnTo>
                  <a:lnTo>
                    <a:pt x="109" y="105"/>
                  </a:lnTo>
                  <a:lnTo>
                    <a:pt x="109" y="93"/>
                  </a:lnTo>
                  <a:lnTo>
                    <a:pt x="109" y="93"/>
                  </a:lnTo>
                  <a:lnTo>
                    <a:pt x="109" y="81"/>
                  </a:lnTo>
                  <a:lnTo>
                    <a:pt x="114" y="71"/>
                  </a:lnTo>
                  <a:lnTo>
                    <a:pt x="118" y="61"/>
                  </a:lnTo>
                  <a:lnTo>
                    <a:pt x="125" y="52"/>
                  </a:lnTo>
                  <a:lnTo>
                    <a:pt x="125" y="52"/>
                  </a:lnTo>
                  <a:lnTo>
                    <a:pt x="134" y="45"/>
                  </a:lnTo>
                  <a:lnTo>
                    <a:pt x="143" y="41"/>
                  </a:lnTo>
                  <a:lnTo>
                    <a:pt x="154" y="36"/>
                  </a:lnTo>
                  <a:lnTo>
                    <a:pt x="165" y="36"/>
                  </a:lnTo>
                  <a:lnTo>
                    <a:pt x="165" y="36"/>
                  </a:lnTo>
                  <a:lnTo>
                    <a:pt x="176" y="36"/>
                  </a:lnTo>
                  <a:lnTo>
                    <a:pt x="186" y="41"/>
                  </a:lnTo>
                  <a:lnTo>
                    <a:pt x="197" y="45"/>
                  </a:lnTo>
                  <a:lnTo>
                    <a:pt x="205" y="52"/>
                  </a:lnTo>
                  <a:lnTo>
                    <a:pt x="205" y="52"/>
                  </a:lnTo>
                  <a:lnTo>
                    <a:pt x="213" y="61"/>
                  </a:lnTo>
                  <a:lnTo>
                    <a:pt x="218" y="70"/>
                  </a:lnTo>
                  <a:lnTo>
                    <a:pt x="221" y="81"/>
                  </a:lnTo>
                  <a:lnTo>
                    <a:pt x="223" y="92"/>
                  </a:lnTo>
                  <a:lnTo>
                    <a:pt x="223" y="92"/>
                  </a:lnTo>
                  <a:lnTo>
                    <a:pt x="221" y="103"/>
                  </a:lnTo>
                  <a:lnTo>
                    <a:pt x="218" y="113"/>
                  </a:lnTo>
                  <a:lnTo>
                    <a:pt x="213" y="124"/>
                  </a:lnTo>
                  <a:lnTo>
                    <a:pt x="207" y="132"/>
                  </a:ln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277">
              <a:extLst>
                <a:ext uri="{FF2B5EF4-FFF2-40B4-BE49-F238E27FC236}">
                  <a16:creationId xmlns:a16="http://schemas.microsoft.com/office/drawing/2014/main" xmlns="" id="{86A09AB4-2DD4-480A-8741-4106E6DC990D}"/>
                </a:ext>
              </a:extLst>
            </p:cNvPr>
            <p:cNvSpPr>
              <a:spLocks/>
            </p:cNvSpPr>
            <p:nvPr/>
          </p:nvSpPr>
          <p:spPr bwMode="auto">
            <a:xfrm>
              <a:off x="8905928" y="6394620"/>
              <a:ext cx="330228" cy="154106"/>
            </a:xfrm>
            <a:custGeom>
              <a:avLst/>
              <a:gdLst>
                <a:gd name="T0" fmla="*/ 452 w 452"/>
                <a:gd name="T1" fmla="*/ 116 h 208"/>
                <a:gd name="T2" fmla="*/ 445 w 452"/>
                <a:gd name="T3" fmla="*/ 86 h 208"/>
                <a:gd name="T4" fmla="*/ 443 w 452"/>
                <a:gd name="T5" fmla="*/ 83 h 208"/>
                <a:gd name="T6" fmla="*/ 440 w 452"/>
                <a:gd name="T7" fmla="*/ 81 h 208"/>
                <a:gd name="T8" fmla="*/ 417 w 452"/>
                <a:gd name="T9" fmla="*/ 80 h 208"/>
                <a:gd name="T10" fmla="*/ 321 w 452"/>
                <a:gd name="T11" fmla="*/ 87 h 208"/>
                <a:gd name="T12" fmla="*/ 321 w 452"/>
                <a:gd name="T13" fmla="*/ 107 h 208"/>
                <a:gd name="T14" fmla="*/ 315 w 452"/>
                <a:gd name="T15" fmla="*/ 122 h 208"/>
                <a:gd name="T16" fmla="*/ 307 w 452"/>
                <a:gd name="T17" fmla="*/ 134 h 208"/>
                <a:gd name="T18" fmla="*/ 294 w 452"/>
                <a:gd name="T19" fmla="*/ 141 h 208"/>
                <a:gd name="T20" fmla="*/ 279 w 452"/>
                <a:gd name="T21" fmla="*/ 144 h 208"/>
                <a:gd name="T22" fmla="*/ 147 w 452"/>
                <a:gd name="T23" fmla="*/ 118 h 208"/>
                <a:gd name="T24" fmla="*/ 279 w 452"/>
                <a:gd name="T25" fmla="*/ 118 h 208"/>
                <a:gd name="T26" fmla="*/ 289 w 452"/>
                <a:gd name="T27" fmla="*/ 113 h 208"/>
                <a:gd name="T28" fmla="*/ 295 w 452"/>
                <a:gd name="T29" fmla="*/ 103 h 208"/>
                <a:gd name="T30" fmla="*/ 295 w 452"/>
                <a:gd name="T31" fmla="*/ 81 h 208"/>
                <a:gd name="T32" fmla="*/ 294 w 452"/>
                <a:gd name="T33" fmla="*/ 74 h 208"/>
                <a:gd name="T34" fmla="*/ 282 w 452"/>
                <a:gd name="T35" fmla="*/ 67 h 208"/>
                <a:gd name="T36" fmla="*/ 155 w 452"/>
                <a:gd name="T37" fmla="*/ 51 h 208"/>
                <a:gd name="T38" fmla="*/ 0 w 452"/>
                <a:gd name="T39" fmla="*/ 0 h 208"/>
                <a:gd name="T40" fmla="*/ 10 w 452"/>
                <a:gd name="T41" fmla="*/ 173 h 208"/>
                <a:gd name="T42" fmla="*/ 70 w 452"/>
                <a:gd name="T43" fmla="*/ 190 h 208"/>
                <a:gd name="T44" fmla="*/ 115 w 452"/>
                <a:gd name="T45" fmla="*/ 205 h 208"/>
                <a:gd name="T46" fmla="*/ 123 w 452"/>
                <a:gd name="T47" fmla="*/ 208 h 208"/>
                <a:gd name="T48" fmla="*/ 134 w 452"/>
                <a:gd name="T49" fmla="*/ 208 h 208"/>
                <a:gd name="T50" fmla="*/ 145 w 452"/>
                <a:gd name="T51" fmla="*/ 208 h 208"/>
                <a:gd name="T52" fmla="*/ 186 w 452"/>
                <a:gd name="T53" fmla="*/ 206 h 208"/>
                <a:gd name="T54" fmla="*/ 250 w 452"/>
                <a:gd name="T55" fmla="*/ 205 h 208"/>
                <a:gd name="T56" fmla="*/ 435 w 452"/>
                <a:gd name="T57" fmla="*/ 147 h 208"/>
                <a:gd name="T58" fmla="*/ 443 w 452"/>
                <a:gd name="T59" fmla="*/ 142 h 208"/>
                <a:gd name="T60" fmla="*/ 452 w 452"/>
                <a:gd name="T61" fmla="*/ 126 h 208"/>
                <a:gd name="T62" fmla="*/ 452 w 452"/>
                <a:gd name="T6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208">
                  <a:moveTo>
                    <a:pt x="452" y="116"/>
                  </a:moveTo>
                  <a:lnTo>
                    <a:pt x="452" y="116"/>
                  </a:lnTo>
                  <a:lnTo>
                    <a:pt x="446" y="93"/>
                  </a:lnTo>
                  <a:lnTo>
                    <a:pt x="445" y="86"/>
                  </a:lnTo>
                  <a:lnTo>
                    <a:pt x="443" y="84"/>
                  </a:lnTo>
                  <a:lnTo>
                    <a:pt x="443" y="83"/>
                  </a:lnTo>
                  <a:lnTo>
                    <a:pt x="443" y="83"/>
                  </a:lnTo>
                  <a:lnTo>
                    <a:pt x="440" y="81"/>
                  </a:lnTo>
                  <a:lnTo>
                    <a:pt x="436" y="80"/>
                  </a:lnTo>
                  <a:lnTo>
                    <a:pt x="417" y="80"/>
                  </a:lnTo>
                  <a:lnTo>
                    <a:pt x="382" y="81"/>
                  </a:lnTo>
                  <a:lnTo>
                    <a:pt x="321" y="87"/>
                  </a:lnTo>
                  <a:lnTo>
                    <a:pt x="321" y="107"/>
                  </a:lnTo>
                  <a:lnTo>
                    <a:pt x="321" y="107"/>
                  </a:lnTo>
                  <a:lnTo>
                    <a:pt x="318" y="115"/>
                  </a:lnTo>
                  <a:lnTo>
                    <a:pt x="315" y="122"/>
                  </a:lnTo>
                  <a:lnTo>
                    <a:pt x="311" y="128"/>
                  </a:lnTo>
                  <a:lnTo>
                    <a:pt x="307" y="134"/>
                  </a:lnTo>
                  <a:lnTo>
                    <a:pt x="299" y="137"/>
                  </a:lnTo>
                  <a:lnTo>
                    <a:pt x="294" y="141"/>
                  </a:lnTo>
                  <a:lnTo>
                    <a:pt x="286" y="142"/>
                  </a:lnTo>
                  <a:lnTo>
                    <a:pt x="279" y="144"/>
                  </a:lnTo>
                  <a:lnTo>
                    <a:pt x="147" y="144"/>
                  </a:lnTo>
                  <a:lnTo>
                    <a:pt x="147" y="118"/>
                  </a:lnTo>
                  <a:lnTo>
                    <a:pt x="279" y="118"/>
                  </a:lnTo>
                  <a:lnTo>
                    <a:pt x="279" y="118"/>
                  </a:lnTo>
                  <a:lnTo>
                    <a:pt x="283" y="116"/>
                  </a:lnTo>
                  <a:lnTo>
                    <a:pt x="289" y="113"/>
                  </a:lnTo>
                  <a:lnTo>
                    <a:pt x="292" y="109"/>
                  </a:lnTo>
                  <a:lnTo>
                    <a:pt x="295" y="103"/>
                  </a:lnTo>
                  <a:lnTo>
                    <a:pt x="295" y="81"/>
                  </a:lnTo>
                  <a:lnTo>
                    <a:pt x="295" y="81"/>
                  </a:lnTo>
                  <a:lnTo>
                    <a:pt x="295" y="77"/>
                  </a:lnTo>
                  <a:lnTo>
                    <a:pt x="294" y="74"/>
                  </a:lnTo>
                  <a:lnTo>
                    <a:pt x="288" y="70"/>
                  </a:lnTo>
                  <a:lnTo>
                    <a:pt x="282" y="67"/>
                  </a:lnTo>
                  <a:lnTo>
                    <a:pt x="275" y="65"/>
                  </a:lnTo>
                  <a:lnTo>
                    <a:pt x="155" y="51"/>
                  </a:lnTo>
                  <a:lnTo>
                    <a:pt x="135" y="36"/>
                  </a:lnTo>
                  <a:lnTo>
                    <a:pt x="0" y="0"/>
                  </a:lnTo>
                  <a:lnTo>
                    <a:pt x="0" y="169"/>
                  </a:lnTo>
                  <a:lnTo>
                    <a:pt x="10" y="173"/>
                  </a:lnTo>
                  <a:lnTo>
                    <a:pt x="10" y="173"/>
                  </a:lnTo>
                  <a:lnTo>
                    <a:pt x="70" y="190"/>
                  </a:lnTo>
                  <a:lnTo>
                    <a:pt x="115" y="205"/>
                  </a:lnTo>
                  <a:lnTo>
                    <a:pt x="115" y="205"/>
                  </a:lnTo>
                  <a:lnTo>
                    <a:pt x="119" y="206"/>
                  </a:lnTo>
                  <a:lnTo>
                    <a:pt x="123" y="208"/>
                  </a:lnTo>
                  <a:lnTo>
                    <a:pt x="134" y="208"/>
                  </a:lnTo>
                  <a:lnTo>
                    <a:pt x="134" y="208"/>
                  </a:lnTo>
                  <a:lnTo>
                    <a:pt x="145" y="208"/>
                  </a:lnTo>
                  <a:lnTo>
                    <a:pt x="145" y="208"/>
                  </a:lnTo>
                  <a:lnTo>
                    <a:pt x="186" y="206"/>
                  </a:lnTo>
                  <a:lnTo>
                    <a:pt x="186" y="206"/>
                  </a:lnTo>
                  <a:lnTo>
                    <a:pt x="247" y="205"/>
                  </a:lnTo>
                  <a:lnTo>
                    <a:pt x="250" y="205"/>
                  </a:lnTo>
                  <a:lnTo>
                    <a:pt x="435" y="147"/>
                  </a:lnTo>
                  <a:lnTo>
                    <a:pt x="435" y="147"/>
                  </a:lnTo>
                  <a:lnTo>
                    <a:pt x="439" y="145"/>
                  </a:lnTo>
                  <a:lnTo>
                    <a:pt x="443" y="142"/>
                  </a:lnTo>
                  <a:lnTo>
                    <a:pt x="449" y="135"/>
                  </a:lnTo>
                  <a:lnTo>
                    <a:pt x="452" y="126"/>
                  </a:lnTo>
                  <a:lnTo>
                    <a:pt x="452" y="121"/>
                  </a:lnTo>
                  <a:lnTo>
                    <a:pt x="452" y="116"/>
                  </a:lnTo>
                  <a:lnTo>
                    <a:pt x="45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4" name="Slide Number Placeholder 5">
            <a:extLst>
              <a:ext uri="{FF2B5EF4-FFF2-40B4-BE49-F238E27FC236}">
                <a16:creationId xmlns:a16="http://schemas.microsoft.com/office/drawing/2014/main" xmlns="" id="{8806996E-50B6-4C75-B38C-DE8262C44940}"/>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26</a:t>
            </a:fld>
            <a:endParaRPr lang="en-GB" noProof="0" dirty="0"/>
          </a:p>
        </p:txBody>
      </p:sp>
    </p:spTree>
    <p:extLst>
      <p:ext uri="{BB962C8B-B14F-4D97-AF65-F5344CB8AC3E}">
        <p14:creationId xmlns:p14="http://schemas.microsoft.com/office/powerpoint/2010/main" val="83291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6353DCF8-6890-43DB-8403-7F82A124CB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3"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6353DCF8-6890-43DB-8403-7F82A124CB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8C704E8D-86C8-4D74-B212-662F333C099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11" name="Rectangle 10">
            <a:extLst>
              <a:ext uri="{FF2B5EF4-FFF2-40B4-BE49-F238E27FC236}">
                <a16:creationId xmlns:a16="http://schemas.microsoft.com/office/drawing/2014/main" xmlns="" id="{F1EB9D54-CA44-4086-AEE3-6615D0A90121}"/>
              </a:ext>
            </a:extLst>
          </p:cNvPr>
          <p:cNvSpPr/>
          <p:nvPr/>
        </p:nvSpPr>
        <p:spPr>
          <a:xfrm>
            <a:off x="9067797" y="4236719"/>
            <a:ext cx="2716225" cy="62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Netiek publicēts nodokļu parādnieku sarakstā</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kern="0" dirty="0">
                <a:solidFill>
                  <a:prstClr val="black"/>
                </a:solidFill>
                <a:latin typeface="arial" panose="020B0604020202020204" pitchFamily="34" charset="0"/>
              </a:rPr>
              <a:t>Nav </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papildu maksājumu</a:t>
            </a:r>
          </a:p>
        </p:txBody>
      </p:sp>
      <p:sp>
        <p:nvSpPr>
          <p:cNvPr id="85" name="Rectangle 84">
            <a:extLst>
              <a:ext uri="{FF2B5EF4-FFF2-40B4-BE49-F238E27FC236}">
                <a16:creationId xmlns:a16="http://schemas.microsoft.com/office/drawing/2014/main" xmlns="" id="{41702BF7-A289-4C52-A70C-573977225523}"/>
              </a:ext>
            </a:extLst>
          </p:cNvPr>
          <p:cNvSpPr/>
          <p:nvPr/>
        </p:nvSpPr>
        <p:spPr>
          <a:xfrm>
            <a:off x="6148335" y="4439536"/>
            <a:ext cx="2763174" cy="401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Netiek publicēts nodokļu parādnieku sarakstā</a:t>
            </a:r>
          </a:p>
        </p:txBody>
      </p:sp>
      <p:sp>
        <p:nvSpPr>
          <p:cNvPr id="86" name="Rectangle 85">
            <a:extLst>
              <a:ext uri="{FF2B5EF4-FFF2-40B4-BE49-F238E27FC236}">
                <a16:creationId xmlns:a16="http://schemas.microsoft.com/office/drawing/2014/main" xmlns="" id="{168BD22B-E9EA-4493-A695-494D8781167C}"/>
              </a:ext>
            </a:extLst>
          </p:cNvPr>
          <p:cNvSpPr/>
          <p:nvPr/>
        </p:nvSpPr>
        <p:spPr>
          <a:xfrm>
            <a:off x="361589" y="4236719"/>
            <a:ext cx="5648686" cy="449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a:ln>
                  <a:noFill/>
                </a:ln>
                <a:solidFill>
                  <a:prstClr val="black"/>
                </a:solidFill>
                <a:effectLst/>
                <a:uLnTx/>
                <a:uFillTx/>
                <a:latin typeface="arial" panose="020B0604020202020204" pitchFamily="34" charset="0"/>
                <a:ea typeface="+mn-ea"/>
                <a:cs typeface="+mn-cs"/>
              </a:rPr>
              <a:t>Nav publicēts nodokļu parādnieku sarakstā</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a:ln>
                  <a:noFill/>
                </a:ln>
                <a:solidFill>
                  <a:prstClr val="black"/>
                </a:solidFill>
                <a:effectLst/>
                <a:uLnTx/>
                <a:uFillTx/>
                <a:latin typeface="arial" panose="020B0604020202020204" pitchFamily="34" charset="0"/>
                <a:ea typeface="+mn-ea"/>
                <a:cs typeface="+mn-cs"/>
              </a:rPr>
              <a:t>Samazināta likme 0,0125 % apmērā par katru nokavēto dienu</a:t>
            </a:r>
          </a:p>
        </p:txBody>
      </p:sp>
      <p:sp>
        <p:nvSpPr>
          <p:cNvPr id="13" name="Rectangle 12">
            <a:extLst>
              <a:ext uri="{FF2B5EF4-FFF2-40B4-BE49-F238E27FC236}">
                <a16:creationId xmlns:a16="http://schemas.microsoft.com/office/drawing/2014/main" xmlns="" id="{15C9B074-BD47-4854-A1B3-2E2B657668C4}"/>
              </a:ext>
            </a:extLst>
          </p:cNvPr>
          <p:cNvSpPr/>
          <p:nvPr/>
        </p:nvSpPr>
        <p:spPr>
          <a:xfrm>
            <a:off x="436562" y="5760039"/>
            <a:ext cx="8507412" cy="763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9" name="Freeform 4842">
            <a:extLst>
              <a:ext uri="{FF2B5EF4-FFF2-40B4-BE49-F238E27FC236}">
                <a16:creationId xmlns:a16="http://schemas.microsoft.com/office/drawing/2014/main" xmlns="" id="{9EB4CEF4-1BBF-42D1-848E-B4E65C026ABC}"/>
              </a:ext>
            </a:extLst>
          </p:cNvPr>
          <p:cNvSpPr>
            <a:spLocks noEditPoints="1"/>
          </p:cNvSpPr>
          <p:nvPr/>
        </p:nvSpPr>
        <p:spPr bwMode="auto">
          <a:xfrm>
            <a:off x="346109" y="610689"/>
            <a:ext cx="184492" cy="174908"/>
          </a:xfrm>
          <a:custGeom>
            <a:avLst/>
            <a:gdLst>
              <a:gd name="T0" fmla="*/ 52 w 308"/>
              <a:gd name="T1" fmla="*/ 4 h 292"/>
              <a:gd name="T2" fmla="*/ 244 w 308"/>
              <a:gd name="T3" fmla="*/ 0 h 292"/>
              <a:gd name="T4" fmla="*/ 308 w 308"/>
              <a:gd name="T5" fmla="*/ 68 h 292"/>
              <a:gd name="T6" fmla="*/ 304 w 308"/>
              <a:gd name="T7" fmla="*/ 266 h 292"/>
              <a:gd name="T8" fmla="*/ 248 w 308"/>
              <a:gd name="T9" fmla="*/ 292 h 292"/>
              <a:gd name="T10" fmla="*/ 16 w 308"/>
              <a:gd name="T11" fmla="*/ 292 h 292"/>
              <a:gd name="T12" fmla="*/ 4 w 308"/>
              <a:gd name="T13" fmla="*/ 266 h 292"/>
              <a:gd name="T14" fmla="*/ 0 w 308"/>
              <a:gd name="T15" fmla="*/ 68 h 292"/>
              <a:gd name="T16" fmla="*/ 16 w 308"/>
              <a:gd name="T17" fmla="*/ 52 h 292"/>
              <a:gd name="T18" fmla="*/ 304 w 308"/>
              <a:gd name="T19" fmla="*/ 56 h 292"/>
              <a:gd name="T20" fmla="*/ 166 w 308"/>
              <a:gd name="T21" fmla="*/ 162 h 292"/>
              <a:gd name="T22" fmla="*/ 154 w 308"/>
              <a:gd name="T23" fmla="*/ 124 h 292"/>
              <a:gd name="T24" fmla="*/ 114 w 308"/>
              <a:gd name="T25" fmla="*/ 98 h 292"/>
              <a:gd name="T26" fmla="*/ 74 w 308"/>
              <a:gd name="T27" fmla="*/ 100 h 292"/>
              <a:gd name="T28" fmla="*/ 40 w 308"/>
              <a:gd name="T29" fmla="*/ 136 h 292"/>
              <a:gd name="T30" fmla="*/ 36 w 308"/>
              <a:gd name="T31" fmla="*/ 174 h 292"/>
              <a:gd name="T32" fmla="*/ 64 w 308"/>
              <a:gd name="T33" fmla="*/ 216 h 292"/>
              <a:gd name="T34" fmla="*/ 100 w 308"/>
              <a:gd name="T35" fmla="*/ 228 h 292"/>
              <a:gd name="T36" fmla="*/ 146 w 308"/>
              <a:gd name="T37" fmla="*/ 208 h 292"/>
              <a:gd name="T38" fmla="*/ 166 w 308"/>
              <a:gd name="T39" fmla="*/ 162 h 292"/>
              <a:gd name="T40" fmla="*/ 268 w 308"/>
              <a:gd name="T41" fmla="*/ 110 h 292"/>
              <a:gd name="T42" fmla="*/ 244 w 308"/>
              <a:gd name="T43" fmla="*/ 96 h 292"/>
              <a:gd name="T44" fmla="*/ 218 w 308"/>
              <a:gd name="T45" fmla="*/ 120 h 292"/>
              <a:gd name="T46" fmla="*/ 226 w 308"/>
              <a:gd name="T47" fmla="*/ 140 h 292"/>
              <a:gd name="T48" fmla="*/ 232 w 308"/>
              <a:gd name="T49" fmla="*/ 222 h 292"/>
              <a:gd name="T50" fmla="*/ 244 w 308"/>
              <a:gd name="T51" fmla="*/ 230 h 292"/>
              <a:gd name="T52" fmla="*/ 256 w 308"/>
              <a:gd name="T53" fmla="*/ 218 h 292"/>
              <a:gd name="T54" fmla="*/ 266 w 308"/>
              <a:gd name="T55" fmla="*/ 134 h 292"/>
              <a:gd name="T56" fmla="*/ 142 w 308"/>
              <a:gd name="T57" fmla="*/ 168 h 292"/>
              <a:gd name="T58" fmla="*/ 140 w 308"/>
              <a:gd name="T59" fmla="*/ 192 h 292"/>
              <a:gd name="T60" fmla="*/ 124 w 308"/>
              <a:gd name="T61" fmla="*/ 186 h 292"/>
              <a:gd name="T62" fmla="*/ 130 w 308"/>
              <a:gd name="T63" fmla="*/ 202 h 292"/>
              <a:gd name="T64" fmla="*/ 108 w 308"/>
              <a:gd name="T65" fmla="*/ 204 h 292"/>
              <a:gd name="T66" fmla="*/ 100 w 308"/>
              <a:gd name="T67" fmla="*/ 196 h 292"/>
              <a:gd name="T68" fmla="*/ 92 w 308"/>
              <a:gd name="T69" fmla="*/ 212 h 292"/>
              <a:gd name="T70" fmla="*/ 76 w 308"/>
              <a:gd name="T71" fmla="*/ 196 h 292"/>
              <a:gd name="T72" fmla="*/ 70 w 308"/>
              <a:gd name="T73" fmla="*/ 184 h 292"/>
              <a:gd name="T74" fmla="*/ 54 w 308"/>
              <a:gd name="T75" fmla="*/ 180 h 292"/>
              <a:gd name="T76" fmla="*/ 64 w 308"/>
              <a:gd name="T77" fmla="*/ 166 h 292"/>
              <a:gd name="T78" fmla="*/ 58 w 308"/>
              <a:gd name="T79" fmla="*/ 154 h 292"/>
              <a:gd name="T80" fmla="*/ 60 w 308"/>
              <a:gd name="T81" fmla="*/ 132 h 292"/>
              <a:gd name="T82" fmla="*/ 70 w 308"/>
              <a:gd name="T83" fmla="*/ 140 h 292"/>
              <a:gd name="T84" fmla="*/ 76 w 308"/>
              <a:gd name="T85" fmla="*/ 126 h 292"/>
              <a:gd name="T86" fmla="*/ 92 w 308"/>
              <a:gd name="T87" fmla="*/ 112 h 292"/>
              <a:gd name="T88" fmla="*/ 100 w 308"/>
              <a:gd name="T89" fmla="*/ 128 h 292"/>
              <a:gd name="T90" fmla="*/ 108 w 308"/>
              <a:gd name="T91" fmla="*/ 112 h 292"/>
              <a:gd name="T92" fmla="*/ 124 w 308"/>
              <a:gd name="T93" fmla="*/ 126 h 292"/>
              <a:gd name="T94" fmla="*/ 124 w 308"/>
              <a:gd name="T95" fmla="*/ 138 h 292"/>
              <a:gd name="T96" fmla="*/ 140 w 308"/>
              <a:gd name="T97" fmla="*/ 130 h 292"/>
              <a:gd name="T98" fmla="*/ 142 w 308"/>
              <a:gd name="T99" fmla="*/ 154 h 292"/>
              <a:gd name="T100" fmla="*/ 134 w 308"/>
              <a:gd name="T101" fmla="*/ 162 h 292"/>
              <a:gd name="T102" fmla="*/ 120 w 308"/>
              <a:gd name="T103" fmla="*/ 162 h 292"/>
              <a:gd name="T104" fmla="*/ 108 w 308"/>
              <a:gd name="T105" fmla="*/ 142 h 292"/>
              <a:gd name="T106" fmla="*/ 86 w 308"/>
              <a:gd name="T107" fmla="*/ 146 h 292"/>
              <a:gd name="T108" fmla="*/ 82 w 308"/>
              <a:gd name="T109" fmla="*/ 170 h 292"/>
              <a:gd name="T110" fmla="*/ 100 w 308"/>
              <a:gd name="T111" fmla="*/ 182 h 292"/>
              <a:gd name="T112" fmla="*/ 120 w 308"/>
              <a:gd name="T113" fmla="*/ 16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292">
                <a:moveTo>
                  <a:pt x="290" y="32"/>
                </a:moveTo>
                <a:lnTo>
                  <a:pt x="18" y="32"/>
                </a:lnTo>
                <a:lnTo>
                  <a:pt x="52" y="4"/>
                </a:lnTo>
                <a:lnTo>
                  <a:pt x="52" y="4"/>
                </a:lnTo>
                <a:lnTo>
                  <a:pt x="58" y="0"/>
                </a:lnTo>
                <a:lnTo>
                  <a:pt x="64" y="0"/>
                </a:lnTo>
                <a:lnTo>
                  <a:pt x="244" y="0"/>
                </a:lnTo>
                <a:lnTo>
                  <a:pt x="244" y="0"/>
                </a:lnTo>
                <a:lnTo>
                  <a:pt x="250" y="0"/>
                </a:lnTo>
                <a:lnTo>
                  <a:pt x="256" y="4"/>
                </a:lnTo>
                <a:lnTo>
                  <a:pt x="290" y="32"/>
                </a:lnTo>
                <a:close/>
                <a:moveTo>
                  <a:pt x="308" y="68"/>
                </a:moveTo>
                <a:lnTo>
                  <a:pt x="308" y="256"/>
                </a:lnTo>
                <a:lnTo>
                  <a:pt x="308" y="256"/>
                </a:lnTo>
                <a:lnTo>
                  <a:pt x="308" y="262"/>
                </a:lnTo>
                <a:lnTo>
                  <a:pt x="304" y="266"/>
                </a:lnTo>
                <a:lnTo>
                  <a:pt x="298" y="270"/>
                </a:lnTo>
                <a:lnTo>
                  <a:pt x="292" y="272"/>
                </a:lnTo>
                <a:lnTo>
                  <a:pt x="292" y="292"/>
                </a:lnTo>
                <a:lnTo>
                  <a:pt x="248" y="292"/>
                </a:lnTo>
                <a:lnTo>
                  <a:pt x="248" y="272"/>
                </a:lnTo>
                <a:lnTo>
                  <a:pt x="60" y="272"/>
                </a:lnTo>
                <a:lnTo>
                  <a:pt x="60" y="292"/>
                </a:lnTo>
                <a:lnTo>
                  <a:pt x="16" y="292"/>
                </a:lnTo>
                <a:lnTo>
                  <a:pt x="16" y="272"/>
                </a:lnTo>
                <a:lnTo>
                  <a:pt x="16" y="272"/>
                </a:lnTo>
                <a:lnTo>
                  <a:pt x="10" y="270"/>
                </a:lnTo>
                <a:lnTo>
                  <a:pt x="4" y="266"/>
                </a:lnTo>
                <a:lnTo>
                  <a:pt x="0" y="262"/>
                </a:lnTo>
                <a:lnTo>
                  <a:pt x="0" y="256"/>
                </a:lnTo>
                <a:lnTo>
                  <a:pt x="0" y="68"/>
                </a:lnTo>
                <a:lnTo>
                  <a:pt x="0" y="68"/>
                </a:lnTo>
                <a:lnTo>
                  <a:pt x="0" y="62"/>
                </a:lnTo>
                <a:lnTo>
                  <a:pt x="4" y="56"/>
                </a:lnTo>
                <a:lnTo>
                  <a:pt x="10" y="52"/>
                </a:lnTo>
                <a:lnTo>
                  <a:pt x="16" y="52"/>
                </a:lnTo>
                <a:lnTo>
                  <a:pt x="292" y="52"/>
                </a:lnTo>
                <a:lnTo>
                  <a:pt x="292" y="52"/>
                </a:lnTo>
                <a:lnTo>
                  <a:pt x="298" y="52"/>
                </a:lnTo>
                <a:lnTo>
                  <a:pt x="304" y="56"/>
                </a:lnTo>
                <a:lnTo>
                  <a:pt x="308" y="62"/>
                </a:lnTo>
                <a:lnTo>
                  <a:pt x="308" y="68"/>
                </a:lnTo>
                <a:lnTo>
                  <a:pt x="308" y="68"/>
                </a:lnTo>
                <a:close/>
                <a:moveTo>
                  <a:pt x="166" y="162"/>
                </a:moveTo>
                <a:lnTo>
                  <a:pt x="166" y="162"/>
                </a:lnTo>
                <a:lnTo>
                  <a:pt x="164" y="148"/>
                </a:lnTo>
                <a:lnTo>
                  <a:pt x="160" y="136"/>
                </a:lnTo>
                <a:lnTo>
                  <a:pt x="154" y="124"/>
                </a:lnTo>
                <a:lnTo>
                  <a:pt x="146" y="114"/>
                </a:lnTo>
                <a:lnTo>
                  <a:pt x="136" y="106"/>
                </a:lnTo>
                <a:lnTo>
                  <a:pt x="126" y="100"/>
                </a:lnTo>
                <a:lnTo>
                  <a:pt x="114" y="98"/>
                </a:lnTo>
                <a:lnTo>
                  <a:pt x="100" y="96"/>
                </a:lnTo>
                <a:lnTo>
                  <a:pt x="100" y="96"/>
                </a:lnTo>
                <a:lnTo>
                  <a:pt x="86" y="98"/>
                </a:lnTo>
                <a:lnTo>
                  <a:pt x="74" y="100"/>
                </a:lnTo>
                <a:lnTo>
                  <a:pt x="64" y="106"/>
                </a:lnTo>
                <a:lnTo>
                  <a:pt x="54" y="114"/>
                </a:lnTo>
                <a:lnTo>
                  <a:pt x="46" y="124"/>
                </a:lnTo>
                <a:lnTo>
                  <a:pt x="40" y="136"/>
                </a:lnTo>
                <a:lnTo>
                  <a:pt x="36" y="148"/>
                </a:lnTo>
                <a:lnTo>
                  <a:pt x="34" y="162"/>
                </a:lnTo>
                <a:lnTo>
                  <a:pt x="34" y="162"/>
                </a:lnTo>
                <a:lnTo>
                  <a:pt x="36" y="174"/>
                </a:lnTo>
                <a:lnTo>
                  <a:pt x="40" y="186"/>
                </a:lnTo>
                <a:lnTo>
                  <a:pt x="46" y="198"/>
                </a:lnTo>
                <a:lnTo>
                  <a:pt x="54" y="208"/>
                </a:lnTo>
                <a:lnTo>
                  <a:pt x="64" y="216"/>
                </a:lnTo>
                <a:lnTo>
                  <a:pt x="74" y="222"/>
                </a:lnTo>
                <a:lnTo>
                  <a:pt x="86" y="226"/>
                </a:lnTo>
                <a:lnTo>
                  <a:pt x="100" y="228"/>
                </a:lnTo>
                <a:lnTo>
                  <a:pt x="100" y="228"/>
                </a:lnTo>
                <a:lnTo>
                  <a:pt x="114" y="226"/>
                </a:lnTo>
                <a:lnTo>
                  <a:pt x="126" y="222"/>
                </a:lnTo>
                <a:lnTo>
                  <a:pt x="136" y="216"/>
                </a:lnTo>
                <a:lnTo>
                  <a:pt x="146" y="208"/>
                </a:lnTo>
                <a:lnTo>
                  <a:pt x="154" y="198"/>
                </a:lnTo>
                <a:lnTo>
                  <a:pt x="160" y="186"/>
                </a:lnTo>
                <a:lnTo>
                  <a:pt x="164" y="174"/>
                </a:lnTo>
                <a:lnTo>
                  <a:pt x="166" y="162"/>
                </a:lnTo>
                <a:lnTo>
                  <a:pt x="166" y="162"/>
                </a:lnTo>
                <a:close/>
                <a:moveTo>
                  <a:pt x="270" y="120"/>
                </a:moveTo>
                <a:lnTo>
                  <a:pt x="270" y="120"/>
                </a:lnTo>
                <a:lnTo>
                  <a:pt x="268" y="110"/>
                </a:lnTo>
                <a:lnTo>
                  <a:pt x="262" y="102"/>
                </a:lnTo>
                <a:lnTo>
                  <a:pt x="254" y="98"/>
                </a:lnTo>
                <a:lnTo>
                  <a:pt x="244" y="96"/>
                </a:lnTo>
                <a:lnTo>
                  <a:pt x="244" y="96"/>
                </a:lnTo>
                <a:lnTo>
                  <a:pt x="234" y="98"/>
                </a:lnTo>
                <a:lnTo>
                  <a:pt x="226" y="102"/>
                </a:lnTo>
                <a:lnTo>
                  <a:pt x="220" y="110"/>
                </a:lnTo>
                <a:lnTo>
                  <a:pt x="218" y="120"/>
                </a:lnTo>
                <a:lnTo>
                  <a:pt x="218" y="120"/>
                </a:lnTo>
                <a:lnTo>
                  <a:pt x="220" y="128"/>
                </a:lnTo>
                <a:lnTo>
                  <a:pt x="222" y="134"/>
                </a:lnTo>
                <a:lnTo>
                  <a:pt x="226" y="140"/>
                </a:lnTo>
                <a:lnTo>
                  <a:pt x="232" y="144"/>
                </a:lnTo>
                <a:lnTo>
                  <a:pt x="232" y="218"/>
                </a:lnTo>
                <a:lnTo>
                  <a:pt x="232" y="218"/>
                </a:lnTo>
                <a:lnTo>
                  <a:pt x="232" y="222"/>
                </a:lnTo>
                <a:lnTo>
                  <a:pt x="236" y="226"/>
                </a:lnTo>
                <a:lnTo>
                  <a:pt x="240" y="228"/>
                </a:lnTo>
                <a:lnTo>
                  <a:pt x="244" y="230"/>
                </a:lnTo>
                <a:lnTo>
                  <a:pt x="244" y="230"/>
                </a:lnTo>
                <a:lnTo>
                  <a:pt x="248" y="228"/>
                </a:lnTo>
                <a:lnTo>
                  <a:pt x="252" y="226"/>
                </a:lnTo>
                <a:lnTo>
                  <a:pt x="256" y="222"/>
                </a:lnTo>
                <a:lnTo>
                  <a:pt x="256" y="218"/>
                </a:lnTo>
                <a:lnTo>
                  <a:pt x="256" y="144"/>
                </a:lnTo>
                <a:lnTo>
                  <a:pt x="256" y="144"/>
                </a:lnTo>
                <a:lnTo>
                  <a:pt x="262" y="140"/>
                </a:lnTo>
                <a:lnTo>
                  <a:pt x="266" y="134"/>
                </a:lnTo>
                <a:lnTo>
                  <a:pt x="268" y="128"/>
                </a:lnTo>
                <a:lnTo>
                  <a:pt x="270" y="120"/>
                </a:lnTo>
                <a:lnTo>
                  <a:pt x="270" y="120"/>
                </a:lnTo>
                <a:close/>
                <a:moveTo>
                  <a:pt x="142" y="168"/>
                </a:moveTo>
                <a:lnTo>
                  <a:pt x="150" y="168"/>
                </a:lnTo>
                <a:lnTo>
                  <a:pt x="150" y="168"/>
                </a:lnTo>
                <a:lnTo>
                  <a:pt x="146" y="180"/>
                </a:lnTo>
                <a:lnTo>
                  <a:pt x="140" y="192"/>
                </a:lnTo>
                <a:lnTo>
                  <a:pt x="134" y="186"/>
                </a:lnTo>
                <a:lnTo>
                  <a:pt x="134" y="186"/>
                </a:lnTo>
                <a:lnTo>
                  <a:pt x="130" y="184"/>
                </a:lnTo>
                <a:lnTo>
                  <a:pt x="124" y="186"/>
                </a:lnTo>
                <a:lnTo>
                  <a:pt x="124" y="186"/>
                </a:lnTo>
                <a:lnTo>
                  <a:pt x="122" y="190"/>
                </a:lnTo>
                <a:lnTo>
                  <a:pt x="124" y="196"/>
                </a:lnTo>
                <a:lnTo>
                  <a:pt x="130" y="202"/>
                </a:lnTo>
                <a:lnTo>
                  <a:pt x="130" y="202"/>
                </a:lnTo>
                <a:lnTo>
                  <a:pt x="120" y="208"/>
                </a:lnTo>
                <a:lnTo>
                  <a:pt x="108" y="212"/>
                </a:lnTo>
                <a:lnTo>
                  <a:pt x="108" y="204"/>
                </a:lnTo>
                <a:lnTo>
                  <a:pt x="108" y="204"/>
                </a:lnTo>
                <a:lnTo>
                  <a:pt x="106" y="198"/>
                </a:lnTo>
                <a:lnTo>
                  <a:pt x="100" y="196"/>
                </a:lnTo>
                <a:lnTo>
                  <a:pt x="100" y="196"/>
                </a:lnTo>
                <a:lnTo>
                  <a:pt x="94" y="198"/>
                </a:lnTo>
                <a:lnTo>
                  <a:pt x="92" y="204"/>
                </a:lnTo>
                <a:lnTo>
                  <a:pt x="92" y="212"/>
                </a:lnTo>
                <a:lnTo>
                  <a:pt x="92" y="212"/>
                </a:lnTo>
                <a:lnTo>
                  <a:pt x="80" y="208"/>
                </a:lnTo>
                <a:lnTo>
                  <a:pt x="70" y="202"/>
                </a:lnTo>
                <a:lnTo>
                  <a:pt x="76" y="196"/>
                </a:lnTo>
                <a:lnTo>
                  <a:pt x="76" y="196"/>
                </a:lnTo>
                <a:lnTo>
                  <a:pt x="78" y="190"/>
                </a:lnTo>
                <a:lnTo>
                  <a:pt x="76" y="186"/>
                </a:lnTo>
                <a:lnTo>
                  <a:pt x="76" y="186"/>
                </a:lnTo>
                <a:lnTo>
                  <a:pt x="70" y="184"/>
                </a:lnTo>
                <a:lnTo>
                  <a:pt x="66" y="186"/>
                </a:lnTo>
                <a:lnTo>
                  <a:pt x="60" y="192"/>
                </a:lnTo>
                <a:lnTo>
                  <a:pt x="60" y="192"/>
                </a:lnTo>
                <a:lnTo>
                  <a:pt x="54" y="180"/>
                </a:lnTo>
                <a:lnTo>
                  <a:pt x="50" y="168"/>
                </a:lnTo>
                <a:lnTo>
                  <a:pt x="58" y="168"/>
                </a:lnTo>
                <a:lnTo>
                  <a:pt x="58" y="168"/>
                </a:lnTo>
                <a:lnTo>
                  <a:pt x="64" y="166"/>
                </a:lnTo>
                <a:lnTo>
                  <a:pt x="66" y="162"/>
                </a:lnTo>
                <a:lnTo>
                  <a:pt x="66" y="162"/>
                </a:lnTo>
                <a:lnTo>
                  <a:pt x="64" y="156"/>
                </a:lnTo>
                <a:lnTo>
                  <a:pt x="58" y="154"/>
                </a:lnTo>
                <a:lnTo>
                  <a:pt x="50" y="154"/>
                </a:lnTo>
                <a:lnTo>
                  <a:pt x="50" y="154"/>
                </a:lnTo>
                <a:lnTo>
                  <a:pt x="54" y="142"/>
                </a:lnTo>
                <a:lnTo>
                  <a:pt x="60" y="132"/>
                </a:lnTo>
                <a:lnTo>
                  <a:pt x="66" y="138"/>
                </a:lnTo>
                <a:lnTo>
                  <a:pt x="66" y="138"/>
                </a:lnTo>
                <a:lnTo>
                  <a:pt x="70" y="140"/>
                </a:lnTo>
                <a:lnTo>
                  <a:pt x="70" y="140"/>
                </a:lnTo>
                <a:lnTo>
                  <a:pt x="76" y="138"/>
                </a:lnTo>
                <a:lnTo>
                  <a:pt x="76" y="138"/>
                </a:lnTo>
                <a:lnTo>
                  <a:pt x="78" y="132"/>
                </a:lnTo>
                <a:lnTo>
                  <a:pt x="76" y="126"/>
                </a:lnTo>
                <a:lnTo>
                  <a:pt x="70" y="120"/>
                </a:lnTo>
                <a:lnTo>
                  <a:pt x="70" y="120"/>
                </a:lnTo>
                <a:lnTo>
                  <a:pt x="80" y="114"/>
                </a:lnTo>
                <a:lnTo>
                  <a:pt x="92" y="112"/>
                </a:lnTo>
                <a:lnTo>
                  <a:pt x="92" y="120"/>
                </a:lnTo>
                <a:lnTo>
                  <a:pt x="92" y="120"/>
                </a:lnTo>
                <a:lnTo>
                  <a:pt x="94" y="124"/>
                </a:lnTo>
                <a:lnTo>
                  <a:pt x="100" y="128"/>
                </a:lnTo>
                <a:lnTo>
                  <a:pt x="100" y="128"/>
                </a:lnTo>
                <a:lnTo>
                  <a:pt x="106" y="124"/>
                </a:lnTo>
                <a:lnTo>
                  <a:pt x="108" y="120"/>
                </a:lnTo>
                <a:lnTo>
                  <a:pt x="108" y="112"/>
                </a:lnTo>
                <a:lnTo>
                  <a:pt x="108" y="112"/>
                </a:lnTo>
                <a:lnTo>
                  <a:pt x="120" y="114"/>
                </a:lnTo>
                <a:lnTo>
                  <a:pt x="130" y="120"/>
                </a:lnTo>
                <a:lnTo>
                  <a:pt x="124" y="126"/>
                </a:lnTo>
                <a:lnTo>
                  <a:pt x="124" y="126"/>
                </a:lnTo>
                <a:lnTo>
                  <a:pt x="122" y="132"/>
                </a:lnTo>
                <a:lnTo>
                  <a:pt x="124" y="138"/>
                </a:lnTo>
                <a:lnTo>
                  <a:pt x="124" y="138"/>
                </a:lnTo>
                <a:lnTo>
                  <a:pt x="130" y="140"/>
                </a:lnTo>
                <a:lnTo>
                  <a:pt x="130" y="140"/>
                </a:lnTo>
                <a:lnTo>
                  <a:pt x="134" y="138"/>
                </a:lnTo>
                <a:lnTo>
                  <a:pt x="140" y="130"/>
                </a:lnTo>
                <a:lnTo>
                  <a:pt x="140" y="130"/>
                </a:lnTo>
                <a:lnTo>
                  <a:pt x="146" y="142"/>
                </a:lnTo>
                <a:lnTo>
                  <a:pt x="150" y="154"/>
                </a:lnTo>
                <a:lnTo>
                  <a:pt x="142" y="154"/>
                </a:lnTo>
                <a:lnTo>
                  <a:pt x="142" y="154"/>
                </a:lnTo>
                <a:lnTo>
                  <a:pt x="136" y="156"/>
                </a:lnTo>
                <a:lnTo>
                  <a:pt x="134" y="162"/>
                </a:lnTo>
                <a:lnTo>
                  <a:pt x="134" y="162"/>
                </a:lnTo>
                <a:lnTo>
                  <a:pt x="136" y="166"/>
                </a:lnTo>
                <a:lnTo>
                  <a:pt x="142" y="168"/>
                </a:lnTo>
                <a:lnTo>
                  <a:pt x="142" y="168"/>
                </a:lnTo>
                <a:close/>
                <a:moveTo>
                  <a:pt x="120" y="162"/>
                </a:moveTo>
                <a:lnTo>
                  <a:pt x="120" y="162"/>
                </a:lnTo>
                <a:lnTo>
                  <a:pt x="118" y="154"/>
                </a:lnTo>
                <a:lnTo>
                  <a:pt x="114" y="146"/>
                </a:lnTo>
                <a:lnTo>
                  <a:pt x="108" y="142"/>
                </a:lnTo>
                <a:lnTo>
                  <a:pt x="100" y="140"/>
                </a:lnTo>
                <a:lnTo>
                  <a:pt x="100" y="140"/>
                </a:lnTo>
                <a:lnTo>
                  <a:pt x="92" y="142"/>
                </a:lnTo>
                <a:lnTo>
                  <a:pt x="86" y="146"/>
                </a:lnTo>
                <a:lnTo>
                  <a:pt x="82" y="154"/>
                </a:lnTo>
                <a:lnTo>
                  <a:pt x="80" y="162"/>
                </a:lnTo>
                <a:lnTo>
                  <a:pt x="80" y="162"/>
                </a:lnTo>
                <a:lnTo>
                  <a:pt x="82" y="170"/>
                </a:lnTo>
                <a:lnTo>
                  <a:pt x="86" y="176"/>
                </a:lnTo>
                <a:lnTo>
                  <a:pt x="92" y="180"/>
                </a:lnTo>
                <a:lnTo>
                  <a:pt x="100" y="182"/>
                </a:lnTo>
                <a:lnTo>
                  <a:pt x="100" y="182"/>
                </a:lnTo>
                <a:lnTo>
                  <a:pt x="108" y="180"/>
                </a:lnTo>
                <a:lnTo>
                  <a:pt x="114" y="176"/>
                </a:lnTo>
                <a:lnTo>
                  <a:pt x="118" y="170"/>
                </a:lnTo>
                <a:lnTo>
                  <a:pt x="120" y="162"/>
                </a:lnTo>
                <a:lnTo>
                  <a:pt x="120" y="162"/>
                </a:lnTo>
                <a:close/>
              </a:path>
            </a:pathLst>
          </a:custGeom>
          <a:solidFill>
            <a:schemeClr val="bg1"/>
          </a:solidFill>
          <a:ln>
            <a:noFill/>
          </a:ln>
        </p:spPr>
        <p:txBody>
          <a:bodyPr vert="horz" wrap="square" lIns="80682" tIns="40341" rIns="80682" bIns="40341"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xmlns="" id="{F4EF237F-FD02-4DCC-846E-EC6A265156B1}"/>
              </a:ext>
            </a:extLst>
          </p:cNvPr>
          <p:cNvSpPr>
            <a:spLocks noGrp="1"/>
          </p:cNvSpPr>
          <p:nvPr>
            <p:ph type="title"/>
          </p:nvPr>
        </p:nvSpPr>
        <p:spPr>
          <a:xfrm>
            <a:off x="421240" y="333375"/>
            <a:ext cx="11362773" cy="1320495"/>
          </a:xfrm>
        </p:spPr>
        <p:txBody>
          <a:bodyPr rtlCol="0"/>
          <a:lstStyle/>
          <a:p>
            <a:pPr rtl="0"/>
            <a:r>
              <a:rPr lang="lv-LV" dirty="0"/>
              <a:t>5. pielikums: Nodokļu norēķinu iespējas </a:t>
            </a:r>
          </a:p>
        </p:txBody>
      </p:sp>
      <p:sp>
        <p:nvSpPr>
          <p:cNvPr id="49" name="Rectangle 48">
            <a:extLst>
              <a:ext uri="{FF2B5EF4-FFF2-40B4-BE49-F238E27FC236}">
                <a16:creationId xmlns:a16="http://schemas.microsoft.com/office/drawing/2014/main" xmlns="" id="{0868A171-2CD8-4991-9E00-C1ECAEA7DB83}"/>
              </a:ext>
            </a:extLst>
          </p:cNvPr>
          <p:cNvSpPr/>
          <p:nvPr/>
        </p:nvSpPr>
        <p:spPr>
          <a:xfrm>
            <a:off x="6168717" y="3002675"/>
            <a:ext cx="2714625" cy="184149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91440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Iesniedziet </a:t>
            </a:r>
            <a:r>
              <a:rPr lang="lv-LV" sz="1050" b="1" i="0" u="none" strike="noStrike" kern="0" cap="none" spc="0" normalizeH="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xmlns="" val="tx"/>
                    </a:ext>
                  </a:extLst>
                </a:hlinkClick>
              </a:rPr>
              <a:t>pieteikumu,</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 EDS. </a:t>
            </a:r>
          </a:p>
          <a:p>
            <a:pPr marL="179388" marR="0" lvl="0" indent="-179388" algn="l" defTabSz="914400" rtl="0" eaLnBrk="1" fontAlgn="auto" latinLnBrk="0" hangingPunct="1">
              <a:lnSpc>
                <a:spcPct val="100000"/>
              </a:lnSpc>
              <a:spcBef>
                <a:spcPts val="0"/>
              </a:spcBef>
              <a:spcAft>
                <a:spcPts val="3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Nodokļu parāda atmaksas restrukturizācija līdz </a:t>
            </a:r>
            <a:r>
              <a:rPr lang="lv-LV" sz="1050" b="1" i="0" u="none" strike="noStrike" kern="0" cap="none" spc="0" normalizeH="0" noProof="0" dirty="0">
                <a:ln>
                  <a:noFill/>
                </a:ln>
                <a:solidFill>
                  <a:srgbClr val="990066"/>
                </a:solidFill>
                <a:effectLst/>
                <a:uLnTx/>
                <a:uFillTx/>
                <a:latin typeface="arial" panose="020B0604020202020204" pitchFamily="34" charset="0"/>
                <a:ea typeface="+mn-ea"/>
                <a:cs typeface="+mn-cs"/>
              </a:rPr>
              <a:t>5 gadiem</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(ne vēlāk kā mēnesi pēc nodokļu samaksas termiņa beigām).</a:t>
            </a:r>
          </a:p>
          <a:p>
            <a:pPr lvl="0" rtl="0">
              <a:spcAft>
                <a:spcPts val="300"/>
              </a:spcAft>
              <a:defRPr/>
            </a:pPr>
            <a:r>
              <a:rPr lang="lv-LV" sz="1000" b="1" i="1" kern="0" dirty="0">
                <a:solidFill>
                  <a:prstClr val="black"/>
                </a:solidFill>
                <a:latin typeface="arial" panose="020B0604020202020204" pitchFamily="34" charset="0"/>
              </a:rPr>
              <a:t>+ </a:t>
            </a:r>
            <a:r>
              <a:rPr lang="lv-LV" sz="1000" i="1" kern="0" dirty="0">
                <a:solidFill>
                  <a:prstClr val="black"/>
                </a:solidFill>
                <a:latin typeface="arial" panose="020B0604020202020204" pitchFamily="34" charset="0"/>
              </a:rPr>
              <a:t>Samazināta kavējuma nauda (0,0125 % dienā)</a:t>
            </a:r>
          </a:p>
        </p:txBody>
      </p:sp>
      <p:sp>
        <p:nvSpPr>
          <p:cNvPr id="50" name="Rectangle 49">
            <a:extLst>
              <a:ext uri="{FF2B5EF4-FFF2-40B4-BE49-F238E27FC236}">
                <a16:creationId xmlns:a16="http://schemas.microsoft.com/office/drawing/2014/main" xmlns="" id="{00707B4A-8014-45D3-AECD-81660E029D4C}"/>
              </a:ext>
            </a:extLst>
          </p:cNvPr>
          <p:cNvSpPr/>
          <p:nvPr/>
        </p:nvSpPr>
        <p:spPr>
          <a:xfrm>
            <a:off x="407988" y="2024063"/>
            <a:ext cx="11376024" cy="325437"/>
          </a:xfrm>
          <a:prstGeom prst="rect">
            <a:avLst/>
          </a:prstGeom>
          <a:solidFill>
            <a:schemeClr val="bg1">
              <a:lumMod val="65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defRPr/>
            </a:pPr>
            <a:r>
              <a:rPr lang="lv-LV" sz="1200" b="1" dirty="0">
                <a:solidFill>
                  <a:prstClr val="white"/>
                </a:solidFill>
                <a:latin typeface="arial" panose="020B0604020202020204" pitchFamily="34" charset="0"/>
              </a:rPr>
              <a:t>Vai nodokļu parādi rada problēmas*?</a:t>
            </a:r>
            <a:endParaRPr kumimoji="0" lang="en-US" sz="1200" b="1" i="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xmlns="" id="{6D31E51F-CD06-43B8-995E-E15A421EF8CC}"/>
              </a:ext>
            </a:extLst>
          </p:cNvPr>
          <p:cNvSpPr/>
          <p:nvPr/>
        </p:nvSpPr>
        <p:spPr>
          <a:xfrm>
            <a:off x="407988" y="2424112"/>
            <a:ext cx="5602287" cy="255588"/>
          </a:xfrm>
          <a:prstGeom prst="rect">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lang="lv-LV" sz="1050" b="1" i="0" u="none" strike="noStrike" kern="0" cap="none" spc="0" normalizeH="0" noProof="0" dirty="0">
                <a:ln>
                  <a:noFill/>
                </a:ln>
                <a:solidFill>
                  <a:prstClr val="white"/>
                </a:solidFill>
                <a:effectLst/>
                <a:uLnTx/>
                <a:uFillTx/>
                <a:latin typeface="arial" panose="020B0604020202020204" pitchFamily="34" charset="0"/>
                <a:ea typeface="+mn-ea"/>
                <a:cs typeface="+mn-cs"/>
              </a:rPr>
              <a:t>A: PAŠREIZĒJĀS NODOKĻ</a:t>
            </a:r>
            <a:r>
              <a:rPr lang="lv-LV" sz="1050" b="1" kern="0" dirty="0">
                <a:solidFill>
                  <a:prstClr val="white"/>
                </a:solidFill>
                <a:latin typeface="arial" panose="020B0604020202020204" pitchFamily="34" charset="0"/>
              </a:rPr>
              <a:t>U</a:t>
            </a:r>
            <a:r>
              <a:rPr lang="lv-LV" sz="1050" b="1" i="0" u="none" strike="noStrike" kern="0" cap="none" spc="0" normalizeH="0" noProof="0" dirty="0">
                <a:ln>
                  <a:noFill/>
                </a:ln>
                <a:solidFill>
                  <a:prstClr val="white"/>
                </a:solidFill>
                <a:effectLst/>
                <a:uLnTx/>
                <a:uFillTx/>
                <a:latin typeface="arial" panose="020B0604020202020204" pitchFamily="34" charset="0"/>
                <a:ea typeface="+mn-ea"/>
                <a:cs typeface="+mn-cs"/>
              </a:rPr>
              <a:t> DEKLARĀCIJAS IESNIEGŠANA</a:t>
            </a:r>
            <a:endParaRPr kumimoji="0" lang="en-GB" sz="1050" b="1"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xmlns="" id="{401C5839-E765-4B2C-8BD1-4C73465BC7CD}"/>
              </a:ext>
            </a:extLst>
          </p:cNvPr>
          <p:cNvSpPr/>
          <p:nvPr/>
        </p:nvSpPr>
        <p:spPr>
          <a:xfrm>
            <a:off x="407988" y="2732362"/>
            <a:ext cx="5602288" cy="1901666"/>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Iesniedziet </a:t>
            </a: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xmlns="" val="tx"/>
                    </a:ext>
                  </a:extLst>
                </a:hlinkClick>
              </a:rPr>
              <a:t>pieteikumu,</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 EDS, ne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vēlāk</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kā</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15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dienas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pēc</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atmaksas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datuma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a:t>
            </a: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Nodokļu parāda atmaksas atlikšana līdz </a:t>
            </a: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rPr>
              <a:t>gadam</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(ne vēlāk kā mēnesi pēc nodokļu samaksas termiņa beigām).</a:t>
            </a:r>
            <a:endParaRPr kumimoji="0" lang="en-GB" sz="1050" b="1" i="0" u="none" strike="noStrike" kern="0" cap="none" spc="0" normalizeH="0" baseline="0" noProof="0" dirty="0">
              <a:ln>
                <a:noFill/>
              </a:ln>
              <a:solidFill>
                <a:schemeClr val="tx1">
                  <a:lumMod val="75000"/>
                  <a:lumOff val="25000"/>
                </a:schemeClr>
              </a:solidFill>
              <a:effectLst/>
              <a:highlight>
                <a:srgbClr val="800000"/>
              </a:highlight>
              <a:uLnTx/>
              <a:uFillTx/>
              <a:latin typeface="arial" panose="020B0604020202020204" pitchFamily="34" charset="0"/>
              <a:ea typeface="+mn-ea"/>
              <a:cs typeface="+mn-cs"/>
            </a:endParaRP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Sasniedzot 80% no pagarinājuma summas atmaksas → iespējama turpmāka nodokļu parāda restrukturizācija līdz sešiem mēnešiem.</a:t>
            </a:r>
          </a:p>
          <a:p>
            <a:pPr marL="0" marR="0" lvl="0" indent="0" algn="l" defTabSz="895350" rtl="0" eaLnBrk="1" fontAlgn="auto" latinLnBrk="0" hangingPunct="1">
              <a:lnSpc>
                <a:spcPct val="100000"/>
              </a:lnSpc>
              <a:spcBef>
                <a:spcPts val="0"/>
              </a:spcBef>
              <a:spcAft>
                <a:spcPts val="60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xmlns="" id="{5AA53D39-C997-4D3F-9FF3-09DD1D90639E}"/>
              </a:ext>
            </a:extLst>
          </p:cNvPr>
          <p:cNvSpPr/>
          <p:nvPr/>
        </p:nvSpPr>
        <p:spPr>
          <a:xfrm>
            <a:off x="9069397" y="3057432"/>
            <a:ext cx="2714625" cy="1801034"/>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Iesniedziet </a:t>
            </a:r>
            <a:r>
              <a:rPr lang="lv-LV" sz="1000" b="1" i="0" u="none" strike="noStrike" kern="0" cap="none" spc="0" normalizeH="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xmlns="" val="tx"/>
                    </a:ext>
                  </a:extLst>
                </a:hlinkClick>
              </a:rPr>
              <a:t>pieteikumu,</a:t>
            </a: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 EDS. </a:t>
            </a:r>
          </a:p>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Vienošanās ar VID par strīda izbeigšanu</a:t>
            </a:r>
          </a:p>
          <a:p>
            <a:pPr marL="0" marR="0" lvl="0" indent="0" algn="l" defTabSz="914400" rtl="0" eaLnBrk="1" fontAlgn="auto" latinLnBrk="0" hangingPunct="1">
              <a:lnSpc>
                <a:spcPct val="100000"/>
              </a:lnSpc>
              <a:spcBef>
                <a:spcPts val="0"/>
              </a:spcBef>
              <a:spcAft>
                <a:spcPts val="300"/>
              </a:spcAft>
              <a:buClrTx/>
              <a:buSzTx/>
              <a:buFontTx/>
              <a:buNone/>
              <a:tabLst/>
              <a:defRPr/>
            </a:pPr>
            <a:r>
              <a:rPr lang="lv-LV" sz="1000" b="1" i="1" u="none" strike="noStrike" kern="0" cap="none" spc="0" normalizeH="0" noProof="0" dirty="0">
                <a:ln>
                  <a:noFill/>
                </a:ln>
                <a:solidFill>
                  <a:prstClr val="black"/>
                </a:solidFill>
                <a:effectLst/>
                <a:uLnTx/>
                <a:uFillTx/>
                <a:latin typeface="arial" panose="020B0604020202020204" pitchFamily="34" charset="0"/>
                <a:ea typeface="+mn-ea"/>
                <a:cs typeface="+mn-cs"/>
              </a:rPr>
              <a:t>+ </a:t>
            </a:r>
            <a:r>
              <a:rPr lang="lv-LV" sz="1000" b="0" i="1" u="none" strike="noStrike" kern="0" cap="none" spc="0" normalizeH="0" noProof="0" dirty="0">
                <a:ln>
                  <a:noFill/>
                </a:ln>
                <a:solidFill>
                  <a:prstClr val="black"/>
                </a:solidFill>
                <a:effectLst/>
                <a:uLnTx/>
                <a:uFillTx/>
                <a:latin typeface="arial" panose="020B0604020202020204" pitchFamily="34" charset="0"/>
                <a:ea typeface="+mn-ea"/>
                <a:cs typeface="+mn-cs"/>
              </a:rPr>
              <a:t>Papildu maksa, kas atmaksājama 12 mēnešu laikā</a:t>
            </a:r>
          </a:p>
          <a:p>
            <a:pPr lvl="0" rtl="0">
              <a:spcAft>
                <a:spcPts val="300"/>
              </a:spcAft>
              <a:defRPr/>
            </a:pPr>
            <a:r>
              <a:rPr lang="lv-LV" sz="1000" b="1" i="1" u="none" strike="noStrike" kern="0" cap="none" spc="0" normalizeH="0" noProof="0" dirty="0">
                <a:ln>
                  <a:noFill/>
                </a:ln>
                <a:solidFill>
                  <a:prstClr val="black"/>
                </a:solidFill>
                <a:effectLst/>
                <a:uLnTx/>
                <a:uFillTx/>
                <a:latin typeface="arial" panose="020B0604020202020204" pitchFamily="34" charset="0"/>
                <a:ea typeface="+mn-ea"/>
                <a:cs typeface="+mn-cs"/>
              </a:rPr>
              <a:t>+</a:t>
            </a:r>
            <a:r>
              <a:rPr lang="lv-LV" sz="1000" b="0" i="1" u="none" strike="noStrike" kern="0" cap="none" spc="0" normalizeH="0" noProof="0" dirty="0">
                <a:ln>
                  <a:noFill/>
                </a:ln>
                <a:solidFill>
                  <a:prstClr val="black"/>
                </a:solidFill>
                <a:effectLst/>
                <a:uLnTx/>
                <a:uFillTx/>
                <a:latin typeface="arial" panose="020B0604020202020204" pitchFamily="34" charset="0"/>
                <a:ea typeface="+mn-ea"/>
                <a:cs typeface="+mn-cs"/>
              </a:rPr>
              <a:t> Samazināta kavējuma nauda un sodi </a:t>
            </a:r>
          </a:p>
        </p:txBody>
      </p:sp>
      <p:sp>
        <p:nvSpPr>
          <p:cNvPr id="54" name="Rectangle 53">
            <a:extLst>
              <a:ext uri="{FF2B5EF4-FFF2-40B4-BE49-F238E27FC236}">
                <a16:creationId xmlns:a16="http://schemas.microsoft.com/office/drawing/2014/main" xmlns="" id="{A58789A5-857D-48F0-98CA-406D380BFC06}"/>
              </a:ext>
            </a:extLst>
          </p:cNvPr>
          <p:cNvSpPr/>
          <p:nvPr/>
        </p:nvSpPr>
        <p:spPr>
          <a:xfrm>
            <a:off x="6181725" y="2424112"/>
            <a:ext cx="5602288" cy="255588"/>
          </a:xfrm>
          <a:prstGeom prst="rect">
            <a:avLst/>
          </a:prstGeom>
          <a:solidFill>
            <a:srgbClr val="831355">
              <a:alpha val="95000"/>
            </a:srgb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lang="lv-LV" sz="1050" b="1" i="0" u="none" strike="noStrike" kern="0" cap="none" spc="0" normalizeH="0" noProof="0">
                <a:ln>
                  <a:noFill/>
                </a:ln>
                <a:solidFill>
                  <a:prstClr val="white"/>
                </a:solidFill>
                <a:effectLst/>
                <a:uLnTx/>
                <a:uFillTx/>
                <a:latin typeface="arial" panose="020B0604020202020204" pitchFamily="34" charset="0"/>
                <a:ea typeface="+mn-ea"/>
                <a:cs typeface="+mn-cs"/>
              </a:rPr>
              <a:t>B: NODOKĻU KONTROLES REZULTĀTI</a:t>
            </a:r>
          </a:p>
        </p:txBody>
      </p:sp>
      <p:sp>
        <p:nvSpPr>
          <p:cNvPr id="55" name="Flowchart: Process 54">
            <a:extLst>
              <a:ext uri="{FF2B5EF4-FFF2-40B4-BE49-F238E27FC236}">
                <a16:creationId xmlns:a16="http://schemas.microsoft.com/office/drawing/2014/main" xmlns="" id="{E13E7A85-3362-4842-9E8E-452F0A319BD6}"/>
              </a:ext>
            </a:extLst>
          </p:cNvPr>
          <p:cNvSpPr/>
          <p:nvPr/>
        </p:nvSpPr>
        <p:spPr>
          <a:xfrm>
            <a:off x="6181725" y="2732362"/>
            <a:ext cx="2714778"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rgbClr val="FFFFFF"/>
                </a:solidFill>
                <a:effectLst/>
                <a:uLnTx/>
                <a:uFillTx/>
                <a:latin typeface="arial" panose="020B0604020202020204" pitchFamily="34" charset="0"/>
                <a:ea typeface="+mn-ea"/>
                <a:cs typeface="+mn-cs"/>
              </a:rPr>
              <a:t>Piekrītat VID lēmumam</a:t>
            </a:r>
          </a:p>
        </p:txBody>
      </p:sp>
      <p:sp>
        <p:nvSpPr>
          <p:cNvPr id="56" name="Flowchart: Process 55">
            <a:extLst>
              <a:ext uri="{FF2B5EF4-FFF2-40B4-BE49-F238E27FC236}">
                <a16:creationId xmlns:a16="http://schemas.microsoft.com/office/drawing/2014/main" xmlns="" id="{D95DBB57-72A3-42B6-99E5-5BA3B5E543D5}"/>
              </a:ext>
            </a:extLst>
          </p:cNvPr>
          <p:cNvSpPr/>
          <p:nvPr/>
        </p:nvSpPr>
        <p:spPr>
          <a:xfrm>
            <a:off x="9069397" y="2732362"/>
            <a:ext cx="2714616"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rgbClr val="FFFFFF"/>
                </a:solidFill>
                <a:effectLst/>
                <a:uLnTx/>
                <a:uFillTx/>
                <a:latin typeface="arial" panose="020B0604020202020204" pitchFamily="34" charset="0"/>
                <a:ea typeface="+mn-ea"/>
                <a:cs typeface="+mn-cs"/>
              </a:rPr>
              <a:t>Apstrīdat VID lēmumu</a:t>
            </a:r>
          </a:p>
        </p:txBody>
      </p:sp>
      <p:sp>
        <p:nvSpPr>
          <p:cNvPr id="87" name="Rectangle 86">
            <a:extLst>
              <a:ext uri="{FF2B5EF4-FFF2-40B4-BE49-F238E27FC236}">
                <a16:creationId xmlns:a16="http://schemas.microsoft.com/office/drawing/2014/main" xmlns="" id="{8E750585-7374-4EB3-ACE6-275C9512DE59}"/>
              </a:ext>
            </a:extLst>
          </p:cNvPr>
          <p:cNvSpPr/>
          <p:nvPr/>
        </p:nvSpPr>
        <p:spPr>
          <a:xfrm>
            <a:off x="436562" y="4933488"/>
            <a:ext cx="8497887" cy="158273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rPr>
              <a:t>VID noteikumu pārkāpšanas sekas:</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 0,05 % apmērā par katru nokavēto dienu</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 Publikācija nodokļu parādnieku sarakstā</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srgbClr val="E57100"/>
                </a:solidFill>
                <a:effectLst/>
                <a:uLnTx/>
                <a:uFillTx/>
                <a:latin typeface="arial" panose="020B0604020202020204" pitchFamily="34" charset="0"/>
                <a:ea typeface="+mn-ea"/>
                <a:cs typeface="+mn-cs"/>
              </a:rPr>
              <a:t>* </a:t>
            </a:r>
            <a:r>
              <a:rPr lang="lv-LV" sz="1000" b="1" i="0" u="none" strike="noStrike" kern="0" cap="none" spc="0" normalizeH="0" noProof="0" dirty="0">
                <a:ln>
                  <a:noFill/>
                </a:ln>
                <a:solidFill>
                  <a:srgbClr val="E57100"/>
                </a:solidFill>
                <a:effectLst/>
                <a:uLnTx/>
                <a:uFillTx/>
                <a:latin typeface="arial" panose="020B0604020202020204" pitchFamily="34" charset="0"/>
                <a:ea typeface="+mn-ea"/>
                <a:cs typeface="+mn-cs"/>
              </a:rPr>
              <a:t>Sākta parādu piedziņas procedūra</a:t>
            </a:r>
          </a:p>
          <a:p>
            <a:pPr marL="171450" marR="0" lvl="0" indent="-171450" algn="l" defTabSz="89535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Iesniedziet </a:t>
            </a:r>
            <a:r>
              <a:rPr lang="lv-LV" sz="1000" b="0" i="0" u="sng" strike="noStrike" kern="0" cap="none" spc="0" normalizeH="0" noProof="0" dirty="0">
                <a:ln>
                  <a:noFill/>
                </a:ln>
                <a:solidFill>
                  <a:srgbClr val="E57100"/>
                </a:solidFill>
                <a:effectLst/>
                <a:uLnTx/>
                <a:uFillTx/>
                <a:latin typeface="arial" panose="020B0604020202020204" pitchFamily="34" charset="0"/>
                <a:ea typeface="+mn-ea"/>
                <a:cs typeface="+mn-cs"/>
              </a:rPr>
              <a:t>pieteikumu,</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izmantojot EDS.</a:t>
            </a:r>
          </a:p>
          <a:p>
            <a:pPr marL="171450" lvl="0" indent="-171450" defTabSz="895350" rtl="0">
              <a:spcAft>
                <a:spcPts val="300"/>
              </a:spcAft>
              <a:buFont typeface="Arial" panose="020B0604020202020204" pitchFamily="34" charset="0"/>
              <a:buChar char="•"/>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Nodokļu parāda atmaksas restrukturizācija līdz trim gadiem (ne vēlāk kā sešus mēnešus pēc paziņojuma par </a:t>
            </a:r>
            <a:r>
              <a:rPr lang="lv-LV" sz="1000" kern="0" dirty="0">
                <a:solidFill>
                  <a:prstClr val="black"/>
                </a:solidFill>
                <a:latin typeface="arial" panose="020B0604020202020204" pitchFamily="34" charset="0"/>
              </a:rPr>
              <a:t>lēmumu atgūt nokavētos nodokļu maksājumus</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a:t>
            </a:r>
          </a:p>
          <a:p>
            <a:pPr marL="360000" marR="0" lvl="0" indent="-18000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Publikācija nodokļu parādnieku sarakstā *0,025 % par katru nokavēto dienu</a:t>
            </a:r>
          </a:p>
        </p:txBody>
      </p:sp>
      <p:sp>
        <p:nvSpPr>
          <p:cNvPr id="88" name="Rectangle 87">
            <a:extLst>
              <a:ext uri="{FF2B5EF4-FFF2-40B4-BE49-F238E27FC236}">
                <a16:creationId xmlns:a16="http://schemas.microsoft.com/office/drawing/2014/main" xmlns="" id="{AB7F8471-C383-4AC2-949A-8A2556BBA088}"/>
              </a:ext>
            </a:extLst>
          </p:cNvPr>
          <p:cNvSpPr/>
          <p:nvPr/>
        </p:nvSpPr>
        <p:spPr>
          <a:xfrm>
            <a:off x="9040813" y="4920743"/>
            <a:ext cx="2714625" cy="819150"/>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1" i="0" u="none" strike="noStrike" kern="0" cap="none" spc="0" normalizeH="0" noProof="0" dirty="0">
                <a:ln>
                  <a:noFill/>
                </a:ln>
                <a:solidFill>
                  <a:srgbClr val="990066"/>
                </a:solidFill>
                <a:effectLst/>
                <a:uLnTx/>
                <a:uFillTx/>
                <a:latin typeface="arial" panose="020B0604020202020204" pitchFamily="34" charset="0"/>
                <a:ea typeface="+mn-ea"/>
                <a:cs typeface="+mn-cs"/>
              </a:rPr>
              <a:t>Sekas par VID noteikumu pārkāpšanu:</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Līgums ar VID izbeigts </a:t>
            </a:r>
          </a:p>
        </p:txBody>
      </p:sp>
      <p:sp>
        <p:nvSpPr>
          <p:cNvPr id="12" name="TextBox 11">
            <a:extLst>
              <a:ext uri="{FF2B5EF4-FFF2-40B4-BE49-F238E27FC236}">
                <a16:creationId xmlns:a16="http://schemas.microsoft.com/office/drawing/2014/main" xmlns="" id="{A4F6DE73-5CCD-4595-9C16-11D9ED3DF451}"/>
              </a:ext>
            </a:extLst>
          </p:cNvPr>
          <p:cNvSpPr txBox="1"/>
          <p:nvPr/>
        </p:nvSpPr>
        <p:spPr>
          <a:xfrm>
            <a:off x="338138" y="4041775"/>
            <a:ext cx="689612" cy="246221"/>
          </a:xfrm>
          <a:prstGeom prst="rect">
            <a:avLst/>
          </a:prstGeom>
          <a:solidFill>
            <a:schemeClr val="accent4"/>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0" name="TextBox 89">
            <a:extLst>
              <a:ext uri="{FF2B5EF4-FFF2-40B4-BE49-F238E27FC236}">
                <a16:creationId xmlns:a16="http://schemas.microsoft.com/office/drawing/2014/main" xmlns="" id="{2F8B07C5-C493-4369-B83F-7E3DAFB53869}"/>
              </a:ext>
            </a:extLst>
          </p:cNvPr>
          <p:cNvSpPr txBox="1"/>
          <p:nvPr/>
        </p:nvSpPr>
        <p:spPr>
          <a:xfrm>
            <a:off x="8285158" y="4260063"/>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dirty="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xmlns="" id="{69F1B4E3-089E-497F-A61B-55C7C5080670}"/>
              </a:ext>
            </a:extLst>
          </p:cNvPr>
          <p:cNvSpPr txBox="1"/>
          <p:nvPr/>
        </p:nvSpPr>
        <p:spPr>
          <a:xfrm>
            <a:off x="11243428" y="4096285"/>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dirty="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3" name="Freeform 113">
            <a:extLst>
              <a:ext uri="{FF2B5EF4-FFF2-40B4-BE49-F238E27FC236}">
                <a16:creationId xmlns:a16="http://schemas.microsoft.com/office/drawing/2014/main" xmlns="" id="{9E19BA29-0397-410B-83A0-3D36D21D1914}"/>
              </a:ext>
            </a:extLst>
          </p:cNvPr>
          <p:cNvSpPr>
            <a:spLocks noChangeAspect="1" noEditPoints="1"/>
          </p:cNvSpPr>
          <p:nvPr/>
        </p:nvSpPr>
        <p:spPr bwMode="auto">
          <a:xfrm>
            <a:off x="6236462" y="2776313"/>
            <a:ext cx="175726" cy="17386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87 w 200"/>
              <a:gd name="T11" fmla="*/ 143 h 200"/>
              <a:gd name="T12" fmla="*/ 50 w 200"/>
              <a:gd name="T13" fmla="*/ 105 h 200"/>
              <a:gd name="T14" fmla="*/ 67 w 200"/>
              <a:gd name="T15" fmla="*/ 87 h 200"/>
              <a:gd name="T16" fmla="*/ 87 w 200"/>
              <a:gd name="T17" fmla="*/ 107 h 200"/>
              <a:gd name="T18" fmla="*/ 137 w 200"/>
              <a:gd name="T19" fmla="*/ 57 h 200"/>
              <a:gd name="T20" fmla="*/ 155 w 200"/>
              <a:gd name="T21" fmla="*/ 75 h 200"/>
              <a:gd name="T22" fmla="*/ 87 w 200"/>
              <a:gd name="T23" fmla="*/ 14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moveTo>
                  <a:pt x="87" y="143"/>
                </a:moveTo>
                <a:cubicBezTo>
                  <a:pt x="50" y="105"/>
                  <a:pt x="50" y="105"/>
                  <a:pt x="50" y="105"/>
                </a:cubicBezTo>
                <a:cubicBezTo>
                  <a:pt x="67" y="87"/>
                  <a:pt x="67" y="87"/>
                  <a:pt x="67" y="87"/>
                </a:cubicBezTo>
                <a:cubicBezTo>
                  <a:pt x="87" y="107"/>
                  <a:pt x="87" y="107"/>
                  <a:pt x="87" y="107"/>
                </a:cubicBezTo>
                <a:cubicBezTo>
                  <a:pt x="137" y="57"/>
                  <a:pt x="137" y="57"/>
                  <a:pt x="137" y="57"/>
                </a:cubicBezTo>
                <a:cubicBezTo>
                  <a:pt x="155" y="75"/>
                  <a:pt x="155" y="75"/>
                  <a:pt x="155" y="75"/>
                </a:cubicBezTo>
                <a:lnTo>
                  <a:pt x="87" y="143"/>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Oval 93">
            <a:extLst>
              <a:ext uri="{FF2B5EF4-FFF2-40B4-BE49-F238E27FC236}">
                <a16:creationId xmlns:a16="http://schemas.microsoft.com/office/drawing/2014/main" xmlns="" id="{AEB3D81C-A02C-4D36-860D-6E1CBE3C1601}"/>
              </a:ext>
            </a:extLst>
          </p:cNvPr>
          <p:cNvSpPr/>
          <p:nvPr/>
        </p:nvSpPr>
        <p:spPr>
          <a:xfrm>
            <a:off x="9053421" y="1833126"/>
            <a:ext cx="209421" cy="192389"/>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7" name="Freeform 95">
            <a:extLst>
              <a:ext uri="{FF2B5EF4-FFF2-40B4-BE49-F238E27FC236}">
                <a16:creationId xmlns:a16="http://schemas.microsoft.com/office/drawing/2014/main" xmlns="" id="{308EF938-BCDA-46A7-9F98-7263D554F921}"/>
              </a:ext>
            </a:extLst>
          </p:cNvPr>
          <p:cNvSpPr>
            <a:spLocks noChangeAspect="1" noEditPoints="1"/>
          </p:cNvSpPr>
          <p:nvPr/>
        </p:nvSpPr>
        <p:spPr bwMode="auto">
          <a:xfrm>
            <a:off x="9151618" y="2776321"/>
            <a:ext cx="175262" cy="17393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8" name="Group 97">
            <a:extLst>
              <a:ext uri="{FF2B5EF4-FFF2-40B4-BE49-F238E27FC236}">
                <a16:creationId xmlns:a16="http://schemas.microsoft.com/office/drawing/2014/main" xmlns="" id="{FF283AFA-0D9D-46DD-8ADC-70628C5080F2}"/>
              </a:ext>
            </a:extLst>
          </p:cNvPr>
          <p:cNvGrpSpPr/>
          <p:nvPr/>
        </p:nvGrpSpPr>
        <p:grpSpPr>
          <a:xfrm>
            <a:off x="5626663" y="4491407"/>
            <a:ext cx="337216" cy="336202"/>
            <a:chOff x="3006610" y="4246198"/>
            <a:chExt cx="337216" cy="336202"/>
          </a:xfrm>
        </p:grpSpPr>
        <p:sp>
          <p:nvSpPr>
            <p:cNvPr id="99" name="Oval 98">
              <a:extLst>
                <a:ext uri="{FF2B5EF4-FFF2-40B4-BE49-F238E27FC236}">
                  <a16:creationId xmlns:a16="http://schemas.microsoft.com/office/drawing/2014/main" xmlns="" id="{CADCEC71-BFCC-4879-A50C-192895A826BA}"/>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0" name="Freeform 98">
              <a:extLst>
                <a:ext uri="{FF2B5EF4-FFF2-40B4-BE49-F238E27FC236}">
                  <a16:creationId xmlns:a16="http://schemas.microsoft.com/office/drawing/2014/main" xmlns="" id="{79547B0E-2CF9-4C2F-9B6C-80178AC5791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4"/>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1" name="Group 100">
            <a:extLst>
              <a:ext uri="{FF2B5EF4-FFF2-40B4-BE49-F238E27FC236}">
                <a16:creationId xmlns:a16="http://schemas.microsoft.com/office/drawing/2014/main" xmlns="" id="{FC2CFF54-7034-44ED-9C3F-2B71061D23D8}"/>
              </a:ext>
            </a:extLst>
          </p:cNvPr>
          <p:cNvGrpSpPr/>
          <p:nvPr/>
        </p:nvGrpSpPr>
        <p:grpSpPr>
          <a:xfrm>
            <a:off x="8484024" y="4736378"/>
            <a:ext cx="337216" cy="336202"/>
            <a:chOff x="3006610" y="4246198"/>
            <a:chExt cx="337216" cy="336202"/>
          </a:xfrm>
        </p:grpSpPr>
        <p:sp>
          <p:nvSpPr>
            <p:cNvPr id="102" name="Oval 101">
              <a:extLst>
                <a:ext uri="{FF2B5EF4-FFF2-40B4-BE49-F238E27FC236}">
                  <a16:creationId xmlns:a16="http://schemas.microsoft.com/office/drawing/2014/main" xmlns="" id="{014C6466-4805-4EFD-9A94-58BCA03D1061}"/>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3" name="Freeform 98">
              <a:extLst>
                <a:ext uri="{FF2B5EF4-FFF2-40B4-BE49-F238E27FC236}">
                  <a16:creationId xmlns:a16="http://schemas.microsoft.com/office/drawing/2014/main" xmlns="" id="{D1A37815-A792-41A4-AD46-ED31EDF27F41}"/>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4" name="Group 103">
            <a:extLst>
              <a:ext uri="{FF2B5EF4-FFF2-40B4-BE49-F238E27FC236}">
                <a16:creationId xmlns:a16="http://schemas.microsoft.com/office/drawing/2014/main" xmlns="" id="{31252F75-2698-48EE-B2E2-BF119266AA56}"/>
              </a:ext>
            </a:extLst>
          </p:cNvPr>
          <p:cNvGrpSpPr/>
          <p:nvPr/>
        </p:nvGrpSpPr>
        <p:grpSpPr>
          <a:xfrm>
            <a:off x="11405783" y="4715325"/>
            <a:ext cx="337216" cy="336202"/>
            <a:chOff x="3006610" y="4246198"/>
            <a:chExt cx="337216" cy="336202"/>
          </a:xfrm>
        </p:grpSpPr>
        <p:sp>
          <p:nvSpPr>
            <p:cNvPr id="105" name="Oval 104">
              <a:extLst>
                <a:ext uri="{FF2B5EF4-FFF2-40B4-BE49-F238E27FC236}">
                  <a16:creationId xmlns:a16="http://schemas.microsoft.com/office/drawing/2014/main" xmlns="" id="{9BD241EE-29BF-41B3-9C77-CE03447D7190}"/>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7" name="Freeform 98">
              <a:extLst>
                <a:ext uri="{FF2B5EF4-FFF2-40B4-BE49-F238E27FC236}">
                  <a16:creationId xmlns:a16="http://schemas.microsoft.com/office/drawing/2014/main" xmlns="" id="{53EA6726-2DC3-4FD8-8658-9EDBC9955B3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 name="Slide Number Placeholder 5">
            <a:extLst>
              <a:ext uri="{FF2B5EF4-FFF2-40B4-BE49-F238E27FC236}">
                <a16:creationId xmlns:a16="http://schemas.microsoft.com/office/drawing/2014/main" xmlns="" id="{FC49764F-0CF5-4CC0-856C-63C2494C5120}"/>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27</a:t>
            </a:fld>
            <a:endParaRPr lang="en-GB" noProof="0"/>
          </a:p>
        </p:txBody>
      </p:sp>
      <p:sp>
        <p:nvSpPr>
          <p:cNvPr id="38" name="TextBox 37">
            <a:extLst>
              <a:ext uri="{FF2B5EF4-FFF2-40B4-BE49-F238E27FC236}">
                <a16:creationId xmlns:a16="http://schemas.microsoft.com/office/drawing/2014/main" xmlns="" id="{D461ECE4-9B2C-4888-8477-BDEC39122F55}"/>
              </a:ext>
            </a:extLst>
          </p:cNvPr>
          <p:cNvSpPr txBox="1"/>
          <p:nvPr/>
        </p:nvSpPr>
        <p:spPr>
          <a:xfrm>
            <a:off x="10715626" y="6162173"/>
            <a:ext cx="1068386" cy="246221"/>
          </a:xfrm>
          <a:prstGeom prst="rect">
            <a:avLst/>
          </a:prstGeom>
          <a:solidFill>
            <a:schemeClr val="tx2"/>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dirty="0">
                <a:ln>
                  <a:noFill/>
                </a:ln>
                <a:solidFill>
                  <a:schemeClr val="bg1"/>
                </a:solidFill>
                <a:effectLst/>
                <a:uLnTx/>
                <a:uFillTx/>
                <a:latin typeface="arial" panose="020B0604020202020204" pitchFamily="34" charset="0"/>
                <a:hlinkClick r:id="rId9">
                  <a:extLst>
                    <a:ext uri="{A12FA001-AC4F-418D-AE19-62706E023703}">
                      <ahyp:hlinkClr xmlns:ahyp="http://schemas.microsoft.com/office/drawing/2018/hyperlinkcolor" xmlns="" val="tx"/>
                    </a:ext>
                  </a:extLst>
                </a:hlinkClick>
              </a:rPr>
              <a:t>*Avots</a:t>
            </a:r>
            <a:r>
              <a:rPr lang="lv-LV" sz="1000" b="1" kern="0" dirty="0">
                <a:solidFill>
                  <a:schemeClr val="bg1"/>
                </a:solidFill>
                <a:latin typeface="arial" panose="020B0604020202020204" pitchFamily="34" charset="0"/>
                <a:hlinkClick r:id="rId9">
                  <a:extLst>
                    <a:ext uri="{A12FA001-AC4F-418D-AE19-62706E023703}">
                      <ahyp:hlinkClr xmlns:ahyp="http://schemas.microsoft.com/office/drawing/2018/hyperlinkcolor" xmlns="" val="tx"/>
                    </a:ext>
                  </a:extLst>
                </a:hlinkClick>
              </a:rPr>
              <a:t>: VID</a:t>
            </a:r>
            <a:endParaRPr kumimoji="0" lang="en-US" sz="1000" b="0" i="0" u="none" strike="noStrike" kern="1200" cap="none" spc="0" normalizeH="0" baseline="0" dirty="0">
              <a:ln>
                <a:noFill/>
              </a:ln>
              <a:solidFill>
                <a:schemeClr val="bg1"/>
              </a:solidFill>
              <a:effectLst/>
              <a:uLnTx/>
              <a:uFillTx/>
              <a:latin typeface="arial" panose="020B0604020202020204" pitchFamily="34" charset="0"/>
            </a:endParaRPr>
          </a:p>
        </p:txBody>
      </p:sp>
    </p:spTree>
    <p:extLst>
      <p:ext uri="{BB962C8B-B14F-4D97-AF65-F5344CB8AC3E}">
        <p14:creationId xmlns:p14="http://schemas.microsoft.com/office/powerpoint/2010/main" val="84679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BFD31140-76C9-479A-9598-AFA4EAE1C0C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7"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xmlns="" id="{BFD31140-76C9-479A-9598-AFA4EAE1C0C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7A09FE10-25C8-4B4F-9C8D-03E259E9A1D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xmlns="" id="{347C4366-94F3-4FB1-8DF1-DCDDA70E57AB}"/>
              </a:ext>
            </a:extLst>
          </p:cNvPr>
          <p:cNvSpPr>
            <a:spLocks noGrp="1"/>
          </p:cNvSpPr>
          <p:nvPr>
            <p:ph type="title"/>
          </p:nvPr>
        </p:nvSpPr>
        <p:spPr/>
        <p:txBody>
          <a:bodyPr rtlCol="0"/>
          <a:lstStyle/>
          <a:p>
            <a:pPr rtl="0"/>
            <a:r>
              <a:rPr lang="lv-LV" dirty="0"/>
              <a:t>6. pielikums: Finanšu restrukturizācija</a:t>
            </a:r>
          </a:p>
        </p:txBody>
      </p:sp>
      <p:sp>
        <p:nvSpPr>
          <p:cNvPr id="22" name="TextBox 21">
            <a:extLst>
              <a:ext uri="{FF2B5EF4-FFF2-40B4-BE49-F238E27FC236}">
                <a16:creationId xmlns:a16="http://schemas.microsoft.com/office/drawing/2014/main" xmlns="" id="{128C21B0-5AAD-4B17-B277-9DA7D4204397}"/>
              </a:ext>
            </a:extLst>
          </p:cNvPr>
          <p:cNvSpPr txBox="1"/>
          <p:nvPr/>
        </p:nvSpPr>
        <p:spPr>
          <a:xfrm>
            <a:off x="850347" y="1475681"/>
            <a:ext cx="10920413" cy="307776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Atkarībā no katra konkrētā uzņēmuma situācijas būtu jāvienojas ar piegādātājiem, kreditoriem un finanšu partneriem par individuāliem risinājumiem. Meklējiet arī visas iespējamās konsultācijas, kas pieejamas jūsu uzņēmumam (VID, Ekonomikas ministrija, privātas konsultācijas un juridiskie konsultanti).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Ja ir plašāki finanšu izaicinājumi, kas ietekmē jūsu uzņēmuma rentabilitāti un darbības ilgtspēju, kurus nevar atrisināt tikai mainot </a:t>
            </a:r>
            <a:r>
              <a:rPr lang="lv-LV" sz="1200" b="1" dirty="0">
                <a:solidFill>
                  <a:srgbClr val="990066"/>
                </a:solidFill>
                <a:latin typeface="arial" panose="020B0604020202020204" pitchFamily="34" charset="0"/>
              </a:rPr>
              <a:t>parādu atmaksas nosacījumus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īsā vai vidējā termiņā, ir daži risinājumi, kurus var izmantot:</a:t>
            </a:r>
          </a:p>
          <a:p>
            <a:pPr marL="171450" indent="-171450" algn="just">
              <a:spcAft>
                <a:spcPts val="400"/>
              </a:spcAft>
              <a:buFont typeface="Arial" panose="020B0604020202020204" pitchFamily="34" charset="0"/>
              <a:buChar char="•"/>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Pašu kapitāla ieguldīšana vai akcionāru aizdevums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jauna kapitāla ieguldīšana uzņēmumā, ko var veikt, palielinot pamatkapitālu vai </a:t>
            </a:r>
            <a:r>
              <a:rPr lang="lv-LV" sz="1200" dirty="0">
                <a:solidFill>
                  <a:prstClr val="black"/>
                </a:solidFill>
                <a:latin typeface="arial" panose="020B0604020202020204" pitchFamily="34" charset="0"/>
              </a:rPr>
              <a:t>piešķirot uzņēmumam</a:t>
            </a:r>
          </a:p>
          <a:p>
            <a:pPr marR="0" lvl="0" algn="just" defTabSz="914400" rtl="0" eaLnBrk="1" fontAlgn="auto" latinLnBrk="0" hangingPunct="1">
              <a:lnSpc>
                <a:spcPct val="100000"/>
              </a:lnSpc>
              <a:spcBef>
                <a:spcPts val="0"/>
              </a:spcBef>
              <a:spcAft>
                <a:spcPts val="400"/>
              </a:spcAft>
              <a:buClrTx/>
              <a:buSzTx/>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aizdevumu </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Akcionāru aizdevuma konvertēšana pašu kapitālā vai pakārtošana banku aizdevumiem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uzņēmuma pašu kapitāla koeficients parasti parāda, cik lielus satricinājumus  uzņēmums spētu izturēt, tāpēc aizdevēji var pieprasīt, lai akcionāru aizdevumi tiktu pārveidoti pašu kapitālā vai pakārtoti banku aizdevumiem (tas nozīmē, ka aizdevumi akcionāriem var tikt atmaksāti pēc atmaksas aizdevējiem)</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20" normalizeH="0" dirty="0">
                <a:ln>
                  <a:noFill/>
                </a:ln>
                <a:solidFill>
                  <a:srgbClr val="990066"/>
                </a:solidFill>
                <a:effectLst/>
                <a:uLnTx/>
                <a:uFillTx/>
                <a:latin typeface="arial" panose="020B0604020202020204" pitchFamily="34" charset="0"/>
                <a:ea typeface="+mn-ea"/>
                <a:cs typeface="+mn-cs"/>
              </a:rPr>
              <a:t>Aktīvu pārdošanas un atpakaļnomas risinājumi </a:t>
            </a:r>
            <a:r>
              <a:rPr lang="lv-LV" sz="1200" b="0" i="0" u="none" strike="noStrike" kern="1200" cap="none" spc="-20" normalizeH="0" dirty="0">
                <a:ln>
                  <a:noFill/>
                </a:ln>
                <a:solidFill>
                  <a:prstClr val="black"/>
                </a:solidFill>
                <a:effectLst/>
                <a:uLnTx/>
                <a:uFillTx/>
                <a:latin typeface="arial" panose="020B0604020202020204" pitchFamily="34" charset="0"/>
                <a:ea typeface="+mn-ea"/>
                <a:cs typeface="+mn-cs"/>
              </a:rPr>
              <a:t>– neapgrūtinātus aktīvus var pārdot līzinga kompānijai apmaiņā pret jaunu līzinga finansējumu, lai nodrošinātu uzņēmumam naudas plūsmu</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Kad uzņēmumam rodas nopietnas finansiālas grūtības un kreditoru izredzes atgūt </a:t>
            </a:r>
            <a:r>
              <a:rPr lang="lv-LV" sz="1200" b="0" i="0" u="none" strike="noStrike" kern="1200" cap="none" spc="0" normalizeH="0">
                <a:ln>
                  <a:noFill/>
                </a:ln>
                <a:solidFill>
                  <a:prstClr val="black"/>
                </a:solidFill>
                <a:effectLst/>
                <a:uLnTx/>
                <a:uFillTx/>
                <a:latin typeface="arial" panose="020B0604020202020204" pitchFamily="34" charset="0"/>
                <a:ea typeface="+mn-ea"/>
                <a:cs typeface="+mn-cs"/>
              </a:rPr>
              <a:t>līdzekļus ierobežots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maksātspējas dēļ nav </a:t>
            </a:r>
            <a:r>
              <a:rPr lang="lv-LV" sz="1200" dirty="0">
                <a:solidFill>
                  <a:prstClr val="black"/>
                </a:solidFill>
                <a:latin typeface="arial" panose="020B0604020202020204" pitchFamily="34" charset="0"/>
              </a:rPr>
              <a:t>skaidras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uzņēmums var vienoties par daļēju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parāda atlaišanu</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vai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parāda pārdošanu</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Pamatdarbības nodrošināšanai nebūtisku aktīvu pārdošana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lai uzņēmumam nodrošinātu brīvu likviditāti, ir jāapsver, vai ir kādi aktīvi, kurus var pārdot, neradot kaitējumu pamatdarbībai.</a:t>
            </a:r>
          </a:p>
        </p:txBody>
      </p:sp>
      <p:sp>
        <p:nvSpPr>
          <p:cNvPr id="23" name="Rectangle 22">
            <a:extLst>
              <a:ext uri="{FF2B5EF4-FFF2-40B4-BE49-F238E27FC236}">
                <a16:creationId xmlns:a16="http://schemas.microsoft.com/office/drawing/2014/main" xmlns="" id="{1B7EE56A-682F-48D2-9D1D-C20143358CFC}"/>
              </a:ext>
            </a:extLst>
          </p:cNvPr>
          <p:cNvSpPr/>
          <p:nvPr/>
        </p:nvSpPr>
        <p:spPr>
          <a:xfrm>
            <a:off x="407988" y="4521200"/>
            <a:ext cx="11376026" cy="1911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Praktiski piemēri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Lauksaimniecības uzņēmums A divus gadus ir strādājis ar zaudējumiem nelabvēlīgu laika apstākļu dēļ, tāpēc tā pašu kapitāls tagad ir samazinājies līdz 15 % un kapitāla rezerve ir maza. Īpašnieks tomēr ir atbalstījis uzņēmumu, sniedzot aizdevumu, un reāla maksājuma kavēšana nav notikusi. Uzņēmuma bilance joprojām izskatās slikti, un uzņēmuma banka paaugstināta riska līmeņa dēļ vēlas palielināt procentu likmi. Lai uzlabotu uzņēmuma pašu kapitāla stāvokli, uzņēmuma īpašnieks var vai nu pārvērst privāto aizdevumu pamatkapitālā, vai arī parakstīt papildu privātā aizdevuma subordinācijas līgumu, lai privāto aizdevumu pakārtotu bankas aizdevumam. Tas liktu bankai noticēt uzņēmuma finanšu stabilitātei.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Uzņēmumam B pieder aprīkojums, kas nav ieķīlāts nevienai finanšu iestādei. </a:t>
            </a:r>
            <a:r>
              <a:rPr lang="lv-LV" sz="1200" dirty="0">
                <a:solidFill>
                  <a:prstClr val="black"/>
                </a:solidFill>
                <a:latin typeface="arial" panose="020B0604020202020204" pitchFamily="34" charset="0"/>
              </a:rPr>
              <a:t>Uzņēmumam 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rodas likviditātes problēmas</a:t>
            </a:r>
            <a:r>
              <a:rPr lang="lv-LV" sz="1200" dirty="0">
                <a:solidFill>
                  <a:prstClr val="black"/>
                </a:solidFill>
                <a:latin typeface="arial" panose="020B0604020202020204" pitchFamily="34" charset="0"/>
              </a:rPr>
              <a:t>, un</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lai piesaistītu tūlītējus līdzekļus rēķinu nomaksai saskaņā ar nomas līgumu, uzņēmums B pārdod iekārtas uzņēmumam C un ilgtermiņā iznomā to pašu aprīkojumu no uzņēmuma C, beigās aprīkojumu atpērkot (atpakaļnomas risinājums).</a:t>
            </a:r>
          </a:p>
        </p:txBody>
      </p:sp>
      <p:sp>
        <p:nvSpPr>
          <p:cNvPr id="24" name="Freeform 25">
            <a:extLst>
              <a:ext uri="{FF2B5EF4-FFF2-40B4-BE49-F238E27FC236}">
                <a16:creationId xmlns:a16="http://schemas.microsoft.com/office/drawing/2014/main" xmlns="" id="{201E92A4-D4CB-48EE-9307-4940AE0CE7D4}"/>
              </a:ext>
            </a:extLst>
          </p:cNvPr>
          <p:cNvSpPr>
            <a:spLocks noChangeAspect="1" noEditPoints="1"/>
          </p:cNvSpPr>
          <p:nvPr/>
        </p:nvSpPr>
        <p:spPr bwMode="ltGray">
          <a:xfrm>
            <a:off x="11447881" y="6146223"/>
            <a:ext cx="159401" cy="227112"/>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xmlns="" id="{E9938D37-AD1C-4655-B56D-7CDD7A8FC505}"/>
              </a:ext>
            </a:extLst>
          </p:cNvPr>
          <p:cNvSpPr/>
          <p:nvPr/>
        </p:nvSpPr>
        <p:spPr>
          <a:xfrm>
            <a:off x="433784" y="1475681"/>
            <a:ext cx="348756" cy="30074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xmlns="" id="{BBD83D21-3005-4A61-901F-E8B67D480991}"/>
              </a:ext>
            </a:extLst>
          </p:cNvPr>
          <p:cNvGrpSpPr/>
          <p:nvPr/>
        </p:nvGrpSpPr>
        <p:grpSpPr>
          <a:xfrm>
            <a:off x="483543" y="4210396"/>
            <a:ext cx="249237" cy="194503"/>
            <a:chOff x="3362496" y="6861342"/>
            <a:chExt cx="367655" cy="283997"/>
          </a:xfrm>
          <a:solidFill>
            <a:schemeClr val="bg1"/>
          </a:solidFill>
        </p:grpSpPr>
        <p:sp>
          <p:nvSpPr>
            <p:cNvPr id="28" name="Freeform 189">
              <a:extLst>
                <a:ext uri="{FF2B5EF4-FFF2-40B4-BE49-F238E27FC236}">
                  <a16:creationId xmlns:a16="http://schemas.microsoft.com/office/drawing/2014/main" xmlns="" id="{B9CA4118-8F53-4F95-AE6A-A22F3A9F5441}"/>
                </a:ext>
              </a:extLst>
            </p:cNvPr>
            <p:cNvSpPr>
              <a:spLocks/>
            </p:cNvSpPr>
            <p:nvPr/>
          </p:nvSpPr>
          <p:spPr bwMode="auto">
            <a:xfrm>
              <a:off x="3602463" y="7046270"/>
              <a:ext cx="94666" cy="30821"/>
            </a:xfrm>
            <a:custGeom>
              <a:avLst/>
              <a:gdLst>
                <a:gd name="T0" fmla="*/ 131 w 131"/>
                <a:gd name="T1" fmla="*/ 0 h 42"/>
                <a:gd name="T2" fmla="*/ 131 w 131"/>
                <a:gd name="T3" fmla="*/ 0 h 42"/>
                <a:gd name="T4" fmla="*/ 118 w 131"/>
                <a:gd name="T5" fmla="*/ 7 h 42"/>
                <a:gd name="T6" fmla="*/ 102 w 131"/>
                <a:gd name="T7" fmla="*/ 12 h 42"/>
                <a:gd name="T8" fmla="*/ 84 w 131"/>
                <a:gd name="T9" fmla="*/ 16 h 42"/>
                <a:gd name="T10" fmla="*/ 65 w 131"/>
                <a:gd name="T11" fmla="*/ 16 h 42"/>
                <a:gd name="T12" fmla="*/ 65 w 131"/>
                <a:gd name="T13" fmla="*/ 16 h 42"/>
                <a:gd name="T14" fmla="*/ 47 w 131"/>
                <a:gd name="T15" fmla="*/ 16 h 42"/>
                <a:gd name="T16" fmla="*/ 29 w 131"/>
                <a:gd name="T17" fmla="*/ 12 h 42"/>
                <a:gd name="T18" fmla="*/ 13 w 131"/>
                <a:gd name="T19" fmla="*/ 7 h 42"/>
                <a:gd name="T20" fmla="*/ 0 w 131"/>
                <a:gd name="T21" fmla="*/ 0 h 42"/>
                <a:gd name="T22" fmla="*/ 0 w 131"/>
                <a:gd name="T23" fmla="*/ 12 h 42"/>
                <a:gd name="T24" fmla="*/ 0 w 131"/>
                <a:gd name="T25" fmla="*/ 12 h 42"/>
                <a:gd name="T26" fmla="*/ 1 w 131"/>
                <a:gd name="T27" fmla="*/ 18 h 42"/>
                <a:gd name="T28" fmla="*/ 4 w 131"/>
                <a:gd name="T29" fmla="*/ 22 h 42"/>
                <a:gd name="T30" fmla="*/ 10 w 131"/>
                <a:gd name="T31" fmla="*/ 28 h 42"/>
                <a:gd name="T32" fmla="*/ 19 w 131"/>
                <a:gd name="T33" fmla="*/ 32 h 42"/>
                <a:gd name="T34" fmla="*/ 28 w 131"/>
                <a:gd name="T35" fmla="*/ 37 h 42"/>
                <a:gd name="T36" fmla="*/ 39 w 131"/>
                <a:gd name="T37" fmla="*/ 39 h 42"/>
                <a:gd name="T38" fmla="*/ 52 w 131"/>
                <a:gd name="T39" fmla="*/ 41 h 42"/>
                <a:gd name="T40" fmla="*/ 65 w 131"/>
                <a:gd name="T41" fmla="*/ 42 h 42"/>
                <a:gd name="T42" fmla="*/ 65 w 131"/>
                <a:gd name="T43" fmla="*/ 42 h 42"/>
                <a:gd name="T44" fmla="*/ 79 w 131"/>
                <a:gd name="T45" fmla="*/ 41 h 42"/>
                <a:gd name="T46" fmla="*/ 92 w 131"/>
                <a:gd name="T47" fmla="*/ 39 h 42"/>
                <a:gd name="T48" fmla="*/ 102 w 131"/>
                <a:gd name="T49" fmla="*/ 37 h 42"/>
                <a:gd name="T50" fmla="*/ 112 w 131"/>
                <a:gd name="T51" fmla="*/ 32 h 42"/>
                <a:gd name="T52" fmla="*/ 119 w 131"/>
                <a:gd name="T53" fmla="*/ 28 h 42"/>
                <a:gd name="T54" fmla="*/ 125 w 131"/>
                <a:gd name="T55" fmla="*/ 22 h 42"/>
                <a:gd name="T56" fmla="*/ 129 w 131"/>
                <a:gd name="T57" fmla="*/ 18 h 42"/>
                <a:gd name="T58" fmla="*/ 131 w 131"/>
                <a:gd name="T59" fmla="*/ 12 h 42"/>
                <a:gd name="T60" fmla="*/ 131 w 131"/>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42">
                  <a:moveTo>
                    <a:pt x="131" y="0"/>
                  </a:moveTo>
                  <a:lnTo>
                    <a:pt x="131" y="0"/>
                  </a:lnTo>
                  <a:lnTo>
                    <a:pt x="118" y="7"/>
                  </a:lnTo>
                  <a:lnTo>
                    <a:pt x="102" y="12"/>
                  </a:lnTo>
                  <a:lnTo>
                    <a:pt x="84" y="16"/>
                  </a:lnTo>
                  <a:lnTo>
                    <a:pt x="65" y="16"/>
                  </a:lnTo>
                  <a:lnTo>
                    <a:pt x="65" y="16"/>
                  </a:lnTo>
                  <a:lnTo>
                    <a:pt x="47" y="16"/>
                  </a:lnTo>
                  <a:lnTo>
                    <a:pt x="29" y="12"/>
                  </a:lnTo>
                  <a:lnTo>
                    <a:pt x="13" y="7"/>
                  </a:lnTo>
                  <a:lnTo>
                    <a:pt x="0" y="0"/>
                  </a:lnTo>
                  <a:lnTo>
                    <a:pt x="0" y="12"/>
                  </a:lnTo>
                  <a:lnTo>
                    <a:pt x="0" y="12"/>
                  </a:lnTo>
                  <a:lnTo>
                    <a:pt x="1" y="18"/>
                  </a:lnTo>
                  <a:lnTo>
                    <a:pt x="4" y="22"/>
                  </a:lnTo>
                  <a:lnTo>
                    <a:pt x="10" y="28"/>
                  </a:lnTo>
                  <a:lnTo>
                    <a:pt x="19" y="32"/>
                  </a:lnTo>
                  <a:lnTo>
                    <a:pt x="28" y="37"/>
                  </a:lnTo>
                  <a:lnTo>
                    <a:pt x="39" y="39"/>
                  </a:lnTo>
                  <a:lnTo>
                    <a:pt x="52" y="41"/>
                  </a:lnTo>
                  <a:lnTo>
                    <a:pt x="65" y="42"/>
                  </a:lnTo>
                  <a:lnTo>
                    <a:pt x="65" y="42"/>
                  </a:lnTo>
                  <a:lnTo>
                    <a:pt x="79" y="41"/>
                  </a:lnTo>
                  <a:lnTo>
                    <a:pt x="92" y="39"/>
                  </a:lnTo>
                  <a:lnTo>
                    <a:pt x="102" y="37"/>
                  </a:lnTo>
                  <a:lnTo>
                    <a:pt x="112" y="32"/>
                  </a:lnTo>
                  <a:lnTo>
                    <a:pt x="119" y="28"/>
                  </a:lnTo>
                  <a:lnTo>
                    <a:pt x="125" y="22"/>
                  </a:lnTo>
                  <a:lnTo>
                    <a:pt x="129" y="18"/>
                  </a:lnTo>
                  <a:lnTo>
                    <a:pt x="131" y="12"/>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190">
              <a:extLst>
                <a:ext uri="{FF2B5EF4-FFF2-40B4-BE49-F238E27FC236}">
                  <a16:creationId xmlns:a16="http://schemas.microsoft.com/office/drawing/2014/main" xmlns="" id="{193DFF6B-9063-4564-94A8-FED2F17E369A}"/>
                </a:ext>
              </a:extLst>
            </p:cNvPr>
            <p:cNvSpPr>
              <a:spLocks/>
            </p:cNvSpPr>
            <p:nvPr/>
          </p:nvSpPr>
          <p:spPr bwMode="auto">
            <a:xfrm>
              <a:off x="3413132" y="6861342"/>
              <a:ext cx="317019" cy="160712"/>
            </a:xfrm>
            <a:custGeom>
              <a:avLst/>
              <a:gdLst>
                <a:gd name="T0" fmla="*/ 433 w 433"/>
                <a:gd name="T1" fmla="*/ 220 h 220"/>
                <a:gd name="T2" fmla="*/ 433 w 433"/>
                <a:gd name="T3" fmla="*/ 0 h 220"/>
                <a:gd name="T4" fmla="*/ 0 w 433"/>
                <a:gd name="T5" fmla="*/ 0 h 220"/>
                <a:gd name="T6" fmla="*/ 0 w 433"/>
                <a:gd name="T7" fmla="*/ 52 h 220"/>
                <a:gd name="T8" fmla="*/ 384 w 433"/>
                <a:gd name="T9" fmla="*/ 52 h 220"/>
                <a:gd name="T10" fmla="*/ 384 w 433"/>
                <a:gd name="T11" fmla="*/ 178 h 220"/>
                <a:gd name="T12" fmla="*/ 384 w 433"/>
                <a:gd name="T13" fmla="*/ 178 h 220"/>
                <a:gd name="T14" fmla="*/ 395 w 433"/>
                <a:gd name="T15" fmla="*/ 186 h 220"/>
                <a:gd name="T16" fmla="*/ 404 w 433"/>
                <a:gd name="T17" fmla="*/ 196 h 220"/>
                <a:gd name="T18" fmla="*/ 408 w 433"/>
                <a:gd name="T19" fmla="*/ 207 h 220"/>
                <a:gd name="T20" fmla="*/ 410 w 433"/>
                <a:gd name="T21" fmla="*/ 212 h 220"/>
                <a:gd name="T22" fmla="*/ 410 w 433"/>
                <a:gd name="T23" fmla="*/ 217 h 220"/>
                <a:gd name="T24" fmla="*/ 410 w 433"/>
                <a:gd name="T25" fmla="*/ 220 h 220"/>
                <a:gd name="T26" fmla="*/ 433 w 433"/>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220">
                  <a:moveTo>
                    <a:pt x="433" y="220"/>
                  </a:moveTo>
                  <a:lnTo>
                    <a:pt x="433" y="0"/>
                  </a:lnTo>
                  <a:lnTo>
                    <a:pt x="0" y="0"/>
                  </a:lnTo>
                  <a:lnTo>
                    <a:pt x="0" y="52"/>
                  </a:lnTo>
                  <a:lnTo>
                    <a:pt x="384" y="52"/>
                  </a:lnTo>
                  <a:lnTo>
                    <a:pt x="384" y="178"/>
                  </a:lnTo>
                  <a:lnTo>
                    <a:pt x="384" y="178"/>
                  </a:lnTo>
                  <a:lnTo>
                    <a:pt x="395" y="186"/>
                  </a:lnTo>
                  <a:lnTo>
                    <a:pt x="404" y="196"/>
                  </a:lnTo>
                  <a:lnTo>
                    <a:pt x="408" y="207"/>
                  </a:lnTo>
                  <a:lnTo>
                    <a:pt x="410" y="212"/>
                  </a:lnTo>
                  <a:lnTo>
                    <a:pt x="410" y="217"/>
                  </a:lnTo>
                  <a:lnTo>
                    <a:pt x="410" y="220"/>
                  </a:lnTo>
                  <a:lnTo>
                    <a:pt x="433"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191">
              <a:extLst>
                <a:ext uri="{FF2B5EF4-FFF2-40B4-BE49-F238E27FC236}">
                  <a16:creationId xmlns:a16="http://schemas.microsoft.com/office/drawing/2014/main" xmlns="" id="{E6B92645-1F75-4C3E-B607-ACF02D779C46}"/>
                </a:ext>
              </a:extLst>
            </p:cNvPr>
            <p:cNvSpPr>
              <a:spLocks/>
            </p:cNvSpPr>
            <p:nvPr/>
          </p:nvSpPr>
          <p:spPr bwMode="auto">
            <a:xfrm>
              <a:off x="3602463" y="7114518"/>
              <a:ext cx="94666" cy="30821"/>
            </a:xfrm>
            <a:custGeom>
              <a:avLst/>
              <a:gdLst>
                <a:gd name="T0" fmla="*/ 65 w 131"/>
                <a:gd name="T1" fmla="*/ 42 h 42"/>
                <a:gd name="T2" fmla="*/ 65 w 131"/>
                <a:gd name="T3" fmla="*/ 42 h 42"/>
                <a:gd name="T4" fmla="*/ 79 w 131"/>
                <a:gd name="T5" fmla="*/ 41 h 42"/>
                <a:gd name="T6" fmla="*/ 92 w 131"/>
                <a:gd name="T7" fmla="*/ 40 h 42"/>
                <a:gd name="T8" fmla="*/ 102 w 131"/>
                <a:gd name="T9" fmla="*/ 37 h 42"/>
                <a:gd name="T10" fmla="*/ 112 w 131"/>
                <a:gd name="T11" fmla="*/ 32 h 42"/>
                <a:gd name="T12" fmla="*/ 119 w 131"/>
                <a:gd name="T13" fmla="*/ 28 h 42"/>
                <a:gd name="T14" fmla="*/ 125 w 131"/>
                <a:gd name="T15" fmla="*/ 24 h 42"/>
                <a:gd name="T16" fmla="*/ 129 w 131"/>
                <a:gd name="T17" fmla="*/ 18 h 42"/>
                <a:gd name="T18" fmla="*/ 131 w 131"/>
                <a:gd name="T19" fmla="*/ 12 h 42"/>
                <a:gd name="T20" fmla="*/ 131 w 131"/>
                <a:gd name="T21" fmla="*/ 0 h 42"/>
                <a:gd name="T22" fmla="*/ 131 w 131"/>
                <a:gd name="T23" fmla="*/ 0 h 42"/>
                <a:gd name="T24" fmla="*/ 118 w 131"/>
                <a:gd name="T25" fmla="*/ 8 h 42"/>
                <a:gd name="T26" fmla="*/ 102 w 131"/>
                <a:gd name="T27" fmla="*/ 13 h 42"/>
                <a:gd name="T28" fmla="*/ 84 w 131"/>
                <a:gd name="T29" fmla="*/ 16 h 42"/>
                <a:gd name="T30" fmla="*/ 65 w 131"/>
                <a:gd name="T31" fmla="*/ 18 h 42"/>
                <a:gd name="T32" fmla="*/ 65 w 131"/>
                <a:gd name="T33" fmla="*/ 18 h 42"/>
                <a:gd name="T34" fmla="*/ 47 w 131"/>
                <a:gd name="T35" fmla="*/ 16 h 42"/>
                <a:gd name="T36" fmla="*/ 29 w 131"/>
                <a:gd name="T37" fmla="*/ 13 h 42"/>
                <a:gd name="T38" fmla="*/ 13 w 131"/>
                <a:gd name="T39" fmla="*/ 8 h 42"/>
                <a:gd name="T40" fmla="*/ 0 w 131"/>
                <a:gd name="T41" fmla="*/ 0 h 42"/>
                <a:gd name="T42" fmla="*/ 0 w 131"/>
                <a:gd name="T43" fmla="*/ 12 h 42"/>
                <a:gd name="T44" fmla="*/ 0 w 131"/>
                <a:gd name="T45" fmla="*/ 12 h 42"/>
                <a:gd name="T46" fmla="*/ 1 w 131"/>
                <a:gd name="T47" fmla="*/ 18 h 42"/>
                <a:gd name="T48" fmla="*/ 4 w 131"/>
                <a:gd name="T49" fmla="*/ 24 h 42"/>
                <a:gd name="T50" fmla="*/ 10 w 131"/>
                <a:gd name="T51" fmla="*/ 28 h 42"/>
                <a:gd name="T52" fmla="*/ 19 w 131"/>
                <a:gd name="T53" fmla="*/ 32 h 42"/>
                <a:gd name="T54" fmla="*/ 28 w 131"/>
                <a:gd name="T55" fmla="*/ 37 h 42"/>
                <a:gd name="T56" fmla="*/ 39 w 131"/>
                <a:gd name="T57" fmla="*/ 40 h 42"/>
                <a:gd name="T58" fmla="*/ 52 w 131"/>
                <a:gd name="T59" fmla="*/ 41 h 42"/>
                <a:gd name="T60" fmla="*/ 65 w 131"/>
                <a:gd name="T61" fmla="*/ 42 h 42"/>
                <a:gd name="T62" fmla="*/ 65 w 131"/>
                <a:gd name="T6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42">
                  <a:moveTo>
                    <a:pt x="65" y="42"/>
                  </a:moveTo>
                  <a:lnTo>
                    <a:pt x="65" y="42"/>
                  </a:lnTo>
                  <a:lnTo>
                    <a:pt x="79" y="41"/>
                  </a:lnTo>
                  <a:lnTo>
                    <a:pt x="92" y="40"/>
                  </a:lnTo>
                  <a:lnTo>
                    <a:pt x="102" y="37"/>
                  </a:lnTo>
                  <a:lnTo>
                    <a:pt x="112" y="32"/>
                  </a:lnTo>
                  <a:lnTo>
                    <a:pt x="119" y="28"/>
                  </a:lnTo>
                  <a:lnTo>
                    <a:pt x="125" y="24"/>
                  </a:lnTo>
                  <a:lnTo>
                    <a:pt x="129" y="18"/>
                  </a:lnTo>
                  <a:lnTo>
                    <a:pt x="131" y="12"/>
                  </a:lnTo>
                  <a:lnTo>
                    <a:pt x="131" y="0"/>
                  </a:lnTo>
                  <a:lnTo>
                    <a:pt x="131" y="0"/>
                  </a:lnTo>
                  <a:lnTo>
                    <a:pt x="118" y="8"/>
                  </a:lnTo>
                  <a:lnTo>
                    <a:pt x="102" y="13"/>
                  </a:lnTo>
                  <a:lnTo>
                    <a:pt x="84" y="16"/>
                  </a:lnTo>
                  <a:lnTo>
                    <a:pt x="65" y="18"/>
                  </a:lnTo>
                  <a:lnTo>
                    <a:pt x="65" y="18"/>
                  </a:lnTo>
                  <a:lnTo>
                    <a:pt x="47" y="16"/>
                  </a:lnTo>
                  <a:lnTo>
                    <a:pt x="29" y="13"/>
                  </a:lnTo>
                  <a:lnTo>
                    <a:pt x="13" y="8"/>
                  </a:lnTo>
                  <a:lnTo>
                    <a:pt x="0" y="0"/>
                  </a:lnTo>
                  <a:lnTo>
                    <a:pt x="0" y="12"/>
                  </a:lnTo>
                  <a:lnTo>
                    <a:pt x="0" y="12"/>
                  </a:lnTo>
                  <a:lnTo>
                    <a:pt x="1" y="18"/>
                  </a:lnTo>
                  <a:lnTo>
                    <a:pt x="4" y="24"/>
                  </a:lnTo>
                  <a:lnTo>
                    <a:pt x="10" y="28"/>
                  </a:lnTo>
                  <a:lnTo>
                    <a:pt x="19" y="32"/>
                  </a:lnTo>
                  <a:lnTo>
                    <a:pt x="28" y="37"/>
                  </a:lnTo>
                  <a:lnTo>
                    <a:pt x="39" y="40"/>
                  </a:lnTo>
                  <a:lnTo>
                    <a:pt x="52" y="41"/>
                  </a:lnTo>
                  <a:lnTo>
                    <a:pt x="65" y="42"/>
                  </a:lnTo>
                  <a:lnTo>
                    <a:pt x="6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192">
              <a:extLst>
                <a:ext uri="{FF2B5EF4-FFF2-40B4-BE49-F238E27FC236}">
                  <a16:creationId xmlns:a16="http://schemas.microsoft.com/office/drawing/2014/main" xmlns="" id="{551E2306-4753-4A07-B0EF-A2CC16AE32C0}"/>
                </a:ext>
              </a:extLst>
            </p:cNvPr>
            <p:cNvSpPr>
              <a:spLocks/>
            </p:cNvSpPr>
            <p:nvPr/>
          </p:nvSpPr>
          <p:spPr bwMode="auto">
            <a:xfrm>
              <a:off x="3602463" y="7000039"/>
              <a:ext cx="94666" cy="41830"/>
            </a:xfrm>
            <a:custGeom>
              <a:avLst/>
              <a:gdLst>
                <a:gd name="T0" fmla="*/ 65 w 131"/>
                <a:gd name="T1" fmla="*/ 0 h 59"/>
                <a:gd name="T2" fmla="*/ 65 w 131"/>
                <a:gd name="T3" fmla="*/ 0 h 59"/>
                <a:gd name="T4" fmla="*/ 52 w 131"/>
                <a:gd name="T5" fmla="*/ 0 h 59"/>
                <a:gd name="T6" fmla="*/ 39 w 131"/>
                <a:gd name="T7" fmla="*/ 3 h 59"/>
                <a:gd name="T8" fmla="*/ 28 w 131"/>
                <a:gd name="T9" fmla="*/ 6 h 59"/>
                <a:gd name="T10" fmla="*/ 19 w 131"/>
                <a:gd name="T11" fmla="*/ 8 h 59"/>
                <a:gd name="T12" fmla="*/ 10 w 131"/>
                <a:gd name="T13" fmla="*/ 14 h 59"/>
                <a:gd name="T14" fmla="*/ 4 w 131"/>
                <a:gd name="T15" fmla="*/ 19 h 59"/>
                <a:gd name="T16" fmla="*/ 1 w 131"/>
                <a:gd name="T17" fmla="*/ 24 h 59"/>
                <a:gd name="T18" fmla="*/ 0 w 131"/>
                <a:gd name="T19" fmla="*/ 29 h 59"/>
                <a:gd name="T20" fmla="*/ 0 w 131"/>
                <a:gd name="T21" fmla="*/ 29 h 59"/>
                <a:gd name="T22" fmla="*/ 1 w 131"/>
                <a:gd name="T23" fmla="*/ 35 h 59"/>
                <a:gd name="T24" fmla="*/ 4 w 131"/>
                <a:gd name="T25" fmla="*/ 40 h 59"/>
                <a:gd name="T26" fmla="*/ 10 w 131"/>
                <a:gd name="T27" fmla="*/ 45 h 59"/>
                <a:gd name="T28" fmla="*/ 19 w 131"/>
                <a:gd name="T29" fmla="*/ 49 h 59"/>
                <a:gd name="T30" fmla="*/ 28 w 131"/>
                <a:gd name="T31" fmla="*/ 54 h 59"/>
                <a:gd name="T32" fmla="*/ 39 w 131"/>
                <a:gd name="T33" fmla="*/ 56 h 59"/>
                <a:gd name="T34" fmla="*/ 52 w 131"/>
                <a:gd name="T35" fmla="*/ 58 h 59"/>
                <a:gd name="T36" fmla="*/ 65 w 131"/>
                <a:gd name="T37" fmla="*/ 59 h 59"/>
                <a:gd name="T38" fmla="*/ 65 w 131"/>
                <a:gd name="T39" fmla="*/ 59 h 59"/>
                <a:gd name="T40" fmla="*/ 79 w 131"/>
                <a:gd name="T41" fmla="*/ 58 h 59"/>
                <a:gd name="T42" fmla="*/ 92 w 131"/>
                <a:gd name="T43" fmla="*/ 56 h 59"/>
                <a:gd name="T44" fmla="*/ 102 w 131"/>
                <a:gd name="T45" fmla="*/ 54 h 59"/>
                <a:gd name="T46" fmla="*/ 112 w 131"/>
                <a:gd name="T47" fmla="*/ 49 h 59"/>
                <a:gd name="T48" fmla="*/ 119 w 131"/>
                <a:gd name="T49" fmla="*/ 45 h 59"/>
                <a:gd name="T50" fmla="*/ 125 w 131"/>
                <a:gd name="T51" fmla="*/ 40 h 59"/>
                <a:gd name="T52" fmla="*/ 129 w 131"/>
                <a:gd name="T53" fmla="*/ 35 h 59"/>
                <a:gd name="T54" fmla="*/ 131 w 131"/>
                <a:gd name="T55" fmla="*/ 29 h 59"/>
                <a:gd name="T56" fmla="*/ 131 w 131"/>
                <a:gd name="T57" fmla="*/ 29 h 59"/>
                <a:gd name="T58" fmla="*/ 129 w 131"/>
                <a:gd name="T59" fmla="*/ 24 h 59"/>
                <a:gd name="T60" fmla="*/ 125 w 131"/>
                <a:gd name="T61" fmla="*/ 19 h 59"/>
                <a:gd name="T62" fmla="*/ 119 w 131"/>
                <a:gd name="T63" fmla="*/ 14 h 59"/>
                <a:gd name="T64" fmla="*/ 112 w 131"/>
                <a:gd name="T65" fmla="*/ 8 h 59"/>
                <a:gd name="T66" fmla="*/ 102 w 131"/>
                <a:gd name="T67" fmla="*/ 6 h 59"/>
                <a:gd name="T68" fmla="*/ 92 w 131"/>
                <a:gd name="T69" fmla="*/ 3 h 59"/>
                <a:gd name="T70" fmla="*/ 79 w 131"/>
                <a:gd name="T71" fmla="*/ 0 h 59"/>
                <a:gd name="T72" fmla="*/ 65 w 131"/>
                <a:gd name="T73" fmla="*/ 0 h 59"/>
                <a:gd name="T74" fmla="*/ 65 w 131"/>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9">
                  <a:moveTo>
                    <a:pt x="65" y="0"/>
                  </a:moveTo>
                  <a:lnTo>
                    <a:pt x="65" y="0"/>
                  </a:lnTo>
                  <a:lnTo>
                    <a:pt x="52" y="0"/>
                  </a:lnTo>
                  <a:lnTo>
                    <a:pt x="39" y="3"/>
                  </a:lnTo>
                  <a:lnTo>
                    <a:pt x="28" y="6"/>
                  </a:lnTo>
                  <a:lnTo>
                    <a:pt x="19" y="8"/>
                  </a:lnTo>
                  <a:lnTo>
                    <a:pt x="10" y="14"/>
                  </a:lnTo>
                  <a:lnTo>
                    <a:pt x="4" y="19"/>
                  </a:lnTo>
                  <a:lnTo>
                    <a:pt x="1" y="24"/>
                  </a:lnTo>
                  <a:lnTo>
                    <a:pt x="0" y="29"/>
                  </a:lnTo>
                  <a:lnTo>
                    <a:pt x="0" y="29"/>
                  </a:lnTo>
                  <a:lnTo>
                    <a:pt x="1" y="35"/>
                  </a:lnTo>
                  <a:lnTo>
                    <a:pt x="4" y="40"/>
                  </a:lnTo>
                  <a:lnTo>
                    <a:pt x="10" y="45"/>
                  </a:lnTo>
                  <a:lnTo>
                    <a:pt x="19" y="49"/>
                  </a:lnTo>
                  <a:lnTo>
                    <a:pt x="28" y="54"/>
                  </a:lnTo>
                  <a:lnTo>
                    <a:pt x="39" y="56"/>
                  </a:lnTo>
                  <a:lnTo>
                    <a:pt x="52" y="58"/>
                  </a:lnTo>
                  <a:lnTo>
                    <a:pt x="65" y="59"/>
                  </a:lnTo>
                  <a:lnTo>
                    <a:pt x="65" y="59"/>
                  </a:lnTo>
                  <a:lnTo>
                    <a:pt x="79" y="58"/>
                  </a:lnTo>
                  <a:lnTo>
                    <a:pt x="92" y="56"/>
                  </a:lnTo>
                  <a:lnTo>
                    <a:pt x="102" y="54"/>
                  </a:lnTo>
                  <a:lnTo>
                    <a:pt x="112" y="49"/>
                  </a:lnTo>
                  <a:lnTo>
                    <a:pt x="119" y="45"/>
                  </a:lnTo>
                  <a:lnTo>
                    <a:pt x="125" y="40"/>
                  </a:lnTo>
                  <a:lnTo>
                    <a:pt x="129" y="35"/>
                  </a:lnTo>
                  <a:lnTo>
                    <a:pt x="131" y="29"/>
                  </a:lnTo>
                  <a:lnTo>
                    <a:pt x="131" y="29"/>
                  </a:lnTo>
                  <a:lnTo>
                    <a:pt x="129" y="24"/>
                  </a:lnTo>
                  <a:lnTo>
                    <a:pt x="125" y="19"/>
                  </a:lnTo>
                  <a:lnTo>
                    <a:pt x="119" y="14"/>
                  </a:lnTo>
                  <a:lnTo>
                    <a:pt x="112" y="8"/>
                  </a:lnTo>
                  <a:lnTo>
                    <a:pt x="102" y="6"/>
                  </a:lnTo>
                  <a:lnTo>
                    <a:pt x="92" y="3"/>
                  </a:lnTo>
                  <a:lnTo>
                    <a:pt x="79" y="0"/>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193">
              <a:extLst>
                <a:ext uri="{FF2B5EF4-FFF2-40B4-BE49-F238E27FC236}">
                  <a16:creationId xmlns:a16="http://schemas.microsoft.com/office/drawing/2014/main" xmlns="" id="{1E31073A-2F57-4C75-9CB1-3EE286343E07}"/>
                </a:ext>
              </a:extLst>
            </p:cNvPr>
            <p:cNvSpPr>
              <a:spLocks/>
            </p:cNvSpPr>
            <p:nvPr/>
          </p:nvSpPr>
          <p:spPr bwMode="auto">
            <a:xfrm>
              <a:off x="3602463" y="7081494"/>
              <a:ext cx="94666" cy="28620"/>
            </a:xfrm>
            <a:custGeom>
              <a:avLst/>
              <a:gdLst>
                <a:gd name="T0" fmla="*/ 0 w 131"/>
                <a:gd name="T1" fmla="*/ 0 h 39"/>
                <a:gd name="T2" fmla="*/ 0 w 131"/>
                <a:gd name="T3" fmla="*/ 10 h 39"/>
                <a:gd name="T4" fmla="*/ 0 w 131"/>
                <a:gd name="T5" fmla="*/ 10 h 39"/>
                <a:gd name="T6" fmla="*/ 1 w 131"/>
                <a:gd name="T7" fmla="*/ 15 h 39"/>
                <a:gd name="T8" fmla="*/ 4 w 131"/>
                <a:gd name="T9" fmla="*/ 21 h 39"/>
                <a:gd name="T10" fmla="*/ 10 w 131"/>
                <a:gd name="T11" fmla="*/ 25 h 39"/>
                <a:gd name="T12" fmla="*/ 19 w 131"/>
                <a:gd name="T13" fmla="*/ 29 h 39"/>
                <a:gd name="T14" fmla="*/ 28 w 131"/>
                <a:gd name="T15" fmla="*/ 34 h 39"/>
                <a:gd name="T16" fmla="*/ 39 w 131"/>
                <a:gd name="T17" fmla="*/ 37 h 39"/>
                <a:gd name="T18" fmla="*/ 52 w 131"/>
                <a:gd name="T19" fmla="*/ 38 h 39"/>
                <a:gd name="T20" fmla="*/ 65 w 131"/>
                <a:gd name="T21" fmla="*/ 39 h 39"/>
                <a:gd name="T22" fmla="*/ 65 w 131"/>
                <a:gd name="T23" fmla="*/ 39 h 39"/>
                <a:gd name="T24" fmla="*/ 79 w 131"/>
                <a:gd name="T25" fmla="*/ 38 h 39"/>
                <a:gd name="T26" fmla="*/ 92 w 131"/>
                <a:gd name="T27" fmla="*/ 37 h 39"/>
                <a:gd name="T28" fmla="*/ 102 w 131"/>
                <a:gd name="T29" fmla="*/ 34 h 39"/>
                <a:gd name="T30" fmla="*/ 112 w 131"/>
                <a:gd name="T31" fmla="*/ 29 h 39"/>
                <a:gd name="T32" fmla="*/ 119 w 131"/>
                <a:gd name="T33" fmla="*/ 25 h 39"/>
                <a:gd name="T34" fmla="*/ 125 w 131"/>
                <a:gd name="T35" fmla="*/ 21 h 39"/>
                <a:gd name="T36" fmla="*/ 129 w 131"/>
                <a:gd name="T37" fmla="*/ 15 h 39"/>
                <a:gd name="T38" fmla="*/ 131 w 131"/>
                <a:gd name="T39" fmla="*/ 10 h 39"/>
                <a:gd name="T40" fmla="*/ 131 w 131"/>
                <a:gd name="T41" fmla="*/ 0 h 39"/>
                <a:gd name="T42" fmla="*/ 131 w 131"/>
                <a:gd name="T43" fmla="*/ 0 h 39"/>
                <a:gd name="T44" fmla="*/ 118 w 131"/>
                <a:gd name="T45" fmla="*/ 6 h 39"/>
                <a:gd name="T46" fmla="*/ 102 w 131"/>
                <a:gd name="T47" fmla="*/ 12 h 39"/>
                <a:gd name="T48" fmla="*/ 84 w 131"/>
                <a:gd name="T49" fmla="*/ 15 h 39"/>
                <a:gd name="T50" fmla="*/ 65 w 131"/>
                <a:gd name="T51" fmla="*/ 16 h 39"/>
                <a:gd name="T52" fmla="*/ 65 w 131"/>
                <a:gd name="T53" fmla="*/ 16 h 39"/>
                <a:gd name="T54" fmla="*/ 47 w 131"/>
                <a:gd name="T55" fmla="*/ 15 h 39"/>
                <a:gd name="T56" fmla="*/ 29 w 131"/>
                <a:gd name="T57" fmla="*/ 12 h 39"/>
                <a:gd name="T58" fmla="*/ 13 w 131"/>
                <a:gd name="T59" fmla="*/ 6 h 39"/>
                <a:gd name="T60" fmla="*/ 0 w 131"/>
                <a:gd name="T61" fmla="*/ 0 h 39"/>
                <a:gd name="T62" fmla="*/ 0 w 131"/>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39">
                  <a:moveTo>
                    <a:pt x="0" y="0"/>
                  </a:moveTo>
                  <a:lnTo>
                    <a:pt x="0" y="10"/>
                  </a:lnTo>
                  <a:lnTo>
                    <a:pt x="0" y="10"/>
                  </a:lnTo>
                  <a:lnTo>
                    <a:pt x="1" y="15"/>
                  </a:lnTo>
                  <a:lnTo>
                    <a:pt x="4" y="21"/>
                  </a:lnTo>
                  <a:lnTo>
                    <a:pt x="10" y="25"/>
                  </a:lnTo>
                  <a:lnTo>
                    <a:pt x="19" y="29"/>
                  </a:lnTo>
                  <a:lnTo>
                    <a:pt x="28" y="34"/>
                  </a:lnTo>
                  <a:lnTo>
                    <a:pt x="39" y="37"/>
                  </a:lnTo>
                  <a:lnTo>
                    <a:pt x="52" y="38"/>
                  </a:lnTo>
                  <a:lnTo>
                    <a:pt x="65" y="39"/>
                  </a:lnTo>
                  <a:lnTo>
                    <a:pt x="65" y="39"/>
                  </a:lnTo>
                  <a:lnTo>
                    <a:pt x="79" y="38"/>
                  </a:lnTo>
                  <a:lnTo>
                    <a:pt x="92" y="37"/>
                  </a:lnTo>
                  <a:lnTo>
                    <a:pt x="102" y="34"/>
                  </a:lnTo>
                  <a:lnTo>
                    <a:pt x="112" y="29"/>
                  </a:lnTo>
                  <a:lnTo>
                    <a:pt x="119" y="25"/>
                  </a:lnTo>
                  <a:lnTo>
                    <a:pt x="125" y="21"/>
                  </a:lnTo>
                  <a:lnTo>
                    <a:pt x="129" y="15"/>
                  </a:lnTo>
                  <a:lnTo>
                    <a:pt x="131" y="10"/>
                  </a:lnTo>
                  <a:lnTo>
                    <a:pt x="131" y="0"/>
                  </a:lnTo>
                  <a:lnTo>
                    <a:pt x="131" y="0"/>
                  </a:lnTo>
                  <a:lnTo>
                    <a:pt x="118" y="6"/>
                  </a:lnTo>
                  <a:lnTo>
                    <a:pt x="102" y="12"/>
                  </a:lnTo>
                  <a:lnTo>
                    <a:pt x="84" y="15"/>
                  </a:lnTo>
                  <a:lnTo>
                    <a:pt x="65" y="16"/>
                  </a:lnTo>
                  <a:lnTo>
                    <a:pt x="65" y="16"/>
                  </a:lnTo>
                  <a:lnTo>
                    <a:pt x="47" y="15"/>
                  </a:lnTo>
                  <a:lnTo>
                    <a:pt x="29" y="12"/>
                  </a:lnTo>
                  <a:lnTo>
                    <a:pt x="13"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194">
              <a:extLst>
                <a:ext uri="{FF2B5EF4-FFF2-40B4-BE49-F238E27FC236}">
                  <a16:creationId xmlns:a16="http://schemas.microsoft.com/office/drawing/2014/main" xmlns="" id="{E72315E8-9431-4446-BAFD-3DC37355C7A8}"/>
                </a:ext>
              </a:extLst>
            </p:cNvPr>
            <p:cNvSpPr>
              <a:spLocks noEditPoints="1"/>
            </p:cNvSpPr>
            <p:nvPr/>
          </p:nvSpPr>
          <p:spPr bwMode="auto">
            <a:xfrm>
              <a:off x="3362496" y="6920784"/>
              <a:ext cx="312616" cy="156309"/>
            </a:xfrm>
            <a:custGeom>
              <a:avLst/>
              <a:gdLst>
                <a:gd name="T0" fmla="*/ 0 w 427"/>
                <a:gd name="T1" fmla="*/ 0 h 215"/>
                <a:gd name="T2" fmla="*/ 0 w 427"/>
                <a:gd name="T3" fmla="*/ 215 h 215"/>
                <a:gd name="T4" fmla="*/ 304 w 427"/>
                <a:gd name="T5" fmla="*/ 215 h 215"/>
                <a:gd name="T6" fmla="*/ 304 w 427"/>
                <a:gd name="T7" fmla="*/ 137 h 215"/>
                <a:gd name="T8" fmla="*/ 304 w 427"/>
                <a:gd name="T9" fmla="*/ 137 h 215"/>
                <a:gd name="T10" fmla="*/ 305 w 427"/>
                <a:gd name="T11" fmla="*/ 132 h 215"/>
                <a:gd name="T12" fmla="*/ 307 w 427"/>
                <a:gd name="T13" fmla="*/ 127 h 215"/>
                <a:gd name="T14" fmla="*/ 311 w 427"/>
                <a:gd name="T15" fmla="*/ 116 h 215"/>
                <a:gd name="T16" fmla="*/ 320 w 427"/>
                <a:gd name="T17" fmla="*/ 108 h 215"/>
                <a:gd name="T18" fmla="*/ 330 w 427"/>
                <a:gd name="T19" fmla="*/ 100 h 215"/>
                <a:gd name="T20" fmla="*/ 343 w 427"/>
                <a:gd name="T21" fmla="*/ 93 h 215"/>
                <a:gd name="T22" fmla="*/ 358 w 427"/>
                <a:gd name="T23" fmla="*/ 89 h 215"/>
                <a:gd name="T24" fmla="*/ 375 w 427"/>
                <a:gd name="T25" fmla="*/ 86 h 215"/>
                <a:gd name="T26" fmla="*/ 392 w 427"/>
                <a:gd name="T27" fmla="*/ 84 h 215"/>
                <a:gd name="T28" fmla="*/ 392 w 427"/>
                <a:gd name="T29" fmla="*/ 84 h 215"/>
                <a:gd name="T30" fmla="*/ 410 w 427"/>
                <a:gd name="T31" fmla="*/ 86 h 215"/>
                <a:gd name="T32" fmla="*/ 427 w 427"/>
                <a:gd name="T33" fmla="*/ 89 h 215"/>
                <a:gd name="T34" fmla="*/ 427 w 427"/>
                <a:gd name="T35" fmla="*/ 0 h 215"/>
                <a:gd name="T36" fmla="*/ 0 w 427"/>
                <a:gd name="T37" fmla="*/ 0 h 215"/>
                <a:gd name="T38" fmla="*/ 214 w 427"/>
                <a:gd name="T39" fmla="*/ 186 h 215"/>
                <a:gd name="T40" fmla="*/ 214 w 427"/>
                <a:gd name="T41" fmla="*/ 186 h 215"/>
                <a:gd name="T42" fmla="*/ 201 w 427"/>
                <a:gd name="T43" fmla="*/ 185 h 215"/>
                <a:gd name="T44" fmla="*/ 189 w 427"/>
                <a:gd name="T45" fmla="*/ 180 h 215"/>
                <a:gd name="T46" fmla="*/ 179 w 427"/>
                <a:gd name="T47" fmla="*/ 173 h 215"/>
                <a:gd name="T48" fmla="*/ 170 w 427"/>
                <a:gd name="T49" fmla="*/ 164 h 215"/>
                <a:gd name="T50" fmla="*/ 163 w 427"/>
                <a:gd name="T51" fmla="*/ 153 h 215"/>
                <a:gd name="T52" fmla="*/ 158 w 427"/>
                <a:gd name="T53" fmla="*/ 138 h 215"/>
                <a:gd name="T54" fmla="*/ 154 w 427"/>
                <a:gd name="T55" fmla="*/ 124 h 215"/>
                <a:gd name="T56" fmla="*/ 154 w 427"/>
                <a:gd name="T57" fmla="*/ 108 h 215"/>
                <a:gd name="T58" fmla="*/ 154 w 427"/>
                <a:gd name="T59" fmla="*/ 108 h 215"/>
                <a:gd name="T60" fmla="*/ 154 w 427"/>
                <a:gd name="T61" fmla="*/ 92 h 215"/>
                <a:gd name="T62" fmla="*/ 158 w 427"/>
                <a:gd name="T63" fmla="*/ 77 h 215"/>
                <a:gd name="T64" fmla="*/ 163 w 427"/>
                <a:gd name="T65" fmla="*/ 63 h 215"/>
                <a:gd name="T66" fmla="*/ 170 w 427"/>
                <a:gd name="T67" fmla="*/ 51 h 215"/>
                <a:gd name="T68" fmla="*/ 179 w 427"/>
                <a:gd name="T69" fmla="*/ 42 h 215"/>
                <a:gd name="T70" fmla="*/ 189 w 427"/>
                <a:gd name="T71" fmla="*/ 35 h 215"/>
                <a:gd name="T72" fmla="*/ 201 w 427"/>
                <a:gd name="T73" fmla="*/ 31 h 215"/>
                <a:gd name="T74" fmla="*/ 214 w 427"/>
                <a:gd name="T75" fmla="*/ 29 h 215"/>
                <a:gd name="T76" fmla="*/ 214 w 427"/>
                <a:gd name="T77" fmla="*/ 29 h 215"/>
                <a:gd name="T78" fmla="*/ 225 w 427"/>
                <a:gd name="T79" fmla="*/ 31 h 215"/>
                <a:gd name="T80" fmla="*/ 237 w 427"/>
                <a:gd name="T81" fmla="*/ 35 h 215"/>
                <a:gd name="T82" fmla="*/ 247 w 427"/>
                <a:gd name="T83" fmla="*/ 42 h 215"/>
                <a:gd name="T84" fmla="*/ 256 w 427"/>
                <a:gd name="T85" fmla="*/ 51 h 215"/>
                <a:gd name="T86" fmla="*/ 263 w 427"/>
                <a:gd name="T87" fmla="*/ 63 h 215"/>
                <a:gd name="T88" fmla="*/ 267 w 427"/>
                <a:gd name="T89" fmla="*/ 77 h 215"/>
                <a:gd name="T90" fmla="*/ 272 w 427"/>
                <a:gd name="T91" fmla="*/ 92 h 215"/>
                <a:gd name="T92" fmla="*/ 272 w 427"/>
                <a:gd name="T93" fmla="*/ 108 h 215"/>
                <a:gd name="T94" fmla="*/ 272 w 427"/>
                <a:gd name="T95" fmla="*/ 108 h 215"/>
                <a:gd name="T96" fmla="*/ 272 w 427"/>
                <a:gd name="T97" fmla="*/ 124 h 215"/>
                <a:gd name="T98" fmla="*/ 267 w 427"/>
                <a:gd name="T99" fmla="*/ 138 h 215"/>
                <a:gd name="T100" fmla="*/ 263 w 427"/>
                <a:gd name="T101" fmla="*/ 153 h 215"/>
                <a:gd name="T102" fmla="*/ 256 w 427"/>
                <a:gd name="T103" fmla="*/ 164 h 215"/>
                <a:gd name="T104" fmla="*/ 247 w 427"/>
                <a:gd name="T105" fmla="*/ 173 h 215"/>
                <a:gd name="T106" fmla="*/ 237 w 427"/>
                <a:gd name="T107" fmla="*/ 180 h 215"/>
                <a:gd name="T108" fmla="*/ 225 w 427"/>
                <a:gd name="T109" fmla="*/ 185 h 215"/>
                <a:gd name="T110" fmla="*/ 214 w 427"/>
                <a:gd name="T111" fmla="*/ 186 h 215"/>
                <a:gd name="T112" fmla="*/ 214 w 427"/>
                <a:gd name="T113" fmla="*/ 18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7" h="215">
                  <a:moveTo>
                    <a:pt x="0" y="0"/>
                  </a:moveTo>
                  <a:lnTo>
                    <a:pt x="0" y="215"/>
                  </a:lnTo>
                  <a:lnTo>
                    <a:pt x="304" y="215"/>
                  </a:lnTo>
                  <a:lnTo>
                    <a:pt x="304" y="137"/>
                  </a:lnTo>
                  <a:lnTo>
                    <a:pt x="304" y="137"/>
                  </a:lnTo>
                  <a:lnTo>
                    <a:pt x="305" y="132"/>
                  </a:lnTo>
                  <a:lnTo>
                    <a:pt x="307" y="127"/>
                  </a:lnTo>
                  <a:lnTo>
                    <a:pt x="311" y="116"/>
                  </a:lnTo>
                  <a:lnTo>
                    <a:pt x="320" y="108"/>
                  </a:lnTo>
                  <a:lnTo>
                    <a:pt x="330" y="100"/>
                  </a:lnTo>
                  <a:lnTo>
                    <a:pt x="343" y="93"/>
                  </a:lnTo>
                  <a:lnTo>
                    <a:pt x="358" y="89"/>
                  </a:lnTo>
                  <a:lnTo>
                    <a:pt x="375" y="86"/>
                  </a:lnTo>
                  <a:lnTo>
                    <a:pt x="392" y="84"/>
                  </a:lnTo>
                  <a:lnTo>
                    <a:pt x="392" y="84"/>
                  </a:lnTo>
                  <a:lnTo>
                    <a:pt x="410" y="86"/>
                  </a:lnTo>
                  <a:lnTo>
                    <a:pt x="427" y="89"/>
                  </a:lnTo>
                  <a:lnTo>
                    <a:pt x="427" y="0"/>
                  </a:lnTo>
                  <a:lnTo>
                    <a:pt x="0" y="0"/>
                  </a:lnTo>
                  <a:close/>
                  <a:moveTo>
                    <a:pt x="214" y="186"/>
                  </a:moveTo>
                  <a:lnTo>
                    <a:pt x="214" y="186"/>
                  </a:lnTo>
                  <a:lnTo>
                    <a:pt x="201" y="185"/>
                  </a:lnTo>
                  <a:lnTo>
                    <a:pt x="189" y="180"/>
                  </a:lnTo>
                  <a:lnTo>
                    <a:pt x="179" y="173"/>
                  </a:lnTo>
                  <a:lnTo>
                    <a:pt x="170" y="164"/>
                  </a:lnTo>
                  <a:lnTo>
                    <a:pt x="163" y="153"/>
                  </a:lnTo>
                  <a:lnTo>
                    <a:pt x="158" y="138"/>
                  </a:lnTo>
                  <a:lnTo>
                    <a:pt x="154" y="124"/>
                  </a:lnTo>
                  <a:lnTo>
                    <a:pt x="154" y="108"/>
                  </a:lnTo>
                  <a:lnTo>
                    <a:pt x="154" y="108"/>
                  </a:lnTo>
                  <a:lnTo>
                    <a:pt x="154" y="92"/>
                  </a:lnTo>
                  <a:lnTo>
                    <a:pt x="158" y="77"/>
                  </a:lnTo>
                  <a:lnTo>
                    <a:pt x="163" y="63"/>
                  </a:lnTo>
                  <a:lnTo>
                    <a:pt x="170" y="51"/>
                  </a:lnTo>
                  <a:lnTo>
                    <a:pt x="179" y="42"/>
                  </a:lnTo>
                  <a:lnTo>
                    <a:pt x="189" y="35"/>
                  </a:lnTo>
                  <a:lnTo>
                    <a:pt x="201" y="31"/>
                  </a:lnTo>
                  <a:lnTo>
                    <a:pt x="214" y="29"/>
                  </a:lnTo>
                  <a:lnTo>
                    <a:pt x="214" y="29"/>
                  </a:lnTo>
                  <a:lnTo>
                    <a:pt x="225" y="31"/>
                  </a:lnTo>
                  <a:lnTo>
                    <a:pt x="237" y="35"/>
                  </a:lnTo>
                  <a:lnTo>
                    <a:pt x="247" y="42"/>
                  </a:lnTo>
                  <a:lnTo>
                    <a:pt x="256" y="51"/>
                  </a:lnTo>
                  <a:lnTo>
                    <a:pt x="263" y="63"/>
                  </a:lnTo>
                  <a:lnTo>
                    <a:pt x="267" y="77"/>
                  </a:lnTo>
                  <a:lnTo>
                    <a:pt x="272" y="92"/>
                  </a:lnTo>
                  <a:lnTo>
                    <a:pt x="272" y="108"/>
                  </a:lnTo>
                  <a:lnTo>
                    <a:pt x="272" y="108"/>
                  </a:lnTo>
                  <a:lnTo>
                    <a:pt x="272" y="124"/>
                  </a:lnTo>
                  <a:lnTo>
                    <a:pt x="267" y="138"/>
                  </a:lnTo>
                  <a:lnTo>
                    <a:pt x="263" y="153"/>
                  </a:lnTo>
                  <a:lnTo>
                    <a:pt x="256" y="164"/>
                  </a:lnTo>
                  <a:lnTo>
                    <a:pt x="247" y="173"/>
                  </a:lnTo>
                  <a:lnTo>
                    <a:pt x="237" y="180"/>
                  </a:lnTo>
                  <a:lnTo>
                    <a:pt x="225" y="185"/>
                  </a:lnTo>
                  <a:lnTo>
                    <a:pt x="214" y="186"/>
                  </a:lnTo>
                  <a:lnTo>
                    <a:pt x="21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7" name="Slide Number Placeholder 5">
            <a:extLst>
              <a:ext uri="{FF2B5EF4-FFF2-40B4-BE49-F238E27FC236}">
                <a16:creationId xmlns:a16="http://schemas.microsoft.com/office/drawing/2014/main" xmlns="" id="{70DABEC4-F09A-430F-BF7E-59131D11E8C4}"/>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28</a:t>
            </a:fld>
            <a:endParaRPr lang="en-GB" noProof="0"/>
          </a:p>
        </p:txBody>
      </p:sp>
    </p:spTree>
    <p:extLst>
      <p:ext uri="{BB962C8B-B14F-4D97-AF65-F5344CB8AC3E}">
        <p14:creationId xmlns:p14="http://schemas.microsoft.com/office/powerpoint/2010/main" val="2324950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B736066-BBA1-40B7-B762-A6602528D7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1"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xmlns="" id="{2B736066-BBA1-40B7-B762-A6602528D76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E341BB49-E81D-450F-9E32-A8A708C1E44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xmlns="" id="{4BE67908-7D3A-4773-AB43-BCB2285399C4}"/>
              </a:ext>
            </a:extLst>
          </p:cNvPr>
          <p:cNvSpPr>
            <a:spLocks noGrp="1"/>
          </p:cNvSpPr>
          <p:nvPr>
            <p:ph type="title"/>
          </p:nvPr>
        </p:nvSpPr>
        <p:spPr/>
        <p:txBody>
          <a:bodyPr rtlCol="0"/>
          <a:lstStyle/>
          <a:p>
            <a:pPr rtl="0"/>
            <a:r>
              <a:rPr lang="lv-LV" dirty="0"/>
              <a:t>7. pielikums: Uzņēmējdarbības operacionālā restrukturizācija</a:t>
            </a:r>
          </a:p>
        </p:txBody>
      </p:sp>
      <p:sp>
        <p:nvSpPr>
          <p:cNvPr id="20" name="TextBox 19">
            <a:extLst>
              <a:ext uri="{FF2B5EF4-FFF2-40B4-BE49-F238E27FC236}">
                <a16:creationId xmlns:a16="http://schemas.microsoft.com/office/drawing/2014/main" xmlns="" id="{E4E9F63E-FAFC-416D-9B2F-3458C6A2DC4F}"/>
              </a:ext>
            </a:extLst>
          </p:cNvPr>
          <p:cNvSpPr txBox="1"/>
          <p:nvPr/>
        </p:nvSpPr>
        <p:spPr>
          <a:xfrm>
            <a:off x="863600" y="2024063"/>
            <a:ext cx="10920413" cy="2046714"/>
          </a:xfrm>
          <a:prstGeom prst="rect">
            <a:avLst/>
          </a:prstGeom>
          <a:noFill/>
        </p:spPr>
        <p:txBody>
          <a:bodyPr wrap="square" lIns="0" tIns="0" rIns="0" bIns="0" rtlCol="0">
            <a:spAutoFit/>
          </a:bodyPr>
          <a:lstStyle/>
          <a:p>
            <a:pPr lvl="0" algn="just" rtl="0">
              <a:spcAft>
                <a:spcPts val="600"/>
              </a:spcAft>
              <a:defRPr/>
            </a:pPr>
            <a:r>
              <a:rPr lang="lv-LV" sz="1200" dirty="0">
                <a:solidFill>
                  <a:prstClr val="black"/>
                </a:solidFill>
                <a:latin typeface="arial" panose="020B0604020202020204" pitchFamily="34" charset="0"/>
              </a:rPr>
              <a:t>Ja uzņēmumam rodas vairākas stratēģiska rakstura problēmas, kas rada finanšu un parādu atmaksas grūtības, līdztekus finanšu restrukturizācijai ir jāapsver arī uzņēmuma darbības operacionālā restrukturizācija, lai uzlabotu darbības rezultātus. Daži uzņēmējdarbības restrukturizācijas elementi var ietvert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uzņēmējdarbības modeļa pielāgošanu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jaunajai uzņēmējdarbības videi (tostarp nerentablo darbību izbeigšanu)</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jaunu investoru vai stratēģisko partneru piesaisti,</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kas var dot gan jaunus ieguldījumus, gan arī jaunus stratēģiskos virzienus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uzņēmējdarbības apvienošanu vai sadalīšanu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atkarībā no konkrētās situācijas </a:t>
            </a:r>
            <a:r>
              <a:rPr lang="lv-LV" sz="1200" dirty="0">
                <a:solidFill>
                  <a:prstClr val="black"/>
                </a:solidFill>
                <a:latin typeface="arial" panose="020B0604020202020204" pitchFamily="34" charset="0"/>
              </a:rPr>
              <a:t>iespējams jāizsver ideja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sadalīt dažādus darbības virzienus atsevišķās juridiskās vienībās, lai aizsargātu naudas plūsmu, vai apvienot uzņēmumus, lai ietaupītu administratīvās izmaksas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vadības maiņu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atsevišķu vadības locekļu maiņa vai jaunu vadības locekļu iecelšana</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Uzņēmējdarbības restrukturizācija var ietvert daudzus individuālus risinājumus atkarībā no katras konkrētās situācijas. Kad iespējams, saņemiet padomu attiecībā uz uzņēmuma pārstrukturēšanu, ko var sniegt jūsu banka vai citi restrukturizācijas speciālisti.</a:t>
            </a:r>
          </a:p>
        </p:txBody>
      </p:sp>
      <p:sp>
        <p:nvSpPr>
          <p:cNvPr id="21" name="Rectangle 20">
            <a:extLst>
              <a:ext uri="{FF2B5EF4-FFF2-40B4-BE49-F238E27FC236}">
                <a16:creationId xmlns:a16="http://schemas.microsoft.com/office/drawing/2014/main" xmlns="" id="{104A7739-7DB0-4C72-94D6-11ED2C518100}"/>
              </a:ext>
            </a:extLst>
          </p:cNvPr>
          <p:cNvSpPr/>
          <p:nvPr/>
        </p:nvSpPr>
        <p:spPr>
          <a:xfrm>
            <a:off x="407987" y="4403521"/>
            <a:ext cx="11376026" cy="1908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Praktiski piemēri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Vairākus gadu desmitus uzņēmums A ir ražojis trīs smalkmaizīšu veidus. Pēc rūpīgas analīzes tika secināts, ka šokolādes un vaniļas smalkmaizītes ir ļoti pieprasītas, savukārt, kokosriekstu smalkmaizītes vienmēr paliek pāri. Uzņēmums reaģēja uz šīm tendencēm un nolēma ražot mazāk kokosriekstu smalkmaizīšu, vienlaikus palielinot pārējo divu veidu ražošanu. Šāda pieeja nodrošināja papildu ieņēmumus, samazinot arī produktu daudzumu, kas tika izšķērdēts mazāk pieprasītajām smalkmaizītēm.</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Uzņēmums B ražo pārtikas pārstrādes iekārtas. </a:t>
            </a:r>
            <a:r>
              <a:rPr lang="lv-LV" sz="1200" dirty="0">
                <a:solidFill>
                  <a:prstClr val="black"/>
                </a:solidFill>
                <a:latin typeface="arial" panose="020B0604020202020204" pitchFamily="34" charset="0"/>
              </a:rPr>
              <a:t>Lai efektīvi izmantotu savas iekārtas, pēdējo divu gadu laikā uzņēmums sniedz metināšanas pakalpojumus nelieliem privātiem uzņēmumiem. Šajā laikā metināšana ir radījusi stabilu klientu portfeli un sākusi nodrošināt būtisku ieņēmumu daļu (neatkarīgi no sezonas), kamēr pamatdarbība piedzīvo sezonālās svārstības. Vadība sadalīja uzņēmējdarbību divos uzņēmumos, lai efektīvāk pārvaldītu naudas plūsmu. </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 name="Freeform 25">
            <a:extLst>
              <a:ext uri="{FF2B5EF4-FFF2-40B4-BE49-F238E27FC236}">
                <a16:creationId xmlns:a16="http://schemas.microsoft.com/office/drawing/2014/main" xmlns="" id="{BE7DB1B9-8A0C-4888-B636-3492F521621B}"/>
              </a:ext>
            </a:extLst>
          </p:cNvPr>
          <p:cNvSpPr>
            <a:spLocks noChangeAspect="1" noEditPoints="1"/>
          </p:cNvSpPr>
          <p:nvPr/>
        </p:nvSpPr>
        <p:spPr bwMode="ltGray">
          <a:xfrm>
            <a:off x="11472631" y="6015414"/>
            <a:ext cx="143982" cy="205143"/>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xmlns="" id="{ABCB76D9-C332-473F-9135-0ABF8B7EB772}"/>
              </a:ext>
            </a:extLst>
          </p:cNvPr>
          <p:cNvSpPr/>
          <p:nvPr/>
        </p:nvSpPr>
        <p:spPr>
          <a:xfrm>
            <a:off x="407988" y="2024063"/>
            <a:ext cx="325437" cy="164369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4" name="Group 23">
            <a:extLst>
              <a:ext uri="{FF2B5EF4-FFF2-40B4-BE49-F238E27FC236}">
                <a16:creationId xmlns:a16="http://schemas.microsoft.com/office/drawing/2014/main" xmlns="" id="{9AE03A96-74D5-42CE-9141-E5E157A49B5B}"/>
              </a:ext>
            </a:extLst>
          </p:cNvPr>
          <p:cNvGrpSpPr/>
          <p:nvPr/>
        </p:nvGrpSpPr>
        <p:grpSpPr>
          <a:xfrm>
            <a:off x="462111" y="3362121"/>
            <a:ext cx="217189" cy="193826"/>
            <a:chOff x="4174858" y="6207490"/>
            <a:chExt cx="387468" cy="347842"/>
          </a:xfrm>
          <a:solidFill>
            <a:schemeClr val="bg1"/>
          </a:solidFill>
        </p:grpSpPr>
        <p:sp>
          <p:nvSpPr>
            <p:cNvPr id="25" name="Freeform 117">
              <a:extLst>
                <a:ext uri="{FF2B5EF4-FFF2-40B4-BE49-F238E27FC236}">
                  <a16:creationId xmlns:a16="http://schemas.microsoft.com/office/drawing/2014/main" xmlns="" id="{09BD11CF-AC82-42E5-BD89-5890EC1B551B}"/>
                </a:ext>
              </a:extLst>
            </p:cNvPr>
            <p:cNvSpPr>
              <a:spLocks noEditPoints="1"/>
            </p:cNvSpPr>
            <p:nvPr/>
          </p:nvSpPr>
          <p:spPr bwMode="auto">
            <a:xfrm>
              <a:off x="4194671" y="6207490"/>
              <a:ext cx="345640" cy="295004"/>
            </a:xfrm>
            <a:custGeom>
              <a:avLst/>
              <a:gdLst>
                <a:gd name="T0" fmla="*/ 471 w 471"/>
                <a:gd name="T1" fmla="*/ 0 h 403"/>
                <a:gd name="T2" fmla="*/ 0 w 471"/>
                <a:gd name="T3" fmla="*/ 0 h 403"/>
                <a:gd name="T4" fmla="*/ 0 w 471"/>
                <a:gd name="T5" fmla="*/ 403 h 403"/>
                <a:gd name="T6" fmla="*/ 471 w 471"/>
                <a:gd name="T7" fmla="*/ 403 h 403"/>
                <a:gd name="T8" fmla="*/ 471 w 471"/>
                <a:gd name="T9" fmla="*/ 0 h 403"/>
                <a:gd name="T10" fmla="*/ 52 w 471"/>
                <a:gd name="T11" fmla="*/ 350 h 403"/>
                <a:gd name="T12" fmla="*/ 52 w 471"/>
                <a:gd name="T13" fmla="*/ 52 h 403"/>
                <a:gd name="T14" fmla="*/ 419 w 471"/>
                <a:gd name="T15" fmla="*/ 52 h 403"/>
                <a:gd name="T16" fmla="*/ 419 w 471"/>
                <a:gd name="T17" fmla="*/ 350 h 403"/>
                <a:gd name="T18" fmla="*/ 52 w 471"/>
                <a:gd name="T19" fmla="*/ 35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03">
                  <a:moveTo>
                    <a:pt x="471" y="0"/>
                  </a:moveTo>
                  <a:lnTo>
                    <a:pt x="0" y="0"/>
                  </a:lnTo>
                  <a:lnTo>
                    <a:pt x="0" y="403"/>
                  </a:lnTo>
                  <a:lnTo>
                    <a:pt x="471" y="403"/>
                  </a:lnTo>
                  <a:lnTo>
                    <a:pt x="471" y="0"/>
                  </a:lnTo>
                  <a:close/>
                  <a:moveTo>
                    <a:pt x="52" y="350"/>
                  </a:moveTo>
                  <a:lnTo>
                    <a:pt x="52" y="52"/>
                  </a:lnTo>
                  <a:lnTo>
                    <a:pt x="419" y="52"/>
                  </a:lnTo>
                  <a:lnTo>
                    <a:pt x="419" y="350"/>
                  </a:lnTo>
                  <a:lnTo>
                    <a:pt x="52"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118">
              <a:extLst>
                <a:ext uri="{FF2B5EF4-FFF2-40B4-BE49-F238E27FC236}">
                  <a16:creationId xmlns:a16="http://schemas.microsoft.com/office/drawing/2014/main" xmlns="" id="{8857C7D7-E925-4726-9A36-24ED490FDCE7}"/>
                </a:ext>
              </a:extLst>
            </p:cNvPr>
            <p:cNvSpPr>
              <a:spLocks noChangeArrowheads="1"/>
            </p:cNvSpPr>
            <p:nvPr/>
          </p:nvSpPr>
          <p:spPr bwMode="auto">
            <a:xfrm>
              <a:off x="4174858" y="6517905"/>
              <a:ext cx="387468" cy="374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119">
              <a:extLst>
                <a:ext uri="{FF2B5EF4-FFF2-40B4-BE49-F238E27FC236}">
                  <a16:creationId xmlns:a16="http://schemas.microsoft.com/office/drawing/2014/main" xmlns="" id="{F57B7964-CB1B-4FCB-8B4D-4609279B2650}"/>
                </a:ext>
              </a:extLst>
            </p:cNvPr>
            <p:cNvSpPr>
              <a:spLocks noEditPoints="1"/>
            </p:cNvSpPr>
            <p:nvPr/>
          </p:nvSpPr>
          <p:spPr bwMode="auto">
            <a:xfrm>
              <a:off x="4278329" y="6264729"/>
              <a:ext cx="187130" cy="180525"/>
            </a:xfrm>
            <a:custGeom>
              <a:avLst/>
              <a:gdLst>
                <a:gd name="T0" fmla="*/ 19 w 253"/>
                <a:gd name="T1" fmla="*/ 159 h 245"/>
                <a:gd name="T2" fmla="*/ 34 w 253"/>
                <a:gd name="T3" fmla="*/ 169 h 245"/>
                <a:gd name="T4" fmla="*/ 38 w 253"/>
                <a:gd name="T5" fmla="*/ 175 h 245"/>
                <a:gd name="T6" fmla="*/ 43 w 253"/>
                <a:gd name="T7" fmla="*/ 187 h 245"/>
                <a:gd name="T8" fmla="*/ 40 w 253"/>
                <a:gd name="T9" fmla="*/ 208 h 245"/>
                <a:gd name="T10" fmla="*/ 40 w 253"/>
                <a:gd name="T11" fmla="*/ 216 h 245"/>
                <a:gd name="T12" fmla="*/ 85 w 253"/>
                <a:gd name="T13" fmla="*/ 245 h 245"/>
                <a:gd name="T14" fmla="*/ 91 w 253"/>
                <a:gd name="T15" fmla="*/ 245 h 245"/>
                <a:gd name="T16" fmla="*/ 105 w 253"/>
                <a:gd name="T17" fmla="*/ 235 h 245"/>
                <a:gd name="T18" fmla="*/ 115 w 253"/>
                <a:gd name="T19" fmla="*/ 227 h 245"/>
                <a:gd name="T20" fmla="*/ 127 w 253"/>
                <a:gd name="T21" fmla="*/ 226 h 245"/>
                <a:gd name="T22" fmla="*/ 140 w 253"/>
                <a:gd name="T23" fmla="*/ 227 h 245"/>
                <a:gd name="T24" fmla="*/ 157 w 253"/>
                <a:gd name="T25" fmla="*/ 242 h 245"/>
                <a:gd name="T26" fmla="*/ 163 w 253"/>
                <a:gd name="T27" fmla="*/ 245 h 245"/>
                <a:gd name="T28" fmla="*/ 210 w 253"/>
                <a:gd name="T29" fmla="*/ 221 h 245"/>
                <a:gd name="T30" fmla="*/ 214 w 253"/>
                <a:gd name="T31" fmla="*/ 216 h 245"/>
                <a:gd name="T32" fmla="*/ 213 w 253"/>
                <a:gd name="T33" fmla="*/ 198 h 245"/>
                <a:gd name="T34" fmla="*/ 211 w 253"/>
                <a:gd name="T35" fmla="*/ 187 h 245"/>
                <a:gd name="T36" fmla="*/ 216 w 253"/>
                <a:gd name="T37" fmla="*/ 175 h 245"/>
                <a:gd name="T38" fmla="*/ 220 w 253"/>
                <a:gd name="T39" fmla="*/ 169 h 245"/>
                <a:gd name="T40" fmla="*/ 234 w 253"/>
                <a:gd name="T41" fmla="*/ 159 h 245"/>
                <a:gd name="T42" fmla="*/ 249 w 253"/>
                <a:gd name="T43" fmla="*/ 156 h 245"/>
                <a:gd name="T44" fmla="*/ 253 w 253"/>
                <a:gd name="T45" fmla="*/ 147 h 245"/>
                <a:gd name="T46" fmla="*/ 252 w 253"/>
                <a:gd name="T47" fmla="*/ 96 h 245"/>
                <a:gd name="T48" fmla="*/ 245 w 253"/>
                <a:gd name="T49" fmla="*/ 89 h 245"/>
                <a:gd name="T50" fmla="*/ 230 w 253"/>
                <a:gd name="T51" fmla="*/ 85 h 245"/>
                <a:gd name="T52" fmla="*/ 216 w 253"/>
                <a:gd name="T53" fmla="*/ 73 h 245"/>
                <a:gd name="T54" fmla="*/ 216 w 253"/>
                <a:gd name="T55" fmla="*/ 72 h 245"/>
                <a:gd name="T56" fmla="*/ 211 w 253"/>
                <a:gd name="T57" fmla="*/ 54 h 245"/>
                <a:gd name="T58" fmla="*/ 216 w 253"/>
                <a:gd name="T59" fmla="*/ 38 h 245"/>
                <a:gd name="T60" fmla="*/ 213 w 253"/>
                <a:gd name="T61" fmla="*/ 28 h 245"/>
                <a:gd name="T62" fmla="*/ 170 w 253"/>
                <a:gd name="T63" fmla="*/ 2 h 245"/>
                <a:gd name="T64" fmla="*/ 160 w 253"/>
                <a:gd name="T65" fmla="*/ 2 h 245"/>
                <a:gd name="T66" fmla="*/ 150 w 253"/>
                <a:gd name="T67" fmla="*/ 12 h 245"/>
                <a:gd name="T68" fmla="*/ 134 w 253"/>
                <a:gd name="T69" fmla="*/ 21 h 245"/>
                <a:gd name="T70" fmla="*/ 127 w 253"/>
                <a:gd name="T71" fmla="*/ 21 h 245"/>
                <a:gd name="T72" fmla="*/ 109 w 253"/>
                <a:gd name="T73" fmla="*/ 16 h 245"/>
                <a:gd name="T74" fmla="*/ 96 w 253"/>
                <a:gd name="T75" fmla="*/ 5 h 245"/>
                <a:gd name="T76" fmla="*/ 88 w 253"/>
                <a:gd name="T77" fmla="*/ 2 h 245"/>
                <a:gd name="T78" fmla="*/ 44 w 253"/>
                <a:gd name="T79" fmla="*/ 25 h 245"/>
                <a:gd name="T80" fmla="*/ 38 w 253"/>
                <a:gd name="T81" fmla="*/ 34 h 245"/>
                <a:gd name="T82" fmla="*/ 43 w 253"/>
                <a:gd name="T83" fmla="*/ 47 h 245"/>
                <a:gd name="T84" fmla="*/ 41 w 253"/>
                <a:gd name="T85" fmla="*/ 66 h 245"/>
                <a:gd name="T86" fmla="*/ 38 w 253"/>
                <a:gd name="T87" fmla="*/ 73 h 245"/>
                <a:gd name="T88" fmla="*/ 29 w 253"/>
                <a:gd name="T89" fmla="*/ 82 h 245"/>
                <a:gd name="T90" fmla="*/ 9 w 253"/>
                <a:gd name="T91" fmla="*/ 89 h 245"/>
                <a:gd name="T92" fmla="*/ 3 w 253"/>
                <a:gd name="T93" fmla="*/ 93 h 245"/>
                <a:gd name="T94" fmla="*/ 0 w 253"/>
                <a:gd name="T95" fmla="*/ 147 h 245"/>
                <a:gd name="T96" fmla="*/ 3 w 253"/>
                <a:gd name="T97" fmla="*/ 153 h 245"/>
                <a:gd name="T98" fmla="*/ 9 w 253"/>
                <a:gd name="T99" fmla="*/ 157 h 245"/>
                <a:gd name="T100" fmla="*/ 133 w 253"/>
                <a:gd name="T101" fmla="*/ 92 h 245"/>
                <a:gd name="T102" fmla="*/ 149 w 253"/>
                <a:gd name="T103" fmla="*/ 101 h 245"/>
                <a:gd name="T104" fmla="*/ 157 w 253"/>
                <a:gd name="T105" fmla="*/ 117 h 245"/>
                <a:gd name="T106" fmla="*/ 157 w 253"/>
                <a:gd name="T107" fmla="*/ 130 h 245"/>
                <a:gd name="T108" fmla="*/ 149 w 253"/>
                <a:gd name="T109" fmla="*/ 146 h 245"/>
                <a:gd name="T110" fmla="*/ 133 w 253"/>
                <a:gd name="T111" fmla="*/ 155 h 245"/>
                <a:gd name="T112" fmla="*/ 121 w 253"/>
                <a:gd name="T113" fmla="*/ 155 h 245"/>
                <a:gd name="T114" fmla="*/ 105 w 253"/>
                <a:gd name="T115" fmla="*/ 146 h 245"/>
                <a:gd name="T116" fmla="*/ 96 w 253"/>
                <a:gd name="T117" fmla="*/ 130 h 245"/>
                <a:gd name="T118" fmla="*/ 96 w 253"/>
                <a:gd name="T119" fmla="*/ 117 h 245"/>
                <a:gd name="T120" fmla="*/ 105 w 253"/>
                <a:gd name="T121" fmla="*/ 101 h 245"/>
                <a:gd name="T122" fmla="*/ 121 w 253"/>
                <a:gd name="T123" fmla="*/ 9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45">
                  <a:moveTo>
                    <a:pt x="9" y="157"/>
                  </a:moveTo>
                  <a:lnTo>
                    <a:pt x="19" y="159"/>
                  </a:lnTo>
                  <a:lnTo>
                    <a:pt x="19" y="159"/>
                  </a:lnTo>
                  <a:lnTo>
                    <a:pt x="25" y="162"/>
                  </a:lnTo>
                  <a:lnTo>
                    <a:pt x="29" y="165"/>
                  </a:lnTo>
                  <a:lnTo>
                    <a:pt x="34" y="169"/>
                  </a:lnTo>
                  <a:lnTo>
                    <a:pt x="38" y="173"/>
                  </a:lnTo>
                  <a:lnTo>
                    <a:pt x="38" y="173"/>
                  </a:lnTo>
                  <a:lnTo>
                    <a:pt x="38" y="175"/>
                  </a:lnTo>
                  <a:lnTo>
                    <a:pt x="38" y="175"/>
                  </a:lnTo>
                  <a:lnTo>
                    <a:pt x="41" y="181"/>
                  </a:lnTo>
                  <a:lnTo>
                    <a:pt x="43" y="187"/>
                  </a:lnTo>
                  <a:lnTo>
                    <a:pt x="43" y="192"/>
                  </a:lnTo>
                  <a:lnTo>
                    <a:pt x="43" y="198"/>
                  </a:lnTo>
                  <a:lnTo>
                    <a:pt x="40" y="208"/>
                  </a:lnTo>
                  <a:lnTo>
                    <a:pt x="40" y="208"/>
                  </a:lnTo>
                  <a:lnTo>
                    <a:pt x="38" y="213"/>
                  </a:lnTo>
                  <a:lnTo>
                    <a:pt x="40" y="216"/>
                  </a:lnTo>
                  <a:lnTo>
                    <a:pt x="41" y="219"/>
                  </a:lnTo>
                  <a:lnTo>
                    <a:pt x="44" y="221"/>
                  </a:lnTo>
                  <a:lnTo>
                    <a:pt x="85" y="245"/>
                  </a:lnTo>
                  <a:lnTo>
                    <a:pt x="85" y="245"/>
                  </a:lnTo>
                  <a:lnTo>
                    <a:pt x="88" y="245"/>
                  </a:lnTo>
                  <a:lnTo>
                    <a:pt x="91" y="245"/>
                  </a:lnTo>
                  <a:lnTo>
                    <a:pt x="95" y="245"/>
                  </a:lnTo>
                  <a:lnTo>
                    <a:pt x="96" y="242"/>
                  </a:lnTo>
                  <a:lnTo>
                    <a:pt x="105" y="235"/>
                  </a:lnTo>
                  <a:lnTo>
                    <a:pt x="105" y="235"/>
                  </a:lnTo>
                  <a:lnTo>
                    <a:pt x="109" y="230"/>
                  </a:lnTo>
                  <a:lnTo>
                    <a:pt x="115" y="227"/>
                  </a:lnTo>
                  <a:lnTo>
                    <a:pt x="121" y="226"/>
                  </a:lnTo>
                  <a:lnTo>
                    <a:pt x="127" y="226"/>
                  </a:lnTo>
                  <a:lnTo>
                    <a:pt x="127" y="226"/>
                  </a:lnTo>
                  <a:lnTo>
                    <a:pt x="127" y="226"/>
                  </a:lnTo>
                  <a:lnTo>
                    <a:pt x="134" y="226"/>
                  </a:lnTo>
                  <a:lnTo>
                    <a:pt x="140" y="227"/>
                  </a:lnTo>
                  <a:lnTo>
                    <a:pt x="144" y="230"/>
                  </a:lnTo>
                  <a:lnTo>
                    <a:pt x="150" y="235"/>
                  </a:lnTo>
                  <a:lnTo>
                    <a:pt x="157" y="242"/>
                  </a:lnTo>
                  <a:lnTo>
                    <a:pt x="157" y="242"/>
                  </a:lnTo>
                  <a:lnTo>
                    <a:pt x="160" y="245"/>
                  </a:lnTo>
                  <a:lnTo>
                    <a:pt x="163" y="245"/>
                  </a:lnTo>
                  <a:lnTo>
                    <a:pt x="166" y="245"/>
                  </a:lnTo>
                  <a:lnTo>
                    <a:pt x="170" y="245"/>
                  </a:lnTo>
                  <a:lnTo>
                    <a:pt x="210" y="221"/>
                  </a:lnTo>
                  <a:lnTo>
                    <a:pt x="210" y="221"/>
                  </a:lnTo>
                  <a:lnTo>
                    <a:pt x="213" y="219"/>
                  </a:lnTo>
                  <a:lnTo>
                    <a:pt x="214" y="216"/>
                  </a:lnTo>
                  <a:lnTo>
                    <a:pt x="216" y="213"/>
                  </a:lnTo>
                  <a:lnTo>
                    <a:pt x="216" y="208"/>
                  </a:lnTo>
                  <a:lnTo>
                    <a:pt x="213" y="198"/>
                  </a:lnTo>
                  <a:lnTo>
                    <a:pt x="213" y="198"/>
                  </a:lnTo>
                  <a:lnTo>
                    <a:pt x="211" y="192"/>
                  </a:lnTo>
                  <a:lnTo>
                    <a:pt x="211" y="187"/>
                  </a:lnTo>
                  <a:lnTo>
                    <a:pt x="213" y="181"/>
                  </a:lnTo>
                  <a:lnTo>
                    <a:pt x="216" y="175"/>
                  </a:lnTo>
                  <a:lnTo>
                    <a:pt x="216" y="175"/>
                  </a:lnTo>
                  <a:lnTo>
                    <a:pt x="216" y="173"/>
                  </a:lnTo>
                  <a:lnTo>
                    <a:pt x="216" y="173"/>
                  </a:lnTo>
                  <a:lnTo>
                    <a:pt x="220" y="169"/>
                  </a:lnTo>
                  <a:lnTo>
                    <a:pt x="224" y="165"/>
                  </a:lnTo>
                  <a:lnTo>
                    <a:pt x="230" y="162"/>
                  </a:lnTo>
                  <a:lnTo>
                    <a:pt x="234" y="159"/>
                  </a:lnTo>
                  <a:lnTo>
                    <a:pt x="245" y="157"/>
                  </a:lnTo>
                  <a:lnTo>
                    <a:pt x="245" y="157"/>
                  </a:lnTo>
                  <a:lnTo>
                    <a:pt x="249" y="156"/>
                  </a:lnTo>
                  <a:lnTo>
                    <a:pt x="250" y="153"/>
                  </a:lnTo>
                  <a:lnTo>
                    <a:pt x="252" y="150"/>
                  </a:lnTo>
                  <a:lnTo>
                    <a:pt x="253" y="147"/>
                  </a:lnTo>
                  <a:lnTo>
                    <a:pt x="253" y="99"/>
                  </a:lnTo>
                  <a:lnTo>
                    <a:pt x="253" y="99"/>
                  </a:lnTo>
                  <a:lnTo>
                    <a:pt x="252" y="96"/>
                  </a:lnTo>
                  <a:lnTo>
                    <a:pt x="250" y="93"/>
                  </a:lnTo>
                  <a:lnTo>
                    <a:pt x="249" y="91"/>
                  </a:lnTo>
                  <a:lnTo>
                    <a:pt x="245" y="89"/>
                  </a:lnTo>
                  <a:lnTo>
                    <a:pt x="234" y="88"/>
                  </a:lnTo>
                  <a:lnTo>
                    <a:pt x="234" y="88"/>
                  </a:lnTo>
                  <a:lnTo>
                    <a:pt x="230" y="85"/>
                  </a:lnTo>
                  <a:lnTo>
                    <a:pt x="224" y="82"/>
                  </a:lnTo>
                  <a:lnTo>
                    <a:pt x="220" y="78"/>
                  </a:lnTo>
                  <a:lnTo>
                    <a:pt x="216" y="73"/>
                  </a:lnTo>
                  <a:lnTo>
                    <a:pt x="216" y="73"/>
                  </a:lnTo>
                  <a:lnTo>
                    <a:pt x="216" y="72"/>
                  </a:lnTo>
                  <a:lnTo>
                    <a:pt x="216" y="72"/>
                  </a:lnTo>
                  <a:lnTo>
                    <a:pt x="213" y="66"/>
                  </a:lnTo>
                  <a:lnTo>
                    <a:pt x="211" y="60"/>
                  </a:lnTo>
                  <a:lnTo>
                    <a:pt x="211" y="54"/>
                  </a:lnTo>
                  <a:lnTo>
                    <a:pt x="213" y="47"/>
                  </a:lnTo>
                  <a:lnTo>
                    <a:pt x="216" y="38"/>
                  </a:lnTo>
                  <a:lnTo>
                    <a:pt x="216" y="38"/>
                  </a:lnTo>
                  <a:lnTo>
                    <a:pt x="216" y="34"/>
                  </a:lnTo>
                  <a:lnTo>
                    <a:pt x="214" y="31"/>
                  </a:lnTo>
                  <a:lnTo>
                    <a:pt x="213" y="28"/>
                  </a:lnTo>
                  <a:lnTo>
                    <a:pt x="210" y="25"/>
                  </a:lnTo>
                  <a:lnTo>
                    <a:pt x="170" y="2"/>
                  </a:lnTo>
                  <a:lnTo>
                    <a:pt x="170" y="2"/>
                  </a:lnTo>
                  <a:lnTo>
                    <a:pt x="166" y="2"/>
                  </a:lnTo>
                  <a:lnTo>
                    <a:pt x="163" y="0"/>
                  </a:lnTo>
                  <a:lnTo>
                    <a:pt x="160" y="2"/>
                  </a:lnTo>
                  <a:lnTo>
                    <a:pt x="157" y="5"/>
                  </a:lnTo>
                  <a:lnTo>
                    <a:pt x="150" y="12"/>
                  </a:lnTo>
                  <a:lnTo>
                    <a:pt x="150" y="12"/>
                  </a:lnTo>
                  <a:lnTo>
                    <a:pt x="144" y="16"/>
                  </a:lnTo>
                  <a:lnTo>
                    <a:pt x="140" y="19"/>
                  </a:lnTo>
                  <a:lnTo>
                    <a:pt x="134" y="21"/>
                  </a:lnTo>
                  <a:lnTo>
                    <a:pt x="127" y="21"/>
                  </a:lnTo>
                  <a:lnTo>
                    <a:pt x="127" y="21"/>
                  </a:lnTo>
                  <a:lnTo>
                    <a:pt x="127" y="21"/>
                  </a:lnTo>
                  <a:lnTo>
                    <a:pt x="121" y="21"/>
                  </a:lnTo>
                  <a:lnTo>
                    <a:pt x="115" y="19"/>
                  </a:lnTo>
                  <a:lnTo>
                    <a:pt x="109" y="16"/>
                  </a:lnTo>
                  <a:lnTo>
                    <a:pt x="105" y="12"/>
                  </a:lnTo>
                  <a:lnTo>
                    <a:pt x="96" y="5"/>
                  </a:lnTo>
                  <a:lnTo>
                    <a:pt x="96" y="5"/>
                  </a:lnTo>
                  <a:lnTo>
                    <a:pt x="95" y="2"/>
                  </a:lnTo>
                  <a:lnTo>
                    <a:pt x="91" y="0"/>
                  </a:lnTo>
                  <a:lnTo>
                    <a:pt x="88" y="2"/>
                  </a:lnTo>
                  <a:lnTo>
                    <a:pt x="85" y="2"/>
                  </a:lnTo>
                  <a:lnTo>
                    <a:pt x="44" y="25"/>
                  </a:lnTo>
                  <a:lnTo>
                    <a:pt x="44" y="25"/>
                  </a:lnTo>
                  <a:lnTo>
                    <a:pt x="41" y="28"/>
                  </a:lnTo>
                  <a:lnTo>
                    <a:pt x="40" y="31"/>
                  </a:lnTo>
                  <a:lnTo>
                    <a:pt x="38" y="34"/>
                  </a:lnTo>
                  <a:lnTo>
                    <a:pt x="40" y="38"/>
                  </a:lnTo>
                  <a:lnTo>
                    <a:pt x="43" y="47"/>
                  </a:lnTo>
                  <a:lnTo>
                    <a:pt x="43" y="47"/>
                  </a:lnTo>
                  <a:lnTo>
                    <a:pt x="43" y="54"/>
                  </a:lnTo>
                  <a:lnTo>
                    <a:pt x="43" y="60"/>
                  </a:lnTo>
                  <a:lnTo>
                    <a:pt x="41" y="66"/>
                  </a:lnTo>
                  <a:lnTo>
                    <a:pt x="38" y="72"/>
                  </a:lnTo>
                  <a:lnTo>
                    <a:pt x="38" y="72"/>
                  </a:lnTo>
                  <a:lnTo>
                    <a:pt x="38" y="73"/>
                  </a:lnTo>
                  <a:lnTo>
                    <a:pt x="38" y="73"/>
                  </a:lnTo>
                  <a:lnTo>
                    <a:pt x="34" y="78"/>
                  </a:lnTo>
                  <a:lnTo>
                    <a:pt x="29" y="82"/>
                  </a:lnTo>
                  <a:lnTo>
                    <a:pt x="25" y="85"/>
                  </a:lnTo>
                  <a:lnTo>
                    <a:pt x="19" y="88"/>
                  </a:lnTo>
                  <a:lnTo>
                    <a:pt x="9" y="89"/>
                  </a:lnTo>
                  <a:lnTo>
                    <a:pt x="9" y="89"/>
                  </a:lnTo>
                  <a:lnTo>
                    <a:pt x="6" y="91"/>
                  </a:lnTo>
                  <a:lnTo>
                    <a:pt x="3" y="93"/>
                  </a:lnTo>
                  <a:lnTo>
                    <a:pt x="2" y="96"/>
                  </a:lnTo>
                  <a:lnTo>
                    <a:pt x="0" y="99"/>
                  </a:lnTo>
                  <a:lnTo>
                    <a:pt x="0" y="147"/>
                  </a:lnTo>
                  <a:lnTo>
                    <a:pt x="0" y="147"/>
                  </a:lnTo>
                  <a:lnTo>
                    <a:pt x="2" y="150"/>
                  </a:lnTo>
                  <a:lnTo>
                    <a:pt x="3" y="153"/>
                  </a:lnTo>
                  <a:lnTo>
                    <a:pt x="6" y="156"/>
                  </a:lnTo>
                  <a:lnTo>
                    <a:pt x="9" y="157"/>
                  </a:lnTo>
                  <a:lnTo>
                    <a:pt x="9" y="157"/>
                  </a:lnTo>
                  <a:close/>
                  <a:moveTo>
                    <a:pt x="127" y="92"/>
                  </a:moveTo>
                  <a:lnTo>
                    <a:pt x="127" y="92"/>
                  </a:lnTo>
                  <a:lnTo>
                    <a:pt x="133" y="92"/>
                  </a:lnTo>
                  <a:lnTo>
                    <a:pt x="140" y="95"/>
                  </a:lnTo>
                  <a:lnTo>
                    <a:pt x="144" y="98"/>
                  </a:lnTo>
                  <a:lnTo>
                    <a:pt x="149" y="101"/>
                  </a:lnTo>
                  <a:lnTo>
                    <a:pt x="153" y="105"/>
                  </a:lnTo>
                  <a:lnTo>
                    <a:pt x="156" y="111"/>
                  </a:lnTo>
                  <a:lnTo>
                    <a:pt x="157" y="117"/>
                  </a:lnTo>
                  <a:lnTo>
                    <a:pt x="159" y="123"/>
                  </a:lnTo>
                  <a:lnTo>
                    <a:pt x="159" y="123"/>
                  </a:lnTo>
                  <a:lnTo>
                    <a:pt x="157" y="130"/>
                  </a:lnTo>
                  <a:lnTo>
                    <a:pt x="156" y="136"/>
                  </a:lnTo>
                  <a:lnTo>
                    <a:pt x="153" y="141"/>
                  </a:lnTo>
                  <a:lnTo>
                    <a:pt x="149" y="146"/>
                  </a:lnTo>
                  <a:lnTo>
                    <a:pt x="144" y="149"/>
                  </a:lnTo>
                  <a:lnTo>
                    <a:pt x="140" y="152"/>
                  </a:lnTo>
                  <a:lnTo>
                    <a:pt x="133" y="155"/>
                  </a:lnTo>
                  <a:lnTo>
                    <a:pt x="127" y="155"/>
                  </a:lnTo>
                  <a:lnTo>
                    <a:pt x="127" y="155"/>
                  </a:lnTo>
                  <a:lnTo>
                    <a:pt x="121" y="155"/>
                  </a:lnTo>
                  <a:lnTo>
                    <a:pt x="115" y="152"/>
                  </a:lnTo>
                  <a:lnTo>
                    <a:pt x="109" y="149"/>
                  </a:lnTo>
                  <a:lnTo>
                    <a:pt x="105" y="146"/>
                  </a:lnTo>
                  <a:lnTo>
                    <a:pt x="101" y="141"/>
                  </a:lnTo>
                  <a:lnTo>
                    <a:pt x="98" y="136"/>
                  </a:lnTo>
                  <a:lnTo>
                    <a:pt x="96" y="130"/>
                  </a:lnTo>
                  <a:lnTo>
                    <a:pt x="95" y="123"/>
                  </a:lnTo>
                  <a:lnTo>
                    <a:pt x="95" y="123"/>
                  </a:lnTo>
                  <a:lnTo>
                    <a:pt x="96" y="117"/>
                  </a:lnTo>
                  <a:lnTo>
                    <a:pt x="98" y="111"/>
                  </a:lnTo>
                  <a:lnTo>
                    <a:pt x="101" y="105"/>
                  </a:lnTo>
                  <a:lnTo>
                    <a:pt x="105" y="101"/>
                  </a:lnTo>
                  <a:lnTo>
                    <a:pt x="109" y="98"/>
                  </a:lnTo>
                  <a:lnTo>
                    <a:pt x="115" y="95"/>
                  </a:lnTo>
                  <a:lnTo>
                    <a:pt x="121" y="92"/>
                  </a:lnTo>
                  <a:lnTo>
                    <a:pt x="127" y="92"/>
                  </a:lnTo>
                  <a:lnTo>
                    <a:pt x="1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15979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AA12902D-0377-4356-B219-A67B5A745096}"/>
              </a:ext>
            </a:extLst>
          </p:cNvPr>
          <p:cNvGraphicFramePr>
            <a:graphicFrameLocks noChangeAspect="1"/>
          </p:cNvGraphicFramePr>
          <p:nvPr>
            <p:custDataLst>
              <p:tags r:id="rId2"/>
            </p:custDataLst>
            <p:extLst>
              <p:ext uri="{D42A27DB-BD31-4B8C-83A1-F6EECF244321}">
                <p14:modId xmlns:p14="http://schemas.microsoft.com/office/powerpoint/2010/main" val="339863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6" imgW="494" imgH="494" progId="TCLayout.ActiveDocument.1">
                  <p:embed/>
                </p:oleObj>
              </mc:Choice>
              <mc:Fallback>
                <p:oleObj name="think-cell Slide" r:id="rId6" imgW="494" imgH="494" progId="TCLayout.ActiveDocument.1">
                  <p:embed/>
                  <p:pic>
                    <p:nvPicPr>
                      <p:cNvPr id="3" name="Object 2" hidden="1">
                        <a:extLst>
                          <a:ext uri="{FF2B5EF4-FFF2-40B4-BE49-F238E27FC236}">
                            <a16:creationId xmlns:a16="http://schemas.microsoft.com/office/drawing/2014/main" xmlns="" id="{AA12902D-0377-4356-B219-A67B5A7450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EF2CE188-8085-4999-B2B8-E8D09E5A28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b="1"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xmlns="" id="{51BFA971-FA4F-4CEC-B039-3174004B4D58}"/>
              </a:ext>
            </a:extLst>
          </p:cNvPr>
          <p:cNvSpPr>
            <a:spLocks noGrp="1"/>
          </p:cNvSpPr>
          <p:nvPr>
            <p:ph type="title"/>
          </p:nvPr>
        </p:nvSpPr>
        <p:spPr>
          <a:xfrm>
            <a:off x="421240" y="333375"/>
            <a:ext cx="11362773" cy="1320495"/>
          </a:xfrm>
        </p:spPr>
        <p:txBody>
          <a:bodyPr rtlCol="0"/>
          <a:lstStyle/>
          <a:p>
            <a:pPr rtl="0"/>
            <a:r>
              <a:rPr lang="lv-LV" dirty="0"/>
              <a:t>Vienkāršots procesa pārskats</a:t>
            </a:r>
            <a:r>
              <a:rPr lang="en-GB" dirty="0"/>
              <a:t/>
            </a:r>
            <a:br>
              <a:rPr lang="en-GB" dirty="0"/>
            </a:br>
            <a:endParaRPr lang="en-GB" dirty="0"/>
          </a:p>
        </p:txBody>
      </p:sp>
      <p:grpSp>
        <p:nvGrpSpPr>
          <p:cNvPr id="7" name="Group 6">
            <a:extLst>
              <a:ext uri="{FF2B5EF4-FFF2-40B4-BE49-F238E27FC236}">
                <a16:creationId xmlns:a16="http://schemas.microsoft.com/office/drawing/2014/main" xmlns="" id="{ED3E72BD-B62F-4C8C-812C-1B77D689F95D}"/>
              </a:ext>
            </a:extLst>
          </p:cNvPr>
          <p:cNvGrpSpPr/>
          <p:nvPr/>
        </p:nvGrpSpPr>
        <p:grpSpPr>
          <a:xfrm>
            <a:off x="474248" y="2143161"/>
            <a:ext cx="2976777" cy="959128"/>
            <a:chOff x="452043" y="4833912"/>
            <a:chExt cx="2976777" cy="959128"/>
          </a:xfrm>
        </p:grpSpPr>
        <p:grpSp>
          <p:nvGrpSpPr>
            <p:cNvPr id="6" name="Group 5">
              <a:extLst>
                <a:ext uri="{FF2B5EF4-FFF2-40B4-BE49-F238E27FC236}">
                  <a16:creationId xmlns:a16="http://schemas.microsoft.com/office/drawing/2014/main" xmlns="" id="{F4FEAD46-81CA-45A3-B62C-2D8E6CBBFCE2}"/>
                </a:ext>
              </a:extLst>
            </p:cNvPr>
            <p:cNvGrpSpPr/>
            <p:nvPr/>
          </p:nvGrpSpPr>
          <p:grpSpPr>
            <a:xfrm>
              <a:off x="452043" y="5101929"/>
              <a:ext cx="1383220" cy="691111"/>
              <a:chOff x="0" y="2423930"/>
              <a:chExt cx="1383220" cy="691111"/>
            </a:xfrm>
          </p:grpSpPr>
          <p:sp>
            <p:nvSpPr>
              <p:cNvPr id="26" name="Rectangle 25">
                <a:extLst>
                  <a:ext uri="{FF2B5EF4-FFF2-40B4-BE49-F238E27FC236}">
                    <a16:creationId xmlns:a16="http://schemas.microsoft.com/office/drawing/2014/main" xmlns="" id="{268F9FE3-12D5-448F-94E8-CCE70397D3AD}"/>
                  </a:ext>
                </a:extLst>
              </p:cNvPr>
              <p:cNvSpPr/>
              <p:nvPr/>
            </p:nvSpPr>
            <p:spPr>
              <a:xfrm>
                <a:off x="0" y="2423930"/>
                <a:ext cx="1383220"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lstStyle/>
              <a:p>
                <a:pPr rtl="0" fontAlgn="ctr"/>
                <a:r>
                  <a:rPr lang="lv-LV" sz="1400" b="1">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1. SOLIS </a:t>
                </a:r>
                <a:endParaRPr lang="en-GB" sz="1400" b="1" dirty="0">
                  <a:solidFill>
                    <a:schemeClr val="bg1"/>
                  </a:solidFill>
                  <a:latin typeface="arial" panose="020B0604020202020204" pitchFamily="34" charset="0"/>
                  <a:cs typeface="Arial" panose="020B0604020202020204" pitchFamily="34" charset="0"/>
                </a:endParaRPr>
              </a:p>
            </p:txBody>
          </p:sp>
          <p:sp>
            <p:nvSpPr>
              <p:cNvPr id="37" name="Google Shape;751;p48">
                <a:extLst>
                  <a:ext uri="{FF2B5EF4-FFF2-40B4-BE49-F238E27FC236}">
                    <a16:creationId xmlns:a16="http://schemas.microsoft.com/office/drawing/2014/main" xmlns="" id="{F880FBEC-A3AF-4839-A21C-6F0313A64662}"/>
                  </a:ext>
                </a:extLst>
              </p:cNvPr>
              <p:cNvSpPr/>
              <p:nvPr/>
            </p:nvSpPr>
            <p:spPr>
              <a:xfrm>
                <a:off x="407989" y="2782683"/>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xmlns="" id="{23079C58-189D-4CD5-A4C2-E6DCFD4E0F76}"/>
                  </a:ext>
                </a:extLst>
              </p:cNvPr>
              <p:cNvCxnSpPr>
                <a:cxnSpLocks/>
              </p:cNvCxnSpPr>
              <p:nvPr/>
            </p:nvCxnSpPr>
            <p:spPr>
              <a:xfrm>
                <a:off x="407988" y="2734128"/>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xmlns="" id="{DE451116-CF62-49F0-B6FC-7CC399829CB2}"/>
                </a:ext>
              </a:extLst>
            </p:cNvPr>
            <p:cNvSpPr/>
            <p:nvPr/>
          </p:nvSpPr>
          <p:spPr>
            <a:xfrm>
              <a:off x="452043" y="4833912"/>
              <a:ext cx="2976777" cy="246221"/>
            </a:xfrm>
            <a:prstGeom prst="rect">
              <a:avLst/>
            </a:prstGeom>
          </p:spPr>
          <p:txBody>
            <a:bodyPr wrap="none" lIns="0" tIns="0" rIns="0" bIns="0" rtlCol="0">
              <a:spAutoFit/>
            </a:bodyPr>
            <a:lstStyle/>
            <a:p>
              <a:pPr lvl="0" rtl="0" fontAlgn="ctr">
                <a:defRPr/>
              </a:pPr>
              <a:r>
                <a:rPr lang="lv-LV" sz="1600" b="1" dirty="0">
                  <a:solidFill>
                    <a:srgbClr val="831355"/>
                  </a:solidFill>
                  <a:latin typeface="arial" panose="020B0604020202020204" pitchFamily="34" charset="0"/>
                  <a:cs typeface="Arial" panose="020B0604020202020204" pitchFamily="34" charset="0"/>
                </a:rPr>
                <a:t>Finanšu grūtību identificēšana</a:t>
              </a:r>
            </a:p>
          </p:txBody>
        </p:sp>
      </p:grpSp>
      <p:grpSp>
        <p:nvGrpSpPr>
          <p:cNvPr id="9" name="Group 8">
            <a:extLst>
              <a:ext uri="{FF2B5EF4-FFF2-40B4-BE49-F238E27FC236}">
                <a16:creationId xmlns:a16="http://schemas.microsoft.com/office/drawing/2014/main" xmlns="" id="{F1D0EA19-289D-4AC0-822B-D18025A61C71}"/>
              </a:ext>
            </a:extLst>
          </p:cNvPr>
          <p:cNvGrpSpPr/>
          <p:nvPr/>
        </p:nvGrpSpPr>
        <p:grpSpPr>
          <a:xfrm>
            <a:off x="6380587" y="5276825"/>
            <a:ext cx="2039012" cy="974630"/>
            <a:chOff x="4511709" y="3765385"/>
            <a:chExt cx="2039012" cy="974630"/>
          </a:xfrm>
        </p:grpSpPr>
        <p:grpSp>
          <p:nvGrpSpPr>
            <p:cNvPr id="4" name="Group 3">
              <a:extLst>
                <a:ext uri="{FF2B5EF4-FFF2-40B4-BE49-F238E27FC236}">
                  <a16:creationId xmlns:a16="http://schemas.microsoft.com/office/drawing/2014/main" xmlns="" id="{97EFA669-D2E1-4E46-BA11-C02B7202E248}"/>
                </a:ext>
              </a:extLst>
            </p:cNvPr>
            <p:cNvGrpSpPr/>
            <p:nvPr/>
          </p:nvGrpSpPr>
          <p:grpSpPr>
            <a:xfrm>
              <a:off x="4511709" y="4043800"/>
              <a:ext cx="2039012" cy="696215"/>
              <a:chOff x="-1" y="3892457"/>
              <a:chExt cx="2039012" cy="696215"/>
            </a:xfrm>
          </p:grpSpPr>
          <p:sp>
            <p:nvSpPr>
              <p:cNvPr id="28" name="Rectangle 27">
                <a:extLst>
                  <a:ext uri="{FF2B5EF4-FFF2-40B4-BE49-F238E27FC236}">
                    <a16:creationId xmlns:a16="http://schemas.microsoft.com/office/drawing/2014/main" xmlns="" id="{B288CBDB-B9DF-42F1-B9D8-A5D2CCC68EE8}"/>
                  </a:ext>
                </a:extLst>
              </p:cNvPr>
              <p:cNvSpPr/>
              <p:nvPr/>
            </p:nvSpPr>
            <p:spPr>
              <a:xfrm>
                <a:off x="-1" y="3892457"/>
                <a:ext cx="2039012" cy="6962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rtl="0" fontAlgn="ct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2a</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 un 2b</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 SOLIS</a:t>
                </a:r>
                <a:r>
                  <a:rPr lang="lv-LV" sz="1400" b="1" dirty="0">
                    <a:solidFill>
                      <a:schemeClr val="bg1"/>
                    </a:solidFill>
                    <a:latin typeface="arial" panose="020B0604020202020204" pitchFamily="34" charset="0"/>
                    <a:cs typeface="Arial" panose="020B0604020202020204" pitchFamily="34" charset="0"/>
                  </a:rPr>
                  <a:t> </a:t>
                </a:r>
              </a:p>
            </p:txBody>
          </p:sp>
          <p:sp>
            <p:nvSpPr>
              <p:cNvPr id="38" name="Google Shape;751;p48">
                <a:extLst>
                  <a:ext uri="{FF2B5EF4-FFF2-40B4-BE49-F238E27FC236}">
                    <a16:creationId xmlns:a16="http://schemas.microsoft.com/office/drawing/2014/main" xmlns="" id="{06462D0A-C32A-4E33-85F7-509A246C55D7}"/>
                  </a:ext>
                </a:extLst>
              </p:cNvPr>
              <p:cNvSpPr/>
              <p:nvPr/>
            </p:nvSpPr>
            <p:spPr>
              <a:xfrm>
                <a:off x="389144" y="4285713"/>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0" name="Straight Connector 39">
                <a:extLst>
                  <a:ext uri="{FF2B5EF4-FFF2-40B4-BE49-F238E27FC236}">
                    <a16:creationId xmlns:a16="http://schemas.microsoft.com/office/drawing/2014/main" xmlns="" id="{939A3E73-CBC6-4D5E-A135-38C74576B14B}"/>
                  </a:ext>
                </a:extLst>
              </p:cNvPr>
              <p:cNvCxnSpPr>
                <a:cxnSpLocks/>
              </p:cNvCxnSpPr>
              <p:nvPr/>
            </p:nvCxnSpPr>
            <p:spPr>
              <a:xfrm>
                <a:off x="605678" y="4159277"/>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xmlns="" id="{513B9083-B028-475D-9AC6-3560632C24C6}"/>
                </a:ext>
              </a:extLst>
            </p:cNvPr>
            <p:cNvSpPr/>
            <p:nvPr/>
          </p:nvSpPr>
          <p:spPr>
            <a:xfrm>
              <a:off x="4511710" y="3765385"/>
              <a:ext cx="1812997" cy="246221"/>
            </a:xfrm>
            <a:prstGeom prst="rect">
              <a:avLst/>
            </a:prstGeom>
          </p:spPr>
          <p:txBody>
            <a:bodyPr wrap="none" lIns="0" tIns="0" rIns="0" bIns="0" rtlCol="0">
              <a:spAutoFit/>
            </a:bodyPr>
            <a:lstStyle/>
            <a:p>
              <a:pPr lvl="0" rtl="0" fontAlgn="ctr">
                <a:defRPr/>
              </a:pPr>
              <a:r>
                <a:rPr lang="lv-LV" sz="1600" b="1">
                  <a:solidFill>
                    <a:srgbClr val="831355"/>
                  </a:solidFill>
                  <a:latin typeface="arial" panose="020B0604020202020204" pitchFamily="34" charset="0"/>
                  <a:cs typeface="Arial" panose="020B0604020202020204" pitchFamily="34" charset="0"/>
                </a:rPr>
                <a:t>Iespējamie risinājumi</a:t>
              </a:r>
            </a:p>
          </p:txBody>
        </p:sp>
      </p:grpSp>
      <p:sp>
        <p:nvSpPr>
          <p:cNvPr id="34" name="Slide Number Placeholder 5">
            <a:extLst>
              <a:ext uri="{FF2B5EF4-FFF2-40B4-BE49-F238E27FC236}">
                <a16:creationId xmlns:a16="http://schemas.microsoft.com/office/drawing/2014/main" xmlns="" id="{3F94AE77-5300-4CAD-A1D0-A153EE3C609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smtClean="0"/>
              <a:pPr lvl="0" rtl="0"/>
              <a:t>3</a:t>
            </a:fld>
            <a:endParaRPr lang="en-GB"/>
          </a:p>
        </p:txBody>
      </p:sp>
      <p:grpSp>
        <p:nvGrpSpPr>
          <p:cNvPr id="60" name="Google Shape;3201;p85">
            <a:extLst>
              <a:ext uri="{FF2B5EF4-FFF2-40B4-BE49-F238E27FC236}">
                <a16:creationId xmlns:a16="http://schemas.microsoft.com/office/drawing/2014/main" xmlns="" id="{0C3E5ED0-AF89-4413-B4E8-C96F54D232E6}"/>
              </a:ext>
            </a:extLst>
          </p:cNvPr>
          <p:cNvGrpSpPr/>
          <p:nvPr/>
        </p:nvGrpSpPr>
        <p:grpSpPr>
          <a:xfrm>
            <a:off x="492838" y="1423928"/>
            <a:ext cx="11261485" cy="4617455"/>
            <a:chOff x="390278" y="1989064"/>
            <a:chExt cx="10934695" cy="4483464"/>
          </a:xfrm>
        </p:grpSpPr>
        <p:sp>
          <p:nvSpPr>
            <p:cNvPr id="61" name="Google Shape;3202;p85">
              <a:extLst>
                <a:ext uri="{FF2B5EF4-FFF2-40B4-BE49-F238E27FC236}">
                  <a16:creationId xmlns:a16="http://schemas.microsoft.com/office/drawing/2014/main" xmlns="" id="{06FCF43A-AFB8-42DC-A5E6-62071ADC9398}"/>
                </a:ext>
              </a:extLst>
            </p:cNvPr>
            <p:cNvSpPr/>
            <p:nvPr/>
          </p:nvSpPr>
          <p:spPr>
            <a:xfrm>
              <a:off x="447804" y="1989064"/>
              <a:ext cx="10725201" cy="4483464"/>
            </a:xfrm>
            <a:custGeom>
              <a:avLst/>
              <a:gdLst/>
              <a:ahLst/>
              <a:cxnLst/>
              <a:rect l="l" t="t" r="r" b="b"/>
              <a:pathLst>
                <a:path w="13838" h="6349" extrusionOk="0">
                  <a:moveTo>
                    <a:pt x="0" y="2730"/>
                  </a:moveTo>
                  <a:lnTo>
                    <a:pt x="1380" y="2730"/>
                  </a:lnTo>
                  <a:lnTo>
                    <a:pt x="1380" y="2730"/>
                  </a:lnTo>
                  <a:lnTo>
                    <a:pt x="1416" y="2730"/>
                  </a:lnTo>
                  <a:lnTo>
                    <a:pt x="1452" y="2734"/>
                  </a:lnTo>
                  <a:lnTo>
                    <a:pt x="1488" y="2738"/>
                  </a:lnTo>
                  <a:lnTo>
                    <a:pt x="1522" y="2744"/>
                  </a:lnTo>
                  <a:lnTo>
                    <a:pt x="1556" y="2752"/>
                  </a:lnTo>
                  <a:lnTo>
                    <a:pt x="1590" y="2762"/>
                  </a:lnTo>
                  <a:lnTo>
                    <a:pt x="1622" y="2772"/>
                  </a:lnTo>
                  <a:lnTo>
                    <a:pt x="1654" y="2786"/>
                  </a:lnTo>
                  <a:lnTo>
                    <a:pt x="1686" y="2800"/>
                  </a:lnTo>
                  <a:lnTo>
                    <a:pt x="1716" y="2816"/>
                  </a:lnTo>
                  <a:lnTo>
                    <a:pt x="1746" y="2832"/>
                  </a:lnTo>
                  <a:lnTo>
                    <a:pt x="1774" y="2850"/>
                  </a:lnTo>
                  <a:lnTo>
                    <a:pt x="1802" y="2870"/>
                  </a:lnTo>
                  <a:lnTo>
                    <a:pt x="1830" y="2892"/>
                  </a:lnTo>
                  <a:lnTo>
                    <a:pt x="1854" y="2914"/>
                  </a:lnTo>
                  <a:lnTo>
                    <a:pt x="1880" y="2938"/>
                  </a:lnTo>
                  <a:lnTo>
                    <a:pt x="1902" y="2962"/>
                  </a:lnTo>
                  <a:lnTo>
                    <a:pt x="1924" y="2988"/>
                  </a:lnTo>
                  <a:lnTo>
                    <a:pt x="1946" y="3014"/>
                  </a:lnTo>
                  <a:lnTo>
                    <a:pt x="1966" y="3042"/>
                  </a:lnTo>
                  <a:lnTo>
                    <a:pt x="1984" y="3070"/>
                  </a:lnTo>
                  <a:lnTo>
                    <a:pt x="2002" y="3100"/>
                  </a:lnTo>
                  <a:lnTo>
                    <a:pt x="2016" y="3130"/>
                  </a:lnTo>
                  <a:lnTo>
                    <a:pt x="2032" y="3162"/>
                  </a:lnTo>
                  <a:lnTo>
                    <a:pt x="2044" y="3193"/>
                  </a:lnTo>
                  <a:lnTo>
                    <a:pt x="2054" y="3225"/>
                  </a:lnTo>
                  <a:lnTo>
                    <a:pt x="2064" y="3259"/>
                  </a:lnTo>
                  <a:lnTo>
                    <a:pt x="2072" y="3293"/>
                  </a:lnTo>
                  <a:lnTo>
                    <a:pt x="2078" y="3329"/>
                  </a:lnTo>
                  <a:lnTo>
                    <a:pt x="2084" y="3363"/>
                  </a:lnTo>
                  <a:lnTo>
                    <a:pt x="2086" y="3399"/>
                  </a:lnTo>
                  <a:lnTo>
                    <a:pt x="2086" y="3435"/>
                  </a:lnTo>
                  <a:lnTo>
                    <a:pt x="2086" y="5643"/>
                  </a:lnTo>
                  <a:lnTo>
                    <a:pt x="2086" y="5643"/>
                  </a:lnTo>
                  <a:lnTo>
                    <a:pt x="2088" y="5679"/>
                  </a:lnTo>
                  <a:lnTo>
                    <a:pt x="2090" y="5715"/>
                  </a:lnTo>
                  <a:lnTo>
                    <a:pt x="2096" y="5751"/>
                  </a:lnTo>
                  <a:lnTo>
                    <a:pt x="2102" y="5785"/>
                  </a:lnTo>
                  <a:lnTo>
                    <a:pt x="2110" y="5819"/>
                  </a:lnTo>
                  <a:lnTo>
                    <a:pt x="2118" y="5853"/>
                  </a:lnTo>
                  <a:lnTo>
                    <a:pt x="2130" y="5885"/>
                  </a:lnTo>
                  <a:lnTo>
                    <a:pt x="2142" y="5917"/>
                  </a:lnTo>
                  <a:lnTo>
                    <a:pt x="2156" y="5949"/>
                  </a:lnTo>
                  <a:lnTo>
                    <a:pt x="2172" y="5979"/>
                  </a:lnTo>
                  <a:lnTo>
                    <a:pt x="2190" y="6009"/>
                  </a:lnTo>
                  <a:lnTo>
                    <a:pt x="2208" y="6037"/>
                  </a:lnTo>
                  <a:lnTo>
                    <a:pt x="2228" y="6065"/>
                  </a:lnTo>
                  <a:lnTo>
                    <a:pt x="2248" y="6093"/>
                  </a:lnTo>
                  <a:lnTo>
                    <a:pt x="2272" y="6117"/>
                  </a:lnTo>
                  <a:lnTo>
                    <a:pt x="2294" y="6143"/>
                  </a:lnTo>
                  <a:lnTo>
                    <a:pt x="2320" y="6165"/>
                  </a:lnTo>
                  <a:lnTo>
                    <a:pt x="2344" y="6187"/>
                  </a:lnTo>
                  <a:lnTo>
                    <a:pt x="2372" y="6209"/>
                  </a:lnTo>
                  <a:lnTo>
                    <a:pt x="2400" y="6229"/>
                  </a:lnTo>
                  <a:lnTo>
                    <a:pt x="2428" y="6247"/>
                  </a:lnTo>
                  <a:lnTo>
                    <a:pt x="2458" y="6265"/>
                  </a:lnTo>
                  <a:lnTo>
                    <a:pt x="2488" y="6279"/>
                  </a:lnTo>
                  <a:lnTo>
                    <a:pt x="2520" y="6295"/>
                  </a:lnTo>
                  <a:lnTo>
                    <a:pt x="2552" y="6307"/>
                  </a:lnTo>
                  <a:lnTo>
                    <a:pt x="2584" y="6317"/>
                  </a:lnTo>
                  <a:lnTo>
                    <a:pt x="2618" y="6327"/>
                  </a:lnTo>
                  <a:lnTo>
                    <a:pt x="2652" y="6335"/>
                  </a:lnTo>
                  <a:lnTo>
                    <a:pt x="2686" y="6341"/>
                  </a:lnTo>
                  <a:lnTo>
                    <a:pt x="2722" y="6347"/>
                  </a:lnTo>
                  <a:lnTo>
                    <a:pt x="2758" y="6349"/>
                  </a:lnTo>
                  <a:lnTo>
                    <a:pt x="2794" y="6349"/>
                  </a:lnTo>
                  <a:lnTo>
                    <a:pt x="3840" y="6349"/>
                  </a:lnTo>
                  <a:lnTo>
                    <a:pt x="3840" y="6349"/>
                  </a:lnTo>
                  <a:lnTo>
                    <a:pt x="3876" y="6349"/>
                  </a:lnTo>
                  <a:lnTo>
                    <a:pt x="3912" y="6347"/>
                  </a:lnTo>
                  <a:lnTo>
                    <a:pt x="3948" y="6341"/>
                  </a:lnTo>
                  <a:lnTo>
                    <a:pt x="3982" y="6335"/>
                  </a:lnTo>
                  <a:lnTo>
                    <a:pt x="4016" y="6327"/>
                  </a:lnTo>
                  <a:lnTo>
                    <a:pt x="4050" y="6317"/>
                  </a:lnTo>
                  <a:lnTo>
                    <a:pt x="4082" y="6307"/>
                  </a:lnTo>
                  <a:lnTo>
                    <a:pt x="4114" y="6295"/>
                  </a:lnTo>
                  <a:lnTo>
                    <a:pt x="4146" y="6279"/>
                  </a:lnTo>
                  <a:lnTo>
                    <a:pt x="4176" y="6265"/>
                  </a:lnTo>
                  <a:lnTo>
                    <a:pt x="4206" y="6247"/>
                  </a:lnTo>
                  <a:lnTo>
                    <a:pt x="4234" y="6229"/>
                  </a:lnTo>
                  <a:lnTo>
                    <a:pt x="4262" y="6209"/>
                  </a:lnTo>
                  <a:lnTo>
                    <a:pt x="4290" y="6187"/>
                  </a:lnTo>
                  <a:lnTo>
                    <a:pt x="4314" y="6165"/>
                  </a:lnTo>
                  <a:lnTo>
                    <a:pt x="4340" y="6143"/>
                  </a:lnTo>
                  <a:lnTo>
                    <a:pt x="4362" y="6117"/>
                  </a:lnTo>
                  <a:lnTo>
                    <a:pt x="4386" y="6093"/>
                  </a:lnTo>
                  <a:lnTo>
                    <a:pt x="4406" y="6065"/>
                  </a:lnTo>
                  <a:lnTo>
                    <a:pt x="4426" y="6037"/>
                  </a:lnTo>
                  <a:lnTo>
                    <a:pt x="4444" y="6009"/>
                  </a:lnTo>
                  <a:lnTo>
                    <a:pt x="4462" y="5979"/>
                  </a:lnTo>
                  <a:lnTo>
                    <a:pt x="4478" y="5949"/>
                  </a:lnTo>
                  <a:lnTo>
                    <a:pt x="4492" y="5917"/>
                  </a:lnTo>
                  <a:lnTo>
                    <a:pt x="4504" y="5885"/>
                  </a:lnTo>
                  <a:lnTo>
                    <a:pt x="4516" y="5853"/>
                  </a:lnTo>
                  <a:lnTo>
                    <a:pt x="4524" y="5819"/>
                  </a:lnTo>
                  <a:lnTo>
                    <a:pt x="4532" y="5785"/>
                  </a:lnTo>
                  <a:lnTo>
                    <a:pt x="4538" y="5751"/>
                  </a:lnTo>
                  <a:lnTo>
                    <a:pt x="4544" y="5715"/>
                  </a:lnTo>
                  <a:lnTo>
                    <a:pt x="4546" y="5679"/>
                  </a:lnTo>
                  <a:lnTo>
                    <a:pt x="4548" y="5643"/>
                  </a:lnTo>
                  <a:lnTo>
                    <a:pt x="4548" y="1900"/>
                  </a:lnTo>
                  <a:lnTo>
                    <a:pt x="4548" y="1900"/>
                  </a:lnTo>
                  <a:lnTo>
                    <a:pt x="4548" y="1864"/>
                  </a:lnTo>
                  <a:lnTo>
                    <a:pt x="4550" y="1828"/>
                  </a:lnTo>
                  <a:lnTo>
                    <a:pt x="4556" y="1794"/>
                  </a:lnTo>
                  <a:lnTo>
                    <a:pt x="4562" y="1758"/>
                  </a:lnTo>
                  <a:lnTo>
                    <a:pt x="4570" y="1724"/>
                  </a:lnTo>
                  <a:lnTo>
                    <a:pt x="4578" y="1692"/>
                  </a:lnTo>
                  <a:lnTo>
                    <a:pt x="4590" y="1658"/>
                  </a:lnTo>
                  <a:lnTo>
                    <a:pt x="4602" y="1626"/>
                  </a:lnTo>
                  <a:lnTo>
                    <a:pt x="4618" y="1594"/>
                  </a:lnTo>
                  <a:lnTo>
                    <a:pt x="4632" y="1564"/>
                  </a:lnTo>
                  <a:lnTo>
                    <a:pt x="4650" y="1534"/>
                  </a:lnTo>
                  <a:lnTo>
                    <a:pt x="4668" y="1506"/>
                  </a:lnTo>
                  <a:lnTo>
                    <a:pt x="4688" y="1478"/>
                  </a:lnTo>
                  <a:lnTo>
                    <a:pt x="4708" y="1452"/>
                  </a:lnTo>
                  <a:lnTo>
                    <a:pt x="4732" y="1426"/>
                  </a:lnTo>
                  <a:lnTo>
                    <a:pt x="4754" y="1402"/>
                  </a:lnTo>
                  <a:lnTo>
                    <a:pt x="4780" y="1378"/>
                  </a:lnTo>
                  <a:lnTo>
                    <a:pt x="4804" y="1356"/>
                  </a:lnTo>
                  <a:lnTo>
                    <a:pt x="4832" y="1334"/>
                  </a:lnTo>
                  <a:lnTo>
                    <a:pt x="4860" y="1316"/>
                  </a:lnTo>
                  <a:lnTo>
                    <a:pt x="4888" y="1296"/>
                  </a:lnTo>
                  <a:lnTo>
                    <a:pt x="4918" y="1280"/>
                  </a:lnTo>
                  <a:lnTo>
                    <a:pt x="4948" y="1264"/>
                  </a:lnTo>
                  <a:lnTo>
                    <a:pt x="4980" y="1250"/>
                  </a:lnTo>
                  <a:lnTo>
                    <a:pt x="5012" y="1238"/>
                  </a:lnTo>
                  <a:lnTo>
                    <a:pt x="5044" y="1226"/>
                  </a:lnTo>
                  <a:lnTo>
                    <a:pt x="5078" y="1216"/>
                  </a:lnTo>
                  <a:lnTo>
                    <a:pt x="5112" y="1208"/>
                  </a:lnTo>
                  <a:lnTo>
                    <a:pt x="5146" y="1202"/>
                  </a:lnTo>
                  <a:lnTo>
                    <a:pt x="5182" y="1198"/>
                  </a:lnTo>
                  <a:lnTo>
                    <a:pt x="5218" y="1194"/>
                  </a:lnTo>
                  <a:lnTo>
                    <a:pt x="5254" y="1194"/>
                  </a:lnTo>
                  <a:lnTo>
                    <a:pt x="6258" y="1194"/>
                  </a:lnTo>
                  <a:lnTo>
                    <a:pt x="6258" y="1194"/>
                  </a:lnTo>
                  <a:lnTo>
                    <a:pt x="6294" y="1194"/>
                  </a:lnTo>
                  <a:lnTo>
                    <a:pt x="6330" y="1198"/>
                  </a:lnTo>
                  <a:lnTo>
                    <a:pt x="6364" y="1202"/>
                  </a:lnTo>
                  <a:lnTo>
                    <a:pt x="6400" y="1208"/>
                  </a:lnTo>
                  <a:lnTo>
                    <a:pt x="6434" y="1216"/>
                  </a:lnTo>
                  <a:lnTo>
                    <a:pt x="6468" y="1226"/>
                  </a:lnTo>
                  <a:lnTo>
                    <a:pt x="6500" y="1238"/>
                  </a:lnTo>
                  <a:lnTo>
                    <a:pt x="6532" y="1250"/>
                  </a:lnTo>
                  <a:lnTo>
                    <a:pt x="6564" y="1264"/>
                  </a:lnTo>
                  <a:lnTo>
                    <a:pt x="6594" y="1280"/>
                  </a:lnTo>
                  <a:lnTo>
                    <a:pt x="6624" y="1296"/>
                  </a:lnTo>
                  <a:lnTo>
                    <a:pt x="6652" y="1316"/>
                  </a:lnTo>
                  <a:lnTo>
                    <a:pt x="6680" y="1334"/>
                  </a:lnTo>
                  <a:lnTo>
                    <a:pt x="6706" y="1356"/>
                  </a:lnTo>
                  <a:lnTo>
                    <a:pt x="6732" y="1378"/>
                  </a:lnTo>
                  <a:lnTo>
                    <a:pt x="6756" y="1402"/>
                  </a:lnTo>
                  <a:lnTo>
                    <a:pt x="6780" y="1426"/>
                  </a:lnTo>
                  <a:lnTo>
                    <a:pt x="6802" y="1452"/>
                  </a:lnTo>
                  <a:lnTo>
                    <a:pt x="6824" y="1478"/>
                  </a:lnTo>
                  <a:lnTo>
                    <a:pt x="6844" y="1506"/>
                  </a:lnTo>
                  <a:lnTo>
                    <a:pt x="6862" y="1534"/>
                  </a:lnTo>
                  <a:lnTo>
                    <a:pt x="6878" y="1564"/>
                  </a:lnTo>
                  <a:lnTo>
                    <a:pt x="6894" y="1594"/>
                  </a:lnTo>
                  <a:lnTo>
                    <a:pt x="6908" y="1626"/>
                  </a:lnTo>
                  <a:lnTo>
                    <a:pt x="6922" y="1658"/>
                  </a:lnTo>
                  <a:lnTo>
                    <a:pt x="6932" y="1692"/>
                  </a:lnTo>
                  <a:lnTo>
                    <a:pt x="6942" y="1724"/>
                  </a:lnTo>
                  <a:lnTo>
                    <a:pt x="6950" y="1758"/>
                  </a:lnTo>
                  <a:lnTo>
                    <a:pt x="6956" y="1794"/>
                  </a:lnTo>
                  <a:lnTo>
                    <a:pt x="6960" y="1828"/>
                  </a:lnTo>
                  <a:lnTo>
                    <a:pt x="6964" y="1864"/>
                  </a:lnTo>
                  <a:lnTo>
                    <a:pt x="6964" y="1900"/>
                  </a:lnTo>
                  <a:lnTo>
                    <a:pt x="6964" y="4459"/>
                  </a:lnTo>
                  <a:lnTo>
                    <a:pt x="6964" y="4459"/>
                  </a:lnTo>
                  <a:lnTo>
                    <a:pt x="6966" y="4495"/>
                  </a:lnTo>
                  <a:lnTo>
                    <a:pt x="6968" y="4531"/>
                  </a:lnTo>
                  <a:lnTo>
                    <a:pt x="6972" y="4567"/>
                  </a:lnTo>
                  <a:lnTo>
                    <a:pt x="6978" y="4601"/>
                  </a:lnTo>
                  <a:lnTo>
                    <a:pt x="6986" y="4635"/>
                  </a:lnTo>
                  <a:lnTo>
                    <a:pt x="6996" y="4669"/>
                  </a:lnTo>
                  <a:lnTo>
                    <a:pt x="7008" y="4701"/>
                  </a:lnTo>
                  <a:lnTo>
                    <a:pt x="7020" y="4733"/>
                  </a:lnTo>
                  <a:lnTo>
                    <a:pt x="7034" y="4765"/>
                  </a:lnTo>
                  <a:lnTo>
                    <a:pt x="7050" y="4795"/>
                  </a:lnTo>
                  <a:lnTo>
                    <a:pt x="7068" y="4825"/>
                  </a:lnTo>
                  <a:lnTo>
                    <a:pt x="7086" y="4853"/>
                  </a:lnTo>
                  <a:lnTo>
                    <a:pt x="7106" y="4881"/>
                  </a:lnTo>
                  <a:lnTo>
                    <a:pt x="7126" y="4907"/>
                  </a:lnTo>
                  <a:lnTo>
                    <a:pt x="7148" y="4933"/>
                  </a:lnTo>
                  <a:lnTo>
                    <a:pt x="7172" y="4957"/>
                  </a:lnTo>
                  <a:lnTo>
                    <a:pt x="7196" y="4981"/>
                  </a:lnTo>
                  <a:lnTo>
                    <a:pt x="7222" y="5003"/>
                  </a:lnTo>
                  <a:lnTo>
                    <a:pt x="7248" y="5025"/>
                  </a:lnTo>
                  <a:lnTo>
                    <a:pt x="7276" y="5045"/>
                  </a:lnTo>
                  <a:lnTo>
                    <a:pt x="7306" y="5063"/>
                  </a:lnTo>
                  <a:lnTo>
                    <a:pt x="7334" y="5079"/>
                  </a:lnTo>
                  <a:lnTo>
                    <a:pt x="7366" y="5095"/>
                  </a:lnTo>
                  <a:lnTo>
                    <a:pt x="7396" y="5109"/>
                  </a:lnTo>
                  <a:lnTo>
                    <a:pt x="7428" y="5123"/>
                  </a:lnTo>
                  <a:lnTo>
                    <a:pt x="7462" y="5133"/>
                  </a:lnTo>
                  <a:lnTo>
                    <a:pt x="7496" y="5143"/>
                  </a:lnTo>
                  <a:lnTo>
                    <a:pt x="7530" y="5151"/>
                  </a:lnTo>
                  <a:lnTo>
                    <a:pt x="7564" y="5157"/>
                  </a:lnTo>
                  <a:lnTo>
                    <a:pt x="7600" y="5161"/>
                  </a:lnTo>
                  <a:lnTo>
                    <a:pt x="7634" y="5165"/>
                  </a:lnTo>
                  <a:lnTo>
                    <a:pt x="7672" y="5165"/>
                  </a:lnTo>
                  <a:lnTo>
                    <a:pt x="8704" y="5165"/>
                  </a:lnTo>
                  <a:lnTo>
                    <a:pt x="8704" y="5165"/>
                  </a:lnTo>
                  <a:lnTo>
                    <a:pt x="8740" y="5165"/>
                  </a:lnTo>
                  <a:lnTo>
                    <a:pt x="8776" y="5161"/>
                  </a:lnTo>
                  <a:lnTo>
                    <a:pt x="8812" y="5157"/>
                  </a:lnTo>
                  <a:lnTo>
                    <a:pt x="8846" y="5151"/>
                  </a:lnTo>
                  <a:lnTo>
                    <a:pt x="8880" y="5143"/>
                  </a:lnTo>
                  <a:lnTo>
                    <a:pt x="8914" y="5133"/>
                  </a:lnTo>
                  <a:lnTo>
                    <a:pt x="8946" y="5123"/>
                  </a:lnTo>
                  <a:lnTo>
                    <a:pt x="8978" y="5109"/>
                  </a:lnTo>
                  <a:lnTo>
                    <a:pt x="9010" y="5095"/>
                  </a:lnTo>
                  <a:lnTo>
                    <a:pt x="9040" y="5079"/>
                  </a:lnTo>
                  <a:lnTo>
                    <a:pt x="9070" y="5063"/>
                  </a:lnTo>
                  <a:lnTo>
                    <a:pt x="9098" y="5045"/>
                  </a:lnTo>
                  <a:lnTo>
                    <a:pt x="9126" y="5025"/>
                  </a:lnTo>
                  <a:lnTo>
                    <a:pt x="9154" y="5003"/>
                  </a:lnTo>
                  <a:lnTo>
                    <a:pt x="9178" y="4981"/>
                  </a:lnTo>
                  <a:lnTo>
                    <a:pt x="9204" y="4957"/>
                  </a:lnTo>
                  <a:lnTo>
                    <a:pt x="9226" y="4933"/>
                  </a:lnTo>
                  <a:lnTo>
                    <a:pt x="9250" y="4907"/>
                  </a:lnTo>
                  <a:lnTo>
                    <a:pt x="9270" y="4881"/>
                  </a:lnTo>
                  <a:lnTo>
                    <a:pt x="9290" y="4853"/>
                  </a:lnTo>
                  <a:lnTo>
                    <a:pt x="9308" y="4825"/>
                  </a:lnTo>
                  <a:lnTo>
                    <a:pt x="9326" y="4795"/>
                  </a:lnTo>
                  <a:lnTo>
                    <a:pt x="9340" y="4765"/>
                  </a:lnTo>
                  <a:lnTo>
                    <a:pt x="9356" y="4733"/>
                  </a:lnTo>
                  <a:lnTo>
                    <a:pt x="9368" y="4701"/>
                  </a:lnTo>
                  <a:lnTo>
                    <a:pt x="9378" y="4669"/>
                  </a:lnTo>
                  <a:lnTo>
                    <a:pt x="9388" y="4635"/>
                  </a:lnTo>
                  <a:lnTo>
                    <a:pt x="9396" y="4601"/>
                  </a:lnTo>
                  <a:lnTo>
                    <a:pt x="9402" y="4567"/>
                  </a:lnTo>
                  <a:lnTo>
                    <a:pt x="9408" y="4531"/>
                  </a:lnTo>
                  <a:lnTo>
                    <a:pt x="9410" y="4495"/>
                  </a:lnTo>
                  <a:lnTo>
                    <a:pt x="9410" y="4459"/>
                  </a:lnTo>
                  <a:lnTo>
                    <a:pt x="9410" y="706"/>
                  </a:lnTo>
                  <a:lnTo>
                    <a:pt x="9410" y="706"/>
                  </a:lnTo>
                  <a:lnTo>
                    <a:pt x="9412" y="670"/>
                  </a:lnTo>
                  <a:lnTo>
                    <a:pt x="9414" y="634"/>
                  </a:lnTo>
                  <a:lnTo>
                    <a:pt x="9420" y="598"/>
                  </a:lnTo>
                  <a:lnTo>
                    <a:pt x="9426" y="564"/>
                  </a:lnTo>
                  <a:lnTo>
                    <a:pt x="9434" y="530"/>
                  </a:lnTo>
                  <a:lnTo>
                    <a:pt x="9442" y="496"/>
                  </a:lnTo>
                  <a:lnTo>
                    <a:pt x="9454" y="464"/>
                  </a:lnTo>
                  <a:lnTo>
                    <a:pt x="9466" y="432"/>
                  </a:lnTo>
                  <a:lnTo>
                    <a:pt x="9480" y="400"/>
                  </a:lnTo>
                  <a:lnTo>
                    <a:pt x="9496" y="370"/>
                  </a:lnTo>
                  <a:lnTo>
                    <a:pt x="9514" y="340"/>
                  </a:lnTo>
                  <a:lnTo>
                    <a:pt x="9532" y="312"/>
                  </a:lnTo>
                  <a:lnTo>
                    <a:pt x="9552" y="284"/>
                  </a:lnTo>
                  <a:lnTo>
                    <a:pt x="9572" y="256"/>
                  </a:lnTo>
                  <a:lnTo>
                    <a:pt x="9596" y="232"/>
                  </a:lnTo>
                  <a:lnTo>
                    <a:pt x="9618" y="206"/>
                  </a:lnTo>
                  <a:lnTo>
                    <a:pt x="9644" y="184"/>
                  </a:lnTo>
                  <a:lnTo>
                    <a:pt x="9668" y="160"/>
                  </a:lnTo>
                  <a:lnTo>
                    <a:pt x="9696" y="140"/>
                  </a:lnTo>
                  <a:lnTo>
                    <a:pt x="9724" y="120"/>
                  </a:lnTo>
                  <a:lnTo>
                    <a:pt x="9752" y="102"/>
                  </a:lnTo>
                  <a:lnTo>
                    <a:pt x="9782" y="84"/>
                  </a:lnTo>
                  <a:lnTo>
                    <a:pt x="9812" y="68"/>
                  </a:lnTo>
                  <a:lnTo>
                    <a:pt x="9844" y="54"/>
                  </a:lnTo>
                  <a:lnTo>
                    <a:pt x="9876" y="42"/>
                  </a:lnTo>
                  <a:lnTo>
                    <a:pt x="9908" y="30"/>
                  </a:lnTo>
                  <a:lnTo>
                    <a:pt x="9942" y="22"/>
                  </a:lnTo>
                  <a:lnTo>
                    <a:pt x="9976" y="14"/>
                  </a:lnTo>
                  <a:lnTo>
                    <a:pt x="10010" y="8"/>
                  </a:lnTo>
                  <a:lnTo>
                    <a:pt x="10046" y="2"/>
                  </a:lnTo>
                  <a:lnTo>
                    <a:pt x="10082" y="0"/>
                  </a:lnTo>
                  <a:lnTo>
                    <a:pt x="10118" y="0"/>
                  </a:lnTo>
                  <a:lnTo>
                    <a:pt x="11108" y="0"/>
                  </a:lnTo>
                  <a:lnTo>
                    <a:pt x="11108" y="0"/>
                  </a:lnTo>
                  <a:lnTo>
                    <a:pt x="11144" y="0"/>
                  </a:lnTo>
                  <a:lnTo>
                    <a:pt x="11180" y="2"/>
                  </a:lnTo>
                  <a:lnTo>
                    <a:pt x="11216" y="8"/>
                  </a:lnTo>
                  <a:lnTo>
                    <a:pt x="11250" y="14"/>
                  </a:lnTo>
                  <a:lnTo>
                    <a:pt x="11284" y="22"/>
                  </a:lnTo>
                  <a:lnTo>
                    <a:pt x="11318" y="30"/>
                  </a:lnTo>
                  <a:lnTo>
                    <a:pt x="11350" y="42"/>
                  </a:lnTo>
                  <a:lnTo>
                    <a:pt x="11382" y="54"/>
                  </a:lnTo>
                  <a:lnTo>
                    <a:pt x="11414" y="68"/>
                  </a:lnTo>
                  <a:lnTo>
                    <a:pt x="11444" y="84"/>
                  </a:lnTo>
                  <a:lnTo>
                    <a:pt x="11474" y="102"/>
                  </a:lnTo>
                  <a:lnTo>
                    <a:pt x="11502" y="120"/>
                  </a:lnTo>
                  <a:lnTo>
                    <a:pt x="11530" y="140"/>
                  </a:lnTo>
                  <a:lnTo>
                    <a:pt x="11556" y="160"/>
                  </a:lnTo>
                  <a:lnTo>
                    <a:pt x="11582" y="184"/>
                  </a:lnTo>
                  <a:lnTo>
                    <a:pt x="11606" y="206"/>
                  </a:lnTo>
                  <a:lnTo>
                    <a:pt x="11630" y="232"/>
                  </a:lnTo>
                  <a:lnTo>
                    <a:pt x="11652" y="256"/>
                  </a:lnTo>
                  <a:lnTo>
                    <a:pt x="11674" y="284"/>
                  </a:lnTo>
                  <a:lnTo>
                    <a:pt x="11694" y="312"/>
                  </a:lnTo>
                  <a:lnTo>
                    <a:pt x="11712" y="340"/>
                  </a:lnTo>
                  <a:lnTo>
                    <a:pt x="11728" y="370"/>
                  </a:lnTo>
                  <a:lnTo>
                    <a:pt x="11744" y="400"/>
                  </a:lnTo>
                  <a:lnTo>
                    <a:pt x="11758" y="432"/>
                  </a:lnTo>
                  <a:lnTo>
                    <a:pt x="11772" y="464"/>
                  </a:lnTo>
                  <a:lnTo>
                    <a:pt x="11782" y="496"/>
                  </a:lnTo>
                  <a:lnTo>
                    <a:pt x="11792" y="530"/>
                  </a:lnTo>
                  <a:lnTo>
                    <a:pt x="11800" y="564"/>
                  </a:lnTo>
                  <a:lnTo>
                    <a:pt x="11806" y="598"/>
                  </a:lnTo>
                  <a:lnTo>
                    <a:pt x="11810" y="634"/>
                  </a:lnTo>
                  <a:lnTo>
                    <a:pt x="11814" y="670"/>
                  </a:lnTo>
                  <a:lnTo>
                    <a:pt x="11814" y="706"/>
                  </a:lnTo>
                  <a:lnTo>
                    <a:pt x="11814" y="2350"/>
                  </a:lnTo>
                  <a:lnTo>
                    <a:pt x="11814" y="2350"/>
                  </a:lnTo>
                  <a:lnTo>
                    <a:pt x="11816" y="2386"/>
                  </a:lnTo>
                  <a:lnTo>
                    <a:pt x="11818" y="2422"/>
                  </a:lnTo>
                  <a:lnTo>
                    <a:pt x="11822" y="2456"/>
                  </a:lnTo>
                  <a:lnTo>
                    <a:pt x="11828" y="2492"/>
                  </a:lnTo>
                  <a:lnTo>
                    <a:pt x="11836" y="2526"/>
                  </a:lnTo>
                  <a:lnTo>
                    <a:pt x="11846" y="2560"/>
                  </a:lnTo>
                  <a:lnTo>
                    <a:pt x="11858" y="2592"/>
                  </a:lnTo>
                  <a:lnTo>
                    <a:pt x="11870" y="2624"/>
                  </a:lnTo>
                  <a:lnTo>
                    <a:pt x="11884" y="2656"/>
                  </a:lnTo>
                  <a:lnTo>
                    <a:pt x="11900" y="2686"/>
                  </a:lnTo>
                  <a:lnTo>
                    <a:pt x="11918" y="2716"/>
                  </a:lnTo>
                  <a:lnTo>
                    <a:pt x="11936" y="2744"/>
                  </a:lnTo>
                  <a:lnTo>
                    <a:pt x="11956" y="2772"/>
                  </a:lnTo>
                  <a:lnTo>
                    <a:pt x="11976" y="2798"/>
                  </a:lnTo>
                  <a:lnTo>
                    <a:pt x="11998" y="2824"/>
                  </a:lnTo>
                  <a:lnTo>
                    <a:pt x="12022" y="2848"/>
                  </a:lnTo>
                  <a:lnTo>
                    <a:pt x="12046" y="2872"/>
                  </a:lnTo>
                  <a:lnTo>
                    <a:pt x="12072" y="2894"/>
                  </a:lnTo>
                  <a:lnTo>
                    <a:pt x="12100" y="2916"/>
                  </a:lnTo>
                  <a:lnTo>
                    <a:pt x="12126" y="2936"/>
                  </a:lnTo>
                  <a:lnTo>
                    <a:pt x="12156" y="2954"/>
                  </a:lnTo>
                  <a:lnTo>
                    <a:pt x="12186" y="2970"/>
                  </a:lnTo>
                  <a:lnTo>
                    <a:pt x="12216" y="2986"/>
                  </a:lnTo>
                  <a:lnTo>
                    <a:pt x="12246" y="3000"/>
                  </a:lnTo>
                  <a:lnTo>
                    <a:pt x="12278" y="3014"/>
                  </a:lnTo>
                  <a:lnTo>
                    <a:pt x="12312" y="3024"/>
                  </a:lnTo>
                  <a:lnTo>
                    <a:pt x="12346" y="3034"/>
                  </a:lnTo>
                  <a:lnTo>
                    <a:pt x="12380" y="3042"/>
                  </a:lnTo>
                  <a:lnTo>
                    <a:pt x="12414" y="3048"/>
                  </a:lnTo>
                  <a:lnTo>
                    <a:pt x="12450" y="3052"/>
                  </a:lnTo>
                  <a:lnTo>
                    <a:pt x="12486" y="3056"/>
                  </a:lnTo>
                  <a:lnTo>
                    <a:pt x="12522" y="3056"/>
                  </a:lnTo>
                  <a:lnTo>
                    <a:pt x="13838" y="3056"/>
                  </a:lnTo>
                </a:path>
              </a:pathLst>
            </a:custGeom>
            <a:noFill/>
            <a:ln w="76200" cap="flat" cmpd="sng">
              <a:solidFill>
                <a:schemeClr val="accent6"/>
              </a:solidFill>
              <a:prstDash val="solid"/>
              <a:round/>
              <a:headEnd type="none" w="med" len="med"/>
              <a:tailEnd type="none" w="med" len="med"/>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62" name="Google Shape;3203;p85">
              <a:extLst>
                <a:ext uri="{FF2B5EF4-FFF2-40B4-BE49-F238E27FC236}">
                  <a16:creationId xmlns:a16="http://schemas.microsoft.com/office/drawing/2014/main" xmlns="" id="{9BC28149-765A-4791-B3A7-CAD34B8F61D7}"/>
                </a:ext>
              </a:extLst>
            </p:cNvPr>
            <p:cNvSpPr/>
            <p:nvPr/>
          </p:nvSpPr>
          <p:spPr>
            <a:xfrm>
              <a:off x="390278" y="3838973"/>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sp>
          <p:nvSpPr>
            <p:cNvPr id="63" name="Google Shape;3204;p85">
              <a:extLst>
                <a:ext uri="{FF2B5EF4-FFF2-40B4-BE49-F238E27FC236}">
                  <a16:creationId xmlns:a16="http://schemas.microsoft.com/office/drawing/2014/main" xmlns="" id="{30EC3232-F7FF-45FD-B3B8-33E40D67B114}"/>
                </a:ext>
              </a:extLst>
            </p:cNvPr>
            <p:cNvSpPr/>
            <p:nvPr/>
          </p:nvSpPr>
          <p:spPr>
            <a:xfrm>
              <a:off x="11173005" y="4071208"/>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5" name="Group 4">
            <a:extLst>
              <a:ext uri="{FF2B5EF4-FFF2-40B4-BE49-F238E27FC236}">
                <a16:creationId xmlns:a16="http://schemas.microsoft.com/office/drawing/2014/main" xmlns="" id="{FC85028F-7F2B-49F5-B70D-09B582466F5F}"/>
              </a:ext>
            </a:extLst>
          </p:cNvPr>
          <p:cNvGrpSpPr/>
          <p:nvPr/>
        </p:nvGrpSpPr>
        <p:grpSpPr>
          <a:xfrm>
            <a:off x="10356292" y="4455455"/>
            <a:ext cx="1482225" cy="691111"/>
            <a:chOff x="365753" y="5341853"/>
            <a:chExt cx="1482225" cy="691111"/>
          </a:xfrm>
        </p:grpSpPr>
        <p:sp>
          <p:nvSpPr>
            <p:cNvPr id="30" name="Rectangle 29">
              <a:extLst>
                <a:ext uri="{FF2B5EF4-FFF2-40B4-BE49-F238E27FC236}">
                  <a16:creationId xmlns:a16="http://schemas.microsoft.com/office/drawing/2014/main" xmlns="" id="{EB4E477C-F68E-4BBC-AD0F-F20C996CE491}"/>
                </a:ext>
              </a:extLst>
            </p:cNvPr>
            <p:cNvSpPr/>
            <p:nvPr/>
          </p:nvSpPr>
          <p:spPr>
            <a:xfrm>
              <a:off x="365753" y="5341853"/>
              <a:ext cx="1482225"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algn="r" rtl="0" fontAlgn="ctr"/>
              <a:r>
                <a:rPr lang="lv-LV" sz="1400" b="1">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xmlns="" val="tx"/>
                      </a:ext>
                    </a:extLst>
                  </a:hlinkClick>
                </a:rPr>
                <a:t>3. SOLIS </a:t>
              </a:r>
              <a:endParaRPr lang="en-GB" sz="1400" b="1" dirty="0">
                <a:solidFill>
                  <a:schemeClr val="bg1"/>
                </a:solidFill>
                <a:latin typeface="arial" panose="020B0604020202020204" pitchFamily="34" charset="0"/>
                <a:cs typeface="Arial" panose="020B0604020202020204" pitchFamily="34" charset="0"/>
              </a:endParaRPr>
            </a:p>
          </p:txBody>
        </p:sp>
        <p:sp>
          <p:nvSpPr>
            <p:cNvPr id="39" name="Google Shape;751;p48">
              <a:extLst>
                <a:ext uri="{FF2B5EF4-FFF2-40B4-BE49-F238E27FC236}">
                  <a16:creationId xmlns:a16="http://schemas.microsoft.com/office/drawing/2014/main" xmlns="" id="{CB75F4BF-A1D1-4C30-8E38-18D378D38DBA}"/>
                </a:ext>
              </a:extLst>
            </p:cNvPr>
            <p:cNvSpPr/>
            <p:nvPr/>
          </p:nvSpPr>
          <p:spPr>
            <a:xfrm>
              <a:off x="1523353" y="5724532"/>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1" name="Straight Connector 40">
              <a:extLst>
                <a:ext uri="{FF2B5EF4-FFF2-40B4-BE49-F238E27FC236}">
                  <a16:creationId xmlns:a16="http://schemas.microsoft.com/office/drawing/2014/main" xmlns="" id="{AFD5F2B6-AE41-4410-8359-69B236BB19CF}"/>
                </a:ext>
              </a:extLst>
            </p:cNvPr>
            <p:cNvCxnSpPr>
              <a:cxnSpLocks/>
            </p:cNvCxnSpPr>
            <p:nvPr/>
          </p:nvCxnSpPr>
          <p:spPr>
            <a:xfrm>
              <a:off x="960642" y="5676686"/>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xmlns="" id="{6A3F41F3-C756-432C-ACD1-A24A1618A07D}"/>
              </a:ext>
            </a:extLst>
          </p:cNvPr>
          <p:cNvSpPr/>
          <p:nvPr/>
        </p:nvSpPr>
        <p:spPr>
          <a:xfrm>
            <a:off x="8487064" y="3936941"/>
            <a:ext cx="3345174" cy="492443"/>
          </a:xfrm>
          <a:prstGeom prst="rect">
            <a:avLst/>
          </a:prstGeom>
        </p:spPr>
        <p:txBody>
          <a:bodyPr wrap="square" lIns="0" tIns="0" rIns="0" bIns="0" rtlCol="0">
            <a:spAutoFit/>
          </a:bodyPr>
          <a:lstStyle/>
          <a:p>
            <a:pPr lvl="0" algn="r" rtl="0" fontAlgn="ctr">
              <a:defRPr/>
            </a:pPr>
            <a:r>
              <a:rPr lang="lv-LV" sz="1600" b="1" dirty="0">
                <a:solidFill>
                  <a:srgbClr val="831355"/>
                </a:solidFill>
                <a:latin typeface="arial" panose="020B0604020202020204" pitchFamily="34" charset="0"/>
                <a:cs typeface="Arial" panose="020B0604020202020204" pitchFamily="34" charset="0"/>
              </a:rPr>
              <a:t> Uzņēmuma maksātnespējas process</a:t>
            </a:r>
          </a:p>
        </p:txBody>
      </p:sp>
      <p:sp>
        <p:nvSpPr>
          <p:cNvPr id="64" name="Rectangle 63">
            <a:extLst>
              <a:ext uri="{FF2B5EF4-FFF2-40B4-BE49-F238E27FC236}">
                <a16:creationId xmlns:a16="http://schemas.microsoft.com/office/drawing/2014/main" xmlns="" id="{B5AB4B2A-E1A5-41D6-9BE8-B7EFB02A5F24}"/>
              </a:ext>
            </a:extLst>
          </p:cNvPr>
          <p:cNvSpPr/>
          <p:nvPr/>
        </p:nvSpPr>
        <p:spPr>
          <a:xfrm>
            <a:off x="474248" y="3705067"/>
            <a:ext cx="1383220" cy="1003236"/>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Ārējā novērtēšana</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xmlns="" val="tx"/>
                    </a:ext>
                  </a:extLst>
                </a:hlinkClick>
              </a:rPr>
              <a:t>5. slaids</a:t>
            </a:r>
            <a:endParaRPr lang="en-GB" sz="1100" b="1" dirty="0">
              <a:solidFill>
                <a:schemeClr val="bg1"/>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xmlns="" id="{B05A230C-21E3-4900-93F1-5838BAAF2A25}"/>
              </a:ext>
            </a:extLst>
          </p:cNvPr>
          <p:cNvSpPr/>
          <p:nvPr/>
        </p:nvSpPr>
        <p:spPr>
          <a:xfrm>
            <a:off x="2467759" y="4811313"/>
            <a:ext cx="1383220" cy="1003236"/>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r>
              <a:rPr lang="lv-LV" sz="1200" b="1">
                <a:solidFill>
                  <a:schemeClr val="bg1"/>
                </a:solidFill>
                <a:latin typeface="arial" panose="020B0604020202020204" pitchFamily="34" charset="0"/>
                <a:cs typeface="Arial" panose="020B0604020202020204" pitchFamily="34" charset="0"/>
              </a:rPr>
              <a:t>Iekšējā </a:t>
            </a:r>
          </a:p>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novērtēšana</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xmlns="" val="tx"/>
                    </a:ext>
                  </a:extLst>
                </a:hlinkClick>
              </a:rPr>
              <a:t>6. slaids</a:t>
            </a:r>
            <a:endParaRPr lang="en-GB" sz="1100" b="1" dirty="0">
              <a:solidFill>
                <a:schemeClr val="bg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xmlns="" id="{2673BC5D-5A27-4778-9B4B-858823F30634}"/>
              </a:ext>
            </a:extLst>
          </p:cNvPr>
          <p:cNvSpPr/>
          <p:nvPr/>
        </p:nvSpPr>
        <p:spPr>
          <a:xfrm>
            <a:off x="4468996" y="2592245"/>
            <a:ext cx="1383220" cy="994020"/>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Padziļināta analīze un kontrole</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xmlns="" val="tx"/>
                    </a:ext>
                  </a:extLst>
                </a:hlinkClick>
              </a:rPr>
              <a:t>7. slaids</a:t>
            </a:r>
            <a:endParaRPr lang="en-GB" sz="1100" b="1" dirty="0">
              <a:solidFill>
                <a:schemeClr val="bg1"/>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xmlns="" id="{49222AA8-094E-4E8E-A688-BC4C48FE8782}"/>
              </a:ext>
            </a:extLst>
          </p:cNvPr>
          <p:cNvSpPr/>
          <p:nvPr/>
        </p:nvSpPr>
        <p:spPr>
          <a:xfrm>
            <a:off x="8342857" y="1702856"/>
            <a:ext cx="1395912" cy="862013"/>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Formāla restrukturizācijas </a:t>
            </a:r>
          </a:p>
          <a:p>
            <a:pPr algn="ctr" rtl="0" fontAlgn="ctr">
              <a:spcAft>
                <a:spcPts val="1000"/>
              </a:spcAft>
            </a:pPr>
            <a:r>
              <a:rPr lang="lv-LV" sz="1100" b="1" dirty="0">
                <a:solidFill>
                  <a:schemeClr val="bg1"/>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xmlns="" val="tx"/>
                    </a:ext>
                  </a:extLst>
                </a:hlinkClick>
              </a:rPr>
              <a:t>14.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71" name="Google Shape;3220;p85">
            <a:extLst>
              <a:ext uri="{FF2B5EF4-FFF2-40B4-BE49-F238E27FC236}">
                <a16:creationId xmlns:a16="http://schemas.microsoft.com/office/drawing/2014/main" xmlns="" id="{72640A7C-955C-4C8B-BD01-AE5D4DBC8895}"/>
              </a:ext>
            </a:extLst>
          </p:cNvPr>
          <p:cNvGrpSpPr/>
          <p:nvPr/>
        </p:nvGrpSpPr>
        <p:grpSpPr>
          <a:xfrm rot="10800000" flipH="1">
            <a:off x="1108677" y="3102289"/>
            <a:ext cx="108000" cy="602778"/>
            <a:chOff x="1076773" y="3621935"/>
            <a:chExt cx="108000" cy="585289"/>
          </a:xfrm>
        </p:grpSpPr>
        <p:cxnSp>
          <p:nvCxnSpPr>
            <p:cNvPr id="72" name="Google Shape;3221;p85">
              <a:extLst>
                <a:ext uri="{FF2B5EF4-FFF2-40B4-BE49-F238E27FC236}">
                  <a16:creationId xmlns:a16="http://schemas.microsoft.com/office/drawing/2014/main" xmlns="" id="{47A77643-560A-4F4D-B85E-E33BA66C78A2}"/>
                </a:ext>
              </a:extLst>
            </p:cNvPr>
            <p:cNvCxnSpPr>
              <a:cxnSpLocks/>
              <a:stCxn id="26" idx="2"/>
              <a:endCxn id="64" idx="0"/>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73" name="Google Shape;3222;p85">
              <a:extLst>
                <a:ext uri="{FF2B5EF4-FFF2-40B4-BE49-F238E27FC236}">
                  <a16:creationId xmlns:a16="http://schemas.microsoft.com/office/drawing/2014/main" xmlns="" id="{585C834A-AFA6-49A4-9AC6-8522648DC46F}"/>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74" name="Google Shape;3220;p85">
            <a:extLst>
              <a:ext uri="{FF2B5EF4-FFF2-40B4-BE49-F238E27FC236}">
                <a16:creationId xmlns:a16="http://schemas.microsoft.com/office/drawing/2014/main" xmlns="" id="{805C5559-00B0-42BC-863F-DE8E8F71BC87}"/>
              </a:ext>
            </a:extLst>
          </p:cNvPr>
          <p:cNvGrpSpPr/>
          <p:nvPr/>
        </p:nvGrpSpPr>
        <p:grpSpPr>
          <a:xfrm rot="10800000" flipH="1">
            <a:off x="3103108" y="5822060"/>
            <a:ext cx="108000" cy="259530"/>
            <a:chOff x="1056677" y="3860957"/>
            <a:chExt cx="108000" cy="252000"/>
          </a:xfrm>
        </p:grpSpPr>
        <p:cxnSp>
          <p:nvCxnSpPr>
            <p:cNvPr id="75" name="Google Shape;3221;p85">
              <a:extLst>
                <a:ext uri="{FF2B5EF4-FFF2-40B4-BE49-F238E27FC236}">
                  <a16:creationId xmlns:a16="http://schemas.microsoft.com/office/drawing/2014/main" xmlns="" id="{7C29BAA1-D327-4E5E-94A2-79D7945777CC}"/>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76" name="Google Shape;3222;p85">
              <a:extLst>
                <a:ext uri="{FF2B5EF4-FFF2-40B4-BE49-F238E27FC236}">
                  <a16:creationId xmlns:a16="http://schemas.microsoft.com/office/drawing/2014/main" xmlns="" id="{F385C4CC-8B0D-4D8E-BA5C-42183A1D953E}"/>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0" name="Google Shape;3220;p85">
            <a:extLst>
              <a:ext uri="{FF2B5EF4-FFF2-40B4-BE49-F238E27FC236}">
                <a16:creationId xmlns:a16="http://schemas.microsoft.com/office/drawing/2014/main" xmlns="" id="{835A6B10-392C-4BC7-A3AF-5D703818FB00}"/>
              </a:ext>
            </a:extLst>
          </p:cNvPr>
          <p:cNvGrpSpPr/>
          <p:nvPr/>
        </p:nvGrpSpPr>
        <p:grpSpPr>
          <a:xfrm rot="10800000" flipH="1">
            <a:off x="11041173" y="3429044"/>
            <a:ext cx="108000" cy="259530"/>
            <a:chOff x="1056677" y="3860957"/>
            <a:chExt cx="108000" cy="252000"/>
          </a:xfrm>
        </p:grpSpPr>
        <p:cxnSp>
          <p:nvCxnSpPr>
            <p:cNvPr id="81" name="Google Shape;3221;p85">
              <a:extLst>
                <a:ext uri="{FF2B5EF4-FFF2-40B4-BE49-F238E27FC236}">
                  <a16:creationId xmlns:a16="http://schemas.microsoft.com/office/drawing/2014/main" xmlns="" id="{0850C3FA-4299-49F9-9CF3-40B3D05E76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82" name="Google Shape;3222;p85">
              <a:extLst>
                <a:ext uri="{FF2B5EF4-FFF2-40B4-BE49-F238E27FC236}">
                  <a16:creationId xmlns:a16="http://schemas.microsoft.com/office/drawing/2014/main" xmlns="" id="{E81DEE46-0788-456B-8016-DD8A43995D1F}"/>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70" name="Rectangle 69">
            <a:extLst>
              <a:ext uri="{FF2B5EF4-FFF2-40B4-BE49-F238E27FC236}">
                <a16:creationId xmlns:a16="http://schemas.microsoft.com/office/drawing/2014/main" xmlns="" id="{E0EDF89D-C94C-43F0-92C0-54C5FA3CCB6F}"/>
              </a:ext>
            </a:extLst>
          </p:cNvPr>
          <p:cNvSpPr/>
          <p:nvPr/>
        </p:nvSpPr>
        <p:spPr>
          <a:xfrm>
            <a:off x="10356292" y="2305387"/>
            <a:ext cx="1421868" cy="1080749"/>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Uzņēmuma maksātnespējas process</a:t>
            </a:r>
          </a:p>
          <a:p>
            <a:pPr algn="ctr" rtl="0" fontAlgn="ctr">
              <a:spcAft>
                <a:spcPts val="1200"/>
              </a:spcAft>
            </a:pPr>
            <a:r>
              <a:rPr lang="lv-LV" sz="1100" b="1"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xmlns="" val="tx"/>
                    </a:ext>
                  </a:extLst>
                </a:hlinkClick>
              </a:rPr>
              <a:t>17.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83" name="Google Shape;3220;p85">
            <a:extLst>
              <a:ext uri="{FF2B5EF4-FFF2-40B4-BE49-F238E27FC236}">
                <a16:creationId xmlns:a16="http://schemas.microsoft.com/office/drawing/2014/main" xmlns="" id="{A761948F-6948-4007-9B7C-B9FC96E86141}"/>
              </a:ext>
            </a:extLst>
          </p:cNvPr>
          <p:cNvGrpSpPr/>
          <p:nvPr/>
        </p:nvGrpSpPr>
        <p:grpSpPr>
          <a:xfrm rot="10800000" flipH="1">
            <a:off x="7028246" y="4855200"/>
            <a:ext cx="108000" cy="602778"/>
            <a:chOff x="1076773" y="3621935"/>
            <a:chExt cx="108000" cy="585289"/>
          </a:xfrm>
        </p:grpSpPr>
        <p:cxnSp>
          <p:nvCxnSpPr>
            <p:cNvPr id="84" name="Google Shape;3221;p85">
              <a:extLst>
                <a:ext uri="{FF2B5EF4-FFF2-40B4-BE49-F238E27FC236}">
                  <a16:creationId xmlns:a16="http://schemas.microsoft.com/office/drawing/2014/main" xmlns="" id="{072ECEBA-659C-4D73-9679-193858B6688C}"/>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5" name="Google Shape;3222;p85">
              <a:extLst>
                <a:ext uri="{FF2B5EF4-FFF2-40B4-BE49-F238E27FC236}">
                  <a16:creationId xmlns:a16="http://schemas.microsoft.com/office/drawing/2014/main" xmlns="" id="{5428381A-5910-46AE-9FCD-EF1C94C7E4A8}"/>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67" name="Rectangle 66">
            <a:extLst>
              <a:ext uri="{FF2B5EF4-FFF2-40B4-BE49-F238E27FC236}">
                <a16:creationId xmlns:a16="http://schemas.microsoft.com/office/drawing/2014/main" xmlns="" id="{4F32155F-7BDB-4BAC-AF6E-134221127ABA}"/>
              </a:ext>
            </a:extLst>
          </p:cNvPr>
          <p:cNvSpPr/>
          <p:nvPr/>
        </p:nvSpPr>
        <p:spPr>
          <a:xfrm>
            <a:off x="6380588" y="4097549"/>
            <a:ext cx="1383220" cy="862013"/>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Neformāla restrukturizācija</a:t>
            </a:r>
          </a:p>
          <a:p>
            <a:pPr algn="ctr" rtl="0" fontAlgn="ctr">
              <a:spcAft>
                <a:spcPts val="1000"/>
              </a:spcAft>
            </a:pPr>
            <a:r>
              <a:rPr lang="lv-LV" sz="1100" b="1" dirty="0">
                <a:solidFill>
                  <a:schemeClr val="bg1"/>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xmlns="" val="tx"/>
                    </a:ext>
                  </a:extLst>
                </a:hlinkClick>
              </a:rPr>
              <a:t>10.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86" name="Google Shape;3220;p85">
            <a:extLst>
              <a:ext uri="{FF2B5EF4-FFF2-40B4-BE49-F238E27FC236}">
                <a16:creationId xmlns:a16="http://schemas.microsoft.com/office/drawing/2014/main" xmlns="" id="{25A64838-10BB-4172-B5A3-D49EBC8AC705}"/>
              </a:ext>
            </a:extLst>
          </p:cNvPr>
          <p:cNvGrpSpPr/>
          <p:nvPr/>
        </p:nvGrpSpPr>
        <p:grpSpPr>
          <a:xfrm rot="10800000" flipH="1">
            <a:off x="11047517" y="3335133"/>
            <a:ext cx="108000" cy="602778"/>
            <a:chOff x="1076773" y="3621935"/>
            <a:chExt cx="108000" cy="585289"/>
          </a:xfrm>
        </p:grpSpPr>
        <p:cxnSp>
          <p:nvCxnSpPr>
            <p:cNvPr id="87" name="Google Shape;3221;p85">
              <a:extLst>
                <a:ext uri="{FF2B5EF4-FFF2-40B4-BE49-F238E27FC236}">
                  <a16:creationId xmlns:a16="http://schemas.microsoft.com/office/drawing/2014/main" xmlns="" id="{0FB7060E-E131-4CA1-A644-F9F703FA6029}"/>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8" name="Google Shape;3222;p85">
              <a:extLst>
                <a:ext uri="{FF2B5EF4-FFF2-40B4-BE49-F238E27FC236}">
                  <a16:creationId xmlns:a16="http://schemas.microsoft.com/office/drawing/2014/main" xmlns="" id="{C970BB8F-0A6E-4099-91EE-CE03D94F6DB5}"/>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9" name="Google Shape;3220;p85">
            <a:extLst>
              <a:ext uri="{FF2B5EF4-FFF2-40B4-BE49-F238E27FC236}">
                <a16:creationId xmlns:a16="http://schemas.microsoft.com/office/drawing/2014/main" xmlns="" id="{8ABAA05F-E2ED-40DE-9750-031FD64C5BD0}"/>
              </a:ext>
            </a:extLst>
          </p:cNvPr>
          <p:cNvGrpSpPr/>
          <p:nvPr/>
        </p:nvGrpSpPr>
        <p:grpSpPr>
          <a:xfrm flipH="1">
            <a:off x="5139792" y="2235795"/>
            <a:ext cx="108000" cy="259530"/>
            <a:chOff x="1056677" y="3860957"/>
            <a:chExt cx="108000" cy="252000"/>
          </a:xfrm>
        </p:grpSpPr>
        <p:cxnSp>
          <p:nvCxnSpPr>
            <p:cNvPr id="90" name="Google Shape;3221;p85">
              <a:extLst>
                <a:ext uri="{FF2B5EF4-FFF2-40B4-BE49-F238E27FC236}">
                  <a16:creationId xmlns:a16="http://schemas.microsoft.com/office/drawing/2014/main" xmlns="" id="{9ADA80D9-088C-4E3C-A2F0-186DE3B2E588}"/>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1" name="Google Shape;3222;p85">
              <a:extLst>
                <a:ext uri="{FF2B5EF4-FFF2-40B4-BE49-F238E27FC236}">
                  <a16:creationId xmlns:a16="http://schemas.microsoft.com/office/drawing/2014/main" xmlns="" id="{CC3C92A2-2187-40AD-AB64-E9D92CF3D649}"/>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92" name="Google Shape;3220;p85">
            <a:extLst>
              <a:ext uri="{FF2B5EF4-FFF2-40B4-BE49-F238E27FC236}">
                <a16:creationId xmlns:a16="http://schemas.microsoft.com/office/drawing/2014/main" xmlns="" id="{F69E367E-A387-41E2-B1AF-E40B86FA9225}"/>
              </a:ext>
            </a:extLst>
          </p:cNvPr>
          <p:cNvGrpSpPr/>
          <p:nvPr/>
        </p:nvGrpSpPr>
        <p:grpSpPr>
          <a:xfrm flipH="1">
            <a:off x="9019999" y="1352098"/>
            <a:ext cx="108000" cy="259530"/>
            <a:chOff x="1056677" y="3860957"/>
            <a:chExt cx="108000" cy="252000"/>
          </a:xfrm>
        </p:grpSpPr>
        <p:cxnSp>
          <p:nvCxnSpPr>
            <p:cNvPr id="93" name="Google Shape;3221;p85">
              <a:extLst>
                <a:ext uri="{FF2B5EF4-FFF2-40B4-BE49-F238E27FC236}">
                  <a16:creationId xmlns:a16="http://schemas.microsoft.com/office/drawing/2014/main" xmlns="" id="{0449CEC4-DE3A-4228-B165-F116F5C34A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4" name="Google Shape;3222;p85">
              <a:extLst>
                <a:ext uri="{FF2B5EF4-FFF2-40B4-BE49-F238E27FC236}">
                  <a16:creationId xmlns:a16="http://schemas.microsoft.com/office/drawing/2014/main" xmlns="" id="{EC2ECA84-E7E2-4D1C-BA4C-67451B469E90}"/>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101" name="Google Shape;3214;p85">
            <a:extLst>
              <a:ext uri="{FF2B5EF4-FFF2-40B4-BE49-F238E27FC236}">
                <a16:creationId xmlns:a16="http://schemas.microsoft.com/office/drawing/2014/main" xmlns="" id="{35D5CEEB-A9EE-4A97-BC48-8A110E0DE648}"/>
              </a:ext>
            </a:extLst>
          </p:cNvPr>
          <p:cNvGrpSpPr/>
          <p:nvPr/>
        </p:nvGrpSpPr>
        <p:grpSpPr>
          <a:xfrm>
            <a:off x="4895135" y="1570323"/>
            <a:ext cx="597313" cy="568553"/>
            <a:chOff x="988" y="0"/>
            <a:chExt cx="6700" cy="6704"/>
          </a:xfrm>
        </p:grpSpPr>
        <p:sp>
          <p:nvSpPr>
            <p:cNvPr id="102" name="Google Shape;3215;p85">
              <a:extLst>
                <a:ext uri="{FF2B5EF4-FFF2-40B4-BE49-F238E27FC236}">
                  <a16:creationId xmlns:a16="http://schemas.microsoft.com/office/drawing/2014/main" xmlns="" id="{DA887869-DF6B-4CAE-BF8A-B4A697866C97}"/>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solidFill>
              <a:schemeClr val="accent6"/>
            </a:solid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3" name="Google Shape;3216;p85">
              <a:extLst>
                <a:ext uri="{FF2B5EF4-FFF2-40B4-BE49-F238E27FC236}">
                  <a16:creationId xmlns:a16="http://schemas.microsoft.com/office/drawing/2014/main" xmlns="" id="{C0F4EDEF-62E6-4DB2-822F-AEC33D1C0DF2}"/>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solidFill>
              <a:schemeClr val="accent6"/>
            </a:solid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4" name="Google Shape;3212;p85">
            <a:extLst>
              <a:ext uri="{FF2B5EF4-FFF2-40B4-BE49-F238E27FC236}">
                <a16:creationId xmlns:a16="http://schemas.microsoft.com/office/drawing/2014/main" xmlns="" id="{7B1293DB-AAF1-43E3-8A1A-873B40812226}"/>
              </a:ext>
            </a:extLst>
          </p:cNvPr>
          <p:cNvSpPr/>
          <p:nvPr/>
        </p:nvSpPr>
        <p:spPr>
          <a:xfrm>
            <a:off x="5642225" y="1371786"/>
            <a:ext cx="2255015" cy="539284"/>
          </a:xfrm>
          <a:prstGeom prst="rect">
            <a:avLst/>
          </a:prstGeom>
          <a:noFill/>
          <a:ln>
            <a:noFill/>
          </a:ln>
        </p:spPr>
        <p:txBody>
          <a:bodyPr spcFirstLastPara="1" wrap="square" lIns="0" tIns="0" rIns="0" bIns="0" rtlCol="0" anchor="t" anchorCtr="0">
            <a:noAutofit/>
          </a:bodyPr>
          <a:lstStyle/>
          <a:p>
            <a:pPr marL="0" marR="0" lvl="0" indent="0" algn="l" rtl="0">
              <a:spcBef>
                <a:spcPts val="0"/>
              </a:spcBef>
              <a:spcAft>
                <a:spcPts val="0"/>
              </a:spcAft>
              <a:buNone/>
            </a:pPr>
            <a:r>
              <a:rPr lang="lv-LV" sz="1200" b="1" dirty="0">
                <a:solidFill>
                  <a:srgbClr val="6BA439"/>
                </a:solidFill>
                <a:latin typeface="Arial"/>
                <a:cs typeface="Arial"/>
                <a:sym typeface="Arial"/>
              </a:rPr>
              <a:t>Netika konstatētas finanšu </a:t>
            </a:r>
          </a:p>
          <a:p>
            <a:pPr marL="0" marR="0" lvl="0" indent="0" algn="l" rtl="0">
              <a:spcBef>
                <a:spcPts val="0"/>
              </a:spcBef>
              <a:spcAft>
                <a:spcPts val="0"/>
              </a:spcAft>
              <a:buNone/>
            </a:pPr>
            <a:r>
              <a:rPr lang="lv-LV" sz="1200" b="1" dirty="0">
                <a:solidFill>
                  <a:srgbClr val="6BA439"/>
                </a:solidFill>
                <a:latin typeface="Arial"/>
                <a:cs typeface="Arial"/>
                <a:sym typeface="Arial"/>
              </a:rPr>
              <a:t>grūtības</a:t>
            </a:r>
            <a:endParaRPr lang="en-GB" sz="1200" dirty="0">
              <a:solidFill>
                <a:srgbClr val="6BA439"/>
              </a:solidFill>
            </a:endParaRPr>
          </a:p>
          <a:p>
            <a:pPr marL="0" marR="0" lvl="0" indent="0" algn="l" rtl="0">
              <a:spcBef>
                <a:spcPts val="171"/>
              </a:spcBef>
              <a:spcAft>
                <a:spcPts val="0"/>
              </a:spcAft>
              <a:buNone/>
            </a:pPr>
            <a:r>
              <a:rPr lang="lv-LV" sz="1000" dirty="0">
                <a:latin typeface="Arial"/>
                <a:ea typeface="Arial"/>
                <a:cs typeface="Arial"/>
                <a:sym typeface="Arial"/>
              </a:rPr>
              <a:t>Ja tiek konstatētas finanšu grūtības, turpiniet ar 2. soli. </a:t>
            </a:r>
            <a:endParaRPr lang="en-GB" dirty="0"/>
          </a:p>
        </p:txBody>
      </p:sp>
      <p:grpSp>
        <p:nvGrpSpPr>
          <p:cNvPr id="105" name="Google Shape;3214;p85">
            <a:extLst>
              <a:ext uri="{FF2B5EF4-FFF2-40B4-BE49-F238E27FC236}">
                <a16:creationId xmlns:a16="http://schemas.microsoft.com/office/drawing/2014/main" xmlns="" id="{8E6260D3-B9B7-43C1-8A55-D81254D70C2F}"/>
              </a:ext>
            </a:extLst>
          </p:cNvPr>
          <p:cNvGrpSpPr/>
          <p:nvPr/>
        </p:nvGrpSpPr>
        <p:grpSpPr>
          <a:xfrm>
            <a:off x="8775342" y="706791"/>
            <a:ext cx="597313" cy="568553"/>
            <a:chOff x="988" y="0"/>
            <a:chExt cx="6700" cy="6704"/>
          </a:xfrm>
          <a:solidFill>
            <a:srgbClr val="0057B8"/>
          </a:solidFill>
        </p:grpSpPr>
        <p:sp>
          <p:nvSpPr>
            <p:cNvPr id="106" name="Google Shape;3215;p85">
              <a:extLst>
                <a:ext uri="{FF2B5EF4-FFF2-40B4-BE49-F238E27FC236}">
                  <a16:creationId xmlns:a16="http://schemas.microsoft.com/office/drawing/2014/main" xmlns="" id="{A8AE4293-48E2-4CE0-BC0A-968BF47A9B3F}"/>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grp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7" name="Google Shape;3216;p85">
              <a:extLst>
                <a:ext uri="{FF2B5EF4-FFF2-40B4-BE49-F238E27FC236}">
                  <a16:creationId xmlns:a16="http://schemas.microsoft.com/office/drawing/2014/main" xmlns="" id="{E81E9809-2EAA-4CD3-A3D7-5E2AE478087E}"/>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grp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8" name="Google Shape;3212;p85">
            <a:extLst>
              <a:ext uri="{FF2B5EF4-FFF2-40B4-BE49-F238E27FC236}">
                <a16:creationId xmlns:a16="http://schemas.microsoft.com/office/drawing/2014/main" xmlns="" id="{327EA431-7C96-4EF8-A21F-EEA1F869009D}"/>
              </a:ext>
            </a:extLst>
          </p:cNvPr>
          <p:cNvSpPr/>
          <p:nvPr/>
        </p:nvSpPr>
        <p:spPr>
          <a:xfrm>
            <a:off x="9634684" y="435756"/>
            <a:ext cx="1916969" cy="539284"/>
          </a:xfrm>
          <a:prstGeom prst="rect">
            <a:avLst/>
          </a:prstGeom>
          <a:noFill/>
          <a:ln>
            <a:noFill/>
          </a:ln>
        </p:spPr>
        <p:txBody>
          <a:bodyPr spcFirstLastPara="1" wrap="square" lIns="0" tIns="0" rIns="0" bIns="0" rtlCol="0" anchor="t" anchorCtr="0">
            <a:noAutofit/>
          </a:bodyPr>
          <a:lstStyle/>
          <a:p>
            <a:pPr marL="0" marR="0" lvl="0" indent="0" algn="l" rtl="0">
              <a:spcBef>
                <a:spcPts val="0"/>
              </a:spcBef>
              <a:spcAft>
                <a:spcPts val="0"/>
              </a:spcAft>
              <a:buNone/>
            </a:pPr>
            <a:r>
              <a:rPr lang="lv-LV" sz="1300" b="1" dirty="0">
                <a:solidFill>
                  <a:srgbClr val="0057B8"/>
                </a:solidFill>
                <a:latin typeface="Arial"/>
                <a:cs typeface="Arial"/>
                <a:sym typeface="Arial"/>
              </a:rPr>
              <a:t>Viena no restrukturizācijas iespējām atrisināja finanšu grūtības</a:t>
            </a:r>
            <a:endParaRPr lang="en-GB" sz="1300" dirty="0">
              <a:solidFill>
                <a:srgbClr val="0057B8"/>
              </a:solidFill>
            </a:endParaRPr>
          </a:p>
          <a:p>
            <a:pPr marL="0" marR="0" lvl="0" indent="0" algn="l" rtl="0">
              <a:spcBef>
                <a:spcPts val="171"/>
              </a:spcBef>
              <a:spcAft>
                <a:spcPts val="0"/>
              </a:spcAft>
              <a:buNone/>
            </a:pPr>
            <a:r>
              <a:rPr lang="lv-LV" sz="900" dirty="0">
                <a:solidFill>
                  <a:schemeClr val="dk1"/>
                </a:solidFill>
                <a:latin typeface="Arial"/>
                <a:ea typeface="Arial"/>
                <a:cs typeface="Arial"/>
                <a:sym typeface="Arial"/>
              </a:rPr>
              <a:t>Pretējā gadījumā pārejiet uz 3. soli. </a:t>
            </a:r>
            <a:endParaRPr lang="en-GB" dirty="0"/>
          </a:p>
        </p:txBody>
      </p:sp>
      <p:sp>
        <p:nvSpPr>
          <p:cNvPr id="77" name="Rectangle 76">
            <a:extLst>
              <a:ext uri="{FF2B5EF4-FFF2-40B4-BE49-F238E27FC236}">
                <a16:creationId xmlns:a16="http://schemas.microsoft.com/office/drawing/2014/main" xmlns="" id="{83E6FE00-E3A7-47D7-8325-33C21CBDE181}"/>
              </a:ext>
            </a:extLst>
          </p:cNvPr>
          <p:cNvSpPr/>
          <p:nvPr/>
        </p:nvSpPr>
        <p:spPr>
          <a:xfrm>
            <a:off x="421240" y="6555251"/>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Vienkāršots procesa pārskats neatspoguļo visas iespējamās attīstības iespējas. Turpiniet lasīt, lai iepazītos ar attīstības scenārijiem un detalizētu informāciju.   </a:t>
            </a:r>
          </a:p>
        </p:txBody>
      </p:sp>
    </p:spTree>
    <p:extLst>
      <p:ext uri="{BB962C8B-B14F-4D97-AF65-F5344CB8AC3E}">
        <p14:creationId xmlns:p14="http://schemas.microsoft.com/office/powerpoint/2010/main" val="254696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A012C5B0-BBB4-4950-8C1C-DE54A8F3C32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6"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A012C5B0-BBB4-4950-8C1C-DE54A8F3C3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xmlns="" id="{1AEC505A-B08C-4FC3-B144-EA2C2960060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25" name="Rectangle 24">
            <a:extLst>
              <a:ext uri="{FF2B5EF4-FFF2-40B4-BE49-F238E27FC236}">
                <a16:creationId xmlns:a16="http://schemas.microsoft.com/office/drawing/2014/main" xmlns="" id="{F749D8FA-B6E5-4D5A-A4EB-15CED23AE592}"/>
              </a:ext>
            </a:extLst>
          </p:cNvPr>
          <p:cNvSpPr/>
          <p:nvPr/>
        </p:nvSpPr>
        <p:spPr>
          <a:xfrm>
            <a:off x="2724150" y="2590800"/>
            <a:ext cx="2343150" cy="3754438"/>
          </a:xfrm>
          <a:prstGeom prst="rect">
            <a:avLst/>
          </a:prstGeom>
          <a:pattFill prst="ltUpDiag">
            <a:fgClr>
              <a:schemeClr val="bg1">
                <a:lumMod val="85000"/>
              </a:schemeClr>
            </a:fgClr>
            <a:bgClr>
              <a:schemeClr val="bg1"/>
            </a:bgClr>
          </a:pattFill>
          <a:ln w="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srgbClr val="990066"/>
                </a:solidFill>
                <a:effectLst/>
                <a:uLnTx/>
                <a:uFillTx/>
                <a:latin typeface="arial" panose="020B0604020202020204" pitchFamily="34" charset="0"/>
                <a:ea typeface="+mn-ea"/>
                <a:cs typeface="+mn-cs"/>
              </a:rPr>
              <a:t>Īstais laiks darbības pārstrukturēšanai</a:t>
            </a:r>
          </a:p>
        </p:txBody>
      </p:sp>
      <p:sp>
        <p:nvSpPr>
          <p:cNvPr id="53" name="Rectangle 52">
            <a:extLst>
              <a:ext uri="{FF2B5EF4-FFF2-40B4-BE49-F238E27FC236}">
                <a16:creationId xmlns:a16="http://schemas.microsoft.com/office/drawing/2014/main" xmlns="" id="{2F3D502C-E436-4DD8-9533-706747F0335F}"/>
              </a:ext>
            </a:extLst>
          </p:cNvPr>
          <p:cNvSpPr/>
          <p:nvPr/>
        </p:nvSpPr>
        <p:spPr>
          <a:xfrm>
            <a:off x="407988" y="2024063"/>
            <a:ext cx="6160978" cy="35142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Kā saprast, kad ir īstais laiks sākt darbības restrukturizāciju? </a:t>
            </a:r>
          </a:p>
        </p:txBody>
      </p:sp>
      <p:sp>
        <p:nvSpPr>
          <p:cNvPr id="54" name="Google Shape;208;p16">
            <a:extLst>
              <a:ext uri="{FF2B5EF4-FFF2-40B4-BE49-F238E27FC236}">
                <a16:creationId xmlns:a16="http://schemas.microsoft.com/office/drawing/2014/main" xmlns="" id="{D327DB94-AEDB-4369-ADCA-6DA8E51A2755}"/>
              </a:ext>
            </a:extLst>
          </p:cNvPr>
          <p:cNvSpPr txBox="1"/>
          <p:nvPr/>
        </p:nvSpPr>
        <p:spPr>
          <a:xfrm>
            <a:off x="1931125" y="3811478"/>
            <a:ext cx="928810"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Stratēģiskā krīze</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 name="Google Shape;208;p16">
            <a:extLst>
              <a:ext uri="{FF2B5EF4-FFF2-40B4-BE49-F238E27FC236}">
                <a16:creationId xmlns:a16="http://schemas.microsoft.com/office/drawing/2014/main" xmlns="" id="{2D4DC182-1E1A-4A68-BBB4-BFAEDEE9212A}"/>
              </a:ext>
            </a:extLst>
          </p:cNvPr>
          <p:cNvSpPr txBox="1"/>
          <p:nvPr/>
        </p:nvSpPr>
        <p:spPr>
          <a:xfrm>
            <a:off x="407988" y="5467351"/>
            <a:ext cx="1138872" cy="341035"/>
          </a:xfrm>
          <a:prstGeom prst="rect">
            <a:avLst/>
          </a:prstGeom>
          <a:noFill/>
          <a:ln>
            <a:noFill/>
          </a:ln>
        </p:spPr>
        <p:txBody>
          <a:bodyPr spcFirstLastPara="1"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Problēmu var </a:t>
            </a:r>
            <a:r>
              <a:rPr lang="lv-LV" sz="1000" b="1" dirty="0">
                <a:solidFill>
                  <a:prstClr val="black"/>
                </a:solidFill>
                <a:latin typeface="arial" panose="020B0604020202020204" pitchFamily="34" charset="0"/>
              </a:rPr>
              <a:t>ieraudzīt</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 name="Google Shape;208;p16">
            <a:extLst>
              <a:ext uri="{FF2B5EF4-FFF2-40B4-BE49-F238E27FC236}">
                <a16:creationId xmlns:a16="http://schemas.microsoft.com/office/drawing/2014/main" xmlns="" id="{BE87F4E8-AB0C-42BC-9190-24A610270B92}"/>
              </a:ext>
            </a:extLst>
          </p:cNvPr>
          <p:cNvSpPr txBox="1"/>
          <p:nvPr/>
        </p:nvSpPr>
        <p:spPr>
          <a:xfrm>
            <a:off x="1716926" y="5490211"/>
            <a:ext cx="1425574" cy="341035"/>
          </a:xfrm>
          <a:prstGeom prst="rect">
            <a:avLst/>
          </a:prstGeom>
          <a:solidFill>
            <a:srgbClr val="EADBE5"/>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Peļņas un zaudējumu aprēķinā</a:t>
            </a:r>
          </a:p>
        </p:txBody>
      </p:sp>
      <p:sp>
        <p:nvSpPr>
          <p:cNvPr id="62" name="Google Shape;208;p16">
            <a:extLst>
              <a:ext uri="{FF2B5EF4-FFF2-40B4-BE49-F238E27FC236}">
                <a16:creationId xmlns:a16="http://schemas.microsoft.com/office/drawing/2014/main" xmlns="" id="{5441E45B-3A42-4885-9222-802C262DD8C8}"/>
              </a:ext>
            </a:extLst>
          </p:cNvPr>
          <p:cNvSpPr txBox="1"/>
          <p:nvPr/>
        </p:nvSpPr>
        <p:spPr>
          <a:xfrm>
            <a:off x="3193674" y="5490210"/>
            <a:ext cx="1425575" cy="341035"/>
          </a:xfrm>
          <a:prstGeom prst="rect">
            <a:avLst/>
          </a:prstGeom>
          <a:solidFill>
            <a:srgbClr val="D096BD"/>
          </a:solid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Bilancē</a:t>
            </a:r>
          </a:p>
        </p:txBody>
      </p:sp>
      <p:sp>
        <p:nvSpPr>
          <p:cNvPr id="63" name="Google Shape;208;p16">
            <a:extLst>
              <a:ext uri="{FF2B5EF4-FFF2-40B4-BE49-F238E27FC236}">
                <a16:creationId xmlns:a16="http://schemas.microsoft.com/office/drawing/2014/main" xmlns="" id="{63B65D15-3E4A-4A7E-902D-D2B92E8A2019}"/>
              </a:ext>
            </a:extLst>
          </p:cNvPr>
          <p:cNvSpPr txBox="1"/>
          <p:nvPr/>
        </p:nvSpPr>
        <p:spPr>
          <a:xfrm>
            <a:off x="4670425" y="5490210"/>
            <a:ext cx="1425575" cy="341035"/>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Naudas plūsmas pārskatā</a:t>
            </a:r>
          </a:p>
        </p:txBody>
      </p:sp>
      <p:sp>
        <p:nvSpPr>
          <p:cNvPr id="64" name="Google Shape;208;p16">
            <a:extLst>
              <a:ext uri="{FF2B5EF4-FFF2-40B4-BE49-F238E27FC236}">
                <a16:creationId xmlns:a16="http://schemas.microsoft.com/office/drawing/2014/main" xmlns="" id="{0258B536-CF41-47A9-8EB3-724A13C61625}"/>
              </a:ext>
            </a:extLst>
          </p:cNvPr>
          <p:cNvSpPr txBox="1"/>
          <p:nvPr/>
        </p:nvSpPr>
        <p:spPr>
          <a:xfrm>
            <a:off x="3339507" y="4176915"/>
            <a:ext cx="1158242"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Rentabilitātes krīze</a:t>
            </a:r>
          </a:p>
        </p:txBody>
      </p:sp>
      <p:sp>
        <p:nvSpPr>
          <p:cNvPr id="65" name="Google Shape;208;p16">
            <a:extLst>
              <a:ext uri="{FF2B5EF4-FFF2-40B4-BE49-F238E27FC236}">
                <a16:creationId xmlns:a16="http://schemas.microsoft.com/office/drawing/2014/main" xmlns="" id="{5A94640B-8280-49AA-AF4D-5C492EBB51E0}"/>
              </a:ext>
            </a:extLst>
          </p:cNvPr>
          <p:cNvSpPr txBox="1"/>
          <p:nvPr/>
        </p:nvSpPr>
        <p:spPr>
          <a:xfrm>
            <a:off x="4977321" y="4600560"/>
            <a:ext cx="878891"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Likviditātes krīze</a:t>
            </a:r>
          </a:p>
        </p:txBody>
      </p:sp>
      <p:grpSp>
        <p:nvGrpSpPr>
          <p:cNvPr id="19" name="Group 18">
            <a:extLst>
              <a:ext uri="{FF2B5EF4-FFF2-40B4-BE49-F238E27FC236}">
                <a16:creationId xmlns:a16="http://schemas.microsoft.com/office/drawing/2014/main" xmlns="" id="{BE75B177-2A91-456F-AD36-D1A66C3967B5}"/>
              </a:ext>
            </a:extLst>
          </p:cNvPr>
          <p:cNvGrpSpPr/>
          <p:nvPr/>
        </p:nvGrpSpPr>
        <p:grpSpPr>
          <a:xfrm>
            <a:off x="1691339" y="2667000"/>
            <a:ext cx="2953497" cy="3191183"/>
            <a:chOff x="1691339" y="2634863"/>
            <a:chExt cx="2953497" cy="3309045"/>
          </a:xfrm>
        </p:grpSpPr>
        <p:cxnSp>
          <p:nvCxnSpPr>
            <p:cNvPr id="58" name="Straight Connector 57">
              <a:extLst>
                <a:ext uri="{FF2B5EF4-FFF2-40B4-BE49-F238E27FC236}">
                  <a16:creationId xmlns:a16="http://schemas.microsoft.com/office/drawing/2014/main" xmlns="" id="{8D39560B-65B8-4F89-8D04-556DFC7132CB}"/>
                </a:ext>
              </a:extLst>
            </p:cNvPr>
            <p:cNvCxnSpPr>
              <a:cxnSpLocks/>
            </p:cNvCxnSpPr>
            <p:nvPr/>
          </p:nvCxnSpPr>
          <p:spPr>
            <a:xfrm>
              <a:off x="3168087" y="2743508"/>
              <a:ext cx="0" cy="3200400"/>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Straight Connector 58">
              <a:extLst>
                <a:ext uri="{FF2B5EF4-FFF2-40B4-BE49-F238E27FC236}">
                  <a16:creationId xmlns:a16="http://schemas.microsoft.com/office/drawing/2014/main" xmlns="" id="{CA9F0E53-9421-4322-B1A9-728EB606610A}"/>
                </a:ext>
              </a:extLst>
            </p:cNvPr>
            <p:cNvCxnSpPr>
              <a:cxnSpLocks/>
            </p:cNvCxnSpPr>
            <p:nvPr/>
          </p:nvCxnSpPr>
          <p:spPr>
            <a:xfrm>
              <a:off x="4644836" y="3391426"/>
              <a:ext cx="0" cy="25255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xmlns="" id="{AF043E34-396C-48CF-87AE-8240572CDCF9}"/>
                </a:ext>
              </a:extLst>
            </p:cNvPr>
            <p:cNvCxnSpPr>
              <a:cxnSpLocks/>
            </p:cNvCxnSpPr>
            <p:nvPr/>
          </p:nvCxnSpPr>
          <p:spPr>
            <a:xfrm>
              <a:off x="1691339" y="2634863"/>
              <a:ext cx="0" cy="33090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1" name="TextBox 10">
            <a:extLst>
              <a:ext uri="{FF2B5EF4-FFF2-40B4-BE49-F238E27FC236}">
                <a16:creationId xmlns:a16="http://schemas.microsoft.com/office/drawing/2014/main" xmlns="" id="{8FD3B563-14CB-4282-A624-5EA72A1CABB0}"/>
              </a:ext>
            </a:extLst>
          </p:cNvPr>
          <p:cNvSpPr txBox="1"/>
          <p:nvPr/>
        </p:nvSpPr>
        <p:spPr>
          <a:xfrm>
            <a:off x="407988" y="2387600"/>
            <a:ext cx="5688012"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prstClr val="black"/>
                </a:solidFill>
                <a:effectLst/>
                <a:uLnTx/>
                <a:uFillTx/>
                <a:latin typeface="arial" panose="020B0604020202020204" pitchFamily="34" charset="0"/>
                <a:ea typeface="+mn-ea"/>
                <a:cs typeface="+mn-cs"/>
              </a:rPr>
              <a:t>Korporatīvās krīzes līkne</a:t>
            </a:r>
            <a:endParaRPr kumimoji="0" lang="pl-PL"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6" name="Straight Arrow Connector 15">
            <a:extLst>
              <a:ext uri="{FF2B5EF4-FFF2-40B4-BE49-F238E27FC236}">
                <a16:creationId xmlns:a16="http://schemas.microsoft.com/office/drawing/2014/main" xmlns="" id="{CE252C74-B813-4E15-99FA-6CDF81E289B7}"/>
              </a:ext>
            </a:extLst>
          </p:cNvPr>
          <p:cNvCxnSpPr/>
          <p:nvPr/>
        </p:nvCxnSpPr>
        <p:spPr>
          <a:xfrm>
            <a:off x="407988" y="5924550"/>
            <a:ext cx="5688012" cy="0"/>
          </a:xfrm>
          <a:prstGeom prst="straightConnector1">
            <a:avLst/>
          </a:prstGeom>
          <a:ln w="38100">
            <a:gradFill>
              <a:gsLst>
                <a:gs pos="0">
                  <a:schemeClr val="bg1">
                    <a:lumMod val="95000"/>
                  </a:schemeClr>
                </a:gs>
                <a:gs pos="100000">
                  <a:schemeClr val="tx2"/>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xmlns="" id="{0CA96630-1813-4293-8FEE-6302ACFD8D4C}"/>
              </a:ext>
            </a:extLst>
          </p:cNvPr>
          <p:cNvSpPr/>
          <p:nvPr/>
        </p:nvSpPr>
        <p:spPr>
          <a:xfrm>
            <a:off x="-2786380" y="2621704"/>
            <a:ext cx="8882380" cy="5560271"/>
          </a:xfrm>
          <a:prstGeom prst="arc">
            <a:avLst>
              <a:gd name="adj1" fmla="val 16241767"/>
              <a:gd name="adj2" fmla="val 21590110"/>
            </a:avLst>
          </a:prstGeom>
          <a:ln w="28575" cap="flat" cmpd="sng" algn="ctr">
            <a:solidFill>
              <a:schemeClr val="bg1">
                <a:lumMod val="50000"/>
              </a:schemeClr>
            </a:solidFill>
            <a:prstDash val="solid"/>
            <a:round/>
            <a:headEnd type="none" w="med" len="med"/>
            <a:tailEnd type="triangle" w="lg"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xmlns="" id="{D7BA4BD6-6C39-469D-8003-700F79C3A63F}"/>
              </a:ext>
            </a:extLst>
          </p:cNvPr>
          <p:cNvSpPr txBox="1"/>
          <p:nvPr/>
        </p:nvSpPr>
        <p:spPr>
          <a:xfrm>
            <a:off x="1263671" y="6123976"/>
            <a:ext cx="928810" cy="221262"/>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MIN.</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Google Shape;208;p16">
            <a:extLst>
              <a:ext uri="{FF2B5EF4-FFF2-40B4-BE49-F238E27FC236}">
                <a16:creationId xmlns:a16="http://schemas.microsoft.com/office/drawing/2014/main" xmlns="" id="{0787D97B-FEAC-4560-8340-510D26114CD8}"/>
              </a:ext>
            </a:extLst>
          </p:cNvPr>
          <p:cNvSpPr txBox="1"/>
          <p:nvPr/>
        </p:nvSpPr>
        <p:spPr>
          <a:xfrm>
            <a:off x="5527095" y="6123976"/>
            <a:ext cx="928810" cy="221262"/>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MAKS.</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4" name="TextBox 73">
            <a:extLst>
              <a:ext uri="{FF2B5EF4-FFF2-40B4-BE49-F238E27FC236}">
                <a16:creationId xmlns:a16="http://schemas.microsoft.com/office/drawing/2014/main" xmlns="" id="{3353F975-A4D4-412B-B64A-4A15EA2F42CF}"/>
              </a:ext>
            </a:extLst>
          </p:cNvPr>
          <p:cNvSpPr txBox="1"/>
          <p:nvPr/>
        </p:nvSpPr>
        <p:spPr>
          <a:xfrm>
            <a:off x="6979252" y="1995166"/>
            <a:ext cx="4754563" cy="170816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Darbības restrukturizācija bieži ir izmaksu samazināšanas sinonīms, taču tas ir tikai viens no restrukturizācijas aspektiem, kas ilgtermiņā dažkārt var uzņēmumam pat kaitēt.</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Tā vietā, lai ieviestu radikālus izmaksu samazināšanas pasākumus, uzņēmums var izvēlēties ieviest darbības izmaiņas.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Lai saprastu, kāda veida izmaiņas ir vajadzīgas, nepieciešams skaidri identificēt situāciju. Finanšu pārskati var parādīt jums pareizo virzienu.</a:t>
            </a:r>
          </a:p>
          <a:p>
            <a:pPr lvl="0" algn="just" rtl="0">
              <a:spcAft>
                <a:spcPts val="600"/>
              </a:spcAft>
              <a:defRPr/>
            </a:pPr>
            <a:r>
              <a:rPr lang="lv-LV" sz="1200" dirty="0">
                <a:solidFill>
                  <a:prstClr val="black"/>
                </a:solidFill>
                <a:latin typeface="arial" panose="020B0604020202020204" pitchFamily="34" charset="0"/>
              </a:rPr>
              <a:t>Jūs varat identificēt problēmas uzņēmuma grāmatvedības pārskatos: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6" name="Google Shape;208;p16">
            <a:extLst>
              <a:ext uri="{FF2B5EF4-FFF2-40B4-BE49-F238E27FC236}">
                <a16:creationId xmlns:a16="http://schemas.microsoft.com/office/drawing/2014/main" xmlns="" id="{1DCFF2B4-A810-46A2-A1FA-93EFA969089B}"/>
              </a:ext>
            </a:extLst>
          </p:cNvPr>
          <p:cNvSpPr txBox="1"/>
          <p:nvPr/>
        </p:nvSpPr>
        <p:spPr>
          <a:xfrm>
            <a:off x="7031875" y="4071537"/>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xmlns="" id="{1C25E185-F696-47F9-88DE-8AA92B96EFE2}"/>
              </a:ext>
            </a:extLst>
          </p:cNvPr>
          <p:cNvSpPr txBox="1"/>
          <p:nvPr/>
        </p:nvSpPr>
        <p:spPr>
          <a:xfrm>
            <a:off x="7353300" y="4018094"/>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Peļņas un zaudējumu aprēķinā,</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kas parāda,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ka ir nepieciešamas stratēģiskas darbības izmaiņas</a:t>
            </a:r>
          </a:p>
        </p:txBody>
      </p:sp>
      <p:sp>
        <p:nvSpPr>
          <p:cNvPr id="77" name="Google Shape;208;p16">
            <a:extLst>
              <a:ext uri="{FF2B5EF4-FFF2-40B4-BE49-F238E27FC236}">
                <a16:creationId xmlns:a16="http://schemas.microsoft.com/office/drawing/2014/main" xmlns="" id="{46181F4B-F692-4C05-B001-76A10B16617C}"/>
              </a:ext>
            </a:extLst>
          </p:cNvPr>
          <p:cNvSpPr txBox="1"/>
          <p:nvPr/>
        </p:nvSpPr>
        <p:spPr>
          <a:xfrm>
            <a:off x="7031875" y="4682354"/>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xmlns="" id="{9A4F250F-1E8B-46C7-A329-31ADE698FEE4}"/>
              </a:ext>
            </a:extLst>
          </p:cNvPr>
          <p:cNvSpPr txBox="1"/>
          <p:nvPr/>
        </p:nvSpPr>
        <p:spPr>
          <a:xfrm>
            <a:off x="7353300" y="4628911"/>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Bilancē,</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kas norāda uz nepieciešamību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strādāt pie rentabilitātes un peļņas no uzņēmuma aktīviem</a:t>
            </a:r>
          </a:p>
        </p:txBody>
      </p:sp>
      <p:sp>
        <p:nvSpPr>
          <p:cNvPr id="79" name="Google Shape;208;p16">
            <a:extLst>
              <a:ext uri="{FF2B5EF4-FFF2-40B4-BE49-F238E27FC236}">
                <a16:creationId xmlns:a16="http://schemas.microsoft.com/office/drawing/2014/main" xmlns="" id="{CD23EBAE-8241-43D1-823A-F8135C1F9F6E}"/>
              </a:ext>
            </a:extLst>
          </p:cNvPr>
          <p:cNvSpPr txBox="1"/>
          <p:nvPr/>
        </p:nvSpPr>
        <p:spPr>
          <a:xfrm>
            <a:off x="7031875" y="5293172"/>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0" name="TextBox 79">
            <a:extLst>
              <a:ext uri="{FF2B5EF4-FFF2-40B4-BE49-F238E27FC236}">
                <a16:creationId xmlns:a16="http://schemas.microsoft.com/office/drawing/2014/main" xmlns="" id="{09A774E0-4493-4AB0-8283-32671185E962}"/>
              </a:ext>
            </a:extLst>
          </p:cNvPr>
          <p:cNvSpPr txBox="1"/>
          <p:nvPr/>
        </p:nvSpPr>
        <p:spPr>
          <a:xfrm>
            <a:off x="7353300" y="5239729"/>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Naudas plūsmas pārskatā,</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kas norāda,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kā uzlabot likviditātes pozīciju</a:t>
            </a:r>
          </a:p>
        </p:txBody>
      </p:sp>
      <p:sp>
        <p:nvSpPr>
          <p:cNvPr id="86" name="TextBox 85">
            <a:extLst>
              <a:ext uri="{FF2B5EF4-FFF2-40B4-BE49-F238E27FC236}">
                <a16:creationId xmlns:a16="http://schemas.microsoft.com/office/drawing/2014/main" xmlns="" id="{D1144E0F-467A-4C2B-822C-CB1D00D3BC47}"/>
              </a:ext>
            </a:extLst>
          </p:cNvPr>
          <p:cNvSpPr txBox="1"/>
          <p:nvPr/>
        </p:nvSpPr>
        <p:spPr>
          <a:xfrm>
            <a:off x="7806088" y="5809835"/>
            <a:ext cx="3977924" cy="530273"/>
          </a:xfrm>
          <a:prstGeom prst="rect">
            <a:avLst/>
          </a:prstGeom>
          <a:noFill/>
        </p:spPr>
        <p:txBody>
          <a:bodyPr wrap="square" lIns="0" tIns="0" rIns="0" bIns="0"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ABS pašnovērtējuma kontrolsaraksts var ļaut izdarīt secinājumus par kompleksiem pasākumiem, kas nepieciešami uzņēmuma darbības un finanšu stāvokļa uzlabošanai.</a:t>
            </a:r>
          </a:p>
        </p:txBody>
      </p:sp>
      <p:cxnSp>
        <p:nvCxnSpPr>
          <p:cNvPr id="88" name="Straight Connector 87">
            <a:extLst>
              <a:ext uri="{FF2B5EF4-FFF2-40B4-BE49-F238E27FC236}">
                <a16:creationId xmlns:a16="http://schemas.microsoft.com/office/drawing/2014/main" xmlns="" id="{B07B05EC-0E0F-4982-B6A7-404BA53005CF}"/>
              </a:ext>
            </a:extLst>
          </p:cNvPr>
          <p:cNvCxnSpPr/>
          <p:nvPr/>
        </p:nvCxnSpPr>
        <p:spPr>
          <a:xfrm>
            <a:off x="7038976" y="4538946"/>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B7DFBAE1-2355-45DC-9CFF-51A0EEBEF41E}"/>
              </a:ext>
            </a:extLst>
          </p:cNvPr>
          <p:cNvCxnSpPr/>
          <p:nvPr/>
        </p:nvCxnSpPr>
        <p:spPr>
          <a:xfrm>
            <a:off x="7038976" y="5149763"/>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xmlns="" id="{54EEF4A8-A782-4A37-953E-92846E13CDB3}"/>
              </a:ext>
            </a:extLst>
          </p:cNvPr>
          <p:cNvGrpSpPr/>
          <p:nvPr/>
        </p:nvGrpSpPr>
        <p:grpSpPr>
          <a:xfrm>
            <a:off x="5319682" y="3013348"/>
            <a:ext cx="1552636" cy="534915"/>
            <a:chOff x="5419664" y="3013348"/>
            <a:chExt cx="1552636" cy="534915"/>
          </a:xfrm>
        </p:grpSpPr>
        <p:sp>
          <p:nvSpPr>
            <p:cNvPr id="90" name="Freeform 95">
              <a:extLst>
                <a:ext uri="{FF2B5EF4-FFF2-40B4-BE49-F238E27FC236}">
                  <a16:creationId xmlns:a16="http://schemas.microsoft.com/office/drawing/2014/main" xmlns="" id="{D877AA64-D55B-4065-8AB6-D34B482804D9}"/>
                </a:ext>
              </a:extLst>
            </p:cNvPr>
            <p:cNvSpPr>
              <a:spLocks noChangeAspect="1" noEditPoints="1"/>
            </p:cNvSpPr>
            <p:nvPr/>
          </p:nvSpPr>
          <p:spPr bwMode="auto">
            <a:xfrm>
              <a:off x="6050534" y="3013348"/>
              <a:ext cx="290897" cy="28869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accent4"/>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xmlns="" id="{D796B5F6-6356-49CA-A9A8-F597A7E9D0A0}"/>
                </a:ext>
              </a:extLst>
            </p:cNvPr>
            <p:cNvSpPr txBox="1"/>
            <p:nvPr/>
          </p:nvSpPr>
          <p:spPr>
            <a:xfrm>
              <a:off x="5419664" y="3302042"/>
              <a:ext cx="15526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srgbClr val="E57100"/>
                  </a:solidFill>
                  <a:effectLst/>
                  <a:uLnTx/>
                  <a:uFillTx/>
                  <a:latin typeface="arial" panose="020B0604020202020204" pitchFamily="34" charset="0"/>
                  <a:ea typeface="+mn-ea"/>
                  <a:cs typeface="+mn-cs"/>
                </a:rPr>
                <a:t>Maksātnespējas risks</a:t>
              </a:r>
              <a:endParaRPr kumimoji="0" lang="en-US" sz="1000" b="0"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grpSp>
      <p:sp>
        <p:nvSpPr>
          <p:cNvPr id="98" name="Freeform 13">
            <a:extLst>
              <a:ext uri="{FF2B5EF4-FFF2-40B4-BE49-F238E27FC236}">
                <a16:creationId xmlns:a16="http://schemas.microsoft.com/office/drawing/2014/main" xmlns="" id="{ABE629BE-9D5A-4E25-8032-1D0AC9B960A8}"/>
              </a:ext>
            </a:extLst>
          </p:cNvPr>
          <p:cNvSpPr>
            <a:spLocks noChangeAspect="1"/>
          </p:cNvSpPr>
          <p:nvPr/>
        </p:nvSpPr>
        <p:spPr bwMode="auto">
          <a:xfrm>
            <a:off x="7137070" y="413607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9" name="Freeform 13">
            <a:extLst>
              <a:ext uri="{FF2B5EF4-FFF2-40B4-BE49-F238E27FC236}">
                <a16:creationId xmlns:a16="http://schemas.microsoft.com/office/drawing/2014/main" xmlns="" id="{5959D9E7-6BCE-43C7-8CEA-EA520553EECA}"/>
              </a:ext>
            </a:extLst>
          </p:cNvPr>
          <p:cNvSpPr>
            <a:spLocks noChangeAspect="1"/>
          </p:cNvSpPr>
          <p:nvPr/>
        </p:nvSpPr>
        <p:spPr bwMode="auto">
          <a:xfrm>
            <a:off x="7137070" y="4748847"/>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0" name="Freeform 13">
            <a:extLst>
              <a:ext uri="{FF2B5EF4-FFF2-40B4-BE49-F238E27FC236}">
                <a16:creationId xmlns:a16="http://schemas.microsoft.com/office/drawing/2014/main" xmlns="" id="{19308FD1-C6FE-4345-A1E8-B210928394B3}"/>
              </a:ext>
            </a:extLst>
          </p:cNvPr>
          <p:cNvSpPr>
            <a:spLocks noChangeAspect="1"/>
          </p:cNvSpPr>
          <p:nvPr/>
        </p:nvSpPr>
        <p:spPr bwMode="auto">
          <a:xfrm>
            <a:off x="7137070" y="536162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Slide Number Placeholder 5">
            <a:extLst>
              <a:ext uri="{FF2B5EF4-FFF2-40B4-BE49-F238E27FC236}">
                <a16:creationId xmlns:a16="http://schemas.microsoft.com/office/drawing/2014/main" xmlns="" id="{0F29AAA4-BAA7-4FFC-82BB-D248E226647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30</a:t>
            </a:fld>
            <a:endParaRPr lang="en-GB" noProof="0"/>
          </a:p>
        </p:txBody>
      </p:sp>
      <p:sp>
        <p:nvSpPr>
          <p:cNvPr id="43" name="Title 4">
            <a:extLst>
              <a:ext uri="{FF2B5EF4-FFF2-40B4-BE49-F238E27FC236}">
                <a16:creationId xmlns:a16="http://schemas.microsoft.com/office/drawing/2014/main" xmlns="" id="{9D80E1C7-DF8C-4F49-A3F9-B2F8E71426DA}"/>
              </a:ext>
            </a:extLst>
          </p:cNvPr>
          <p:cNvSpPr>
            <a:spLocks noGrp="1"/>
          </p:cNvSpPr>
          <p:nvPr>
            <p:ph type="title"/>
          </p:nvPr>
        </p:nvSpPr>
        <p:spPr>
          <a:xfrm>
            <a:off x="421240" y="333375"/>
            <a:ext cx="11362773" cy="1320495"/>
          </a:xfrm>
        </p:spPr>
        <p:txBody>
          <a:bodyPr rtlCol="0"/>
          <a:lstStyle/>
          <a:p>
            <a:pPr rtl="0"/>
            <a:r>
              <a:rPr lang="lv-LV" dirty="0"/>
              <a:t>7. pielikums: Uzņēmējdarbības operacionālā restrukturizācija</a:t>
            </a:r>
          </a:p>
        </p:txBody>
      </p:sp>
      <p:graphicFrame>
        <p:nvGraphicFramePr>
          <p:cNvPr id="2" name="Object 1">
            <a:extLst>
              <a:ext uri="{FF2B5EF4-FFF2-40B4-BE49-F238E27FC236}">
                <a16:creationId xmlns:a16="http://schemas.microsoft.com/office/drawing/2014/main" xmlns="" id="{9AD3DACC-8123-483B-AFE1-4DBA3F9B7261}"/>
              </a:ext>
            </a:extLst>
          </p:cNvPr>
          <p:cNvGraphicFramePr>
            <a:graphicFrameLocks noChangeAspect="1"/>
          </p:cNvGraphicFramePr>
          <p:nvPr>
            <p:extLst>
              <p:ext uri="{D42A27DB-BD31-4B8C-83A1-F6EECF244321}">
                <p14:modId xmlns:p14="http://schemas.microsoft.com/office/powerpoint/2010/main" val="2914399962"/>
              </p:ext>
            </p:extLst>
          </p:nvPr>
        </p:nvGraphicFramePr>
        <p:xfrm>
          <a:off x="6872318" y="5806552"/>
          <a:ext cx="914400" cy="792163"/>
        </p:xfrm>
        <a:graphic>
          <a:graphicData uri="http://schemas.openxmlformats.org/presentationml/2006/ole">
            <mc:AlternateContent xmlns:mc="http://schemas.openxmlformats.org/markup-compatibility/2006">
              <mc:Choice xmlns:v="urn:schemas-microsoft-com:vml" Requires="v">
                <p:oleObj spid="_x0000_s54277" name="Macro-Enabled Worksheet" showAsIcon="1" r:id="rId9" imgW="914282" imgH="792690" progId="Excel.SheetMacroEnabled.12">
                  <p:embed/>
                </p:oleObj>
              </mc:Choice>
              <mc:Fallback>
                <p:oleObj name="Macro-Enabled Worksheet" showAsIcon="1" r:id="rId9" imgW="914282" imgH="792690" progId="Excel.SheetMacroEnabled.12">
                  <p:embed/>
                  <p:pic>
                    <p:nvPicPr>
                      <p:cNvPr id="2" name="Object 1">
                        <a:extLst>
                          <a:ext uri="{FF2B5EF4-FFF2-40B4-BE49-F238E27FC236}">
                            <a16:creationId xmlns:a16="http://schemas.microsoft.com/office/drawing/2014/main" xmlns="" id="{9AD3DACC-8123-483B-AFE1-4DBA3F9B7261}"/>
                          </a:ext>
                        </a:extLst>
                      </p:cNvPr>
                      <p:cNvPicPr/>
                      <p:nvPr/>
                    </p:nvPicPr>
                    <p:blipFill>
                      <a:blip r:embed="rId10"/>
                      <a:stretch>
                        <a:fillRect/>
                      </a:stretch>
                    </p:blipFill>
                    <p:spPr>
                      <a:xfrm>
                        <a:off x="6872318" y="580655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4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2C94D8A1-4139-47B1-A617-2666828B3234}"/>
              </a:ext>
            </a:extLst>
          </p:cNvPr>
          <p:cNvGraphicFramePr>
            <a:graphicFrameLocks noChangeAspect="1"/>
          </p:cNvGraphicFramePr>
          <p:nvPr>
            <p:custDataLst>
              <p:tags r:id="rId2"/>
            </p:custDataLst>
            <p:extLst>
              <p:ext uri="{D42A27DB-BD31-4B8C-83A1-F6EECF244321}">
                <p14:modId xmlns:p14="http://schemas.microsoft.com/office/powerpoint/2010/main" val="3690390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9"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2C94D8A1-4139-47B1-A617-2666828B323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2E4D839F-EFE8-446D-8346-ED0B69C7B6F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32" name="Rectangle 31">
            <a:extLst>
              <a:ext uri="{FF2B5EF4-FFF2-40B4-BE49-F238E27FC236}">
                <a16:creationId xmlns:a16="http://schemas.microsoft.com/office/drawing/2014/main" xmlns="" id="{5F6D688F-0C9A-44D8-A1F8-ED13463762E4}"/>
              </a:ext>
            </a:extLst>
          </p:cNvPr>
          <p:cNvSpPr>
            <a:spLocks noChangeArrowheads="1"/>
          </p:cNvSpPr>
          <p:nvPr/>
        </p:nvSpPr>
        <p:spPr bwMode="auto">
          <a:xfrm>
            <a:off x="2467622" y="4233886"/>
            <a:ext cx="109119" cy="270637"/>
          </a:xfrm>
          <a:prstGeom prst="rect">
            <a:avLst/>
          </a:prstGeom>
          <a:solidFill>
            <a:schemeClr val="bg1"/>
          </a:solidFill>
          <a:ln w="6350">
            <a:noFill/>
            <a:miter lim="800000"/>
            <a:headEnd/>
            <a:tailEnd/>
          </a:ln>
          <a:effectLst/>
        </p:spPr>
        <p:txBody>
          <a:bodyPr wrap="none" lIns="54000" tIns="54000" rIns="54000" bIns="54000" rtlCol="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3" name="Line 20">
            <a:extLst>
              <a:ext uri="{FF2B5EF4-FFF2-40B4-BE49-F238E27FC236}">
                <a16:creationId xmlns:a16="http://schemas.microsoft.com/office/drawing/2014/main" xmlns="" id="{FA72B1E4-9535-464C-856D-281ADF22D275}"/>
              </a:ext>
            </a:extLst>
          </p:cNvPr>
          <p:cNvSpPr>
            <a:spLocks noChangeShapeType="1"/>
          </p:cNvSpPr>
          <p:nvPr/>
        </p:nvSpPr>
        <p:spPr bwMode="auto">
          <a:xfrm flipH="1">
            <a:off x="6099389" y="2418370"/>
            <a:ext cx="0" cy="3852000"/>
          </a:xfrm>
          <a:prstGeom prst="line">
            <a:avLst/>
          </a:prstGeom>
          <a:noFill/>
          <a:ln w="12700">
            <a:solidFill>
              <a:schemeClr val="tx2"/>
            </a:solidFill>
            <a:round/>
            <a:headEnd/>
            <a:tailEnd/>
          </a:ln>
          <a:effectLst/>
        </p:spPr>
        <p:txBody>
          <a:bodyPr wrap="square"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nvGrpSpPr>
          <p:cNvPr id="10" name="Group 9">
            <a:extLst>
              <a:ext uri="{FF2B5EF4-FFF2-40B4-BE49-F238E27FC236}">
                <a16:creationId xmlns:a16="http://schemas.microsoft.com/office/drawing/2014/main" xmlns="" id="{2E6A425D-D8C6-4085-90C6-D893D080AA85}"/>
              </a:ext>
            </a:extLst>
          </p:cNvPr>
          <p:cNvGrpSpPr/>
          <p:nvPr/>
        </p:nvGrpSpPr>
        <p:grpSpPr>
          <a:xfrm>
            <a:off x="407988" y="3605144"/>
            <a:ext cx="11376025" cy="1617509"/>
            <a:chOff x="2468447" y="3605144"/>
            <a:chExt cx="7258407" cy="1617509"/>
          </a:xfrm>
        </p:grpSpPr>
        <p:sp>
          <p:nvSpPr>
            <p:cNvPr id="34" name="Line 23">
              <a:extLst>
                <a:ext uri="{FF2B5EF4-FFF2-40B4-BE49-F238E27FC236}">
                  <a16:creationId xmlns:a16="http://schemas.microsoft.com/office/drawing/2014/main" xmlns="" id="{CE5F4473-4985-4ECC-9583-529D4A243C9F}"/>
                </a:ext>
              </a:extLst>
            </p:cNvPr>
            <p:cNvSpPr>
              <a:spLocks noChangeShapeType="1"/>
            </p:cNvSpPr>
            <p:nvPr/>
          </p:nvSpPr>
          <p:spPr bwMode="auto">
            <a:xfrm rot="5400000">
              <a:off x="6097651" y="-24060"/>
              <a:ext cx="0" cy="7258407"/>
            </a:xfrm>
            <a:prstGeom prst="line">
              <a:avLst/>
            </a:prstGeom>
            <a:noFill/>
            <a:ln w="12700">
              <a:solidFill>
                <a:schemeClr val="tx2"/>
              </a:solidFill>
              <a:round/>
              <a:headEnd/>
              <a:tailEnd/>
            </a:ln>
            <a:effectLst/>
          </p:spPr>
          <p:txBody>
            <a:bodyPr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Line 24">
              <a:extLst>
                <a:ext uri="{FF2B5EF4-FFF2-40B4-BE49-F238E27FC236}">
                  <a16:creationId xmlns:a16="http://schemas.microsoft.com/office/drawing/2014/main" xmlns="" id="{996D92BE-3694-43E6-934D-5B45E503C130}"/>
                </a:ext>
              </a:extLst>
            </p:cNvPr>
            <p:cNvSpPr>
              <a:spLocks noChangeShapeType="1"/>
            </p:cNvSpPr>
            <p:nvPr/>
          </p:nvSpPr>
          <p:spPr bwMode="auto">
            <a:xfrm rot="5400000">
              <a:off x="6097651" y="1593449"/>
              <a:ext cx="0" cy="7258407"/>
            </a:xfrm>
            <a:prstGeom prst="line">
              <a:avLst/>
            </a:prstGeom>
            <a:noFill/>
            <a:ln w="12700">
              <a:solidFill>
                <a:schemeClr val="tx2"/>
              </a:solidFill>
              <a:round/>
              <a:headEnd/>
              <a:tailEnd/>
            </a:ln>
            <a:effectLst/>
          </p:spPr>
          <p:txBody>
            <a:bodyPr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grpSp>
        <p:nvGrpSpPr>
          <p:cNvPr id="36" name="Group 34">
            <a:extLst>
              <a:ext uri="{FF2B5EF4-FFF2-40B4-BE49-F238E27FC236}">
                <a16:creationId xmlns:a16="http://schemas.microsoft.com/office/drawing/2014/main" xmlns="" id="{A9B67C3F-F8BC-4E9B-AF03-C5791A75EAB0}"/>
              </a:ext>
            </a:extLst>
          </p:cNvPr>
          <p:cNvGrpSpPr>
            <a:grpSpLocks noChangeAspect="1"/>
          </p:cNvGrpSpPr>
          <p:nvPr/>
        </p:nvGrpSpPr>
        <p:grpSpPr bwMode="auto">
          <a:xfrm>
            <a:off x="4447188" y="2767731"/>
            <a:ext cx="3297625" cy="3259782"/>
            <a:chOff x="3550" y="1553"/>
            <a:chExt cx="1936" cy="1916"/>
          </a:xfrm>
        </p:grpSpPr>
        <p:sp>
          <p:nvSpPr>
            <p:cNvPr id="61" name="Freeform 107">
              <a:extLst>
                <a:ext uri="{FF2B5EF4-FFF2-40B4-BE49-F238E27FC236}">
                  <a16:creationId xmlns:a16="http://schemas.microsoft.com/office/drawing/2014/main" xmlns="" id="{37B8CE03-6431-46F4-8BE2-FA6444C3D325}"/>
                </a:ext>
              </a:extLst>
            </p:cNvPr>
            <p:cNvSpPr>
              <a:spLocks noChangeAspect="1"/>
            </p:cNvSpPr>
            <p:nvPr/>
          </p:nvSpPr>
          <p:spPr bwMode="auto">
            <a:xfrm>
              <a:off x="4521" y="2033"/>
              <a:ext cx="965" cy="956"/>
            </a:xfrm>
            <a:custGeom>
              <a:avLst/>
              <a:gdLst/>
              <a:ahLst/>
              <a:cxnLst>
                <a:cxn ang="0">
                  <a:pos x="150" y="173"/>
                </a:cxn>
                <a:cxn ang="0">
                  <a:pos x="174" y="87"/>
                </a:cxn>
                <a:cxn ang="0">
                  <a:pos x="150" y="0"/>
                </a:cxn>
                <a:cxn ang="0">
                  <a:pos x="0" y="87"/>
                </a:cxn>
                <a:cxn ang="0">
                  <a:pos x="150" y="173"/>
                </a:cxn>
              </a:cxnLst>
              <a:rect l="0" t="0" r="r" b="b"/>
              <a:pathLst>
                <a:path w="174" h="173">
                  <a:moveTo>
                    <a:pt x="150" y="173"/>
                  </a:moveTo>
                  <a:cubicBezTo>
                    <a:pt x="165" y="147"/>
                    <a:pt x="174" y="117"/>
                    <a:pt x="174" y="87"/>
                  </a:cubicBezTo>
                  <a:cubicBezTo>
                    <a:pt x="174" y="56"/>
                    <a:pt x="165" y="26"/>
                    <a:pt x="150" y="0"/>
                  </a:cubicBezTo>
                  <a:lnTo>
                    <a:pt x="0" y="87"/>
                  </a:lnTo>
                  <a:lnTo>
                    <a:pt x="150" y="173"/>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2" name="Freeform 108">
              <a:extLst>
                <a:ext uri="{FF2B5EF4-FFF2-40B4-BE49-F238E27FC236}">
                  <a16:creationId xmlns:a16="http://schemas.microsoft.com/office/drawing/2014/main" xmlns="" id="{3376F6DB-C081-4AD9-99C8-8E8E1542DEE4}"/>
                </a:ext>
              </a:extLst>
            </p:cNvPr>
            <p:cNvSpPr>
              <a:spLocks noChangeAspect="1"/>
            </p:cNvSpPr>
            <p:nvPr/>
          </p:nvSpPr>
          <p:spPr bwMode="auto">
            <a:xfrm>
              <a:off x="4521" y="1553"/>
              <a:ext cx="832" cy="961"/>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3" name="Freeform 109">
              <a:extLst>
                <a:ext uri="{FF2B5EF4-FFF2-40B4-BE49-F238E27FC236}">
                  <a16:creationId xmlns:a16="http://schemas.microsoft.com/office/drawing/2014/main" xmlns="" id="{38B45937-A5DA-41EE-A3C9-BE35237E59A8}"/>
                </a:ext>
              </a:extLst>
            </p:cNvPr>
            <p:cNvSpPr>
              <a:spLocks noChangeAspect="1"/>
            </p:cNvSpPr>
            <p:nvPr/>
          </p:nvSpPr>
          <p:spPr bwMode="auto">
            <a:xfrm>
              <a:off x="4521" y="2514"/>
              <a:ext cx="832" cy="955"/>
            </a:xfrm>
            <a:custGeom>
              <a:avLst/>
              <a:gdLst/>
              <a:ahLst/>
              <a:cxnLst>
                <a:cxn ang="0">
                  <a:pos x="0" y="173"/>
                </a:cxn>
                <a:cxn ang="0">
                  <a:pos x="150" y="86"/>
                </a:cxn>
                <a:cxn ang="0">
                  <a:pos x="0" y="0"/>
                </a:cxn>
                <a:cxn ang="0">
                  <a:pos x="0" y="173"/>
                </a:cxn>
              </a:cxnLst>
              <a:rect l="0" t="0" r="r" b="b"/>
              <a:pathLst>
                <a:path w="150" h="173">
                  <a:moveTo>
                    <a:pt x="0" y="173"/>
                  </a:moveTo>
                  <a:cubicBezTo>
                    <a:pt x="62" y="173"/>
                    <a:pt x="119" y="140"/>
                    <a:pt x="150" y="86"/>
                  </a:cubicBezTo>
                  <a:lnTo>
                    <a:pt x="0" y="0"/>
                  </a:lnTo>
                  <a:lnTo>
                    <a:pt x="0" y="173"/>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4" name="Freeform 110">
              <a:extLst>
                <a:ext uri="{FF2B5EF4-FFF2-40B4-BE49-F238E27FC236}">
                  <a16:creationId xmlns:a16="http://schemas.microsoft.com/office/drawing/2014/main" xmlns="" id="{2A29D990-A09E-4203-9D56-205CA81598C9}"/>
                </a:ext>
              </a:extLst>
            </p:cNvPr>
            <p:cNvSpPr>
              <a:spLocks noChangeAspect="1"/>
            </p:cNvSpPr>
            <p:nvPr/>
          </p:nvSpPr>
          <p:spPr bwMode="auto">
            <a:xfrm>
              <a:off x="3683" y="2514"/>
              <a:ext cx="838" cy="955"/>
            </a:xfrm>
            <a:custGeom>
              <a:avLst/>
              <a:gdLst/>
              <a:ahLst/>
              <a:cxnLst>
                <a:cxn ang="0">
                  <a:pos x="0" y="86"/>
                </a:cxn>
                <a:cxn ang="0">
                  <a:pos x="151" y="173"/>
                </a:cxn>
                <a:cxn ang="0">
                  <a:pos x="151" y="0"/>
                </a:cxn>
                <a:cxn ang="0">
                  <a:pos x="0" y="86"/>
                </a:cxn>
              </a:cxnLst>
              <a:rect l="0" t="0" r="r" b="b"/>
              <a:pathLst>
                <a:path w="151" h="173">
                  <a:moveTo>
                    <a:pt x="0" y="86"/>
                  </a:moveTo>
                  <a:cubicBezTo>
                    <a:pt x="31" y="140"/>
                    <a:pt x="88" y="173"/>
                    <a:pt x="151" y="173"/>
                  </a:cubicBezTo>
                  <a:lnTo>
                    <a:pt x="151" y="0"/>
                  </a:lnTo>
                  <a:lnTo>
                    <a:pt x="0" y="86"/>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5" name="Freeform 111">
              <a:extLst>
                <a:ext uri="{FF2B5EF4-FFF2-40B4-BE49-F238E27FC236}">
                  <a16:creationId xmlns:a16="http://schemas.microsoft.com/office/drawing/2014/main" xmlns="" id="{D1DC0559-F688-4FB4-BEC7-7AF534A7E78C}"/>
                </a:ext>
              </a:extLst>
            </p:cNvPr>
            <p:cNvSpPr>
              <a:spLocks noChangeAspect="1"/>
            </p:cNvSpPr>
            <p:nvPr/>
          </p:nvSpPr>
          <p:spPr bwMode="auto">
            <a:xfrm>
              <a:off x="3550" y="2033"/>
              <a:ext cx="971" cy="956"/>
            </a:xfrm>
            <a:custGeom>
              <a:avLst/>
              <a:gdLst/>
              <a:ahLst/>
              <a:cxnLst>
                <a:cxn ang="0">
                  <a:pos x="24" y="0"/>
                </a:cxn>
                <a:cxn ang="0">
                  <a:pos x="1" y="86"/>
                </a:cxn>
                <a:cxn ang="0">
                  <a:pos x="24" y="173"/>
                </a:cxn>
                <a:cxn ang="0">
                  <a:pos x="175" y="87"/>
                </a:cxn>
                <a:cxn ang="0">
                  <a:pos x="24" y="0"/>
                </a:cxn>
              </a:cxnLst>
              <a:rect l="0" t="0" r="r" b="b"/>
              <a:pathLst>
                <a:path w="175" h="173">
                  <a:moveTo>
                    <a:pt x="24" y="0"/>
                  </a:moveTo>
                  <a:cubicBezTo>
                    <a:pt x="9" y="26"/>
                    <a:pt x="1" y="56"/>
                    <a:pt x="1" y="86"/>
                  </a:cubicBezTo>
                  <a:cubicBezTo>
                    <a:pt x="0" y="117"/>
                    <a:pt x="9" y="147"/>
                    <a:pt x="24" y="173"/>
                  </a:cubicBezTo>
                  <a:lnTo>
                    <a:pt x="175" y="87"/>
                  </a:lnTo>
                  <a:lnTo>
                    <a:pt x="24" y="0"/>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6" name="Freeform 112">
              <a:extLst>
                <a:ext uri="{FF2B5EF4-FFF2-40B4-BE49-F238E27FC236}">
                  <a16:creationId xmlns:a16="http://schemas.microsoft.com/office/drawing/2014/main" xmlns="" id="{CC7E281C-6C73-4536-B1A1-4F23E74BF4C9}"/>
                </a:ext>
              </a:extLst>
            </p:cNvPr>
            <p:cNvSpPr>
              <a:spLocks noChangeAspect="1"/>
            </p:cNvSpPr>
            <p:nvPr/>
          </p:nvSpPr>
          <p:spPr bwMode="auto">
            <a:xfrm>
              <a:off x="3683" y="1553"/>
              <a:ext cx="838" cy="961"/>
            </a:xfrm>
            <a:custGeom>
              <a:avLst/>
              <a:gdLst/>
              <a:ahLst/>
              <a:cxnLst>
                <a:cxn ang="0">
                  <a:pos x="150" y="0"/>
                </a:cxn>
                <a:cxn ang="0">
                  <a:pos x="0" y="87"/>
                </a:cxn>
                <a:cxn ang="0">
                  <a:pos x="151" y="174"/>
                </a:cxn>
                <a:cxn ang="0">
                  <a:pos x="150" y="0"/>
                </a:cxn>
              </a:cxnLst>
              <a:rect l="0" t="0" r="r" b="b"/>
              <a:pathLst>
                <a:path w="151" h="174">
                  <a:moveTo>
                    <a:pt x="150" y="0"/>
                  </a:moveTo>
                  <a:cubicBezTo>
                    <a:pt x="88" y="0"/>
                    <a:pt x="31" y="33"/>
                    <a:pt x="0" y="87"/>
                  </a:cubicBezTo>
                  <a:lnTo>
                    <a:pt x="151" y="174"/>
                  </a:lnTo>
                  <a:lnTo>
                    <a:pt x="150" y="0"/>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7" name="Oval 66">
              <a:extLst>
                <a:ext uri="{FF2B5EF4-FFF2-40B4-BE49-F238E27FC236}">
                  <a16:creationId xmlns:a16="http://schemas.microsoft.com/office/drawing/2014/main" xmlns="" id="{AA16D55F-8C0C-4F1A-842A-EE4A5AF8F215}"/>
                </a:ext>
              </a:extLst>
            </p:cNvPr>
            <p:cNvSpPr>
              <a:spLocks noChangeAspect="1" noChangeArrowheads="1"/>
            </p:cNvSpPr>
            <p:nvPr/>
          </p:nvSpPr>
          <p:spPr bwMode="auto">
            <a:xfrm>
              <a:off x="4124" y="2118"/>
              <a:ext cx="788" cy="786"/>
            </a:xfrm>
            <a:prstGeom prst="ellipse">
              <a:avLst/>
            </a:prstGeom>
            <a:solidFill>
              <a:schemeClr val="bg1"/>
            </a:solidFill>
            <a:ln w="12700" algn="ctr">
              <a:solidFill>
                <a:schemeClr val="bg1"/>
              </a:solidFill>
              <a:round/>
              <a:headEnd/>
              <a:tailEnd/>
            </a:ln>
            <a:effectLst/>
          </p:spPr>
          <p:txBody>
            <a:bodyPr wrap="none" lIns="0" tIns="0" rIns="0" bIns="0"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defRPr/>
              </a:pPr>
              <a:r>
                <a:rPr lang="lv-LV" sz="1100" b="1" i="0" u="none" strike="noStrike" kern="1200" cap="none" spc="0" normalizeH="0" noProof="0">
                  <a:ln>
                    <a:noFill/>
                  </a:ln>
                  <a:solidFill>
                    <a:srgbClr val="990066"/>
                  </a:solidFill>
                  <a:effectLst/>
                  <a:uLnTx/>
                  <a:uFillTx/>
                  <a:latin typeface="arial" panose="020B0604020202020204" pitchFamily="34" charset="0"/>
                  <a:ea typeface="+mn-ea"/>
                  <a:cs typeface="Arial" charset="0"/>
                </a:rPr>
                <a:t>Darbības </a:t>
              </a:r>
            </a:p>
            <a:p>
              <a:pPr marL="0" marR="0" lvl="0" indent="0" algn="ctr" defTabSz="914400" rtl="0" eaLnBrk="1" fontAlgn="base" latinLnBrk="0" hangingPunct="1">
                <a:lnSpc>
                  <a:spcPct val="100000"/>
                </a:lnSpc>
                <a:spcBef>
                  <a:spcPct val="0"/>
                </a:spcBef>
                <a:spcAft>
                  <a:spcPct val="0"/>
                </a:spcAft>
                <a:buClrTx/>
                <a:buSzPct val="90000"/>
                <a:buFontTx/>
                <a:buNone/>
                <a:tabLst/>
                <a:defRPr/>
              </a:pPr>
              <a:r>
                <a:rPr lang="lv-LV" sz="1100" b="1" i="0" u="none" strike="noStrike" kern="1200" cap="none" spc="0" normalizeH="0" noProof="0">
                  <a:ln>
                    <a:noFill/>
                  </a:ln>
                  <a:solidFill>
                    <a:srgbClr val="990066"/>
                  </a:solidFill>
                  <a:effectLst/>
                  <a:uLnTx/>
                  <a:uFillTx/>
                  <a:latin typeface="arial" panose="020B0604020202020204" pitchFamily="34" charset="0"/>
                  <a:ea typeface="+mn-ea"/>
                  <a:cs typeface="Arial" charset="0"/>
                </a:rPr>
                <a:t>pārstrukturēšana </a:t>
              </a:r>
            </a:p>
          </p:txBody>
        </p:sp>
      </p:grpSp>
      <p:sp>
        <p:nvSpPr>
          <p:cNvPr id="37" name="Rectangle 36">
            <a:extLst>
              <a:ext uri="{FF2B5EF4-FFF2-40B4-BE49-F238E27FC236}">
                <a16:creationId xmlns:a16="http://schemas.microsoft.com/office/drawing/2014/main" xmlns="" id="{E5CE53F8-E605-45E1-BBC2-DD717EC861EC}"/>
              </a:ext>
            </a:extLst>
          </p:cNvPr>
          <p:cNvSpPr>
            <a:spLocks noChangeArrowheads="1"/>
          </p:cNvSpPr>
          <p:nvPr/>
        </p:nvSpPr>
        <p:spPr bwMode="auto">
          <a:xfrm>
            <a:off x="409306" y="2440495"/>
            <a:ext cx="3889317"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Finanses un likviditāte</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Naudas plūsmas un apgrozāmo līdzekļu pārvaldība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Finansēšana un </a:t>
            </a:r>
            <a:r>
              <a:rPr lang="lv-LV" dirty="0">
                <a:solidFill>
                  <a:prstClr val="black"/>
                </a:solidFill>
                <a:latin typeface="arial" panose="020B0604020202020204" pitchFamily="34" charset="0"/>
              </a:rPr>
              <a:t>saistību</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struktūra</a:t>
            </a:r>
          </a:p>
        </p:txBody>
      </p:sp>
      <p:sp>
        <p:nvSpPr>
          <p:cNvPr id="56" name="Rectangle 55">
            <a:extLst>
              <a:ext uri="{FF2B5EF4-FFF2-40B4-BE49-F238E27FC236}">
                <a16:creationId xmlns:a16="http://schemas.microsoft.com/office/drawing/2014/main" xmlns="" id="{53A905F2-271E-4C5E-89A9-9EDBCA3BD45F}"/>
              </a:ext>
            </a:extLst>
          </p:cNvPr>
          <p:cNvSpPr>
            <a:spLocks noChangeArrowheads="1"/>
          </p:cNvSpPr>
          <p:nvPr/>
        </p:nvSpPr>
        <p:spPr bwMode="auto">
          <a:xfrm>
            <a:off x="409575" y="3893859"/>
            <a:ext cx="3889053"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Ražošana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Ražošana pašu rūpnīcā vai ārpakalpojumu izmantošana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Pētniecība un attīstība (R&amp;D)</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Plānošana un efektivitāte</a:t>
            </a:r>
          </a:p>
        </p:txBody>
      </p:sp>
      <p:sp>
        <p:nvSpPr>
          <p:cNvPr id="57" name="Rectangle 56">
            <a:extLst>
              <a:ext uri="{FF2B5EF4-FFF2-40B4-BE49-F238E27FC236}">
                <a16:creationId xmlns:a16="http://schemas.microsoft.com/office/drawing/2014/main" xmlns="" id="{8BD5D4CC-B6DE-4C05-83BE-260DA9A9FE8D}"/>
              </a:ext>
            </a:extLst>
          </p:cNvPr>
          <p:cNvSpPr>
            <a:spLocks noChangeArrowheads="1"/>
          </p:cNvSpPr>
          <p:nvPr/>
        </p:nvSpPr>
        <p:spPr bwMode="auto">
          <a:xfrm>
            <a:off x="409306" y="5211711"/>
            <a:ext cx="3889315"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Piegādes ķēdes pārvaldība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dirty="0">
                <a:solidFill>
                  <a:prstClr val="black"/>
                </a:solidFill>
                <a:latin typeface="arial" panose="020B0604020202020204" pitchFamily="34" charset="0"/>
              </a:rPr>
              <a:t>Iepirkumi</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Loģistika</a:t>
            </a:r>
          </a:p>
        </p:txBody>
      </p:sp>
      <p:sp>
        <p:nvSpPr>
          <p:cNvPr id="58" name="Rectangle 57">
            <a:extLst>
              <a:ext uri="{FF2B5EF4-FFF2-40B4-BE49-F238E27FC236}">
                <a16:creationId xmlns:a16="http://schemas.microsoft.com/office/drawing/2014/main" xmlns="" id="{09084CC2-4892-48EA-BA45-9EA6CA06F7C6}"/>
              </a:ext>
            </a:extLst>
          </p:cNvPr>
          <p:cNvSpPr>
            <a:spLocks noChangeArrowheads="1"/>
          </p:cNvSpPr>
          <p:nvPr/>
        </p:nvSpPr>
        <p:spPr bwMode="auto">
          <a:xfrm>
            <a:off x="7851056" y="2440495"/>
            <a:ext cx="3932958"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Stratēģija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Uzņēmējdarbības modelis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Tirgi, produktu līnijas, apvienošanās un pārņemšana </a:t>
            </a:r>
            <a:endParaRPr kumimoji="0" lang="lv-LV"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Riskanti uzņēmējdarbības lēmumi (piemēram, NILL)</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 name="Rectangle 58">
            <a:extLst>
              <a:ext uri="{FF2B5EF4-FFF2-40B4-BE49-F238E27FC236}">
                <a16:creationId xmlns:a16="http://schemas.microsoft.com/office/drawing/2014/main" xmlns="" id="{18181C9F-A055-49C7-95B5-66F2091B7421}"/>
              </a:ext>
            </a:extLst>
          </p:cNvPr>
          <p:cNvSpPr>
            <a:spLocks noChangeArrowheads="1"/>
          </p:cNvSpPr>
          <p:nvPr/>
        </p:nvSpPr>
        <p:spPr bwMode="auto">
          <a:xfrm>
            <a:off x="7851056" y="3893417"/>
            <a:ext cx="3932958" cy="879917"/>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Uzņēmuma struktūra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Īpašumtiesību struktūra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Grupas uzņēmumi</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Organizatoriskā struktūra</a:t>
            </a:r>
          </a:p>
        </p:txBody>
      </p:sp>
      <p:sp>
        <p:nvSpPr>
          <p:cNvPr id="60" name="Rectangle 59">
            <a:extLst>
              <a:ext uri="{FF2B5EF4-FFF2-40B4-BE49-F238E27FC236}">
                <a16:creationId xmlns:a16="http://schemas.microsoft.com/office/drawing/2014/main" xmlns="" id="{CC892CA0-3019-47F4-8425-FCFC6CD633FB}"/>
              </a:ext>
            </a:extLst>
          </p:cNvPr>
          <p:cNvSpPr>
            <a:spLocks noChangeArrowheads="1"/>
          </p:cNvSpPr>
          <p:nvPr/>
        </p:nvSpPr>
        <p:spPr bwMode="auto">
          <a:xfrm>
            <a:off x="7851056" y="5211711"/>
            <a:ext cx="3932958"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a:ln>
                  <a:noFill/>
                </a:ln>
                <a:solidFill>
                  <a:srgbClr val="990066"/>
                </a:solidFill>
                <a:effectLst/>
                <a:uLnTx/>
                <a:uFillTx/>
                <a:latin typeface="arial" panose="020B0604020202020204" pitchFamily="34" charset="0"/>
                <a:ea typeface="+mn-ea"/>
                <a:cs typeface="+mn-cs"/>
              </a:rPr>
              <a:t>Pārdošana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Produktu portfelis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Mārketings un cenu noteikšana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Pārdošanas darbības</a:t>
            </a:r>
          </a:p>
        </p:txBody>
      </p:sp>
      <p:sp>
        <p:nvSpPr>
          <p:cNvPr id="68" name="Rectangle 67">
            <a:extLst>
              <a:ext uri="{FF2B5EF4-FFF2-40B4-BE49-F238E27FC236}">
                <a16:creationId xmlns:a16="http://schemas.microsoft.com/office/drawing/2014/main" xmlns="" id="{5181F196-7203-48E2-B902-6F9C5527092B}"/>
              </a:ext>
            </a:extLst>
          </p:cNvPr>
          <p:cNvSpPr/>
          <p:nvPr/>
        </p:nvSpPr>
        <p:spPr>
          <a:xfrm>
            <a:off x="407988" y="2024063"/>
            <a:ext cx="11376025" cy="453641"/>
          </a:xfrm>
          <a:prstGeom prst="rect">
            <a:avLst/>
          </a:prstGeom>
          <a:solidFill>
            <a:schemeClr val="tx2"/>
          </a:solidFill>
        </p:spPr>
        <p:txBody>
          <a:bodyPr wrap="square" lIns="72000" tIns="36000" rIns="72000" bIns="3600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Darbības restrukturizācija ir sarežģīts process, kurā jāņem vērā visi uzņēmējdarbības un finanšu aspekti. Skatiet galvenās darbīb</a:t>
            </a:r>
            <a:r>
              <a:rPr lang="lv-LV" sz="1200" dirty="0">
                <a:solidFill>
                  <a:prstClr val="white"/>
                </a:solidFill>
                <a:latin typeface="arial" panose="020B0604020202020204" pitchFamily="34" charset="0"/>
                <a:cs typeface="Arial" panose="020B0604020202020204" pitchFamily="34" charset="0"/>
              </a:rPr>
              <a:t>as</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pārstrukturēšanas jomas, kas aprakstītas turpmāk.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Ko ietver darbības restrukturizācija?</a:t>
            </a:r>
          </a:p>
        </p:txBody>
      </p:sp>
      <p:sp>
        <p:nvSpPr>
          <p:cNvPr id="69" name="Rectangle 68">
            <a:extLst>
              <a:ext uri="{FF2B5EF4-FFF2-40B4-BE49-F238E27FC236}">
                <a16:creationId xmlns:a16="http://schemas.microsoft.com/office/drawing/2014/main" xmlns="" id="{ECE9C9A5-9734-47E8-A22A-82109EA48AD3}"/>
              </a:ext>
            </a:extLst>
          </p:cNvPr>
          <p:cNvSpPr/>
          <p:nvPr/>
        </p:nvSpPr>
        <p:spPr>
          <a:xfrm>
            <a:off x="761655" y="3234531"/>
            <a:ext cx="1043427" cy="338138"/>
          </a:xfrm>
          <a:prstGeom prst="rect">
            <a:avLst/>
          </a:prstGeom>
          <a:noFill/>
          <a:ln>
            <a:no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xmlns=""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xmlns="" val="tx"/>
                    </a:ext>
                  </a:extLst>
                </a:hlinkClick>
              </a:rPr>
              <a:t>i</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xmlns="" val="tx"/>
                    </a:ext>
                  </a:extLst>
                </a:hlinkClick>
              </a:rPr>
              <a:t> finanšu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xmlns="" val="tx"/>
                    </a:ext>
                  </a:extLst>
                </a:hlinkClick>
              </a:rPr>
              <a:t> restrukturizācija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0" name="Rectangle 69">
            <a:hlinkClick r:id="rId9" action="ppaction://hlinksldjump"/>
            <a:extLst>
              <a:ext uri="{FF2B5EF4-FFF2-40B4-BE49-F238E27FC236}">
                <a16:creationId xmlns:a16="http://schemas.microsoft.com/office/drawing/2014/main" xmlns="" id="{1A1A862F-8A09-4801-8EC5-EEE9CD33E5EF}"/>
              </a:ext>
            </a:extLst>
          </p:cNvPr>
          <p:cNvSpPr/>
          <p:nvPr/>
        </p:nvSpPr>
        <p:spPr>
          <a:xfrm>
            <a:off x="2175005" y="3234531"/>
            <a:ext cx="1301684"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xmlns=""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xmlns="" val="tx"/>
                    </a:ext>
                  </a:extLst>
                </a:hlinkClick>
              </a:rPr>
              <a:t>i saistību atmaksas nosacījumu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rPr>
              <a:t> maiņa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9" name="Freeform 31">
            <a:extLst>
              <a:ext uri="{FF2B5EF4-FFF2-40B4-BE49-F238E27FC236}">
                <a16:creationId xmlns:a16="http://schemas.microsoft.com/office/drawing/2014/main" xmlns="" id="{480DBE01-97F9-4BB2-AAB2-EFE4201536BF}"/>
              </a:ext>
            </a:extLst>
          </p:cNvPr>
          <p:cNvSpPr>
            <a:spLocks noChangeAspect="1" noEditPoints="1"/>
          </p:cNvSpPr>
          <p:nvPr/>
        </p:nvSpPr>
        <p:spPr bwMode="auto">
          <a:xfrm>
            <a:off x="5324477" y="3200400"/>
            <a:ext cx="457200" cy="457200"/>
          </a:xfrm>
          <a:custGeom>
            <a:avLst/>
            <a:gdLst>
              <a:gd name="T0" fmla="*/ 0 w 346"/>
              <a:gd name="T1" fmla="*/ 346 h 346"/>
              <a:gd name="T2" fmla="*/ 346 w 346"/>
              <a:gd name="T3" fmla="*/ 295 h 346"/>
              <a:gd name="T4" fmla="*/ 346 w 346"/>
              <a:gd name="T5" fmla="*/ 166 h 346"/>
              <a:gd name="T6" fmla="*/ 346 w 346"/>
              <a:gd name="T7" fmla="*/ 82 h 346"/>
              <a:gd name="T8" fmla="*/ 346 w 346"/>
              <a:gd name="T9" fmla="*/ 0 h 346"/>
              <a:gd name="T10" fmla="*/ 42 w 346"/>
              <a:gd name="T11" fmla="*/ 181 h 346"/>
              <a:gd name="T12" fmla="*/ 14 w 346"/>
              <a:gd name="T13" fmla="*/ 304 h 346"/>
              <a:gd name="T14" fmla="*/ 14 w 346"/>
              <a:gd name="T15" fmla="*/ 304 h 346"/>
              <a:gd name="T16" fmla="*/ 331 w 346"/>
              <a:gd name="T17" fmla="*/ 331 h 346"/>
              <a:gd name="T18" fmla="*/ 289 w 346"/>
              <a:gd name="T19" fmla="*/ 331 h 346"/>
              <a:gd name="T20" fmla="*/ 14 w 346"/>
              <a:gd name="T21" fmla="*/ 254 h 346"/>
              <a:gd name="T22" fmla="*/ 289 w 346"/>
              <a:gd name="T23" fmla="*/ 181 h 346"/>
              <a:gd name="T24" fmla="*/ 331 w 346"/>
              <a:gd name="T25" fmla="*/ 289 h 346"/>
              <a:gd name="T26" fmla="*/ 331 w 346"/>
              <a:gd name="T27" fmla="*/ 181 h 346"/>
              <a:gd name="T28" fmla="*/ 14 w 346"/>
              <a:gd name="T29" fmla="*/ 166 h 346"/>
              <a:gd name="T30" fmla="*/ 331 w 346"/>
              <a:gd name="T31" fmla="*/ 137 h 346"/>
              <a:gd name="T32" fmla="*/ 14 w 346"/>
              <a:gd name="T33" fmla="*/ 123 h 346"/>
              <a:gd name="T34" fmla="*/ 331 w 346"/>
              <a:gd name="T35" fmla="*/ 123 h 346"/>
              <a:gd name="T36" fmla="*/ 14 w 346"/>
              <a:gd name="T37" fmla="*/ 55 h 346"/>
              <a:gd name="T38" fmla="*/ 14 w 346"/>
              <a:gd name="T39" fmla="*/ 82 h 346"/>
              <a:gd name="T40" fmla="*/ 331 w 346"/>
              <a:gd name="T41" fmla="*/ 14 h 346"/>
              <a:gd name="T42" fmla="*/ 173 w 346"/>
              <a:gd name="T43" fmla="*/ 206 h 346"/>
              <a:gd name="T44" fmla="*/ 223 w 346"/>
              <a:gd name="T45" fmla="*/ 256 h 346"/>
              <a:gd name="T46" fmla="*/ 137 w 346"/>
              <a:gd name="T47" fmla="*/ 256 h 346"/>
              <a:gd name="T48" fmla="*/ 173 w 346"/>
              <a:gd name="T49" fmla="*/ 292 h 346"/>
              <a:gd name="T50" fmla="*/ 178 w 346"/>
              <a:gd name="T51" fmla="*/ 251 h 346"/>
              <a:gd name="T52" fmla="*/ 175 w 346"/>
              <a:gd name="T53" fmla="*/ 241 h 346"/>
              <a:gd name="T54" fmla="*/ 187 w 346"/>
              <a:gd name="T55" fmla="*/ 246 h 346"/>
              <a:gd name="T56" fmla="*/ 180 w 346"/>
              <a:gd name="T57" fmla="*/ 235 h 346"/>
              <a:gd name="T58" fmla="*/ 172 w 346"/>
              <a:gd name="T59" fmla="*/ 230 h 346"/>
              <a:gd name="T60" fmla="*/ 163 w 346"/>
              <a:gd name="T61" fmla="*/ 238 h 346"/>
              <a:gd name="T62" fmla="*/ 161 w 346"/>
              <a:gd name="T63" fmla="*/ 250 h 346"/>
              <a:gd name="T64" fmla="*/ 170 w 346"/>
              <a:gd name="T65" fmla="*/ 257 h 346"/>
              <a:gd name="T66" fmla="*/ 172 w 346"/>
              <a:gd name="T67" fmla="*/ 268 h 346"/>
              <a:gd name="T68" fmla="*/ 159 w 346"/>
              <a:gd name="T69" fmla="*/ 261 h 346"/>
              <a:gd name="T70" fmla="*/ 172 w 346"/>
              <a:gd name="T71" fmla="*/ 279 h 346"/>
              <a:gd name="T72" fmla="*/ 182 w 346"/>
              <a:gd name="T73" fmla="*/ 273 h 346"/>
              <a:gd name="T74" fmla="*/ 189 w 346"/>
              <a:gd name="T75" fmla="*/ 263 h 346"/>
              <a:gd name="T76" fmla="*/ 172 w 346"/>
              <a:gd name="T77" fmla="*/ 249 h 346"/>
              <a:gd name="T78" fmla="*/ 168 w 346"/>
              <a:gd name="T79" fmla="*/ 243 h 346"/>
              <a:gd name="T80" fmla="*/ 172 w 346"/>
              <a:gd name="T81" fmla="*/ 241 h 346"/>
              <a:gd name="T82" fmla="*/ 179 w 346"/>
              <a:gd name="T83" fmla="*/ 267 h 346"/>
              <a:gd name="T84" fmla="*/ 175 w 346"/>
              <a:gd name="T85" fmla="*/ 258 h 346"/>
              <a:gd name="T86" fmla="*/ 180 w 346"/>
              <a:gd name="T87" fmla="*/ 26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346">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chemeClr val="accent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sp>
        <p:nvSpPr>
          <p:cNvPr id="96" name="Freeform 36">
            <a:extLst>
              <a:ext uri="{FF2B5EF4-FFF2-40B4-BE49-F238E27FC236}">
                <a16:creationId xmlns:a16="http://schemas.microsoft.com/office/drawing/2014/main" xmlns="" id="{6907EBC3-5F4D-412F-85ED-F38BD405FBDD}"/>
              </a:ext>
            </a:extLst>
          </p:cNvPr>
          <p:cNvSpPr>
            <a:spLocks noChangeAspect="1" noEditPoints="1"/>
          </p:cNvSpPr>
          <p:nvPr/>
        </p:nvSpPr>
        <p:spPr bwMode="auto">
          <a:xfrm>
            <a:off x="4697351" y="4106298"/>
            <a:ext cx="457200" cy="457200"/>
          </a:xfrm>
          <a:custGeom>
            <a:avLst/>
            <a:gdLst>
              <a:gd name="T0" fmla="*/ 266 w 266"/>
              <a:gd name="T1" fmla="*/ 59 h 266"/>
              <a:gd name="T2" fmla="*/ 133 w 266"/>
              <a:gd name="T3" fmla="*/ 0 h 266"/>
              <a:gd name="T4" fmla="*/ 0 w 266"/>
              <a:gd name="T5" fmla="*/ 59 h 266"/>
              <a:gd name="T6" fmla="*/ 0 w 266"/>
              <a:gd name="T7" fmla="*/ 59 h 266"/>
              <a:gd name="T8" fmla="*/ 0 w 266"/>
              <a:gd name="T9" fmla="*/ 59 h 266"/>
              <a:gd name="T10" fmla="*/ 0 w 266"/>
              <a:gd name="T11" fmla="*/ 207 h 266"/>
              <a:gd name="T12" fmla="*/ 133 w 266"/>
              <a:gd name="T13" fmla="*/ 266 h 266"/>
              <a:gd name="T14" fmla="*/ 133 w 266"/>
              <a:gd name="T15" fmla="*/ 266 h 266"/>
              <a:gd name="T16" fmla="*/ 266 w 266"/>
              <a:gd name="T17" fmla="*/ 207 h 266"/>
              <a:gd name="T18" fmla="*/ 266 w 266"/>
              <a:gd name="T19" fmla="*/ 59 h 266"/>
              <a:gd name="T20" fmla="*/ 266 w 266"/>
              <a:gd name="T21" fmla="*/ 59 h 266"/>
              <a:gd name="T22" fmla="*/ 133 w 266"/>
              <a:gd name="T23" fmla="*/ 13 h 266"/>
              <a:gd name="T24" fmla="*/ 244 w 266"/>
              <a:gd name="T25" fmla="*/ 61 h 266"/>
              <a:gd name="T26" fmla="*/ 133 w 266"/>
              <a:gd name="T27" fmla="*/ 111 h 266"/>
              <a:gd name="T28" fmla="*/ 21 w 266"/>
              <a:gd name="T29" fmla="*/ 61 h 266"/>
              <a:gd name="T30" fmla="*/ 133 w 266"/>
              <a:gd name="T31" fmla="*/ 13 h 266"/>
              <a:gd name="T32" fmla="*/ 11 w 266"/>
              <a:gd name="T33" fmla="*/ 70 h 266"/>
              <a:gd name="T34" fmla="*/ 127 w 266"/>
              <a:gd name="T35" fmla="*/ 121 h 266"/>
              <a:gd name="T36" fmla="*/ 127 w 266"/>
              <a:gd name="T37" fmla="*/ 251 h 266"/>
              <a:gd name="T38" fmla="*/ 11 w 266"/>
              <a:gd name="T39" fmla="*/ 200 h 266"/>
              <a:gd name="T40" fmla="*/ 11 w 266"/>
              <a:gd name="T41" fmla="*/ 70 h 266"/>
              <a:gd name="T42" fmla="*/ 139 w 266"/>
              <a:gd name="T43" fmla="*/ 251 h 266"/>
              <a:gd name="T44" fmla="*/ 139 w 266"/>
              <a:gd name="T45" fmla="*/ 121 h 266"/>
              <a:gd name="T46" fmla="*/ 254 w 266"/>
              <a:gd name="T47" fmla="*/ 70 h 266"/>
              <a:gd name="T48" fmla="*/ 254 w 266"/>
              <a:gd name="T49" fmla="*/ 200 h 266"/>
              <a:gd name="T50" fmla="*/ 139 w 266"/>
              <a:gd name="T51" fmla="*/ 2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266">
                <a:moveTo>
                  <a:pt x="266" y="59"/>
                </a:moveTo>
                <a:lnTo>
                  <a:pt x="133" y="0"/>
                </a:lnTo>
                <a:lnTo>
                  <a:pt x="0" y="59"/>
                </a:lnTo>
                <a:lnTo>
                  <a:pt x="0" y="59"/>
                </a:lnTo>
                <a:lnTo>
                  <a:pt x="0" y="59"/>
                </a:lnTo>
                <a:lnTo>
                  <a:pt x="0" y="207"/>
                </a:lnTo>
                <a:lnTo>
                  <a:pt x="133" y="266"/>
                </a:lnTo>
                <a:lnTo>
                  <a:pt x="133" y="266"/>
                </a:lnTo>
                <a:lnTo>
                  <a:pt x="266" y="207"/>
                </a:lnTo>
                <a:lnTo>
                  <a:pt x="266" y="59"/>
                </a:lnTo>
                <a:lnTo>
                  <a:pt x="266" y="59"/>
                </a:lnTo>
                <a:close/>
                <a:moveTo>
                  <a:pt x="133" y="13"/>
                </a:moveTo>
                <a:lnTo>
                  <a:pt x="244" y="61"/>
                </a:lnTo>
                <a:lnTo>
                  <a:pt x="133" y="111"/>
                </a:lnTo>
                <a:lnTo>
                  <a:pt x="21" y="61"/>
                </a:lnTo>
                <a:lnTo>
                  <a:pt x="133" y="13"/>
                </a:lnTo>
                <a:close/>
                <a:moveTo>
                  <a:pt x="11" y="70"/>
                </a:moveTo>
                <a:lnTo>
                  <a:pt x="127" y="121"/>
                </a:lnTo>
                <a:lnTo>
                  <a:pt x="127" y="251"/>
                </a:lnTo>
                <a:lnTo>
                  <a:pt x="11" y="200"/>
                </a:lnTo>
                <a:lnTo>
                  <a:pt x="11" y="70"/>
                </a:lnTo>
                <a:close/>
                <a:moveTo>
                  <a:pt x="139" y="251"/>
                </a:moveTo>
                <a:lnTo>
                  <a:pt x="139" y="121"/>
                </a:lnTo>
                <a:lnTo>
                  <a:pt x="254" y="70"/>
                </a:lnTo>
                <a:lnTo>
                  <a:pt x="254" y="200"/>
                </a:lnTo>
                <a:lnTo>
                  <a:pt x="139" y="251"/>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7" name="Group 96">
            <a:extLst>
              <a:ext uri="{FF2B5EF4-FFF2-40B4-BE49-F238E27FC236}">
                <a16:creationId xmlns:a16="http://schemas.microsoft.com/office/drawing/2014/main" xmlns="" id="{DC197DED-5191-452C-842A-2F8BC635B4C9}"/>
              </a:ext>
            </a:extLst>
          </p:cNvPr>
          <p:cNvGrpSpPr>
            <a:grpSpLocks noChangeAspect="1"/>
          </p:cNvGrpSpPr>
          <p:nvPr/>
        </p:nvGrpSpPr>
        <p:grpSpPr>
          <a:xfrm>
            <a:off x="5324477" y="5184040"/>
            <a:ext cx="457200" cy="457200"/>
            <a:chOff x="-1555568" y="762001"/>
            <a:chExt cx="426447" cy="426447"/>
          </a:xfrm>
          <a:solidFill>
            <a:schemeClr val="accent1"/>
          </a:solidFill>
        </p:grpSpPr>
        <p:sp>
          <p:nvSpPr>
            <p:cNvPr id="98" name="Freeform 54">
              <a:extLst>
                <a:ext uri="{FF2B5EF4-FFF2-40B4-BE49-F238E27FC236}">
                  <a16:creationId xmlns:a16="http://schemas.microsoft.com/office/drawing/2014/main" xmlns="" id="{0EAC1C8A-DF4D-4308-A273-56A13FC4C310}"/>
                </a:ext>
              </a:extLst>
            </p:cNvPr>
            <p:cNvSpPr>
              <a:spLocks noEditPoints="1"/>
            </p:cNvSpPr>
            <p:nvPr/>
          </p:nvSpPr>
          <p:spPr bwMode="auto">
            <a:xfrm>
              <a:off x="-1506630"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 name="Freeform 55">
              <a:extLst>
                <a:ext uri="{FF2B5EF4-FFF2-40B4-BE49-F238E27FC236}">
                  <a16:creationId xmlns:a16="http://schemas.microsoft.com/office/drawing/2014/main" xmlns="" id="{B47F4841-1CF4-4849-95C5-2EEB3F38A8A9}"/>
                </a:ext>
              </a:extLst>
            </p:cNvPr>
            <p:cNvSpPr>
              <a:spLocks noEditPoints="1"/>
            </p:cNvSpPr>
            <p:nvPr/>
          </p:nvSpPr>
          <p:spPr bwMode="auto">
            <a:xfrm>
              <a:off x="-1275932"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 name="Freeform 56">
              <a:extLst>
                <a:ext uri="{FF2B5EF4-FFF2-40B4-BE49-F238E27FC236}">
                  <a16:creationId xmlns:a16="http://schemas.microsoft.com/office/drawing/2014/main" xmlns="" id="{8C3DEE6B-1F80-4D02-B6C3-1B19B3C8D013}"/>
                </a:ext>
              </a:extLst>
            </p:cNvPr>
            <p:cNvSpPr>
              <a:spLocks/>
            </p:cNvSpPr>
            <p:nvPr/>
          </p:nvSpPr>
          <p:spPr bwMode="auto">
            <a:xfrm>
              <a:off x="-1555568" y="762001"/>
              <a:ext cx="426447" cy="328574"/>
            </a:xfrm>
            <a:custGeom>
              <a:avLst/>
              <a:gdLst>
                <a:gd name="T0" fmla="*/ 61 w 61"/>
                <a:gd name="T1" fmla="*/ 47 h 47"/>
                <a:gd name="T2" fmla="*/ 0 w 61"/>
                <a:gd name="T3" fmla="*/ 47 h 47"/>
                <a:gd name="T4" fmla="*/ 0 w 61"/>
                <a:gd name="T5" fmla="*/ 0 h 47"/>
                <a:gd name="T6" fmla="*/ 3 w 61"/>
                <a:gd name="T7" fmla="*/ 0 h 47"/>
                <a:gd name="T8" fmla="*/ 3 w 61"/>
                <a:gd name="T9" fmla="*/ 44 h 47"/>
                <a:gd name="T10" fmla="*/ 61 w 61"/>
                <a:gd name="T11" fmla="*/ 44 h 47"/>
                <a:gd name="T12" fmla="*/ 61 w 61"/>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1" h="47">
                  <a:moveTo>
                    <a:pt x="61" y="47"/>
                  </a:moveTo>
                  <a:lnTo>
                    <a:pt x="0" y="47"/>
                  </a:lnTo>
                  <a:lnTo>
                    <a:pt x="0" y="0"/>
                  </a:lnTo>
                  <a:lnTo>
                    <a:pt x="3" y="0"/>
                  </a:lnTo>
                  <a:lnTo>
                    <a:pt x="3" y="44"/>
                  </a:lnTo>
                  <a:lnTo>
                    <a:pt x="61" y="44"/>
                  </a:lnTo>
                  <a:lnTo>
                    <a:pt x="6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Freeform 57">
              <a:extLst>
                <a:ext uri="{FF2B5EF4-FFF2-40B4-BE49-F238E27FC236}">
                  <a16:creationId xmlns:a16="http://schemas.microsoft.com/office/drawing/2014/main" xmlns="" id="{A47C26D5-F5DC-4957-ACBA-A03517763AFA}"/>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close/>
                  <a:moveTo>
                    <a:pt x="40" y="0"/>
                  </a:moveTo>
                  <a:lnTo>
                    <a:pt x="0" y="0"/>
                  </a:lnTo>
                  <a:lnTo>
                    <a:pt x="0" y="20"/>
                  </a:lnTo>
                  <a:lnTo>
                    <a:pt x="40" y="20"/>
                  </a:lnTo>
                  <a:lnTo>
                    <a:pt x="4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Freeform 58">
              <a:extLst>
                <a:ext uri="{FF2B5EF4-FFF2-40B4-BE49-F238E27FC236}">
                  <a16:creationId xmlns:a16="http://schemas.microsoft.com/office/drawing/2014/main" xmlns="" id="{A1CFCB2D-0CD1-48E1-8C88-C9ACBA2AEEFD}"/>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moveTo>
                    <a:pt x="40" y="0"/>
                  </a:moveTo>
                  <a:lnTo>
                    <a:pt x="0" y="0"/>
                  </a:lnTo>
                  <a:lnTo>
                    <a:pt x="0" y="20"/>
                  </a:lnTo>
                  <a:lnTo>
                    <a:pt x="40" y="20"/>
                  </a:lnTo>
                  <a:lnTo>
                    <a:pt x="40" y="0"/>
                  </a:lnTo>
                  <a:lnTo>
                    <a:pt x="4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Freeform 59">
              <a:extLst>
                <a:ext uri="{FF2B5EF4-FFF2-40B4-BE49-F238E27FC236}">
                  <a16:creationId xmlns:a16="http://schemas.microsoft.com/office/drawing/2014/main" xmlns="" id="{10F2DF65-35E5-4E13-A6B6-8B245AEF5661}"/>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close/>
                  <a:moveTo>
                    <a:pt x="50" y="0"/>
                  </a:moveTo>
                  <a:lnTo>
                    <a:pt x="0" y="0"/>
                  </a:lnTo>
                  <a:lnTo>
                    <a:pt x="0" y="20"/>
                  </a:lnTo>
                  <a:lnTo>
                    <a:pt x="50" y="2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60">
              <a:extLst>
                <a:ext uri="{FF2B5EF4-FFF2-40B4-BE49-F238E27FC236}">
                  <a16:creationId xmlns:a16="http://schemas.microsoft.com/office/drawing/2014/main" xmlns="" id="{41204DBB-DDFD-444F-AF65-2DABAE6AA885}"/>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moveTo>
                    <a:pt x="50" y="0"/>
                  </a:moveTo>
                  <a:lnTo>
                    <a:pt x="0" y="0"/>
                  </a:lnTo>
                  <a:lnTo>
                    <a:pt x="0" y="20"/>
                  </a:lnTo>
                  <a:lnTo>
                    <a:pt x="50" y="20"/>
                  </a:lnTo>
                  <a:lnTo>
                    <a:pt x="50" y="0"/>
                  </a:lnTo>
                  <a:lnTo>
                    <a:pt x="5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Rectangle 61">
              <a:extLst>
                <a:ext uri="{FF2B5EF4-FFF2-40B4-BE49-F238E27FC236}">
                  <a16:creationId xmlns:a16="http://schemas.microsoft.com/office/drawing/2014/main" xmlns="" id="{BB8EBF3E-ACC7-4385-96CD-260B4CDD5245}"/>
                </a:ext>
              </a:extLst>
            </p:cNvPr>
            <p:cNvSpPr>
              <a:spLocks noChangeArrowheads="1"/>
            </p:cNvSpPr>
            <p:nvPr/>
          </p:nvSpPr>
          <p:spPr bwMode="auto">
            <a:xfrm>
              <a:off x="-1485659" y="845892"/>
              <a:ext cx="34957" cy="2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Rectangle 62">
              <a:extLst>
                <a:ext uri="{FF2B5EF4-FFF2-40B4-BE49-F238E27FC236}">
                  <a16:creationId xmlns:a16="http://schemas.microsoft.com/office/drawing/2014/main" xmlns="" id="{B720C64A-3E82-4EAB-A917-01E245F3E713}"/>
                </a:ext>
              </a:extLst>
            </p:cNvPr>
            <p:cNvSpPr>
              <a:spLocks noChangeArrowheads="1"/>
            </p:cNvSpPr>
            <p:nvPr/>
          </p:nvSpPr>
          <p:spPr bwMode="auto">
            <a:xfrm>
              <a:off x="-1485659" y="1006684"/>
              <a:ext cx="34957" cy="13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7" name="Freeform 5">
            <a:extLst>
              <a:ext uri="{FF2B5EF4-FFF2-40B4-BE49-F238E27FC236}">
                <a16:creationId xmlns:a16="http://schemas.microsoft.com/office/drawing/2014/main" xmlns="" id="{EF8F8DD8-96B6-4F89-B8CB-28E1284752F9}"/>
              </a:ext>
            </a:extLst>
          </p:cNvPr>
          <p:cNvSpPr>
            <a:spLocks noChangeAspect="1" noEditPoints="1"/>
          </p:cNvSpPr>
          <p:nvPr/>
        </p:nvSpPr>
        <p:spPr bwMode="auto">
          <a:xfrm>
            <a:off x="6404017" y="3200400"/>
            <a:ext cx="457200" cy="457200"/>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grpSp>
        <p:nvGrpSpPr>
          <p:cNvPr id="108" name="Group 107">
            <a:extLst>
              <a:ext uri="{FF2B5EF4-FFF2-40B4-BE49-F238E27FC236}">
                <a16:creationId xmlns:a16="http://schemas.microsoft.com/office/drawing/2014/main" xmlns="" id="{98A15368-AA8E-460C-8E15-22DC11A509FF}"/>
              </a:ext>
            </a:extLst>
          </p:cNvPr>
          <p:cNvGrpSpPr>
            <a:grpSpLocks noChangeAspect="1"/>
          </p:cNvGrpSpPr>
          <p:nvPr/>
        </p:nvGrpSpPr>
        <p:grpSpPr>
          <a:xfrm>
            <a:off x="7006832" y="4114036"/>
            <a:ext cx="457200" cy="457200"/>
            <a:chOff x="7098164" y="3360405"/>
            <a:chExt cx="202814" cy="202816"/>
          </a:xfrm>
          <a:solidFill>
            <a:schemeClr val="accent1"/>
          </a:solidFill>
        </p:grpSpPr>
        <p:sp>
          <p:nvSpPr>
            <p:cNvPr id="109" name="Freeform 131">
              <a:extLst>
                <a:ext uri="{FF2B5EF4-FFF2-40B4-BE49-F238E27FC236}">
                  <a16:creationId xmlns:a16="http://schemas.microsoft.com/office/drawing/2014/main" xmlns="" id="{79421DBB-66FD-4591-B0F2-182048A1AAE6}"/>
                </a:ext>
              </a:extLst>
            </p:cNvPr>
            <p:cNvSpPr>
              <a:spLocks noEditPoints="1"/>
            </p:cNvSpPr>
            <p:nvPr/>
          </p:nvSpPr>
          <p:spPr bwMode="auto">
            <a:xfrm>
              <a:off x="7098164" y="3360405"/>
              <a:ext cx="202814" cy="202816"/>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9 w 61"/>
                <a:gd name="T11" fmla="*/ 59 h 61"/>
                <a:gd name="T12" fmla="*/ 3 w 61"/>
                <a:gd name="T13" fmla="*/ 59 h 61"/>
                <a:gd name="T14" fmla="*/ 3 w 61"/>
                <a:gd name="T15" fmla="*/ 2 h 61"/>
                <a:gd name="T16" fmla="*/ 59 w 61"/>
                <a:gd name="T17" fmla="*/ 2 h 61"/>
                <a:gd name="T18" fmla="*/ 59 w 61"/>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9" y="59"/>
                  </a:moveTo>
                  <a:lnTo>
                    <a:pt x="3" y="59"/>
                  </a:lnTo>
                  <a:lnTo>
                    <a:pt x="3" y="2"/>
                  </a:lnTo>
                  <a:lnTo>
                    <a:pt x="59" y="2"/>
                  </a:lnTo>
                  <a:lnTo>
                    <a:pt x="5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132">
              <a:extLst>
                <a:ext uri="{FF2B5EF4-FFF2-40B4-BE49-F238E27FC236}">
                  <a16:creationId xmlns:a16="http://schemas.microsoft.com/office/drawing/2014/main" xmlns="" id="{495DDF48-8E5D-46C9-A733-3D8FB0818A5E}"/>
                </a:ext>
              </a:extLst>
            </p:cNvPr>
            <p:cNvSpPr>
              <a:spLocks noEditPoints="1"/>
            </p:cNvSpPr>
            <p:nvPr/>
          </p:nvSpPr>
          <p:spPr bwMode="auto">
            <a:xfrm>
              <a:off x="7118113" y="3383680"/>
              <a:ext cx="162916" cy="159592"/>
            </a:xfrm>
            <a:custGeom>
              <a:avLst/>
              <a:gdLst>
                <a:gd name="T0" fmla="*/ 13 w 153"/>
                <a:gd name="T1" fmla="*/ 56 h 149"/>
                <a:gd name="T2" fmla="*/ 22 w 153"/>
                <a:gd name="T3" fmla="*/ 52 h 149"/>
                <a:gd name="T4" fmla="*/ 49 w 153"/>
                <a:gd name="T5" fmla="*/ 64 h 149"/>
                <a:gd name="T6" fmla="*/ 48 w 153"/>
                <a:gd name="T7" fmla="*/ 71 h 149"/>
                <a:gd name="T8" fmla="*/ 52 w 153"/>
                <a:gd name="T9" fmla="*/ 84 h 149"/>
                <a:gd name="T10" fmla="*/ 34 w 153"/>
                <a:gd name="T11" fmla="*/ 98 h 149"/>
                <a:gd name="T12" fmla="*/ 27 w 153"/>
                <a:gd name="T13" fmla="*/ 96 h 149"/>
                <a:gd name="T14" fmla="*/ 14 w 153"/>
                <a:gd name="T15" fmla="*/ 109 h 149"/>
                <a:gd name="T16" fmla="*/ 27 w 153"/>
                <a:gd name="T17" fmla="*/ 122 h 149"/>
                <a:gd name="T18" fmla="*/ 40 w 153"/>
                <a:gd name="T19" fmla="*/ 109 h 149"/>
                <a:gd name="T20" fmla="*/ 39 w 153"/>
                <a:gd name="T21" fmla="*/ 105 h 149"/>
                <a:gd name="T22" fmla="*/ 58 w 153"/>
                <a:gd name="T23" fmla="*/ 90 h 149"/>
                <a:gd name="T24" fmla="*/ 73 w 153"/>
                <a:gd name="T25" fmla="*/ 96 h 149"/>
                <a:gd name="T26" fmla="*/ 79 w 153"/>
                <a:gd name="T27" fmla="*/ 95 h 149"/>
                <a:gd name="T28" fmla="*/ 96 w 153"/>
                <a:gd name="T29" fmla="*/ 128 h 149"/>
                <a:gd name="T30" fmla="*/ 93 w 153"/>
                <a:gd name="T31" fmla="*/ 137 h 149"/>
                <a:gd name="T32" fmla="*/ 106 w 153"/>
                <a:gd name="T33" fmla="*/ 149 h 149"/>
                <a:gd name="T34" fmla="*/ 119 w 153"/>
                <a:gd name="T35" fmla="*/ 137 h 149"/>
                <a:gd name="T36" fmla="*/ 106 w 153"/>
                <a:gd name="T37" fmla="*/ 124 h 149"/>
                <a:gd name="T38" fmla="*/ 104 w 153"/>
                <a:gd name="T39" fmla="*/ 124 h 149"/>
                <a:gd name="T40" fmla="*/ 87 w 153"/>
                <a:gd name="T41" fmla="*/ 91 h 149"/>
                <a:gd name="T42" fmla="*/ 98 w 153"/>
                <a:gd name="T43" fmla="*/ 71 h 149"/>
                <a:gd name="T44" fmla="*/ 98 w 153"/>
                <a:gd name="T45" fmla="*/ 70 h 149"/>
                <a:gd name="T46" fmla="*/ 129 w 153"/>
                <a:gd name="T47" fmla="*/ 64 h 149"/>
                <a:gd name="T48" fmla="*/ 140 w 153"/>
                <a:gd name="T49" fmla="*/ 70 h 149"/>
                <a:gd name="T50" fmla="*/ 153 w 153"/>
                <a:gd name="T51" fmla="*/ 57 h 149"/>
                <a:gd name="T52" fmla="*/ 140 w 153"/>
                <a:gd name="T53" fmla="*/ 44 h 149"/>
                <a:gd name="T54" fmla="*/ 128 w 153"/>
                <a:gd name="T55" fmla="*/ 55 h 149"/>
                <a:gd name="T56" fmla="*/ 96 w 153"/>
                <a:gd name="T57" fmla="*/ 62 h 149"/>
                <a:gd name="T58" fmla="*/ 77 w 153"/>
                <a:gd name="T59" fmla="*/ 46 h 149"/>
                <a:gd name="T60" fmla="*/ 77 w 153"/>
                <a:gd name="T61" fmla="*/ 25 h 149"/>
                <a:gd name="T62" fmla="*/ 86 w 153"/>
                <a:gd name="T63" fmla="*/ 13 h 149"/>
                <a:gd name="T64" fmla="*/ 73 w 153"/>
                <a:gd name="T65" fmla="*/ 0 h 149"/>
                <a:gd name="T66" fmla="*/ 60 w 153"/>
                <a:gd name="T67" fmla="*/ 13 h 149"/>
                <a:gd name="T68" fmla="*/ 69 w 153"/>
                <a:gd name="T69" fmla="*/ 25 h 149"/>
                <a:gd name="T70" fmla="*/ 69 w 153"/>
                <a:gd name="T71" fmla="*/ 46 h 149"/>
                <a:gd name="T72" fmla="*/ 53 w 153"/>
                <a:gd name="T73" fmla="*/ 56 h 149"/>
                <a:gd name="T74" fmla="*/ 25 w 153"/>
                <a:gd name="T75" fmla="*/ 44 h 149"/>
                <a:gd name="T76" fmla="*/ 25 w 153"/>
                <a:gd name="T77" fmla="*/ 43 h 149"/>
                <a:gd name="T78" fmla="*/ 13 w 153"/>
                <a:gd name="T79" fmla="*/ 30 h 149"/>
                <a:gd name="T80" fmla="*/ 0 w 153"/>
                <a:gd name="T81" fmla="*/ 43 h 149"/>
                <a:gd name="T82" fmla="*/ 13 w 153"/>
                <a:gd name="T83" fmla="*/ 56 h 149"/>
                <a:gd name="T84" fmla="*/ 73 w 153"/>
                <a:gd name="T85" fmla="*/ 56 h 149"/>
                <a:gd name="T86" fmla="*/ 87 w 153"/>
                <a:gd name="T87" fmla="*/ 71 h 149"/>
                <a:gd name="T88" fmla="*/ 73 w 153"/>
                <a:gd name="T89" fmla="*/ 85 h 149"/>
                <a:gd name="T90" fmla="*/ 59 w 153"/>
                <a:gd name="T91" fmla="*/ 71 h 149"/>
                <a:gd name="T92" fmla="*/ 73 w 153"/>
                <a:gd name="T93" fmla="*/ 5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149">
                  <a:moveTo>
                    <a:pt x="13" y="56"/>
                  </a:moveTo>
                  <a:cubicBezTo>
                    <a:pt x="16" y="56"/>
                    <a:pt x="19" y="55"/>
                    <a:pt x="22" y="52"/>
                  </a:cubicBezTo>
                  <a:cubicBezTo>
                    <a:pt x="49" y="64"/>
                    <a:pt x="49" y="64"/>
                    <a:pt x="49" y="64"/>
                  </a:cubicBezTo>
                  <a:cubicBezTo>
                    <a:pt x="48" y="66"/>
                    <a:pt x="48" y="68"/>
                    <a:pt x="48" y="71"/>
                  </a:cubicBezTo>
                  <a:cubicBezTo>
                    <a:pt x="48" y="76"/>
                    <a:pt x="49" y="80"/>
                    <a:pt x="52" y="84"/>
                  </a:cubicBezTo>
                  <a:cubicBezTo>
                    <a:pt x="34" y="98"/>
                    <a:pt x="34" y="98"/>
                    <a:pt x="34" y="98"/>
                  </a:cubicBezTo>
                  <a:cubicBezTo>
                    <a:pt x="32" y="97"/>
                    <a:pt x="29" y="96"/>
                    <a:pt x="27" y="96"/>
                  </a:cubicBezTo>
                  <a:cubicBezTo>
                    <a:pt x="20" y="96"/>
                    <a:pt x="14" y="102"/>
                    <a:pt x="14" y="109"/>
                  </a:cubicBezTo>
                  <a:cubicBezTo>
                    <a:pt x="14" y="116"/>
                    <a:pt x="20" y="122"/>
                    <a:pt x="27" y="122"/>
                  </a:cubicBezTo>
                  <a:cubicBezTo>
                    <a:pt x="34" y="122"/>
                    <a:pt x="40" y="116"/>
                    <a:pt x="40" y="109"/>
                  </a:cubicBezTo>
                  <a:cubicBezTo>
                    <a:pt x="40" y="108"/>
                    <a:pt x="40" y="106"/>
                    <a:pt x="39" y="105"/>
                  </a:cubicBezTo>
                  <a:cubicBezTo>
                    <a:pt x="58" y="90"/>
                    <a:pt x="58" y="90"/>
                    <a:pt x="58" y="90"/>
                  </a:cubicBezTo>
                  <a:cubicBezTo>
                    <a:pt x="62" y="94"/>
                    <a:pt x="67" y="96"/>
                    <a:pt x="73" y="96"/>
                  </a:cubicBezTo>
                  <a:cubicBezTo>
                    <a:pt x="75" y="96"/>
                    <a:pt x="77" y="95"/>
                    <a:pt x="79" y="95"/>
                  </a:cubicBezTo>
                  <a:cubicBezTo>
                    <a:pt x="96" y="128"/>
                    <a:pt x="96" y="128"/>
                    <a:pt x="96" y="128"/>
                  </a:cubicBezTo>
                  <a:cubicBezTo>
                    <a:pt x="94" y="130"/>
                    <a:pt x="93" y="133"/>
                    <a:pt x="93" y="137"/>
                  </a:cubicBezTo>
                  <a:cubicBezTo>
                    <a:pt x="93" y="144"/>
                    <a:pt x="99" y="149"/>
                    <a:pt x="106" y="149"/>
                  </a:cubicBezTo>
                  <a:cubicBezTo>
                    <a:pt x="113" y="149"/>
                    <a:pt x="119" y="144"/>
                    <a:pt x="119" y="137"/>
                  </a:cubicBezTo>
                  <a:cubicBezTo>
                    <a:pt x="119" y="129"/>
                    <a:pt x="113" y="124"/>
                    <a:pt x="106" y="124"/>
                  </a:cubicBezTo>
                  <a:cubicBezTo>
                    <a:pt x="105" y="124"/>
                    <a:pt x="104" y="124"/>
                    <a:pt x="104" y="124"/>
                  </a:cubicBezTo>
                  <a:cubicBezTo>
                    <a:pt x="87" y="91"/>
                    <a:pt x="87" y="91"/>
                    <a:pt x="87" y="91"/>
                  </a:cubicBezTo>
                  <a:cubicBezTo>
                    <a:pt x="94" y="87"/>
                    <a:pt x="98" y="79"/>
                    <a:pt x="98" y="71"/>
                  </a:cubicBezTo>
                  <a:cubicBezTo>
                    <a:pt x="98" y="71"/>
                    <a:pt x="98" y="71"/>
                    <a:pt x="98" y="70"/>
                  </a:cubicBezTo>
                  <a:cubicBezTo>
                    <a:pt x="129" y="64"/>
                    <a:pt x="129" y="64"/>
                    <a:pt x="129" y="64"/>
                  </a:cubicBezTo>
                  <a:cubicBezTo>
                    <a:pt x="132" y="68"/>
                    <a:pt x="136" y="70"/>
                    <a:pt x="140" y="70"/>
                  </a:cubicBezTo>
                  <a:cubicBezTo>
                    <a:pt x="147" y="70"/>
                    <a:pt x="153" y="64"/>
                    <a:pt x="153" y="57"/>
                  </a:cubicBezTo>
                  <a:cubicBezTo>
                    <a:pt x="153" y="50"/>
                    <a:pt x="147" y="44"/>
                    <a:pt x="140" y="44"/>
                  </a:cubicBezTo>
                  <a:cubicBezTo>
                    <a:pt x="134" y="44"/>
                    <a:pt x="128" y="49"/>
                    <a:pt x="128" y="55"/>
                  </a:cubicBezTo>
                  <a:cubicBezTo>
                    <a:pt x="96" y="62"/>
                    <a:pt x="96" y="62"/>
                    <a:pt x="96" y="62"/>
                  </a:cubicBezTo>
                  <a:cubicBezTo>
                    <a:pt x="93" y="54"/>
                    <a:pt x="86" y="48"/>
                    <a:pt x="77" y="46"/>
                  </a:cubicBezTo>
                  <a:cubicBezTo>
                    <a:pt x="77" y="25"/>
                    <a:pt x="77" y="25"/>
                    <a:pt x="77" y="25"/>
                  </a:cubicBezTo>
                  <a:cubicBezTo>
                    <a:pt x="82" y="23"/>
                    <a:pt x="86" y="18"/>
                    <a:pt x="86" y="13"/>
                  </a:cubicBezTo>
                  <a:cubicBezTo>
                    <a:pt x="86" y="6"/>
                    <a:pt x="80" y="0"/>
                    <a:pt x="73" y="0"/>
                  </a:cubicBezTo>
                  <a:cubicBezTo>
                    <a:pt x="66" y="0"/>
                    <a:pt x="60" y="6"/>
                    <a:pt x="60" y="13"/>
                  </a:cubicBezTo>
                  <a:cubicBezTo>
                    <a:pt x="60" y="18"/>
                    <a:pt x="64" y="23"/>
                    <a:pt x="69" y="25"/>
                  </a:cubicBezTo>
                  <a:cubicBezTo>
                    <a:pt x="69" y="46"/>
                    <a:pt x="69" y="46"/>
                    <a:pt x="69" y="46"/>
                  </a:cubicBezTo>
                  <a:cubicBezTo>
                    <a:pt x="62" y="47"/>
                    <a:pt x="56" y="51"/>
                    <a:pt x="53" y="56"/>
                  </a:cubicBezTo>
                  <a:cubicBezTo>
                    <a:pt x="25" y="44"/>
                    <a:pt x="25" y="44"/>
                    <a:pt x="25" y="44"/>
                  </a:cubicBezTo>
                  <a:cubicBezTo>
                    <a:pt x="25" y="44"/>
                    <a:pt x="25" y="44"/>
                    <a:pt x="25" y="43"/>
                  </a:cubicBezTo>
                  <a:cubicBezTo>
                    <a:pt x="25" y="36"/>
                    <a:pt x="20" y="30"/>
                    <a:pt x="13" y="30"/>
                  </a:cubicBezTo>
                  <a:cubicBezTo>
                    <a:pt x="6" y="30"/>
                    <a:pt x="0" y="36"/>
                    <a:pt x="0" y="43"/>
                  </a:cubicBezTo>
                  <a:cubicBezTo>
                    <a:pt x="0" y="50"/>
                    <a:pt x="6" y="56"/>
                    <a:pt x="13" y="56"/>
                  </a:cubicBezTo>
                  <a:close/>
                  <a:moveTo>
                    <a:pt x="73" y="56"/>
                  </a:moveTo>
                  <a:cubicBezTo>
                    <a:pt x="81" y="56"/>
                    <a:pt x="87" y="63"/>
                    <a:pt x="87" y="71"/>
                  </a:cubicBezTo>
                  <a:cubicBezTo>
                    <a:pt x="87" y="79"/>
                    <a:pt x="81" y="85"/>
                    <a:pt x="73" y="85"/>
                  </a:cubicBezTo>
                  <a:cubicBezTo>
                    <a:pt x="65" y="85"/>
                    <a:pt x="59" y="79"/>
                    <a:pt x="59" y="71"/>
                  </a:cubicBezTo>
                  <a:cubicBezTo>
                    <a:pt x="59" y="63"/>
                    <a:pt x="65" y="56"/>
                    <a:pt x="7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11" name="Group 110">
            <a:extLst>
              <a:ext uri="{FF2B5EF4-FFF2-40B4-BE49-F238E27FC236}">
                <a16:creationId xmlns:a16="http://schemas.microsoft.com/office/drawing/2014/main" xmlns="" id="{95992C24-A1BF-4749-9FDE-14D640A9E8A7}"/>
              </a:ext>
            </a:extLst>
          </p:cNvPr>
          <p:cNvGrpSpPr>
            <a:grpSpLocks noChangeAspect="1"/>
          </p:cNvGrpSpPr>
          <p:nvPr/>
        </p:nvGrpSpPr>
        <p:grpSpPr>
          <a:xfrm>
            <a:off x="6404017" y="5180836"/>
            <a:ext cx="457200" cy="457200"/>
            <a:chOff x="3226047" y="3360806"/>
            <a:chExt cx="206140" cy="206140"/>
          </a:xfrm>
          <a:solidFill>
            <a:schemeClr val="accent1"/>
          </a:solidFill>
        </p:grpSpPr>
        <p:sp>
          <p:nvSpPr>
            <p:cNvPr id="112" name="Line 60">
              <a:extLst>
                <a:ext uri="{FF2B5EF4-FFF2-40B4-BE49-F238E27FC236}">
                  <a16:creationId xmlns:a16="http://schemas.microsoft.com/office/drawing/2014/main" xmlns="" id="{D604929C-DD7E-4C57-8F42-145C7150E025}"/>
                </a:ext>
              </a:extLst>
            </p:cNvPr>
            <p:cNvSpPr>
              <a:spLocks noChangeShapeType="1"/>
            </p:cNvSpPr>
            <p:nvPr/>
          </p:nvSpPr>
          <p:spPr bwMode="auto">
            <a:xfrm>
              <a:off x="3295870" y="3470527"/>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Line 61">
              <a:extLst>
                <a:ext uri="{FF2B5EF4-FFF2-40B4-BE49-F238E27FC236}">
                  <a16:creationId xmlns:a16="http://schemas.microsoft.com/office/drawing/2014/main" xmlns="" id="{20F2F837-880A-45AA-8FEB-6967485883ED}"/>
                </a:ext>
              </a:extLst>
            </p:cNvPr>
            <p:cNvSpPr>
              <a:spLocks noChangeShapeType="1"/>
            </p:cNvSpPr>
            <p:nvPr/>
          </p:nvSpPr>
          <p:spPr bwMode="auto">
            <a:xfrm>
              <a:off x="3305843" y="3410679"/>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Line 62">
              <a:extLst>
                <a:ext uri="{FF2B5EF4-FFF2-40B4-BE49-F238E27FC236}">
                  <a16:creationId xmlns:a16="http://schemas.microsoft.com/office/drawing/2014/main" xmlns="" id="{DBDBED8D-E2A4-4B7E-B429-6E1644E737A1}"/>
                </a:ext>
              </a:extLst>
            </p:cNvPr>
            <p:cNvSpPr>
              <a:spLocks noChangeShapeType="1"/>
            </p:cNvSpPr>
            <p:nvPr/>
          </p:nvSpPr>
          <p:spPr bwMode="auto">
            <a:xfrm>
              <a:off x="3315819" y="3477176"/>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Line 63">
              <a:extLst>
                <a:ext uri="{FF2B5EF4-FFF2-40B4-BE49-F238E27FC236}">
                  <a16:creationId xmlns:a16="http://schemas.microsoft.com/office/drawing/2014/main" xmlns="" id="{91A2B110-960A-4FED-B5DB-A1BEA4692768}"/>
                </a:ext>
              </a:extLst>
            </p:cNvPr>
            <p:cNvSpPr>
              <a:spLocks noChangeShapeType="1"/>
            </p:cNvSpPr>
            <p:nvPr/>
          </p:nvSpPr>
          <p:spPr bwMode="auto">
            <a:xfrm>
              <a:off x="3279245" y="3427303"/>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148">
              <a:extLst>
                <a:ext uri="{FF2B5EF4-FFF2-40B4-BE49-F238E27FC236}">
                  <a16:creationId xmlns:a16="http://schemas.microsoft.com/office/drawing/2014/main" xmlns="" id="{1012E974-311D-4B28-9D40-5003EB79E6C5}"/>
                </a:ext>
              </a:extLst>
            </p:cNvPr>
            <p:cNvSpPr>
              <a:spLocks noEditPoints="1"/>
            </p:cNvSpPr>
            <p:nvPr/>
          </p:nvSpPr>
          <p:spPr bwMode="auto">
            <a:xfrm>
              <a:off x="3226047" y="3360806"/>
              <a:ext cx="206140" cy="206140"/>
            </a:xfrm>
            <a:custGeom>
              <a:avLst/>
              <a:gdLst>
                <a:gd name="T0" fmla="*/ 113 w 192"/>
                <a:gd name="T1" fmla="*/ 0 h 192"/>
                <a:gd name="T2" fmla="*/ 108 w 192"/>
                <a:gd name="T3" fmla="*/ 25 h 192"/>
                <a:gd name="T4" fmla="*/ 125 w 192"/>
                <a:gd name="T5" fmla="*/ 38 h 192"/>
                <a:gd name="T6" fmla="*/ 133 w 192"/>
                <a:gd name="T7" fmla="*/ 65 h 192"/>
                <a:gd name="T8" fmla="*/ 123 w 192"/>
                <a:gd name="T9" fmla="*/ 23 h 192"/>
                <a:gd name="T10" fmla="*/ 117 w 192"/>
                <a:gd name="T11" fmla="*/ 9 h 192"/>
                <a:gd name="T12" fmla="*/ 184 w 192"/>
                <a:gd name="T13" fmla="*/ 9 h 192"/>
                <a:gd name="T14" fmla="*/ 167 w 192"/>
                <a:gd name="T15" fmla="*/ 184 h 192"/>
                <a:gd name="T16" fmla="*/ 143 w 192"/>
                <a:gd name="T17" fmla="*/ 106 h 192"/>
                <a:gd name="T18" fmla="*/ 118 w 192"/>
                <a:gd name="T19" fmla="*/ 62 h 192"/>
                <a:gd name="T20" fmla="*/ 110 w 192"/>
                <a:gd name="T21" fmla="*/ 45 h 192"/>
                <a:gd name="T22" fmla="*/ 110 w 192"/>
                <a:gd name="T23" fmla="*/ 87 h 192"/>
                <a:gd name="T24" fmla="*/ 69 w 192"/>
                <a:gd name="T25" fmla="*/ 87 h 192"/>
                <a:gd name="T26" fmla="*/ 67 w 192"/>
                <a:gd name="T27" fmla="*/ 85 h 192"/>
                <a:gd name="T28" fmla="*/ 71 w 192"/>
                <a:gd name="T29" fmla="*/ 34 h 192"/>
                <a:gd name="T30" fmla="*/ 83 w 192"/>
                <a:gd name="T31" fmla="*/ 0 h 192"/>
                <a:gd name="T32" fmla="*/ 71 w 192"/>
                <a:gd name="T33" fmla="*/ 0 h 192"/>
                <a:gd name="T34" fmla="*/ 0 w 192"/>
                <a:gd name="T35" fmla="*/ 192 h 192"/>
                <a:gd name="T36" fmla="*/ 167 w 192"/>
                <a:gd name="T37" fmla="*/ 192 h 192"/>
                <a:gd name="T38" fmla="*/ 192 w 192"/>
                <a:gd name="T39" fmla="*/ 0 h 192"/>
                <a:gd name="T40" fmla="*/ 69 w 192"/>
                <a:gd name="T41" fmla="*/ 95 h 192"/>
                <a:gd name="T42" fmla="*/ 108 w 192"/>
                <a:gd name="T43" fmla="*/ 95 h 192"/>
                <a:gd name="T44" fmla="*/ 118 w 192"/>
                <a:gd name="T45" fmla="*/ 71 h 192"/>
                <a:gd name="T46" fmla="*/ 135 w 192"/>
                <a:gd name="T47" fmla="*/ 106 h 192"/>
                <a:gd name="T48" fmla="*/ 59 w 192"/>
                <a:gd name="T49" fmla="*/ 103 h 192"/>
                <a:gd name="T50" fmla="*/ 69 w 192"/>
                <a:gd name="T51" fmla="*/ 95 h 192"/>
                <a:gd name="T52" fmla="*/ 9 w 192"/>
                <a:gd name="T53" fmla="*/ 9 h 192"/>
                <a:gd name="T54" fmla="*/ 74 w 192"/>
                <a:gd name="T55" fmla="*/ 9 h 192"/>
                <a:gd name="T56" fmla="*/ 66 w 192"/>
                <a:gd name="T57" fmla="*/ 28 h 192"/>
                <a:gd name="T58" fmla="*/ 59 w 192"/>
                <a:gd name="T59" fmla="*/ 77 h 192"/>
                <a:gd name="T60" fmla="*/ 51 w 192"/>
                <a:gd name="T61" fmla="*/ 106 h 192"/>
                <a:gd name="T62" fmla="*/ 27 w 192"/>
                <a:gd name="T63" fmla="*/ 184 h 192"/>
                <a:gd name="T64" fmla="*/ 72 w 192"/>
                <a:gd name="T65" fmla="*/ 184 h 192"/>
                <a:gd name="T66" fmla="*/ 122 w 192"/>
                <a:gd name="T67" fmla="*/ 184 h 192"/>
                <a:gd name="T68" fmla="*/ 130 w 192"/>
                <a:gd name="T69" fmla="*/ 184 h 192"/>
                <a:gd name="T70" fmla="*/ 64 w 192"/>
                <a:gd name="T71" fmla="*/ 184 h 192"/>
                <a:gd name="T72" fmla="*/ 35 w 192"/>
                <a:gd name="T73" fmla="*/ 114 h 192"/>
                <a:gd name="T74" fmla="*/ 159 w 192"/>
                <a:gd name="T75"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25" y="0"/>
                  </a:moveTo>
                  <a:cubicBezTo>
                    <a:pt x="113" y="0"/>
                    <a:pt x="113" y="0"/>
                    <a:pt x="113" y="0"/>
                  </a:cubicBezTo>
                  <a:cubicBezTo>
                    <a:pt x="108" y="0"/>
                    <a:pt x="108" y="0"/>
                    <a:pt x="108" y="0"/>
                  </a:cubicBezTo>
                  <a:cubicBezTo>
                    <a:pt x="108" y="25"/>
                    <a:pt x="108" y="25"/>
                    <a:pt x="108" y="25"/>
                  </a:cubicBezTo>
                  <a:cubicBezTo>
                    <a:pt x="120" y="30"/>
                    <a:pt x="120" y="30"/>
                    <a:pt x="120" y="30"/>
                  </a:cubicBezTo>
                  <a:cubicBezTo>
                    <a:pt x="123" y="32"/>
                    <a:pt x="125" y="35"/>
                    <a:pt x="125" y="38"/>
                  </a:cubicBezTo>
                  <a:cubicBezTo>
                    <a:pt x="125" y="58"/>
                    <a:pt x="125" y="58"/>
                    <a:pt x="125" y="58"/>
                  </a:cubicBezTo>
                  <a:cubicBezTo>
                    <a:pt x="128" y="60"/>
                    <a:pt x="131" y="62"/>
                    <a:pt x="133" y="65"/>
                  </a:cubicBezTo>
                  <a:cubicBezTo>
                    <a:pt x="133" y="38"/>
                    <a:pt x="133" y="38"/>
                    <a:pt x="133" y="38"/>
                  </a:cubicBezTo>
                  <a:cubicBezTo>
                    <a:pt x="133" y="31"/>
                    <a:pt x="130" y="25"/>
                    <a:pt x="123" y="23"/>
                  </a:cubicBezTo>
                  <a:cubicBezTo>
                    <a:pt x="117" y="20"/>
                    <a:pt x="117" y="20"/>
                    <a:pt x="117" y="20"/>
                  </a:cubicBezTo>
                  <a:cubicBezTo>
                    <a:pt x="117" y="9"/>
                    <a:pt x="117" y="9"/>
                    <a:pt x="117" y="9"/>
                  </a:cubicBezTo>
                  <a:cubicBezTo>
                    <a:pt x="125" y="9"/>
                    <a:pt x="125" y="9"/>
                    <a:pt x="125" y="9"/>
                  </a:cubicBezTo>
                  <a:cubicBezTo>
                    <a:pt x="184" y="9"/>
                    <a:pt x="184" y="9"/>
                    <a:pt x="184" y="9"/>
                  </a:cubicBezTo>
                  <a:cubicBezTo>
                    <a:pt x="184" y="184"/>
                    <a:pt x="184" y="184"/>
                    <a:pt x="184" y="184"/>
                  </a:cubicBezTo>
                  <a:cubicBezTo>
                    <a:pt x="167" y="184"/>
                    <a:pt x="167" y="184"/>
                    <a:pt x="167" y="184"/>
                  </a:cubicBezTo>
                  <a:cubicBezTo>
                    <a:pt x="167" y="106"/>
                    <a:pt x="167" y="106"/>
                    <a:pt x="167" y="106"/>
                  </a:cubicBezTo>
                  <a:cubicBezTo>
                    <a:pt x="143" y="106"/>
                    <a:pt x="143" y="106"/>
                    <a:pt x="143" y="106"/>
                  </a:cubicBezTo>
                  <a:cubicBezTo>
                    <a:pt x="143" y="103"/>
                    <a:pt x="143" y="103"/>
                    <a:pt x="143" y="103"/>
                  </a:cubicBezTo>
                  <a:cubicBezTo>
                    <a:pt x="143" y="85"/>
                    <a:pt x="133" y="69"/>
                    <a:pt x="118" y="62"/>
                  </a:cubicBezTo>
                  <a:cubicBezTo>
                    <a:pt x="118" y="45"/>
                    <a:pt x="118" y="45"/>
                    <a:pt x="118" y="45"/>
                  </a:cubicBezTo>
                  <a:cubicBezTo>
                    <a:pt x="110" y="45"/>
                    <a:pt x="110" y="45"/>
                    <a:pt x="110" y="45"/>
                  </a:cubicBezTo>
                  <a:cubicBezTo>
                    <a:pt x="110" y="85"/>
                    <a:pt x="110" y="85"/>
                    <a:pt x="110" y="85"/>
                  </a:cubicBezTo>
                  <a:cubicBezTo>
                    <a:pt x="110" y="86"/>
                    <a:pt x="110" y="86"/>
                    <a:pt x="110" y="87"/>
                  </a:cubicBezTo>
                  <a:cubicBezTo>
                    <a:pt x="109" y="87"/>
                    <a:pt x="109" y="87"/>
                    <a:pt x="108" y="87"/>
                  </a:cubicBezTo>
                  <a:cubicBezTo>
                    <a:pt x="69" y="87"/>
                    <a:pt x="69" y="87"/>
                    <a:pt x="69" y="87"/>
                  </a:cubicBezTo>
                  <a:cubicBezTo>
                    <a:pt x="69" y="87"/>
                    <a:pt x="69" y="87"/>
                    <a:pt x="69" y="87"/>
                  </a:cubicBezTo>
                  <a:cubicBezTo>
                    <a:pt x="68" y="87"/>
                    <a:pt x="67" y="86"/>
                    <a:pt x="67" y="85"/>
                  </a:cubicBezTo>
                  <a:cubicBezTo>
                    <a:pt x="67" y="43"/>
                    <a:pt x="67" y="43"/>
                    <a:pt x="67" y="43"/>
                  </a:cubicBezTo>
                  <a:cubicBezTo>
                    <a:pt x="67" y="40"/>
                    <a:pt x="68" y="36"/>
                    <a:pt x="71" y="34"/>
                  </a:cubicBezTo>
                  <a:cubicBezTo>
                    <a:pt x="83" y="24"/>
                    <a:pt x="83" y="24"/>
                    <a:pt x="83" y="24"/>
                  </a:cubicBezTo>
                  <a:cubicBezTo>
                    <a:pt x="83" y="0"/>
                    <a:pt x="83" y="0"/>
                    <a:pt x="83" y="0"/>
                  </a:cubicBezTo>
                  <a:cubicBezTo>
                    <a:pt x="79" y="0"/>
                    <a:pt x="79" y="0"/>
                    <a:pt x="79" y="0"/>
                  </a:cubicBezTo>
                  <a:cubicBezTo>
                    <a:pt x="71" y="0"/>
                    <a:pt x="71" y="0"/>
                    <a:pt x="71" y="0"/>
                  </a:cubicBezTo>
                  <a:cubicBezTo>
                    <a:pt x="0" y="0"/>
                    <a:pt x="0" y="0"/>
                    <a:pt x="0" y="0"/>
                  </a:cubicBezTo>
                  <a:cubicBezTo>
                    <a:pt x="0" y="192"/>
                    <a:pt x="0" y="192"/>
                    <a:pt x="0" y="192"/>
                  </a:cubicBezTo>
                  <a:cubicBezTo>
                    <a:pt x="27" y="192"/>
                    <a:pt x="27" y="192"/>
                    <a:pt x="27" y="192"/>
                  </a:cubicBezTo>
                  <a:cubicBezTo>
                    <a:pt x="167" y="192"/>
                    <a:pt x="167" y="192"/>
                    <a:pt x="167" y="192"/>
                  </a:cubicBezTo>
                  <a:cubicBezTo>
                    <a:pt x="192" y="192"/>
                    <a:pt x="192" y="192"/>
                    <a:pt x="192" y="192"/>
                  </a:cubicBezTo>
                  <a:cubicBezTo>
                    <a:pt x="192" y="0"/>
                    <a:pt x="192" y="0"/>
                    <a:pt x="192" y="0"/>
                  </a:cubicBezTo>
                  <a:lnTo>
                    <a:pt x="125" y="0"/>
                  </a:lnTo>
                  <a:close/>
                  <a:moveTo>
                    <a:pt x="69" y="95"/>
                  </a:moveTo>
                  <a:cubicBezTo>
                    <a:pt x="69" y="95"/>
                    <a:pt x="69" y="95"/>
                    <a:pt x="69" y="95"/>
                  </a:cubicBezTo>
                  <a:cubicBezTo>
                    <a:pt x="108" y="95"/>
                    <a:pt x="108" y="95"/>
                    <a:pt x="108" y="95"/>
                  </a:cubicBezTo>
                  <a:cubicBezTo>
                    <a:pt x="115" y="95"/>
                    <a:pt x="118" y="92"/>
                    <a:pt x="118" y="85"/>
                  </a:cubicBezTo>
                  <a:cubicBezTo>
                    <a:pt x="118" y="71"/>
                    <a:pt x="118" y="71"/>
                    <a:pt x="118" y="71"/>
                  </a:cubicBezTo>
                  <a:cubicBezTo>
                    <a:pt x="128" y="78"/>
                    <a:pt x="135" y="90"/>
                    <a:pt x="135" y="103"/>
                  </a:cubicBezTo>
                  <a:cubicBezTo>
                    <a:pt x="135" y="106"/>
                    <a:pt x="135" y="106"/>
                    <a:pt x="135" y="106"/>
                  </a:cubicBezTo>
                  <a:cubicBezTo>
                    <a:pt x="59" y="106"/>
                    <a:pt x="59" y="106"/>
                    <a:pt x="59" y="106"/>
                  </a:cubicBezTo>
                  <a:cubicBezTo>
                    <a:pt x="59" y="103"/>
                    <a:pt x="59" y="103"/>
                    <a:pt x="59" y="103"/>
                  </a:cubicBezTo>
                  <a:cubicBezTo>
                    <a:pt x="59" y="99"/>
                    <a:pt x="60" y="95"/>
                    <a:pt x="61" y="91"/>
                  </a:cubicBezTo>
                  <a:cubicBezTo>
                    <a:pt x="63" y="93"/>
                    <a:pt x="65" y="95"/>
                    <a:pt x="69" y="95"/>
                  </a:cubicBezTo>
                  <a:close/>
                  <a:moveTo>
                    <a:pt x="9" y="184"/>
                  </a:moveTo>
                  <a:cubicBezTo>
                    <a:pt x="9" y="9"/>
                    <a:pt x="9" y="9"/>
                    <a:pt x="9" y="9"/>
                  </a:cubicBezTo>
                  <a:cubicBezTo>
                    <a:pt x="71" y="9"/>
                    <a:pt x="71" y="9"/>
                    <a:pt x="71" y="9"/>
                  </a:cubicBezTo>
                  <a:cubicBezTo>
                    <a:pt x="74" y="9"/>
                    <a:pt x="74" y="9"/>
                    <a:pt x="74" y="9"/>
                  </a:cubicBezTo>
                  <a:cubicBezTo>
                    <a:pt x="74" y="20"/>
                    <a:pt x="74" y="20"/>
                    <a:pt x="74" y="20"/>
                  </a:cubicBezTo>
                  <a:cubicBezTo>
                    <a:pt x="66" y="28"/>
                    <a:pt x="66" y="28"/>
                    <a:pt x="66" y="28"/>
                  </a:cubicBezTo>
                  <a:cubicBezTo>
                    <a:pt x="61" y="32"/>
                    <a:pt x="59" y="37"/>
                    <a:pt x="59" y="43"/>
                  </a:cubicBezTo>
                  <a:cubicBezTo>
                    <a:pt x="59" y="77"/>
                    <a:pt x="59" y="77"/>
                    <a:pt x="59" y="77"/>
                  </a:cubicBezTo>
                  <a:cubicBezTo>
                    <a:pt x="54" y="84"/>
                    <a:pt x="51" y="93"/>
                    <a:pt x="51" y="103"/>
                  </a:cubicBezTo>
                  <a:cubicBezTo>
                    <a:pt x="51" y="106"/>
                    <a:pt x="51" y="106"/>
                    <a:pt x="51" y="106"/>
                  </a:cubicBezTo>
                  <a:cubicBezTo>
                    <a:pt x="27" y="106"/>
                    <a:pt x="27" y="106"/>
                    <a:pt x="27" y="106"/>
                  </a:cubicBezTo>
                  <a:cubicBezTo>
                    <a:pt x="27" y="184"/>
                    <a:pt x="27" y="184"/>
                    <a:pt x="27" y="184"/>
                  </a:cubicBezTo>
                  <a:lnTo>
                    <a:pt x="9" y="184"/>
                  </a:lnTo>
                  <a:close/>
                  <a:moveTo>
                    <a:pt x="72" y="184"/>
                  </a:moveTo>
                  <a:cubicBezTo>
                    <a:pt x="74" y="172"/>
                    <a:pt x="84" y="163"/>
                    <a:pt x="97" y="163"/>
                  </a:cubicBezTo>
                  <a:cubicBezTo>
                    <a:pt x="109" y="163"/>
                    <a:pt x="120" y="172"/>
                    <a:pt x="122" y="184"/>
                  </a:cubicBezTo>
                  <a:lnTo>
                    <a:pt x="72" y="184"/>
                  </a:lnTo>
                  <a:close/>
                  <a:moveTo>
                    <a:pt x="130" y="184"/>
                  </a:moveTo>
                  <a:cubicBezTo>
                    <a:pt x="128" y="168"/>
                    <a:pt x="114" y="155"/>
                    <a:pt x="97" y="155"/>
                  </a:cubicBezTo>
                  <a:cubicBezTo>
                    <a:pt x="80" y="155"/>
                    <a:pt x="66" y="168"/>
                    <a:pt x="64" y="184"/>
                  </a:cubicBezTo>
                  <a:cubicBezTo>
                    <a:pt x="35" y="184"/>
                    <a:pt x="35" y="184"/>
                    <a:pt x="35" y="184"/>
                  </a:cubicBezTo>
                  <a:cubicBezTo>
                    <a:pt x="35" y="114"/>
                    <a:pt x="35" y="114"/>
                    <a:pt x="35" y="114"/>
                  </a:cubicBezTo>
                  <a:cubicBezTo>
                    <a:pt x="159" y="114"/>
                    <a:pt x="159" y="114"/>
                    <a:pt x="159" y="114"/>
                  </a:cubicBezTo>
                  <a:cubicBezTo>
                    <a:pt x="159" y="184"/>
                    <a:pt x="159" y="184"/>
                    <a:pt x="159" y="184"/>
                  </a:cubicBezTo>
                  <a:lnTo>
                    <a:pt x="130"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xmlns="" id="{2959AD3C-C6BA-4372-898A-EE5FCEA088A5}"/>
              </a:ext>
            </a:extLst>
          </p:cNvPr>
          <p:cNvGrpSpPr/>
          <p:nvPr/>
        </p:nvGrpSpPr>
        <p:grpSpPr>
          <a:xfrm>
            <a:off x="407988" y="3271378"/>
            <a:ext cx="275904" cy="254766"/>
            <a:chOff x="8028937" y="14895118"/>
            <a:chExt cx="390311" cy="360408"/>
          </a:xfrm>
          <a:solidFill>
            <a:schemeClr val="bg1">
              <a:lumMod val="65000"/>
            </a:schemeClr>
          </a:solidFill>
        </p:grpSpPr>
        <p:sp>
          <p:nvSpPr>
            <p:cNvPr id="54" name="Freeform 343">
              <a:extLst>
                <a:ext uri="{FF2B5EF4-FFF2-40B4-BE49-F238E27FC236}">
                  <a16:creationId xmlns:a16="http://schemas.microsoft.com/office/drawing/2014/main" xmlns="" id="{663B084A-4E93-40FF-8016-4858A179D788}"/>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55" name="Freeform 344">
              <a:extLst>
                <a:ext uri="{FF2B5EF4-FFF2-40B4-BE49-F238E27FC236}">
                  <a16:creationId xmlns:a16="http://schemas.microsoft.com/office/drawing/2014/main" xmlns="" id="{81E6747C-D7E8-40AD-878A-FAA99E152C1B}"/>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1" name="Freeform 345">
              <a:extLst>
                <a:ext uri="{FF2B5EF4-FFF2-40B4-BE49-F238E27FC236}">
                  <a16:creationId xmlns:a16="http://schemas.microsoft.com/office/drawing/2014/main" xmlns="" id="{AF7FBD42-AC67-4567-B88C-40695955990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72" name="Freeform 10">
            <a:extLst>
              <a:ext uri="{FF2B5EF4-FFF2-40B4-BE49-F238E27FC236}">
                <a16:creationId xmlns:a16="http://schemas.microsoft.com/office/drawing/2014/main" xmlns="" id="{AB4707BA-5912-4646-BC47-CB534CAF8B69}"/>
              </a:ext>
            </a:extLst>
          </p:cNvPr>
          <p:cNvSpPr>
            <a:spLocks noChangeAspect="1" noEditPoints="1"/>
          </p:cNvSpPr>
          <p:nvPr/>
        </p:nvSpPr>
        <p:spPr bwMode="auto">
          <a:xfrm>
            <a:off x="1844570" y="3301186"/>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73" name="Group 72">
            <a:extLst>
              <a:ext uri="{FF2B5EF4-FFF2-40B4-BE49-F238E27FC236}">
                <a16:creationId xmlns:a16="http://schemas.microsoft.com/office/drawing/2014/main" xmlns="" id="{98710C8A-E58B-4C02-945A-3DCAA8FF4BE3}"/>
              </a:ext>
            </a:extLst>
          </p:cNvPr>
          <p:cNvGrpSpPr/>
          <p:nvPr/>
        </p:nvGrpSpPr>
        <p:grpSpPr>
          <a:xfrm>
            <a:off x="10632727" y="3281293"/>
            <a:ext cx="275904" cy="254766"/>
            <a:chOff x="8028937" y="14895118"/>
            <a:chExt cx="390311" cy="360408"/>
          </a:xfrm>
          <a:solidFill>
            <a:schemeClr val="bg1">
              <a:lumMod val="65000"/>
            </a:schemeClr>
          </a:solidFill>
        </p:grpSpPr>
        <p:sp>
          <p:nvSpPr>
            <p:cNvPr id="74" name="Freeform 343">
              <a:extLst>
                <a:ext uri="{FF2B5EF4-FFF2-40B4-BE49-F238E27FC236}">
                  <a16:creationId xmlns:a16="http://schemas.microsoft.com/office/drawing/2014/main" xmlns="" id="{6E22BEB5-C1B3-4F81-A839-DF32C00E1F2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5" name="Freeform 344">
              <a:extLst>
                <a:ext uri="{FF2B5EF4-FFF2-40B4-BE49-F238E27FC236}">
                  <a16:creationId xmlns:a16="http://schemas.microsoft.com/office/drawing/2014/main" xmlns="" id="{B4DC5857-2A9F-44F5-BE38-43E182E788FC}"/>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6" name="Freeform 345">
              <a:extLst>
                <a:ext uri="{FF2B5EF4-FFF2-40B4-BE49-F238E27FC236}">
                  <a16:creationId xmlns:a16="http://schemas.microsoft.com/office/drawing/2014/main" xmlns="" id="{9D064D42-96D3-48AF-941F-2F1B7C979825}"/>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81" name="Freeform 10">
            <a:extLst>
              <a:ext uri="{FF2B5EF4-FFF2-40B4-BE49-F238E27FC236}">
                <a16:creationId xmlns:a16="http://schemas.microsoft.com/office/drawing/2014/main" xmlns="" id="{99E0130F-C6DC-410E-9EE2-DB3E7C78D0C2}"/>
              </a:ext>
            </a:extLst>
          </p:cNvPr>
          <p:cNvSpPr>
            <a:spLocks noChangeAspect="1" noEditPoints="1"/>
          </p:cNvSpPr>
          <p:nvPr/>
        </p:nvSpPr>
        <p:spPr bwMode="auto">
          <a:xfrm>
            <a:off x="404317" y="6094168"/>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7" name="Slide Number Placeholder 5">
            <a:extLst>
              <a:ext uri="{FF2B5EF4-FFF2-40B4-BE49-F238E27FC236}">
                <a16:creationId xmlns:a16="http://schemas.microsoft.com/office/drawing/2014/main" xmlns="" id="{CC3BD959-82F0-4F1D-B0EF-60B61610FE6E}"/>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31</a:t>
            </a:fld>
            <a:endParaRPr lang="en-GB" noProof="0"/>
          </a:p>
        </p:txBody>
      </p:sp>
      <p:sp>
        <p:nvSpPr>
          <p:cNvPr id="78" name="Title 4">
            <a:extLst>
              <a:ext uri="{FF2B5EF4-FFF2-40B4-BE49-F238E27FC236}">
                <a16:creationId xmlns:a16="http://schemas.microsoft.com/office/drawing/2014/main" xmlns="" id="{6BB05103-5FD6-42BA-B5CF-48B0244B4C05}"/>
              </a:ext>
            </a:extLst>
          </p:cNvPr>
          <p:cNvSpPr>
            <a:spLocks noGrp="1"/>
          </p:cNvSpPr>
          <p:nvPr>
            <p:ph type="title"/>
          </p:nvPr>
        </p:nvSpPr>
        <p:spPr>
          <a:xfrm>
            <a:off x="421240" y="333375"/>
            <a:ext cx="11362773" cy="1320495"/>
          </a:xfrm>
        </p:spPr>
        <p:txBody>
          <a:bodyPr rtlCol="0"/>
          <a:lstStyle/>
          <a:p>
            <a:pPr rtl="0"/>
            <a:r>
              <a:rPr lang="lv-LV" dirty="0"/>
              <a:t>7. pielikums: Uzņēmējdarbības operacionālā restrukturizācija</a:t>
            </a:r>
          </a:p>
        </p:txBody>
      </p:sp>
      <p:sp>
        <p:nvSpPr>
          <p:cNvPr id="82" name="Rectangle 81">
            <a:hlinkClick r:id="rId9" action="ppaction://hlinksldjump"/>
            <a:extLst>
              <a:ext uri="{FF2B5EF4-FFF2-40B4-BE49-F238E27FC236}">
                <a16:creationId xmlns:a16="http://schemas.microsoft.com/office/drawing/2014/main" xmlns="" id="{94AC9D2D-74C5-4F9C-854B-8BDAD81D473F}"/>
              </a:ext>
            </a:extLst>
          </p:cNvPr>
          <p:cNvSpPr/>
          <p:nvPr/>
        </p:nvSpPr>
        <p:spPr>
          <a:xfrm>
            <a:off x="773363" y="6068112"/>
            <a:ext cx="1301684"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xmlns=""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xmlns="" val="tx"/>
                    </a:ext>
                  </a:extLst>
                </a:hlinkClick>
              </a:rPr>
              <a:t>i saistību atmaksas nosacījumu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rPr>
              <a:t> maiņa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xmlns="" id="{0E27F966-72E7-4A9B-9AA6-B0487205B45C}"/>
              </a:ext>
            </a:extLst>
          </p:cNvPr>
          <p:cNvSpPr/>
          <p:nvPr/>
        </p:nvSpPr>
        <p:spPr>
          <a:xfrm>
            <a:off x="10940397" y="3259707"/>
            <a:ext cx="1043427" cy="338138"/>
          </a:xfrm>
          <a:prstGeom prst="rect">
            <a:avLst/>
          </a:prstGeom>
          <a:noFill/>
          <a:ln>
            <a:no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xmlns=""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xmlns="" val="tx"/>
                    </a:ext>
                  </a:extLst>
                </a:hlinkClick>
              </a:rPr>
              <a:t>i</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xmlns="" val="tx"/>
                    </a:ext>
                  </a:extLst>
                </a:hlinkClick>
              </a:rPr>
              <a:t> finanšu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xmlns="" val="tx"/>
                    </a:ext>
                  </a:extLst>
                </a:hlinkClick>
              </a:rPr>
              <a:t> restrukturizācija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974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71549932-21AC-4C2C-AA23-0B288FE6694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3"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xmlns="" id="{71549932-21AC-4C2C-AA23-0B288FE669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xmlns="" id="{5B11F1C7-2908-4ABA-BB97-C5D39EE114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9" name="Title 8">
            <a:extLst>
              <a:ext uri="{FF2B5EF4-FFF2-40B4-BE49-F238E27FC236}">
                <a16:creationId xmlns:a16="http://schemas.microsoft.com/office/drawing/2014/main" xmlns="" id="{F23AFCF5-DD61-40CF-AB66-8F3A9D9758F7}"/>
              </a:ext>
            </a:extLst>
          </p:cNvPr>
          <p:cNvSpPr>
            <a:spLocks noGrp="1"/>
          </p:cNvSpPr>
          <p:nvPr>
            <p:ph type="title"/>
          </p:nvPr>
        </p:nvSpPr>
        <p:spPr/>
        <p:txBody>
          <a:bodyPr rtlCol="0"/>
          <a:lstStyle/>
          <a:p>
            <a:pPr rtl="0"/>
            <a:r>
              <a:rPr lang="lv-LV" dirty="0"/>
              <a:t>8. pielikums: TAP un tā paveids – ĀTAP</a:t>
            </a:r>
          </a:p>
        </p:txBody>
      </p:sp>
      <p:grpSp>
        <p:nvGrpSpPr>
          <p:cNvPr id="44" name="Group 43">
            <a:extLst>
              <a:ext uri="{FF2B5EF4-FFF2-40B4-BE49-F238E27FC236}">
                <a16:creationId xmlns:a16="http://schemas.microsoft.com/office/drawing/2014/main" xmlns="" id="{82053432-91C0-4C9D-867A-3BB231E7CADC}"/>
              </a:ext>
            </a:extLst>
          </p:cNvPr>
          <p:cNvGrpSpPr/>
          <p:nvPr/>
        </p:nvGrpSpPr>
        <p:grpSpPr>
          <a:xfrm>
            <a:off x="407988" y="4167400"/>
            <a:ext cx="11376025" cy="430213"/>
            <a:chOff x="407988" y="4035425"/>
            <a:chExt cx="11376025" cy="430213"/>
          </a:xfrm>
        </p:grpSpPr>
        <p:sp>
          <p:nvSpPr>
            <p:cNvPr id="15" name="TextBox 14">
              <a:extLst>
                <a:ext uri="{FF2B5EF4-FFF2-40B4-BE49-F238E27FC236}">
                  <a16:creationId xmlns:a16="http://schemas.microsoft.com/office/drawing/2014/main" xmlns="" id="{438D5987-50AD-4F05-8402-4420061339C1}"/>
                </a:ext>
              </a:extLst>
            </p:cNvPr>
            <p:cNvSpPr txBox="1"/>
            <p:nvPr/>
          </p:nvSpPr>
          <p:spPr>
            <a:xfrm>
              <a:off x="407988" y="4035425"/>
              <a:ext cx="11376025" cy="430213"/>
            </a:xfrm>
            <a:prstGeom prst="rect">
              <a:avLst/>
            </a:prstGeom>
            <a:solidFill>
              <a:schemeClr val="accent1"/>
            </a:solidFill>
          </p:spPr>
          <p:txBody>
            <a:bodyPr wrap="square" lIns="46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Būtiskākās TAP un ĀTAP atšķirības:</a:t>
              </a:r>
            </a:p>
          </p:txBody>
        </p:sp>
        <p:sp>
          <p:nvSpPr>
            <p:cNvPr id="24" name="Freeform 20">
              <a:extLst>
                <a:ext uri="{FF2B5EF4-FFF2-40B4-BE49-F238E27FC236}">
                  <a16:creationId xmlns:a16="http://schemas.microsoft.com/office/drawing/2014/main" xmlns="" id="{B02D7E56-4B6D-4247-9DF6-1C169D9A91D6}"/>
                </a:ext>
              </a:extLst>
            </p:cNvPr>
            <p:cNvSpPr>
              <a:spLocks noChangeAspect="1" noEditPoints="1"/>
            </p:cNvSpPr>
            <p:nvPr/>
          </p:nvSpPr>
          <p:spPr bwMode="auto">
            <a:xfrm>
              <a:off x="495301" y="4107497"/>
              <a:ext cx="256525" cy="257175"/>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grpSp>
      <p:grpSp>
        <p:nvGrpSpPr>
          <p:cNvPr id="45" name="Group 44">
            <a:extLst>
              <a:ext uri="{FF2B5EF4-FFF2-40B4-BE49-F238E27FC236}">
                <a16:creationId xmlns:a16="http://schemas.microsoft.com/office/drawing/2014/main" xmlns="" id="{D28DAC14-C6D7-4BA9-8DB8-F3BB35F498C5}"/>
              </a:ext>
            </a:extLst>
          </p:cNvPr>
          <p:cNvGrpSpPr/>
          <p:nvPr/>
        </p:nvGrpSpPr>
        <p:grpSpPr>
          <a:xfrm>
            <a:off x="407988" y="2108009"/>
            <a:ext cx="11376025" cy="276999"/>
            <a:chOff x="407988" y="2108009"/>
            <a:chExt cx="11376025" cy="276999"/>
          </a:xfrm>
        </p:grpSpPr>
        <p:sp>
          <p:nvSpPr>
            <p:cNvPr id="14" name="TextBox 13">
              <a:extLst>
                <a:ext uri="{FF2B5EF4-FFF2-40B4-BE49-F238E27FC236}">
                  <a16:creationId xmlns:a16="http://schemas.microsoft.com/office/drawing/2014/main" xmlns="" id="{5D51BB93-ECEB-42D6-A57E-126EE9FF48F5}"/>
                </a:ext>
              </a:extLst>
            </p:cNvPr>
            <p:cNvSpPr txBox="1"/>
            <p:nvPr/>
          </p:nvSpPr>
          <p:spPr>
            <a:xfrm>
              <a:off x="407988" y="2108009"/>
              <a:ext cx="11376025" cy="276999"/>
            </a:xfrm>
            <a:prstGeom prst="rect">
              <a:avLst/>
            </a:prstGeom>
            <a:solidFill>
              <a:schemeClr val="accent1"/>
            </a:solidFill>
          </p:spPr>
          <p:txBody>
            <a:bodyPr wrap="square" lIns="468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Maksātnespējas likums paredz ierobežojumus, kas liedz piekļuvi TAP un ĀTAP. Kopējie TAP un ĀTAP lietas ierosināšana ierobežojumi:</a:t>
              </a:r>
            </a:p>
          </p:txBody>
        </p:sp>
        <p:grpSp>
          <p:nvGrpSpPr>
            <p:cNvPr id="32" name="Group 31">
              <a:extLst>
                <a:ext uri="{FF2B5EF4-FFF2-40B4-BE49-F238E27FC236}">
                  <a16:creationId xmlns:a16="http://schemas.microsoft.com/office/drawing/2014/main" xmlns="" id="{74A6058B-D60B-4413-A3AC-919A6BC91B91}"/>
                </a:ext>
              </a:extLst>
            </p:cNvPr>
            <p:cNvGrpSpPr/>
            <p:nvPr/>
          </p:nvGrpSpPr>
          <p:grpSpPr>
            <a:xfrm>
              <a:off x="495301" y="2120250"/>
              <a:ext cx="257175" cy="257175"/>
              <a:chOff x="-3352800" y="2783093"/>
              <a:chExt cx="3696955" cy="3696955"/>
            </a:xfrm>
            <a:solidFill>
              <a:schemeClr val="bg1"/>
            </a:solidFill>
          </p:grpSpPr>
          <p:grpSp>
            <p:nvGrpSpPr>
              <p:cNvPr id="30" name="Group 29">
                <a:extLst>
                  <a:ext uri="{FF2B5EF4-FFF2-40B4-BE49-F238E27FC236}">
                    <a16:creationId xmlns:a16="http://schemas.microsoft.com/office/drawing/2014/main" xmlns="" id="{056D1981-F199-4CC8-BD0C-C512A85CC084}"/>
                  </a:ext>
                </a:extLst>
              </p:cNvPr>
              <p:cNvGrpSpPr/>
              <p:nvPr/>
            </p:nvGrpSpPr>
            <p:grpSpPr>
              <a:xfrm>
                <a:off x="-3352800" y="2783093"/>
                <a:ext cx="3696955" cy="3696955"/>
                <a:chOff x="-113045" y="2665550"/>
                <a:chExt cx="457200" cy="457200"/>
              </a:xfrm>
              <a:grpFill/>
            </p:grpSpPr>
            <p:sp>
              <p:nvSpPr>
                <p:cNvPr id="26" name="Freeform 163">
                  <a:extLst>
                    <a:ext uri="{FF2B5EF4-FFF2-40B4-BE49-F238E27FC236}">
                      <a16:creationId xmlns:a16="http://schemas.microsoft.com/office/drawing/2014/main" xmlns="" id="{5BBA2287-123E-4B53-B158-32D2A968E4BD}"/>
                    </a:ext>
                  </a:extLst>
                </p:cNvPr>
                <p:cNvSpPr>
                  <a:spLocks noEditPoints="1"/>
                </p:cNvSpPr>
                <p:nvPr/>
              </p:nvSpPr>
              <p:spPr bwMode="auto">
                <a:xfrm>
                  <a:off x="-113045" y="2665550"/>
                  <a:ext cx="457200" cy="457200"/>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164">
                  <a:extLst>
                    <a:ext uri="{FF2B5EF4-FFF2-40B4-BE49-F238E27FC236}">
                      <a16:creationId xmlns:a16="http://schemas.microsoft.com/office/drawing/2014/main" xmlns="" id="{7785DFB7-2C51-4D71-837F-C62EC7D16FC4}"/>
                    </a:ext>
                  </a:extLst>
                </p:cNvPr>
                <p:cNvSpPr>
                  <a:spLocks noEditPoints="1"/>
                </p:cNvSpPr>
                <p:nvPr/>
              </p:nvSpPr>
              <p:spPr bwMode="auto">
                <a:xfrm>
                  <a:off x="-36847" y="2725160"/>
                  <a:ext cx="304800" cy="30480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 name="Rectangle 30">
                <a:extLst>
                  <a:ext uri="{FF2B5EF4-FFF2-40B4-BE49-F238E27FC236}">
                    <a16:creationId xmlns:a16="http://schemas.microsoft.com/office/drawing/2014/main" xmlns="" id="{526B11AA-096B-43FE-8193-33F9C7492AD0}"/>
                  </a:ext>
                </a:extLst>
              </p:cNvPr>
              <p:cNvSpPr/>
              <p:nvPr/>
            </p:nvSpPr>
            <p:spPr>
              <a:xfrm rot="18781979">
                <a:off x="-2705094" y="4356105"/>
                <a:ext cx="2311396" cy="1524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grpSp>
        <p:nvGrpSpPr>
          <p:cNvPr id="46" name="Group 45">
            <a:extLst>
              <a:ext uri="{FF2B5EF4-FFF2-40B4-BE49-F238E27FC236}">
                <a16:creationId xmlns:a16="http://schemas.microsoft.com/office/drawing/2014/main" xmlns="" id="{C39128FD-967A-4B2A-B95B-F4A4ECF7888B}"/>
              </a:ext>
            </a:extLst>
          </p:cNvPr>
          <p:cNvGrpSpPr/>
          <p:nvPr/>
        </p:nvGrpSpPr>
        <p:grpSpPr>
          <a:xfrm>
            <a:off x="407988" y="2545777"/>
            <a:ext cx="11221245" cy="195053"/>
            <a:chOff x="562768" y="2572557"/>
            <a:chExt cx="11221245" cy="195053"/>
          </a:xfrm>
        </p:grpSpPr>
        <p:sp>
          <p:nvSpPr>
            <p:cNvPr id="16" name="TextBox 15">
              <a:extLst>
                <a:ext uri="{FF2B5EF4-FFF2-40B4-BE49-F238E27FC236}">
                  <a16:creationId xmlns:a16="http://schemas.microsoft.com/office/drawing/2014/main" xmlns="" id="{C73CD357-4917-43EE-B3D3-56598EFDCE27}"/>
                </a:ext>
              </a:extLst>
            </p:cNvPr>
            <p:cNvSpPr txBox="1"/>
            <p:nvPr/>
          </p:nvSpPr>
          <p:spPr>
            <a:xfrm>
              <a:off x="771525" y="2582944"/>
              <a:ext cx="1101248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ir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uzsācis sava uzņēmuma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likvidācijas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procesu, un tas joprojām turpinās.</a:t>
              </a:r>
            </a:p>
          </p:txBody>
        </p:sp>
        <p:sp>
          <p:nvSpPr>
            <p:cNvPr id="33" name="Freeform 23">
              <a:extLst>
                <a:ext uri="{FF2B5EF4-FFF2-40B4-BE49-F238E27FC236}">
                  <a16:creationId xmlns:a16="http://schemas.microsoft.com/office/drawing/2014/main" xmlns="" id="{292AD7F9-19D3-48AC-87AE-C41AA334EE4F}"/>
                </a:ext>
              </a:extLst>
            </p:cNvPr>
            <p:cNvSpPr>
              <a:spLocks noChangeAspect="1"/>
            </p:cNvSpPr>
            <p:nvPr/>
          </p:nvSpPr>
          <p:spPr bwMode="auto">
            <a:xfrm flipH="1">
              <a:off x="562768" y="257255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7" name="Group 36">
            <a:extLst>
              <a:ext uri="{FF2B5EF4-FFF2-40B4-BE49-F238E27FC236}">
                <a16:creationId xmlns:a16="http://schemas.microsoft.com/office/drawing/2014/main" xmlns="" id="{E2DC5DF5-AC9C-4331-AA86-2AC51269799F}"/>
              </a:ext>
            </a:extLst>
          </p:cNvPr>
          <p:cNvGrpSpPr/>
          <p:nvPr/>
        </p:nvGrpSpPr>
        <p:grpSpPr>
          <a:xfrm>
            <a:off x="407988" y="2908792"/>
            <a:ext cx="11221245" cy="369332"/>
            <a:chOff x="562768" y="2922309"/>
            <a:chExt cx="11221245" cy="369332"/>
          </a:xfrm>
        </p:grpSpPr>
        <p:sp>
          <p:nvSpPr>
            <p:cNvPr id="17" name="TextBox 16">
              <a:extLst>
                <a:ext uri="{FF2B5EF4-FFF2-40B4-BE49-F238E27FC236}">
                  <a16:creationId xmlns:a16="http://schemas.microsoft.com/office/drawing/2014/main" xmlns="" id="{901FBCE4-3EFB-49EF-99B6-8D9B46EFD607}"/>
                </a:ext>
              </a:extLst>
            </p:cNvPr>
            <p:cNvSpPr txBox="1"/>
            <p:nvPr/>
          </p:nvSpPr>
          <p:spPr>
            <a:xfrm>
              <a:off x="771525" y="2922309"/>
              <a:ext cx="11012488" cy="369332"/>
            </a:xfrm>
            <a:prstGeom prst="rect">
              <a:avLst/>
            </a:prstGeom>
            <a:noFill/>
          </p:spPr>
          <p:txBody>
            <a:bodyPr wrap="square" lIns="0" tIns="0" rIns="0" bIns="0" rtlCol="0">
              <a:spAutoFit/>
            </a:bodyPr>
            <a:lstStyle/>
            <a:p>
              <a:pPr lvl="0">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Iepriekšējo 4 (četru) mēnešu laikā tiesa ir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ierosinājusi un pēc tam izbeigusi parādnieka TAP vai </a:t>
              </a:r>
              <a:r>
                <a:rPr lang="lv-LV" sz="1200" b="1" dirty="0">
                  <a:solidFill>
                    <a:prstClr val="black"/>
                  </a:solidFill>
                  <a:latin typeface="arial" panose="020B0604020202020204" pitchFamily="34" charset="0"/>
                  <a:cs typeface="Arial" panose="020B0604020202020204" pitchFamily="34" charset="0"/>
                </a:rPr>
                <a:t>ĀTAP,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jo pārstrukturēšanas plānu neatbalstīja kreditoru vairākums, vai restrukturizācijas </a:t>
              </a:r>
              <a:r>
                <a:rPr lang="lv-LV" sz="1200" b="1" dirty="0">
                  <a:solidFill>
                    <a:prstClr val="black"/>
                  </a:solidFill>
                  <a:latin typeface="arial" panose="020B0604020202020204" pitchFamily="34" charset="0"/>
                  <a:cs typeface="Arial" panose="020B0604020202020204" pitchFamily="34" charset="0"/>
                </a:rPr>
                <a:t>plāns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neatbilda Maksātnespējas likuma prasībām.</a:t>
              </a:r>
            </a:p>
          </p:txBody>
        </p:sp>
        <p:sp>
          <p:nvSpPr>
            <p:cNvPr id="34" name="Freeform 23">
              <a:extLst>
                <a:ext uri="{FF2B5EF4-FFF2-40B4-BE49-F238E27FC236}">
                  <a16:creationId xmlns:a16="http://schemas.microsoft.com/office/drawing/2014/main" xmlns="" id="{DB74AB56-020A-4D7B-91F0-9B18BE76AD26}"/>
                </a:ext>
              </a:extLst>
            </p:cNvPr>
            <p:cNvSpPr>
              <a:spLocks noChangeAspect="1"/>
            </p:cNvSpPr>
            <p:nvPr/>
          </p:nvSpPr>
          <p:spPr bwMode="auto">
            <a:xfrm flipH="1">
              <a:off x="562768" y="3000906"/>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6" name="Group 35">
            <a:extLst>
              <a:ext uri="{FF2B5EF4-FFF2-40B4-BE49-F238E27FC236}">
                <a16:creationId xmlns:a16="http://schemas.microsoft.com/office/drawing/2014/main" xmlns="" id="{14363624-139D-447D-B0A3-30D377DA5439}"/>
              </a:ext>
            </a:extLst>
          </p:cNvPr>
          <p:cNvGrpSpPr/>
          <p:nvPr/>
        </p:nvGrpSpPr>
        <p:grpSpPr>
          <a:xfrm>
            <a:off x="407988" y="3429294"/>
            <a:ext cx="11194256" cy="196750"/>
            <a:chOff x="562768" y="3429294"/>
            <a:chExt cx="11194256" cy="196750"/>
          </a:xfrm>
        </p:grpSpPr>
        <p:sp>
          <p:nvSpPr>
            <p:cNvPr id="18" name="TextBox 17">
              <a:extLst>
                <a:ext uri="{FF2B5EF4-FFF2-40B4-BE49-F238E27FC236}">
                  <a16:creationId xmlns:a16="http://schemas.microsoft.com/office/drawing/2014/main" xmlns="" id="{977E3741-FD31-4B2E-9BCB-80DE0AC448D6}"/>
                </a:ext>
              </a:extLst>
            </p:cNvPr>
            <p:cNvSpPr txBox="1"/>
            <p:nvPr/>
          </p:nvSpPr>
          <p:spPr>
            <a:xfrm>
              <a:off x="744536" y="3441378"/>
              <a:ext cx="11012488" cy="184666"/>
            </a:xfrm>
            <a:prstGeom prst="rect">
              <a:avLst/>
            </a:prstGeom>
            <a:noFill/>
          </p:spPr>
          <p:txBody>
            <a:bodyPr wrap="square" lIns="0" tIns="0" rIns="0" bIns="0" rtlCol="0">
              <a:spAutoFit/>
            </a:bodyPr>
            <a:lstStyle/>
            <a:p>
              <a:pPr>
                <a:defRPr/>
              </a:pPr>
              <a:r>
                <a:rPr lang="lv-LV" sz="1200" dirty="0">
                  <a:solidFill>
                    <a:prstClr val="black"/>
                  </a:solidFill>
                  <a:latin typeface="arial" panose="020B0604020202020204" pitchFamily="34" charset="0"/>
                  <a:cs typeface="Arial" panose="020B0604020202020204" pitchFamily="34" charset="0"/>
                </a:rPr>
                <a:t>Ja parādniekam </a:t>
              </a:r>
              <a:r>
                <a:rPr lang="lv-LV" sz="1200" b="1" dirty="0">
                  <a:solidFill>
                    <a:prstClr val="black"/>
                  </a:solidFill>
                  <a:latin typeface="arial" panose="020B0604020202020204" pitchFamily="34" charset="0"/>
                  <a:cs typeface="Arial" panose="020B0604020202020204" pitchFamily="34" charset="0"/>
                </a:rPr>
                <a:t>pēdējo</a:t>
              </a:r>
              <a:r>
                <a:rPr lang="lv-LV" sz="1200" dirty="0">
                  <a:solidFill>
                    <a:prstClr val="black"/>
                  </a:solidFill>
                  <a:latin typeface="arial" panose="020B0604020202020204" pitchFamily="34" charset="0"/>
                  <a:cs typeface="Arial" panose="020B0604020202020204" pitchFamily="34" charset="0"/>
                </a:rPr>
                <a:t> </a:t>
              </a:r>
              <a:r>
                <a:rPr lang="lv-LV" sz="1200" b="1" dirty="0">
                  <a:solidFill>
                    <a:prstClr val="black"/>
                  </a:solidFill>
                  <a:latin typeface="arial" panose="020B0604020202020204" pitchFamily="34" charset="0"/>
                  <a:cs typeface="Arial" panose="020B0604020202020204" pitchFamily="34" charset="0"/>
                </a:rPr>
                <a:t>piecu gadu laikā ir veiksmīgi īstenots TAP vai ĀTAP </a:t>
              </a:r>
              <a:r>
                <a:rPr lang="lv-LV" sz="1200" dirty="0">
                  <a:solidFill>
                    <a:prstClr val="black"/>
                  </a:solidFill>
                  <a:latin typeface="arial" panose="020B0604020202020204" pitchFamily="34" charset="0"/>
                  <a:cs typeface="Arial" panose="020B0604020202020204" pitchFamily="34" charset="0"/>
                </a:rPr>
                <a:t>saistībā ar restrukturizācijas plāna pilnīgu izpildi. </a:t>
              </a:r>
            </a:p>
          </p:txBody>
        </p:sp>
        <p:sp>
          <p:nvSpPr>
            <p:cNvPr id="35" name="Freeform 23">
              <a:extLst>
                <a:ext uri="{FF2B5EF4-FFF2-40B4-BE49-F238E27FC236}">
                  <a16:creationId xmlns:a16="http://schemas.microsoft.com/office/drawing/2014/main" xmlns="" id="{3EB33D7B-8F19-4101-A8C8-F5B43E571999}"/>
                </a:ext>
              </a:extLst>
            </p:cNvPr>
            <p:cNvSpPr>
              <a:spLocks noChangeAspect="1"/>
            </p:cNvSpPr>
            <p:nvPr/>
          </p:nvSpPr>
          <p:spPr bwMode="auto">
            <a:xfrm flipH="1">
              <a:off x="562768" y="342929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9" name="Group 38">
            <a:extLst>
              <a:ext uri="{FF2B5EF4-FFF2-40B4-BE49-F238E27FC236}">
                <a16:creationId xmlns:a16="http://schemas.microsoft.com/office/drawing/2014/main" xmlns="" id="{65D9A8F2-5CBF-4D05-AE97-8DEBAB4D5451}"/>
              </a:ext>
            </a:extLst>
          </p:cNvPr>
          <p:cNvGrpSpPr/>
          <p:nvPr/>
        </p:nvGrpSpPr>
        <p:grpSpPr>
          <a:xfrm>
            <a:off x="407988" y="4780190"/>
            <a:ext cx="11221245" cy="553998"/>
            <a:chOff x="562768" y="4658230"/>
            <a:chExt cx="11221245" cy="553998"/>
          </a:xfrm>
        </p:grpSpPr>
        <p:sp>
          <p:nvSpPr>
            <p:cNvPr id="19" name="TextBox 18">
              <a:extLst>
                <a:ext uri="{FF2B5EF4-FFF2-40B4-BE49-F238E27FC236}">
                  <a16:creationId xmlns:a16="http://schemas.microsoft.com/office/drawing/2014/main" xmlns="" id="{BF8032E4-D538-4F6D-A375-6F1BB0C24BF6}"/>
                </a:ext>
              </a:extLst>
            </p:cNvPr>
            <p:cNvSpPr txBox="1"/>
            <p:nvPr/>
          </p:nvSpPr>
          <p:spPr>
            <a:xfrm>
              <a:off x="771525" y="4658230"/>
              <a:ext cx="11012488" cy="553998"/>
            </a:xfrm>
            <a:prstGeom prst="rect">
              <a:avLst/>
            </a:prstGeom>
            <a:noFill/>
          </p:spPr>
          <p:txBody>
            <a:bodyPr wrap="square" lIns="0" tIns="0" rIns="0" bIns="0" rtlCol="0">
              <a:spAutoFit/>
            </a:bodyPr>
            <a:lstStyle/>
            <a:p>
              <a:pPr lvl="0">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Restrukturizācijas plāna izstrādes, pieņemšanas un tā apstiprināšanas no kreditoru </a:t>
              </a:r>
              <a:r>
                <a:rPr lang="lv-LV" sz="1200" dirty="0">
                  <a:solidFill>
                    <a:prstClr val="black"/>
                  </a:solidFill>
                  <a:latin typeface="arial" panose="020B0604020202020204" pitchFamily="34" charset="0"/>
                  <a:cs typeface="Arial" panose="020B0604020202020204" pitchFamily="34" charset="0"/>
                </a:rPr>
                <a:t>puses process.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ĀTAP restrukturizācijas plāns tiek izstrādāts un </a:t>
              </a:r>
              <a:r>
                <a:rPr lang="lv-LV" sz="1200" dirty="0">
                  <a:solidFill>
                    <a:prstClr val="black"/>
                  </a:solidFill>
                  <a:latin typeface="arial" panose="020B0604020202020204" pitchFamily="34" charset="0"/>
                  <a:cs typeface="Arial" panose="020B0604020202020204" pitchFamily="34" charset="0"/>
                </a:rPr>
                <a:t>saskaņots ar kreditoru vairākumu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pirms pieteikuma iesniegšanas tiesā, bet TAP restrukturizācijas plānu parasti izstrādā un apstiprina kreditori pēc pieteikuma par procesa ierosināšanu iesniegšanas tiesā</a:t>
              </a:r>
              <a:r>
                <a:rPr lang="lv-LV" sz="1200" dirty="0">
                  <a:solidFill>
                    <a:prstClr val="black"/>
                  </a:solidFill>
                  <a:latin typeface="arial" panose="020B0604020202020204" pitchFamily="34" charset="0"/>
                  <a:cs typeface="Arial" panose="020B0604020202020204" pitchFamily="34" charset="0"/>
                </a:rPr>
                <a:t>. </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23">
              <a:extLst>
                <a:ext uri="{FF2B5EF4-FFF2-40B4-BE49-F238E27FC236}">
                  <a16:creationId xmlns:a16="http://schemas.microsoft.com/office/drawing/2014/main" xmlns="" id="{59BA6287-9263-4C3A-BEE3-AD82450D4C5B}"/>
                </a:ext>
              </a:extLst>
            </p:cNvPr>
            <p:cNvSpPr>
              <a:spLocks noChangeAspect="1"/>
            </p:cNvSpPr>
            <p:nvPr/>
          </p:nvSpPr>
          <p:spPr bwMode="auto">
            <a:xfrm flipH="1">
              <a:off x="562768" y="4765479"/>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43" name="Group 42">
            <a:extLst>
              <a:ext uri="{FF2B5EF4-FFF2-40B4-BE49-F238E27FC236}">
                <a16:creationId xmlns:a16="http://schemas.microsoft.com/office/drawing/2014/main" xmlns="" id="{225AE793-ED7A-48DB-9482-4AB1069E1053}"/>
              </a:ext>
            </a:extLst>
          </p:cNvPr>
          <p:cNvGrpSpPr/>
          <p:nvPr/>
        </p:nvGrpSpPr>
        <p:grpSpPr>
          <a:xfrm>
            <a:off x="407988" y="5358626"/>
            <a:ext cx="11221245" cy="738664"/>
            <a:chOff x="562768" y="5727629"/>
            <a:chExt cx="11221245" cy="738664"/>
          </a:xfrm>
        </p:grpSpPr>
        <p:sp>
          <p:nvSpPr>
            <p:cNvPr id="21" name="TextBox 20">
              <a:extLst>
                <a:ext uri="{FF2B5EF4-FFF2-40B4-BE49-F238E27FC236}">
                  <a16:creationId xmlns:a16="http://schemas.microsoft.com/office/drawing/2014/main" xmlns="" id="{C88F45D1-4064-4372-8E44-1BD62F4196D5}"/>
                </a:ext>
              </a:extLst>
            </p:cNvPr>
            <p:cNvSpPr txBox="1"/>
            <p:nvPr/>
          </p:nvSpPr>
          <p:spPr>
            <a:xfrm>
              <a:off x="771525" y="5727629"/>
              <a:ext cx="11012488" cy="738664"/>
            </a:xfrm>
            <a:prstGeom prst="rect">
              <a:avLst/>
            </a:prstGeom>
            <a:noFill/>
          </p:spPr>
          <p:txBody>
            <a:bodyPr wrap="square" lIns="0" tIns="0" rIns="0" bIns="0" rtlCol="0">
              <a:spAutoFit/>
            </a:bodyPr>
            <a:lstStyle/>
            <a:p>
              <a:pPr lvl="0">
                <a:defRPr/>
              </a:pPr>
              <a:r>
                <a:rPr lang="lv-LV" sz="1200" dirty="0">
                  <a:solidFill>
                    <a:prstClr val="black"/>
                  </a:solidFill>
                  <a:latin typeface="arial" panose="020B0604020202020204" pitchFamily="34" charset="0"/>
                  <a:cs typeface="Arial" panose="020B0604020202020204" pitchFamily="34" charset="0"/>
                </a:rPr>
                <a:t>Parādnieki, kas ierosina TAP, gūst labumu no tūlītējas tiesas aizsardzības, kas sākotnēji tiek piešķirts uz noteiktu aizsardzības periodu. Tas var būt svarīgi situācijā, kad maz ticams, ka parādniekam izdosies vienoties ar visiem kreditoriem vai kreditoru vairākumu. ĀTAP nav iepriekšminētā sākotnējā aizsardzības jeb </a:t>
              </a:r>
              <a:r>
                <a:rPr lang="lv-LV" sz="1200" dirty="0"/>
                <a:t>atsevišķu izpildes panākšanas darbību apturēšanas</a:t>
              </a:r>
              <a:r>
                <a:rPr lang="lv-LV" sz="1200" dirty="0">
                  <a:solidFill>
                    <a:prstClr val="black"/>
                  </a:solidFill>
                  <a:latin typeface="arial" panose="020B0604020202020204" pitchFamily="34" charset="0"/>
                  <a:cs typeface="Arial" panose="020B0604020202020204" pitchFamily="34" charset="0"/>
                </a:rPr>
                <a:t> perioda, līdz ar to ĀTAP biežāk izmanto kā parādu restrukturizācijas rīku, kad restrukturizācijas plāna izstrāde un saskaņošana ar kreditoru vairākumu ir notikusi jau pirms pieteikuma par procesa ierosināšanu iesniegšanas tiesā.</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23">
              <a:extLst>
                <a:ext uri="{FF2B5EF4-FFF2-40B4-BE49-F238E27FC236}">
                  <a16:creationId xmlns:a16="http://schemas.microsoft.com/office/drawing/2014/main" xmlns="" id="{D8036DB5-8164-4049-8298-6323F3A973C9}"/>
                </a:ext>
              </a:extLst>
            </p:cNvPr>
            <p:cNvSpPr>
              <a:spLocks noChangeAspect="1"/>
            </p:cNvSpPr>
            <p:nvPr/>
          </p:nvSpPr>
          <p:spPr bwMode="auto">
            <a:xfrm flipH="1">
              <a:off x="562768" y="589086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8" name="Straight Connector 47">
            <a:extLst>
              <a:ext uri="{FF2B5EF4-FFF2-40B4-BE49-F238E27FC236}">
                <a16:creationId xmlns:a16="http://schemas.microsoft.com/office/drawing/2014/main" xmlns="" id="{110A70C6-FFD2-4B9F-84BA-C536621E6197}"/>
              </a:ext>
            </a:extLst>
          </p:cNvPr>
          <p:cNvCxnSpPr/>
          <p:nvPr/>
        </p:nvCxnSpPr>
        <p:spPr>
          <a:xfrm>
            <a:off x="771526" y="2817965"/>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15A2FC7B-D505-4D80-8516-6A1D96865738}"/>
              </a:ext>
            </a:extLst>
          </p:cNvPr>
          <p:cNvCxnSpPr/>
          <p:nvPr/>
        </p:nvCxnSpPr>
        <p:spPr>
          <a:xfrm>
            <a:off x="771526" y="3338173"/>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5094819-89AA-49A2-8846-573AD97727D9}"/>
              </a:ext>
            </a:extLst>
          </p:cNvPr>
          <p:cNvCxnSpPr/>
          <p:nvPr/>
        </p:nvCxnSpPr>
        <p:spPr>
          <a:xfrm>
            <a:off x="771526" y="5334188"/>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Slide Number Placeholder 5">
            <a:extLst>
              <a:ext uri="{FF2B5EF4-FFF2-40B4-BE49-F238E27FC236}">
                <a16:creationId xmlns:a16="http://schemas.microsoft.com/office/drawing/2014/main" xmlns="" id="{96743F44-5D6A-4190-A865-829F26CFDB66}"/>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32</a:t>
            </a:fld>
            <a:endParaRPr lang="en-GB" noProof="0"/>
          </a:p>
        </p:txBody>
      </p:sp>
    </p:spTree>
    <p:extLst>
      <p:ext uri="{BB962C8B-B14F-4D97-AF65-F5344CB8AC3E}">
        <p14:creationId xmlns:p14="http://schemas.microsoft.com/office/powerpoint/2010/main" val="207441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E3E3A3E-1D6C-4B22-B44F-7623A37557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7"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xmlns="" id="{0E3E3A3E-1D6C-4B22-B44F-7623A37557E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4C2547C-4114-4F65-8784-A92C8923FD1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6" name="Title 5">
            <a:extLst>
              <a:ext uri="{FF2B5EF4-FFF2-40B4-BE49-F238E27FC236}">
                <a16:creationId xmlns:a16="http://schemas.microsoft.com/office/drawing/2014/main" xmlns="" id="{EC6013AF-D1FD-40AD-BC95-CBD3C8E37D01}"/>
              </a:ext>
            </a:extLst>
          </p:cNvPr>
          <p:cNvSpPr>
            <a:spLocks noGrp="1"/>
          </p:cNvSpPr>
          <p:nvPr>
            <p:ph type="title"/>
          </p:nvPr>
        </p:nvSpPr>
        <p:spPr/>
        <p:txBody>
          <a:bodyPr rtlCol="0"/>
          <a:lstStyle/>
          <a:p>
            <a:pPr rtl="0"/>
            <a:r>
              <a:rPr lang="lv-LV" dirty="0"/>
              <a:t>8. pielikums: TAP un tā </a:t>
            </a:r>
            <a:r>
              <a:rPr lang="lv-LV" dirty="0" err="1"/>
              <a:t>apakštips</a:t>
            </a:r>
            <a:r>
              <a:rPr lang="lv-LV" dirty="0"/>
              <a:t> – ĀTAP</a:t>
            </a:r>
          </a:p>
        </p:txBody>
      </p:sp>
      <p:sp>
        <p:nvSpPr>
          <p:cNvPr id="13" name="Rectangle 12">
            <a:extLst>
              <a:ext uri="{FF2B5EF4-FFF2-40B4-BE49-F238E27FC236}">
                <a16:creationId xmlns:a16="http://schemas.microsoft.com/office/drawing/2014/main" xmlns="" id="{17E6C8AF-5763-4220-841B-7AE2F4EC993D}"/>
              </a:ext>
            </a:extLst>
          </p:cNvPr>
          <p:cNvSpPr/>
          <p:nvPr/>
        </p:nvSpPr>
        <p:spPr>
          <a:xfrm>
            <a:off x="0" y="1984868"/>
            <a:ext cx="895545"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ĀTAP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66E3EE07-2632-42C5-B138-63EC98FC7EE4}"/>
              </a:ext>
            </a:extLst>
          </p:cNvPr>
          <p:cNvSpPr txBox="1"/>
          <p:nvPr/>
        </p:nvSpPr>
        <p:spPr>
          <a:xfrm>
            <a:off x="895546" y="1984868"/>
            <a:ext cx="10888467" cy="646331"/>
          </a:xfrm>
          <a:prstGeom prst="rect">
            <a:avLst/>
          </a:prstGeom>
          <a:noFill/>
        </p:spPr>
        <p:txBody>
          <a:bodyPr wrap="square" tIns="0" bIns="0" rtlCol="0">
            <a:spAutoFit/>
          </a:bodyPr>
          <a:lstStyle/>
          <a:p>
            <a:pPr lvl="0" algn="just">
              <a:defRPr/>
            </a:pP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regulē Maksātnespējas likuma VIII nodaļa „</a:t>
            </a:r>
            <a:r>
              <a:rPr lang="lv-LV" sz="1050" dirty="0">
                <a:solidFill>
                  <a:prstClr val="black"/>
                </a:solidFill>
                <a:latin typeface="arial" panose="020B0604020202020204" pitchFamily="34" charset="0"/>
                <a:cs typeface="Arial" panose="020B0604020202020204" pitchFamily="34" charset="0"/>
              </a:rPr>
              <a:t>Ārpustiesas tiesiskās aizsardzības process</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 un tos var izmantot juridiskas personas, personālsabiedrības, individuālie komersanti, ārvalstīs reģistrētas personas, kas veic pastāvīgu saimniecisko darbību Latvijā, un lauksaimniecības produktu ražotāji, kuriem ir labas izredzes panākt vienošanos ar kreditoru vairākumu un nav riska, ka kreditors veiks individuālas </a:t>
            </a:r>
            <a:r>
              <a:rPr lang="lv-LV" sz="1050" dirty="0">
                <a:solidFill>
                  <a:prstClr val="black"/>
                </a:solidFill>
                <a:latin typeface="arial" panose="020B0604020202020204" pitchFamily="34" charset="0"/>
                <a:cs typeface="Arial" panose="020B0604020202020204" pitchFamily="34" charset="0"/>
              </a:rPr>
              <a:t>jeb </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atsevišķas darbības pret uzņēmumu, kas varētu nopietni apdraudēt restrukturizācijas </a:t>
            </a:r>
            <a:r>
              <a:rPr lang="lv-LV" sz="1050" dirty="0">
                <a:solidFill>
                  <a:prstClr val="black"/>
                </a:solidFill>
                <a:latin typeface="arial" panose="020B0604020202020204" pitchFamily="34" charset="0"/>
                <a:cs typeface="Arial" panose="020B0604020202020204" pitchFamily="34" charset="0"/>
              </a:rPr>
              <a:t>p</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lāna izstrādi, saskaņošanu un īstenošanu. ĀTAP piemēro tās pašas Maksātnespējas likuma normas, kas attiecas uz TAP, ja vien Maksātnespējas likuma VIII nodaļā nav noteikts citādi.</a:t>
            </a:r>
          </a:p>
        </p:txBody>
      </p:sp>
      <p:sp>
        <p:nvSpPr>
          <p:cNvPr id="24" name="Rectangle 23">
            <a:extLst>
              <a:ext uri="{FF2B5EF4-FFF2-40B4-BE49-F238E27FC236}">
                <a16:creationId xmlns:a16="http://schemas.microsoft.com/office/drawing/2014/main" xmlns="" id="{6ECFF486-BD92-46FA-8714-5B6FEFE0F7A1}"/>
              </a:ext>
            </a:extLst>
          </p:cNvPr>
          <p:cNvSpPr/>
          <p:nvPr/>
        </p:nvSpPr>
        <p:spPr>
          <a:xfrm>
            <a:off x="6096000" y="2846003"/>
            <a:ext cx="5554663"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ĀTAP</a:t>
            </a:r>
            <a:endParaRPr kumimoji="0" lang="pl-PL"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xmlns="" id="{EDF83271-1044-44CE-82D7-865FA3C0F2E3}"/>
              </a:ext>
            </a:extLst>
          </p:cNvPr>
          <p:cNvSpPr/>
          <p:nvPr/>
        </p:nvSpPr>
        <p:spPr>
          <a:xfrm>
            <a:off x="407987" y="2846003"/>
            <a:ext cx="5554663"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xmlns="" id="{4EEBA131-7006-4D9B-A1F3-3AD26906E818}"/>
              </a:ext>
            </a:extLst>
          </p:cNvPr>
          <p:cNvSpPr/>
          <p:nvPr/>
        </p:nvSpPr>
        <p:spPr>
          <a:xfrm>
            <a:off x="6096000" y="3253550"/>
            <a:ext cx="5554590" cy="2574807"/>
          </a:xfrm>
          <a:prstGeom prst="rect">
            <a:avLst/>
          </a:prstGeom>
          <a:noFill/>
          <a:ln w="19050">
            <a:noFill/>
            <a:prstDash val="dash"/>
          </a:ln>
        </p:spPr>
        <p:txBody>
          <a:bodyPr wrap="square" lIns="0" tIns="0" rIns="0" bIns="0" rtlCol="0">
            <a:spAutoFit/>
          </a:bodyPr>
          <a:lstStyle/>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Restrukturizācijas plāns ir jāsaskaņo ar kreditoriem.</a:t>
            </a:r>
          </a:p>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Uzraugošās personas izvēle arī ir jāsaskaņo ar kreditoriem.</a:t>
            </a:r>
          </a:p>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Restrukturizācijas plānā jāiekļauj metodes, kas ļautu novērst parādnieka finanšu grūtības.</a:t>
            </a:r>
          </a:p>
          <a:p>
            <a:pPr marL="171450" lvl="0" indent="-171450" algn="just" rtl="0">
              <a:lnSpc>
                <a:spcPct val="107000"/>
              </a:lnSpc>
              <a:spcAft>
                <a:spcPts val="800"/>
              </a:spcAft>
              <a:buFont typeface="Arial" panose="020B0604020202020204" pitchFamily="34" charset="0"/>
              <a:buChar char="•"/>
              <a:defRPr/>
            </a:pP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lv-LV" sz="1050" b="1" dirty="0">
                <a:solidFill>
                  <a:srgbClr val="990066"/>
                </a:solidFill>
                <a:latin typeface="arial" panose="020B0604020202020204" pitchFamily="34" charset="0"/>
                <a:cs typeface="Arial" panose="020B0604020202020204" pitchFamily="34" charset="0"/>
              </a:rPr>
              <a:t>Uzraugošā persona</a:t>
            </a:r>
            <a:r>
              <a:rPr lang="lv-LV" sz="1050" dirty="0">
                <a:solidFill>
                  <a:prstClr val="black"/>
                </a:solidFill>
                <a:latin typeface="arial" panose="020B0604020202020204" pitchFamily="34" charset="0"/>
                <a:cs typeface="Arial" panose="020B0604020202020204" pitchFamily="34" charset="0"/>
              </a:rPr>
              <a:t> novērtē restrukturizācijas plānu un sagatavo atzinumu, bet parādnieks nosūta restrukturizācijas plānu kopā ar uzraugošās personas atzinumu par restrukturizācijas plānu tiesai un tiem kreditoriem, kuri nav saskaņojuši restrukturizācijas plānu. </a:t>
            </a:r>
          </a:p>
          <a:p>
            <a:pPr lvl="0" algn="just">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Ja tiesa apstiprina restrukturizācijas plānu, sākotnēji parādniekam termiņš tā īstenošanai ir līdz diviem gadiem, ja vien kreditoru vairākums nepiekrīt pagarināt šo periodu vēl par diviem gadiem. Restrukturizācijas plāna īstenošana var ietvert parādu, kam ir pienācis atmaksas termiņš, atlikšanu, īpašuma pārdošanu un parādnieka kapitāla palielināšanu (piemēram, ar īpašnieku ieguldījumiem pašu kapitālā) un citas metodes, kas atbilst TAP mērķim.</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xmlns="" id="{977B5281-F4F4-40A5-8075-DC0266E31731}"/>
              </a:ext>
            </a:extLst>
          </p:cNvPr>
          <p:cNvSpPr/>
          <p:nvPr/>
        </p:nvSpPr>
        <p:spPr>
          <a:xfrm>
            <a:off x="408060" y="3253550"/>
            <a:ext cx="5554590" cy="3336554"/>
          </a:xfrm>
          <a:prstGeom prst="rect">
            <a:avLst/>
          </a:prstGeom>
          <a:noFill/>
          <a:ln w="19050">
            <a:noFill/>
            <a:prstDash val="dash"/>
          </a:ln>
        </p:spPr>
        <p:txBody>
          <a:bodyPr wrap="square" lIns="0" tIns="0" rIns="0" bIns="0" rtlCol="0">
            <a:spAutoFit/>
          </a:bodyPr>
          <a:lstStyle/>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Sākot TAP, parādnieks vispirms automātiski gūst labumu no aizsardzības jeb atsevišķu izpildes panākšanas darbību apturēšanas perioda uz diviem mēnešiem ar iespēju šo termiņu pagarināt par vienu mēnesi, ja ir izpildīti Maksātnespējas likumā noteiktie kritēriji.</a:t>
            </a:r>
          </a:p>
          <a:p>
            <a:pPr marL="171450" lvl="0" indent="-171450" algn="just">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Aizsardzības jeb atsevišķu izpildes panākšanas darbību apturēšanas perioda laikā parādnieks un kreditori vienojas par restrukturizācijas plānu, bet kreditori vienojas par uzraugošo personu, kuru pēc tam ieceļ tiesa.</a:t>
            </a:r>
          </a:p>
          <a:p>
            <a:pPr lvl="0" algn="just" rtl="0">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Parasti vienošanās par uzraugošās personas kandidātu tiek panākta tajā pašā laikā, kad restrukturizācijas plāns ir saskaņots ar kreditoru vairākumu.</a:t>
            </a:r>
          </a:p>
          <a:p>
            <a:pPr lvl="0" algn="just" rtl="0">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Tiesa lemj par uzraugošās personas iecelšanu un termiņu, līdz kuram uzraugošās personas atzinums par restrukturizācijas plānu jāiesniedz tiesā. Ja kreditori nespēj vienoties par uzraugošo personu, tiesa lemj par kādu no ieteiktajiem kandidātiem.</a:t>
            </a:r>
          </a:p>
          <a:p>
            <a:pPr lvl="0" algn="just">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Ja tiesa apstiprina restrukturizācijas plānu, sākotnēji parādniekam termiņš tā īstenošanai ir līdz diviem gadiem, ja vien kreditoru vairākums nepiekrīt pagarināt šo periodu vēl par diviem gadiem. Restrukturizācijas plāna īstenošana var ietvert parādu var ietvert parādu, kam ir pienācis atmaksas termiņš, atlikšanu, īpašuma pārdošanu un parādnieka kapitāla palielināšanu (piemēram, ar īpašnieku ieguldījumiem pašu kapitālā) un citas metodes, kas atbilst TAP mērķim.</a:t>
            </a:r>
          </a:p>
        </p:txBody>
      </p:sp>
      <p:sp>
        <p:nvSpPr>
          <p:cNvPr id="15" name="Slide Number Placeholder 5">
            <a:extLst>
              <a:ext uri="{FF2B5EF4-FFF2-40B4-BE49-F238E27FC236}">
                <a16:creationId xmlns:a16="http://schemas.microsoft.com/office/drawing/2014/main" xmlns="" id="{2C266B49-E67C-4E6D-BD71-53D7BD162EB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33</a:t>
            </a:fld>
            <a:endParaRPr lang="en-GB" noProof="0" dirty="0"/>
          </a:p>
        </p:txBody>
      </p:sp>
      <p:sp>
        <p:nvSpPr>
          <p:cNvPr id="16" name="Rectangle 15">
            <a:extLst>
              <a:ext uri="{FF2B5EF4-FFF2-40B4-BE49-F238E27FC236}">
                <a16:creationId xmlns:a16="http://schemas.microsoft.com/office/drawing/2014/main" xmlns="" id="{9A2015A9-BDA5-43B0-9CAA-01C7B6558838}"/>
              </a:ext>
            </a:extLst>
          </p:cNvPr>
          <p:cNvSpPr/>
          <p:nvPr/>
        </p:nvSpPr>
        <p:spPr>
          <a:xfrm>
            <a:off x="1" y="1429421"/>
            <a:ext cx="895544"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xmlns="" id="{069D8A5B-2886-468F-9580-FCD62DC76476}"/>
              </a:ext>
            </a:extLst>
          </p:cNvPr>
          <p:cNvSpPr txBox="1"/>
          <p:nvPr/>
        </p:nvSpPr>
        <p:spPr>
          <a:xfrm>
            <a:off x="895545" y="1429420"/>
            <a:ext cx="10888467" cy="484748"/>
          </a:xfrm>
          <a:prstGeom prst="rect">
            <a:avLst/>
          </a:prstGeom>
          <a:noFill/>
        </p:spPr>
        <p:txBody>
          <a:bodyPr wrap="square" tIns="0" bIns="0" rtlCol="0">
            <a:spAutoFit/>
          </a:bodyPr>
          <a:lstStyle/>
          <a:p>
            <a:pPr lvl="0" algn="ju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regulē Maksātnespējas likuma B nodaļa „Tiesiskās aizsardzības process” un attiecīgā V nodaļa „Tiesiskās aizsardzības procesa vispārīgie noteikumi”, VI nodaļa </a:t>
            </a:r>
            <a:r>
              <a:rPr lang="lv-LV" sz="1050" dirty="0">
                <a:solidFill>
                  <a:prstClr val="black"/>
                </a:solidFill>
                <a:latin typeface="arial" panose="020B0604020202020204" pitchFamily="34" charset="0"/>
                <a:cs typeface="Arial" panose="020B0604020202020204" pitchFamily="34" charset="0"/>
              </a:rPr>
              <a:t>"Tiesiskās aizsardzības procesa lietas ierosināšanas sekas" un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VII nodaļa „Tiesiskās aizsardzības procesa īstenošana”. TAP </a:t>
            </a:r>
            <a:r>
              <a:rPr lang="lv-LV" sz="1050" dirty="0">
                <a:solidFill>
                  <a:prstClr val="black"/>
                </a:solidFill>
                <a:latin typeface="arial" panose="020B0604020202020204" pitchFamily="34" charset="0"/>
                <a:cs typeface="Arial" panose="020B0604020202020204" pitchFamily="34" charset="0"/>
              </a:rPr>
              <a:t>ir</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juridisks risinājums, ko izmanto tie paši subjekti, kas minēti ĀTAP sadaļā un kas tuvākajā nākotnē paredz sev finanšu grūtības vai jau ar tām saskaras.</a:t>
            </a:r>
          </a:p>
        </p:txBody>
      </p:sp>
    </p:spTree>
    <p:extLst>
      <p:ext uri="{BB962C8B-B14F-4D97-AF65-F5344CB8AC3E}">
        <p14:creationId xmlns:p14="http://schemas.microsoft.com/office/powerpoint/2010/main" val="394518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667CDE8-BD2A-40CB-A725-1A4AFD13D2E3}"/>
              </a:ext>
            </a:extLst>
          </p:cNvPr>
          <p:cNvSpPr>
            <a:spLocks noGrp="1"/>
          </p:cNvSpPr>
          <p:nvPr>
            <p:ph type="title"/>
          </p:nvPr>
        </p:nvSpPr>
        <p:spPr/>
        <p:txBody>
          <a:bodyPr rtlCol="0"/>
          <a:lstStyle/>
          <a:p>
            <a:pPr rtl="0"/>
            <a:r>
              <a:rPr lang="lv-LV"/>
              <a:t>9. pielikums: Restrukturizācijas plāna saturs</a:t>
            </a:r>
          </a:p>
        </p:txBody>
      </p:sp>
      <p:graphicFrame>
        <p:nvGraphicFramePr>
          <p:cNvPr id="4" name="Object 3" hidden="1">
            <a:extLst>
              <a:ext uri="{FF2B5EF4-FFF2-40B4-BE49-F238E27FC236}">
                <a16:creationId xmlns:a16="http://schemas.microsoft.com/office/drawing/2014/main" xmlns="" id="{9164F681-AFD1-40B7-A643-A27D3F16C54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1"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xmlns="" id="{9164F681-AFD1-40B7-A643-A27D3F16C5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2F9D5796-146C-4D38-8278-861A44891A2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xmlns="" id="{E6CB8302-961E-4763-91C9-6DA594399B71}"/>
              </a:ext>
            </a:extLst>
          </p:cNvPr>
          <p:cNvSpPr/>
          <p:nvPr/>
        </p:nvSpPr>
        <p:spPr bwMode="ltGray">
          <a:xfrm>
            <a:off x="653850"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588" b="0" i="0" u="none" strike="noStrike" kern="1200" cap="none" spc="0" normalizeH="0" baseline="0">
              <a:ln>
                <a:noFill/>
              </a:ln>
              <a:solidFill>
                <a:prstClr val="white"/>
              </a:solidFill>
              <a:effectLst/>
              <a:uLnTx/>
              <a:uFillTx/>
              <a:latin typeface="arial" panose="020B0604020202020204" pitchFamily="34" charset="0"/>
              <a:ea typeface="+mn-ea"/>
              <a:cs typeface="+mn-cs"/>
            </a:endParaRPr>
          </a:p>
        </p:txBody>
      </p:sp>
      <p:graphicFrame>
        <p:nvGraphicFramePr>
          <p:cNvPr id="17" name="Table 3">
            <a:extLst>
              <a:ext uri="{FF2B5EF4-FFF2-40B4-BE49-F238E27FC236}">
                <a16:creationId xmlns:a16="http://schemas.microsoft.com/office/drawing/2014/main" xmlns="" id="{40B01C15-7308-4F71-8C18-D33170DA35BA}"/>
              </a:ext>
            </a:extLst>
          </p:cNvPr>
          <p:cNvGraphicFramePr>
            <a:graphicFrameLocks noGrp="1"/>
          </p:cNvGraphicFramePr>
          <p:nvPr>
            <p:extLst>
              <p:ext uri="{D42A27DB-BD31-4B8C-83A1-F6EECF244321}">
                <p14:modId xmlns:p14="http://schemas.microsoft.com/office/powerpoint/2010/main" val="2984637945"/>
              </p:ext>
            </p:extLst>
          </p:nvPr>
        </p:nvGraphicFramePr>
        <p:xfrm>
          <a:off x="421240" y="1388145"/>
          <a:ext cx="11376025" cy="403920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xmlns="" val="3467094472"/>
                    </a:ext>
                  </a:extLst>
                </a:gridCol>
                <a:gridCol w="9095170">
                  <a:extLst>
                    <a:ext uri="{9D8B030D-6E8A-4147-A177-3AD203B41FA5}">
                      <a16:colId xmlns:a16="http://schemas.microsoft.com/office/drawing/2014/main" xmlns=""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bg1"/>
                          </a:solidFill>
                          <a:latin typeface="arial" panose="020B0604020202020204" pitchFamily="34" charset="0"/>
                          <a:ea typeface="+mn-ea"/>
                          <a:cs typeface="Arial" panose="020B0604020202020204" pitchFamily="34" charset="0"/>
                        </a:rPr>
                        <a:t>Restrukturizācijas plāna satura apskats*</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428482557"/>
                  </a:ext>
                </a:extLst>
              </a:tr>
              <a:tr h="28544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Visas finanšu saistības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rtl="0">
                        <a:lnSpc>
                          <a:spcPct val="100000"/>
                        </a:lnSpc>
                        <a:spcAft>
                          <a:spcPts val="0"/>
                        </a:spcAft>
                      </a:pPr>
                      <a:r>
                        <a:rPr lang="lv-LV" sz="1200" noProof="0">
                          <a:latin typeface="arial" panose="020B0604020202020204" pitchFamily="34" charset="0"/>
                        </a:rPr>
                        <a:t>Visas parādnieka maksājumu saistības un to pamatojums, atsevišķi norādot parādnieka maksājumu saistības pret saistītajiem uzņēmumiem, kā arī parādnieka maksājumu saistības pret nodrošinātajiem kreditoriem.</a:t>
                      </a:r>
                      <a:endParaRPr lang="lv-LV" sz="1200" noProof="0" dirty="0">
                        <a:latin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129461182"/>
                  </a:ext>
                </a:extLst>
              </a:tr>
              <a:tr h="285447">
                <a:tc vMerge="1">
                  <a:txBody>
                    <a:bodyPr/>
                    <a:lstStyle/>
                    <a:p>
                      <a:pPr algn="ctr" rtl="0">
                        <a:lnSpc>
                          <a:spcPct val="100000"/>
                        </a:lnSpc>
                        <a:spcAft>
                          <a:spcPts val="0"/>
                        </a:spcAft>
                      </a:pPr>
                      <a:endParaRPr lang="en-US" sz="1050" dirty="0"/>
                    </a:p>
                  </a:txBody>
                  <a:tcPr marT="18000" marB="18000" anchor="ctr">
                    <a:lnL>
                      <a:noFill/>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rtl="0">
                        <a:lnSpc>
                          <a:spcPct val="100000"/>
                        </a:lnSpc>
                        <a:spcAft>
                          <a:spcPts val="0"/>
                        </a:spcAft>
                        <a:buFont typeface="Arial" panose="020B0604020202020204" pitchFamily="34" charset="0"/>
                        <a:buNone/>
                      </a:pPr>
                      <a:r>
                        <a:rPr lang="lv-LV" sz="1200" kern="1200" noProof="0" dirty="0">
                          <a:latin typeface="arial" panose="020B0604020202020204" pitchFamily="34" charset="0"/>
                        </a:rPr>
                        <a:t>Tādas </a:t>
                      </a:r>
                      <a:r>
                        <a:rPr lang="lv-LV" sz="1200" kern="1200" noProof="0" dirty="0">
                          <a:solidFill>
                            <a:schemeClr val="tx1"/>
                          </a:solidFill>
                          <a:latin typeface="arial" panose="020B0604020202020204" pitchFamily="34" charset="0"/>
                          <a:ea typeface="+mn-ea"/>
                          <a:cs typeface="+mn-cs"/>
                        </a:rPr>
                        <a:t>parādnieka </a:t>
                      </a:r>
                      <a:r>
                        <a:rPr lang="lv-LV" sz="1200" kern="1200" dirty="0">
                          <a:solidFill>
                            <a:schemeClr val="tx1"/>
                          </a:solidFill>
                          <a:latin typeface="arial" panose="020B0604020202020204" pitchFamily="34" charset="0"/>
                          <a:ea typeface="+mn-ea"/>
                          <a:cs typeface="+mn-cs"/>
                        </a:rPr>
                        <a:t>maksājumu </a:t>
                      </a:r>
                      <a:r>
                        <a:rPr lang="lv-LV" sz="1200" kern="1200" noProof="0" dirty="0">
                          <a:solidFill>
                            <a:schemeClr val="tx1"/>
                          </a:solidFill>
                          <a:latin typeface="arial" panose="020B0604020202020204" pitchFamily="34" charset="0"/>
                          <a:ea typeface="+mn-ea"/>
                          <a:cs typeface="+mn-cs"/>
                        </a:rPr>
                        <a:t>saistības, kuru atmaksas vai izpildes termiņš ir iestājies pirms </a:t>
                      </a:r>
                      <a:r>
                        <a:rPr lang="lv-LV" sz="1200" kern="1200" dirty="0">
                          <a:solidFill>
                            <a:schemeClr val="tx1"/>
                          </a:solidFill>
                          <a:latin typeface="arial" panose="020B0604020202020204" pitchFamily="34" charset="0"/>
                          <a:ea typeface="+mn-ea"/>
                          <a:cs typeface="+mn-cs"/>
                        </a:rPr>
                        <a:t>TAP </a:t>
                      </a:r>
                      <a:r>
                        <a:rPr lang="lv-LV" sz="1200" kern="1200" noProof="0" dirty="0">
                          <a:solidFill>
                            <a:schemeClr val="tx1"/>
                          </a:solidFill>
                          <a:latin typeface="arial" panose="020B0604020202020204" pitchFamily="34" charset="0"/>
                          <a:ea typeface="+mn-ea"/>
                          <a:cs typeface="+mn-cs"/>
                        </a:rPr>
                        <a:t>uzsākšanas vai </a:t>
                      </a:r>
                      <a:r>
                        <a:rPr lang="lv-LV" sz="1200" kern="1200" dirty="0">
                          <a:solidFill>
                            <a:schemeClr val="tx1"/>
                          </a:solidFill>
                          <a:latin typeface="arial" panose="020B0604020202020204" pitchFamily="34" charset="0"/>
                          <a:ea typeface="+mn-ea"/>
                          <a:cs typeface="+mn-cs"/>
                        </a:rPr>
                        <a:t>iestāsies </a:t>
                      </a:r>
                      <a:r>
                        <a:rPr lang="lv-LV" sz="1200" kern="1200" noProof="0" dirty="0">
                          <a:solidFill>
                            <a:schemeClr val="tx1"/>
                          </a:solidFill>
                          <a:latin typeface="arial" panose="020B0604020202020204" pitchFamily="34" charset="0"/>
                          <a:ea typeface="+mn-ea"/>
                          <a:cs typeface="+mn-cs"/>
                        </a:rPr>
                        <a:t>tā laikā, atsevišķi norādot parādnieka saistības, kuru izpildei kreditori cēluši prasību tiesā, un maksājumu saistības, par kurām parādnieks ir sniedzis galvojumus.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27281779"/>
                  </a:ext>
                </a:extLst>
              </a:tr>
              <a:tr h="285447">
                <a:tc>
                  <a:txBody>
                    <a:bodyPr/>
                    <a:lstStyle/>
                    <a:p>
                      <a:pPr algn="l" rtl="0">
                        <a:lnSpc>
                          <a:spcPct val="100000"/>
                        </a:lnSpc>
                        <a:spcAft>
                          <a:spcPts val="0"/>
                        </a:spcAft>
                      </a:pPr>
                      <a:r>
                        <a:rPr lang="lv-LV" sz="1200" b="1" kern="1200" noProof="0">
                          <a:latin typeface="arial" panose="020B0604020202020204" pitchFamily="34" charset="0"/>
                        </a:rPr>
                        <a:t>Nefinanšu saistības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a:solidFill>
                            <a:schemeClr val="tx1"/>
                          </a:solidFill>
                          <a:latin typeface="arial" panose="020B0604020202020204" pitchFamily="34" charset="0"/>
                          <a:ea typeface="+mn-ea"/>
                          <a:cs typeface="+mn-cs"/>
                        </a:rPr>
                        <a:t>Parādnieka saistības, kuras nav maksājuma saistības, bet kuru rezultātā mainās parādnieka aktīvu sastāvs.</a:t>
                      </a:r>
                      <a:endParaRPr lang="lv-LV" sz="1200" kern="1200" dirty="0">
                        <a:solidFill>
                          <a:schemeClr val="tx1"/>
                        </a:solidFill>
                        <a:latin typeface="arial" panose="020B0604020202020204" pitchFamily="34" charset="0"/>
                        <a:ea typeface="+mn-ea"/>
                        <a:cs typeface="+mn-cs"/>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139708711"/>
                  </a:ext>
                </a:extLst>
              </a:tr>
              <a:tr h="291152">
                <a:tc>
                  <a:txBody>
                    <a:bodyPr/>
                    <a:lstStyle/>
                    <a:p>
                      <a:pPr algn="l" rtl="0">
                        <a:lnSpc>
                          <a:spcPct val="100000"/>
                        </a:lnSpc>
                        <a:spcAft>
                          <a:spcPts val="0"/>
                        </a:spcAft>
                      </a:pPr>
                      <a:r>
                        <a:rPr lang="lv-LV" sz="1200" b="1" kern="1200" noProof="0">
                          <a:latin typeface="arial" panose="020B0604020202020204" pitchFamily="34" charset="0"/>
                        </a:rPr>
                        <a:t>Laika grafiks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Parādnieka maksājumu saistību izpildes grafiks attiecībā uz katru kreditoru, kuru atmaksas vai izpildes termiņš iestājies pirms TAP uzsākšanas vai iestāsies TAP laikā.</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1379370"/>
                  </a:ext>
                </a:extLst>
              </a:tr>
              <a:tr h="348497">
                <a:tc>
                  <a:txBody>
                    <a:bodyPr/>
                    <a:lstStyle/>
                    <a:p>
                      <a:pPr algn="l" rtl="0">
                        <a:lnSpc>
                          <a:spcPct val="100000"/>
                        </a:lnSpc>
                        <a:spcAft>
                          <a:spcPts val="0"/>
                        </a:spcAft>
                      </a:pPr>
                      <a:r>
                        <a:rPr lang="lv-LV" sz="1200" b="1" kern="1200" noProof="0">
                          <a:latin typeface="arial" panose="020B0604020202020204" pitchFamily="34" charset="0"/>
                        </a:rPr>
                        <a:t>Plānotie ieņēmumi</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Plānoto parādnieka ieņēmumu kopsummu TAP laikā un plānoto ieņēmumu prognozes pamatojumu, raksturojot pieņēmumus, ar kuriem pamatoti plānotie ieņēmumi, kā arī plānotās darbības parādnieka izmaksu samazināšanai.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Plānotie izdevumi</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Plānoto parādnieka izdevumu kopsummu TAP laikā un plānoto izdevumu prognozes pamatojumu, raksturojot pieņēmumus, ar kuriem pamatoti plānotie izdevumi, kā arī plānotās darbības parādnieka izdevumu samazināšanai.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Piemērojamās metodes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TAP piemērojamās metodes, kā arī pamatojumu izraudzītās metodes nepieciešamībai, lai panāktu TAP plāna izpildi.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339951"/>
                  </a:ext>
                </a:extLst>
              </a:tr>
              <a:tr h="285447">
                <a:tc>
                  <a:txBody>
                    <a:bodyPr/>
                    <a:lstStyle/>
                    <a:p>
                      <a:pPr algn="l" rtl="0">
                        <a:lnSpc>
                          <a:spcPct val="100000"/>
                        </a:lnSpc>
                        <a:spcAft>
                          <a:spcPts val="0"/>
                        </a:spcAft>
                      </a:pPr>
                      <a:r>
                        <a:rPr lang="lv-LV" sz="1200" b="1" kern="1200" noProof="0">
                          <a:latin typeface="arial" panose="020B0604020202020204" pitchFamily="34" charset="0"/>
                        </a:rPr>
                        <a:t>Darbības veids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l" rtl="0">
                        <a:lnSpc>
                          <a:spcPct val="100000"/>
                        </a:lnSpc>
                        <a:spcAft>
                          <a:spcPts val="0"/>
                        </a:spcAft>
                      </a:pPr>
                      <a:r>
                        <a:rPr lang="lv-LV" sz="1200" dirty="0">
                          <a:latin typeface="arial" panose="020B0604020202020204" pitchFamily="34" charset="0"/>
                        </a:rPr>
                        <a:t>Esošie un plānotie parādnieka pamatdarbības veidi.</a:t>
                      </a: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xmlns="" val="377987309"/>
                  </a:ext>
                </a:extLst>
              </a:tr>
            </a:tbl>
          </a:graphicData>
        </a:graphic>
      </p:graphicFrame>
      <p:grpSp>
        <p:nvGrpSpPr>
          <p:cNvPr id="13" name="Group 12">
            <a:extLst>
              <a:ext uri="{FF2B5EF4-FFF2-40B4-BE49-F238E27FC236}">
                <a16:creationId xmlns:a16="http://schemas.microsoft.com/office/drawing/2014/main" xmlns="" id="{64BFFB08-8F1E-4FBA-9FC5-E78FABC93039}"/>
              </a:ext>
            </a:extLst>
          </p:cNvPr>
          <p:cNvGrpSpPr/>
          <p:nvPr/>
        </p:nvGrpSpPr>
        <p:grpSpPr>
          <a:xfrm>
            <a:off x="10057726" y="5975985"/>
            <a:ext cx="2124000" cy="215444"/>
            <a:chOff x="10057726" y="6129794"/>
            <a:chExt cx="2124000" cy="215444"/>
          </a:xfrm>
        </p:grpSpPr>
        <p:sp>
          <p:nvSpPr>
            <p:cNvPr id="20" name="Rectangle 19">
              <a:extLst>
                <a:ext uri="{FF2B5EF4-FFF2-40B4-BE49-F238E27FC236}">
                  <a16:creationId xmlns:a16="http://schemas.microsoft.com/office/drawing/2014/main" xmlns="" id="{F94F579E-C27F-4D13-83DA-CF8680BFDD88}"/>
                </a:ext>
              </a:extLst>
            </p:cNvPr>
            <p:cNvSpPr/>
            <p:nvPr/>
          </p:nvSpPr>
          <p:spPr>
            <a:xfrm>
              <a:off x="10057726" y="6129794"/>
              <a:ext cx="2124000" cy="21544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1" i="0" u="none" strike="noStrike" kern="1200" cap="none" spc="0" normalizeH="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Turpinājums nākamajā slaidā</a:t>
              </a:r>
            </a:p>
          </p:txBody>
        </p:sp>
        <p:sp>
          <p:nvSpPr>
            <p:cNvPr id="21" name="Freeform 35">
              <a:extLst>
                <a:ext uri="{FF2B5EF4-FFF2-40B4-BE49-F238E27FC236}">
                  <a16:creationId xmlns:a16="http://schemas.microsoft.com/office/drawing/2014/main" xmlns="" id="{2644CCAF-E5FF-40A7-AF84-47FC15435616}"/>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350" b="0" i="0" u="none" strike="noStrike" kern="1200" cap="none" spc="0" normalizeH="0" baseline="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06218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401CD23-0E6C-4D5A-9CFB-438C1DBD04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5"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xmlns="" id="{2401CD23-0E6C-4D5A-9CFB-438C1DBD049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5DAAF0BB-98B7-4673-92D0-04283A062D7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xmlns="" id="{E6CB8302-961E-4763-91C9-6DA594399B71}"/>
              </a:ext>
            </a:extLst>
          </p:cNvPr>
          <p:cNvSpPr/>
          <p:nvPr/>
        </p:nvSpPr>
        <p:spPr bwMode="ltGray">
          <a:xfrm>
            <a:off x="596876"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xmlns="" id="{EF795D37-D328-4EEB-AFA4-1994E25434DF}"/>
              </a:ext>
            </a:extLst>
          </p:cNvPr>
          <p:cNvSpPr>
            <a:spLocks noGrp="1"/>
          </p:cNvSpPr>
          <p:nvPr>
            <p:ph type="title"/>
          </p:nvPr>
        </p:nvSpPr>
        <p:spPr>
          <a:xfrm>
            <a:off x="434492" y="333334"/>
            <a:ext cx="11362773" cy="1320495"/>
          </a:xfrm>
        </p:spPr>
        <p:txBody>
          <a:bodyPr rtlCol="0"/>
          <a:lstStyle/>
          <a:p>
            <a:pPr rtl="0"/>
            <a:r>
              <a:rPr lang="lv-LV" dirty="0"/>
              <a:t>9. pielikums: Restrukturizācijas plāna saturs</a:t>
            </a:r>
          </a:p>
        </p:txBody>
      </p:sp>
      <p:graphicFrame>
        <p:nvGraphicFramePr>
          <p:cNvPr id="12" name="Table 3">
            <a:extLst>
              <a:ext uri="{FF2B5EF4-FFF2-40B4-BE49-F238E27FC236}">
                <a16:creationId xmlns:a16="http://schemas.microsoft.com/office/drawing/2014/main" xmlns="" id="{D095B060-3643-4EF9-A510-9F250C8977CB}"/>
              </a:ext>
            </a:extLst>
          </p:cNvPr>
          <p:cNvGraphicFramePr>
            <a:graphicFrameLocks noGrp="1"/>
          </p:cNvGraphicFramePr>
          <p:nvPr>
            <p:extLst>
              <p:ext uri="{D42A27DB-BD31-4B8C-83A1-F6EECF244321}">
                <p14:modId xmlns:p14="http://schemas.microsoft.com/office/powerpoint/2010/main" val="3497569603"/>
              </p:ext>
            </p:extLst>
          </p:nvPr>
        </p:nvGraphicFramePr>
        <p:xfrm>
          <a:off x="394735" y="1462300"/>
          <a:ext cx="11376025" cy="440496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xmlns="" val="3467094472"/>
                    </a:ext>
                  </a:extLst>
                </a:gridCol>
                <a:gridCol w="9095170">
                  <a:extLst>
                    <a:ext uri="{9D8B030D-6E8A-4147-A177-3AD203B41FA5}">
                      <a16:colId xmlns:a16="http://schemas.microsoft.com/office/drawing/2014/main" xmlns=""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bg1"/>
                          </a:solidFill>
                          <a:latin typeface="arial" panose="020B0604020202020204" pitchFamily="34" charset="0"/>
                          <a:ea typeface="+mn-ea"/>
                          <a:cs typeface="Arial" panose="020B0604020202020204" pitchFamily="34" charset="0"/>
                        </a:rPr>
                        <a:t>Restrukturizācijas plāna satura apskats*</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428482557"/>
                  </a:ext>
                </a:extLst>
              </a:tr>
              <a:tr h="285447">
                <a:tc>
                  <a:txBody>
                    <a:bodyPr/>
                    <a:lstStyle/>
                    <a:p>
                      <a:pPr algn="l" rtl="0">
                        <a:lnSpc>
                          <a:spcPct val="100000"/>
                        </a:lnSpc>
                        <a:spcAft>
                          <a:spcPts val="0"/>
                        </a:spcAft>
                      </a:pPr>
                      <a:r>
                        <a:rPr lang="lv-LV" sz="1200" b="1" kern="1200" dirty="0">
                          <a:solidFill>
                            <a:schemeClr val="tx1"/>
                          </a:solidFill>
                          <a:latin typeface="arial" panose="020B0604020202020204" pitchFamily="34" charset="0"/>
                          <a:ea typeface="+mn-ea"/>
                          <a:cs typeface="Arial" panose="020B0604020202020204" pitchFamily="34" charset="0"/>
                        </a:rPr>
                        <a:t>Termiņš</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TAP īstenošanas termiņš.</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Atļauto darījumu veidi un summa</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Darījumu veidi, kurus parādnieks drīkst veikt, nesaskaņojot ar TAP uzraugošo personu (tiesas ieceltu personu, kura uzrauga TAP un ĀTAP restrukturizācijas plāna izpildi), un šo darījumu apmēru.</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Kreditoru informēšanas procedūras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rPr>
                        <a:t>Kārtība</a:t>
                      </a:r>
                      <a:r>
                        <a:rPr lang="lv-LV" sz="1200" kern="1200" dirty="0">
                          <a:solidFill>
                            <a:schemeClr val="tx1"/>
                          </a:solidFill>
                          <a:latin typeface="arial" panose="020B0604020202020204" pitchFamily="34" charset="0"/>
                          <a:ea typeface="+mn-ea"/>
                          <a:cs typeface="+mn-cs"/>
                        </a:rPr>
                        <a:t>, kādā kreditori tiks informēti par parādnieka darbības rezultātiem TAP pasākumu plāna īstenošanas laikā.</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Informācija par uzraugošo personu un apliecinājums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rPr>
                        <a:t>Informācija par uzraugošās personas kandidātu un uzraugošās personas apliecinājums (Maksātnespējas likuma 40.panta ceturtās daļas </a:t>
                      </a:r>
                      <a:r>
                        <a:rPr lang="lv-LV" sz="1200" dirty="0">
                          <a:latin typeface="+mn-lt"/>
                        </a:rPr>
                        <a:t>12 </a:t>
                      </a:r>
                      <a:r>
                        <a:rPr lang="lv-LV" sz="1200">
                          <a:latin typeface="+mn-lt"/>
                        </a:rPr>
                        <a:t>un </a:t>
                      </a:r>
                      <a:r>
                        <a:rPr lang="lv-LV" sz="1200" b="0" i="0" kern="1200">
                          <a:solidFill>
                            <a:schemeClr val="tx1"/>
                          </a:solidFill>
                          <a:effectLst/>
                          <a:latin typeface="+mn-lt"/>
                          <a:ea typeface="+mn-ea"/>
                          <a:cs typeface="+mn-cs"/>
                        </a:rPr>
                        <a:t>12</a:t>
                      </a:r>
                      <a:r>
                        <a:rPr lang="lv-LV" sz="1200" b="0" i="0" kern="1200" baseline="30000">
                          <a:solidFill>
                            <a:schemeClr val="tx1"/>
                          </a:solidFill>
                          <a:effectLst/>
                          <a:latin typeface="+mn-lt"/>
                          <a:ea typeface="+mn-ea"/>
                          <a:cs typeface="+mn-cs"/>
                        </a:rPr>
                        <a:t>1</a:t>
                      </a:r>
                      <a:r>
                        <a:rPr lang="lv-LV" sz="1200">
                          <a:latin typeface="+mn-lt"/>
                        </a:rPr>
                        <a:t>.</a:t>
                      </a:r>
                      <a:r>
                        <a:rPr lang="lv-LV" sz="1200" dirty="0">
                          <a:latin typeface="+mn-lt"/>
                        </a:rPr>
                        <a:t>punkts).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Ieķīlātās mantas saraksts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Parādnieka ieķīlātās mantas saraksts, kura ir nepieciešama TAP pasākumu plāna īstenošanai un uz kuru attiecināmi ierobežojumi, saskaņā ar kuriem nodrošinātie kreditori nedrīkst īstenot savas tiesības attiecībā uz parādnieka mantu, kas kalpo par nodrošinājumu viņu prasījumiem, līdz TAP izbeigšanai.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Atlīdzība nodrošinātajiem kreditoriem</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Atlīdzību nodrošinātajam kreditoram par viņa tiesību ierobežošanu TAP laikā un nodrošinātā kreditora prasījuma segšanas maksājumus, kā arī šo atlīdzības veidu izmaksas kārtību.</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339951"/>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Atbilstības </a:t>
                      </a:r>
                      <a:r>
                        <a:rPr lang="lv-LV" sz="1200" b="1" kern="1200" dirty="0">
                          <a:solidFill>
                            <a:schemeClr val="tx1"/>
                          </a:solidFill>
                          <a:latin typeface="arial" panose="020B0604020202020204" pitchFamily="34" charset="0"/>
                          <a:ea typeface="+mn-ea"/>
                          <a:cs typeface="Arial" panose="020B0604020202020204" pitchFamily="34" charset="0"/>
                        </a:rPr>
                        <a:t>pamatojums </a:t>
                      </a:r>
                      <a:r>
                        <a:rPr lang="lv-LV" sz="1200" b="1" kern="1200" noProof="0" dirty="0">
                          <a:solidFill>
                            <a:schemeClr val="tx1"/>
                          </a:solidFill>
                          <a:latin typeface="arial" panose="020B0604020202020204" pitchFamily="34" charset="0"/>
                          <a:ea typeface="+mn-ea"/>
                          <a:cs typeface="Arial" panose="020B0604020202020204" pitchFamily="34" charset="0"/>
                        </a:rPr>
                        <a:t>kreditoru interešu testam</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Pamatojums tam, ka restrukturizācijas plānu nesaskaņojušo kreditoru ieguvums, īstenojot TAP, ir vismaz tikpat liels kā gadījumā, ja minētā plāna apstiprināšanas brīdī parādniekam tiktu pasludināts maksātnespējas process.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77987309"/>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Informācijas atzīšana restrukturizācijas plānā </a:t>
                      </a: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Apliecinājums tam, ka TAP pasākumu plānā norādītā informācija ir patiesa un pievienotie dokumentu atvasinājumi atbilst oriģinālajiem dokumentiem.</a:t>
                      </a: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xmlns="" val="3656707312"/>
                  </a:ext>
                </a:extLst>
              </a:tr>
            </a:tbl>
          </a:graphicData>
        </a:graphic>
      </p:graphicFrame>
      <p:sp>
        <p:nvSpPr>
          <p:cNvPr id="13" name="Freeform 38">
            <a:extLst>
              <a:ext uri="{FF2B5EF4-FFF2-40B4-BE49-F238E27FC236}">
                <a16:creationId xmlns:a16="http://schemas.microsoft.com/office/drawing/2014/main" xmlns="" id="{A0E79576-017B-4504-8E18-8F3D304FC473}"/>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xmlns="" id="{1DCFE467-7C6A-407D-9454-54C843172037}"/>
              </a:ext>
            </a:extLst>
          </p:cNvPr>
          <p:cNvGrpSpPr/>
          <p:nvPr/>
        </p:nvGrpSpPr>
        <p:grpSpPr>
          <a:xfrm>
            <a:off x="10057726" y="5975985"/>
            <a:ext cx="2124000" cy="215444"/>
            <a:chOff x="10057726" y="6129794"/>
            <a:chExt cx="2124000" cy="215444"/>
          </a:xfrm>
        </p:grpSpPr>
        <p:sp>
          <p:nvSpPr>
            <p:cNvPr id="14" name="Rectangle 13">
              <a:extLst>
                <a:ext uri="{FF2B5EF4-FFF2-40B4-BE49-F238E27FC236}">
                  <a16:creationId xmlns:a16="http://schemas.microsoft.com/office/drawing/2014/main" xmlns="" id="{AC4B77C7-2C45-4B30-AAA1-13C419BA4F85}"/>
                </a:ext>
              </a:extLst>
            </p:cNvPr>
            <p:cNvSpPr/>
            <p:nvPr/>
          </p:nvSpPr>
          <p:spPr>
            <a:xfrm>
              <a:off x="10057726" y="6129794"/>
              <a:ext cx="2124000" cy="21544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1" i="0" u="none" strike="noStrike" kern="1200" cap="none" spc="0"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Turpinājums nākamajā slaidā</a:t>
              </a:r>
            </a:p>
          </p:txBody>
        </p:sp>
        <p:sp>
          <p:nvSpPr>
            <p:cNvPr id="16" name="Freeform 35">
              <a:extLst>
                <a:ext uri="{FF2B5EF4-FFF2-40B4-BE49-F238E27FC236}">
                  <a16:creationId xmlns:a16="http://schemas.microsoft.com/office/drawing/2014/main" xmlns="" id="{155D5CC1-8F92-4AF3-8844-8A438360A8BD}"/>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491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E8892794-AF77-4BFF-9AE2-82E66574CA8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9"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xmlns="" id="{E8892794-AF77-4BFF-9AE2-82E66574CA8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473521AC-7BB8-4783-919B-6E840ACC7F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5" name="Title 4">
            <a:extLst>
              <a:ext uri="{FF2B5EF4-FFF2-40B4-BE49-F238E27FC236}">
                <a16:creationId xmlns:a16="http://schemas.microsoft.com/office/drawing/2014/main" xmlns="" id="{749F1DC6-6B08-4793-B6F3-08A3CE281D8B}"/>
              </a:ext>
            </a:extLst>
          </p:cNvPr>
          <p:cNvSpPr>
            <a:spLocks noGrp="1"/>
          </p:cNvSpPr>
          <p:nvPr>
            <p:ph type="title"/>
          </p:nvPr>
        </p:nvSpPr>
        <p:spPr/>
        <p:txBody>
          <a:bodyPr rtlCol="0"/>
          <a:lstStyle/>
          <a:p>
            <a:pPr rtl="0"/>
            <a:r>
              <a:rPr lang="lv-LV" dirty="0"/>
              <a:t>9. pielikums: Restrukturizācijas plāna saturs</a:t>
            </a:r>
          </a:p>
        </p:txBody>
      </p:sp>
      <p:graphicFrame>
        <p:nvGraphicFramePr>
          <p:cNvPr id="14" name="Table 3">
            <a:extLst>
              <a:ext uri="{FF2B5EF4-FFF2-40B4-BE49-F238E27FC236}">
                <a16:creationId xmlns:a16="http://schemas.microsoft.com/office/drawing/2014/main" xmlns="" id="{8CE1A1A1-3B9D-4250-BC1E-26F30241A0E1}"/>
              </a:ext>
            </a:extLst>
          </p:cNvPr>
          <p:cNvGraphicFramePr>
            <a:graphicFrameLocks noGrp="1"/>
          </p:cNvGraphicFramePr>
          <p:nvPr>
            <p:extLst>
              <p:ext uri="{D42A27DB-BD31-4B8C-83A1-F6EECF244321}">
                <p14:modId xmlns:p14="http://schemas.microsoft.com/office/powerpoint/2010/main" val="2984494598"/>
              </p:ext>
            </p:extLst>
          </p:nvPr>
        </p:nvGraphicFramePr>
        <p:xfrm>
          <a:off x="421240" y="1653870"/>
          <a:ext cx="11376025" cy="411696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xmlns="" val="3467094472"/>
                    </a:ext>
                  </a:extLst>
                </a:gridCol>
                <a:gridCol w="9095170">
                  <a:extLst>
                    <a:ext uri="{9D8B030D-6E8A-4147-A177-3AD203B41FA5}">
                      <a16:colId xmlns:a16="http://schemas.microsoft.com/office/drawing/2014/main" xmlns=""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bg1"/>
                          </a:solidFill>
                          <a:latin typeface="arial" panose="020B0604020202020204" pitchFamily="34" charset="0"/>
                          <a:ea typeface="+mn-ea"/>
                          <a:cs typeface="Arial" panose="020B0604020202020204" pitchFamily="34" charset="0"/>
                        </a:rPr>
                        <a:t>Restrukturizācijas plāna satura pārskats (papildu prasības, kas noteiktas Direktīvā 2019/1023)</a:t>
                      </a:r>
                      <a:endParaRPr lang="lv-LV" sz="1200" b="1" kern="1200" noProof="0" dirty="0">
                        <a:solidFill>
                          <a:schemeClr val="bg1"/>
                        </a:solidFill>
                        <a:latin typeface="arial" panose="020B0604020202020204" pitchFamily="34" charset="0"/>
                        <a:ea typeface="+mn-ea"/>
                        <a:cs typeface="Arial" panose="020B0604020202020204" pitchFamily="34" charset="0"/>
                      </a:endParaRP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428482557"/>
                  </a:ext>
                </a:extLst>
              </a:tr>
              <a:tr h="285447">
                <a:tc>
                  <a:txBody>
                    <a:bodyPr/>
                    <a:lstStyle/>
                    <a:p>
                      <a:pPr algn="l" rtl="0">
                        <a:lnSpc>
                          <a:spcPct val="100000"/>
                        </a:lnSpc>
                        <a:spcAft>
                          <a:spcPts val="0"/>
                        </a:spcAft>
                      </a:pPr>
                      <a:r>
                        <a:rPr lang="lv-LV" sz="1200" b="1" kern="1200" noProof="0">
                          <a:solidFill>
                            <a:schemeClr val="tx1"/>
                          </a:solidFill>
                          <a:latin typeface="arial" panose="020B0604020202020204" pitchFamily="34" charset="0"/>
                          <a:ea typeface="+mn-ea"/>
                          <a:cs typeface="Arial" panose="020B0604020202020204" pitchFamily="34" charset="0"/>
                        </a:rPr>
                        <a:t>Aktīvi un saistības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dirty="0"/>
                        <a:t>Parādnieka aktīvi un saistības pārstrukturēšanas plāna iesniegšanas brīdī, tostarp aktīvu vērtība.</a:t>
                      </a:r>
                    </a:p>
                    <a:p>
                      <a:pPr marL="0" indent="0" algn="l" rtl="0">
                        <a:lnSpc>
                          <a:spcPct val="100000"/>
                        </a:lnSpc>
                        <a:spcAft>
                          <a:spcPts val="0"/>
                        </a:spcAft>
                        <a:buFont typeface="Arial" panose="020B0604020202020204" pitchFamily="34" charset="0"/>
                        <a:buNone/>
                      </a:pPr>
                      <a:r>
                        <a:rPr lang="lv-LV" sz="1200" kern="1200" noProof="0" dirty="0">
                          <a:solidFill>
                            <a:schemeClr val="tx1"/>
                          </a:solidFill>
                          <a:latin typeface="arial" panose="020B0604020202020204" pitchFamily="34" charset="0"/>
                          <a:ea typeface="+mn-ea"/>
                          <a:cs typeface="Arial" panose="020B0604020202020204" pitchFamily="34" charset="0"/>
                        </a:rPr>
                        <a:t>Saistību norādīšanas pienākums ir iekļauts Maksātnespējas likuma 40. panta ceturtās daļas pirmajā teikumā, bet aktīvu norādīšanas pienākums Latvijas normatīvajos aktos nav iekļauts.</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Ekonomiskās situācijas apraksts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Parādnieka ekonomiskās situācijas un darba ņēmēju stāvokļa apraksts.</a:t>
                      </a:r>
                      <a:endParaRPr lang="lv-LV" sz="120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Parādnieka grūtību cēloņu un apmēra apraksts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a:solidFill>
                            <a:schemeClr val="tx1"/>
                          </a:solidFill>
                          <a:latin typeface="arial" panose="020B0604020202020204" pitchFamily="34" charset="0"/>
                        </a:rPr>
                        <a:t>Lai arī Latvijas normatīvajos aktos nav skaidri noteikts, ka parādniekam šāda informācija jāiekļauj  restrukturizācijas p</a:t>
                      </a:r>
                      <a:r>
                        <a:rPr lang="lv-LV" sz="1200" noProof="0">
                          <a:solidFill>
                            <a:schemeClr val="tx1"/>
                          </a:solidFill>
                          <a:latin typeface="arial" panose="020B0604020202020204" pitchFamily="34" charset="0"/>
                        </a:rPr>
                        <a:t>lānā, praksē parasti visi parādnieki iekļauj šādu aprakstu.</a:t>
                      </a:r>
                      <a:endParaRPr lang="lv-LV" sz="1200" noProof="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Darbinieku pārstāvju informēšanas un uzklausīšanas kārtība</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arial" panose="020B0604020202020204" pitchFamily="34" charset="0"/>
                        </a:rPr>
                        <a:t>Darbinieku pārstāvju informēšanas un uzklausīšanas kārtība saskaņā ar Savienības un valsts tiesību aktiem; Šāds noteikums nav iekļauts Latvijas normatīvajos aktos.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Vispārējās sekas, kas attiecas uz nodarbinātību</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noProof="0">
                          <a:solidFill>
                            <a:schemeClr val="tx1"/>
                          </a:solidFill>
                          <a:latin typeface="arial" panose="020B0604020202020204" pitchFamily="34" charset="0"/>
                        </a:rPr>
                        <a:t>Vispārējā ietekme uz nodarbinātību, piemēram, atlaišanas, īstermiņa darba vai tamlīdzīgi aspekti. Šāds noteikums nav iekļauts Latvijas normatīvajos aktos.</a:t>
                      </a:r>
                      <a:endParaRPr lang="lv-LV" sz="1200" noProof="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Pamatojums, kas izskaidro, kāpēc restrukturizācijas plānam ir pamatotas izredzes gūt panākumus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noProof="0" dirty="0">
                          <a:solidFill>
                            <a:schemeClr val="tx1"/>
                          </a:solidFill>
                          <a:latin typeface="arial" panose="020B0604020202020204" pitchFamily="34" charset="0"/>
                        </a:rPr>
                        <a:t>Pamatojums, kas izskaidro, kāpēc ir saprātīgas izredzes ar restrukturizācijas plānu novērst parādnieka maksātnespēju un nodrošināt uzņēmuma pastāvēšanas spēju, tostarp izklāstot priekšnosacījumus, kas vajadzīgi, lai plāns būtu sekmīgs. Šāds noteikums ir oficiāli iekļauts Latvijas normatīvajos aktos. </a:t>
                      </a:r>
                    </a:p>
                  </a:txBody>
                  <a:tcPr marL="72000" marR="36000" marT="72000" marB="72000" anchor="ctr">
                    <a:lnT w="3175" cap="flat" cmpd="sng" algn="ctr">
                      <a:solidFill>
                        <a:schemeClr val="bg1">
                          <a:lumMod val="6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05339951"/>
                  </a:ext>
                </a:extLst>
              </a:tr>
            </a:tbl>
          </a:graphicData>
        </a:graphic>
      </p:graphicFrame>
      <p:sp>
        <p:nvSpPr>
          <p:cNvPr id="18" name="Freeform 38">
            <a:extLst>
              <a:ext uri="{FF2B5EF4-FFF2-40B4-BE49-F238E27FC236}">
                <a16:creationId xmlns:a16="http://schemas.microsoft.com/office/drawing/2014/main" xmlns="" id="{6D76F7DD-FCBD-426F-B048-6CC5FFC8E2C6}"/>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90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04C6D7F-9EC6-4969-9DCB-F8E32E54B27C}"/>
              </a:ext>
            </a:extLst>
          </p:cNvPr>
          <p:cNvGraphicFramePr>
            <a:graphicFrameLocks noChangeAspect="1"/>
          </p:cNvGraphicFramePr>
          <p:nvPr>
            <p:custDataLst>
              <p:tags r:id="rId2"/>
            </p:custDataLst>
            <p:extLst>
              <p:ext uri="{D42A27DB-BD31-4B8C-83A1-F6EECF244321}">
                <p14:modId xmlns:p14="http://schemas.microsoft.com/office/powerpoint/2010/main" val="818375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3"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xmlns="" id="{A04C6D7F-9EC6-4969-9DCB-F8E32E54B27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18A3D606-ADE4-4F6A-8253-733F1B6E867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4" name="Title 3">
            <a:extLst>
              <a:ext uri="{FF2B5EF4-FFF2-40B4-BE49-F238E27FC236}">
                <a16:creationId xmlns:a16="http://schemas.microsoft.com/office/drawing/2014/main" xmlns="" id="{6306530B-3A15-406D-85DC-FA57772C14BB}"/>
              </a:ext>
            </a:extLst>
          </p:cNvPr>
          <p:cNvSpPr>
            <a:spLocks noGrp="1"/>
          </p:cNvSpPr>
          <p:nvPr>
            <p:ph type="title"/>
          </p:nvPr>
        </p:nvSpPr>
        <p:spPr/>
        <p:txBody>
          <a:bodyPr rtlCol="0"/>
          <a:lstStyle/>
          <a:p>
            <a:pPr rtl="0"/>
            <a:r>
              <a:rPr lang="lv-LV" dirty="0"/>
              <a:t>10. pielikums: TAP shematisks pārskats </a:t>
            </a:r>
          </a:p>
        </p:txBody>
      </p:sp>
      <p:sp>
        <p:nvSpPr>
          <p:cNvPr id="47" name="Rectangle 46">
            <a:extLst>
              <a:ext uri="{FF2B5EF4-FFF2-40B4-BE49-F238E27FC236}">
                <a16:creationId xmlns:a16="http://schemas.microsoft.com/office/drawing/2014/main" xmlns="" id="{C3B5184E-EA8E-4475-9EEB-555837A28620}"/>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a:ln>
                  <a:noFill/>
                </a:ln>
                <a:solidFill>
                  <a:prstClr val="white"/>
                </a:solidFill>
                <a:effectLst/>
                <a:uLnTx/>
                <a:uFillTx/>
                <a:latin typeface="arial" panose="020B0604020202020204" pitchFamily="34" charset="0"/>
                <a:ea typeface="+mn-ea"/>
                <a:cs typeface="+mn-cs"/>
              </a:rPr>
              <a:t>Posms pirms TAP</a:t>
            </a:r>
          </a:p>
        </p:txBody>
      </p:sp>
      <p:sp>
        <p:nvSpPr>
          <p:cNvPr id="48" name="Freeform 122">
            <a:extLst>
              <a:ext uri="{FF2B5EF4-FFF2-40B4-BE49-F238E27FC236}">
                <a16:creationId xmlns:a16="http://schemas.microsoft.com/office/drawing/2014/main" xmlns="" id="{08BA8791-ABF6-4E4E-A0F6-5BAE9585CF8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xmlns="" id="{9A38971E-C960-4184-BCE3-45DC09599E0D}"/>
              </a:ext>
            </a:extLst>
          </p:cNvPr>
          <p:cNvSpPr/>
          <p:nvPr/>
        </p:nvSpPr>
        <p:spPr>
          <a:xfrm>
            <a:off x="454501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Esošās vai paredzamās finanšu grūtības </a:t>
            </a:r>
            <a:r>
              <a:rPr lang="lv-LV" sz="1200" b="1" dirty="0">
                <a:solidFill>
                  <a:srgbClr val="E57100"/>
                </a:solidFill>
                <a:latin typeface="arial" panose="020B0604020202020204" pitchFamily="34" charset="0"/>
              </a:rPr>
              <a:t>tuvākajā</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nākotnē</a:t>
            </a:r>
          </a:p>
        </p:txBody>
      </p:sp>
      <p:sp>
        <p:nvSpPr>
          <p:cNvPr id="60" name="Google Shape;202;p16">
            <a:extLst>
              <a:ext uri="{FF2B5EF4-FFF2-40B4-BE49-F238E27FC236}">
                <a16:creationId xmlns:a16="http://schemas.microsoft.com/office/drawing/2014/main" xmlns="" id="{F4395DDF-DEEE-4B21-88A5-DFDD8BBC047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a:ln>
                  <a:noFill/>
                </a:ln>
                <a:solidFill>
                  <a:prstClr val="black"/>
                </a:solidFill>
                <a:effectLst/>
                <a:uLnTx/>
                <a:uFillTx/>
                <a:latin typeface="arial" panose="020B0604020202020204" pitchFamily="34" charset="0"/>
                <a:ea typeface="+mn-ea"/>
                <a:cs typeface="+mn-cs"/>
              </a:rPr>
              <a:t>Parādnieks nespēj samaksāt parādus kreditoriem </a:t>
            </a:r>
          </a:p>
        </p:txBody>
      </p:sp>
      <p:sp>
        <p:nvSpPr>
          <p:cNvPr id="70" name="Rectangle 69">
            <a:extLst>
              <a:ext uri="{FF2B5EF4-FFF2-40B4-BE49-F238E27FC236}">
                <a16:creationId xmlns:a16="http://schemas.microsoft.com/office/drawing/2014/main" xmlns="" id="{75B8EC4A-41CA-4ED5-A872-16C30A88D881}"/>
              </a:ext>
            </a:extLst>
          </p:cNvPr>
          <p:cNvSpPr/>
          <p:nvPr/>
        </p:nvSpPr>
        <p:spPr>
          <a:xfrm>
            <a:off x="4545013" y="3222849"/>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solidFill>
                  <a:srgbClr val="E57100"/>
                </a:solidFill>
                <a:latin typeface="arial" panose="020B0604020202020204" pitchFamily="34" charset="0"/>
              </a:rPr>
              <a:t>Pieteikuma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iesniegšana tiesā par TAP ierosināšanu</a:t>
            </a:r>
          </a:p>
        </p:txBody>
      </p:sp>
      <p:sp>
        <p:nvSpPr>
          <p:cNvPr id="71" name="Google Shape;202;p16">
            <a:extLst>
              <a:ext uri="{FF2B5EF4-FFF2-40B4-BE49-F238E27FC236}">
                <a16:creationId xmlns:a16="http://schemas.microsoft.com/office/drawing/2014/main" xmlns="" id="{1438618A-0DE2-4E5A-B094-F86EB6DCD1B6}"/>
              </a:ext>
            </a:extLst>
          </p:cNvPr>
          <p:cNvSpPr txBox="1"/>
          <p:nvPr/>
        </p:nvSpPr>
        <p:spPr>
          <a:xfrm>
            <a:off x="4546399" y="3427842"/>
            <a:ext cx="7231264"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Parādnieks iesniedz </a:t>
            </a:r>
            <a:r>
              <a:rPr lang="lv-LV" sz="1200" dirty="0">
                <a:solidFill>
                  <a:prstClr val="black"/>
                </a:solidFill>
                <a:latin typeface="arial" panose="020B0604020202020204" pitchFamily="34" charset="0"/>
              </a:rPr>
              <a:t>pieteikumu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tiesai par TAP ierosināšanu saskaņā ar kārtību, kas noteikta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8"/>
              </a:rPr>
              <a:t>Civilprocesa likumā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Tiesa nolemj, vai pieņemt parādnieka pieteikumu un ierosināt TAP</a:t>
            </a:r>
          </a:p>
        </p:txBody>
      </p:sp>
      <p:pic>
        <p:nvPicPr>
          <p:cNvPr id="101" name="Picture 100">
            <a:extLst>
              <a:ext uri="{FF2B5EF4-FFF2-40B4-BE49-F238E27FC236}">
                <a16:creationId xmlns:a16="http://schemas.microsoft.com/office/drawing/2014/main" xmlns="" id="{C335D0DD-3E45-42B8-859C-89EB94B301DE}"/>
              </a:ext>
            </a:extLst>
          </p:cNvPr>
          <p:cNvPicPr>
            <a:picLocks noChangeAspect="1"/>
          </p:cNvPicPr>
          <p:nvPr/>
        </p:nvPicPr>
        <p:blipFill>
          <a:blip r:embed="rId9">
            <a:duotone>
              <a:schemeClr val="accent5">
                <a:shade val="45000"/>
                <a:satMod val="135000"/>
              </a:schemeClr>
              <a:prstClr val="white"/>
            </a:duotone>
          </a:blip>
          <a:stretch>
            <a:fillRect/>
          </a:stretch>
        </p:blipFill>
        <p:spPr>
          <a:xfrm>
            <a:off x="415924" y="2203448"/>
            <a:ext cx="3226850" cy="4222629"/>
          </a:xfrm>
          <a:prstGeom prst="rect">
            <a:avLst/>
          </a:prstGeom>
          <a:solidFill>
            <a:srgbClr val="FFFF00"/>
          </a:solidFill>
          <a:ln>
            <a:noFill/>
          </a:ln>
        </p:spPr>
      </p:pic>
      <p:cxnSp>
        <p:nvCxnSpPr>
          <p:cNvPr id="103" name="Straight Arrow Connector 102">
            <a:extLst>
              <a:ext uri="{FF2B5EF4-FFF2-40B4-BE49-F238E27FC236}">
                <a16:creationId xmlns:a16="http://schemas.microsoft.com/office/drawing/2014/main" xmlns="" id="{A04E5188-6653-4565-A3F8-A0AA2403AF9F}"/>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4" name="Google Shape;208;p16">
            <a:extLst>
              <a:ext uri="{FF2B5EF4-FFF2-40B4-BE49-F238E27FC236}">
                <a16:creationId xmlns:a16="http://schemas.microsoft.com/office/drawing/2014/main" xmlns="" id="{01BE7634-8B59-48D4-850C-ACDEDBC0735B}"/>
              </a:ext>
            </a:extLst>
          </p:cNvPr>
          <p:cNvSpPr txBox="1"/>
          <p:nvPr/>
        </p:nvSpPr>
        <p:spPr>
          <a:xfrm>
            <a:off x="3128327" y="2773732"/>
            <a:ext cx="577081"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ierosināšana</a:t>
            </a:r>
          </a:p>
        </p:txBody>
      </p:sp>
      <p:sp>
        <p:nvSpPr>
          <p:cNvPr id="105" name="Google Shape;208;p16">
            <a:extLst>
              <a:ext uri="{FF2B5EF4-FFF2-40B4-BE49-F238E27FC236}">
                <a16:creationId xmlns:a16="http://schemas.microsoft.com/office/drawing/2014/main" xmlns="" id="{C4408AD1-4AD1-41A5-801B-4D6590260235}"/>
              </a:ext>
            </a:extLst>
          </p:cNvPr>
          <p:cNvSpPr txBox="1"/>
          <p:nvPr/>
        </p:nvSpPr>
        <p:spPr>
          <a:xfrm rot="5400000">
            <a:off x="3152525" y="5412001"/>
            <a:ext cx="367088"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a:t>
            </a: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107" name="Straight Arrow Connector 106">
            <a:extLst>
              <a:ext uri="{FF2B5EF4-FFF2-40B4-BE49-F238E27FC236}">
                <a16:creationId xmlns:a16="http://schemas.microsoft.com/office/drawing/2014/main" xmlns="" id="{CA7CDF3F-B4B1-420D-8A86-874AA384A1C4}"/>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8" name="Google Shape;208;p16">
            <a:extLst>
              <a:ext uri="{FF2B5EF4-FFF2-40B4-BE49-F238E27FC236}">
                <a16:creationId xmlns:a16="http://schemas.microsoft.com/office/drawing/2014/main" xmlns="" id="{8C8EE88F-2D0B-49F4-A1F6-E7B55715C2E1}"/>
              </a:ext>
            </a:extLst>
          </p:cNvPr>
          <p:cNvSpPr txBox="1"/>
          <p:nvPr/>
        </p:nvSpPr>
        <p:spPr>
          <a:xfrm rot="5400000">
            <a:off x="2985253" y="3560173"/>
            <a:ext cx="810962"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(atlikšanas laiks)</a:t>
            </a:r>
          </a:p>
        </p:txBody>
      </p:sp>
      <p:sp>
        <p:nvSpPr>
          <p:cNvPr id="102" name="Rectangle 101">
            <a:extLst>
              <a:ext uri="{FF2B5EF4-FFF2-40B4-BE49-F238E27FC236}">
                <a16:creationId xmlns:a16="http://schemas.microsoft.com/office/drawing/2014/main" xmlns="" id="{0E5200C9-D4D5-4939-AD12-D860E926F08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35" name="Straight Connector 34">
            <a:extLst>
              <a:ext uri="{FF2B5EF4-FFF2-40B4-BE49-F238E27FC236}">
                <a16:creationId xmlns:a16="http://schemas.microsoft.com/office/drawing/2014/main" xmlns="" id="{3CC16B50-BB7C-4A9D-BD1D-39C81FAF5206}"/>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A8AA506-09CE-4B5B-8EDF-025A251B8867}"/>
              </a:ext>
            </a:extLst>
          </p:cNvPr>
          <p:cNvCxnSpPr>
            <a:cxnSpLocks/>
          </p:cNvCxnSpPr>
          <p:nvPr/>
        </p:nvCxnSpPr>
        <p:spPr>
          <a:xfrm flipH="1">
            <a:off x="2919348" y="2528966"/>
            <a:ext cx="1529172" cy="1"/>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C52F49CE-FB81-4C15-89FF-C7B66D918B98}"/>
              </a:ext>
            </a:extLst>
          </p:cNvPr>
          <p:cNvCxnSpPr>
            <a:cxnSpLocks/>
          </p:cNvCxnSpPr>
          <p:nvPr/>
        </p:nvCxnSpPr>
        <p:spPr>
          <a:xfrm flipV="1">
            <a:off x="2919348" y="2449785"/>
            <a:ext cx="0" cy="2496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D54CC9C-91AE-4A62-A8AA-4722A124EACE}"/>
              </a:ext>
            </a:extLst>
          </p:cNvPr>
          <p:cNvCxnSpPr>
            <a:cxnSpLocks/>
          </p:cNvCxnSpPr>
          <p:nvPr/>
        </p:nvCxnSpPr>
        <p:spPr>
          <a:xfrm flipV="1">
            <a:off x="2919348" y="2723586"/>
            <a:ext cx="0" cy="329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ED509D83-7CAA-462D-8778-51AA6C827275}"/>
              </a:ext>
            </a:extLst>
          </p:cNvPr>
          <p:cNvCxnSpPr>
            <a:cxnSpLocks/>
          </p:cNvCxnSpPr>
          <p:nvPr/>
        </p:nvCxnSpPr>
        <p:spPr>
          <a:xfrm>
            <a:off x="2919348" y="2745984"/>
            <a:ext cx="1529170"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13ACA142-D948-49E6-8F31-8AF921D1677A}"/>
              </a:ext>
            </a:extLst>
          </p:cNvPr>
          <p:cNvCxnSpPr>
            <a:cxnSpLocks/>
          </p:cNvCxnSpPr>
          <p:nvPr/>
        </p:nvCxnSpPr>
        <p:spPr>
          <a:xfrm flipH="1" flipV="1">
            <a:off x="4448518" y="3227147"/>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EC76CB18-5889-41AA-B166-79713640C95F}"/>
              </a:ext>
            </a:extLst>
          </p:cNvPr>
          <p:cNvCxnSpPr>
            <a:cxnSpLocks/>
          </p:cNvCxnSpPr>
          <p:nvPr/>
        </p:nvCxnSpPr>
        <p:spPr>
          <a:xfrm flipV="1">
            <a:off x="4448518" y="2745984"/>
            <a:ext cx="0" cy="559418"/>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51" name="Google Shape;208;p16">
            <a:extLst>
              <a:ext uri="{FF2B5EF4-FFF2-40B4-BE49-F238E27FC236}">
                <a16:creationId xmlns:a16="http://schemas.microsoft.com/office/drawing/2014/main" xmlns="" id="{18DEF446-E91D-4EE0-AD42-1A4BE0823DC2}"/>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plāna īstenošana</a:t>
            </a:r>
          </a:p>
        </p:txBody>
      </p:sp>
      <p:sp>
        <p:nvSpPr>
          <p:cNvPr id="26" name="Rectangle 25">
            <a:extLst>
              <a:ext uri="{FF2B5EF4-FFF2-40B4-BE49-F238E27FC236}">
                <a16:creationId xmlns:a16="http://schemas.microsoft.com/office/drawing/2014/main" xmlns="" id="{8F94CABA-BB8E-4F5C-8168-E29DFCB804F7}"/>
              </a:ext>
            </a:extLst>
          </p:cNvPr>
          <p:cNvSpPr/>
          <p:nvPr/>
        </p:nvSpPr>
        <p:spPr>
          <a:xfrm>
            <a:off x="649713" y="2444881"/>
            <a:ext cx="2220685" cy="254588"/>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xmlns="" id="{A433D588-5B80-4269-903B-5835A7AA235D}"/>
              </a:ext>
            </a:extLst>
          </p:cNvPr>
          <p:cNvSpPr/>
          <p:nvPr/>
        </p:nvSpPr>
        <p:spPr>
          <a:xfrm>
            <a:off x="648334" y="2716845"/>
            <a:ext cx="2222073" cy="32971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Rectangle 30">
            <a:extLst>
              <a:ext uri="{FF2B5EF4-FFF2-40B4-BE49-F238E27FC236}">
                <a16:creationId xmlns:a16="http://schemas.microsoft.com/office/drawing/2014/main" xmlns="" id="{3044CCAB-31D5-4791-9239-CE0500054750}"/>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32" name="Rectangle 31">
            <a:extLst>
              <a:ext uri="{FF2B5EF4-FFF2-40B4-BE49-F238E27FC236}">
                <a16:creationId xmlns:a16="http://schemas.microsoft.com/office/drawing/2014/main" xmlns="" id="{A2C3AFB7-3B63-4DFD-9674-5ED2257C0381}"/>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33" name="Rectangle 32">
            <a:extLst>
              <a:ext uri="{FF2B5EF4-FFF2-40B4-BE49-F238E27FC236}">
                <a16:creationId xmlns:a16="http://schemas.microsoft.com/office/drawing/2014/main" xmlns="" id="{35A25557-8B16-4551-8DF5-0BC029043880}"/>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34" name="Rectangle 33">
            <a:extLst>
              <a:ext uri="{FF2B5EF4-FFF2-40B4-BE49-F238E27FC236}">
                <a16:creationId xmlns:a16="http://schemas.microsoft.com/office/drawing/2014/main" xmlns="" id="{3F4CA925-7921-456A-BCC8-B7A8303F807F}"/>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29039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218F6C7F-8471-4477-A9B7-A71DF0826B78}"/>
              </a:ext>
            </a:extLst>
          </p:cNvPr>
          <p:cNvGraphicFramePr>
            <a:graphicFrameLocks noChangeAspect="1"/>
          </p:cNvGraphicFramePr>
          <p:nvPr>
            <p:custDataLst>
              <p:tags r:id="rId2"/>
            </p:custDataLst>
            <p:extLst>
              <p:ext uri="{D42A27DB-BD31-4B8C-83A1-F6EECF244321}">
                <p14:modId xmlns:p14="http://schemas.microsoft.com/office/powerpoint/2010/main" val="4007088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7"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xmlns="" id="{218F6C7F-8471-4477-A9B7-A71DF0826B7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2EFE5DFF-4804-421B-A262-8D2929A5C84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xmlns="" id="{8822AEF4-5E82-4698-9501-6776218AD287}"/>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13" name="Rectangle 12">
            <a:extLst>
              <a:ext uri="{FF2B5EF4-FFF2-40B4-BE49-F238E27FC236}">
                <a16:creationId xmlns:a16="http://schemas.microsoft.com/office/drawing/2014/main" xmlns="" id="{48A04774-075F-480E-BA4C-0EDE8DB3253D}"/>
              </a:ext>
            </a:extLst>
          </p:cNvPr>
          <p:cNvSpPr/>
          <p:nvPr/>
        </p:nvSpPr>
        <p:spPr>
          <a:xfrm>
            <a:off x="652812" y="3187701"/>
            <a:ext cx="2208457" cy="209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xmlns="" id="{D77EFCA4-A79D-4CB3-BC14-5BD80B0F1B0A}"/>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57" name="Straight Arrow Connector 56">
            <a:extLst>
              <a:ext uri="{FF2B5EF4-FFF2-40B4-BE49-F238E27FC236}">
                <a16:creationId xmlns:a16="http://schemas.microsoft.com/office/drawing/2014/main" xmlns="" id="{86DE0EA8-5E5A-4D12-990E-935942E227B3}"/>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59" name="Google Shape;208;p16">
            <a:extLst>
              <a:ext uri="{FF2B5EF4-FFF2-40B4-BE49-F238E27FC236}">
                <a16:creationId xmlns:a16="http://schemas.microsoft.com/office/drawing/2014/main" xmlns="" id="{E4FA3808-5D29-408F-BF20-2FCE88A05439}"/>
              </a:ext>
            </a:extLst>
          </p:cNvPr>
          <p:cNvSpPr txBox="1"/>
          <p:nvPr/>
        </p:nvSpPr>
        <p:spPr>
          <a:xfrm rot="5400000">
            <a:off x="3186989" y="5412001"/>
            <a:ext cx="298159" cy="307777"/>
          </a:xfrm>
          <a:prstGeom prst="rect">
            <a:avLst/>
          </a:prstGeom>
          <a:noFill/>
          <a:ln>
            <a:noFill/>
          </a:ln>
        </p:spPr>
        <p:txBody>
          <a:bodyPr spcFirstLastPara="1"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2+2</a:t>
            </a: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65" name="Straight Arrow Connector 64">
            <a:extLst>
              <a:ext uri="{FF2B5EF4-FFF2-40B4-BE49-F238E27FC236}">
                <a16:creationId xmlns:a16="http://schemas.microsoft.com/office/drawing/2014/main" xmlns="" id="{3D6D8625-E292-4F84-A13E-99919C0D5C15}"/>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66" name="Google Shape;208;p16">
            <a:extLst>
              <a:ext uri="{FF2B5EF4-FFF2-40B4-BE49-F238E27FC236}">
                <a16:creationId xmlns:a16="http://schemas.microsoft.com/office/drawing/2014/main" xmlns="" id="{CA1F2458-C4ED-4468-9FB0-F7C09033E24D}"/>
              </a:ext>
            </a:extLst>
          </p:cNvPr>
          <p:cNvSpPr txBox="1"/>
          <p:nvPr/>
        </p:nvSpPr>
        <p:spPr>
          <a:xfrm rot="5400000">
            <a:off x="3006007" y="3339432"/>
            <a:ext cx="822497" cy="615553"/>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1000" b="1" dirty="0">
                <a:solidFill>
                  <a:prstClr val="white">
                    <a:lumMod val="50000"/>
                  </a:prstClr>
                </a:solidFill>
                <a:latin typeface="arial" panose="020B0604020202020204" pitchFamily="34" charset="0"/>
              </a:rPr>
              <a:t>aizsardzības </a:t>
            </a:r>
            <a:r>
              <a:rPr lang="lv-LV" sz="1000" b="1" dirty="0" err="1">
                <a:solidFill>
                  <a:prstClr val="white">
                    <a:lumMod val="50000"/>
                  </a:prstClr>
                </a:solidFill>
                <a:latin typeface="arial" panose="020B0604020202020204" pitchFamily="34" charset="0"/>
              </a:rPr>
              <a:t>peridos</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p>
        </p:txBody>
      </p:sp>
      <p:sp>
        <p:nvSpPr>
          <p:cNvPr id="72" name="Rectangle 71">
            <a:extLst>
              <a:ext uri="{FF2B5EF4-FFF2-40B4-BE49-F238E27FC236}">
                <a16:creationId xmlns:a16="http://schemas.microsoft.com/office/drawing/2014/main" xmlns="" id="{BEBCC3EE-EDD9-4A75-A036-390BA15C7D78}"/>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Rectangle 73">
            <a:extLst>
              <a:ext uri="{FF2B5EF4-FFF2-40B4-BE49-F238E27FC236}">
                <a16:creationId xmlns:a16="http://schemas.microsoft.com/office/drawing/2014/main" xmlns="" id="{9408823C-2E12-4BA3-B5C2-CBBCF8F7EA12}"/>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xmlns="" id="{43BDC3C1-BC7B-4030-A585-87DBAC01F03A}"/>
              </a:ext>
            </a:extLst>
          </p:cNvPr>
          <p:cNvSpPr>
            <a:spLocks noGrp="1"/>
          </p:cNvSpPr>
          <p:nvPr>
            <p:ph type="title"/>
          </p:nvPr>
        </p:nvSpPr>
        <p:spPr/>
        <p:txBody>
          <a:bodyPr rtlCol="0"/>
          <a:lstStyle/>
          <a:p>
            <a:pPr rtl="0"/>
            <a:r>
              <a:rPr lang="lv-LV" dirty="0"/>
              <a:t>10. pielikums: TAP shematisks pārskats </a:t>
            </a:r>
            <a:endParaRPr lang="en-GB" dirty="0"/>
          </a:p>
        </p:txBody>
      </p:sp>
      <p:sp>
        <p:nvSpPr>
          <p:cNvPr id="35" name="Rectangle 34">
            <a:extLst>
              <a:ext uri="{FF2B5EF4-FFF2-40B4-BE49-F238E27FC236}">
                <a16:creationId xmlns:a16="http://schemas.microsoft.com/office/drawing/2014/main" xmlns="" id="{E43D07D8-49A3-4C26-986A-B03FF515858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TAP (TAP posms) ierosināšanas sekas</a:t>
            </a:r>
          </a:p>
        </p:txBody>
      </p:sp>
      <p:sp>
        <p:nvSpPr>
          <p:cNvPr id="36" name="Freeform 122">
            <a:extLst>
              <a:ext uri="{FF2B5EF4-FFF2-40B4-BE49-F238E27FC236}">
                <a16:creationId xmlns:a16="http://schemas.microsoft.com/office/drawing/2014/main" xmlns="" id="{E7553F77-BEE9-4604-881D-E25E2EE1AEA6}"/>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Rectangle 72">
            <a:extLst>
              <a:ext uri="{FF2B5EF4-FFF2-40B4-BE49-F238E27FC236}">
                <a16:creationId xmlns:a16="http://schemas.microsoft.com/office/drawing/2014/main" xmlns="" id="{A79176D9-FEE0-47A9-A8F6-13F5F942A2BB}"/>
              </a:ext>
            </a:extLst>
          </p:cNvPr>
          <p:cNvSpPr/>
          <p:nvPr/>
        </p:nvSpPr>
        <p:spPr>
          <a:xfrm>
            <a:off x="655638" y="3870214"/>
            <a:ext cx="2208213" cy="338356"/>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5" name="Rectangle 74">
            <a:extLst>
              <a:ext uri="{FF2B5EF4-FFF2-40B4-BE49-F238E27FC236}">
                <a16:creationId xmlns:a16="http://schemas.microsoft.com/office/drawing/2014/main" xmlns="" id="{FE49DB56-6D7A-4BEC-A128-DC060433D8D9}"/>
              </a:ext>
            </a:extLst>
          </p:cNvPr>
          <p:cNvSpPr/>
          <p:nvPr/>
        </p:nvSpPr>
        <p:spPr>
          <a:xfrm>
            <a:off x="1053051" y="3213324"/>
            <a:ext cx="1810800" cy="61799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xmlns="" id="{19F7E246-4BF9-4371-A7D1-D9410F88E28E}"/>
              </a:ext>
            </a:extLst>
          </p:cNvPr>
          <p:cNvSpPr/>
          <p:nvPr/>
        </p:nvSpPr>
        <p:spPr>
          <a:xfrm>
            <a:off x="655393" y="3213324"/>
            <a:ext cx="374365" cy="617995"/>
          </a:xfrm>
          <a:prstGeom prst="rect">
            <a:avLst/>
          </a:prstGeom>
          <a:solidFill>
            <a:srgbClr val="E57100"/>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7" name="Rectangle 76">
            <a:extLst>
              <a:ext uri="{FF2B5EF4-FFF2-40B4-BE49-F238E27FC236}">
                <a16:creationId xmlns:a16="http://schemas.microsoft.com/office/drawing/2014/main" xmlns="" id="{F8462E21-1654-444A-A17D-F0BE63A52CA5}"/>
              </a:ext>
            </a:extLst>
          </p:cNvPr>
          <p:cNvSpPr/>
          <p:nvPr/>
        </p:nvSpPr>
        <p:spPr>
          <a:xfrm>
            <a:off x="655638" y="4247465"/>
            <a:ext cx="2208213" cy="19547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2" name="Rectangle 81">
            <a:extLst>
              <a:ext uri="{FF2B5EF4-FFF2-40B4-BE49-F238E27FC236}">
                <a16:creationId xmlns:a16="http://schemas.microsoft.com/office/drawing/2014/main" xmlns="" id="{89752A69-248A-4E59-B197-CCF08E4DAF28}"/>
              </a:ext>
            </a:extLst>
          </p:cNvPr>
          <p:cNvSpPr/>
          <p:nvPr/>
        </p:nvSpPr>
        <p:spPr>
          <a:xfrm>
            <a:off x="655638" y="5003954"/>
            <a:ext cx="2208213" cy="26363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3" name="Rectangle 82">
            <a:extLst>
              <a:ext uri="{FF2B5EF4-FFF2-40B4-BE49-F238E27FC236}">
                <a16:creationId xmlns:a16="http://schemas.microsoft.com/office/drawing/2014/main" xmlns="" id="{3ABAD7AD-6D54-40DE-89FE-AABC08B4F743}"/>
              </a:ext>
            </a:extLst>
          </p:cNvPr>
          <p:cNvSpPr/>
          <p:nvPr/>
        </p:nvSpPr>
        <p:spPr>
          <a:xfrm>
            <a:off x="655638" y="4481835"/>
            <a:ext cx="2208213" cy="48322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xmlns="" id="{7272A857-AB09-4FCF-878B-3CF5F680629F}"/>
              </a:ext>
            </a:extLst>
          </p:cNvPr>
          <p:cNvSpPr/>
          <p:nvPr/>
        </p:nvSpPr>
        <p:spPr>
          <a:xfrm>
            <a:off x="587216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plāna izstrāde</a:t>
            </a:r>
          </a:p>
        </p:txBody>
      </p:sp>
      <p:grpSp>
        <p:nvGrpSpPr>
          <p:cNvPr id="10" name="Group 9">
            <a:extLst>
              <a:ext uri="{FF2B5EF4-FFF2-40B4-BE49-F238E27FC236}">
                <a16:creationId xmlns:a16="http://schemas.microsoft.com/office/drawing/2014/main" xmlns="" id="{717077A1-ECF3-4709-9737-8398ABDBE99F}"/>
              </a:ext>
            </a:extLst>
          </p:cNvPr>
          <p:cNvGrpSpPr/>
          <p:nvPr/>
        </p:nvGrpSpPr>
        <p:grpSpPr>
          <a:xfrm>
            <a:off x="5872163" y="2664164"/>
            <a:ext cx="5933280" cy="1502727"/>
            <a:chOff x="5872163" y="2834819"/>
            <a:chExt cx="5933280" cy="1502727"/>
          </a:xfrm>
        </p:grpSpPr>
        <p:sp>
          <p:nvSpPr>
            <p:cNvPr id="42" name="Google Shape;202;p16">
              <a:extLst>
                <a:ext uri="{FF2B5EF4-FFF2-40B4-BE49-F238E27FC236}">
                  <a16:creationId xmlns:a16="http://schemas.microsoft.com/office/drawing/2014/main" xmlns="" id="{CBEB95C0-E885-447A-BA51-9B2ED4B5A433}"/>
                </a:ext>
              </a:extLst>
            </p:cNvPr>
            <p:cNvSpPr txBox="1"/>
            <p:nvPr/>
          </p:nvSpPr>
          <p:spPr>
            <a:xfrm>
              <a:off x="5872163" y="2834819"/>
              <a:ext cx="5933280" cy="1502727"/>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plāns jāsaskaņo ar kreditoriem. Uzraugošo </a:t>
              </a:r>
              <a:r>
                <a:rPr lang="lv-LV" sz="1050" dirty="0">
                  <a:solidFill>
                    <a:prstClr val="black"/>
                  </a:solidFill>
                  <a:latin typeface="arial" panose="020B0604020202020204" pitchFamily="34" charset="0"/>
                </a:rPr>
                <a:t>personu (tiesas ieceltu personu, kura TAP laikā uzrauga restrukturizācijas plāna izpildi) ieceļ, konsultējoties ar kreditoriem.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plānā jāiekļauj metodes, kas ļautu novērst parādnieka finanšu grūtības. Kreditori var iesniegt savus iebildumus par restrukturizācijas plānu, kuras parādnieks var pieņemt vai noraidīt.</a:t>
              </a:r>
            </a:p>
          </p:txBody>
        </p:sp>
        <p:grpSp>
          <p:nvGrpSpPr>
            <p:cNvPr id="8" name="Group 7">
              <a:extLst>
                <a:ext uri="{FF2B5EF4-FFF2-40B4-BE49-F238E27FC236}">
                  <a16:creationId xmlns:a16="http://schemas.microsoft.com/office/drawing/2014/main" xmlns="" id="{09B06753-01EE-40F3-A52B-CEB0D9FDEF02}"/>
                </a:ext>
              </a:extLst>
            </p:cNvPr>
            <p:cNvGrpSpPr/>
            <p:nvPr/>
          </p:nvGrpSpPr>
          <p:grpSpPr>
            <a:xfrm>
              <a:off x="5956346" y="3724937"/>
              <a:ext cx="5777181" cy="181868"/>
              <a:chOff x="5956346" y="3724937"/>
              <a:chExt cx="5777181" cy="181868"/>
            </a:xfrm>
          </p:grpSpPr>
          <p:sp>
            <p:nvSpPr>
              <p:cNvPr id="44" name="TextBox 43">
                <a:extLst>
                  <a:ext uri="{FF2B5EF4-FFF2-40B4-BE49-F238E27FC236}">
                    <a16:creationId xmlns:a16="http://schemas.microsoft.com/office/drawing/2014/main" xmlns="" id="{CC4E301B-D5D1-489F-BB5A-00F72BA48653}"/>
                  </a:ext>
                </a:extLst>
              </p:cNvPr>
              <p:cNvSpPr txBox="1"/>
              <p:nvPr/>
            </p:nvSpPr>
            <p:spPr>
              <a:xfrm>
                <a:off x="6137589" y="3745222"/>
                <a:ext cx="5595938" cy="16158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parādnieks pieņem kreditoru </a:t>
                </a:r>
                <a:r>
                  <a:rPr lang="lv-LV" sz="1100" dirty="0">
                    <a:solidFill>
                      <a:prstClr val="black"/>
                    </a:solidFill>
                    <a:latin typeface="arial" panose="020B0604020202020204" pitchFamily="34" charset="0"/>
                  </a:rPr>
                  <a:t>iebildumu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s, </a:t>
                </a:r>
                <a:r>
                  <a:rPr lang="lv-LV" sz="1100" dirty="0">
                    <a:solidFill>
                      <a:prstClr val="black"/>
                    </a:solidFill>
                    <a:latin typeface="arial" panose="020B0604020202020204" pitchFamily="34" charset="0"/>
                  </a:rPr>
                  <a:t>restrukturizācijas plāns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tiek grozīts</a:t>
                </a:r>
              </a:p>
            </p:txBody>
          </p:sp>
          <p:sp>
            <p:nvSpPr>
              <p:cNvPr id="45" name="Freeform 23">
                <a:extLst>
                  <a:ext uri="{FF2B5EF4-FFF2-40B4-BE49-F238E27FC236}">
                    <a16:creationId xmlns:a16="http://schemas.microsoft.com/office/drawing/2014/main" xmlns="" id="{857411EC-E32D-4257-91B5-299393BE1DE8}"/>
                  </a:ext>
                </a:extLst>
              </p:cNvPr>
              <p:cNvSpPr>
                <a:spLocks noChangeAspect="1"/>
              </p:cNvSpPr>
              <p:nvPr/>
            </p:nvSpPr>
            <p:spPr bwMode="auto">
              <a:xfrm flipH="1">
                <a:off x="5956346" y="372493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xmlns="" id="{B9F69443-714B-4308-8656-0E7F02A16DFD}"/>
                </a:ext>
              </a:extLst>
            </p:cNvPr>
            <p:cNvGrpSpPr/>
            <p:nvPr/>
          </p:nvGrpSpPr>
          <p:grpSpPr>
            <a:xfrm>
              <a:off x="5966244" y="3976849"/>
              <a:ext cx="5804518" cy="338554"/>
              <a:chOff x="5966244" y="3976849"/>
              <a:chExt cx="5804518" cy="338554"/>
            </a:xfrm>
          </p:grpSpPr>
          <p:sp>
            <p:nvSpPr>
              <p:cNvPr id="47" name="TextBox 46">
                <a:extLst>
                  <a:ext uri="{FF2B5EF4-FFF2-40B4-BE49-F238E27FC236}">
                    <a16:creationId xmlns:a16="http://schemas.microsoft.com/office/drawing/2014/main" xmlns="" id="{F27AB94D-063A-4BD0-B134-974003BA1A8C}"/>
                  </a:ext>
                </a:extLst>
              </p:cNvPr>
              <p:cNvSpPr txBox="1"/>
              <p:nvPr/>
            </p:nvSpPr>
            <p:spPr>
              <a:xfrm>
                <a:off x="6175002" y="3976849"/>
                <a:ext cx="5595760"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Ja parādnieks noraida kreditoru iebildumus, tiek pasūtīts un iesniegts tiesā zvērināta revidenta atzinums</a:t>
                </a:r>
              </a:p>
            </p:txBody>
          </p:sp>
          <p:sp>
            <p:nvSpPr>
              <p:cNvPr id="48" name="Freeform 23">
                <a:extLst>
                  <a:ext uri="{FF2B5EF4-FFF2-40B4-BE49-F238E27FC236}">
                    <a16:creationId xmlns:a16="http://schemas.microsoft.com/office/drawing/2014/main" xmlns="" id="{702CF4BF-0CC9-495D-BB5C-B1AE4FFA007B}"/>
                  </a:ext>
                </a:extLst>
              </p:cNvPr>
              <p:cNvSpPr>
                <a:spLocks noChangeAspect="1"/>
              </p:cNvSpPr>
              <p:nvPr/>
            </p:nvSpPr>
            <p:spPr bwMode="auto">
              <a:xfrm flipH="1">
                <a:off x="5966244" y="4047751"/>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9" name="Straight Connector 48">
              <a:extLst>
                <a:ext uri="{FF2B5EF4-FFF2-40B4-BE49-F238E27FC236}">
                  <a16:creationId xmlns:a16="http://schemas.microsoft.com/office/drawing/2014/main" xmlns="" id="{53DAFE99-EA33-48DA-A735-88C07A7A2560}"/>
                </a:ext>
              </a:extLst>
            </p:cNvPr>
            <p:cNvCxnSpPr>
              <a:cxnSpLocks/>
            </p:cNvCxnSpPr>
            <p:nvPr/>
          </p:nvCxnSpPr>
          <p:spPr>
            <a:xfrm>
              <a:off x="6174913" y="3949070"/>
              <a:ext cx="547851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xmlns="" id="{D0995A74-DE91-4498-AF61-857CB54D011E}"/>
              </a:ext>
            </a:extLst>
          </p:cNvPr>
          <p:cNvSpPr/>
          <p:nvPr/>
        </p:nvSpPr>
        <p:spPr>
          <a:xfrm>
            <a:off x="4552748" y="2444750"/>
            <a:ext cx="1238452" cy="1712755"/>
          </a:xfrm>
          <a:prstGeom prst="rect">
            <a:avLst/>
          </a:prstGeom>
          <a:solidFill>
            <a:schemeClr val="accent4"/>
          </a:solidFill>
          <a:ln w="12700">
            <a:noFill/>
          </a:ln>
          <a:effectLst/>
        </p:spPr>
        <p:txBody>
          <a:bodyPr lIns="72000" tIns="72000" rIns="36000" bIns="3600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Divu mēnešu aizsardzības periods ar iespēju to pagarināt </a:t>
            </a:r>
            <a:r>
              <a:rPr lang="lv-LV" sz="1200" b="1" dirty="0">
                <a:solidFill>
                  <a:prstClr val="white"/>
                </a:solidFill>
                <a:latin typeface="arial" panose="020B0604020202020204" pitchFamily="34" charset="0"/>
              </a:rPr>
              <a:t>par</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vienu mēnesi</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2" name="Rectangle 61">
            <a:extLst>
              <a:ext uri="{FF2B5EF4-FFF2-40B4-BE49-F238E27FC236}">
                <a16:creationId xmlns:a16="http://schemas.microsoft.com/office/drawing/2014/main" xmlns="" id="{A3265D2F-F7C6-45B7-ABEC-70D744F5B319}"/>
              </a:ext>
            </a:extLst>
          </p:cNvPr>
          <p:cNvSpPr/>
          <p:nvPr/>
        </p:nvSpPr>
        <p:spPr>
          <a:xfrm>
            <a:off x="4545013" y="4275326"/>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Tiesa izlemj, vai apstiprināt uzraugošo personu</a:t>
            </a:r>
          </a:p>
        </p:txBody>
      </p:sp>
      <p:sp>
        <p:nvSpPr>
          <p:cNvPr id="63" name="Google Shape;202;p16">
            <a:extLst>
              <a:ext uri="{FF2B5EF4-FFF2-40B4-BE49-F238E27FC236}">
                <a16:creationId xmlns:a16="http://schemas.microsoft.com/office/drawing/2014/main" xmlns="" id="{98BB999F-A0D5-4D1D-BF1D-7EEED3F73AEB}"/>
              </a:ext>
            </a:extLst>
          </p:cNvPr>
          <p:cNvSpPr txBox="1"/>
          <p:nvPr/>
        </p:nvSpPr>
        <p:spPr>
          <a:xfrm>
            <a:off x="4546399" y="4480319"/>
            <a:ext cx="7231264" cy="483960"/>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noskaidro, vai restrukturizācijas plānā ir iekļauti kādi ierosinājumi par uzraugošo personu.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uzraugošo personu ieceļ, tai ir pienākums 15 dienu laikā novērtēt restrukturizācijas plānu.</a:t>
            </a:r>
          </a:p>
        </p:txBody>
      </p:sp>
      <p:sp>
        <p:nvSpPr>
          <p:cNvPr id="64" name="Rectangle 63">
            <a:extLst>
              <a:ext uri="{FF2B5EF4-FFF2-40B4-BE49-F238E27FC236}">
                <a16:creationId xmlns:a16="http://schemas.microsoft.com/office/drawing/2014/main" xmlns="" id="{C0DDAF92-14B3-4962-AA88-F1A477652D81}"/>
              </a:ext>
            </a:extLst>
          </p:cNvPr>
          <p:cNvSpPr/>
          <p:nvPr/>
        </p:nvSpPr>
        <p:spPr>
          <a:xfrm>
            <a:off x="4545013" y="5346755"/>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Tiesa izvērtē restrukturizācijas plānu</a:t>
            </a:r>
          </a:p>
        </p:txBody>
      </p:sp>
      <p:sp>
        <p:nvSpPr>
          <p:cNvPr id="68" name="Google Shape;202;p16">
            <a:extLst>
              <a:ext uri="{FF2B5EF4-FFF2-40B4-BE49-F238E27FC236}">
                <a16:creationId xmlns:a16="http://schemas.microsoft.com/office/drawing/2014/main" xmlns="" id="{7AC1F390-3A1B-4728-AC02-E31778B18F72}"/>
              </a:ext>
            </a:extLst>
          </p:cNvPr>
          <p:cNvSpPr txBox="1"/>
          <p:nvPr/>
        </p:nvSpPr>
        <p:spPr>
          <a:xfrm>
            <a:off x="4546399" y="5551748"/>
            <a:ext cx="7231264" cy="653238"/>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vērtē, vai restrukturizācijas</a:t>
            </a:r>
            <a:r>
              <a:rPr lang="lv-LV" sz="1100" dirty="0">
                <a:solidFill>
                  <a:prstClr val="black"/>
                </a:solidFill>
                <a:latin typeface="arial" panose="020B0604020202020204" pitchFamily="34" charset="0"/>
              </a:rPr>
              <a:t> plāns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atbilst piemērojamajiem tiesību aktiem un vai tas ir izpildāms.</a:t>
            </a:r>
          </a:p>
          <a:p>
            <a:pPr lvl="0">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pasludina spriedumu par restrukturizācijas plāna apstiprināšanu un nosaka termiņu līdz </a:t>
            </a:r>
            <a:r>
              <a:rPr lang="lv-LV" sz="1100" b="1" dirty="0">
                <a:solidFill>
                  <a:srgbClr val="990066"/>
                </a:solidFill>
                <a:latin typeface="arial" panose="020B0604020202020204" pitchFamily="34" charset="0"/>
              </a:rPr>
              <a:t>diviem</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mn-cs"/>
              </a:rPr>
              <a:t> gadiem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tā īstenošanai. Minēto termiņu var pagarināt vēl </a:t>
            </a:r>
            <a:r>
              <a:rPr lang="lv-LV" sz="1100" dirty="0">
                <a:solidFill>
                  <a:prstClr val="black"/>
                </a:solidFill>
                <a:latin typeface="arial" panose="020B0604020202020204" pitchFamily="34" charset="0"/>
              </a:rPr>
              <a:t>par</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mn-cs"/>
              </a:rPr>
              <a:t>diviem gadiem, ja kreditori to akceptē</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p>
        </p:txBody>
      </p:sp>
      <p:sp>
        <p:nvSpPr>
          <p:cNvPr id="70" name="Rectangle 69">
            <a:extLst>
              <a:ext uri="{FF2B5EF4-FFF2-40B4-BE49-F238E27FC236}">
                <a16:creationId xmlns:a16="http://schemas.microsoft.com/office/drawing/2014/main" xmlns="" id="{9812208E-DC4B-4923-8AAD-8EE582157B47}"/>
              </a:ext>
            </a:extLst>
          </p:cNvPr>
          <p:cNvSpPr/>
          <p:nvPr/>
        </p:nvSpPr>
        <p:spPr>
          <a:xfrm>
            <a:off x="4545013" y="5027651"/>
            <a:ext cx="7231063" cy="184666"/>
          </a:xfrm>
          <a:prstGeom prst="rect">
            <a:avLst/>
          </a:prstGeom>
        </p:spPr>
        <p:txBody>
          <a:bodyPr wrap="square" lIns="0" tIns="0" rIns="0" bIns="0" rtlCol="0">
            <a:spAutoFit/>
          </a:bodyPr>
          <a:lstStyle/>
          <a:p>
            <a:pPr lvl="0" rtl="0">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Uzraug</a:t>
            </a:r>
            <a:r>
              <a:rPr lang="lv-LV" sz="1200" b="1" dirty="0" err="1">
                <a:solidFill>
                  <a:srgbClr val="E57100"/>
                </a:solidFill>
                <a:latin typeface="arial" panose="020B0604020202020204" pitchFamily="34" charset="0"/>
              </a:rPr>
              <a:t>ošā</a:t>
            </a:r>
            <a:r>
              <a:rPr lang="lv-LV" sz="1200" b="1" dirty="0">
                <a:solidFill>
                  <a:srgbClr val="E57100"/>
                </a:solidFill>
                <a:latin typeface="arial" panose="020B0604020202020204" pitchFamily="34" charset="0"/>
              </a:rPr>
              <a:t> persona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iesniedz tiesā atzinumu par restrukturizācijas plānu</a:t>
            </a:r>
            <a:endParaRPr kumimoji="0" lang="lv-LV"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cxnSp>
        <p:nvCxnSpPr>
          <p:cNvPr id="81" name="Straight Connector 80">
            <a:extLst>
              <a:ext uri="{FF2B5EF4-FFF2-40B4-BE49-F238E27FC236}">
                <a16:creationId xmlns:a16="http://schemas.microsoft.com/office/drawing/2014/main" xmlns="" id="{C0DE2A33-AF11-48F9-AFAC-D8825DEB576E}"/>
              </a:ext>
            </a:extLst>
          </p:cNvPr>
          <p:cNvCxnSpPr>
            <a:cxnSpLocks/>
          </p:cNvCxnSpPr>
          <p:nvPr/>
        </p:nvCxnSpPr>
        <p:spPr>
          <a:xfrm>
            <a:off x="4574380" y="5267586"/>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7504772C-2D8E-4F1F-B733-AB72D6553140}"/>
              </a:ext>
            </a:extLst>
          </p:cNvPr>
          <p:cNvCxnSpPr>
            <a:cxnSpLocks/>
          </p:cNvCxnSpPr>
          <p:nvPr/>
        </p:nvCxnSpPr>
        <p:spPr>
          <a:xfrm flipV="1">
            <a:off x="4448518" y="2449785"/>
            <a:ext cx="0" cy="170772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61E9D6C-7144-4022-AA83-A2F2CAFF3113}"/>
              </a:ext>
            </a:extLst>
          </p:cNvPr>
          <p:cNvCxnSpPr>
            <a:cxnSpLocks/>
          </p:cNvCxnSpPr>
          <p:nvPr/>
        </p:nvCxnSpPr>
        <p:spPr>
          <a:xfrm flipV="1">
            <a:off x="2900710" y="2458478"/>
            <a:ext cx="0" cy="1071025"/>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22CF97E5-FB88-46F5-A3D4-7BB35D830F8C}"/>
              </a:ext>
            </a:extLst>
          </p:cNvPr>
          <p:cNvCxnSpPr>
            <a:cxnSpLocks/>
          </p:cNvCxnSpPr>
          <p:nvPr/>
        </p:nvCxnSpPr>
        <p:spPr>
          <a:xfrm flipV="1">
            <a:off x="2900764" y="3216081"/>
            <a:ext cx="0" cy="61523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3FF6988A-DBAC-4C17-B354-0343926A2DB7}"/>
              </a:ext>
            </a:extLst>
          </p:cNvPr>
          <p:cNvCxnSpPr>
            <a:cxnSpLocks/>
          </p:cNvCxnSpPr>
          <p:nvPr/>
        </p:nvCxnSpPr>
        <p:spPr>
          <a:xfrm flipH="1">
            <a:off x="2904688" y="2458477"/>
            <a:ext cx="1483762"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12DCA34C-4B8B-4295-9688-CEB8A9C5C840}"/>
              </a:ext>
            </a:extLst>
          </p:cNvPr>
          <p:cNvCxnSpPr>
            <a:cxnSpLocks/>
          </p:cNvCxnSpPr>
          <p:nvPr/>
        </p:nvCxnSpPr>
        <p:spPr>
          <a:xfrm flipV="1">
            <a:off x="2900764" y="3869079"/>
            <a:ext cx="0" cy="56783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7D57967E-7A53-4B2A-8E30-45D09DC1DC18}"/>
              </a:ext>
            </a:extLst>
          </p:cNvPr>
          <p:cNvCxnSpPr>
            <a:cxnSpLocks/>
          </p:cNvCxnSpPr>
          <p:nvPr/>
        </p:nvCxnSpPr>
        <p:spPr>
          <a:xfrm flipV="1">
            <a:off x="4448518" y="4275326"/>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166109B4-3F48-4AF6-9F50-ECD4DB8E42EF}"/>
              </a:ext>
            </a:extLst>
          </p:cNvPr>
          <p:cNvCxnSpPr>
            <a:cxnSpLocks/>
          </p:cNvCxnSpPr>
          <p:nvPr/>
        </p:nvCxnSpPr>
        <p:spPr>
          <a:xfrm>
            <a:off x="2900764" y="4152995"/>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8EF8E514-C418-4F60-8A0D-4BF574C70BF6}"/>
              </a:ext>
            </a:extLst>
          </p:cNvPr>
          <p:cNvCxnSpPr>
            <a:cxnSpLocks/>
          </p:cNvCxnSpPr>
          <p:nvPr/>
        </p:nvCxnSpPr>
        <p:spPr>
          <a:xfrm flipH="1">
            <a:off x="4388450" y="4356117"/>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F2D74591-619A-4FDC-BBC5-ACED085EBA65}"/>
              </a:ext>
            </a:extLst>
          </p:cNvPr>
          <p:cNvCxnSpPr>
            <a:cxnSpLocks/>
          </p:cNvCxnSpPr>
          <p:nvPr/>
        </p:nvCxnSpPr>
        <p:spPr>
          <a:xfrm>
            <a:off x="4388451" y="4152232"/>
            <a:ext cx="0" cy="203885"/>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069DDA28-3811-4DC2-921B-FC9C6A628A40}"/>
              </a:ext>
            </a:extLst>
          </p:cNvPr>
          <p:cNvCxnSpPr>
            <a:cxnSpLocks/>
          </p:cNvCxnSpPr>
          <p:nvPr/>
        </p:nvCxnSpPr>
        <p:spPr>
          <a:xfrm flipV="1">
            <a:off x="2900764" y="4480319"/>
            <a:ext cx="0" cy="48474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94E6C31-A82A-42B3-81C8-A02920708662}"/>
              </a:ext>
            </a:extLst>
          </p:cNvPr>
          <p:cNvCxnSpPr>
            <a:cxnSpLocks/>
          </p:cNvCxnSpPr>
          <p:nvPr/>
        </p:nvCxnSpPr>
        <p:spPr>
          <a:xfrm flipV="1">
            <a:off x="4448518" y="5027651"/>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F7379C53-9072-47D2-A5EE-55EB322F2C24}"/>
              </a:ext>
            </a:extLst>
          </p:cNvPr>
          <p:cNvCxnSpPr>
            <a:cxnSpLocks/>
          </p:cNvCxnSpPr>
          <p:nvPr/>
        </p:nvCxnSpPr>
        <p:spPr>
          <a:xfrm flipH="1">
            <a:off x="4388450" y="5108442"/>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14C32D97-93B4-40C4-9854-89104B790D63}"/>
              </a:ext>
            </a:extLst>
          </p:cNvPr>
          <p:cNvCxnSpPr>
            <a:cxnSpLocks/>
          </p:cNvCxnSpPr>
          <p:nvPr/>
        </p:nvCxnSpPr>
        <p:spPr>
          <a:xfrm>
            <a:off x="2900764" y="4945180"/>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B7B2A2B9-54BE-4D65-8DDA-022F4046D303}"/>
              </a:ext>
            </a:extLst>
          </p:cNvPr>
          <p:cNvCxnSpPr>
            <a:cxnSpLocks/>
          </p:cNvCxnSpPr>
          <p:nvPr/>
        </p:nvCxnSpPr>
        <p:spPr>
          <a:xfrm>
            <a:off x="4388451" y="4945180"/>
            <a:ext cx="0" cy="163262"/>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532FE390-9A88-4EDA-BD2B-043AE807D821}"/>
              </a:ext>
            </a:extLst>
          </p:cNvPr>
          <p:cNvCxnSpPr>
            <a:cxnSpLocks/>
          </p:cNvCxnSpPr>
          <p:nvPr/>
        </p:nvCxnSpPr>
        <p:spPr>
          <a:xfrm flipV="1">
            <a:off x="2900764" y="5007930"/>
            <a:ext cx="0" cy="263632"/>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2AEF0DA0-A914-47AA-91DC-D36F5DDA0E0A}"/>
              </a:ext>
            </a:extLst>
          </p:cNvPr>
          <p:cNvCxnSpPr>
            <a:cxnSpLocks/>
          </p:cNvCxnSpPr>
          <p:nvPr/>
        </p:nvCxnSpPr>
        <p:spPr>
          <a:xfrm>
            <a:off x="2900764" y="5139746"/>
            <a:ext cx="136312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2BF7B89E-25CD-4830-95EF-B26E42E0D841}"/>
              </a:ext>
            </a:extLst>
          </p:cNvPr>
          <p:cNvCxnSpPr>
            <a:cxnSpLocks/>
          </p:cNvCxnSpPr>
          <p:nvPr/>
        </p:nvCxnSpPr>
        <p:spPr>
          <a:xfrm flipV="1">
            <a:off x="4448518" y="5349405"/>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05C89177-3FA7-4AE8-85EC-2CF4ADEBD1E6}"/>
              </a:ext>
            </a:extLst>
          </p:cNvPr>
          <p:cNvCxnSpPr>
            <a:cxnSpLocks/>
          </p:cNvCxnSpPr>
          <p:nvPr/>
        </p:nvCxnSpPr>
        <p:spPr>
          <a:xfrm flipH="1">
            <a:off x="4263887" y="5430196"/>
            <a:ext cx="18503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ABA8797-7AAB-45E3-9E2E-BAB936687D43}"/>
              </a:ext>
            </a:extLst>
          </p:cNvPr>
          <p:cNvCxnSpPr>
            <a:cxnSpLocks/>
          </p:cNvCxnSpPr>
          <p:nvPr/>
        </p:nvCxnSpPr>
        <p:spPr>
          <a:xfrm>
            <a:off x="4263887" y="5141070"/>
            <a:ext cx="0" cy="28647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8B5E0D17-4016-4EE8-B65F-7D681839BE22}"/>
              </a:ext>
            </a:extLst>
          </p:cNvPr>
          <p:cNvCxnSpPr>
            <a:cxnSpLocks/>
          </p:cNvCxnSpPr>
          <p:nvPr/>
        </p:nvCxnSpPr>
        <p:spPr>
          <a:xfrm flipH="1">
            <a:off x="4406265" y="3303645"/>
            <a:ext cx="4225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D245EDB2-229F-4F7B-A1F3-77D7CD807EC2}"/>
              </a:ext>
            </a:extLst>
          </p:cNvPr>
          <p:cNvCxnSpPr>
            <a:cxnSpLocks/>
          </p:cNvCxnSpPr>
          <p:nvPr/>
        </p:nvCxnSpPr>
        <p:spPr>
          <a:xfrm flipV="1">
            <a:off x="4393884" y="2458477"/>
            <a:ext cx="0" cy="842559"/>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6" name="Google Shape;208;p16">
            <a:extLst>
              <a:ext uri="{FF2B5EF4-FFF2-40B4-BE49-F238E27FC236}">
                <a16:creationId xmlns:a16="http://schemas.microsoft.com/office/drawing/2014/main" xmlns="" id="{2624135B-B187-40F6-A51C-11387E783C95}"/>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xmlns="" id="{E8EDA749-B28F-433E-BFC1-E3779001A9A9}"/>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67" name="Rectangle 66">
            <a:extLst>
              <a:ext uri="{FF2B5EF4-FFF2-40B4-BE49-F238E27FC236}">
                <a16:creationId xmlns:a16="http://schemas.microsoft.com/office/drawing/2014/main" xmlns="" id="{D3DC4E42-F1F4-4E63-A971-7532E79DC625}"/>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78" name="Rectangle 77">
            <a:extLst>
              <a:ext uri="{FF2B5EF4-FFF2-40B4-BE49-F238E27FC236}">
                <a16:creationId xmlns:a16="http://schemas.microsoft.com/office/drawing/2014/main" xmlns="" id="{46D98539-EA9D-41F3-BE87-4FF29D732289}"/>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79" name="Rectangle 78">
            <a:extLst>
              <a:ext uri="{FF2B5EF4-FFF2-40B4-BE49-F238E27FC236}">
                <a16:creationId xmlns:a16="http://schemas.microsoft.com/office/drawing/2014/main" xmlns="" id="{59EE8BC7-9F06-4E6D-A3BA-BA834DD3AE2D}"/>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130229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51954610-8783-46A7-8055-BBF278177908}"/>
              </a:ext>
            </a:extLst>
          </p:cNvPr>
          <p:cNvGraphicFramePr>
            <a:graphicFrameLocks noChangeAspect="1"/>
          </p:cNvGraphicFramePr>
          <p:nvPr>
            <p:custDataLst>
              <p:tags r:id="rId2"/>
            </p:custDataLst>
            <p:extLst>
              <p:ext uri="{D42A27DB-BD31-4B8C-83A1-F6EECF244321}">
                <p14:modId xmlns:p14="http://schemas.microsoft.com/office/powerpoint/2010/main" val="3564120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1"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xmlns="" id="{51954610-8783-46A7-8055-BBF2781779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85E3D972-74E7-4F83-9100-D6DBCD37F8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25" name="Picture 24">
            <a:extLst>
              <a:ext uri="{FF2B5EF4-FFF2-40B4-BE49-F238E27FC236}">
                <a16:creationId xmlns:a16="http://schemas.microsoft.com/office/drawing/2014/main" xmlns="" id="{FA2393F9-3EEA-400B-89AA-7638420C716C}"/>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27" name="Title 3">
            <a:extLst>
              <a:ext uri="{FF2B5EF4-FFF2-40B4-BE49-F238E27FC236}">
                <a16:creationId xmlns:a16="http://schemas.microsoft.com/office/drawing/2014/main" xmlns="" id="{1C8268B1-3946-40D8-9C10-2D0ED6B17E6F}"/>
              </a:ext>
            </a:extLst>
          </p:cNvPr>
          <p:cNvSpPr>
            <a:spLocks noGrp="1"/>
          </p:cNvSpPr>
          <p:nvPr>
            <p:ph type="title"/>
          </p:nvPr>
        </p:nvSpPr>
        <p:spPr>
          <a:xfrm>
            <a:off x="421240" y="333375"/>
            <a:ext cx="11362773" cy="1320495"/>
          </a:xfrm>
        </p:spPr>
        <p:txBody>
          <a:bodyPr rtlCol="0"/>
          <a:lstStyle/>
          <a:p>
            <a:pPr rtl="0"/>
            <a:r>
              <a:rPr lang="lv-LV" dirty="0"/>
              <a:t>10. pielikums: TAP shematisks pārskats </a:t>
            </a:r>
          </a:p>
        </p:txBody>
      </p:sp>
      <p:sp>
        <p:nvSpPr>
          <p:cNvPr id="29" name="Rectangle 28">
            <a:extLst>
              <a:ext uri="{FF2B5EF4-FFF2-40B4-BE49-F238E27FC236}">
                <a16:creationId xmlns:a16="http://schemas.microsoft.com/office/drawing/2014/main" xmlns="" id="{3682089A-7DF4-49AC-ABAA-F9910B3FEB71}"/>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Restrukturizācijas plāna īstenošana (TAP posms) </a:t>
            </a:r>
          </a:p>
        </p:txBody>
      </p:sp>
      <p:sp>
        <p:nvSpPr>
          <p:cNvPr id="30" name="Freeform 122">
            <a:extLst>
              <a:ext uri="{FF2B5EF4-FFF2-40B4-BE49-F238E27FC236}">
                <a16:creationId xmlns:a16="http://schemas.microsoft.com/office/drawing/2014/main" xmlns="" id="{3AE1147D-CF59-47D9-99F7-6DED357DCD28}"/>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xmlns="" id="{3E0E3FB7-88A5-4017-9F69-B575D2A509C2}"/>
              </a:ext>
            </a:extLst>
          </p:cNvPr>
          <p:cNvSpPr/>
          <p:nvPr/>
        </p:nvSpPr>
        <p:spPr>
          <a:xfrm>
            <a:off x="4545013" y="544448"/>
            <a:ext cx="7231063" cy="32316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xmlns="" id="{A08D0606-DC09-4CC2-91E2-B2A81EFE6692}"/>
              </a:ext>
            </a:extLst>
          </p:cNvPr>
          <p:cNvSpPr/>
          <p:nvPr/>
        </p:nvSpPr>
        <p:spPr>
          <a:xfrm>
            <a:off x="454501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Tiek īstenots restrukturizācijas plāns</a:t>
            </a:r>
          </a:p>
        </p:txBody>
      </p:sp>
      <p:sp>
        <p:nvSpPr>
          <p:cNvPr id="40" name="Rectangle 39">
            <a:extLst>
              <a:ext uri="{FF2B5EF4-FFF2-40B4-BE49-F238E27FC236}">
                <a16:creationId xmlns:a16="http://schemas.microsoft.com/office/drawing/2014/main" xmlns="" id="{2E66DCD1-B3CF-4EEC-8378-F27866F51149}"/>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41" name="Straight Arrow Connector 40">
            <a:extLst>
              <a:ext uri="{FF2B5EF4-FFF2-40B4-BE49-F238E27FC236}">
                <a16:creationId xmlns:a16="http://schemas.microsoft.com/office/drawing/2014/main" xmlns="" id="{CEE2B407-5A04-48C7-B4F1-1A1A02A4D686}"/>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2" name="Google Shape;208;p16">
            <a:extLst>
              <a:ext uri="{FF2B5EF4-FFF2-40B4-BE49-F238E27FC236}">
                <a16:creationId xmlns:a16="http://schemas.microsoft.com/office/drawing/2014/main" xmlns="" id="{B9D83074-D471-4B9D-B497-FDF99B29D970}"/>
              </a:ext>
            </a:extLst>
          </p:cNvPr>
          <p:cNvSpPr txBox="1"/>
          <p:nvPr/>
        </p:nvSpPr>
        <p:spPr>
          <a:xfrm>
            <a:off x="2934725" y="2773732"/>
            <a:ext cx="577081"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ierosināšana</a:t>
            </a:r>
          </a:p>
        </p:txBody>
      </p:sp>
      <p:sp>
        <p:nvSpPr>
          <p:cNvPr id="43" name="Google Shape;208;p16">
            <a:extLst>
              <a:ext uri="{FF2B5EF4-FFF2-40B4-BE49-F238E27FC236}">
                <a16:creationId xmlns:a16="http://schemas.microsoft.com/office/drawing/2014/main" xmlns="" id="{208B58BE-E767-407A-9CB9-554C67A38D30}"/>
              </a:ext>
            </a:extLst>
          </p:cNvPr>
          <p:cNvSpPr txBox="1"/>
          <p:nvPr/>
        </p:nvSpPr>
        <p:spPr>
          <a:xfrm rot="5400000">
            <a:off x="3186989" y="5412001"/>
            <a:ext cx="298159" cy="307777"/>
          </a:xfrm>
          <a:prstGeom prst="rect">
            <a:avLst/>
          </a:prstGeom>
          <a:noFill/>
          <a:ln>
            <a:noFill/>
          </a:ln>
        </p:spPr>
        <p:txBody>
          <a:bodyPr spcFirstLastPara="1"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2+2</a:t>
            </a: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45" name="Straight Arrow Connector 44">
            <a:extLst>
              <a:ext uri="{FF2B5EF4-FFF2-40B4-BE49-F238E27FC236}">
                <a16:creationId xmlns:a16="http://schemas.microsoft.com/office/drawing/2014/main" xmlns="" id="{200FC95F-D604-41A4-8D17-85892CDC6456}"/>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6" name="Google Shape;208;p16">
            <a:extLst>
              <a:ext uri="{FF2B5EF4-FFF2-40B4-BE49-F238E27FC236}">
                <a16:creationId xmlns:a16="http://schemas.microsoft.com/office/drawing/2014/main" xmlns="" id="{86D5CEEC-0FE5-4FF5-908E-C820D23D42A6}"/>
              </a:ext>
            </a:extLst>
          </p:cNvPr>
          <p:cNvSpPr txBox="1"/>
          <p:nvPr/>
        </p:nvSpPr>
        <p:spPr>
          <a:xfrm rot="5400000">
            <a:off x="2953719" y="3478362"/>
            <a:ext cx="875349"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1000" b="1" dirty="0">
                <a:solidFill>
                  <a:prstClr val="white">
                    <a:lumMod val="50000"/>
                  </a:prstClr>
                </a:solidFill>
                <a:latin typeface="arial" panose="020B0604020202020204" pitchFamily="34" charset="0"/>
              </a:rPr>
              <a:t>aizsardzības periods</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p>
        </p:txBody>
      </p:sp>
      <p:sp>
        <p:nvSpPr>
          <p:cNvPr id="47" name="Rectangle 46">
            <a:extLst>
              <a:ext uri="{FF2B5EF4-FFF2-40B4-BE49-F238E27FC236}">
                <a16:creationId xmlns:a16="http://schemas.microsoft.com/office/drawing/2014/main" xmlns="" id="{C71CC0C0-1E25-43FA-9F5A-EF15678E0F89}"/>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xmlns="" id="{5A9546EF-27DB-4FEF-A3FC-086C5B33B59E}"/>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xmlns="" id="{D441A35A-C133-4340-817E-B8B410C32FA7}"/>
              </a:ext>
            </a:extLst>
          </p:cNvPr>
          <p:cNvSpPr/>
          <p:nvPr/>
        </p:nvSpPr>
        <p:spPr>
          <a:xfrm>
            <a:off x="4546399" y="5127872"/>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srgbClr val="E57100"/>
                </a:solidFill>
                <a:effectLst/>
                <a:uLnTx/>
                <a:uFillTx/>
                <a:latin typeface="arial" panose="020B0604020202020204" pitchFamily="34" charset="0"/>
                <a:ea typeface="+mn-ea"/>
                <a:cs typeface="+mn-cs"/>
              </a:rPr>
              <a:t>TAP izbeigšana </a:t>
            </a:r>
          </a:p>
        </p:txBody>
      </p:sp>
      <p:sp>
        <p:nvSpPr>
          <p:cNvPr id="50" name="Google Shape;202;p16">
            <a:extLst>
              <a:ext uri="{FF2B5EF4-FFF2-40B4-BE49-F238E27FC236}">
                <a16:creationId xmlns:a16="http://schemas.microsoft.com/office/drawing/2014/main" xmlns="" id="{31B65BBD-E3CB-4736-AC09-9F07399089E1}"/>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Parādnieka darbības vairs nav ierobežotas saskaņā ar TAP, un metodes, kuras parādnieks izmantoja TAP, vairs nav </a:t>
            </a:r>
            <a:r>
              <a:rPr lang="lv-LV" sz="1200" dirty="0">
                <a:solidFill>
                  <a:prstClr val="black"/>
                </a:solidFill>
                <a:latin typeface="arial" panose="020B0604020202020204" pitchFamily="34" charset="0"/>
              </a:rPr>
              <a:t>piemērojamas.</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p:txBody>
      </p:sp>
      <p:grpSp>
        <p:nvGrpSpPr>
          <p:cNvPr id="51" name="Group 50">
            <a:extLst>
              <a:ext uri="{FF2B5EF4-FFF2-40B4-BE49-F238E27FC236}">
                <a16:creationId xmlns:a16="http://schemas.microsoft.com/office/drawing/2014/main" xmlns="" id="{279993E3-0B1C-4131-BB13-D1993D2D274C}"/>
              </a:ext>
            </a:extLst>
          </p:cNvPr>
          <p:cNvGrpSpPr/>
          <p:nvPr/>
        </p:nvGrpSpPr>
        <p:grpSpPr>
          <a:xfrm>
            <a:off x="652812" y="5468600"/>
            <a:ext cx="2258662" cy="843106"/>
            <a:chOff x="652812" y="5468600"/>
            <a:chExt cx="2258662" cy="843106"/>
          </a:xfrm>
        </p:grpSpPr>
        <p:sp>
          <p:nvSpPr>
            <p:cNvPr id="52" name="Rectangle 51">
              <a:extLst>
                <a:ext uri="{FF2B5EF4-FFF2-40B4-BE49-F238E27FC236}">
                  <a16:creationId xmlns:a16="http://schemas.microsoft.com/office/drawing/2014/main" xmlns="" id="{4F099804-3CC4-4910-A9B7-5419B4F1F9E6}"/>
                </a:ext>
              </a:extLst>
            </p:cNvPr>
            <p:cNvSpPr/>
            <p:nvPr/>
          </p:nvSpPr>
          <p:spPr>
            <a:xfrm>
              <a:off x="652812" y="5468600"/>
              <a:ext cx="2258662" cy="84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xmlns="" id="{1C64A137-2C12-4282-942D-93B71546EA76}"/>
                </a:ext>
              </a:extLst>
            </p:cNvPr>
            <p:cNvSpPr/>
            <p:nvPr/>
          </p:nvSpPr>
          <p:spPr>
            <a:xfrm>
              <a:off x="655638" y="5468600"/>
              <a:ext cx="2208213" cy="4495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xmlns="" id="{86ED7298-1BF7-456F-92AD-172B192C2772}"/>
                </a:ext>
              </a:extLst>
            </p:cNvPr>
            <p:cNvSpPr/>
            <p:nvPr/>
          </p:nvSpPr>
          <p:spPr>
            <a:xfrm>
              <a:off x="655638" y="5955674"/>
              <a:ext cx="2208213" cy="340354"/>
            </a:xfrm>
            <a:prstGeom prst="rect">
              <a:avLst/>
            </a:prstGeom>
            <a:solidFill>
              <a:srgbClr val="990066"/>
            </a:solidFill>
            <a:ln w="9525">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5" name="Google Shape;208;p16">
            <a:extLst>
              <a:ext uri="{FF2B5EF4-FFF2-40B4-BE49-F238E27FC236}">
                <a16:creationId xmlns:a16="http://schemas.microsoft.com/office/drawing/2014/main" xmlns="" id="{2F6A4810-AF3D-487B-AD84-37FEE438EBCD}"/>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rPr>
              <a:t>Restrukturizācijas plāna īstenošana</a:t>
            </a:r>
          </a:p>
        </p:txBody>
      </p:sp>
      <p:grpSp>
        <p:nvGrpSpPr>
          <p:cNvPr id="14" name="Group 13">
            <a:extLst>
              <a:ext uri="{FF2B5EF4-FFF2-40B4-BE49-F238E27FC236}">
                <a16:creationId xmlns:a16="http://schemas.microsoft.com/office/drawing/2014/main" xmlns="" id="{8976C4F6-C0ED-4F7D-BEC9-B07FA7B4A945}"/>
              </a:ext>
            </a:extLst>
          </p:cNvPr>
          <p:cNvGrpSpPr/>
          <p:nvPr/>
        </p:nvGrpSpPr>
        <p:grpSpPr>
          <a:xfrm>
            <a:off x="4393884" y="2449779"/>
            <a:ext cx="54649" cy="158378"/>
            <a:chOff x="4393884" y="2449779"/>
            <a:chExt cx="54649" cy="158378"/>
          </a:xfrm>
        </p:grpSpPr>
        <p:cxnSp>
          <p:nvCxnSpPr>
            <p:cNvPr id="63" name="Straight Connector 62">
              <a:extLst>
                <a:ext uri="{FF2B5EF4-FFF2-40B4-BE49-F238E27FC236}">
                  <a16:creationId xmlns:a16="http://schemas.microsoft.com/office/drawing/2014/main" xmlns="" id="{4CCFB655-CD3B-4A6D-A680-0EE32EB09A9A}"/>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7908F5B-0736-4141-ACE3-F0286BE98EF5}"/>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xmlns="" id="{4EC62458-7E99-4769-9810-1EAE2EA25657}"/>
              </a:ext>
            </a:extLst>
          </p:cNvPr>
          <p:cNvCxnSpPr>
            <a:cxnSpLocks/>
          </p:cNvCxnSpPr>
          <p:nvPr/>
        </p:nvCxnSpPr>
        <p:spPr>
          <a:xfrm flipV="1">
            <a:off x="4393884" y="2528960"/>
            <a:ext cx="0" cy="644754"/>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1F1DF934-99E7-4C31-B96D-60DF93EEB9D1}"/>
              </a:ext>
            </a:extLst>
          </p:cNvPr>
          <p:cNvCxnSpPr>
            <a:cxnSpLocks/>
          </p:cNvCxnSpPr>
          <p:nvPr/>
        </p:nvCxnSpPr>
        <p:spPr>
          <a:xfrm>
            <a:off x="2911474" y="3176254"/>
            <a:ext cx="1482410"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CC100A30-E824-4CBC-894E-B57BDF4E4117}"/>
              </a:ext>
            </a:extLst>
          </p:cNvPr>
          <p:cNvCxnSpPr>
            <a:cxnSpLocks/>
          </p:cNvCxnSpPr>
          <p:nvPr/>
        </p:nvCxnSpPr>
        <p:spPr>
          <a:xfrm flipV="1">
            <a:off x="2900710" y="3173714"/>
            <a:ext cx="0" cy="2527484"/>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549DCC0-3785-4156-ACE4-5EEF8D4F9C0F}"/>
              </a:ext>
            </a:extLst>
          </p:cNvPr>
          <p:cNvCxnSpPr>
            <a:cxnSpLocks/>
          </p:cNvCxnSpPr>
          <p:nvPr/>
        </p:nvCxnSpPr>
        <p:spPr>
          <a:xfrm flipV="1">
            <a:off x="2900764" y="5468600"/>
            <a:ext cx="0" cy="44959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BD341EF-95B5-4A50-9A8A-132DB7C27416}"/>
              </a:ext>
            </a:extLst>
          </p:cNvPr>
          <p:cNvCxnSpPr>
            <a:cxnSpLocks/>
          </p:cNvCxnSpPr>
          <p:nvPr/>
        </p:nvCxnSpPr>
        <p:spPr>
          <a:xfrm>
            <a:off x="2903522" y="5973415"/>
            <a:ext cx="1490362"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C4F452E7-49F7-4C04-89D4-A77A4B4D234B}"/>
              </a:ext>
            </a:extLst>
          </p:cNvPr>
          <p:cNvCxnSpPr>
            <a:cxnSpLocks/>
          </p:cNvCxnSpPr>
          <p:nvPr/>
        </p:nvCxnSpPr>
        <p:spPr>
          <a:xfrm flipV="1">
            <a:off x="2900764" y="5965463"/>
            <a:ext cx="0" cy="324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xmlns="" id="{44164AFE-8CF2-49C1-8F6D-63DCF2A67015}"/>
              </a:ext>
            </a:extLst>
          </p:cNvPr>
          <p:cNvGrpSpPr/>
          <p:nvPr/>
        </p:nvGrpSpPr>
        <p:grpSpPr>
          <a:xfrm>
            <a:off x="4393884" y="3443954"/>
            <a:ext cx="54649" cy="158378"/>
            <a:chOff x="4393884" y="2449779"/>
            <a:chExt cx="54649" cy="158378"/>
          </a:xfrm>
        </p:grpSpPr>
        <p:cxnSp>
          <p:nvCxnSpPr>
            <p:cNvPr id="77" name="Straight Connector 76">
              <a:extLst>
                <a:ext uri="{FF2B5EF4-FFF2-40B4-BE49-F238E27FC236}">
                  <a16:creationId xmlns:a16="http://schemas.microsoft.com/office/drawing/2014/main" xmlns="" id="{D7E189DA-EC9B-4A32-B5CF-904AC3A58DC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E30A5B61-9852-40A8-B8BC-F0AF49C97CF9}"/>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xmlns="" id="{33373F89-6911-4642-A900-F3707CE12167}"/>
              </a:ext>
            </a:extLst>
          </p:cNvPr>
          <p:cNvCxnSpPr>
            <a:cxnSpLocks/>
          </p:cNvCxnSpPr>
          <p:nvPr/>
        </p:nvCxnSpPr>
        <p:spPr>
          <a:xfrm flipV="1">
            <a:off x="4393884" y="3528060"/>
            <a:ext cx="0" cy="244535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4" name="Google Shape;202;p16">
            <a:extLst>
              <a:ext uri="{FF2B5EF4-FFF2-40B4-BE49-F238E27FC236}">
                <a16:creationId xmlns:a16="http://schemas.microsoft.com/office/drawing/2014/main" xmlns="" id="{1BDE7868-3D52-488A-AA57-2D8CB71D9FE8}"/>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1800"/>
              </a:spcAft>
              <a:defRPr/>
            </a:pPr>
            <a:r>
              <a:rPr lang="lv-LV" sz="1200" dirty="0">
                <a:solidFill>
                  <a:prstClr val="black"/>
                </a:solidFill>
                <a:latin typeface="arial" panose="020B0604020202020204" pitchFamily="34" charset="0"/>
              </a:rPr>
              <a:t>Uzraugošā persona pārrauga restrukturizācijas plāna izpildi un pārbauda, vai parādnieka rīcība atbilst Maksātnespējas likuma 42. panta pirmajai daļai un restrukturizācijas plānam. Restrukturizācijas plānu var grozīt, ja kreditori piekrīt šādiem grozījumiem.</a:t>
            </a:r>
          </a:p>
        </p:txBody>
      </p:sp>
      <p:sp>
        <p:nvSpPr>
          <p:cNvPr id="55" name="Google Shape;202;p16">
            <a:extLst>
              <a:ext uri="{FF2B5EF4-FFF2-40B4-BE49-F238E27FC236}">
                <a16:creationId xmlns:a16="http://schemas.microsoft.com/office/drawing/2014/main" xmlns="" id="{A8FF7E98-43EB-4D6B-8B75-90F8B778FB0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600"/>
              </a:spcAft>
              <a:defRPr/>
            </a:pPr>
            <a:r>
              <a:rPr lang="lv-LV" sz="1200" dirty="0">
                <a:solidFill>
                  <a:prstClr val="black"/>
                </a:solidFill>
                <a:latin typeface="arial" panose="020B0604020202020204" pitchFamily="34" charset="0"/>
              </a:rPr>
              <a:t>Ja restrukturizācijas plāns tā īstenošanas laikā netiek izpildīts, parādnieks vai kreditori var iesniegt pieteikumu par TAP darbības izbeigšanu. </a:t>
            </a:r>
          </a:p>
          <a:p>
            <a:pPr lvl="0">
              <a:spcAft>
                <a:spcPts val="600"/>
              </a:spcAft>
              <a:defRPr/>
            </a:pPr>
            <a:r>
              <a:rPr lang="lv-LV" sz="1200" dirty="0">
                <a:solidFill>
                  <a:prstClr val="black"/>
                </a:solidFill>
                <a:latin typeface="arial" panose="020B0604020202020204" pitchFamily="34" charset="0"/>
              </a:rPr>
              <a:t>Ja restrukturizācijas plāns tiek veiksmīgi īstenots, parādnieks kopā ar uzraugošās personas atzinumu iesniedz tiesā pieteikumu par restrukturizācijas plāna izpildi. Tiesa pieņem lēmumu par veiksmīgu TAP metožu ieviešanu un TAP darbības izbeigšanu.</a:t>
            </a:r>
          </a:p>
        </p:txBody>
      </p:sp>
      <p:sp>
        <p:nvSpPr>
          <p:cNvPr id="62" name="Rectangle 61">
            <a:extLst>
              <a:ext uri="{FF2B5EF4-FFF2-40B4-BE49-F238E27FC236}">
                <a16:creationId xmlns:a16="http://schemas.microsoft.com/office/drawing/2014/main" xmlns="" id="{349F8FF0-2AD7-426C-931D-BDB8512C5973}"/>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71" name="Rectangle 70">
            <a:extLst>
              <a:ext uri="{FF2B5EF4-FFF2-40B4-BE49-F238E27FC236}">
                <a16:creationId xmlns:a16="http://schemas.microsoft.com/office/drawing/2014/main" xmlns="" id="{BE872C71-2613-489A-AFE9-11116FFBB348}"/>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72" name="Rectangle 71">
            <a:extLst>
              <a:ext uri="{FF2B5EF4-FFF2-40B4-BE49-F238E27FC236}">
                <a16:creationId xmlns:a16="http://schemas.microsoft.com/office/drawing/2014/main" xmlns="" id="{277A1D23-6369-4FF8-BBC0-6D8BD40949A4}"/>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73" name="Rectangle 72">
            <a:extLst>
              <a:ext uri="{FF2B5EF4-FFF2-40B4-BE49-F238E27FC236}">
                <a16:creationId xmlns:a16="http://schemas.microsoft.com/office/drawing/2014/main" xmlns="" id="{7EB0ECF2-3A34-4949-9B3E-142DF2FF94B1}"/>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369549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Table 7">
            <a:extLst>
              <a:ext uri="{FF2B5EF4-FFF2-40B4-BE49-F238E27FC236}">
                <a16:creationId xmlns:a16="http://schemas.microsoft.com/office/drawing/2014/main" xmlns="" id="{05FE7679-9F48-491B-BD0F-FD1F4DECBAA7}"/>
              </a:ext>
            </a:extLst>
          </p:cNvPr>
          <p:cNvGraphicFramePr>
            <a:graphicFrameLocks noGrp="1"/>
          </p:cNvGraphicFramePr>
          <p:nvPr>
            <p:extLst>
              <p:ext uri="{D42A27DB-BD31-4B8C-83A1-F6EECF244321}">
                <p14:modId xmlns:p14="http://schemas.microsoft.com/office/powerpoint/2010/main" val="43796560"/>
              </p:ext>
            </p:extLst>
          </p:nvPr>
        </p:nvGraphicFramePr>
        <p:xfrm>
          <a:off x="305522" y="2330381"/>
          <a:ext cx="11703311" cy="4451208"/>
        </p:xfrm>
        <a:graphic>
          <a:graphicData uri="http://schemas.openxmlformats.org/drawingml/2006/table">
            <a:tbl>
              <a:tblPr firstRow="1" bandRow="1">
                <a:tableStyleId>{5C22544A-7EE6-4342-B048-85BDC9FD1C3A}</a:tableStyleId>
              </a:tblPr>
              <a:tblGrid>
                <a:gridCol w="1816361">
                  <a:extLst>
                    <a:ext uri="{9D8B030D-6E8A-4147-A177-3AD203B41FA5}">
                      <a16:colId xmlns:a16="http://schemas.microsoft.com/office/drawing/2014/main" xmlns="" val="465076298"/>
                    </a:ext>
                  </a:extLst>
                </a:gridCol>
                <a:gridCol w="3076575">
                  <a:extLst>
                    <a:ext uri="{9D8B030D-6E8A-4147-A177-3AD203B41FA5}">
                      <a16:colId xmlns:a16="http://schemas.microsoft.com/office/drawing/2014/main" xmlns="" val="566526563"/>
                    </a:ext>
                  </a:extLst>
                </a:gridCol>
                <a:gridCol w="3494994">
                  <a:extLst>
                    <a:ext uri="{9D8B030D-6E8A-4147-A177-3AD203B41FA5}">
                      <a16:colId xmlns:a16="http://schemas.microsoft.com/office/drawing/2014/main" xmlns="" val="4258464977"/>
                    </a:ext>
                  </a:extLst>
                </a:gridCol>
                <a:gridCol w="3315381">
                  <a:extLst>
                    <a:ext uri="{9D8B030D-6E8A-4147-A177-3AD203B41FA5}">
                      <a16:colId xmlns:a16="http://schemas.microsoft.com/office/drawing/2014/main" xmlns="" val="3437218113"/>
                    </a:ext>
                  </a:extLst>
                </a:gridCol>
              </a:tblGrid>
              <a:tr h="508015">
                <a:tc>
                  <a:txBody>
                    <a:bodyPr/>
                    <a:lstStyle/>
                    <a:p>
                      <a:pPr rtl="0"/>
                      <a:endParaRPr lang="en-US" sz="1000" noProof="0" dirty="0"/>
                    </a:p>
                  </a:txBody>
                  <a:tcPr>
                    <a:lnR w="635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rPr>
                        <a:t>Ja uz jums attiecas turpmāk minētie apstākļi, turpiniet uzņēmējdarbību kā parasti, bet kontrolējiet situāciju:</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BA43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xmlns="" val="tx"/>
                              </a:ext>
                            </a:extLst>
                          </a:hlinkClick>
                        </a:rPr>
                        <a:t>Nekavējoties rīkojieties</a:t>
                      </a:r>
                      <a:r>
                        <a:rPr lang="lv-LV" sz="1000" b="1" noProof="0" dirty="0">
                          <a:solidFill>
                            <a:schemeClr val="bg1"/>
                          </a:solidFill>
                          <a:latin typeface="arial" panose="020B0604020202020204" pitchFamily="34" charset="0"/>
                          <a:cs typeface="Arial" panose="020B0604020202020204" pitchFamily="34" charset="0"/>
                        </a:rPr>
                        <a:t>, ja uz jums attiecas vismaz daži no turpmāk minētajiem apstākļiem:</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571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rPr>
                        <a:t>Meklējiet tūlītēju risinājumu vai </a:t>
                      </a:r>
                      <a:r>
                        <a:rPr lang="lv-LV" sz="1000" b="1" u="sng" noProof="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xmlns="" val="tx"/>
                              </a:ext>
                            </a:extLst>
                          </a:hlinkClick>
                        </a:rPr>
                        <a:t>uzsāciet</a:t>
                      </a:r>
                      <a:r>
                        <a:rPr lang="lv-LV" sz="1000" b="1" u="sng" noProof="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xmlns="" val="tx"/>
                              </a:ext>
                            </a:extLst>
                          </a:hlinkClick>
                        </a:rPr>
                        <a:t> maksātnespējas procesu</a:t>
                      </a:r>
                      <a:r>
                        <a:rPr lang="lv-LV" sz="1000" b="1" noProof="0" dirty="0">
                          <a:solidFill>
                            <a:schemeClr val="bg1"/>
                          </a:solidFill>
                          <a:latin typeface="arial" panose="020B0604020202020204" pitchFamily="34" charset="0"/>
                          <a:cs typeface="Arial" panose="020B0604020202020204" pitchFamily="34" charset="0"/>
                        </a:rPr>
                        <a:t>, ja uz jums attiecas vismaz viens no šiem kritērijiem:</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990066"/>
                    </a:solidFill>
                  </a:tcPr>
                </a:tc>
                <a:extLst>
                  <a:ext uri="{0D108BD9-81ED-4DB2-BD59-A6C34878D82A}">
                    <a16:rowId xmlns:a16="http://schemas.microsoft.com/office/drawing/2014/main" xmlns="" val="1031460509"/>
                  </a:ext>
                </a:extLst>
              </a:tr>
              <a:tr h="225785">
                <a:tc>
                  <a:txBody>
                    <a:bodyPr/>
                    <a:lstStyle/>
                    <a:p>
                      <a:pPr rtl="0"/>
                      <a:r>
                        <a:rPr lang="lv-LV" sz="1000" b="1" noProof="0" dirty="0">
                          <a:solidFill>
                            <a:schemeClr val="tx1"/>
                          </a:solidFill>
                        </a:rPr>
                        <a:t>NMRS* rezultāti</a:t>
                      </a:r>
                      <a:endParaRPr lang="en-US"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Zaļā zona</a:t>
                      </a:r>
                    </a:p>
                  </a:txBody>
                  <a:tcPr>
                    <a:lnR w="12700" cmpd="sng">
                      <a:noFill/>
                    </a:lnR>
                    <a:lnT w="6350" cap="flat" cmpd="sng" algn="ctr">
                      <a:solidFill>
                        <a:schemeClr val="bg1"/>
                      </a:solidFill>
                      <a:prstDash val="solid"/>
                      <a:round/>
                      <a:headEnd type="none" w="med" len="med"/>
                      <a:tailEnd type="none" w="med" len="med"/>
                    </a:lnT>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a:solidFill>
                            <a:schemeClr val="tx1"/>
                          </a:solidFill>
                          <a:latin typeface="+mn-lt"/>
                          <a:ea typeface="+mn-ea"/>
                          <a:cs typeface="+mn-cs"/>
                        </a:rPr>
                        <a:t> Oranžā zona</a:t>
                      </a:r>
                    </a:p>
                  </a:txBody>
                  <a:tcPr>
                    <a:lnL w="12700" cmpd="sng">
                      <a:noFill/>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a:solidFill>
                            <a:schemeClr val="tx1"/>
                          </a:solidFill>
                          <a:latin typeface="+mn-lt"/>
                          <a:ea typeface="+mn-ea"/>
                          <a:cs typeface="+mn-cs"/>
                        </a:rPr>
                        <a:t> Tuvāk sarkanajai zonai</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92334935"/>
                  </a:ext>
                </a:extLst>
              </a:tr>
              <a:tr h="225785">
                <a:tc>
                  <a:txBody>
                    <a:bodyPr/>
                    <a:lstStyle/>
                    <a:p>
                      <a:pPr rtl="0"/>
                      <a:r>
                        <a:rPr lang="lv-LV" sz="1000" b="1" noProof="0"/>
                        <a:t>Kavēta maksājuma statuss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Nav</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30–90 dienu maksājumu kavējumi</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dirty="0">
                          <a:solidFill>
                            <a:schemeClr val="tx1"/>
                          </a:solidFill>
                          <a:latin typeface="+mn-lt"/>
                          <a:ea typeface="+mn-ea"/>
                          <a:cs typeface="+mn-cs"/>
                        </a:rPr>
                        <a:t> Vairāk nekā 90 dienu maksājuma kavējums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45004572"/>
                  </a:ext>
                </a:extLst>
              </a:tr>
              <a:tr h="225785">
                <a:tc>
                  <a:txBody>
                    <a:bodyPr/>
                    <a:lstStyle/>
                    <a:p>
                      <a:pPr rtl="0"/>
                      <a:r>
                        <a:rPr lang="lv-LV" sz="1000" b="1" noProof="0" dirty="0">
                          <a:solidFill>
                            <a:schemeClr val="tx1"/>
                          </a:solidFill>
                        </a:rPr>
                        <a:t>Apgrūtinājumu atzīmes LR **</a:t>
                      </a:r>
                      <a:endParaRPr lang="en-US"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Neviena nerada bažas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a:solidFill>
                            <a:schemeClr val="tx1"/>
                          </a:solidFill>
                          <a:latin typeface="+mn-lt"/>
                          <a:ea typeface="+mn-ea"/>
                          <a:cs typeface="+mn-cs"/>
                        </a:rPr>
                        <a:t>  Neviena nerada bažas</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dirty="0">
                          <a:solidFill>
                            <a:schemeClr val="tx1"/>
                          </a:solidFill>
                          <a:latin typeface="+mn-lt"/>
                          <a:ea typeface="+mn-ea"/>
                          <a:cs typeface="+mn-cs"/>
                        </a:rPr>
                        <a:t> LR ir reģistrētas vairākas apgrūtinājumu atzīmes**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24632849"/>
                  </a:ext>
                </a:extLst>
              </a:tr>
              <a:tr h="366900">
                <a:tc>
                  <a:txBody>
                    <a:bodyPr/>
                    <a:lstStyle/>
                    <a:p>
                      <a:pPr rtl="0"/>
                      <a:r>
                        <a:rPr lang="lv-LV" sz="1000" b="1" noProof="0" dirty="0"/>
                        <a:t>Klienti un apgrozījums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Stabila finanšu plūsma bez apgrozījuma samazināšanās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Draud lielo klientu zaudēšana, apgrozījuma samazināšanās (&lt;30 %)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Ir zaudēti lielākie klienti vai būtisks kopējais klientu skaita samazinājums</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35992702"/>
                  </a:ext>
                </a:extLst>
              </a:tr>
              <a:tr h="366900">
                <a:tc>
                  <a:txBody>
                    <a:bodyPr/>
                    <a:lstStyle/>
                    <a:p>
                      <a:pPr rtl="0"/>
                      <a:r>
                        <a:rPr lang="lv-LV" sz="1000" b="1" noProof="0"/>
                        <a:t>Attiecības ar piegādātājiem</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Laba sadarbība</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Ik pa laikam rodas grūtības atrast piegādātāju vai uzturēt labu sadarbību</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990066"/>
                        </a:buClr>
                        <a:buSzTx/>
                        <a:buFont typeface="Wingdings" panose="05000000000000000000" pitchFamily="2" charset="2"/>
                        <a:buChar char="q"/>
                        <a:tabLst/>
                        <a:defRPr/>
                      </a:pPr>
                      <a:r>
                        <a:rPr lang="lv-LV" sz="1000" kern="1200" noProof="0" dirty="0">
                          <a:solidFill>
                            <a:schemeClr val="tx1"/>
                          </a:solidFill>
                          <a:latin typeface="+mn-lt"/>
                          <a:ea typeface="+mn-ea"/>
                          <a:cs typeface="+mn-cs"/>
                        </a:rPr>
                        <a:t> Izejvielu trūkums, vienošanās ar piegādātājiem nav iespējama</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16903476"/>
                  </a:ext>
                </a:extLst>
              </a:tr>
              <a:tr h="225785">
                <a:tc>
                  <a:txBody>
                    <a:bodyPr/>
                    <a:lstStyle/>
                    <a:p>
                      <a:pPr rtl="0"/>
                      <a:r>
                        <a:rPr lang="lv-LV" sz="1000" b="1" noProof="0"/>
                        <a:t>Izmaksas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Visas ir pamatotas, pieaugums nav novērots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Dažas izmaksas ir nebūtiski palielinājušās vai ir nevajadzīgas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a:solidFill>
                            <a:schemeClr val="tx1"/>
                          </a:solidFill>
                        </a:rPr>
                        <a:t> Izmaksas nevar segt vai tās ir ievērojami palielinājušās</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23897528"/>
                  </a:ext>
                </a:extLst>
              </a:tr>
              <a:tr h="366900">
                <a:tc>
                  <a:txBody>
                    <a:bodyPr/>
                    <a:lstStyle/>
                    <a:p>
                      <a:pPr rtl="0"/>
                      <a:r>
                        <a:rPr lang="lv-LV" sz="1000" b="1" noProof="0" dirty="0"/>
                        <a:t>Darbinieki un to pienākumi</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Zema darbinieku maiņa, augsta produktivitāte un pienākumi ir skaidri saprotami </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lv-LV" sz="1000" kern="1200" noProof="0" dirty="0">
                          <a:solidFill>
                            <a:schemeClr val="tx1"/>
                          </a:solidFill>
                          <a:latin typeface="+mn-lt"/>
                          <a:ea typeface="+mn-ea"/>
                          <a:cs typeface="+mn-cs"/>
                        </a:rPr>
                        <a:t> Pastāv darbinieku optimizācijas iespējas vai to pienākumi nav skaidri definēti</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Liela darbinieku maiņa, zema produktivitāte, pienākumi nav skaidri definēti</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51415613"/>
                  </a:ext>
                </a:extLst>
              </a:tr>
              <a:tr h="366900">
                <a:tc>
                  <a:txBody>
                    <a:bodyPr/>
                    <a:lstStyle/>
                    <a:p>
                      <a:pPr rtl="0"/>
                      <a:r>
                        <a:rPr lang="lv-LV" sz="1000" b="1" noProof="0"/>
                        <a:t>Efektivitāte un tehnoloģijas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Tehnoloģijas atbilst mūsdienu prasībām un sekmē uzņēmējdarbību</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Novecojušas tehnoloģijas un/vai pastāv zināmas darbības neefektivitātes</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Uzņēmumam nav pieejamas tehnoloģijas, vai tās netiek izmantotas</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14589626"/>
                  </a:ext>
                </a:extLst>
              </a:tr>
              <a:tr h="366900">
                <a:tc>
                  <a:txBody>
                    <a:bodyPr/>
                    <a:lstStyle/>
                    <a:p>
                      <a:pPr rtl="0"/>
                      <a:r>
                        <a:rPr lang="lv-LV" sz="1000" b="1" noProof="0"/>
                        <a:t>Produkti</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Visi produkti ir rentabli</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lv-LV" sz="1000" kern="1200" noProof="0" dirty="0">
                          <a:solidFill>
                            <a:schemeClr val="tx1"/>
                          </a:solidFill>
                          <a:latin typeface="+mn-lt"/>
                          <a:ea typeface="+mn-ea"/>
                          <a:cs typeface="+mn-cs"/>
                        </a:rPr>
                        <a:t> Daži produkti ir nerentabli</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a:solidFill>
                            <a:schemeClr val="tx1"/>
                          </a:solidFill>
                        </a:rPr>
                        <a:t> Lielākā daļa produktu nav rentabli, un tas ietekmē darbības efektivitāti </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30981698"/>
                  </a:ext>
                </a:extLst>
              </a:tr>
              <a:tr h="155967">
                <a:tc>
                  <a:txBody>
                    <a:bodyPr/>
                    <a:lstStyle/>
                    <a:p>
                      <a:pPr rtl="0"/>
                      <a:r>
                        <a:rPr lang="lv-LV" sz="1000" b="1" noProof="0"/>
                        <a:t>Vadība</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Vadības darbība ir saskaņot</a:t>
                      </a:r>
                      <a:r>
                        <a:rPr lang="en-US" sz="1000" noProof="0" dirty="0"/>
                        <a:t>a</a:t>
                      </a:r>
                      <a:endParaRPr lang="lv-LV" sz="1000" noProof="0" dirty="0"/>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Nebūtiski strīdi starp vadību un/vai īpašniekiem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Pastāv būtiskas domstarpības starp vadību un/vai īpašniekiem, kas traucē uzņēmējdarbībai</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46376469"/>
                  </a:ext>
                </a:extLst>
              </a:tr>
              <a:tr h="225785">
                <a:tc>
                  <a:txBody>
                    <a:bodyPr/>
                    <a:lstStyle/>
                    <a:p>
                      <a:pPr rtl="0"/>
                      <a:endParaRPr lang="en-US" sz="1000" noProof="0"/>
                    </a:p>
                  </a:txBody>
                  <a:tcPr>
                    <a:solidFill>
                      <a:schemeClr val="bg1"/>
                    </a:solidFill>
                  </a:tcPr>
                </a:tc>
                <a:tc>
                  <a:txBody>
                    <a:bodyPr/>
                    <a:lstStyle/>
                    <a:p>
                      <a:pPr rtl="0"/>
                      <a:endParaRPr lang="en-US" sz="1000" noProof="0" dirty="0"/>
                    </a:p>
                  </a:txBody>
                  <a:tcPr>
                    <a:lnR w="12700" cmpd="sng">
                      <a:noFill/>
                    </a:lnR>
                    <a:solidFill>
                      <a:schemeClr val="bg1"/>
                    </a:solidFill>
                  </a:tcPr>
                </a:tc>
                <a:tc>
                  <a:txBody>
                    <a:bodyPr/>
                    <a:lstStyle/>
                    <a:p>
                      <a:pPr rtl="0"/>
                      <a:endParaRPr lang="en-US" sz="1000" noProof="0" dirty="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buClr>
                          <a:srgbClr val="E57100"/>
                        </a:buClr>
                        <a:buFont typeface="Wingdings" panose="05000000000000000000" pitchFamily="2" charset="2"/>
                        <a:buNone/>
                      </a:pP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8615666"/>
                  </a:ext>
                </a:extLst>
              </a:tr>
              <a:tr h="305928">
                <a:tc>
                  <a:txBody>
                    <a:bodyPr/>
                    <a:lstStyle/>
                    <a:p>
                      <a:pPr rtl="0"/>
                      <a:endParaRPr lang="en-US" sz="1000" noProof="0"/>
                    </a:p>
                  </a:txBody>
                  <a:tcPr>
                    <a:solidFill>
                      <a:schemeClr val="bg1"/>
                    </a:solidFill>
                  </a:tcPr>
                </a:tc>
                <a:tc>
                  <a:txBody>
                    <a:bodyPr/>
                    <a:lstStyle/>
                    <a:p>
                      <a:pPr rtl="0"/>
                      <a:endParaRPr lang="en-US" sz="1000" noProof="0"/>
                    </a:p>
                  </a:txBody>
                  <a:tcPr>
                    <a:lnR w="12700" cmpd="sng">
                      <a:noFill/>
                    </a:lnR>
                    <a:solidFill>
                      <a:schemeClr val="bg1"/>
                    </a:solidFill>
                  </a:tcPr>
                </a:tc>
                <a:tc>
                  <a:txBody>
                    <a:bodyPr/>
                    <a:lstStyle/>
                    <a:p>
                      <a:pPr rtl="0"/>
                      <a:endParaRPr lang="en-US" sz="1000" noProof="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85725" indent="-85725" algn="l" defTabSz="914400" rtl="0" eaLnBrk="1" latinLnBrk="0" hangingPunct="1">
                        <a:buClr>
                          <a:srgbClr val="E57100"/>
                        </a:buClr>
                        <a:buFont typeface="Wingdings" panose="05000000000000000000" pitchFamily="2" charset="2"/>
                        <a:buChar char="q"/>
                      </a:pP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22134655"/>
                  </a:ext>
                </a:extLst>
              </a:tr>
            </a:tbl>
          </a:graphicData>
        </a:graphic>
      </p:graphicFrame>
      <p:sp>
        <p:nvSpPr>
          <p:cNvPr id="2" name="Title 1">
            <a:extLst>
              <a:ext uri="{FF2B5EF4-FFF2-40B4-BE49-F238E27FC236}">
                <a16:creationId xmlns:a16="http://schemas.microsoft.com/office/drawing/2014/main" xmlns="" id="{35B36B71-7DBA-48EE-BE9C-696CA2B52817}"/>
              </a:ext>
            </a:extLst>
          </p:cNvPr>
          <p:cNvSpPr>
            <a:spLocks noGrp="1"/>
          </p:cNvSpPr>
          <p:nvPr>
            <p:ph type="title"/>
          </p:nvPr>
        </p:nvSpPr>
        <p:spPr>
          <a:xfrm>
            <a:off x="421240" y="333375"/>
            <a:ext cx="11362773" cy="350863"/>
          </a:xfrm>
        </p:spPr>
        <p:txBody>
          <a:bodyPr rtlCol="0">
            <a:normAutofit fontScale="90000"/>
          </a:bodyPr>
          <a:lstStyle/>
          <a:p>
            <a:pPr rtl="0"/>
            <a:r>
              <a:rPr lang="lv-LV" sz="3600" dirty="0"/>
              <a:t>Vienkāršota uzņemējdarbības finanšu stāvokļa pārbaude</a:t>
            </a:r>
          </a:p>
        </p:txBody>
      </p:sp>
      <p:sp>
        <p:nvSpPr>
          <p:cNvPr id="3" name="Slide Number Placeholder 2">
            <a:extLst>
              <a:ext uri="{FF2B5EF4-FFF2-40B4-BE49-F238E27FC236}">
                <a16:creationId xmlns:a16="http://schemas.microsoft.com/office/drawing/2014/main" xmlns="" id="{96A528C7-0CC2-4B0A-9605-DEA5F9CCA7D1}"/>
              </a:ext>
            </a:extLst>
          </p:cNvPr>
          <p:cNvSpPr>
            <a:spLocks noGrp="1"/>
          </p:cNvSpPr>
          <p:nvPr>
            <p:ph type="sldNum" sz="quarter" idx="12"/>
          </p:nvPr>
        </p:nvSpPr>
        <p:spPr/>
        <p:txBody>
          <a:bodyPr rtlCol="0"/>
          <a:lstStyle/>
          <a:p>
            <a:pPr rtl="0"/>
            <a:fld id="{E81276B6-4034-4841-805E-541AB8384CBA}" type="slidenum">
              <a:rPr lang="en-GB" smtClean="0"/>
              <a:pPr rtl="0"/>
              <a:t>4</a:t>
            </a:fld>
            <a:endParaRPr lang="en-GB" dirty="0"/>
          </a:p>
        </p:txBody>
      </p:sp>
      <p:sp>
        <p:nvSpPr>
          <p:cNvPr id="4" name="Rectangle 3">
            <a:extLst>
              <a:ext uri="{FF2B5EF4-FFF2-40B4-BE49-F238E27FC236}">
                <a16:creationId xmlns:a16="http://schemas.microsoft.com/office/drawing/2014/main" xmlns="" id="{CF700573-6EAC-4C38-B7F8-189B90F1C6E2}"/>
              </a:ext>
            </a:extLst>
          </p:cNvPr>
          <p:cNvSpPr/>
          <p:nvPr/>
        </p:nvSpPr>
        <p:spPr>
          <a:xfrm>
            <a:off x="421240" y="6555245"/>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Vienkāršotais procesa pārskats neatspoguļo visas iespējamās problēmas, kuras varētu rasties uzņēmējdarbībā. Turpiniet lasīt, lai iepazītos ar darbības virzieniem un detalizētu informāciju.   </a:t>
            </a:r>
          </a:p>
        </p:txBody>
      </p:sp>
      <p:graphicFrame>
        <p:nvGraphicFramePr>
          <p:cNvPr id="214" name="Table 6">
            <a:extLst>
              <a:ext uri="{FF2B5EF4-FFF2-40B4-BE49-F238E27FC236}">
                <a16:creationId xmlns:a16="http://schemas.microsoft.com/office/drawing/2014/main" xmlns="" id="{6F09E690-3773-4F11-BB3A-9424F76B342D}"/>
              </a:ext>
            </a:extLst>
          </p:cNvPr>
          <p:cNvGraphicFramePr>
            <a:graphicFrameLocks noGrp="1"/>
          </p:cNvGraphicFramePr>
          <p:nvPr>
            <p:extLst>
              <p:ext uri="{D42A27DB-BD31-4B8C-83A1-F6EECF244321}">
                <p14:modId xmlns:p14="http://schemas.microsoft.com/office/powerpoint/2010/main" val="308876581"/>
              </p:ext>
            </p:extLst>
          </p:nvPr>
        </p:nvGraphicFramePr>
        <p:xfrm>
          <a:off x="421240" y="769006"/>
          <a:ext cx="11501884" cy="799472"/>
        </p:xfrm>
        <a:graphic>
          <a:graphicData uri="http://schemas.openxmlformats.org/drawingml/2006/table">
            <a:tbl>
              <a:tblPr firstRow="1" bandRow="1">
                <a:tableStyleId>{5C22544A-7EE6-4342-B048-85BDC9FD1C3A}</a:tableStyleId>
              </a:tblPr>
              <a:tblGrid>
                <a:gridCol w="1385232">
                  <a:extLst>
                    <a:ext uri="{9D8B030D-6E8A-4147-A177-3AD203B41FA5}">
                      <a16:colId xmlns:a16="http://schemas.microsoft.com/office/drawing/2014/main" xmlns="" val="1291841346"/>
                    </a:ext>
                  </a:extLst>
                </a:gridCol>
                <a:gridCol w="1719765">
                  <a:extLst>
                    <a:ext uri="{9D8B030D-6E8A-4147-A177-3AD203B41FA5}">
                      <a16:colId xmlns:a16="http://schemas.microsoft.com/office/drawing/2014/main" xmlns="" val="327646751"/>
                    </a:ext>
                  </a:extLst>
                </a:gridCol>
                <a:gridCol w="1813815">
                  <a:extLst>
                    <a:ext uri="{9D8B030D-6E8A-4147-A177-3AD203B41FA5}">
                      <a16:colId xmlns:a16="http://schemas.microsoft.com/office/drawing/2014/main" xmlns="" val="3818391005"/>
                    </a:ext>
                  </a:extLst>
                </a:gridCol>
                <a:gridCol w="1615371">
                  <a:extLst>
                    <a:ext uri="{9D8B030D-6E8A-4147-A177-3AD203B41FA5}">
                      <a16:colId xmlns:a16="http://schemas.microsoft.com/office/drawing/2014/main" xmlns="" val="1179059925"/>
                    </a:ext>
                  </a:extLst>
                </a:gridCol>
                <a:gridCol w="4967701">
                  <a:extLst>
                    <a:ext uri="{9D8B030D-6E8A-4147-A177-3AD203B41FA5}">
                      <a16:colId xmlns:a16="http://schemas.microsoft.com/office/drawing/2014/main" xmlns="" val="1450620085"/>
                    </a:ext>
                  </a:extLst>
                </a:gridCol>
              </a:tblGrid>
              <a:tr h="216832">
                <a:tc gridSpan="4">
                  <a:txBody>
                    <a:bodyPr/>
                    <a:lstStyle/>
                    <a:p>
                      <a:pPr rtl="0"/>
                      <a:r>
                        <a:rPr lang="lv-LV" sz="1000" noProof="0" dirty="0">
                          <a:solidFill>
                            <a:schemeClr val="bg1"/>
                          </a:solidFill>
                          <a:hlinkClick r:id="rId5" action="ppaction://hlinksldjump">
                            <a:extLst>
                              <a:ext uri="{A12FA001-AC4F-418D-AE19-62706E023703}">
                                <ahyp:hlinkClr xmlns:ahyp="http://schemas.microsoft.com/office/drawing/2018/hyperlinkcolor" xmlns="" val="tx"/>
                              </a:ext>
                            </a:extLst>
                          </a:hlinkClick>
                        </a:rPr>
                        <a:t>Pieejamie uzraudzības rīki:</a:t>
                      </a:r>
                      <a:endParaRPr lang="en-GB" sz="1000" noProof="0" dirty="0">
                        <a:solidFill>
                          <a:schemeClr val="bg1"/>
                        </a:solidFill>
                      </a:endParaRPr>
                    </a:p>
                  </a:txBody>
                  <a:tcPr anchor="ctr">
                    <a:lnR w="12700" cmpd="sng">
                      <a:noFill/>
                    </a:lnR>
                    <a:solidFill>
                      <a:srgbClr val="990066"/>
                    </a:solidFill>
                  </a:tcPr>
                </a:tc>
                <a:tc hMerge="1">
                  <a:txBody>
                    <a:bodyPr/>
                    <a:lstStyle/>
                    <a:p>
                      <a:pPr rtl="0"/>
                      <a:endParaRPr lang="en-GB"/>
                    </a:p>
                  </a:txBody>
                  <a:tcPr/>
                </a:tc>
                <a:tc hMerge="1">
                  <a:txBody>
                    <a:bodyPr/>
                    <a:lstStyle/>
                    <a:p>
                      <a:pPr rtl="0"/>
                      <a:endParaRPr lang="en-GB"/>
                    </a:p>
                  </a:txBody>
                  <a:tcPr>
                    <a:lnL w="12700" cmpd="sng">
                      <a:noFill/>
                    </a:lnL>
                  </a:tcPr>
                </a:tc>
                <a:tc hMerge="1">
                  <a:txBody>
                    <a:bodyPr/>
                    <a:lstStyle/>
                    <a:p>
                      <a:pPr rtl="0"/>
                      <a:endParaRPr lang="en-GB" dirty="0"/>
                    </a:p>
                  </a:txBody>
                  <a:tcPr/>
                </a:tc>
                <a:tc rowSpan="2">
                  <a:txBody>
                    <a:bodyPr/>
                    <a:lstStyle/>
                    <a:p>
                      <a:pPr marL="628650" indent="0" rtl="0"/>
                      <a:r>
                        <a:rPr lang="lv-LV" sz="1200" b="1" noProof="0" dirty="0">
                          <a:solidFill>
                            <a:schemeClr val="tx1"/>
                          </a:solidFill>
                        </a:rPr>
                        <a:t>CIK BIEŽI mēs </a:t>
                      </a:r>
                      <a:r>
                        <a:rPr lang="lv-LV" sz="1200" b="1" noProof="0" dirty="0">
                          <a:solidFill>
                            <a:schemeClr val="tx1"/>
                          </a:solidFill>
                          <a:hlinkClick r:id="rId6" action="ppaction://hlinksldjump">
                            <a:extLst>
                              <a:ext uri="{A12FA001-AC4F-418D-AE19-62706E023703}">
                                <ahyp:hlinkClr xmlns:ahyp="http://schemas.microsoft.com/office/drawing/2018/hyperlinkcolor" xmlns="" val="tx"/>
                              </a:ext>
                            </a:extLst>
                          </a:hlinkClick>
                        </a:rPr>
                        <a:t>uzraugām savu uzņēmējdarbību</a:t>
                      </a:r>
                      <a:r>
                        <a:rPr lang="lv-LV" sz="1200" b="1" noProof="0" dirty="0">
                          <a:solidFill>
                            <a:schemeClr val="tx1"/>
                          </a:solidFill>
                        </a:rPr>
                        <a:t>?</a:t>
                      </a:r>
                    </a:p>
                    <a:p>
                      <a:pPr marL="628650" indent="0" rtl="0"/>
                      <a:endParaRPr lang="en-GB" sz="300" b="1" noProof="0" dirty="0">
                        <a:solidFill>
                          <a:schemeClr val="tx1"/>
                        </a:solidFill>
                      </a:endParaRPr>
                    </a:p>
                    <a:p>
                      <a:pPr marL="628650" indent="0" rtl="0"/>
                      <a:r>
                        <a:rPr lang="lv-LV" sz="1200" b="0" noProof="0" dirty="0">
                          <a:solidFill>
                            <a:schemeClr val="tx1"/>
                          </a:solidFill>
                        </a:rPr>
                        <a:t>Reizi ceturksnī / pusgadā – atkarībā no tā, cik ātri notiek izmaiņas uzņēmējdarbībā, balstoties uz ārējiem un arī iekšējiem faktoriem. </a:t>
                      </a:r>
                      <a:endParaRPr lang="en-GB" sz="1100" b="0" kern="1200" noProof="0" dirty="0">
                        <a:solidFill>
                          <a:schemeClr val="lt1"/>
                        </a:solidFill>
                        <a:effectLst/>
                        <a:latin typeface="+mn-lt"/>
                        <a:ea typeface="+mn-ea"/>
                        <a:cs typeface="+mn-cs"/>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05137414"/>
                  </a:ext>
                </a:extLst>
              </a:tr>
              <a:tr h="555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Nodokļu maksātāju reitinga sistēma*</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Latvijas Bankas Kredītu reģistrs</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Valsts vienotā datorizētā zemesgrāmata**</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Latvijas Republikas Uzņēmumu reģistrs</a:t>
                      </a:r>
                    </a:p>
                  </a:txBody>
                  <a:tcPr>
                    <a:lnR w="38100" cap="flat" cmpd="sng" algn="ctr">
                      <a:noFill/>
                      <a:prstDash val="solid"/>
                      <a:round/>
                      <a:headEnd type="none" w="med" len="med"/>
                      <a:tailEnd type="none" w="med" len="med"/>
                    </a:lnR>
                    <a:lnB w="12700" cmpd="sng">
                      <a:noFill/>
                    </a:lnB>
                    <a:solidFill>
                      <a:schemeClr val="bg1">
                        <a:lumMod val="95000"/>
                      </a:schemeClr>
                    </a:solidFill>
                  </a:tcPr>
                </a:tc>
                <a:tc vMerge="1">
                  <a:txBody>
                    <a:bodyPr/>
                    <a:lstStyle/>
                    <a:p>
                      <a:pPr lvl="0" algn="ctr" rtl="0"/>
                      <a:endParaRPr lang="en-GB" sz="1000" kern="1200" dirty="0">
                        <a:solidFill>
                          <a:schemeClr val="dk1"/>
                        </a:solidFill>
                        <a:effectLst/>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29453791"/>
                  </a:ext>
                </a:extLst>
              </a:tr>
            </a:tbl>
          </a:graphicData>
        </a:graphic>
      </p:graphicFrame>
      <p:graphicFrame>
        <p:nvGraphicFramePr>
          <p:cNvPr id="6" name="Table 5">
            <a:extLst>
              <a:ext uri="{FF2B5EF4-FFF2-40B4-BE49-F238E27FC236}">
                <a16:creationId xmlns:a16="http://schemas.microsoft.com/office/drawing/2014/main" xmlns="" id="{AF7A90D3-8D52-4D2D-9A62-87E598BED659}"/>
              </a:ext>
            </a:extLst>
          </p:cNvPr>
          <p:cNvGraphicFramePr>
            <a:graphicFrameLocks noGrp="1"/>
          </p:cNvGraphicFramePr>
          <p:nvPr>
            <p:extLst>
              <p:ext uri="{D42A27DB-BD31-4B8C-83A1-F6EECF244321}">
                <p14:modId xmlns:p14="http://schemas.microsoft.com/office/powerpoint/2010/main" val="791520956"/>
              </p:ext>
            </p:extLst>
          </p:nvPr>
        </p:nvGraphicFramePr>
        <p:xfrm>
          <a:off x="421240" y="1702067"/>
          <a:ext cx="11587592" cy="487680"/>
        </p:xfrm>
        <a:graphic>
          <a:graphicData uri="http://schemas.openxmlformats.org/drawingml/2006/table">
            <a:tbl>
              <a:tblPr firstRow="1" bandRow="1">
                <a:tableStyleId>{5C22544A-7EE6-4342-B048-85BDC9FD1C3A}</a:tableStyleId>
              </a:tblPr>
              <a:tblGrid>
                <a:gridCol w="1383648">
                  <a:extLst>
                    <a:ext uri="{9D8B030D-6E8A-4147-A177-3AD203B41FA5}">
                      <a16:colId xmlns:a16="http://schemas.microsoft.com/office/drawing/2014/main" xmlns="" val="2387906408"/>
                    </a:ext>
                  </a:extLst>
                </a:gridCol>
                <a:gridCol w="1717798">
                  <a:extLst>
                    <a:ext uri="{9D8B030D-6E8A-4147-A177-3AD203B41FA5}">
                      <a16:colId xmlns:a16="http://schemas.microsoft.com/office/drawing/2014/main" xmlns="" val="862963264"/>
                    </a:ext>
                  </a:extLst>
                </a:gridCol>
                <a:gridCol w="1599820">
                  <a:extLst>
                    <a:ext uri="{9D8B030D-6E8A-4147-A177-3AD203B41FA5}">
                      <a16:colId xmlns:a16="http://schemas.microsoft.com/office/drawing/2014/main" xmlns="" val="2784917327"/>
                    </a:ext>
                  </a:extLst>
                </a:gridCol>
                <a:gridCol w="1371600">
                  <a:extLst>
                    <a:ext uri="{9D8B030D-6E8A-4147-A177-3AD203B41FA5}">
                      <a16:colId xmlns:a16="http://schemas.microsoft.com/office/drawing/2014/main" xmlns="" val="1653120786"/>
                    </a:ext>
                  </a:extLst>
                </a:gridCol>
                <a:gridCol w="1222220">
                  <a:extLst>
                    <a:ext uri="{9D8B030D-6E8A-4147-A177-3AD203B41FA5}">
                      <a16:colId xmlns:a16="http://schemas.microsoft.com/office/drawing/2014/main" xmlns="" val="341282525"/>
                    </a:ext>
                  </a:extLst>
                </a:gridCol>
                <a:gridCol w="1397880">
                  <a:extLst>
                    <a:ext uri="{9D8B030D-6E8A-4147-A177-3AD203B41FA5}">
                      <a16:colId xmlns:a16="http://schemas.microsoft.com/office/drawing/2014/main" xmlns="" val="471526739"/>
                    </a:ext>
                  </a:extLst>
                </a:gridCol>
                <a:gridCol w="1397880">
                  <a:extLst>
                    <a:ext uri="{9D8B030D-6E8A-4147-A177-3AD203B41FA5}">
                      <a16:colId xmlns:a16="http://schemas.microsoft.com/office/drawing/2014/main" xmlns="" val="2858873893"/>
                    </a:ext>
                  </a:extLst>
                </a:gridCol>
                <a:gridCol w="1496746">
                  <a:extLst>
                    <a:ext uri="{9D8B030D-6E8A-4147-A177-3AD203B41FA5}">
                      <a16:colId xmlns:a16="http://schemas.microsoft.com/office/drawing/2014/main" xmlns="" val="962333069"/>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bg1"/>
                          </a:solidFill>
                          <a:effectLst/>
                          <a:latin typeface="+mn-lt"/>
                          <a:ea typeface="+mn-ea"/>
                          <a:cs typeface="+mn-cs"/>
                          <a:hlinkClick r:id="rId7" action="ppaction://hlinksldjump">
                            <a:extLst>
                              <a:ext uri="{A12FA001-AC4F-418D-AE19-62706E023703}">
                                <ahyp:hlinkClr xmlns:ahyp="http://schemas.microsoft.com/office/drawing/2018/hyperlinkcolor" xmlns="" val="tx"/>
                              </a:ext>
                            </a:extLst>
                          </a:hlinkClick>
                        </a:rPr>
                        <a:t>Iekšējie faktori:</a:t>
                      </a:r>
                      <a:endParaRPr lang="en-GB" sz="1000" b="1" dirty="0">
                        <a:solidFill>
                          <a:schemeClr val="bg1"/>
                        </a:solidFill>
                      </a:endParaRPr>
                    </a:p>
                  </a:txBody>
                  <a:tcPr anchor="ct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hMerge="1">
                  <a:txBody>
                    <a:bodyPr/>
                    <a:lstStyle/>
                    <a:p>
                      <a:pPr rtl="0"/>
                      <a:endParaRPr lang="en-GB"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gridSpan="6">
                  <a:txBody>
                    <a:bodyPr/>
                    <a:lstStyle/>
                    <a:p>
                      <a:pPr rtl="0"/>
                      <a:r>
                        <a:rPr lang="lv-LV" sz="1000" dirty="0">
                          <a:solidFill>
                            <a:schemeClr val="bg1"/>
                          </a:solidFill>
                          <a:hlinkClick r:id="rId7" action="ppaction://hlinksldjump">
                            <a:extLst>
                              <a:ext uri="{A12FA001-AC4F-418D-AE19-62706E023703}">
                                <ahyp:hlinkClr xmlns:ahyp="http://schemas.microsoft.com/office/drawing/2018/hyperlinkcolor" xmlns="" val="tx"/>
                              </a:ext>
                            </a:extLst>
                          </a:hlinkClick>
                        </a:rPr>
                        <a:t>Ārējie faktori:</a:t>
                      </a:r>
                      <a:endParaRPr lang="en-GB" sz="1000" dirty="0">
                        <a:solidFill>
                          <a:schemeClr val="bg1"/>
                        </a:solidFill>
                      </a:endParaRPr>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91722093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a:t>Finanšu</a:t>
                      </a:r>
                      <a:endParaRPr lang="en-GB" sz="1000" b="1"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Nefinanšu</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Normatīvie akti</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Nozares un vides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Cikliskie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a:solidFill>
                            <a:schemeClr val="dk1"/>
                          </a:solidFill>
                          <a:latin typeface="+mn-lt"/>
                          <a:ea typeface="+mn-ea"/>
                          <a:cs typeface="+mn-cs"/>
                        </a:rPr>
                        <a:t>Klienti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a:solidFill>
                            <a:schemeClr val="dk1"/>
                          </a:solidFill>
                          <a:latin typeface="+mn-lt"/>
                          <a:ea typeface="+mn-ea"/>
                          <a:cs typeface="+mn-cs"/>
                        </a:rPr>
                        <a:t>Piegādātāji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Konkurenti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946844348"/>
                  </a:ext>
                </a:extLst>
              </a:tr>
            </a:tbl>
          </a:graphicData>
        </a:graphic>
      </p:graphicFrame>
      <p:grpSp>
        <p:nvGrpSpPr>
          <p:cNvPr id="52" name="Group 51">
            <a:extLst>
              <a:ext uri="{FF2B5EF4-FFF2-40B4-BE49-F238E27FC236}">
                <a16:creationId xmlns:a16="http://schemas.microsoft.com/office/drawing/2014/main" xmlns="" id="{FE1EC707-F575-4FE1-BA57-1B060D27A7D1}"/>
              </a:ext>
            </a:extLst>
          </p:cNvPr>
          <p:cNvGrpSpPr/>
          <p:nvPr/>
        </p:nvGrpSpPr>
        <p:grpSpPr>
          <a:xfrm>
            <a:off x="7145071" y="840721"/>
            <a:ext cx="409950" cy="408726"/>
            <a:chOff x="10537130" y="1756658"/>
            <a:chExt cx="457200" cy="457200"/>
          </a:xfrm>
          <a:solidFill>
            <a:srgbClr val="990066"/>
          </a:solidFill>
        </p:grpSpPr>
        <p:sp>
          <p:nvSpPr>
            <p:cNvPr id="53" name="Freeform 22">
              <a:extLst>
                <a:ext uri="{FF2B5EF4-FFF2-40B4-BE49-F238E27FC236}">
                  <a16:creationId xmlns:a16="http://schemas.microsoft.com/office/drawing/2014/main" xmlns="" id="{D47A4330-5154-4EB8-8AA2-2C2E6C853170}"/>
                </a:ext>
              </a:extLst>
            </p:cNvPr>
            <p:cNvSpPr>
              <a:spLocks noEditPoints="1"/>
            </p:cNvSpPr>
            <p:nvPr/>
          </p:nvSpPr>
          <p:spPr bwMode="auto">
            <a:xfrm>
              <a:off x="10537130" y="1756658"/>
              <a:ext cx="457200" cy="457200"/>
            </a:xfrm>
            <a:custGeom>
              <a:avLst/>
              <a:gdLst>
                <a:gd name="T0" fmla="*/ 0 w 302"/>
                <a:gd name="T1" fmla="*/ 0 h 302"/>
                <a:gd name="T2" fmla="*/ 0 w 302"/>
                <a:gd name="T3" fmla="*/ 302 h 302"/>
                <a:gd name="T4" fmla="*/ 302 w 302"/>
                <a:gd name="T5" fmla="*/ 302 h 302"/>
                <a:gd name="T6" fmla="*/ 302 w 302"/>
                <a:gd name="T7" fmla="*/ 0 h 302"/>
                <a:gd name="T8" fmla="*/ 0 w 302"/>
                <a:gd name="T9" fmla="*/ 0 h 302"/>
                <a:gd name="T10" fmla="*/ 289 w 302"/>
                <a:gd name="T11" fmla="*/ 289 h 302"/>
                <a:gd name="T12" fmla="*/ 13 w 302"/>
                <a:gd name="T13" fmla="*/ 289 h 302"/>
                <a:gd name="T14" fmla="*/ 13 w 302"/>
                <a:gd name="T15" fmla="*/ 13 h 302"/>
                <a:gd name="T16" fmla="*/ 289 w 302"/>
                <a:gd name="T17" fmla="*/ 13 h 302"/>
                <a:gd name="T18" fmla="*/ 289 w 302"/>
                <a:gd name="T1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02">
                  <a:moveTo>
                    <a:pt x="0" y="0"/>
                  </a:moveTo>
                  <a:lnTo>
                    <a:pt x="0" y="302"/>
                  </a:lnTo>
                  <a:lnTo>
                    <a:pt x="302" y="302"/>
                  </a:lnTo>
                  <a:lnTo>
                    <a:pt x="302" y="0"/>
                  </a:lnTo>
                  <a:lnTo>
                    <a:pt x="0" y="0"/>
                  </a:lnTo>
                  <a:close/>
                  <a:moveTo>
                    <a:pt x="289" y="289"/>
                  </a:moveTo>
                  <a:lnTo>
                    <a:pt x="13" y="289"/>
                  </a:lnTo>
                  <a:lnTo>
                    <a:pt x="13" y="13"/>
                  </a:lnTo>
                  <a:lnTo>
                    <a:pt x="289" y="13"/>
                  </a:lnTo>
                  <a:lnTo>
                    <a:pt x="289"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sp>
          <p:nvSpPr>
            <p:cNvPr id="54" name="Freeform 23">
              <a:extLst>
                <a:ext uri="{FF2B5EF4-FFF2-40B4-BE49-F238E27FC236}">
                  <a16:creationId xmlns:a16="http://schemas.microsoft.com/office/drawing/2014/main" xmlns="" id="{241308BA-F983-44F4-8FD2-FF2CEE461D19}"/>
                </a:ext>
              </a:extLst>
            </p:cNvPr>
            <p:cNvSpPr>
              <a:spLocks noEditPoints="1"/>
            </p:cNvSpPr>
            <p:nvPr/>
          </p:nvSpPr>
          <p:spPr bwMode="auto">
            <a:xfrm>
              <a:off x="10677923" y="1844465"/>
              <a:ext cx="175613" cy="280073"/>
            </a:xfrm>
            <a:custGeom>
              <a:avLst/>
              <a:gdLst>
                <a:gd name="T0" fmla="*/ 0 w 221"/>
                <a:gd name="T1" fmla="*/ 118 h 354"/>
                <a:gd name="T2" fmla="*/ 8 w 221"/>
                <a:gd name="T3" fmla="*/ 70 h 354"/>
                <a:gd name="T4" fmla="*/ 31 w 221"/>
                <a:gd name="T5" fmla="*/ 33 h 354"/>
                <a:gd name="T6" fmla="*/ 68 w 221"/>
                <a:gd name="T7" fmla="*/ 9 h 354"/>
                <a:gd name="T8" fmla="*/ 116 w 221"/>
                <a:gd name="T9" fmla="*/ 0 h 354"/>
                <a:gd name="T10" fmla="*/ 157 w 221"/>
                <a:gd name="T11" fmla="*/ 7 h 354"/>
                <a:gd name="T12" fmla="*/ 191 w 221"/>
                <a:gd name="T13" fmla="*/ 26 h 354"/>
                <a:gd name="T14" fmla="*/ 213 w 221"/>
                <a:gd name="T15" fmla="*/ 56 h 354"/>
                <a:gd name="T16" fmla="*/ 221 w 221"/>
                <a:gd name="T17" fmla="*/ 98 h 354"/>
                <a:gd name="T18" fmla="*/ 218 w 221"/>
                <a:gd name="T19" fmla="*/ 127 h 354"/>
                <a:gd name="T20" fmla="*/ 208 w 221"/>
                <a:gd name="T21" fmla="*/ 148 h 354"/>
                <a:gd name="T22" fmla="*/ 194 w 221"/>
                <a:gd name="T23" fmla="*/ 164 h 354"/>
                <a:gd name="T24" fmla="*/ 179 w 221"/>
                <a:gd name="T25" fmla="*/ 178 h 354"/>
                <a:gd name="T26" fmla="*/ 162 w 221"/>
                <a:gd name="T27" fmla="*/ 193 h 354"/>
                <a:gd name="T28" fmla="*/ 148 w 221"/>
                <a:gd name="T29" fmla="*/ 209 h 354"/>
                <a:gd name="T30" fmla="*/ 139 w 221"/>
                <a:gd name="T31" fmla="*/ 231 h 354"/>
                <a:gd name="T32" fmla="*/ 136 w 221"/>
                <a:gd name="T33" fmla="*/ 260 h 354"/>
                <a:gd name="T34" fmla="*/ 84 w 221"/>
                <a:gd name="T35" fmla="*/ 260 h 354"/>
                <a:gd name="T36" fmla="*/ 86 w 221"/>
                <a:gd name="T37" fmla="*/ 224 h 354"/>
                <a:gd name="T38" fmla="*/ 93 w 221"/>
                <a:gd name="T39" fmla="*/ 198 h 354"/>
                <a:gd name="T40" fmla="*/ 105 w 221"/>
                <a:gd name="T41" fmla="*/ 178 h 354"/>
                <a:gd name="T42" fmla="*/ 122 w 221"/>
                <a:gd name="T43" fmla="*/ 162 h 354"/>
                <a:gd name="T44" fmla="*/ 136 w 221"/>
                <a:gd name="T45" fmla="*/ 149 h 354"/>
                <a:gd name="T46" fmla="*/ 149 w 221"/>
                <a:gd name="T47" fmla="*/ 136 h 354"/>
                <a:gd name="T48" fmla="*/ 158 w 221"/>
                <a:gd name="T49" fmla="*/ 121 h 354"/>
                <a:gd name="T50" fmla="*/ 161 w 221"/>
                <a:gd name="T51" fmla="*/ 100 h 354"/>
                <a:gd name="T52" fmla="*/ 156 w 221"/>
                <a:gd name="T53" fmla="*/ 75 h 354"/>
                <a:gd name="T54" fmla="*/ 143 w 221"/>
                <a:gd name="T55" fmla="*/ 58 h 354"/>
                <a:gd name="T56" fmla="*/ 128 w 221"/>
                <a:gd name="T57" fmla="*/ 49 h 354"/>
                <a:gd name="T58" fmla="*/ 113 w 221"/>
                <a:gd name="T59" fmla="*/ 46 h 354"/>
                <a:gd name="T60" fmla="*/ 69 w 221"/>
                <a:gd name="T61" fmla="*/ 66 h 354"/>
                <a:gd name="T62" fmla="*/ 55 w 221"/>
                <a:gd name="T63" fmla="*/ 118 h 354"/>
                <a:gd name="T64" fmla="*/ 0 w 221"/>
                <a:gd name="T65" fmla="*/ 118 h 354"/>
                <a:gd name="T66" fmla="*/ 77 w 221"/>
                <a:gd name="T67" fmla="*/ 293 h 354"/>
                <a:gd name="T68" fmla="*/ 141 w 221"/>
                <a:gd name="T69" fmla="*/ 293 h 354"/>
                <a:gd name="T70" fmla="*/ 141 w 221"/>
                <a:gd name="T71" fmla="*/ 354 h 354"/>
                <a:gd name="T72" fmla="*/ 77 w 221"/>
                <a:gd name="T73" fmla="*/ 354 h 354"/>
                <a:gd name="T74" fmla="*/ 77 w 221"/>
                <a:gd name="T75" fmla="*/ 29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354">
                  <a:moveTo>
                    <a:pt x="0" y="118"/>
                  </a:moveTo>
                  <a:cubicBezTo>
                    <a:pt x="0" y="100"/>
                    <a:pt x="2" y="84"/>
                    <a:pt x="8" y="70"/>
                  </a:cubicBezTo>
                  <a:cubicBezTo>
                    <a:pt x="13" y="55"/>
                    <a:pt x="21" y="43"/>
                    <a:pt x="31" y="33"/>
                  </a:cubicBezTo>
                  <a:cubicBezTo>
                    <a:pt x="41" y="22"/>
                    <a:pt x="53" y="14"/>
                    <a:pt x="68" y="9"/>
                  </a:cubicBezTo>
                  <a:cubicBezTo>
                    <a:pt x="82" y="3"/>
                    <a:pt x="98" y="0"/>
                    <a:pt x="116" y="0"/>
                  </a:cubicBezTo>
                  <a:cubicBezTo>
                    <a:pt x="131" y="0"/>
                    <a:pt x="144" y="2"/>
                    <a:pt x="157" y="7"/>
                  </a:cubicBezTo>
                  <a:cubicBezTo>
                    <a:pt x="170" y="11"/>
                    <a:pt x="181" y="17"/>
                    <a:pt x="191" y="26"/>
                  </a:cubicBezTo>
                  <a:cubicBezTo>
                    <a:pt x="200" y="34"/>
                    <a:pt x="208" y="44"/>
                    <a:pt x="213" y="56"/>
                  </a:cubicBezTo>
                  <a:cubicBezTo>
                    <a:pt x="219" y="69"/>
                    <a:pt x="221" y="82"/>
                    <a:pt x="221" y="98"/>
                  </a:cubicBezTo>
                  <a:cubicBezTo>
                    <a:pt x="221" y="109"/>
                    <a:pt x="220" y="119"/>
                    <a:pt x="218" y="127"/>
                  </a:cubicBezTo>
                  <a:cubicBezTo>
                    <a:pt x="215" y="135"/>
                    <a:pt x="212" y="143"/>
                    <a:pt x="208" y="148"/>
                  </a:cubicBezTo>
                  <a:cubicBezTo>
                    <a:pt x="204" y="154"/>
                    <a:pt x="199" y="160"/>
                    <a:pt x="194" y="164"/>
                  </a:cubicBezTo>
                  <a:cubicBezTo>
                    <a:pt x="189" y="169"/>
                    <a:pt x="184" y="174"/>
                    <a:pt x="179" y="178"/>
                  </a:cubicBezTo>
                  <a:cubicBezTo>
                    <a:pt x="173" y="183"/>
                    <a:pt x="167" y="188"/>
                    <a:pt x="162" y="193"/>
                  </a:cubicBezTo>
                  <a:cubicBezTo>
                    <a:pt x="157" y="198"/>
                    <a:pt x="152" y="203"/>
                    <a:pt x="148" y="209"/>
                  </a:cubicBezTo>
                  <a:cubicBezTo>
                    <a:pt x="144" y="215"/>
                    <a:pt x="141" y="222"/>
                    <a:pt x="139" y="231"/>
                  </a:cubicBezTo>
                  <a:cubicBezTo>
                    <a:pt x="137" y="239"/>
                    <a:pt x="136" y="248"/>
                    <a:pt x="136" y="260"/>
                  </a:cubicBezTo>
                  <a:cubicBezTo>
                    <a:pt x="84" y="260"/>
                    <a:pt x="84" y="260"/>
                    <a:pt x="84" y="260"/>
                  </a:cubicBezTo>
                  <a:cubicBezTo>
                    <a:pt x="84" y="246"/>
                    <a:pt x="85" y="234"/>
                    <a:pt x="86" y="224"/>
                  </a:cubicBezTo>
                  <a:cubicBezTo>
                    <a:pt x="88" y="214"/>
                    <a:pt x="90" y="206"/>
                    <a:pt x="93" y="198"/>
                  </a:cubicBezTo>
                  <a:cubicBezTo>
                    <a:pt x="96" y="191"/>
                    <a:pt x="100" y="184"/>
                    <a:pt x="105" y="178"/>
                  </a:cubicBezTo>
                  <a:cubicBezTo>
                    <a:pt x="110" y="173"/>
                    <a:pt x="115" y="167"/>
                    <a:pt x="122" y="162"/>
                  </a:cubicBezTo>
                  <a:cubicBezTo>
                    <a:pt x="127" y="157"/>
                    <a:pt x="132" y="153"/>
                    <a:pt x="136" y="149"/>
                  </a:cubicBezTo>
                  <a:cubicBezTo>
                    <a:pt x="141" y="145"/>
                    <a:pt x="145" y="141"/>
                    <a:pt x="149" y="136"/>
                  </a:cubicBezTo>
                  <a:cubicBezTo>
                    <a:pt x="153" y="132"/>
                    <a:pt x="156" y="126"/>
                    <a:pt x="158" y="121"/>
                  </a:cubicBezTo>
                  <a:cubicBezTo>
                    <a:pt x="160" y="115"/>
                    <a:pt x="161" y="108"/>
                    <a:pt x="161" y="100"/>
                  </a:cubicBezTo>
                  <a:cubicBezTo>
                    <a:pt x="161" y="90"/>
                    <a:pt x="159" y="82"/>
                    <a:pt x="156" y="75"/>
                  </a:cubicBezTo>
                  <a:cubicBezTo>
                    <a:pt x="152" y="68"/>
                    <a:pt x="148" y="62"/>
                    <a:pt x="143" y="58"/>
                  </a:cubicBezTo>
                  <a:cubicBezTo>
                    <a:pt x="139" y="54"/>
                    <a:pt x="133" y="51"/>
                    <a:pt x="128" y="49"/>
                  </a:cubicBezTo>
                  <a:cubicBezTo>
                    <a:pt x="122" y="47"/>
                    <a:pt x="118" y="46"/>
                    <a:pt x="113" y="46"/>
                  </a:cubicBezTo>
                  <a:cubicBezTo>
                    <a:pt x="93" y="46"/>
                    <a:pt x="79" y="53"/>
                    <a:pt x="69" y="66"/>
                  </a:cubicBezTo>
                  <a:cubicBezTo>
                    <a:pt x="60" y="79"/>
                    <a:pt x="55" y="96"/>
                    <a:pt x="55" y="118"/>
                  </a:cubicBezTo>
                  <a:lnTo>
                    <a:pt x="0" y="118"/>
                  </a:lnTo>
                  <a:close/>
                  <a:moveTo>
                    <a:pt x="77" y="293"/>
                  </a:moveTo>
                  <a:cubicBezTo>
                    <a:pt x="141" y="293"/>
                    <a:pt x="141" y="293"/>
                    <a:pt x="141" y="293"/>
                  </a:cubicBezTo>
                  <a:cubicBezTo>
                    <a:pt x="141" y="354"/>
                    <a:pt x="141" y="354"/>
                    <a:pt x="141" y="354"/>
                  </a:cubicBezTo>
                  <a:cubicBezTo>
                    <a:pt x="77" y="354"/>
                    <a:pt x="77" y="354"/>
                    <a:pt x="77" y="354"/>
                  </a:cubicBezTo>
                  <a:lnTo>
                    <a:pt x="77"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grpSp>
      <p:sp>
        <p:nvSpPr>
          <p:cNvPr id="55" name="Slide Number Placeholder 5">
            <a:extLst>
              <a:ext uri="{FF2B5EF4-FFF2-40B4-BE49-F238E27FC236}">
                <a16:creationId xmlns:a16="http://schemas.microsoft.com/office/drawing/2014/main" xmlns="" id="{768E33CC-4C23-4F57-9F26-88450BBAE49C}"/>
              </a:ext>
            </a:extLst>
          </p:cNvPr>
          <p:cNvSpPr txBox="1">
            <a:spLocks/>
          </p:cNvSpPr>
          <p:nvPr/>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81276B6-4034-4841-805E-541AB8384CBA}" type="slidenum">
              <a:rPr lang="en-GB" smtClean="0"/>
              <a:pPr rtl="0"/>
              <a:t>4</a:t>
            </a:fld>
            <a:endParaRPr lang="en-GB" dirty="0"/>
          </a:p>
        </p:txBody>
      </p:sp>
      <p:grpSp>
        <p:nvGrpSpPr>
          <p:cNvPr id="88" name="Group 87">
            <a:extLst>
              <a:ext uri="{FF2B5EF4-FFF2-40B4-BE49-F238E27FC236}">
                <a16:creationId xmlns:a16="http://schemas.microsoft.com/office/drawing/2014/main" xmlns="" id="{48E2CEAD-264F-4B9D-A6A1-86DCDBE85874}"/>
              </a:ext>
            </a:extLst>
          </p:cNvPr>
          <p:cNvGrpSpPr/>
          <p:nvPr/>
        </p:nvGrpSpPr>
        <p:grpSpPr>
          <a:xfrm>
            <a:off x="555469" y="1966042"/>
            <a:ext cx="241710" cy="220773"/>
            <a:chOff x="1399942" y="16036142"/>
            <a:chExt cx="451691" cy="354113"/>
          </a:xfrm>
          <a:solidFill>
            <a:srgbClr val="01859C"/>
          </a:solidFill>
        </p:grpSpPr>
        <p:sp>
          <p:nvSpPr>
            <p:cNvPr id="89" name="Freeform 373">
              <a:extLst>
                <a:ext uri="{FF2B5EF4-FFF2-40B4-BE49-F238E27FC236}">
                  <a16:creationId xmlns:a16="http://schemas.microsoft.com/office/drawing/2014/main" xmlns="" id="{A16B6BDF-6A71-460A-B241-EE5FB94D55B8}"/>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b="1" dirty="0">
                <a:latin typeface="arial" panose="020B0604020202020204" pitchFamily="34" charset="0"/>
              </a:endParaRPr>
            </a:p>
          </p:txBody>
        </p:sp>
        <p:sp>
          <p:nvSpPr>
            <p:cNvPr id="90" name="Freeform 374">
              <a:extLst>
                <a:ext uri="{FF2B5EF4-FFF2-40B4-BE49-F238E27FC236}">
                  <a16:creationId xmlns:a16="http://schemas.microsoft.com/office/drawing/2014/main" xmlns="" id="{25194284-5CFA-47A2-A5CE-8B30C74B14E0}"/>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b="1" dirty="0">
                <a:latin typeface="arial" panose="020B0604020202020204" pitchFamily="34" charset="0"/>
              </a:endParaRPr>
            </a:p>
          </p:txBody>
        </p:sp>
      </p:grpSp>
      <p:sp>
        <p:nvSpPr>
          <p:cNvPr id="91" name="Freeform 33">
            <a:extLst>
              <a:ext uri="{FF2B5EF4-FFF2-40B4-BE49-F238E27FC236}">
                <a16:creationId xmlns:a16="http://schemas.microsoft.com/office/drawing/2014/main" xmlns="" id="{46222D6C-8948-4344-A367-3E3834B5F8D3}"/>
              </a:ext>
            </a:extLst>
          </p:cNvPr>
          <p:cNvSpPr>
            <a:spLocks noChangeAspect="1" noEditPoints="1"/>
          </p:cNvSpPr>
          <p:nvPr/>
        </p:nvSpPr>
        <p:spPr bwMode="auto">
          <a:xfrm>
            <a:off x="2035121" y="1979673"/>
            <a:ext cx="157108" cy="193511"/>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01859C"/>
          </a:solidFill>
          <a:ln>
            <a:noFill/>
          </a:ln>
        </p:spPr>
        <p:txBody>
          <a:bodyPr vert="horz" wrap="square" lIns="91440" tIns="45720" rIns="91440" bIns="45720" numCol="1" rtlCol="0" anchor="t" anchorCtr="0" compatLnSpc="1">
            <a:prstTxWarp prst="textNoShape">
              <a:avLst/>
            </a:prstTxWarp>
          </a:bodyPr>
          <a:lstStyle/>
          <a:p>
            <a:pPr rtl="0"/>
            <a:endParaRPr lang="en-GB" dirty="0">
              <a:latin typeface="arial" panose="020B0604020202020204" pitchFamily="34" charset="0"/>
            </a:endParaRPr>
          </a:p>
        </p:txBody>
      </p:sp>
      <p:sp>
        <p:nvSpPr>
          <p:cNvPr id="92" name="Google Shape;755;p48">
            <a:extLst>
              <a:ext uri="{FF2B5EF4-FFF2-40B4-BE49-F238E27FC236}">
                <a16:creationId xmlns:a16="http://schemas.microsoft.com/office/drawing/2014/main" xmlns="" id="{29D94F76-CAB2-4385-85BA-F01F4E896B1B}"/>
              </a:ext>
            </a:extLst>
          </p:cNvPr>
          <p:cNvSpPr/>
          <p:nvPr/>
        </p:nvSpPr>
        <p:spPr>
          <a:xfrm>
            <a:off x="3574122" y="1962261"/>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accent2"/>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3" name="Google Shape;752;p48">
            <a:extLst>
              <a:ext uri="{FF2B5EF4-FFF2-40B4-BE49-F238E27FC236}">
                <a16:creationId xmlns:a16="http://schemas.microsoft.com/office/drawing/2014/main" xmlns="" id="{EE93842E-148B-4AF5-A4F4-CFF5116B550C}"/>
              </a:ext>
            </a:extLst>
          </p:cNvPr>
          <p:cNvGrpSpPr/>
          <p:nvPr/>
        </p:nvGrpSpPr>
        <p:grpSpPr>
          <a:xfrm>
            <a:off x="5030369" y="1971564"/>
            <a:ext cx="224028" cy="209728"/>
            <a:chOff x="4991606" y="5381098"/>
            <a:chExt cx="411333" cy="385079"/>
          </a:xfrm>
          <a:solidFill>
            <a:schemeClr val="accent2"/>
          </a:solidFill>
        </p:grpSpPr>
        <p:sp>
          <p:nvSpPr>
            <p:cNvPr id="94" name="Google Shape;753;p48">
              <a:extLst>
                <a:ext uri="{FF2B5EF4-FFF2-40B4-BE49-F238E27FC236}">
                  <a16:creationId xmlns:a16="http://schemas.microsoft.com/office/drawing/2014/main" xmlns="" id="{5437A674-7AAE-47FA-9118-018D01CD60B9}"/>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5" name="Google Shape;754;p48">
              <a:extLst>
                <a:ext uri="{FF2B5EF4-FFF2-40B4-BE49-F238E27FC236}">
                  <a16:creationId xmlns:a16="http://schemas.microsoft.com/office/drawing/2014/main" xmlns="" id="{3735EBA7-4834-4D2D-9E4B-81AD0FFC3310}"/>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sp>
        <p:nvSpPr>
          <p:cNvPr id="96" name="Google Shape;731;p48">
            <a:extLst>
              <a:ext uri="{FF2B5EF4-FFF2-40B4-BE49-F238E27FC236}">
                <a16:creationId xmlns:a16="http://schemas.microsoft.com/office/drawing/2014/main" xmlns="" id="{F4520EE9-A8F3-4188-B2F3-4288C574E496}"/>
              </a:ext>
            </a:extLst>
          </p:cNvPr>
          <p:cNvSpPr/>
          <p:nvPr/>
        </p:nvSpPr>
        <p:spPr>
          <a:xfrm>
            <a:off x="6510056" y="1961064"/>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accent2"/>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7" name="Google Shape;796;p48">
            <a:extLst>
              <a:ext uri="{FF2B5EF4-FFF2-40B4-BE49-F238E27FC236}">
                <a16:creationId xmlns:a16="http://schemas.microsoft.com/office/drawing/2014/main" xmlns="" id="{0492E4D8-E53F-4FD4-A769-B97A296C22EC}"/>
              </a:ext>
            </a:extLst>
          </p:cNvPr>
          <p:cNvGrpSpPr/>
          <p:nvPr/>
        </p:nvGrpSpPr>
        <p:grpSpPr>
          <a:xfrm>
            <a:off x="7915385" y="1947392"/>
            <a:ext cx="224028" cy="258072"/>
            <a:chOff x="7137542" y="2827329"/>
            <a:chExt cx="357072" cy="411334"/>
          </a:xfrm>
          <a:solidFill>
            <a:schemeClr val="accent2"/>
          </a:solidFill>
        </p:grpSpPr>
        <p:sp>
          <p:nvSpPr>
            <p:cNvPr id="98" name="Google Shape;797;p48">
              <a:extLst>
                <a:ext uri="{FF2B5EF4-FFF2-40B4-BE49-F238E27FC236}">
                  <a16:creationId xmlns:a16="http://schemas.microsoft.com/office/drawing/2014/main" xmlns="" id="{10314155-3CC3-4403-869A-B9C7D52D0C12}"/>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9" name="Google Shape;798;p48">
              <a:extLst>
                <a:ext uri="{FF2B5EF4-FFF2-40B4-BE49-F238E27FC236}">
                  <a16:creationId xmlns:a16="http://schemas.microsoft.com/office/drawing/2014/main" xmlns="" id="{21AD4288-4041-459B-A02F-BFE174B42BA9}"/>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0" name="Google Shape;723;p48">
            <a:extLst>
              <a:ext uri="{FF2B5EF4-FFF2-40B4-BE49-F238E27FC236}">
                <a16:creationId xmlns:a16="http://schemas.microsoft.com/office/drawing/2014/main" xmlns="" id="{77F75FD6-F91F-4656-82AE-431A3B3633AD}"/>
              </a:ext>
            </a:extLst>
          </p:cNvPr>
          <p:cNvGrpSpPr/>
          <p:nvPr/>
        </p:nvGrpSpPr>
        <p:grpSpPr>
          <a:xfrm>
            <a:off x="9267375" y="1974690"/>
            <a:ext cx="220358" cy="203476"/>
            <a:chOff x="9143450" y="4129594"/>
            <a:chExt cx="434088" cy="400832"/>
          </a:xfrm>
          <a:solidFill>
            <a:schemeClr val="accent2"/>
          </a:solidFill>
        </p:grpSpPr>
        <p:sp>
          <p:nvSpPr>
            <p:cNvPr id="101" name="Google Shape;724;p48">
              <a:extLst>
                <a:ext uri="{FF2B5EF4-FFF2-40B4-BE49-F238E27FC236}">
                  <a16:creationId xmlns:a16="http://schemas.microsoft.com/office/drawing/2014/main" xmlns="" id="{4869D6E7-228A-4479-AB34-E2517F40DDD7}"/>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2" name="Google Shape;725;p48">
              <a:extLst>
                <a:ext uri="{FF2B5EF4-FFF2-40B4-BE49-F238E27FC236}">
                  <a16:creationId xmlns:a16="http://schemas.microsoft.com/office/drawing/2014/main" xmlns="" id="{F745E667-EBF7-4D35-8AEF-EF8D7A1F22A4}"/>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3" name="Google Shape;726;p48">
              <a:extLst>
                <a:ext uri="{FF2B5EF4-FFF2-40B4-BE49-F238E27FC236}">
                  <a16:creationId xmlns:a16="http://schemas.microsoft.com/office/drawing/2014/main" xmlns="" id="{49574A64-596F-4E40-8C6E-402902B8D73E}"/>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4" name="Google Shape;733;p48">
            <a:extLst>
              <a:ext uri="{FF2B5EF4-FFF2-40B4-BE49-F238E27FC236}">
                <a16:creationId xmlns:a16="http://schemas.microsoft.com/office/drawing/2014/main" xmlns="" id="{50FB1BE5-4CEC-44AA-8AC7-A2FA94FDC2BA}"/>
              </a:ext>
            </a:extLst>
          </p:cNvPr>
          <p:cNvGrpSpPr/>
          <p:nvPr/>
        </p:nvGrpSpPr>
        <p:grpSpPr>
          <a:xfrm>
            <a:off x="10660505" y="1954254"/>
            <a:ext cx="220358" cy="244348"/>
            <a:chOff x="11006867" y="2949820"/>
            <a:chExt cx="434088" cy="481348"/>
          </a:xfrm>
          <a:solidFill>
            <a:schemeClr val="accent2"/>
          </a:solidFill>
        </p:grpSpPr>
        <p:sp>
          <p:nvSpPr>
            <p:cNvPr id="105" name="Google Shape;734;p48">
              <a:extLst>
                <a:ext uri="{FF2B5EF4-FFF2-40B4-BE49-F238E27FC236}">
                  <a16:creationId xmlns:a16="http://schemas.microsoft.com/office/drawing/2014/main" xmlns="" id="{437A1FE5-4848-466A-9C84-D235B677F610}"/>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6" name="Google Shape;735;p48">
              <a:extLst>
                <a:ext uri="{FF2B5EF4-FFF2-40B4-BE49-F238E27FC236}">
                  <a16:creationId xmlns:a16="http://schemas.microsoft.com/office/drawing/2014/main" xmlns="" id="{661EF8B6-0D0B-40E7-BE53-FC09FFD5292E}"/>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pic>
        <p:nvPicPr>
          <p:cNvPr id="137" name="Picture 4">
            <a:extLst>
              <a:ext uri="{FF2B5EF4-FFF2-40B4-BE49-F238E27FC236}">
                <a16:creationId xmlns:a16="http://schemas.microsoft.com/office/drawing/2014/main" xmlns="" id="{5245CC22-D007-4C97-9418-028E4B1B5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839" y="3546696"/>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xmlns="" id="{AAB1FB63-8B15-4515-BFB1-98AFE40C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839" y="3311304"/>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xmlns="" id="{FC27C1C7-8EE5-4386-B789-F04FCFBB0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7026" y="3048254"/>
            <a:ext cx="263787" cy="2637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F60C1CD5-9C8C-4E88-8978-0EF7CD27533C}"/>
              </a:ext>
            </a:extLst>
          </p:cNvPr>
          <p:cNvSpPr txBox="1"/>
          <p:nvPr/>
        </p:nvSpPr>
        <p:spPr>
          <a:xfrm>
            <a:off x="829282" y="6077330"/>
            <a:ext cx="2461768" cy="400110"/>
          </a:xfrm>
          <a:prstGeom prst="rect">
            <a:avLst/>
          </a:prstGeom>
          <a:solidFill>
            <a:schemeClr val="bg1">
              <a:lumMod val="95000"/>
            </a:schemeClr>
          </a:solidFill>
        </p:spPr>
        <p:txBody>
          <a:bodyPr wrap="square" rtlCol="0">
            <a:spAutoFit/>
          </a:bodyPr>
          <a:lstStyle/>
          <a:p>
            <a:pPr rtl="0"/>
            <a:r>
              <a:rPr lang="lv-LV" sz="1000" dirty="0"/>
              <a:t>parāda konkrētā gadījuma scenāriju,  </a:t>
            </a:r>
          </a:p>
          <a:p>
            <a:pPr rtl="0"/>
            <a:r>
              <a:rPr lang="lv-LV" sz="1000" dirty="0"/>
              <a:t>var atšķirties katrā gadījumā. </a:t>
            </a:r>
          </a:p>
        </p:txBody>
      </p:sp>
      <p:pic>
        <p:nvPicPr>
          <p:cNvPr id="39" name="Picture 4">
            <a:extLst>
              <a:ext uri="{FF2B5EF4-FFF2-40B4-BE49-F238E27FC236}">
                <a16:creationId xmlns:a16="http://schemas.microsoft.com/office/drawing/2014/main" xmlns="" id="{ADA7346E-6767-42EF-824E-BA5F7B0339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576" y="6144697"/>
            <a:ext cx="263787" cy="26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8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9B7ED9E-6E52-49C7-832C-8496D1490C75}"/>
              </a:ext>
            </a:extLst>
          </p:cNvPr>
          <p:cNvGraphicFramePr>
            <a:graphicFrameLocks noChangeAspect="1"/>
          </p:cNvGraphicFramePr>
          <p:nvPr>
            <p:custDataLst>
              <p:tags r:id="rId2"/>
            </p:custDataLst>
            <p:extLst>
              <p:ext uri="{D42A27DB-BD31-4B8C-83A1-F6EECF244321}">
                <p14:modId xmlns:p14="http://schemas.microsoft.com/office/powerpoint/2010/main" val="1058815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5"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xmlns="" id="{19B7ED9E-6E52-49C7-832C-8496D1490C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xmlns="" id="{2D131DC3-C551-4D9B-A660-20B590364BA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35" name="Picture 34">
            <a:extLst>
              <a:ext uri="{FF2B5EF4-FFF2-40B4-BE49-F238E27FC236}">
                <a16:creationId xmlns:a16="http://schemas.microsoft.com/office/drawing/2014/main" xmlns="" id="{079A0AF4-28E0-4B78-B6C1-089646F1C165}"/>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57" name="Rectangle 56">
            <a:extLst>
              <a:ext uri="{FF2B5EF4-FFF2-40B4-BE49-F238E27FC236}">
                <a16:creationId xmlns:a16="http://schemas.microsoft.com/office/drawing/2014/main" xmlns="" id="{ADD4AC4F-0CD1-4D63-A804-4A119CC65C4F}"/>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xmlns="" id="{7EF723CD-557D-4534-9A26-43690C495518}"/>
              </a:ext>
            </a:extLst>
          </p:cNvPr>
          <p:cNvSpPr>
            <a:spLocks noGrp="1"/>
          </p:cNvSpPr>
          <p:nvPr>
            <p:ph type="title"/>
          </p:nvPr>
        </p:nvSpPr>
        <p:spPr/>
        <p:txBody>
          <a:bodyPr rtlCol="0"/>
          <a:lstStyle/>
          <a:p>
            <a:pPr rtl="0"/>
            <a:r>
              <a:rPr lang="lv-LV" dirty="0"/>
              <a:t>11. pielikums: ĀTAP shematisks pārskats </a:t>
            </a:r>
            <a:endParaRPr lang="en-GB" dirty="0"/>
          </a:p>
        </p:txBody>
      </p:sp>
      <p:sp>
        <p:nvSpPr>
          <p:cNvPr id="25" name="Rectangle 24">
            <a:extLst>
              <a:ext uri="{FF2B5EF4-FFF2-40B4-BE49-F238E27FC236}">
                <a16:creationId xmlns:a16="http://schemas.microsoft.com/office/drawing/2014/main" xmlns="" id="{85BE9526-7E50-41BE-8E04-FD8247973F3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Posms pirms ĀTAP ierosināšanas</a:t>
            </a:r>
          </a:p>
        </p:txBody>
      </p:sp>
      <p:sp>
        <p:nvSpPr>
          <p:cNvPr id="29" name="Freeform 122">
            <a:extLst>
              <a:ext uri="{FF2B5EF4-FFF2-40B4-BE49-F238E27FC236}">
                <a16:creationId xmlns:a16="http://schemas.microsoft.com/office/drawing/2014/main" xmlns="" id="{52F6E428-CB20-43B2-9549-BBD2F29370A0}"/>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Google Shape;202;p16">
            <a:extLst>
              <a:ext uri="{FF2B5EF4-FFF2-40B4-BE49-F238E27FC236}">
                <a16:creationId xmlns:a16="http://schemas.microsoft.com/office/drawing/2014/main" xmlns="" id="{83DE25C1-0B54-415D-9259-AC9D238F090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Parādnieks nespēj samaksāt parādus kreditoriem</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xmlns="" id="{5E5FEBBF-5E3E-481C-9C48-060586072114}"/>
              </a:ext>
            </a:extLst>
          </p:cNvPr>
          <p:cNvSpPr/>
          <p:nvPr/>
        </p:nvSpPr>
        <p:spPr>
          <a:xfrm>
            <a:off x="4545013" y="2449785"/>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Esošās vai paredzamās finanšu grūtības tuvākā nākotnē</a:t>
            </a:r>
          </a:p>
        </p:txBody>
      </p:sp>
      <p:sp>
        <p:nvSpPr>
          <p:cNvPr id="33" name="Google Shape;202;p16">
            <a:extLst>
              <a:ext uri="{FF2B5EF4-FFF2-40B4-BE49-F238E27FC236}">
                <a16:creationId xmlns:a16="http://schemas.microsoft.com/office/drawing/2014/main" xmlns="" id="{CDE68CE6-B062-45A8-BF0B-50303BD8181A}"/>
              </a:ext>
            </a:extLst>
          </p:cNvPr>
          <p:cNvSpPr txBox="1"/>
          <p:nvPr/>
        </p:nvSpPr>
        <p:spPr>
          <a:xfrm>
            <a:off x="4545751" y="3427843"/>
            <a:ext cx="7231912"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xmlns="" id="{5B27E71E-9516-4223-8BE4-10E528588CCA}"/>
              </a:ext>
            </a:extLst>
          </p:cNvPr>
          <p:cNvSpPr/>
          <p:nvPr/>
        </p:nvSpPr>
        <p:spPr>
          <a:xfrm>
            <a:off x="4545013" y="3222849"/>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plāna</a:t>
            </a:r>
            <a:r>
              <a:rPr lang="lv-LV" sz="1200" b="1" dirty="0">
                <a:solidFill>
                  <a:srgbClr val="E57100"/>
                </a:solidFill>
                <a:latin typeface="arial" panose="020B0604020202020204" pitchFamily="34" charset="0"/>
              </a:rPr>
              <a:t>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izstrāde ĀTAP</a:t>
            </a:r>
          </a:p>
        </p:txBody>
      </p:sp>
      <p:cxnSp>
        <p:nvCxnSpPr>
          <p:cNvPr id="47" name="Straight Arrow Connector 46">
            <a:extLst>
              <a:ext uri="{FF2B5EF4-FFF2-40B4-BE49-F238E27FC236}">
                <a16:creationId xmlns:a16="http://schemas.microsoft.com/office/drawing/2014/main" xmlns="" id="{27D86C99-C1C6-4E41-B67F-67BDC7482AF1}"/>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9" name="Google Shape;208;p16">
            <a:extLst>
              <a:ext uri="{FF2B5EF4-FFF2-40B4-BE49-F238E27FC236}">
                <a16:creationId xmlns:a16="http://schemas.microsoft.com/office/drawing/2014/main" xmlns="" id="{A054A856-F190-4BA3-8547-3E49118A68EC}"/>
              </a:ext>
            </a:extLst>
          </p:cNvPr>
          <p:cNvSpPr txBox="1"/>
          <p:nvPr/>
        </p:nvSpPr>
        <p:spPr>
          <a:xfrm rot="5400000">
            <a:off x="2880116" y="5373034"/>
            <a:ext cx="654025"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7" name="Google Shape;202;p16">
            <a:extLst>
              <a:ext uri="{FF2B5EF4-FFF2-40B4-BE49-F238E27FC236}">
                <a16:creationId xmlns:a16="http://schemas.microsoft.com/office/drawing/2014/main" xmlns="" id="{169A8988-D66C-45F5-A003-A92FB37572AF}"/>
              </a:ext>
            </a:extLst>
          </p:cNvPr>
          <p:cNvSpPr txBox="1"/>
          <p:nvPr/>
        </p:nvSpPr>
        <p:spPr>
          <a:xfrm>
            <a:off x="4545751" y="3427843"/>
            <a:ext cx="7231912" cy="557451"/>
          </a:xfrm>
          <a:prstGeom prst="rect">
            <a:avLst/>
          </a:prstGeom>
          <a:noFill/>
          <a:ln w="3175" cap="flat" cmpd="sng">
            <a:noFill/>
            <a:prstDash val="solid"/>
            <a:round/>
            <a:headEnd type="none" w="sm" len="sm"/>
            <a:tailEnd type="none" w="sm" len="sm"/>
          </a:ln>
        </p:spPr>
        <p:txBody>
          <a:bodyPr spcFirstLastPara="1" wrap="square" lIns="72000" tIns="7200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plāns jāsaskaņo ar kreditoriem. </a:t>
            </a:r>
          </a:p>
          <a:p>
            <a:pPr lvl="0">
              <a:defRPr/>
            </a:pPr>
            <a:r>
              <a:rPr lang="lv-LV" sz="1050" dirty="0">
                <a:solidFill>
                  <a:prstClr val="black"/>
                </a:solidFill>
                <a:latin typeface="arial" panose="020B0604020202020204" pitchFamily="34" charset="0"/>
              </a:rPr>
              <a:t>Uzraugošo personu (tiesas ieceltu personu, kura TAP laikā uzrauga restrukturizācijas plāna izpildi) ieceļ, konsultējoties ar kreditoriem.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Restrukturizācijās Plānā jāiekļauj metodes, kas ļautu novērst parādnieka finanšu grūtības.</a:t>
            </a:r>
          </a:p>
        </p:txBody>
      </p:sp>
      <p:grpSp>
        <p:nvGrpSpPr>
          <p:cNvPr id="91" name="Group 90">
            <a:extLst>
              <a:ext uri="{FF2B5EF4-FFF2-40B4-BE49-F238E27FC236}">
                <a16:creationId xmlns:a16="http://schemas.microsoft.com/office/drawing/2014/main" xmlns="" id="{F39759B8-FCD7-412A-999F-DCBE4CCA5382}"/>
              </a:ext>
            </a:extLst>
          </p:cNvPr>
          <p:cNvGrpSpPr/>
          <p:nvPr/>
        </p:nvGrpSpPr>
        <p:grpSpPr>
          <a:xfrm>
            <a:off x="4664911" y="4413797"/>
            <a:ext cx="4023904" cy="181361"/>
            <a:chOff x="4664911" y="4389154"/>
            <a:chExt cx="4023904" cy="181361"/>
          </a:xfrm>
        </p:grpSpPr>
        <p:sp>
          <p:nvSpPr>
            <p:cNvPr id="66" name="TextBox 65">
              <a:extLst>
                <a:ext uri="{FF2B5EF4-FFF2-40B4-BE49-F238E27FC236}">
                  <a16:creationId xmlns:a16="http://schemas.microsoft.com/office/drawing/2014/main" xmlns="" id="{F214BD7E-DE36-4E65-8EE4-E7A40F07EB5C}"/>
                </a:ext>
              </a:extLst>
            </p:cNvPr>
            <p:cNvSpPr txBox="1"/>
            <p:nvPr/>
          </p:nvSpPr>
          <p:spPr>
            <a:xfrm>
              <a:off x="4873668" y="4399043"/>
              <a:ext cx="3815147"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parādnieks pieņem kreditoru iebildumus, plāns tiek grozīts</a:t>
              </a:r>
            </a:p>
          </p:txBody>
        </p:sp>
        <p:sp>
          <p:nvSpPr>
            <p:cNvPr id="67" name="Freeform 23">
              <a:extLst>
                <a:ext uri="{FF2B5EF4-FFF2-40B4-BE49-F238E27FC236}">
                  <a16:creationId xmlns:a16="http://schemas.microsoft.com/office/drawing/2014/main" xmlns="" id="{ED355E96-EDAB-477F-802C-3C125B02F9C6}"/>
                </a:ext>
              </a:extLst>
            </p:cNvPr>
            <p:cNvSpPr>
              <a:spLocks noChangeAspect="1"/>
            </p:cNvSpPr>
            <p:nvPr/>
          </p:nvSpPr>
          <p:spPr bwMode="auto">
            <a:xfrm flipH="1">
              <a:off x="4664911" y="438915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0" name="Group 89">
            <a:extLst>
              <a:ext uri="{FF2B5EF4-FFF2-40B4-BE49-F238E27FC236}">
                <a16:creationId xmlns:a16="http://schemas.microsoft.com/office/drawing/2014/main" xmlns="" id="{50D022DB-DDB0-4AD9-9713-8234B72C86CC}"/>
              </a:ext>
            </a:extLst>
          </p:cNvPr>
          <p:cNvGrpSpPr/>
          <p:nvPr/>
        </p:nvGrpSpPr>
        <p:grpSpPr>
          <a:xfrm>
            <a:off x="4664911" y="4728618"/>
            <a:ext cx="7042900" cy="338554"/>
            <a:chOff x="4664911" y="4648895"/>
            <a:chExt cx="7042900" cy="338554"/>
          </a:xfrm>
        </p:grpSpPr>
        <p:sp>
          <p:nvSpPr>
            <p:cNvPr id="69" name="TextBox 68">
              <a:extLst>
                <a:ext uri="{FF2B5EF4-FFF2-40B4-BE49-F238E27FC236}">
                  <a16:creationId xmlns:a16="http://schemas.microsoft.com/office/drawing/2014/main" xmlns="" id="{889579E8-BC50-4A5B-ABC4-E0E0373771C3}"/>
                </a:ext>
              </a:extLst>
            </p:cNvPr>
            <p:cNvSpPr txBox="1"/>
            <p:nvPr/>
          </p:nvSpPr>
          <p:spPr>
            <a:xfrm>
              <a:off x="4873668" y="4648895"/>
              <a:ext cx="683414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Ja parādnieks noraida kreditoru iebildumus, tiek pasūtīts un iesniegts tiesā zvērināta revidenta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
              </a:r>
              <a:b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b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atzinums</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70" name="Freeform 23">
              <a:extLst>
                <a:ext uri="{FF2B5EF4-FFF2-40B4-BE49-F238E27FC236}">
                  <a16:creationId xmlns:a16="http://schemas.microsoft.com/office/drawing/2014/main" xmlns="" id="{46B52AE8-5332-4588-B772-91636A9388FB}"/>
                </a:ext>
              </a:extLst>
            </p:cNvPr>
            <p:cNvSpPr>
              <a:spLocks noChangeAspect="1"/>
            </p:cNvSpPr>
            <p:nvPr/>
          </p:nvSpPr>
          <p:spPr bwMode="auto">
            <a:xfrm flipH="1">
              <a:off x="4664911" y="471979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78" name="Google Shape;202;p16">
            <a:extLst>
              <a:ext uri="{FF2B5EF4-FFF2-40B4-BE49-F238E27FC236}">
                <a16:creationId xmlns:a16="http://schemas.microsoft.com/office/drawing/2014/main" xmlns="" id="{294C7EC6-81C3-4A94-A801-A2F6C134973B}"/>
              </a:ext>
            </a:extLst>
          </p:cNvPr>
          <p:cNvSpPr txBox="1"/>
          <p:nvPr/>
        </p:nvSpPr>
        <p:spPr>
          <a:xfrm>
            <a:off x="4545751" y="4203068"/>
            <a:ext cx="7231912" cy="161583"/>
          </a:xfrm>
          <a:prstGeom prst="rect">
            <a:avLst/>
          </a:prstGeom>
          <a:noFill/>
          <a:ln w="3175" cap="flat" cmpd="sng">
            <a:noFill/>
            <a:prstDash val="solid"/>
            <a:round/>
            <a:headEnd type="none" w="sm" len="sm"/>
            <a:tailEnd type="none" w="sm" len="sm"/>
          </a:ln>
        </p:spPr>
        <p:txBody>
          <a:bodyPr spcFirstLastPara="1" wrap="square" lIns="72000" tIns="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Kreditori var iesniegt </a:t>
            </a:r>
            <a:r>
              <a:rPr lang="lv-LV" sz="1050" dirty="0">
                <a:solidFill>
                  <a:prstClr val="black"/>
                </a:solidFill>
                <a:latin typeface="arial" panose="020B0604020202020204" pitchFamily="34" charset="0"/>
              </a:rPr>
              <a:t>iebildumus par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plānu, kuras parādnieks var pieņemt vai noraidīt.</a:t>
            </a:r>
          </a:p>
        </p:txBody>
      </p:sp>
      <p:sp>
        <p:nvSpPr>
          <p:cNvPr id="81" name="Google Shape;202;p16">
            <a:extLst>
              <a:ext uri="{FF2B5EF4-FFF2-40B4-BE49-F238E27FC236}">
                <a16:creationId xmlns:a16="http://schemas.microsoft.com/office/drawing/2014/main" xmlns="" id="{A4A271B0-B5D7-464C-99EB-E39A3CC8D07A}"/>
              </a:ext>
            </a:extLst>
          </p:cNvPr>
          <p:cNvSpPr txBox="1"/>
          <p:nvPr/>
        </p:nvSpPr>
        <p:spPr>
          <a:xfrm>
            <a:off x="4618943" y="5136557"/>
            <a:ext cx="7231912" cy="507831"/>
          </a:xfrm>
          <a:prstGeom prst="rect">
            <a:avLst/>
          </a:prstGeom>
          <a:noFill/>
          <a:ln w="3175" cap="flat" cmpd="sng">
            <a:noFill/>
            <a:prstDash val="solid"/>
            <a:round/>
            <a:headEnd type="none" w="sm" len="sm"/>
            <a:tailEnd type="none" w="sm" len="sm"/>
          </a:ln>
        </p:spPr>
        <p:txBody>
          <a:bodyPr spcFirstLastPara="1" wrap="square" lIns="72000" tIns="0" rIns="72000" bIns="0" rtlCol="0" anchor="t" anchorCtr="0">
            <a:spAutoFit/>
          </a:bodyPr>
          <a:lstStyle/>
          <a:p>
            <a:pPr lvl="0" rtl="0">
              <a:defRPr/>
            </a:pPr>
            <a:r>
              <a:rPr lang="lv-LV" sz="1100" dirty="0">
                <a:solidFill>
                  <a:prstClr val="black"/>
                </a:solidFill>
                <a:latin typeface="arial" panose="020B0604020202020204" pitchFamily="34" charset="0"/>
                <a:cs typeface="Calibri" panose="020F0502020204030204" pitchFamily="34" charset="0"/>
              </a:rPr>
              <a:t>Uzraugošā persona novērtē restrukturizācijas plānu un sagatavo atzinumu, un parādnieks nosūta restrukturizācijas plānu kopā ar uzraugošās personas atzinumu par restrukturizācijas plānu tiesai un tiem kreditoriem, kuri nesaskaņoja restrukturizācijas plānu.</a:t>
            </a:r>
          </a:p>
        </p:txBody>
      </p:sp>
      <p:cxnSp>
        <p:nvCxnSpPr>
          <p:cNvPr id="92" name="Straight Connector 91">
            <a:extLst>
              <a:ext uri="{FF2B5EF4-FFF2-40B4-BE49-F238E27FC236}">
                <a16:creationId xmlns:a16="http://schemas.microsoft.com/office/drawing/2014/main" xmlns="" id="{1E8B336A-0212-4673-8E5B-2FF09D6A7D2B}"/>
              </a:ext>
            </a:extLst>
          </p:cNvPr>
          <p:cNvCxnSpPr>
            <a:cxnSpLocks/>
          </p:cNvCxnSpPr>
          <p:nvPr/>
        </p:nvCxnSpPr>
        <p:spPr>
          <a:xfrm>
            <a:off x="4873668" y="4661888"/>
            <a:ext cx="67224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B072A503-E1CA-41E3-B4D9-9F7ACD5CBFC3}"/>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0AC7C1-A05B-4EFA-9604-6DADEC5859C1}"/>
              </a:ext>
            </a:extLst>
          </p:cNvPr>
          <p:cNvCxnSpPr>
            <a:cxnSpLocks/>
          </p:cNvCxnSpPr>
          <p:nvPr/>
        </p:nvCxnSpPr>
        <p:spPr>
          <a:xfrm flipH="1">
            <a:off x="2831884" y="2528966"/>
            <a:ext cx="1616635" cy="3"/>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6AA7937A-2757-4C2F-B59F-B07073FF3D2C}"/>
              </a:ext>
            </a:extLst>
          </p:cNvPr>
          <p:cNvGrpSpPr/>
          <p:nvPr/>
        </p:nvGrpSpPr>
        <p:grpSpPr>
          <a:xfrm>
            <a:off x="2831882" y="3239923"/>
            <a:ext cx="1616636" cy="158378"/>
            <a:chOff x="2983041" y="2930897"/>
            <a:chExt cx="364995" cy="188540"/>
          </a:xfrm>
        </p:grpSpPr>
        <p:cxnSp>
          <p:nvCxnSpPr>
            <p:cNvPr id="44" name="Straight Connector 43">
              <a:extLst>
                <a:ext uri="{FF2B5EF4-FFF2-40B4-BE49-F238E27FC236}">
                  <a16:creationId xmlns:a16="http://schemas.microsoft.com/office/drawing/2014/main" xmlns="" id="{6A3FF489-F761-4826-B6C5-8A4902F46FA3}"/>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626E91AB-0E80-4E31-85C7-806BE495A6C5}"/>
                </a:ext>
              </a:extLst>
            </p:cNvPr>
            <p:cNvCxnSpPr>
              <a:cxnSpLocks/>
            </p:cNvCxnSpPr>
            <p:nvPr/>
          </p:nvCxnSpPr>
          <p:spPr>
            <a:xfrm flipH="1">
              <a:off x="2983041" y="3025157"/>
              <a:ext cx="364995" cy="4"/>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46" name="Google Shape;208;p16">
            <a:extLst>
              <a:ext uri="{FF2B5EF4-FFF2-40B4-BE49-F238E27FC236}">
                <a16:creationId xmlns:a16="http://schemas.microsoft.com/office/drawing/2014/main" xmlns="" id="{863B955A-3E43-4664-ADA6-8E1696B8F1EB}"/>
              </a:ext>
            </a:extLst>
          </p:cNvPr>
          <p:cNvSpPr txBox="1"/>
          <p:nvPr/>
        </p:nvSpPr>
        <p:spPr>
          <a:xfrm>
            <a:off x="2897723" y="3438131"/>
            <a:ext cx="779059"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ĀTAP </a:t>
            </a:r>
            <a: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ierosināšana</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1" name="Straight Connector 50">
            <a:extLst>
              <a:ext uri="{FF2B5EF4-FFF2-40B4-BE49-F238E27FC236}">
                <a16:creationId xmlns:a16="http://schemas.microsoft.com/office/drawing/2014/main" xmlns="" id="{DA79BB84-D343-4052-A889-2F64C4EFB440}"/>
              </a:ext>
            </a:extLst>
          </p:cNvPr>
          <p:cNvCxnSpPr>
            <a:cxnSpLocks/>
          </p:cNvCxnSpPr>
          <p:nvPr/>
        </p:nvCxnSpPr>
        <p:spPr>
          <a:xfrm flipV="1">
            <a:off x="2831884" y="2449785"/>
            <a:ext cx="0" cy="20499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547DC6E7-F0AC-4B8C-8687-7B39273D7140}"/>
              </a:ext>
            </a:extLst>
          </p:cNvPr>
          <p:cNvCxnSpPr>
            <a:cxnSpLocks/>
          </p:cNvCxnSpPr>
          <p:nvPr/>
        </p:nvCxnSpPr>
        <p:spPr>
          <a:xfrm flipV="1">
            <a:off x="2831884" y="2711393"/>
            <a:ext cx="0" cy="100312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Google Shape;208;p16">
            <a:extLst>
              <a:ext uri="{FF2B5EF4-FFF2-40B4-BE49-F238E27FC236}">
                <a16:creationId xmlns:a16="http://schemas.microsoft.com/office/drawing/2014/main" xmlns="" id="{7516DE6A-1499-4D24-968A-4694BEBDEDFA}"/>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xmlns="" id="{D9C96247-57F4-418B-BB9F-A46F3BDD7537}"/>
              </a:ext>
            </a:extLst>
          </p:cNvPr>
          <p:cNvSpPr/>
          <p:nvPr/>
        </p:nvSpPr>
        <p:spPr>
          <a:xfrm>
            <a:off x="651850" y="2711393"/>
            <a:ext cx="2131785" cy="10031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xmlns="" id="{EEF69BBD-8F45-4E69-83C3-A93735D4B915}"/>
              </a:ext>
            </a:extLst>
          </p:cNvPr>
          <p:cNvSpPr/>
          <p:nvPr/>
        </p:nvSpPr>
        <p:spPr>
          <a:xfrm>
            <a:off x="651849" y="2447043"/>
            <a:ext cx="2131785" cy="20498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xmlns="" id="{89C9CA13-EC44-468F-A904-049588A798B5}"/>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ĀTAP</a:t>
            </a:r>
            <a:endParaRPr lang="en-GB" sz="700" b="1" dirty="0">
              <a:solidFill>
                <a:schemeClr val="bg1">
                  <a:lumMod val="50000"/>
                </a:schemeClr>
              </a:solidFill>
            </a:endParaRPr>
          </a:p>
        </p:txBody>
      </p:sp>
      <p:sp>
        <p:nvSpPr>
          <p:cNvPr id="56" name="Rectangle 55">
            <a:extLst>
              <a:ext uri="{FF2B5EF4-FFF2-40B4-BE49-F238E27FC236}">
                <a16:creationId xmlns:a16="http://schemas.microsoft.com/office/drawing/2014/main" xmlns="" id="{71E3B8CC-1BC3-450D-8879-0B5F4E560D2B}"/>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ierosināšanas sekas</a:t>
            </a:r>
            <a:endParaRPr lang="en-GB" sz="700" b="1" dirty="0">
              <a:solidFill>
                <a:schemeClr val="bg1">
                  <a:lumMod val="50000"/>
                </a:schemeClr>
              </a:solidFill>
            </a:endParaRPr>
          </a:p>
        </p:txBody>
      </p:sp>
      <p:sp>
        <p:nvSpPr>
          <p:cNvPr id="58" name="Rectangle 57">
            <a:extLst>
              <a:ext uri="{FF2B5EF4-FFF2-40B4-BE49-F238E27FC236}">
                <a16:creationId xmlns:a16="http://schemas.microsoft.com/office/drawing/2014/main" xmlns="" id="{ED91F6A4-598D-4FA9-9F3D-69C4E16A7772}"/>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īstenošana</a:t>
            </a:r>
            <a:endParaRPr lang="en-GB" sz="700" b="1" dirty="0">
              <a:solidFill>
                <a:schemeClr val="bg1">
                  <a:lumMod val="50000"/>
                </a:schemeClr>
              </a:solidFill>
            </a:endParaRPr>
          </a:p>
        </p:txBody>
      </p:sp>
      <p:sp>
        <p:nvSpPr>
          <p:cNvPr id="59" name="Rectangle 58">
            <a:extLst>
              <a:ext uri="{FF2B5EF4-FFF2-40B4-BE49-F238E27FC236}">
                <a16:creationId xmlns:a16="http://schemas.microsoft.com/office/drawing/2014/main" xmlns="" id="{4A8BA782-82D1-4E57-B758-C668D347001D}"/>
              </a:ext>
            </a:extLst>
          </p:cNvPr>
          <p:cNvSpPr/>
          <p:nvPr/>
        </p:nvSpPr>
        <p:spPr>
          <a:xfrm>
            <a:off x="3158449" y="4393541"/>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658728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C8139412-3C0F-4EBB-9C7D-74B7F82E3FF0}"/>
              </a:ext>
            </a:extLst>
          </p:cNvPr>
          <p:cNvGraphicFramePr>
            <a:graphicFrameLocks noChangeAspect="1"/>
          </p:cNvGraphicFramePr>
          <p:nvPr>
            <p:custDataLst>
              <p:tags r:id="rId2"/>
            </p:custDataLst>
            <p:extLst>
              <p:ext uri="{D42A27DB-BD31-4B8C-83A1-F6EECF244321}">
                <p14:modId xmlns:p14="http://schemas.microsoft.com/office/powerpoint/2010/main" val="181845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9"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xmlns="" id="{C8139412-3C0F-4EBB-9C7D-74B7F82E3FF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71EEAF4B-1EF5-4834-8177-F2866D2F36D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xmlns="" id="{35BEA770-B234-4EF3-9A0F-233D04A44861}"/>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4" name="Title 3">
            <a:extLst>
              <a:ext uri="{FF2B5EF4-FFF2-40B4-BE49-F238E27FC236}">
                <a16:creationId xmlns:a16="http://schemas.microsoft.com/office/drawing/2014/main" xmlns="" id="{BA65D511-C5B2-4598-B96D-42A182DAF445}"/>
              </a:ext>
            </a:extLst>
          </p:cNvPr>
          <p:cNvSpPr>
            <a:spLocks noGrp="1"/>
          </p:cNvSpPr>
          <p:nvPr>
            <p:ph type="title"/>
          </p:nvPr>
        </p:nvSpPr>
        <p:spPr/>
        <p:txBody>
          <a:bodyPr rtlCol="0"/>
          <a:lstStyle/>
          <a:p>
            <a:pPr rtl="0"/>
            <a:r>
              <a:rPr lang="lv-LV"/>
              <a:t>11. pielikums: ĀTAP shematisks pārskats </a:t>
            </a:r>
            <a:endParaRPr lang="lv-LV" dirty="0"/>
          </a:p>
        </p:txBody>
      </p:sp>
      <p:sp>
        <p:nvSpPr>
          <p:cNvPr id="24" name="Rectangle 23">
            <a:extLst>
              <a:ext uri="{FF2B5EF4-FFF2-40B4-BE49-F238E27FC236}">
                <a16:creationId xmlns:a16="http://schemas.microsoft.com/office/drawing/2014/main" xmlns="" id="{B987F071-CD06-42AE-9EAA-D50283E4D07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xmlns="" id="{160C4324-73B9-4499-8BFC-CA391F60764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ĀTAP ierosināšanas sekas (ĀTAP posms)</a:t>
            </a:r>
          </a:p>
        </p:txBody>
      </p:sp>
      <p:sp>
        <p:nvSpPr>
          <p:cNvPr id="26" name="Freeform 122">
            <a:extLst>
              <a:ext uri="{FF2B5EF4-FFF2-40B4-BE49-F238E27FC236}">
                <a16:creationId xmlns:a16="http://schemas.microsoft.com/office/drawing/2014/main" xmlns="" id="{B9AA534C-ADC7-419F-9C46-DA8F4433BE1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Google Shape;202;p16">
            <a:extLst>
              <a:ext uri="{FF2B5EF4-FFF2-40B4-BE49-F238E27FC236}">
                <a16:creationId xmlns:a16="http://schemas.microsoft.com/office/drawing/2014/main" xmlns="" id="{92A6BACB-C598-4905-87B1-FD56031D5F5C}"/>
              </a:ext>
            </a:extLst>
          </p:cNvPr>
          <p:cNvSpPr txBox="1"/>
          <p:nvPr/>
        </p:nvSpPr>
        <p:spPr>
          <a:xfrm>
            <a:off x="4545751" y="3129805"/>
            <a:ext cx="7231912" cy="3215433"/>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xmlns="" id="{94F8B28C-3767-40A5-936F-DD88E19281DF}"/>
              </a:ext>
            </a:extLst>
          </p:cNvPr>
          <p:cNvSpPr/>
          <p:nvPr/>
        </p:nvSpPr>
        <p:spPr>
          <a:xfrm>
            <a:off x="4545751" y="2924811"/>
            <a:ext cx="2970308"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Tiesa izvērtē </a:t>
            </a:r>
            <a:r>
              <a:rPr lang="lv-LV" sz="1100" b="1">
                <a:solidFill>
                  <a:srgbClr val="E57100"/>
                </a:solidFill>
                <a:latin typeface="arial" panose="020B0604020202020204" pitchFamily="34" charset="0"/>
              </a:rPr>
              <a:t>r</a:t>
            </a: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estrukturizācijas </a:t>
            </a:r>
            <a:r>
              <a:rPr lang="lv-LV" sz="1100" b="1">
                <a:solidFill>
                  <a:srgbClr val="E57100"/>
                </a:solidFill>
                <a:latin typeface="arial" panose="020B0604020202020204" pitchFamily="34" charset="0"/>
              </a:rPr>
              <a:t>p</a:t>
            </a: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lānu</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cxnSp>
        <p:nvCxnSpPr>
          <p:cNvPr id="31" name="Straight Arrow Connector 30">
            <a:extLst>
              <a:ext uri="{FF2B5EF4-FFF2-40B4-BE49-F238E27FC236}">
                <a16:creationId xmlns:a16="http://schemas.microsoft.com/office/drawing/2014/main" xmlns="" id="{61F22DDD-7A57-4C49-ADEF-19C0427CCE3F}"/>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Google Shape;202;p16">
            <a:extLst>
              <a:ext uri="{FF2B5EF4-FFF2-40B4-BE49-F238E27FC236}">
                <a16:creationId xmlns:a16="http://schemas.microsoft.com/office/drawing/2014/main" xmlns="" id="{6B65FCD6-C2CA-42A9-A4C9-E83ABCBF9A6E}"/>
              </a:ext>
            </a:extLst>
          </p:cNvPr>
          <p:cNvSpPr txBox="1"/>
          <p:nvPr/>
        </p:nvSpPr>
        <p:spPr>
          <a:xfrm>
            <a:off x="4545751" y="3129805"/>
            <a:ext cx="7231912" cy="580534"/>
          </a:xfrm>
          <a:prstGeom prst="rect">
            <a:avLst/>
          </a:prstGeom>
          <a:noFill/>
          <a:ln w="3175" cap="flat" cmpd="sng">
            <a:noFill/>
            <a:prstDash val="solid"/>
            <a:round/>
            <a:headEnd type="none" w="sm" len="sm"/>
            <a:tailEnd type="none" w="sm" len="sm"/>
          </a:ln>
        </p:spPr>
        <p:txBody>
          <a:bodyPr spcFirstLastPara="1" wrap="square" lIns="72000" tIns="7200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nosaka, vai restrukturizācijas plāns atbilst piemērojamajiem tiesību aktiem un ir izpildāms.</a:t>
            </a:r>
          </a:p>
          <a:p>
            <a:pPr lvl="0">
              <a:defRPr/>
            </a:pPr>
            <a:r>
              <a:rPr lang="lv-LV" sz="1100" dirty="0">
                <a:solidFill>
                  <a:prstClr val="black"/>
                </a:solidFill>
                <a:latin typeface="arial" panose="020B0604020202020204" pitchFamily="34" charset="0"/>
              </a:rPr>
              <a:t>Tiesa pasludina spriedumu par restrukturizācijas plāna apstiprināšanu un nosaka termiņu līdz </a:t>
            </a:r>
            <a:r>
              <a:rPr lang="lv-LV" sz="1100" b="1" dirty="0">
                <a:solidFill>
                  <a:srgbClr val="990066"/>
                </a:solidFill>
                <a:latin typeface="arial" panose="020B0604020202020204" pitchFamily="34" charset="0"/>
              </a:rPr>
              <a:t>diviem gadiem</a:t>
            </a:r>
            <a:r>
              <a:rPr lang="lv-LV" sz="1100" dirty="0">
                <a:solidFill>
                  <a:prstClr val="black"/>
                </a:solidFill>
                <a:latin typeface="arial" panose="020B0604020202020204" pitchFamily="34" charset="0"/>
              </a:rPr>
              <a:t> tā īstenošanai. Minēto termiņu var pagarināt vēl par </a:t>
            </a:r>
            <a:r>
              <a:rPr lang="lv-LV" sz="1100" b="1" dirty="0">
                <a:solidFill>
                  <a:srgbClr val="990066"/>
                </a:solidFill>
                <a:latin typeface="arial" panose="020B0604020202020204" pitchFamily="34" charset="0"/>
              </a:rPr>
              <a:t>diviem gadiem, ja kreditori to akceptē</a:t>
            </a:r>
            <a:r>
              <a:rPr lang="lv-LV" sz="1100" dirty="0">
                <a:solidFill>
                  <a:prstClr val="black"/>
                </a:solidFill>
                <a:latin typeface="arial" panose="020B0604020202020204" pitchFamily="34" charset="0"/>
              </a:rPr>
              <a:t>.</a:t>
            </a:r>
          </a:p>
        </p:txBody>
      </p:sp>
      <p:sp>
        <p:nvSpPr>
          <p:cNvPr id="14" name="Rectangle 13">
            <a:extLst>
              <a:ext uri="{FF2B5EF4-FFF2-40B4-BE49-F238E27FC236}">
                <a16:creationId xmlns:a16="http://schemas.microsoft.com/office/drawing/2014/main" xmlns="" id="{F9EB3F76-7D80-4CA6-8796-9EAAE8A8C176}"/>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7" name="Rectangle 56">
            <a:extLst>
              <a:ext uri="{FF2B5EF4-FFF2-40B4-BE49-F238E27FC236}">
                <a16:creationId xmlns:a16="http://schemas.microsoft.com/office/drawing/2014/main" xmlns="" id="{6F42B8B6-1D14-452F-A4DA-5D35FA380E32}"/>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8" name="Rectangle 57">
            <a:extLst>
              <a:ext uri="{FF2B5EF4-FFF2-40B4-BE49-F238E27FC236}">
                <a16:creationId xmlns:a16="http://schemas.microsoft.com/office/drawing/2014/main" xmlns="" id="{04F384BB-E157-45F3-8525-FF7169083A74}"/>
              </a:ext>
            </a:extLst>
          </p:cNvPr>
          <p:cNvSpPr/>
          <p:nvPr/>
        </p:nvSpPr>
        <p:spPr>
          <a:xfrm>
            <a:off x="655393" y="3896102"/>
            <a:ext cx="2131785" cy="12027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0" name="Rectangle 59">
            <a:extLst>
              <a:ext uri="{FF2B5EF4-FFF2-40B4-BE49-F238E27FC236}">
                <a16:creationId xmlns:a16="http://schemas.microsoft.com/office/drawing/2014/main" xmlns="" id="{A43A26FA-0EFA-40D0-B2E7-6D61E957AEB1}"/>
              </a:ext>
            </a:extLst>
          </p:cNvPr>
          <p:cNvSpPr/>
          <p:nvPr/>
        </p:nvSpPr>
        <p:spPr>
          <a:xfrm>
            <a:off x="655393" y="4064375"/>
            <a:ext cx="2131785" cy="6631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1" name="Rectangle 60">
            <a:extLst>
              <a:ext uri="{FF2B5EF4-FFF2-40B4-BE49-F238E27FC236}">
                <a16:creationId xmlns:a16="http://schemas.microsoft.com/office/drawing/2014/main" xmlns="" id="{CA4DB1C5-6C63-480E-9BB1-D778D5795E94}"/>
              </a:ext>
            </a:extLst>
          </p:cNvPr>
          <p:cNvSpPr/>
          <p:nvPr/>
        </p:nvSpPr>
        <p:spPr>
          <a:xfrm>
            <a:off x="655393" y="4770809"/>
            <a:ext cx="2131785" cy="35840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9" name="Rectangle 68">
            <a:extLst>
              <a:ext uri="{FF2B5EF4-FFF2-40B4-BE49-F238E27FC236}">
                <a16:creationId xmlns:a16="http://schemas.microsoft.com/office/drawing/2014/main" xmlns="" id="{AA197EB2-2D55-452F-BBA5-7FEC0C16DE7E}"/>
              </a:ext>
            </a:extLst>
          </p:cNvPr>
          <p:cNvSpPr/>
          <p:nvPr/>
        </p:nvSpPr>
        <p:spPr>
          <a:xfrm>
            <a:off x="4545013" y="544448"/>
            <a:ext cx="7231063" cy="32316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70" name="Rectangle 69">
            <a:extLst>
              <a:ext uri="{FF2B5EF4-FFF2-40B4-BE49-F238E27FC236}">
                <a16:creationId xmlns:a16="http://schemas.microsoft.com/office/drawing/2014/main" xmlns="" id="{03CA79AD-5E33-4BE6-96B1-128C30695179}"/>
              </a:ext>
            </a:extLst>
          </p:cNvPr>
          <p:cNvSpPr/>
          <p:nvPr/>
        </p:nvSpPr>
        <p:spPr>
          <a:xfrm>
            <a:off x="4545013" y="2449785"/>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Tiesa izlemj, vai apstiprināt ĀTAP uzraugošo personu</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cxnSp>
        <p:nvCxnSpPr>
          <p:cNvPr id="52" name="Straight Connector 51">
            <a:extLst>
              <a:ext uri="{FF2B5EF4-FFF2-40B4-BE49-F238E27FC236}">
                <a16:creationId xmlns:a16="http://schemas.microsoft.com/office/drawing/2014/main" xmlns="" id="{E6D9285B-ADC8-451D-945D-5EBBDDC5FB08}"/>
              </a:ext>
            </a:extLst>
          </p:cNvPr>
          <p:cNvCxnSpPr>
            <a:cxnSpLocks/>
          </p:cNvCxnSpPr>
          <p:nvPr/>
        </p:nvCxnSpPr>
        <p:spPr>
          <a:xfrm>
            <a:off x="4545013" y="2768090"/>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Google Shape;208;p16">
            <a:extLst>
              <a:ext uri="{FF2B5EF4-FFF2-40B4-BE49-F238E27FC236}">
                <a16:creationId xmlns:a16="http://schemas.microsoft.com/office/drawing/2014/main" xmlns="" id="{DCF9A305-073B-4866-9339-BCD1CDD70946}"/>
              </a:ext>
            </a:extLst>
          </p:cNvPr>
          <p:cNvSpPr txBox="1"/>
          <p:nvPr/>
        </p:nvSpPr>
        <p:spPr>
          <a:xfrm>
            <a:off x="2897723" y="3438131"/>
            <a:ext cx="644407"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r>
              <a:rPr kumimoji="0" lang="lv-LV" sz="10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
            </a:r>
            <a:br>
              <a:rPr kumimoji="0" lang="lv-LV" sz="10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uzsākšana</a:t>
            </a:r>
            <a:endPar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xmlns="" id="{72385A2C-5463-495D-869B-7E3D5EFDF936}"/>
              </a:ext>
            </a:extLst>
          </p:cNvPr>
          <p:cNvSpPr txBox="1"/>
          <p:nvPr/>
        </p:nvSpPr>
        <p:spPr>
          <a:xfrm rot="5400000">
            <a:off x="2949846" y="5373034"/>
            <a:ext cx="514564"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0" name="Straight Connector 49">
            <a:extLst>
              <a:ext uri="{FF2B5EF4-FFF2-40B4-BE49-F238E27FC236}">
                <a16:creationId xmlns:a16="http://schemas.microsoft.com/office/drawing/2014/main" xmlns="" id="{6E2D9BAC-7834-4FA8-89C4-4F051E24081F}"/>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E6A9CB6E-4706-4D37-8761-D364CD89DBAE}"/>
              </a:ext>
            </a:extLst>
          </p:cNvPr>
          <p:cNvCxnSpPr>
            <a:cxnSpLocks/>
          </p:cNvCxnSpPr>
          <p:nvPr/>
        </p:nvCxnSpPr>
        <p:spPr>
          <a:xfrm flipH="1">
            <a:off x="2831884" y="2528959"/>
            <a:ext cx="1616647"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AF2468C7-0C08-461C-9563-CCAAE3232211}"/>
              </a:ext>
            </a:extLst>
          </p:cNvPr>
          <p:cNvCxnSpPr>
            <a:cxnSpLocks/>
          </p:cNvCxnSpPr>
          <p:nvPr/>
        </p:nvCxnSpPr>
        <p:spPr>
          <a:xfrm flipV="1">
            <a:off x="2831884" y="3895685"/>
            <a:ext cx="0" cy="828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25438A59-6339-4CDD-9E30-9AA742AC8438}"/>
              </a:ext>
            </a:extLst>
          </p:cNvPr>
          <p:cNvCxnSpPr>
            <a:cxnSpLocks/>
          </p:cNvCxnSpPr>
          <p:nvPr/>
        </p:nvCxnSpPr>
        <p:spPr>
          <a:xfrm flipV="1">
            <a:off x="2831885" y="2528959"/>
            <a:ext cx="0" cy="176275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xmlns="" id="{CC4A1A08-2262-4CB7-BD5E-84DFDC7D2FB1}"/>
              </a:ext>
            </a:extLst>
          </p:cNvPr>
          <p:cNvGrpSpPr/>
          <p:nvPr/>
        </p:nvGrpSpPr>
        <p:grpSpPr>
          <a:xfrm>
            <a:off x="4123361" y="2924811"/>
            <a:ext cx="325135" cy="158378"/>
            <a:chOff x="3278974" y="2930897"/>
            <a:chExt cx="69062" cy="188540"/>
          </a:xfrm>
        </p:grpSpPr>
        <p:cxnSp>
          <p:nvCxnSpPr>
            <p:cNvPr id="54" name="Straight Connector 53">
              <a:extLst>
                <a:ext uri="{FF2B5EF4-FFF2-40B4-BE49-F238E27FC236}">
                  <a16:creationId xmlns:a16="http://schemas.microsoft.com/office/drawing/2014/main" xmlns="" id="{1711F25F-C996-46EF-B51C-D4E4A1605E29}"/>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13D54EB-7455-4A72-B511-301F8BB02F9B}"/>
                </a:ext>
              </a:extLst>
            </p:cNvPr>
            <p:cNvCxnSpPr>
              <a:cxnSpLocks/>
            </p:cNvCxnSpPr>
            <p:nvPr/>
          </p:nvCxnSpPr>
          <p:spPr>
            <a:xfrm flipH="1">
              <a:off x="3278974" y="3025157"/>
              <a:ext cx="69062"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xmlns="" id="{D8B21717-6F22-4078-BE21-A6EE20ED8169}"/>
              </a:ext>
            </a:extLst>
          </p:cNvPr>
          <p:cNvCxnSpPr>
            <a:cxnSpLocks/>
          </p:cNvCxnSpPr>
          <p:nvPr/>
        </p:nvCxnSpPr>
        <p:spPr>
          <a:xfrm flipV="1">
            <a:off x="2831884" y="4770809"/>
            <a:ext cx="0" cy="35215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9B3375F2-2AE5-4197-81B8-5B60EDAB92FC}"/>
              </a:ext>
            </a:extLst>
          </p:cNvPr>
          <p:cNvCxnSpPr>
            <a:cxnSpLocks/>
          </p:cNvCxnSpPr>
          <p:nvPr/>
        </p:nvCxnSpPr>
        <p:spPr>
          <a:xfrm>
            <a:off x="2897723" y="5055789"/>
            <a:ext cx="1225638"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770DAC33-236D-4CF5-8EAD-31B094C82F16}"/>
              </a:ext>
            </a:extLst>
          </p:cNvPr>
          <p:cNvCxnSpPr>
            <a:cxnSpLocks/>
          </p:cNvCxnSpPr>
          <p:nvPr/>
        </p:nvCxnSpPr>
        <p:spPr>
          <a:xfrm>
            <a:off x="4123361" y="3003992"/>
            <a:ext cx="0" cy="2046481"/>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AA2BE65E-4113-4466-8D85-175FCF2EF90E}"/>
              </a:ext>
            </a:extLst>
          </p:cNvPr>
          <p:cNvCxnSpPr>
            <a:cxnSpLocks/>
          </p:cNvCxnSpPr>
          <p:nvPr/>
        </p:nvCxnSpPr>
        <p:spPr>
          <a:xfrm>
            <a:off x="2831884" y="4946887"/>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xmlns="" id="{8D3D1F7D-C527-413D-8DA6-AF6EDD96AED9}"/>
              </a:ext>
            </a:extLst>
          </p:cNvPr>
          <p:cNvGrpSpPr/>
          <p:nvPr/>
        </p:nvGrpSpPr>
        <p:grpSpPr>
          <a:xfrm>
            <a:off x="2831884" y="4942407"/>
            <a:ext cx="65839" cy="108066"/>
            <a:chOff x="2831884" y="4942407"/>
            <a:chExt cx="65839" cy="108066"/>
          </a:xfrm>
        </p:grpSpPr>
        <p:cxnSp>
          <p:nvCxnSpPr>
            <p:cNvPr id="82" name="Straight Connector 81">
              <a:extLst>
                <a:ext uri="{FF2B5EF4-FFF2-40B4-BE49-F238E27FC236}">
                  <a16:creationId xmlns:a16="http://schemas.microsoft.com/office/drawing/2014/main" xmlns="" id="{6D7E1405-6D65-416A-8860-B66CAFA9B566}"/>
                </a:ext>
              </a:extLst>
            </p:cNvPr>
            <p:cNvCxnSpPr>
              <a:cxnSpLocks/>
            </p:cNvCxnSpPr>
            <p:nvPr/>
          </p:nvCxnSpPr>
          <p:spPr>
            <a:xfrm>
              <a:off x="2897723" y="4942407"/>
              <a:ext cx="0" cy="10806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B527F0C9-EC41-4039-8257-742B44D61F44}"/>
                </a:ext>
              </a:extLst>
            </p:cNvPr>
            <p:cNvCxnSpPr>
              <a:cxnSpLocks/>
            </p:cNvCxnSpPr>
            <p:nvPr/>
          </p:nvCxnSpPr>
          <p:spPr>
            <a:xfrm>
              <a:off x="2831884" y="4942407"/>
              <a:ext cx="65839"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grpSp>
      <p:sp>
        <p:nvSpPr>
          <p:cNvPr id="88" name="Google Shape;208;p16">
            <a:extLst>
              <a:ext uri="{FF2B5EF4-FFF2-40B4-BE49-F238E27FC236}">
                <a16:creationId xmlns:a16="http://schemas.microsoft.com/office/drawing/2014/main" xmlns="" id="{50996AA6-6190-44FB-ABBB-899EA2A86BB2}"/>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lvl="0">
              <a:defRPr/>
            </a:pPr>
            <a:r>
              <a:rPr lang="lv-LV" sz="900" b="1" dirty="0">
                <a:solidFill>
                  <a:prstClr val="white">
                    <a:lumMod val="50000"/>
                  </a:prstClr>
                </a:solidFill>
                <a:latin typeface="arial" panose="020B0604020202020204" pitchFamily="34" charset="0"/>
              </a:rPr>
              <a:t>Restrukturizācijas plāna īstenošana</a:t>
            </a:r>
          </a:p>
        </p:txBody>
      </p:sp>
      <p:sp>
        <p:nvSpPr>
          <p:cNvPr id="46" name="Rectangle 45">
            <a:extLst>
              <a:ext uri="{FF2B5EF4-FFF2-40B4-BE49-F238E27FC236}">
                <a16:creationId xmlns:a16="http://schemas.microsoft.com/office/drawing/2014/main" xmlns="" id="{19A1EC61-CC02-47C3-A190-ED08B059F91B}"/>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a:solidFill>
                  <a:schemeClr val="bg1">
                    <a:lumMod val="50000"/>
                  </a:schemeClr>
                </a:solidFill>
              </a:rPr>
              <a:t>Pirms ĀTAP</a:t>
            </a:r>
            <a:endParaRPr lang="lv-LV" sz="700" b="1" dirty="0">
              <a:solidFill>
                <a:schemeClr val="bg1">
                  <a:lumMod val="50000"/>
                </a:schemeClr>
              </a:solidFill>
            </a:endParaRPr>
          </a:p>
        </p:txBody>
      </p:sp>
      <p:sp>
        <p:nvSpPr>
          <p:cNvPr id="47" name="Rectangle 46">
            <a:extLst>
              <a:ext uri="{FF2B5EF4-FFF2-40B4-BE49-F238E27FC236}">
                <a16:creationId xmlns:a16="http://schemas.microsoft.com/office/drawing/2014/main" xmlns="" id="{80387AE1-CD31-447A-B36A-FF22922631E1}"/>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a:t>
            </a:r>
            <a:r>
              <a:rPr lang="lv-LV" sz="700" b="1">
                <a:solidFill>
                  <a:schemeClr val="bg1">
                    <a:lumMod val="50000"/>
                  </a:schemeClr>
                </a:solidFill>
              </a:rPr>
              <a:t>ierosināšanas sekas</a:t>
            </a:r>
            <a:endParaRPr lang="lv-LV" sz="700" b="1" dirty="0">
              <a:solidFill>
                <a:schemeClr val="bg1">
                  <a:lumMod val="50000"/>
                </a:schemeClr>
              </a:solidFill>
            </a:endParaRPr>
          </a:p>
        </p:txBody>
      </p:sp>
      <p:sp>
        <p:nvSpPr>
          <p:cNvPr id="48" name="Rectangle 47">
            <a:extLst>
              <a:ext uri="{FF2B5EF4-FFF2-40B4-BE49-F238E27FC236}">
                <a16:creationId xmlns:a16="http://schemas.microsoft.com/office/drawing/2014/main" xmlns="" id="{2D8B4275-561F-4A52-9EB5-A41B9D76DAE8}"/>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a:solidFill>
                  <a:schemeClr val="bg1">
                    <a:lumMod val="50000"/>
                  </a:schemeClr>
                </a:solidFill>
              </a:rPr>
              <a:t>ĀTAP īstenošana</a:t>
            </a:r>
            <a:endParaRPr lang="lv-LV" sz="700" b="1" dirty="0">
              <a:solidFill>
                <a:schemeClr val="bg1">
                  <a:lumMod val="50000"/>
                </a:schemeClr>
              </a:solidFill>
            </a:endParaRPr>
          </a:p>
        </p:txBody>
      </p:sp>
      <p:sp>
        <p:nvSpPr>
          <p:cNvPr id="49" name="Rectangle 48">
            <a:extLst>
              <a:ext uri="{FF2B5EF4-FFF2-40B4-BE49-F238E27FC236}">
                <a16:creationId xmlns:a16="http://schemas.microsoft.com/office/drawing/2014/main" xmlns="" id="{B6EBCA2D-735C-4DA7-BE10-FCD5D468F84E}"/>
              </a:ext>
            </a:extLst>
          </p:cNvPr>
          <p:cNvSpPr/>
          <p:nvPr/>
        </p:nvSpPr>
        <p:spPr>
          <a:xfrm>
            <a:off x="3135659" y="4243037"/>
            <a:ext cx="840996" cy="80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2081544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A840A59E-94D2-441B-B600-A11357DBBAC4}"/>
              </a:ext>
            </a:extLst>
          </p:cNvPr>
          <p:cNvGraphicFramePr>
            <a:graphicFrameLocks noChangeAspect="1"/>
          </p:cNvGraphicFramePr>
          <p:nvPr>
            <p:custDataLst>
              <p:tags r:id="rId2"/>
            </p:custDataLst>
            <p:extLst>
              <p:ext uri="{D42A27DB-BD31-4B8C-83A1-F6EECF244321}">
                <p14:modId xmlns:p14="http://schemas.microsoft.com/office/powerpoint/2010/main" val="1453619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3"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xmlns="" id="{A840A59E-94D2-441B-B600-A11357DBBAC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A54D3A82-318B-485D-9389-9A49AFFA72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3" name="Title 2">
            <a:extLst>
              <a:ext uri="{FF2B5EF4-FFF2-40B4-BE49-F238E27FC236}">
                <a16:creationId xmlns:a16="http://schemas.microsoft.com/office/drawing/2014/main" xmlns="" id="{DF66C89F-B481-4F5B-B712-6BEB8BBBB480}"/>
              </a:ext>
            </a:extLst>
          </p:cNvPr>
          <p:cNvSpPr>
            <a:spLocks noGrp="1"/>
          </p:cNvSpPr>
          <p:nvPr>
            <p:ph type="title"/>
          </p:nvPr>
        </p:nvSpPr>
        <p:spPr/>
        <p:txBody>
          <a:bodyPr rtlCol="0"/>
          <a:lstStyle/>
          <a:p>
            <a:pPr rtl="0"/>
            <a:r>
              <a:rPr lang="lv-LV" dirty="0"/>
              <a:t>11. pielikums: ĀTAP shematisks pārskats </a:t>
            </a:r>
            <a:endParaRPr lang="en-GB" dirty="0"/>
          </a:p>
        </p:txBody>
      </p:sp>
      <p:pic>
        <p:nvPicPr>
          <p:cNvPr id="25" name="Picture 24">
            <a:extLst>
              <a:ext uri="{FF2B5EF4-FFF2-40B4-BE49-F238E27FC236}">
                <a16:creationId xmlns:a16="http://schemas.microsoft.com/office/drawing/2014/main" xmlns="" id="{B3B35190-76D8-4D77-A956-ED4E2613A97C}"/>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26" name="Rectangle 25">
            <a:extLst>
              <a:ext uri="{FF2B5EF4-FFF2-40B4-BE49-F238E27FC236}">
                <a16:creationId xmlns:a16="http://schemas.microsoft.com/office/drawing/2014/main" xmlns="" id="{14EDAD3A-585C-48DF-B64D-7F3E2ABB2585}"/>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xmlns="" id="{3C7A7494-8E0C-49F5-8BF4-E3EFF40745E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Restrukturizācijas plāna īstenošana (ĀTAP posms) </a:t>
            </a:r>
          </a:p>
        </p:txBody>
      </p:sp>
      <p:sp>
        <p:nvSpPr>
          <p:cNvPr id="28" name="Freeform 122">
            <a:extLst>
              <a:ext uri="{FF2B5EF4-FFF2-40B4-BE49-F238E27FC236}">
                <a16:creationId xmlns:a16="http://schemas.microsoft.com/office/drawing/2014/main" xmlns="" id="{1E955C1A-EFFA-434B-BA6B-5045C07684D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31" name="Straight Arrow Connector 30">
            <a:extLst>
              <a:ext uri="{FF2B5EF4-FFF2-40B4-BE49-F238E27FC236}">
                <a16:creationId xmlns:a16="http://schemas.microsoft.com/office/drawing/2014/main" xmlns="" id="{74B14642-0BDF-4341-9BE3-7483C6E24D94}"/>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Rectangle 39">
            <a:extLst>
              <a:ext uri="{FF2B5EF4-FFF2-40B4-BE49-F238E27FC236}">
                <a16:creationId xmlns:a16="http://schemas.microsoft.com/office/drawing/2014/main" xmlns="" id="{656E72CA-10DF-48DA-8861-768FF3C5D42A}"/>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xmlns="" id="{66CF2708-CBE9-496A-AF38-5EB2AC6B380A}"/>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Rectangle 43">
            <a:extLst>
              <a:ext uri="{FF2B5EF4-FFF2-40B4-BE49-F238E27FC236}">
                <a16:creationId xmlns:a16="http://schemas.microsoft.com/office/drawing/2014/main" xmlns="" id="{C5CB6817-38B8-48CF-BA2F-88B2E7EBDE5F}"/>
              </a:ext>
            </a:extLst>
          </p:cNvPr>
          <p:cNvSpPr/>
          <p:nvPr/>
        </p:nvSpPr>
        <p:spPr>
          <a:xfrm>
            <a:off x="655393" y="5358261"/>
            <a:ext cx="2131785" cy="3599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xmlns="" id="{1770FB3A-BD2A-4A5D-933F-B1B4B0C34D61}"/>
              </a:ext>
            </a:extLst>
          </p:cNvPr>
          <p:cNvSpPr/>
          <p:nvPr/>
        </p:nvSpPr>
        <p:spPr>
          <a:xfrm>
            <a:off x="4545013" y="2444881"/>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rPr>
              <a:t>Tiek īstenots </a:t>
            </a:r>
            <a:r>
              <a:rPr lang="lv-LV" sz="1100" b="1" dirty="0">
                <a:solidFill>
                  <a:srgbClr val="E57100"/>
                </a:solidFill>
                <a:latin typeface="arial" panose="020B0604020202020204" pitchFamily="34" charset="0"/>
              </a:rPr>
              <a:t>r</a:t>
            </a:r>
            <a:r>
              <a:rPr lang="lv-LV" sz="1100" b="1" i="0" u="none" strike="noStrike" kern="1200" cap="none" spc="0" normalizeH="0" noProof="0" dirty="0" err="1">
                <a:ln>
                  <a:noFill/>
                </a:ln>
                <a:solidFill>
                  <a:srgbClr val="E57100"/>
                </a:solidFill>
                <a:effectLst/>
                <a:uLnTx/>
                <a:uFillTx/>
                <a:latin typeface="arial" panose="020B0604020202020204" pitchFamily="34" charset="0"/>
                <a:ea typeface="+mn-ea"/>
                <a:cs typeface="+mn-cs"/>
              </a:rPr>
              <a:t>estrukturizācijas</a:t>
            </a:r>
            <a:r>
              <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rPr>
              <a:t> </a:t>
            </a:r>
            <a:r>
              <a:rPr lang="lv-LV" sz="1100" b="1" dirty="0">
                <a:solidFill>
                  <a:srgbClr val="E57100"/>
                </a:solidFill>
                <a:latin typeface="arial" panose="020B0604020202020204" pitchFamily="34" charset="0"/>
              </a:rPr>
              <a:t>p</a:t>
            </a:r>
            <a:r>
              <a:rPr lang="lv-LV" sz="1100" b="1" i="0" u="none" strike="noStrike" kern="1200" cap="none" spc="0" normalizeH="0" noProof="0" dirty="0" err="1">
                <a:ln>
                  <a:noFill/>
                </a:ln>
                <a:solidFill>
                  <a:srgbClr val="E57100"/>
                </a:solidFill>
                <a:effectLst/>
                <a:uLnTx/>
                <a:uFillTx/>
                <a:latin typeface="arial" panose="020B0604020202020204" pitchFamily="34" charset="0"/>
                <a:ea typeface="+mn-ea"/>
                <a:cs typeface="+mn-cs"/>
              </a:rPr>
              <a:t>lāns</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57" name="Google Shape;202;p16">
            <a:extLst>
              <a:ext uri="{FF2B5EF4-FFF2-40B4-BE49-F238E27FC236}">
                <a16:creationId xmlns:a16="http://schemas.microsoft.com/office/drawing/2014/main" xmlns="" id="{192ECDB6-6F0A-430D-9087-DAF0B8CC3463}"/>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Uzraugošā persona pārrauga restrukturizācijas plāna</a:t>
            </a:r>
            <a:r>
              <a:rPr lang="lv-LV" sz="1100" dirty="0">
                <a:solidFill>
                  <a:prstClr val="black"/>
                </a:solidFill>
                <a:latin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izpildi un pārbauda, vai parādnieka rīcība atbilst Maksātnespējas likuma 42. panta pirmajai daļai un restrukturizācijas plānam. Restrukturizācijas plānu var grozīt, ja kreditori piekrīt šādiem grozījumiem.</a:t>
            </a:r>
          </a:p>
        </p:txBody>
      </p:sp>
      <p:sp>
        <p:nvSpPr>
          <p:cNvPr id="59" name="Rectangle 58">
            <a:extLst>
              <a:ext uri="{FF2B5EF4-FFF2-40B4-BE49-F238E27FC236}">
                <a16:creationId xmlns:a16="http://schemas.microsoft.com/office/drawing/2014/main" xmlns="" id="{B4389565-5108-464A-B03A-40F54F637008}"/>
              </a:ext>
            </a:extLst>
          </p:cNvPr>
          <p:cNvSpPr/>
          <p:nvPr/>
        </p:nvSpPr>
        <p:spPr>
          <a:xfrm>
            <a:off x="4546399" y="5127872"/>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ĀTAP izbeigšana </a:t>
            </a:r>
          </a:p>
        </p:txBody>
      </p:sp>
      <p:sp>
        <p:nvSpPr>
          <p:cNvPr id="60" name="Google Shape;202;p16">
            <a:extLst>
              <a:ext uri="{FF2B5EF4-FFF2-40B4-BE49-F238E27FC236}">
                <a16:creationId xmlns:a16="http://schemas.microsoft.com/office/drawing/2014/main" xmlns="" id="{117EBF57-43C7-433F-B9C1-6BA1E16621B7}"/>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Parādnieka darbības vairs nav ierobežotas saskaņā ar ĀTAP, un metodes, kuras parādnieks izmanto ĀTAP, vairs nav iespējams pielietot.</a:t>
            </a:r>
          </a:p>
        </p:txBody>
      </p:sp>
      <p:sp>
        <p:nvSpPr>
          <p:cNvPr id="62" name="Google Shape;208;p16">
            <a:extLst>
              <a:ext uri="{FF2B5EF4-FFF2-40B4-BE49-F238E27FC236}">
                <a16:creationId xmlns:a16="http://schemas.microsoft.com/office/drawing/2014/main" xmlns="" id="{50912F2B-1C22-45CE-BFD6-A170003482F6}"/>
              </a:ext>
            </a:extLst>
          </p:cNvPr>
          <p:cNvSpPr txBox="1"/>
          <p:nvPr/>
        </p:nvSpPr>
        <p:spPr>
          <a:xfrm rot="5400000">
            <a:off x="2880116" y="5373034"/>
            <a:ext cx="654025"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nvGrpSpPr>
          <p:cNvPr id="54" name="Group 53">
            <a:extLst>
              <a:ext uri="{FF2B5EF4-FFF2-40B4-BE49-F238E27FC236}">
                <a16:creationId xmlns:a16="http://schemas.microsoft.com/office/drawing/2014/main" xmlns="" id="{05B2C6E8-49F7-496A-A335-D5F37B96F719}"/>
              </a:ext>
            </a:extLst>
          </p:cNvPr>
          <p:cNvGrpSpPr/>
          <p:nvPr/>
        </p:nvGrpSpPr>
        <p:grpSpPr>
          <a:xfrm>
            <a:off x="630767" y="5776991"/>
            <a:ext cx="2255149" cy="503159"/>
            <a:chOff x="630767" y="5776991"/>
            <a:chExt cx="2255149" cy="503159"/>
          </a:xfrm>
        </p:grpSpPr>
        <p:sp>
          <p:nvSpPr>
            <p:cNvPr id="51" name="Rectangle 50">
              <a:extLst>
                <a:ext uri="{FF2B5EF4-FFF2-40B4-BE49-F238E27FC236}">
                  <a16:creationId xmlns:a16="http://schemas.microsoft.com/office/drawing/2014/main" xmlns="" id="{E3672976-CD37-4AD9-AF54-4D06B167281C}"/>
                </a:ext>
              </a:extLst>
            </p:cNvPr>
            <p:cNvSpPr/>
            <p:nvPr/>
          </p:nvSpPr>
          <p:spPr>
            <a:xfrm>
              <a:off x="630767" y="5776991"/>
              <a:ext cx="2255149" cy="503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Rectangle 65">
              <a:extLst>
                <a:ext uri="{FF2B5EF4-FFF2-40B4-BE49-F238E27FC236}">
                  <a16:creationId xmlns:a16="http://schemas.microsoft.com/office/drawing/2014/main" xmlns="" id="{7C4FDA5C-EC39-4BE9-86BC-5B7D36173A55}"/>
                </a:ext>
              </a:extLst>
            </p:cNvPr>
            <p:cNvSpPr/>
            <p:nvPr/>
          </p:nvSpPr>
          <p:spPr>
            <a:xfrm>
              <a:off x="655393" y="5795419"/>
              <a:ext cx="2131785" cy="463564"/>
            </a:xfrm>
            <a:prstGeom prst="rect">
              <a:avLst/>
            </a:prstGeom>
            <a:solidFill>
              <a:srgbClr val="990066"/>
            </a:solidFill>
            <a:ln w="635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cxnSp>
        <p:nvCxnSpPr>
          <p:cNvPr id="39" name="Straight Connector 38">
            <a:extLst>
              <a:ext uri="{FF2B5EF4-FFF2-40B4-BE49-F238E27FC236}">
                <a16:creationId xmlns:a16="http://schemas.microsoft.com/office/drawing/2014/main" xmlns="" id="{B15F8911-D90A-49D2-92A2-63017F82479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EB53D03-70A4-4AD6-A009-83DF519C6BBD}"/>
              </a:ext>
            </a:extLst>
          </p:cNvPr>
          <p:cNvCxnSpPr>
            <a:cxnSpLocks/>
          </p:cNvCxnSpPr>
          <p:nvPr/>
        </p:nvCxnSpPr>
        <p:spPr>
          <a:xfrm flipH="1">
            <a:off x="2831884" y="2528959"/>
            <a:ext cx="1616648"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CD25AB9-215D-47DB-94AE-FE225A19841D}"/>
              </a:ext>
            </a:extLst>
          </p:cNvPr>
          <p:cNvCxnSpPr>
            <a:cxnSpLocks/>
          </p:cNvCxnSpPr>
          <p:nvPr/>
        </p:nvCxnSpPr>
        <p:spPr>
          <a:xfrm flipV="1">
            <a:off x="2831884" y="5368893"/>
            <a:ext cx="0" cy="35991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0244E6B5-E56A-4F7E-83B2-F85FF8E47375}"/>
              </a:ext>
            </a:extLst>
          </p:cNvPr>
          <p:cNvCxnSpPr>
            <a:cxnSpLocks/>
          </p:cNvCxnSpPr>
          <p:nvPr/>
        </p:nvCxnSpPr>
        <p:spPr>
          <a:xfrm flipV="1">
            <a:off x="2831884" y="2528959"/>
            <a:ext cx="0" cy="2839935"/>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48" name="Google Shape;208;p16">
            <a:extLst>
              <a:ext uri="{FF2B5EF4-FFF2-40B4-BE49-F238E27FC236}">
                <a16:creationId xmlns:a16="http://schemas.microsoft.com/office/drawing/2014/main" xmlns="" id="{B4CCEB1C-067F-4317-88FF-67F652D21620}"/>
              </a:ext>
            </a:extLst>
          </p:cNvPr>
          <p:cNvSpPr txBox="1"/>
          <p:nvPr/>
        </p:nvSpPr>
        <p:spPr>
          <a:xfrm>
            <a:off x="2897723" y="3438131"/>
            <a:ext cx="779059" cy="307777"/>
          </a:xfrm>
          <a:prstGeom prst="rect">
            <a:avLst/>
          </a:prstGeom>
          <a:noFill/>
          <a:ln>
            <a:noFill/>
          </a:ln>
        </p:spPr>
        <p:txBody>
          <a:bodyPr spcFirstLastPara="1" wrap="none" lIns="0" tIns="0" rIns="0" bIns="0" rtlCol="0" anchor="ctr" anchorCtr="0">
            <a:spAutoFit/>
          </a:bodyPr>
          <a:lstStyle/>
          <a:p>
            <a:pPr lvl="0">
              <a:defRPr/>
            </a:pPr>
            <a:r>
              <a:rPr lang="lv-LV" sz="1000" b="1" dirty="0">
                <a:solidFill>
                  <a:prstClr val="white">
                    <a:lumMod val="50000"/>
                  </a:prstClr>
                </a:solidFill>
                <a:latin typeface="arial" panose="020B0604020202020204" pitchFamily="34" charset="0"/>
              </a:rPr>
              <a:t>ĀTAP </a:t>
            </a:r>
            <a:r>
              <a:rPr lang="en-US" sz="1000" b="1" dirty="0">
                <a:solidFill>
                  <a:prstClr val="white">
                    <a:lumMod val="50000"/>
                  </a:prstClr>
                </a:solidFill>
                <a:latin typeface="arial" panose="020B0604020202020204" pitchFamily="34" charset="0"/>
              </a:rPr>
              <a:t/>
            </a:r>
            <a:br>
              <a:rPr lang="en-US" sz="1000" b="1" dirty="0">
                <a:solidFill>
                  <a:prstClr val="white">
                    <a:lumMod val="50000"/>
                  </a:prstClr>
                </a:solidFill>
                <a:latin typeface="arial" panose="020B0604020202020204" pitchFamily="34" charset="0"/>
              </a:rPr>
            </a:br>
            <a:r>
              <a:rPr lang="lv-LV" sz="1000" b="1" dirty="0">
                <a:solidFill>
                  <a:prstClr val="white">
                    <a:lumMod val="50000"/>
                  </a:prstClr>
                </a:solidFill>
                <a:latin typeface="arial" panose="020B0604020202020204" pitchFamily="34" charset="0"/>
              </a:rPr>
              <a:t>ierosināšana</a:t>
            </a:r>
            <a:endParaRPr lang="en-US" sz="1000" b="1" dirty="0">
              <a:solidFill>
                <a:prstClr val="white">
                  <a:lumMod val="50000"/>
                </a:prstClr>
              </a:solidFill>
              <a:latin typeface="arial" panose="020B0604020202020204" pitchFamily="34" charset="0"/>
            </a:endParaRPr>
          </a:p>
        </p:txBody>
      </p:sp>
      <p:cxnSp>
        <p:nvCxnSpPr>
          <p:cNvPr id="50" name="Straight Connector 49">
            <a:extLst>
              <a:ext uri="{FF2B5EF4-FFF2-40B4-BE49-F238E27FC236}">
                <a16:creationId xmlns:a16="http://schemas.microsoft.com/office/drawing/2014/main" xmlns="" id="{DD715120-0FB9-4AE3-9DB1-DFF513465426}"/>
              </a:ext>
            </a:extLst>
          </p:cNvPr>
          <p:cNvCxnSpPr>
            <a:cxnSpLocks/>
          </p:cNvCxnSpPr>
          <p:nvPr/>
        </p:nvCxnSpPr>
        <p:spPr>
          <a:xfrm flipV="1">
            <a:off x="2831884" y="5795419"/>
            <a:ext cx="0" cy="46356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BF4D60A4-0AAE-4C01-96E2-111B1B03076F}"/>
              </a:ext>
            </a:extLst>
          </p:cNvPr>
          <p:cNvCxnSpPr>
            <a:cxnSpLocks/>
          </p:cNvCxnSpPr>
          <p:nvPr/>
        </p:nvCxnSpPr>
        <p:spPr>
          <a:xfrm>
            <a:off x="2831884" y="5819323"/>
            <a:ext cx="1616646"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2AFA23D9-06CE-4A32-A454-B5C61C046D06}"/>
              </a:ext>
            </a:extLst>
          </p:cNvPr>
          <p:cNvCxnSpPr>
            <a:cxnSpLocks/>
          </p:cNvCxnSpPr>
          <p:nvPr/>
        </p:nvCxnSpPr>
        <p:spPr>
          <a:xfrm flipH="1" flipV="1">
            <a:off x="4448530" y="3438131"/>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088DFD9D-901D-46DE-9CF3-5ACD0254ADEF}"/>
              </a:ext>
            </a:extLst>
          </p:cNvPr>
          <p:cNvCxnSpPr>
            <a:cxnSpLocks/>
          </p:cNvCxnSpPr>
          <p:nvPr/>
        </p:nvCxnSpPr>
        <p:spPr>
          <a:xfrm>
            <a:off x="4448532" y="3527983"/>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B64CA5EB-94C8-46B4-BD7E-96F3F0642A70}"/>
              </a:ext>
            </a:extLst>
          </p:cNvPr>
          <p:cNvCxnSpPr>
            <a:cxnSpLocks/>
          </p:cNvCxnSpPr>
          <p:nvPr/>
        </p:nvCxnSpPr>
        <p:spPr>
          <a:xfrm>
            <a:off x="4448530" y="3596509"/>
            <a:ext cx="0" cy="222281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sp>
        <p:nvSpPr>
          <p:cNvPr id="69" name="Google Shape;208;p16">
            <a:extLst>
              <a:ext uri="{FF2B5EF4-FFF2-40B4-BE49-F238E27FC236}">
                <a16:creationId xmlns:a16="http://schemas.microsoft.com/office/drawing/2014/main" xmlns="" id="{97F0715A-A98B-489C-8F51-1C666BA5E0C7}"/>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rPr>
              <a:t>Restrukturizācijas plāna īstenošana</a:t>
            </a:r>
          </a:p>
        </p:txBody>
      </p:sp>
      <p:sp>
        <p:nvSpPr>
          <p:cNvPr id="35" name="Google Shape;202;p16">
            <a:extLst>
              <a:ext uri="{FF2B5EF4-FFF2-40B4-BE49-F238E27FC236}">
                <a16:creationId xmlns:a16="http://schemas.microsoft.com/office/drawing/2014/main" xmlns="" id="{C984BB76-4FEA-4063-A28E-A5D0C77929F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600"/>
              </a:spcAft>
              <a:defRPr/>
            </a:pPr>
            <a:r>
              <a:rPr lang="lv-LV" sz="1100" dirty="0">
                <a:solidFill>
                  <a:prstClr val="black"/>
                </a:solidFill>
                <a:latin typeface="arial" panose="020B0604020202020204" pitchFamily="34" charset="0"/>
              </a:rPr>
              <a:t>Ja restrukturizācijas plāns tā īstenošanas laikā netiek izpildīts, parādnieks vai kreditori var iesniegt pieteikumu par ĀTAP darbības izbeigšanu. </a:t>
            </a:r>
          </a:p>
          <a:p>
            <a:pPr lvl="0" rtl="0">
              <a:spcAft>
                <a:spcPts val="600"/>
              </a:spcAft>
              <a:defRPr/>
            </a:pP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Ja </a:t>
            </a:r>
            <a:r>
              <a:rPr lang="lv-LV" sz="1100" dirty="0">
                <a:solidFill>
                  <a:prstClr val="black"/>
                </a:solidFill>
                <a:latin typeface="arial" panose="020B0604020202020204" pitchFamily="34" charset="0"/>
              </a:rPr>
              <a:t>r</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estrukturizācijas plāns tiek veiksmīgi īstenots, parādnieks kopā ar uzraugošās personas atzinumu iesniedz tiesā pieteikumu par restrukturizācijas plāna izpildi. Tiesa pieņem lēmumu par veiksmīgu ĀTAP metožu ieviešanu un ĀTAP darbības izbeigšanu.</a:t>
            </a:r>
          </a:p>
        </p:txBody>
      </p:sp>
      <p:sp>
        <p:nvSpPr>
          <p:cNvPr id="33" name="Rectangle 32">
            <a:extLst>
              <a:ext uri="{FF2B5EF4-FFF2-40B4-BE49-F238E27FC236}">
                <a16:creationId xmlns:a16="http://schemas.microsoft.com/office/drawing/2014/main" xmlns="" id="{9676EFF2-A73F-4F9C-9555-CB9073A54A83}"/>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ĀTAP</a:t>
            </a:r>
            <a:endParaRPr lang="en-GB" sz="700" b="1" dirty="0">
              <a:solidFill>
                <a:schemeClr val="bg1">
                  <a:lumMod val="50000"/>
                </a:schemeClr>
              </a:solidFill>
            </a:endParaRPr>
          </a:p>
        </p:txBody>
      </p:sp>
      <p:sp>
        <p:nvSpPr>
          <p:cNvPr id="34" name="Rectangle 33">
            <a:extLst>
              <a:ext uri="{FF2B5EF4-FFF2-40B4-BE49-F238E27FC236}">
                <a16:creationId xmlns:a16="http://schemas.microsoft.com/office/drawing/2014/main" xmlns="" id="{E4D725F9-3C8E-4034-97F1-58D59467361D}"/>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ierosināšanas sekas</a:t>
            </a:r>
            <a:endParaRPr lang="en-GB" sz="700" b="1" dirty="0">
              <a:solidFill>
                <a:schemeClr val="bg1">
                  <a:lumMod val="50000"/>
                </a:schemeClr>
              </a:solidFill>
            </a:endParaRPr>
          </a:p>
        </p:txBody>
      </p:sp>
      <p:sp>
        <p:nvSpPr>
          <p:cNvPr id="36" name="Rectangle 35">
            <a:extLst>
              <a:ext uri="{FF2B5EF4-FFF2-40B4-BE49-F238E27FC236}">
                <a16:creationId xmlns:a16="http://schemas.microsoft.com/office/drawing/2014/main" xmlns="" id="{4DB7A0FA-C863-4043-A447-CD6A84BE2C6D}"/>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īstenošana</a:t>
            </a:r>
            <a:endParaRPr lang="en-GB" sz="700" b="1" dirty="0">
              <a:solidFill>
                <a:schemeClr val="bg1">
                  <a:lumMod val="50000"/>
                </a:schemeClr>
              </a:solidFill>
            </a:endParaRPr>
          </a:p>
        </p:txBody>
      </p:sp>
      <p:sp>
        <p:nvSpPr>
          <p:cNvPr id="37" name="Rectangle 36">
            <a:extLst>
              <a:ext uri="{FF2B5EF4-FFF2-40B4-BE49-F238E27FC236}">
                <a16:creationId xmlns:a16="http://schemas.microsoft.com/office/drawing/2014/main" xmlns="" id="{EC8A5BED-98DB-46D5-99F3-1B504250FF6C}"/>
              </a:ext>
            </a:extLst>
          </p:cNvPr>
          <p:cNvSpPr/>
          <p:nvPr/>
        </p:nvSpPr>
        <p:spPr>
          <a:xfrm>
            <a:off x="3135659" y="4243037"/>
            <a:ext cx="840996" cy="80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1841160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612DC4E3-B89F-4022-975E-DE8A53945592}"/>
              </a:ext>
            </a:extLst>
          </p:cNvPr>
          <p:cNvGraphicFramePr>
            <a:graphicFrameLocks noChangeAspect="1"/>
          </p:cNvGraphicFramePr>
          <p:nvPr>
            <p:custDataLst>
              <p:tags r:id="rId2"/>
            </p:custDataLst>
            <p:extLst>
              <p:ext uri="{D42A27DB-BD31-4B8C-83A1-F6EECF244321}">
                <p14:modId xmlns:p14="http://schemas.microsoft.com/office/powerpoint/2010/main" val="491353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7"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xmlns="" id="{612DC4E3-B89F-4022-975E-DE8A539455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13215FD6-7A3F-4DBD-A626-102558707B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9" name="Rectangle 8">
            <a:extLst>
              <a:ext uri="{FF2B5EF4-FFF2-40B4-BE49-F238E27FC236}">
                <a16:creationId xmlns:a16="http://schemas.microsoft.com/office/drawing/2014/main" xmlns="" id="{402BA2F1-C781-43F9-A149-0A69497D0C7D}"/>
              </a:ext>
            </a:extLst>
          </p:cNvPr>
          <p:cNvSpPr/>
          <p:nvPr/>
        </p:nvSpPr>
        <p:spPr>
          <a:xfrm>
            <a:off x="407987" y="2504222"/>
            <a:ext cx="5521501" cy="3828315"/>
          </a:xfrm>
          <a:prstGeom prst="rect">
            <a:avLst/>
          </a:prstGeom>
          <a:solidFill>
            <a:schemeClr val="bg1">
              <a:lumMod val="95000"/>
            </a:schemeClr>
          </a:solidFill>
          <a:ln w="19050">
            <a:noFill/>
            <a:prstDash val="dash"/>
          </a:ln>
        </p:spPr>
        <p:txBody>
          <a:bodyPr wrap="square" lIns="72000" tIns="72000" rIns="72000" bIns="72000" rtlCol="0">
            <a:noAutofit/>
          </a:bodyPr>
          <a:lstStyle/>
          <a:p>
            <a:pPr lvl="0">
              <a:lnSpc>
                <a:spcPct val="107000"/>
              </a:lnSpc>
              <a:spcAft>
                <a:spcPts val="800"/>
              </a:spcAft>
              <a:defRPr/>
            </a:pP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Pēc restrukturizācijas </a:t>
            </a:r>
            <a:r>
              <a:rPr lang="lv-LV" sz="1200" b="1" dirty="0">
                <a:solidFill>
                  <a:srgbClr val="990066"/>
                </a:solidFill>
                <a:latin typeface="arial" panose="020B0604020202020204" pitchFamily="34" charset="0"/>
                <a:cs typeface="Arial" panose="020B0604020202020204" pitchFamily="34" charset="0"/>
              </a:rPr>
              <a:t>plāna</a:t>
            </a: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 apstiprināšanas </a:t>
            </a:r>
            <a:r>
              <a:rPr lang="lv-LV" sz="1200" b="1" dirty="0">
                <a:solidFill>
                  <a:srgbClr val="990066"/>
                </a:solidFill>
                <a:latin typeface="arial" panose="020B0604020202020204" pitchFamily="34" charset="0"/>
                <a:cs typeface="Arial" panose="020B0604020202020204" pitchFamily="34" charset="0"/>
              </a:rPr>
              <a:t>un TAP </a:t>
            </a: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vai ĀTAP izpildes laikā parādniekam ir aizliegts:</a:t>
            </a:r>
            <a:endParaRPr kumimoji="0" lang="lv-LV" sz="1200" b="1" i="0" u="none" strike="noStrike" kern="1200" cap="none" spc="0" normalizeH="0" baseline="0" noProof="0" dirty="0">
              <a:ln>
                <a:noFill/>
              </a:ln>
              <a:solidFill>
                <a:srgbClr val="D04A02"/>
              </a:solidFill>
              <a:effectLst/>
              <a:uLnTx/>
              <a:uFillTx/>
              <a:latin typeface="arial" panose="020B0604020202020204" pitchFamily="34" charset="0"/>
              <a:cs typeface="Arial" panose="020B0604020202020204" pitchFamily="34" charset="0"/>
            </a:endParaRP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iesaistīties darījumos vai tādu darbību veikšanā, kas var nelabvēlīgi ietekmēt viņa finanšu stāvokli vai kreditoru intereses;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izsniegt aizdevumu (kredītu), izņemot gadījumus, kad </a:t>
            </a:r>
            <a:r>
              <a:rPr lang="lv-LV" sz="1200" dirty="0">
                <a:solidFill>
                  <a:prstClr val="black"/>
                </a:solidFill>
                <a:latin typeface="arial" panose="020B0604020202020204" pitchFamily="34" charset="0"/>
                <a:cs typeface="Arial" panose="020B0604020202020204" pitchFamily="34" charset="0"/>
              </a:rPr>
              <a:t>aizdevuma</a:t>
            </a: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(kredīta) izsniegšana ir parādnieka pamatdarbība un ir ierakstīta TAP pasākumu plānā;</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sniegt garantijas, veikt ziedojumus, parādnieku valdes un padomes locekļu prēmiju vai citu veidu materiālo kompensāciju izmaksu;</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nodot vai ieķīlāt (juridiski apgrūtināt) pamatlīdzekļus kā nodrošinājumu, izņemot </a:t>
            </a:r>
            <a:r>
              <a:rPr lang="lv-LV" sz="1200" dirty="0">
                <a:solidFill>
                  <a:prstClr val="black"/>
                </a:solidFill>
                <a:latin typeface="arial" panose="020B0604020202020204" pitchFamily="34" charset="0"/>
                <a:cs typeface="Arial" panose="020B0604020202020204" pitchFamily="34" charset="0"/>
              </a:rPr>
              <a:t>restrukturizācijas plānā </a:t>
            </a: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paredzētos gadījumus;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sadalīt un izmaksāt dividendes;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pildīt saistības, kas nav iekļautas restrukturizācijas plānā, ja vien tas nav saskaņots ar uzraugošo personu.</a:t>
            </a:r>
          </a:p>
        </p:txBody>
      </p:sp>
      <p:sp>
        <p:nvSpPr>
          <p:cNvPr id="13" name="TextBox 12">
            <a:extLst>
              <a:ext uri="{FF2B5EF4-FFF2-40B4-BE49-F238E27FC236}">
                <a16:creationId xmlns:a16="http://schemas.microsoft.com/office/drawing/2014/main" xmlns="" id="{14D93906-3F8A-499C-9920-75D33C91C25A}"/>
              </a:ext>
            </a:extLst>
          </p:cNvPr>
          <p:cNvSpPr txBox="1"/>
          <p:nvPr/>
        </p:nvSpPr>
        <p:spPr>
          <a:xfrm>
            <a:off x="407988" y="2024062"/>
            <a:ext cx="5521325" cy="480160"/>
          </a:xfrm>
          <a:prstGeom prst="rect">
            <a:avLst/>
          </a:prstGeom>
          <a:solidFill>
            <a:srgbClr val="990066"/>
          </a:solidFill>
          <a:ln>
            <a:noFill/>
          </a:ln>
        </p:spPr>
        <p:txBody>
          <a:bodyPr wrap="square" lIns="72000" tIns="72000" rIns="72000" bIns="7200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cs typeface="Arial" panose="020B0604020202020204" pitchFamily="34" charset="0"/>
              </a:rPr>
              <a:t>Ierobežojumi</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xmlns="" id="{A2479CF8-490C-4E9D-9B8D-EA04AA1012D3}"/>
              </a:ext>
            </a:extLst>
          </p:cNvPr>
          <p:cNvSpPr>
            <a:spLocks noGrp="1"/>
          </p:cNvSpPr>
          <p:nvPr>
            <p:ph type="title"/>
          </p:nvPr>
        </p:nvSpPr>
        <p:spPr/>
        <p:txBody>
          <a:bodyPr rtlCol="0"/>
          <a:lstStyle/>
          <a:p>
            <a:pPr lvl="0" rtl="0"/>
            <a:r>
              <a:rPr lang="lv-LV">
                <a:sym typeface="Arial"/>
              </a:rPr>
              <a:t>12. pielikums: TAP un ĀTAP ierobežojumi / saistības </a:t>
            </a:r>
          </a:p>
        </p:txBody>
      </p:sp>
      <p:sp>
        <p:nvSpPr>
          <p:cNvPr id="3" name="TextBox 2">
            <a:extLst>
              <a:ext uri="{FF2B5EF4-FFF2-40B4-BE49-F238E27FC236}">
                <a16:creationId xmlns:a16="http://schemas.microsoft.com/office/drawing/2014/main" xmlns="" id="{D36D6FE0-4AB2-4231-9F64-D42C7C1F92D3}"/>
              </a:ext>
            </a:extLst>
          </p:cNvPr>
          <p:cNvSpPr txBox="1"/>
          <p:nvPr/>
        </p:nvSpPr>
        <p:spPr>
          <a:xfrm>
            <a:off x="6316977" y="2024063"/>
            <a:ext cx="5467350" cy="479425"/>
          </a:xfrm>
          <a:prstGeom prst="rect">
            <a:avLst/>
          </a:prstGeom>
          <a:solidFill>
            <a:srgbClr val="E57100"/>
          </a:solidFill>
          <a:ln>
            <a:noFill/>
          </a:ln>
        </p:spPr>
        <p:txBody>
          <a:bodyPr wrap="square" lIns="72000" tIns="72000" rIns="72000" bIns="72000" rtlCol="0">
            <a:noAutofit/>
          </a:bodyPr>
          <a:lstStyle>
            <a:defPPr>
              <a:defRPr lang="en-US"/>
            </a:defPPr>
            <a:lvl1pPr algn="r">
              <a:defRPr>
                <a:solidFill>
                  <a:srgbClr val="44546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cs typeface="Arial" panose="020B0604020202020204" pitchFamily="34" charset="0"/>
              </a:rPr>
              <a:t>Saistības</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84C5962A-EEC8-47E3-B650-6A02F7A0A4FA}"/>
              </a:ext>
            </a:extLst>
          </p:cNvPr>
          <p:cNvSpPr/>
          <p:nvPr/>
        </p:nvSpPr>
        <p:spPr>
          <a:xfrm>
            <a:off x="6316977" y="2504222"/>
            <a:ext cx="5467036" cy="3828315"/>
          </a:xfrm>
          <a:prstGeom prst="rect">
            <a:avLst/>
          </a:prstGeom>
          <a:solidFill>
            <a:schemeClr val="bg1">
              <a:lumMod val="95000"/>
            </a:schemeClr>
          </a:solidFill>
          <a:ln w="19050">
            <a:noFill/>
            <a:prstDash val="dash"/>
          </a:ln>
        </p:spPr>
        <p:txBody>
          <a:bodyPr wrap="square" lIns="72000" tIns="72000" rIns="72000" bIns="72000" rtlCol="0">
            <a:noAutofit/>
          </a:bodyPr>
          <a:lstStyle/>
          <a:p>
            <a:pPr lvl="0" rtl="0">
              <a:lnSpc>
                <a:spcPct val="107000"/>
              </a:lnSpc>
              <a:spcAft>
                <a:spcPts val="800"/>
              </a:spcAft>
              <a:defRPr/>
            </a:pPr>
            <a:r>
              <a:rPr lang="lv-LV" sz="1200" b="1" dirty="0">
                <a:solidFill>
                  <a:srgbClr val="E57100"/>
                </a:solidFill>
                <a:latin typeface="arial" panose="020B0604020202020204" pitchFamily="34" charset="0"/>
                <a:cs typeface="Arial" panose="020B0604020202020204" pitchFamily="34" charset="0"/>
              </a:rPr>
              <a:t>Pēc restrukturizācijas plāna apstiprināšanas un TAP vai ĀTAP izpildes laikā parādniekam ir šādi pienākumi:</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ievērot restrukturizācijas plānā noteikto;</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visu peļņu novirzīt uz TAP vai ĀTAP;</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segt TAP vai ĀTAP izmaksas;</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vismaz reizi mēnesī rakstiski paziņot uzraugošai personai par restrukturizācijas plāna izpildi;</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informēt kreditorus par parādnieka darbību saskaņā ar restrukturizācijas plānā noteikto kārtību;</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pēc uzraugošās personas pieprasījuma rakstiskā formā sniegt uzraugošai personai pilnīgu informāciju par restrukturizācijas plāna īstenošanu un nodrošināt, lai parādnieka uzņēmējdarbību un uzskaiti varētu pārbaudīt uz vietas.</a:t>
            </a:r>
          </a:p>
        </p:txBody>
      </p:sp>
      <p:grpSp>
        <p:nvGrpSpPr>
          <p:cNvPr id="20" name="Group 19">
            <a:extLst>
              <a:ext uri="{FF2B5EF4-FFF2-40B4-BE49-F238E27FC236}">
                <a16:creationId xmlns:a16="http://schemas.microsoft.com/office/drawing/2014/main" xmlns="" id="{9FE8AF01-1147-45B7-A417-551F6CCE7CC5}"/>
              </a:ext>
            </a:extLst>
          </p:cNvPr>
          <p:cNvGrpSpPr>
            <a:grpSpLocks noChangeAspect="1"/>
          </p:cNvGrpSpPr>
          <p:nvPr/>
        </p:nvGrpSpPr>
        <p:grpSpPr>
          <a:xfrm>
            <a:off x="5497188" y="2068187"/>
            <a:ext cx="388000" cy="388000"/>
            <a:chOff x="944563" y="2697163"/>
            <a:chExt cx="123825" cy="123825"/>
          </a:xfrm>
          <a:solidFill>
            <a:schemeClr val="bg1"/>
          </a:solidFill>
        </p:grpSpPr>
        <p:sp>
          <p:nvSpPr>
            <p:cNvPr id="21" name="Freeform 163">
              <a:extLst>
                <a:ext uri="{FF2B5EF4-FFF2-40B4-BE49-F238E27FC236}">
                  <a16:creationId xmlns:a16="http://schemas.microsoft.com/office/drawing/2014/main" xmlns="" id="{ECBCACF2-225B-49EB-99EE-303A194470B8}"/>
                </a:ext>
              </a:extLst>
            </p:cNvPr>
            <p:cNvSpPr>
              <a:spLocks noEditPoints="1"/>
            </p:cNvSpPr>
            <p:nvPr/>
          </p:nvSpPr>
          <p:spPr bwMode="auto">
            <a:xfrm>
              <a:off x="944563" y="2697163"/>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2" name="Freeform 164">
              <a:extLst>
                <a:ext uri="{FF2B5EF4-FFF2-40B4-BE49-F238E27FC236}">
                  <a16:creationId xmlns:a16="http://schemas.microsoft.com/office/drawing/2014/main" xmlns="" id="{9E433ECD-7478-48E4-8D4C-9BDE4721DA22}"/>
                </a:ext>
              </a:extLst>
            </p:cNvPr>
            <p:cNvSpPr>
              <a:spLocks noEditPoints="1"/>
            </p:cNvSpPr>
            <p:nvPr/>
          </p:nvSpPr>
          <p:spPr bwMode="auto">
            <a:xfrm>
              <a:off x="965200" y="2717800"/>
              <a:ext cx="82550" cy="8255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3" name="Freeform 165">
              <a:extLst>
                <a:ext uri="{FF2B5EF4-FFF2-40B4-BE49-F238E27FC236}">
                  <a16:creationId xmlns:a16="http://schemas.microsoft.com/office/drawing/2014/main" xmlns="" id="{F97C2B9B-4872-49DD-A77E-8144EDB0B5BD}"/>
                </a:ext>
              </a:extLst>
            </p:cNvPr>
            <p:cNvSpPr>
              <a:spLocks/>
            </p:cNvSpPr>
            <p:nvPr/>
          </p:nvSpPr>
          <p:spPr bwMode="auto">
            <a:xfrm>
              <a:off x="1003300" y="2730500"/>
              <a:ext cx="31750" cy="31750"/>
            </a:xfrm>
            <a:custGeom>
              <a:avLst/>
              <a:gdLst>
                <a:gd name="T0" fmla="*/ 20 w 20"/>
                <a:gd name="T1" fmla="*/ 20 h 20"/>
                <a:gd name="T2" fmla="*/ 0 w 20"/>
                <a:gd name="T3" fmla="*/ 20 h 20"/>
                <a:gd name="T4" fmla="*/ 0 w 20"/>
                <a:gd name="T5" fmla="*/ 0 h 20"/>
                <a:gd name="T6" fmla="*/ 4 w 20"/>
                <a:gd name="T7" fmla="*/ 0 h 20"/>
                <a:gd name="T8" fmla="*/ 4 w 20"/>
                <a:gd name="T9" fmla="*/ 16 h 20"/>
                <a:gd name="T10" fmla="*/ 20 w 20"/>
                <a:gd name="T11" fmla="*/ 16 h 20"/>
                <a:gd name="T12" fmla="*/ 20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20"/>
                  </a:moveTo>
                  <a:lnTo>
                    <a:pt x="0" y="20"/>
                  </a:lnTo>
                  <a:lnTo>
                    <a:pt x="0" y="0"/>
                  </a:lnTo>
                  <a:lnTo>
                    <a:pt x="4" y="0"/>
                  </a:lnTo>
                  <a:lnTo>
                    <a:pt x="4" y="16"/>
                  </a:lnTo>
                  <a:lnTo>
                    <a:pt x="20" y="16"/>
                  </a:lnTo>
                  <a:lnTo>
                    <a:pt x="2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sp>
        <p:nvSpPr>
          <p:cNvPr id="24" name="Freeform 20">
            <a:extLst>
              <a:ext uri="{FF2B5EF4-FFF2-40B4-BE49-F238E27FC236}">
                <a16:creationId xmlns:a16="http://schemas.microsoft.com/office/drawing/2014/main" xmlns="" id="{43B76E34-4C94-4E86-8386-3B683E180008}"/>
              </a:ext>
            </a:extLst>
          </p:cNvPr>
          <p:cNvSpPr>
            <a:spLocks noChangeAspect="1" noEditPoints="1"/>
          </p:cNvSpPr>
          <p:nvPr/>
        </p:nvSpPr>
        <p:spPr bwMode="auto">
          <a:xfrm>
            <a:off x="11352202" y="2068187"/>
            <a:ext cx="388000" cy="3880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rtl="0"/>
            <a:endParaRPr lang="en-US" sz="800">
              <a:solidFill>
                <a:schemeClr val="accent1"/>
              </a:solidFill>
              <a:latin typeface="arial" panose="020B0604020202020204" pitchFamily="34" charset="0"/>
            </a:endParaRPr>
          </a:p>
        </p:txBody>
      </p:sp>
    </p:spTree>
    <p:extLst>
      <p:ext uri="{BB962C8B-B14F-4D97-AF65-F5344CB8AC3E}">
        <p14:creationId xmlns:p14="http://schemas.microsoft.com/office/powerpoint/2010/main" val="142440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CEFCA6CB-5BD1-48C0-9623-292076652121}"/>
              </a:ext>
            </a:extLst>
          </p:cNvPr>
          <p:cNvGraphicFramePr>
            <a:graphicFrameLocks noChangeAspect="1"/>
          </p:cNvGraphicFramePr>
          <p:nvPr>
            <p:custDataLst>
              <p:tags r:id="rId2"/>
            </p:custDataLst>
            <p:extLst>
              <p:ext uri="{D42A27DB-BD31-4B8C-83A1-F6EECF244321}">
                <p14:modId xmlns:p14="http://schemas.microsoft.com/office/powerpoint/2010/main" val="4093233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1"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xmlns="" id="{CEFCA6CB-5BD1-48C0-9623-2920766521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DE6ABAAE-917A-4226-A46A-2A959D6478F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16" name="Rectangle 115">
            <a:extLst>
              <a:ext uri="{FF2B5EF4-FFF2-40B4-BE49-F238E27FC236}">
                <a16:creationId xmlns:a16="http://schemas.microsoft.com/office/drawing/2014/main" xmlns="" id="{E58B30F0-1984-4B70-9999-2B62359AA9C8}"/>
              </a:ext>
            </a:extLst>
          </p:cNvPr>
          <p:cNvSpPr/>
          <p:nvPr/>
        </p:nvSpPr>
        <p:spPr>
          <a:xfrm>
            <a:off x="6316976" y="2024063"/>
            <a:ext cx="5467037" cy="526344"/>
          </a:xfrm>
          <a:prstGeom prst="rect">
            <a:avLst/>
          </a:prstGeom>
          <a:solidFill>
            <a:srgbClr val="01859C"/>
          </a:solidFill>
        </p:spPr>
        <p:txBody>
          <a:bodyPr wrap="square" lIns="540000" tIns="72000" rIns="72000" bIns="7200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Maksātnespējas likuma 57. pants nosaka juridisko personu maksātnespējas procesa pazīmes</a:t>
            </a:r>
          </a:p>
        </p:txBody>
      </p:sp>
      <p:sp>
        <p:nvSpPr>
          <p:cNvPr id="43" name="Rectangle 42">
            <a:extLst>
              <a:ext uri="{FF2B5EF4-FFF2-40B4-BE49-F238E27FC236}">
                <a16:creationId xmlns:a16="http://schemas.microsoft.com/office/drawing/2014/main" xmlns="" id="{067E49B6-B388-4E22-BB79-2A9F4AC4C177}"/>
              </a:ext>
            </a:extLst>
          </p:cNvPr>
          <p:cNvSpPr/>
          <p:nvPr/>
        </p:nvSpPr>
        <p:spPr>
          <a:xfrm>
            <a:off x="6316976" y="2692939"/>
            <a:ext cx="2642744" cy="894041"/>
          </a:xfrm>
          <a:prstGeom prst="rect">
            <a:avLst/>
          </a:prstGeom>
          <a:solidFill>
            <a:schemeClr val="bg1">
              <a:lumMod val="85000"/>
            </a:schemeClr>
          </a:solidFill>
        </p:spPr>
        <p:txBody>
          <a:bodyPr wrap="square" lIns="72000" tIns="72000" rIns="72000" bIns="72000" rtlCol="0">
            <a:noAutofit/>
          </a:bodyPr>
          <a:lstStyle/>
          <a:p>
            <a:pPr lvl="0" rtl="0">
              <a:lnSpc>
                <a:spcPct val="107000"/>
              </a:lnSpc>
              <a:spcAft>
                <a:spcPts val="800"/>
              </a:spcAft>
              <a:defRPr/>
            </a:pP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Priekšrocības laicīgai maksātnespējas procesa pieteikuma iesniegšanai*</a:t>
            </a:r>
            <a:endParaRPr kumimoji="0" lang="en-US" sz="1200" b="1" i="0" u="sng"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xmlns="" id="{4124BF0A-C6F1-42BD-A05F-FDF08EC6FAF1}"/>
              </a:ext>
            </a:extLst>
          </p:cNvPr>
          <p:cNvSpPr/>
          <p:nvPr/>
        </p:nvSpPr>
        <p:spPr>
          <a:xfrm>
            <a:off x="9140378" y="2692940"/>
            <a:ext cx="2643635" cy="921581"/>
          </a:xfrm>
          <a:prstGeom prst="rect">
            <a:avLst/>
          </a:prstGeom>
          <a:solidFill>
            <a:schemeClr val="bg1">
              <a:lumMod val="85000"/>
            </a:schemeClr>
          </a:solidFill>
        </p:spPr>
        <p:txBody>
          <a:bodyPr wrap="square" lIns="72000" tIns="72000" rIns="72000" bIns="72000" rtlCol="0">
            <a:spAutoFit/>
          </a:bodyPr>
          <a:lstStyle/>
          <a:p>
            <a:pPr lvl="0">
              <a:lnSpc>
                <a:spcPct val="107000"/>
              </a:lnSpc>
              <a:spcAft>
                <a:spcPts val="800"/>
              </a:spcAft>
              <a:defRPr/>
            </a:pPr>
            <a:r>
              <a:rPr lang="lv-LV" sz="1200" b="1" i="0" u="sng" strike="noStrike" kern="1200" cap="none" spc="0" normalizeH="0" dirty="0">
                <a:ln>
                  <a:noFill/>
                </a:ln>
                <a:solidFill>
                  <a:srgbClr val="01859C"/>
                </a:solidFill>
                <a:effectLst/>
                <a:uLnTx/>
                <a:uFillTx/>
                <a:latin typeface="arial" panose="020B0604020202020204" pitchFamily="34" charset="0"/>
                <a:ea typeface="+mn-ea"/>
                <a:cs typeface="Arial" panose="020B0604020202020204" pitchFamily="34" charset="0"/>
              </a:rPr>
              <a:t>Nelabvēlīgas sekas</a:t>
            </a:r>
            <a:r>
              <a:rPr lang="lv-LV" sz="1200" b="1" u="sng" dirty="0">
                <a:solidFill>
                  <a:srgbClr val="01859C"/>
                </a:solidFill>
                <a:latin typeface="arial" panose="020B0604020202020204" pitchFamily="34" charset="0"/>
                <a:cs typeface="Arial" panose="020B0604020202020204" pitchFamily="34" charset="0"/>
              </a:rPr>
              <a:t> maksātnespējas procesa pieteikuma savlaicīgai neiesniegšanai</a:t>
            </a:r>
            <a:endParaRPr kumimoji="0" lang="en-US" sz="1200" b="1" i="0" u="sng" strike="noStrike" kern="1200" cap="none" spc="0" normalizeH="0" baseline="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xmlns="" id="{DFD73AB0-58D4-4493-AFDB-E8532A076A44}"/>
              </a:ext>
            </a:extLst>
          </p:cNvPr>
          <p:cNvSpPr/>
          <p:nvPr/>
        </p:nvSpPr>
        <p:spPr>
          <a:xfrm>
            <a:off x="6316976" y="3591176"/>
            <a:ext cx="2643188" cy="2754062"/>
          </a:xfrm>
          <a:prstGeom prst="rect">
            <a:avLst/>
          </a:prstGeom>
          <a:noFill/>
          <a:ln w="3175">
            <a:solidFill>
              <a:schemeClr val="bg1">
                <a:lumMod val="75000"/>
              </a:schemeClr>
            </a:solidFill>
          </a:ln>
        </p:spPr>
        <p:txBody>
          <a:bodyPr wrap="square" lIns="72000" tIns="72000" rIns="72000" bIns="7200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Iespēja atjaunot darbību /  maksātspēju</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Nav atbildības par maksātnespējas procesa pieteikuma neiesniegšanu</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Valde saglabā savu </a:t>
            </a:r>
            <a:r>
              <a:rPr lang="lv-LV" sz="1200" dirty="0">
                <a:solidFill>
                  <a:prstClr val="black"/>
                </a:solidFill>
                <a:latin typeface="arial" panose="020B0604020202020204" pitchFamily="34" charset="0"/>
                <a:cs typeface="Arial" panose="020B0604020202020204" pitchFamily="34" charset="0"/>
              </a:rPr>
              <a:t>reputāciju, jo VID neizkļauj to melnajā sarakstā</a:t>
            </a:r>
          </a:p>
        </p:txBody>
      </p:sp>
      <p:sp>
        <p:nvSpPr>
          <p:cNvPr id="51" name="Rectangle 50">
            <a:extLst>
              <a:ext uri="{FF2B5EF4-FFF2-40B4-BE49-F238E27FC236}">
                <a16:creationId xmlns:a16="http://schemas.microsoft.com/office/drawing/2014/main" xmlns="" id="{0F81749B-13A3-46F4-9C46-3C4D91EE72F3}"/>
              </a:ext>
            </a:extLst>
          </p:cNvPr>
          <p:cNvSpPr/>
          <p:nvPr/>
        </p:nvSpPr>
        <p:spPr>
          <a:xfrm>
            <a:off x="9140378" y="3590925"/>
            <a:ext cx="2643188" cy="2753276"/>
          </a:xfrm>
          <a:prstGeom prst="rect">
            <a:avLst/>
          </a:prstGeom>
          <a:noFill/>
          <a:ln w="3175">
            <a:solidFill>
              <a:schemeClr val="bg1">
                <a:lumMod val="75000"/>
              </a:schemeClr>
            </a:solidFill>
          </a:ln>
        </p:spPr>
        <p:txBody>
          <a:bodyPr wrap="square" lIns="72000" tIns="72000" rIns="72000" bIns="7200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Vadību var saukt pie atbildības</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VID var iekļaut vadību melnajā sarakstā</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Apdraudēta maksātspējas atjaunošana</a:t>
            </a:r>
          </a:p>
        </p:txBody>
      </p:sp>
      <p:sp>
        <p:nvSpPr>
          <p:cNvPr id="7" name="Title 6">
            <a:extLst>
              <a:ext uri="{FF2B5EF4-FFF2-40B4-BE49-F238E27FC236}">
                <a16:creationId xmlns:a16="http://schemas.microsoft.com/office/drawing/2014/main" xmlns="" id="{853C6AE4-A3EE-46DE-8E02-F156E94AF2EC}"/>
              </a:ext>
            </a:extLst>
          </p:cNvPr>
          <p:cNvSpPr>
            <a:spLocks noGrp="1"/>
          </p:cNvSpPr>
          <p:nvPr>
            <p:ph type="title"/>
          </p:nvPr>
        </p:nvSpPr>
        <p:spPr/>
        <p:txBody>
          <a:bodyPr rtlCol="0"/>
          <a:lstStyle/>
          <a:p>
            <a:pPr lvl="0" rtl="0"/>
            <a:r>
              <a:rPr lang="lv-LV" dirty="0">
                <a:sym typeface="Arial"/>
              </a:rPr>
              <a:t>13. pielikums: Maksātnespējas procesa pazīmes</a:t>
            </a:r>
          </a:p>
        </p:txBody>
      </p:sp>
      <p:sp>
        <p:nvSpPr>
          <p:cNvPr id="66" name="Slide Number Placeholder 5">
            <a:extLst>
              <a:ext uri="{FF2B5EF4-FFF2-40B4-BE49-F238E27FC236}">
                <a16:creationId xmlns:a16="http://schemas.microsoft.com/office/drawing/2014/main" xmlns="" id="{D0387AC8-A059-40C1-A619-E035428E3988}"/>
              </a:ext>
            </a:extLst>
          </p:cNvPr>
          <p:cNvSpPr>
            <a:spLocks noGrp="1"/>
          </p:cNvSpPr>
          <p:nvPr>
            <p:ph type="sldNum" sz="quarter" idx="12"/>
          </p:nvPr>
        </p:nvSpPr>
        <p:spPr/>
        <p:txBody>
          <a:bodyPr rtlCol="0"/>
          <a:lstStyle/>
          <a:p>
            <a:pPr lvl="0" rtl="0"/>
            <a:fld id="{E81276B6-4034-4841-805E-541AB8384CBA}" type="slidenum">
              <a:rPr lang="en-GB" noProof="0" smtClean="0"/>
              <a:pPr lvl="0" rtl="0"/>
              <a:t>44</a:t>
            </a:fld>
            <a:endParaRPr lang="en-GB" noProof="0"/>
          </a:p>
        </p:txBody>
      </p:sp>
      <p:sp>
        <p:nvSpPr>
          <p:cNvPr id="46" name="Rectangle 45">
            <a:extLst>
              <a:ext uri="{FF2B5EF4-FFF2-40B4-BE49-F238E27FC236}">
                <a16:creationId xmlns:a16="http://schemas.microsoft.com/office/drawing/2014/main" xmlns="" id="{F8EFBE05-A7A7-49FF-B0F7-30EF2D70DA47}"/>
              </a:ext>
            </a:extLst>
          </p:cNvPr>
          <p:cNvSpPr/>
          <p:nvPr/>
        </p:nvSpPr>
        <p:spPr>
          <a:xfrm>
            <a:off x="0" y="2024063"/>
            <a:ext cx="5929488" cy="4308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xmlns="" id="{72377A1F-DFF4-4F89-8EF0-A1678A584331}"/>
              </a:ext>
            </a:extLst>
          </p:cNvPr>
          <p:cNvSpPr/>
          <p:nvPr/>
        </p:nvSpPr>
        <p:spPr>
          <a:xfrm>
            <a:off x="421240" y="2159423"/>
            <a:ext cx="5520606" cy="4152868"/>
          </a:xfrm>
          <a:prstGeom prst="rect">
            <a:avLst/>
          </a:prstGeom>
          <a:noFill/>
          <a:ln w="19050">
            <a:noFill/>
            <a:prstDash val="dash"/>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Juridiskas personas maksātnespējas procesa pazīmes: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piemērojot piespiedu izpildes līdzekļus, nav bijis iespējams izpildīt tiesas lēmumu par parāda piedziņu;</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SIA vai AS gadījumā nokavējuma parāda summa (kopsumma) pārsniedz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4268 EUR</a:t>
            </a:r>
            <a:r>
              <a:rPr lang="lv-LV" sz="1100" b="0" i="0" u="none" strike="noStrike" kern="1200" cap="none" spc="0" normalizeH="0" noProof="0" dirty="0">
                <a:ln>
                  <a:noFill/>
                </a:ln>
                <a:solidFill>
                  <a:srgbClr val="D04A02"/>
                </a:solidFill>
                <a:effectLst/>
                <a:uLnTx/>
                <a:uFillTx/>
                <a:latin typeface="arial" panose="020B0604020202020204" pitchFamily="34" charset="0"/>
                <a:ea typeface="+mn-ea"/>
                <a:cs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subjektiem, kas nav SIA vai AS, nokavējuma parāda summa (kopsumma) pārsniedz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2134 EUR</a:t>
            </a:r>
            <a:r>
              <a:rPr lang="lv-LV" sz="1100" b="0"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trīs nedēļu laikā pēc rakstiska brīdinājuma nodošanas pasta operatoram vai kreditora (-u) pamatotiem iebildumiem pret prasību nav veikts attiecīgais maksājums;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nav samaksājis darbiniekam pilnu darba samaksu</a:t>
            </a:r>
            <a:r>
              <a:rPr lang="lv-LV" sz="1100" b="0"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zaudējumu atlīdzību saistībā ar nelaimes gadījumu darbā vai arodslimību, vai arī nav veicis obligātās sociālās apdrošināšanas maksājumus divu mēnešu laikā pēc maksājumam noteiktās dienas;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TAP ļaunprātīga izmantošana / neizdošanās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kas izriet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no Maksātnespējas likuma 51. panta 2., 3. un 5. punkta noteikumiem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nav izpildījis savas saistības, kuru nokavējuma termiņš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pārsniedz divus mēnešus.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Saskaņā ar sākotnējo likvidācijas finanšu pārskatu parādniekam nav pietiekamu aktīvu, lai apmierinātu visas pamatotās kreditoru prasības, vai arī šis nosacījums tiek atklāts likvidācijas laikā;</a:t>
            </a:r>
          </a:p>
        </p:txBody>
      </p:sp>
      <p:grpSp>
        <p:nvGrpSpPr>
          <p:cNvPr id="8" name="Group 7">
            <a:extLst>
              <a:ext uri="{FF2B5EF4-FFF2-40B4-BE49-F238E27FC236}">
                <a16:creationId xmlns:a16="http://schemas.microsoft.com/office/drawing/2014/main" xmlns="" id="{529CC759-9818-4436-98DB-06DEF5303857}"/>
              </a:ext>
            </a:extLst>
          </p:cNvPr>
          <p:cNvGrpSpPr/>
          <p:nvPr/>
        </p:nvGrpSpPr>
        <p:grpSpPr>
          <a:xfrm>
            <a:off x="1" y="2474386"/>
            <a:ext cx="732128" cy="368300"/>
            <a:chOff x="1" y="2576861"/>
            <a:chExt cx="732128" cy="368300"/>
          </a:xfrm>
        </p:grpSpPr>
        <p:sp>
          <p:nvSpPr>
            <p:cNvPr id="47" name="Rectangle 46">
              <a:extLst>
                <a:ext uri="{FF2B5EF4-FFF2-40B4-BE49-F238E27FC236}">
                  <a16:creationId xmlns:a16="http://schemas.microsoft.com/office/drawing/2014/main" xmlns="" id="{E9564927-8D9C-476F-BFE9-CA90118EC270}"/>
                </a:ext>
              </a:extLst>
            </p:cNvPr>
            <p:cNvSpPr/>
            <p:nvPr/>
          </p:nvSpPr>
          <p:spPr>
            <a:xfrm>
              <a:off x="1" y="257686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5" name="Freeform 9">
              <a:extLst>
                <a:ext uri="{FF2B5EF4-FFF2-40B4-BE49-F238E27FC236}">
                  <a16:creationId xmlns:a16="http://schemas.microsoft.com/office/drawing/2014/main" xmlns="" id="{6DB1C1A5-24FE-4EA6-96CF-BE2B60B83E15}"/>
                </a:ext>
              </a:extLst>
            </p:cNvPr>
            <p:cNvSpPr>
              <a:spLocks noChangeAspect="1" noEditPoints="1"/>
            </p:cNvSpPr>
            <p:nvPr/>
          </p:nvSpPr>
          <p:spPr bwMode="auto">
            <a:xfrm>
              <a:off x="407442" y="2640621"/>
              <a:ext cx="240173" cy="240781"/>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xmlns="" id="{8E82321D-0C89-44E8-8918-987D69F2FE31}"/>
              </a:ext>
            </a:extLst>
          </p:cNvPr>
          <p:cNvGrpSpPr/>
          <p:nvPr/>
        </p:nvGrpSpPr>
        <p:grpSpPr>
          <a:xfrm>
            <a:off x="1" y="2964970"/>
            <a:ext cx="732128" cy="368300"/>
            <a:chOff x="1" y="3182394"/>
            <a:chExt cx="732128" cy="368300"/>
          </a:xfrm>
        </p:grpSpPr>
        <p:sp>
          <p:nvSpPr>
            <p:cNvPr id="48" name="Rectangle 47">
              <a:extLst>
                <a:ext uri="{FF2B5EF4-FFF2-40B4-BE49-F238E27FC236}">
                  <a16:creationId xmlns:a16="http://schemas.microsoft.com/office/drawing/2014/main" xmlns="" id="{5DFFE53A-F428-4460-9348-0D0DB38437FC}"/>
                </a:ext>
              </a:extLst>
            </p:cNvPr>
            <p:cNvSpPr/>
            <p:nvPr/>
          </p:nvSpPr>
          <p:spPr>
            <a:xfrm>
              <a:off x="1" y="3182394"/>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6" name="Freeform 30">
              <a:extLst>
                <a:ext uri="{FF2B5EF4-FFF2-40B4-BE49-F238E27FC236}">
                  <a16:creationId xmlns:a16="http://schemas.microsoft.com/office/drawing/2014/main" xmlns="" id="{AF4A31CD-2A10-49AB-85DD-1BBB9F49ACD7}"/>
                </a:ext>
              </a:extLst>
            </p:cNvPr>
            <p:cNvSpPr>
              <a:spLocks noChangeAspect="1" noEditPoints="1"/>
            </p:cNvSpPr>
            <p:nvPr/>
          </p:nvSpPr>
          <p:spPr bwMode="auto">
            <a:xfrm>
              <a:off x="407988" y="3246154"/>
              <a:ext cx="240781" cy="240781"/>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xmlns="" id="{DFD2DDDF-0AA3-43E4-A9C5-568AF34099FF}"/>
              </a:ext>
            </a:extLst>
          </p:cNvPr>
          <p:cNvGrpSpPr/>
          <p:nvPr/>
        </p:nvGrpSpPr>
        <p:grpSpPr>
          <a:xfrm>
            <a:off x="1" y="4007245"/>
            <a:ext cx="732128" cy="368300"/>
            <a:chOff x="1" y="4016471"/>
            <a:chExt cx="732128" cy="368300"/>
          </a:xfrm>
        </p:grpSpPr>
        <p:sp>
          <p:nvSpPr>
            <p:cNvPr id="49" name="Rectangle 48">
              <a:extLst>
                <a:ext uri="{FF2B5EF4-FFF2-40B4-BE49-F238E27FC236}">
                  <a16:creationId xmlns:a16="http://schemas.microsoft.com/office/drawing/2014/main" xmlns="" id="{61B896BB-E51E-4C82-8C31-80F0115DA9CE}"/>
                </a:ext>
              </a:extLst>
            </p:cNvPr>
            <p:cNvSpPr/>
            <p:nvPr/>
          </p:nvSpPr>
          <p:spPr>
            <a:xfrm>
              <a:off x="1" y="401647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39" name="Group 1538">
              <a:extLst>
                <a:ext uri="{FF2B5EF4-FFF2-40B4-BE49-F238E27FC236}">
                  <a16:creationId xmlns:a16="http://schemas.microsoft.com/office/drawing/2014/main" xmlns="" id="{F2ED051D-EABC-4676-BC82-1C7812B0989E}"/>
                </a:ext>
              </a:extLst>
            </p:cNvPr>
            <p:cNvGrpSpPr>
              <a:grpSpLocks noChangeAspect="1"/>
            </p:cNvGrpSpPr>
            <p:nvPr/>
          </p:nvGrpSpPr>
          <p:grpSpPr>
            <a:xfrm>
              <a:off x="407988" y="4080231"/>
              <a:ext cx="240781" cy="240781"/>
              <a:chOff x="-1565807" y="9312867"/>
              <a:chExt cx="426447" cy="426447"/>
            </a:xfrm>
            <a:solidFill>
              <a:schemeClr val="bg1"/>
            </a:solidFill>
          </p:grpSpPr>
          <p:sp>
            <p:nvSpPr>
              <p:cNvPr id="1540" name="Freeform 43">
                <a:extLst>
                  <a:ext uri="{FF2B5EF4-FFF2-40B4-BE49-F238E27FC236}">
                    <a16:creationId xmlns:a16="http://schemas.microsoft.com/office/drawing/2014/main" xmlns="" id="{B24E59ED-007D-4A23-961C-A4B3C58FC092}"/>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1" name="Freeform 44">
                <a:extLst>
                  <a:ext uri="{FF2B5EF4-FFF2-40B4-BE49-F238E27FC236}">
                    <a16:creationId xmlns:a16="http://schemas.microsoft.com/office/drawing/2014/main" xmlns="" id="{85EFDA70-5A9D-42B8-AE1E-8CBC99867030}"/>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xmlns="" id="{DD3B5CF2-CC10-4B05-9080-B136A71A11CC}"/>
              </a:ext>
            </a:extLst>
          </p:cNvPr>
          <p:cNvGrpSpPr/>
          <p:nvPr/>
        </p:nvGrpSpPr>
        <p:grpSpPr>
          <a:xfrm>
            <a:off x="1" y="4725028"/>
            <a:ext cx="732128" cy="368300"/>
            <a:chOff x="1" y="4716212"/>
            <a:chExt cx="732128" cy="368300"/>
          </a:xfrm>
        </p:grpSpPr>
        <p:sp>
          <p:nvSpPr>
            <p:cNvPr id="50" name="Rectangle 49">
              <a:extLst>
                <a:ext uri="{FF2B5EF4-FFF2-40B4-BE49-F238E27FC236}">
                  <a16:creationId xmlns:a16="http://schemas.microsoft.com/office/drawing/2014/main" xmlns="" id="{CBC09BC4-5956-4B3A-8929-01C61FCFB64A}"/>
                </a:ext>
              </a:extLst>
            </p:cNvPr>
            <p:cNvSpPr/>
            <p:nvPr/>
          </p:nvSpPr>
          <p:spPr>
            <a:xfrm>
              <a:off x="1" y="471621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2" name="Group 1541">
              <a:extLst>
                <a:ext uri="{FF2B5EF4-FFF2-40B4-BE49-F238E27FC236}">
                  <a16:creationId xmlns:a16="http://schemas.microsoft.com/office/drawing/2014/main" xmlns="" id="{B0CD5C4A-97A8-4DDF-8EF2-21D390295FEF}"/>
                </a:ext>
              </a:extLst>
            </p:cNvPr>
            <p:cNvGrpSpPr>
              <a:grpSpLocks noChangeAspect="1"/>
            </p:cNvGrpSpPr>
            <p:nvPr/>
          </p:nvGrpSpPr>
          <p:grpSpPr>
            <a:xfrm>
              <a:off x="407988" y="4779972"/>
              <a:ext cx="240781" cy="240781"/>
              <a:chOff x="6486082" y="3429000"/>
              <a:chExt cx="426447" cy="426447"/>
            </a:xfrm>
            <a:solidFill>
              <a:schemeClr val="bg1"/>
            </a:solidFill>
          </p:grpSpPr>
          <p:sp>
            <p:nvSpPr>
              <p:cNvPr id="1543" name="Freeform 30">
                <a:extLst>
                  <a:ext uri="{FF2B5EF4-FFF2-40B4-BE49-F238E27FC236}">
                    <a16:creationId xmlns:a16="http://schemas.microsoft.com/office/drawing/2014/main" xmlns="" id="{A64D4BF1-F006-4D2A-B5DD-FBE1850A37E6}"/>
                  </a:ext>
                </a:extLst>
              </p:cNvPr>
              <p:cNvSpPr>
                <a:spLocks noEditPoints="1"/>
              </p:cNvSpPr>
              <p:nvPr/>
            </p:nvSpPr>
            <p:spPr bwMode="auto">
              <a:xfrm>
                <a:off x="6486082" y="3429000"/>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4" name="Freeform 31">
                <a:extLst>
                  <a:ext uri="{FF2B5EF4-FFF2-40B4-BE49-F238E27FC236}">
                    <a16:creationId xmlns:a16="http://schemas.microsoft.com/office/drawing/2014/main" xmlns="" id="{D7090511-237F-4439-A371-7BA01CB30FD3}"/>
                  </a:ext>
                </a:extLst>
              </p:cNvPr>
              <p:cNvSpPr>
                <a:spLocks noEditPoints="1"/>
              </p:cNvSpPr>
              <p:nvPr/>
            </p:nvSpPr>
            <p:spPr bwMode="auto">
              <a:xfrm>
                <a:off x="6514045" y="3470945"/>
                <a:ext cx="370519" cy="335563"/>
              </a:xfrm>
              <a:custGeom>
                <a:avLst/>
                <a:gdLst>
                  <a:gd name="T0" fmla="*/ 27 w 53"/>
                  <a:gd name="T1" fmla="*/ 48 h 48"/>
                  <a:gd name="T2" fmla="*/ 53 w 53"/>
                  <a:gd name="T3" fmla="*/ 32 h 48"/>
                  <a:gd name="T4" fmla="*/ 47 w 53"/>
                  <a:gd name="T5" fmla="*/ 28 h 48"/>
                  <a:gd name="T6" fmla="*/ 53 w 53"/>
                  <a:gd name="T7" fmla="*/ 24 h 48"/>
                  <a:gd name="T8" fmla="*/ 47 w 53"/>
                  <a:gd name="T9" fmla="*/ 20 h 48"/>
                  <a:gd name="T10" fmla="*/ 53 w 53"/>
                  <a:gd name="T11" fmla="*/ 16 h 48"/>
                  <a:gd name="T12" fmla="*/ 26 w 53"/>
                  <a:gd name="T13" fmla="*/ 0 h 48"/>
                  <a:gd name="T14" fmla="*/ 0 w 53"/>
                  <a:gd name="T15" fmla="*/ 16 h 48"/>
                  <a:gd name="T16" fmla="*/ 6 w 53"/>
                  <a:gd name="T17" fmla="*/ 20 h 48"/>
                  <a:gd name="T18" fmla="*/ 0 w 53"/>
                  <a:gd name="T19" fmla="*/ 24 h 48"/>
                  <a:gd name="T20" fmla="*/ 6 w 53"/>
                  <a:gd name="T21" fmla="*/ 28 h 48"/>
                  <a:gd name="T22" fmla="*/ 0 w 53"/>
                  <a:gd name="T23" fmla="*/ 32 h 48"/>
                  <a:gd name="T24" fmla="*/ 27 w 53"/>
                  <a:gd name="T25" fmla="*/ 48 h 48"/>
                  <a:gd name="T26" fmla="*/ 27 w 53"/>
                  <a:gd name="T27" fmla="*/ 3 h 48"/>
                  <a:gd name="T28" fmla="*/ 49 w 53"/>
                  <a:gd name="T29" fmla="*/ 16 h 48"/>
                  <a:gd name="T30" fmla="*/ 26 w 53"/>
                  <a:gd name="T31" fmla="*/ 30 h 48"/>
                  <a:gd name="T32" fmla="*/ 4 w 53"/>
                  <a:gd name="T33" fmla="*/ 16 h 48"/>
                  <a:gd name="T34" fmla="*/ 27 w 53"/>
                  <a:gd name="T35" fmla="*/ 3 h 48"/>
                  <a:gd name="T36" fmla="*/ 8 w 53"/>
                  <a:gd name="T37" fmla="*/ 22 h 48"/>
                  <a:gd name="T38" fmla="*/ 27 w 53"/>
                  <a:gd name="T39" fmla="*/ 33 h 48"/>
                  <a:gd name="T40" fmla="*/ 45 w 53"/>
                  <a:gd name="T41" fmla="*/ 22 h 48"/>
                  <a:gd name="T42" fmla="*/ 49 w 53"/>
                  <a:gd name="T43" fmla="*/ 24 h 48"/>
                  <a:gd name="T44" fmla="*/ 26 w 53"/>
                  <a:gd name="T45" fmla="*/ 38 h 48"/>
                  <a:gd name="T46" fmla="*/ 4 w 53"/>
                  <a:gd name="T47" fmla="*/ 24 h 48"/>
                  <a:gd name="T48" fmla="*/ 8 w 53"/>
                  <a:gd name="T49" fmla="*/ 22 h 48"/>
                  <a:gd name="T50" fmla="*/ 27 w 53"/>
                  <a:gd name="T51" fmla="*/ 40 h 48"/>
                  <a:gd name="T52" fmla="*/ 45 w 53"/>
                  <a:gd name="T53" fmla="*/ 29 h 48"/>
                  <a:gd name="T54" fmla="*/ 49 w 53"/>
                  <a:gd name="T55" fmla="*/ 32 h 48"/>
                  <a:gd name="T56" fmla="*/ 26 w 53"/>
                  <a:gd name="T57" fmla="*/ 45 h 48"/>
                  <a:gd name="T58" fmla="*/ 4 w 53"/>
                  <a:gd name="T59" fmla="*/ 32 h 48"/>
                  <a:gd name="T60" fmla="*/ 8 w 53"/>
                  <a:gd name="T61" fmla="*/ 29 h 48"/>
                  <a:gd name="T62" fmla="*/ 27 w 53"/>
                  <a:gd name="T6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8">
                    <a:moveTo>
                      <a:pt x="27" y="48"/>
                    </a:moveTo>
                    <a:lnTo>
                      <a:pt x="53" y="32"/>
                    </a:lnTo>
                    <a:lnTo>
                      <a:pt x="47" y="28"/>
                    </a:lnTo>
                    <a:lnTo>
                      <a:pt x="53" y="24"/>
                    </a:lnTo>
                    <a:lnTo>
                      <a:pt x="47" y="20"/>
                    </a:lnTo>
                    <a:lnTo>
                      <a:pt x="53" y="16"/>
                    </a:lnTo>
                    <a:lnTo>
                      <a:pt x="26" y="0"/>
                    </a:lnTo>
                    <a:lnTo>
                      <a:pt x="0" y="16"/>
                    </a:lnTo>
                    <a:lnTo>
                      <a:pt x="6" y="20"/>
                    </a:lnTo>
                    <a:lnTo>
                      <a:pt x="0" y="24"/>
                    </a:lnTo>
                    <a:lnTo>
                      <a:pt x="6" y="28"/>
                    </a:lnTo>
                    <a:lnTo>
                      <a:pt x="0" y="32"/>
                    </a:lnTo>
                    <a:lnTo>
                      <a:pt x="27" y="48"/>
                    </a:lnTo>
                    <a:close/>
                    <a:moveTo>
                      <a:pt x="27" y="3"/>
                    </a:moveTo>
                    <a:lnTo>
                      <a:pt x="49" y="16"/>
                    </a:lnTo>
                    <a:lnTo>
                      <a:pt x="26" y="30"/>
                    </a:lnTo>
                    <a:lnTo>
                      <a:pt x="4" y="16"/>
                    </a:lnTo>
                    <a:lnTo>
                      <a:pt x="27" y="3"/>
                    </a:lnTo>
                    <a:close/>
                    <a:moveTo>
                      <a:pt x="8" y="22"/>
                    </a:moveTo>
                    <a:lnTo>
                      <a:pt x="27" y="33"/>
                    </a:lnTo>
                    <a:lnTo>
                      <a:pt x="45" y="22"/>
                    </a:lnTo>
                    <a:lnTo>
                      <a:pt x="49" y="24"/>
                    </a:lnTo>
                    <a:lnTo>
                      <a:pt x="26" y="38"/>
                    </a:lnTo>
                    <a:lnTo>
                      <a:pt x="4" y="24"/>
                    </a:lnTo>
                    <a:lnTo>
                      <a:pt x="8" y="22"/>
                    </a:lnTo>
                    <a:close/>
                    <a:moveTo>
                      <a:pt x="27" y="40"/>
                    </a:moveTo>
                    <a:lnTo>
                      <a:pt x="45" y="29"/>
                    </a:lnTo>
                    <a:lnTo>
                      <a:pt x="49" y="32"/>
                    </a:lnTo>
                    <a:lnTo>
                      <a:pt x="26" y="45"/>
                    </a:lnTo>
                    <a:lnTo>
                      <a:pt x="4" y="32"/>
                    </a:lnTo>
                    <a:lnTo>
                      <a:pt x="8" y="29"/>
                    </a:lnTo>
                    <a:lnTo>
                      <a:pt x="2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0" name="Group 9">
            <a:extLst>
              <a:ext uri="{FF2B5EF4-FFF2-40B4-BE49-F238E27FC236}">
                <a16:creationId xmlns:a16="http://schemas.microsoft.com/office/drawing/2014/main" xmlns="" id="{C5334451-DB11-4E93-9D79-63DA944D5BAE}"/>
              </a:ext>
            </a:extLst>
          </p:cNvPr>
          <p:cNvGrpSpPr/>
          <p:nvPr/>
        </p:nvGrpSpPr>
        <p:grpSpPr>
          <a:xfrm>
            <a:off x="1" y="5220908"/>
            <a:ext cx="732128" cy="368300"/>
            <a:chOff x="1" y="5280872"/>
            <a:chExt cx="732128" cy="368300"/>
          </a:xfrm>
        </p:grpSpPr>
        <p:sp>
          <p:nvSpPr>
            <p:cNvPr id="52" name="Rectangle 51">
              <a:extLst>
                <a:ext uri="{FF2B5EF4-FFF2-40B4-BE49-F238E27FC236}">
                  <a16:creationId xmlns:a16="http://schemas.microsoft.com/office/drawing/2014/main" xmlns="" id="{CB122CF5-D214-4D2D-96DD-04D2988442BB}"/>
                </a:ext>
              </a:extLst>
            </p:cNvPr>
            <p:cNvSpPr/>
            <p:nvPr/>
          </p:nvSpPr>
          <p:spPr>
            <a:xfrm>
              <a:off x="1" y="528087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5" name="Group 1544">
              <a:extLst>
                <a:ext uri="{FF2B5EF4-FFF2-40B4-BE49-F238E27FC236}">
                  <a16:creationId xmlns:a16="http://schemas.microsoft.com/office/drawing/2014/main" xmlns="" id="{75377C65-24C4-4226-A42C-035ACFB4A39F}"/>
                </a:ext>
              </a:extLst>
            </p:cNvPr>
            <p:cNvGrpSpPr>
              <a:grpSpLocks noChangeAspect="1"/>
            </p:cNvGrpSpPr>
            <p:nvPr/>
          </p:nvGrpSpPr>
          <p:grpSpPr>
            <a:xfrm>
              <a:off x="407988" y="5344632"/>
              <a:ext cx="240781" cy="240781"/>
              <a:chOff x="7256107" y="2730316"/>
              <a:chExt cx="478411" cy="475283"/>
            </a:xfrm>
            <a:solidFill>
              <a:schemeClr val="bg1"/>
            </a:solidFill>
          </p:grpSpPr>
          <p:sp>
            <p:nvSpPr>
              <p:cNvPr id="1546" name="Freeform 167">
                <a:extLst>
                  <a:ext uri="{FF2B5EF4-FFF2-40B4-BE49-F238E27FC236}">
                    <a16:creationId xmlns:a16="http://schemas.microsoft.com/office/drawing/2014/main" xmlns="" id="{5E52BD6F-BDD4-4F8F-BFB8-4F6774F73628}"/>
                  </a:ext>
                </a:extLst>
              </p:cNvPr>
              <p:cNvSpPr>
                <a:spLocks noEditPoints="1"/>
              </p:cNvSpPr>
              <p:nvPr/>
            </p:nvSpPr>
            <p:spPr bwMode="auto">
              <a:xfrm>
                <a:off x="7256107" y="2761585"/>
                <a:ext cx="478411" cy="444014"/>
              </a:xfrm>
              <a:custGeom>
                <a:avLst/>
                <a:gdLst>
                  <a:gd name="T0" fmla="*/ 144 w 153"/>
                  <a:gd name="T1" fmla="*/ 120 h 142"/>
                  <a:gd name="T2" fmla="*/ 144 w 153"/>
                  <a:gd name="T3" fmla="*/ 30 h 142"/>
                  <a:gd name="T4" fmla="*/ 127 w 153"/>
                  <a:gd name="T5" fmla="*/ 30 h 142"/>
                  <a:gd name="T6" fmla="*/ 127 w 153"/>
                  <a:gd name="T7" fmla="*/ 0 h 142"/>
                  <a:gd name="T8" fmla="*/ 70 w 153"/>
                  <a:gd name="T9" fmla="*/ 0 h 142"/>
                  <a:gd name="T10" fmla="*/ 70 w 153"/>
                  <a:gd name="T11" fmla="*/ 6 h 142"/>
                  <a:gd name="T12" fmla="*/ 120 w 153"/>
                  <a:gd name="T13" fmla="*/ 6 h 142"/>
                  <a:gd name="T14" fmla="*/ 120 w 153"/>
                  <a:gd name="T15" fmla="*/ 30 h 142"/>
                  <a:gd name="T16" fmla="*/ 70 w 153"/>
                  <a:gd name="T17" fmla="*/ 30 h 142"/>
                  <a:gd name="T18" fmla="*/ 70 w 153"/>
                  <a:gd name="T19" fmla="*/ 37 h 142"/>
                  <a:gd name="T20" fmla="*/ 138 w 153"/>
                  <a:gd name="T21" fmla="*/ 37 h 142"/>
                  <a:gd name="T22" fmla="*/ 138 w 153"/>
                  <a:gd name="T23" fmla="*/ 120 h 142"/>
                  <a:gd name="T24" fmla="*/ 135 w 153"/>
                  <a:gd name="T25" fmla="*/ 120 h 142"/>
                  <a:gd name="T26" fmla="*/ 133 w 153"/>
                  <a:gd name="T27" fmla="*/ 120 h 142"/>
                  <a:gd name="T28" fmla="*/ 88 w 153"/>
                  <a:gd name="T29" fmla="*/ 120 h 142"/>
                  <a:gd name="T30" fmla="*/ 84 w 153"/>
                  <a:gd name="T31" fmla="*/ 120 h 142"/>
                  <a:gd name="T32" fmla="*/ 15 w 153"/>
                  <a:gd name="T33" fmla="*/ 120 h 142"/>
                  <a:gd name="T34" fmla="*/ 15 w 153"/>
                  <a:gd name="T35" fmla="*/ 83 h 142"/>
                  <a:gd name="T36" fmla="*/ 9 w 153"/>
                  <a:gd name="T37" fmla="*/ 83 h 142"/>
                  <a:gd name="T38" fmla="*/ 9 w 153"/>
                  <a:gd name="T39" fmla="*/ 120 h 142"/>
                  <a:gd name="T40" fmla="*/ 0 w 153"/>
                  <a:gd name="T41" fmla="*/ 120 h 142"/>
                  <a:gd name="T42" fmla="*/ 0 w 153"/>
                  <a:gd name="T43" fmla="*/ 142 h 142"/>
                  <a:gd name="T44" fmla="*/ 153 w 153"/>
                  <a:gd name="T45" fmla="*/ 142 h 142"/>
                  <a:gd name="T46" fmla="*/ 153 w 153"/>
                  <a:gd name="T47" fmla="*/ 120 h 142"/>
                  <a:gd name="T48" fmla="*/ 144 w 153"/>
                  <a:gd name="T49" fmla="*/ 120 h 142"/>
                  <a:gd name="T50" fmla="*/ 146 w 153"/>
                  <a:gd name="T51" fmla="*/ 135 h 142"/>
                  <a:gd name="T52" fmla="*/ 7 w 153"/>
                  <a:gd name="T53" fmla="*/ 135 h 142"/>
                  <a:gd name="T54" fmla="*/ 7 w 153"/>
                  <a:gd name="T55" fmla="*/ 126 h 142"/>
                  <a:gd name="T56" fmla="*/ 84 w 153"/>
                  <a:gd name="T57" fmla="*/ 126 h 142"/>
                  <a:gd name="T58" fmla="*/ 88 w 153"/>
                  <a:gd name="T59" fmla="*/ 126 h 142"/>
                  <a:gd name="T60" fmla="*/ 133 w 153"/>
                  <a:gd name="T61" fmla="*/ 126 h 142"/>
                  <a:gd name="T62" fmla="*/ 135 w 153"/>
                  <a:gd name="T63" fmla="*/ 126 h 142"/>
                  <a:gd name="T64" fmla="*/ 146 w 153"/>
                  <a:gd name="T65" fmla="*/ 126 h 142"/>
                  <a:gd name="T66" fmla="*/ 146 w 153"/>
                  <a:gd name="T67" fmla="*/ 1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42">
                    <a:moveTo>
                      <a:pt x="144" y="120"/>
                    </a:moveTo>
                    <a:lnTo>
                      <a:pt x="144" y="30"/>
                    </a:lnTo>
                    <a:lnTo>
                      <a:pt x="127" y="30"/>
                    </a:lnTo>
                    <a:lnTo>
                      <a:pt x="127" y="0"/>
                    </a:lnTo>
                    <a:lnTo>
                      <a:pt x="70" y="0"/>
                    </a:lnTo>
                    <a:lnTo>
                      <a:pt x="70" y="6"/>
                    </a:lnTo>
                    <a:lnTo>
                      <a:pt x="120" y="6"/>
                    </a:lnTo>
                    <a:lnTo>
                      <a:pt x="120" y="30"/>
                    </a:lnTo>
                    <a:lnTo>
                      <a:pt x="70" y="30"/>
                    </a:lnTo>
                    <a:lnTo>
                      <a:pt x="70" y="37"/>
                    </a:lnTo>
                    <a:lnTo>
                      <a:pt x="138" y="37"/>
                    </a:lnTo>
                    <a:lnTo>
                      <a:pt x="138" y="120"/>
                    </a:lnTo>
                    <a:lnTo>
                      <a:pt x="135" y="120"/>
                    </a:lnTo>
                    <a:lnTo>
                      <a:pt x="133" y="120"/>
                    </a:lnTo>
                    <a:lnTo>
                      <a:pt x="88" y="120"/>
                    </a:lnTo>
                    <a:lnTo>
                      <a:pt x="84" y="120"/>
                    </a:lnTo>
                    <a:lnTo>
                      <a:pt x="15" y="120"/>
                    </a:lnTo>
                    <a:lnTo>
                      <a:pt x="15" y="83"/>
                    </a:lnTo>
                    <a:lnTo>
                      <a:pt x="9" y="83"/>
                    </a:lnTo>
                    <a:lnTo>
                      <a:pt x="9" y="120"/>
                    </a:lnTo>
                    <a:lnTo>
                      <a:pt x="0" y="120"/>
                    </a:lnTo>
                    <a:lnTo>
                      <a:pt x="0" y="142"/>
                    </a:lnTo>
                    <a:lnTo>
                      <a:pt x="153" y="142"/>
                    </a:lnTo>
                    <a:lnTo>
                      <a:pt x="153" y="120"/>
                    </a:lnTo>
                    <a:lnTo>
                      <a:pt x="144" y="120"/>
                    </a:lnTo>
                    <a:close/>
                    <a:moveTo>
                      <a:pt x="146" y="135"/>
                    </a:moveTo>
                    <a:lnTo>
                      <a:pt x="7" y="135"/>
                    </a:lnTo>
                    <a:lnTo>
                      <a:pt x="7" y="126"/>
                    </a:lnTo>
                    <a:lnTo>
                      <a:pt x="84" y="126"/>
                    </a:lnTo>
                    <a:lnTo>
                      <a:pt x="88" y="126"/>
                    </a:lnTo>
                    <a:lnTo>
                      <a:pt x="133" y="126"/>
                    </a:lnTo>
                    <a:lnTo>
                      <a:pt x="135" y="126"/>
                    </a:lnTo>
                    <a:lnTo>
                      <a:pt x="146" y="126"/>
                    </a:lnTo>
                    <a:lnTo>
                      <a:pt x="146"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7" name="Freeform 168">
                <a:extLst>
                  <a:ext uri="{FF2B5EF4-FFF2-40B4-BE49-F238E27FC236}">
                    <a16:creationId xmlns:a16="http://schemas.microsoft.com/office/drawing/2014/main" xmlns="" id="{1EC646DC-84AC-4221-A237-862B5DF2376E}"/>
                  </a:ext>
                </a:extLst>
              </p:cNvPr>
              <p:cNvSpPr>
                <a:spLocks noEditPoints="1"/>
              </p:cNvSpPr>
              <p:nvPr/>
            </p:nvSpPr>
            <p:spPr bwMode="auto">
              <a:xfrm>
                <a:off x="7324898" y="2902295"/>
                <a:ext cx="340829" cy="212627"/>
              </a:xfrm>
              <a:custGeom>
                <a:avLst/>
                <a:gdLst>
                  <a:gd name="T0" fmla="*/ 127 w 136"/>
                  <a:gd name="T1" fmla="*/ 58 h 86"/>
                  <a:gd name="T2" fmla="*/ 122 w 136"/>
                  <a:gd name="T3" fmla="*/ 55 h 86"/>
                  <a:gd name="T4" fmla="*/ 110 w 136"/>
                  <a:gd name="T5" fmla="*/ 51 h 86"/>
                  <a:gd name="T6" fmla="*/ 105 w 136"/>
                  <a:gd name="T7" fmla="*/ 52 h 86"/>
                  <a:gd name="T8" fmla="*/ 105 w 136"/>
                  <a:gd name="T9" fmla="*/ 53 h 86"/>
                  <a:gd name="T10" fmla="*/ 99 w 136"/>
                  <a:gd name="T11" fmla="*/ 53 h 86"/>
                  <a:gd name="T12" fmla="*/ 98 w 136"/>
                  <a:gd name="T13" fmla="*/ 52 h 86"/>
                  <a:gd name="T14" fmla="*/ 93 w 136"/>
                  <a:gd name="T15" fmla="*/ 51 h 86"/>
                  <a:gd name="T16" fmla="*/ 81 w 136"/>
                  <a:gd name="T17" fmla="*/ 55 h 86"/>
                  <a:gd name="T18" fmla="*/ 72 w 136"/>
                  <a:gd name="T19" fmla="*/ 62 h 86"/>
                  <a:gd name="T20" fmla="*/ 70 w 136"/>
                  <a:gd name="T21" fmla="*/ 78 h 86"/>
                  <a:gd name="T22" fmla="*/ 9 w 136"/>
                  <a:gd name="T23" fmla="*/ 78 h 86"/>
                  <a:gd name="T24" fmla="*/ 9 w 136"/>
                  <a:gd name="T25" fmla="*/ 49 h 86"/>
                  <a:gd name="T26" fmla="*/ 0 w 136"/>
                  <a:gd name="T27" fmla="*/ 49 h 86"/>
                  <a:gd name="T28" fmla="*/ 0 w 136"/>
                  <a:gd name="T29" fmla="*/ 86 h 86"/>
                  <a:gd name="T30" fmla="*/ 136 w 136"/>
                  <a:gd name="T31" fmla="*/ 86 h 86"/>
                  <a:gd name="T32" fmla="*/ 136 w 136"/>
                  <a:gd name="T33" fmla="*/ 0 h 86"/>
                  <a:gd name="T34" fmla="*/ 59 w 136"/>
                  <a:gd name="T35" fmla="*/ 0 h 86"/>
                  <a:gd name="T36" fmla="*/ 59 w 136"/>
                  <a:gd name="T37" fmla="*/ 8 h 86"/>
                  <a:gd name="T38" fmla="*/ 127 w 136"/>
                  <a:gd name="T39" fmla="*/ 8 h 86"/>
                  <a:gd name="T40" fmla="*/ 127 w 136"/>
                  <a:gd name="T41" fmla="*/ 58 h 86"/>
                  <a:gd name="T42" fmla="*/ 78 w 136"/>
                  <a:gd name="T43" fmla="*/ 78 h 86"/>
                  <a:gd name="T44" fmla="*/ 80 w 136"/>
                  <a:gd name="T45" fmla="*/ 65 h 86"/>
                  <a:gd name="T46" fmla="*/ 83 w 136"/>
                  <a:gd name="T47" fmla="*/ 62 h 86"/>
                  <a:gd name="T48" fmla="*/ 94 w 136"/>
                  <a:gd name="T49" fmla="*/ 59 h 86"/>
                  <a:gd name="T50" fmla="*/ 109 w 136"/>
                  <a:gd name="T51" fmla="*/ 59 h 86"/>
                  <a:gd name="T52" fmla="*/ 120 w 136"/>
                  <a:gd name="T53" fmla="*/ 62 h 86"/>
                  <a:gd name="T54" fmla="*/ 123 w 136"/>
                  <a:gd name="T55" fmla="*/ 65 h 86"/>
                  <a:gd name="T56" fmla="*/ 125 w 136"/>
                  <a:gd name="T57" fmla="*/ 78 h 86"/>
                  <a:gd name="T58" fmla="*/ 78 w 136"/>
                  <a:gd name="T59"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86">
                    <a:moveTo>
                      <a:pt x="127" y="58"/>
                    </a:moveTo>
                    <a:cubicBezTo>
                      <a:pt x="126" y="56"/>
                      <a:pt x="124" y="55"/>
                      <a:pt x="122" y="55"/>
                    </a:cubicBezTo>
                    <a:cubicBezTo>
                      <a:pt x="110" y="51"/>
                      <a:pt x="110" y="51"/>
                      <a:pt x="110" y="51"/>
                    </a:cubicBezTo>
                    <a:cubicBezTo>
                      <a:pt x="108" y="51"/>
                      <a:pt x="107" y="51"/>
                      <a:pt x="105" y="52"/>
                    </a:cubicBezTo>
                    <a:cubicBezTo>
                      <a:pt x="105" y="53"/>
                      <a:pt x="105" y="53"/>
                      <a:pt x="105" y="53"/>
                    </a:cubicBezTo>
                    <a:cubicBezTo>
                      <a:pt x="103" y="54"/>
                      <a:pt x="100" y="54"/>
                      <a:pt x="99" y="53"/>
                    </a:cubicBezTo>
                    <a:cubicBezTo>
                      <a:pt x="98" y="52"/>
                      <a:pt x="98" y="52"/>
                      <a:pt x="98" y="52"/>
                    </a:cubicBezTo>
                    <a:cubicBezTo>
                      <a:pt x="96" y="51"/>
                      <a:pt x="95" y="51"/>
                      <a:pt x="93" y="51"/>
                    </a:cubicBezTo>
                    <a:cubicBezTo>
                      <a:pt x="81" y="55"/>
                      <a:pt x="81" y="55"/>
                      <a:pt x="81" y="55"/>
                    </a:cubicBezTo>
                    <a:cubicBezTo>
                      <a:pt x="77" y="56"/>
                      <a:pt x="74" y="59"/>
                      <a:pt x="72" y="62"/>
                    </a:cubicBezTo>
                    <a:cubicBezTo>
                      <a:pt x="70" y="78"/>
                      <a:pt x="70" y="78"/>
                      <a:pt x="70" y="78"/>
                    </a:cubicBezTo>
                    <a:cubicBezTo>
                      <a:pt x="9" y="78"/>
                      <a:pt x="9" y="78"/>
                      <a:pt x="9" y="78"/>
                    </a:cubicBezTo>
                    <a:cubicBezTo>
                      <a:pt x="9" y="49"/>
                      <a:pt x="9" y="49"/>
                      <a:pt x="9" y="49"/>
                    </a:cubicBezTo>
                    <a:cubicBezTo>
                      <a:pt x="0" y="49"/>
                      <a:pt x="0" y="49"/>
                      <a:pt x="0" y="49"/>
                    </a:cubicBezTo>
                    <a:cubicBezTo>
                      <a:pt x="0" y="86"/>
                      <a:pt x="0" y="86"/>
                      <a:pt x="0" y="86"/>
                    </a:cubicBezTo>
                    <a:cubicBezTo>
                      <a:pt x="136" y="86"/>
                      <a:pt x="136" y="86"/>
                      <a:pt x="136" y="86"/>
                    </a:cubicBezTo>
                    <a:cubicBezTo>
                      <a:pt x="136" y="0"/>
                      <a:pt x="136" y="0"/>
                      <a:pt x="136" y="0"/>
                    </a:cubicBezTo>
                    <a:cubicBezTo>
                      <a:pt x="59" y="0"/>
                      <a:pt x="59" y="0"/>
                      <a:pt x="59" y="0"/>
                    </a:cubicBezTo>
                    <a:cubicBezTo>
                      <a:pt x="59" y="8"/>
                      <a:pt x="59" y="8"/>
                      <a:pt x="59" y="8"/>
                    </a:cubicBezTo>
                    <a:cubicBezTo>
                      <a:pt x="127" y="8"/>
                      <a:pt x="127" y="8"/>
                      <a:pt x="127" y="8"/>
                    </a:cubicBezTo>
                    <a:lnTo>
                      <a:pt x="127" y="58"/>
                    </a:lnTo>
                    <a:close/>
                    <a:moveTo>
                      <a:pt x="78" y="78"/>
                    </a:moveTo>
                    <a:cubicBezTo>
                      <a:pt x="80" y="65"/>
                      <a:pt x="80" y="65"/>
                      <a:pt x="80" y="65"/>
                    </a:cubicBezTo>
                    <a:cubicBezTo>
                      <a:pt x="80" y="64"/>
                      <a:pt x="82" y="63"/>
                      <a:pt x="83" y="62"/>
                    </a:cubicBezTo>
                    <a:cubicBezTo>
                      <a:pt x="94" y="59"/>
                      <a:pt x="94" y="59"/>
                      <a:pt x="94" y="59"/>
                    </a:cubicBezTo>
                    <a:cubicBezTo>
                      <a:pt x="98" y="63"/>
                      <a:pt x="105" y="63"/>
                      <a:pt x="109" y="59"/>
                    </a:cubicBezTo>
                    <a:cubicBezTo>
                      <a:pt x="120" y="62"/>
                      <a:pt x="120" y="62"/>
                      <a:pt x="120" y="62"/>
                    </a:cubicBezTo>
                    <a:cubicBezTo>
                      <a:pt x="121" y="63"/>
                      <a:pt x="123" y="64"/>
                      <a:pt x="123" y="65"/>
                    </a:cubicBezTo>
                    <a:cubicBezTo>
                      <a:pt x="125" y="78"/>
                      <a:pt x="125" y="78"/>
                      <a:pt x="125" y="78"/>
                    </a:cubicBezTo>
                    <a:lnTo>
                      <a:pt x="7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8" name="Freeform 169">
                <a:extLst>
                  <a:ext uri="{FF2B5EF4-FFF2-40B4-BE49-F238E27FC236}">
                    <a16:creationId xmlns:a16="http://schemas.microsoft.com/office/drawing/2014/main" xmlns="" id="{860A2BCD-54CC-4B64-AFCE-4FDE5786CF65}"/>
                  </a:ext>
                </a:extLst>
              </p:cNvPr>
              <p:cNvSpPr>
                <a:spLocks noEditPoints="1"/>
              </p:cNvSpPr>
              <p:nvPr/>
            </p:nvSpPr>
            <p:spPr bwMode="auto">
              <a:xfrm>
                <a:off x="7540653" y="2936689"/>
                <a:ext cx="75045" cy="84426"/>
              </a:xfrm>
              <a:custGeom>
                <a:avLst/>
                <a:gdLst>
                  <a:gd name="T0" fmla="*/ 26 w 31"/>
                  <a:gd name="T1" fmla="*/ 29 h 34"/>
                  <a:gd name="T2" fmla="*/ 31 w 31"/>
                  <a:gd name="T3" fmla="*/ 15 h 34"/>
                  <a:gd name="T4" fmla="*/ 16 w 31"/>
                  <a:gd name="T5" fmla="*/ 0 h 34"/>
                  <a:gd name="T6" fmla="*/ 0 w 31"/>
                  <a:gd name="T7" fmla="*/ 15 h 34"/>
                  <a:gd name="T8" fmla="*/ 5 w 31"/>
                  <a:gd name="T9" fmla="*/ 29 h 34"/>
                  <a:gd name="T10" fmla="*/ 16 w 31"/>
                  <a:gd name="T11" fmla="*/ 34 h 34"/>
                  <a:gd name="T12" fmla="*/ 26 w 31"/>
                  <a:gd name="T13" fmla="*/ 29 h 34"/>
                  <a:gd name="T14" fmla="*/ 9 w 31"/>
                  <a:gd name="T15" fmla="*/ 15 h 34"/>
                  <a:gd name="T16" fmla="*/ 16 w 31"/>
                  <a:gd name="T17" fmla="*/ 8 h 34"/>
                  <a:gd name="T18" fmla="*/ 22 w 31"/>
                  <a:gd name="T19" fmla="*/ 15 h 34"/>
                  <a:gd name="T20" fmla="*/ 20 w 31"/>
                  <a:gd name="T21" fmla="*/ 23 h 34"/>
                  <a:gd name="T22" fmla="*/ 16 w 31"/>
                  <a:gd name="T23" fmla="*/ 26 h 34"/>
                  <a:gd name="T24" fmla="*/ 11 w 31"/>
                  <a:gd name="T25" fmla="*/ 23 h 34"/>
                  <a:gd name="T26" fmla="*/ 9 w 31"/>
                  <a:gd name="T2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4">
                    <a:moveTo>
                      <a:pt x="26" y="29"/>
                    </a:moveTo>
                    <a:cubicBezTo>
                      <a:pt x="29" y="26"/>
                      <a:pt x="31" y="21"/>
                      <a:pt x="31" y="15"/>
                    </a:cubicBezTo>
                    <a:cubicBezTo>
                      <a:pt x="31" y="7"/>
                      <a:pt x="24" y="0"/>
                      <a:pt x="16" y="0"/>
                    </a:cubicBezTo>
                    <a:cubicBezTo>
                      <a:pt x="7" y="0"/>
                      <a:pt x="0" y="7"/>
                      <a:pt x="0" y="15"/>
                    </a:cubicBezTo>
                    <a:cubicBezTo>
                      <a:pt x="0" y="21"/>
                      <a:pt x="2" y="26"/>
                      <a:pt x="5" y="29"/>
                    </a:cubicBezTo>
                    <a:cubicBezTo>
                      <a:pt x="8" y="32"/>
                      <a:pt x="11" y="34"/>
                      <a:pt x="16" y="34"/>
                    </a:cubicBezTo>
                    <a:cubicBezTo>
                      <a:pt x="20" y="34"/>
                      <a:pt x="23" y="32"/>
                      <a:pt x="26" y="29"/>
                    </a:cubicBezTo>
                    <a:close/>
                    <a:moveTo>
                      <a:pt x="9" y="15"/>
                    </a:moveTo>
                    <a:cubicBezTo>
                      <a:pt x="9" y="11"/>
                      <a:pt x="12" y="8"/>
                      <a:pt x="16" y="8"/>
                    </a:cubicBezTo>
                    <a:cubicBezTo>
                      <a:pt x="19" y="8"/>
                      <a:pt x="22" y="11"/>
                      <a:pt x="22" y="15"/>
                    </a:cubicBezTo>
                    <a:cubicBezTo>
                      <a:pt x="22" y="19"/>
                      <a:pt x="22" y="22"/>
                      <a:pt x="20" y="23"/>
                    </a:cubicBezTo>
                    <a:cubicBezTo>
                      <a:pt x="18" y="25"/>
                      <a:pt x="17" y="26"/>
                      <a:pt x="16" y="26"/>
                    </a:cubicBezTo>
                    <a:cubicBezTo>
                      <a:pt x="14" y="26"/>
                      <a:pt x="13" y="25"/>
                      <a:pt x="11" y="23"/>
                    </a:cubicBezTo>
                    <a:cubicBezTo>
                      <a:pt x="9" y="22"/>
                      <a:pt x="9" y="19"/>
                      <a:pt x="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9" name="Freeform 170">
                <a:extLst>
                  <a:ext uri="{FF2B5EF4-FFF2-40B4-BE49-F238E27FC236}">
                    <a16:creationId xmlns:a16="http://schemas.microsoft.com/office/drawing/2014/main" xmlns="" id="{ECB5F30A-E5D3-456C-B57B-AB5158C880F2}"/>
                  </a:ext>
                </a:extLst>
              </p:cNvPr>
              <p:cNvSpPr>
                <a:spLocks noEditPoints="1"/>
              </p:cNvSpPr>
              <p:nvPr/>
            </p:nvSpPr>
            <p:spPr bwMode="auto">
              <a:xfrm>
                <a:off x="7256107" y="2730316"/>
                <a:ext cx="268910" cy="281418"/>
              </a:xfrm>
              <a:custGeom>
                <a:avLst/>
                <a:gdLst>
                  <a:gd name="T0" fmla="*/ 67 w 86"/>
                  <a:gd name="T1" fmla="*/ 70 h 90"/>
                  <a:gd name="T2" fmla="*/ 67 w 86"/>
                  <a:gd name="T3" fmla="*/ 0 h 90"/>
                  <a:gd name="T4" fmla="*/ 0 w 86"/>
                  <a:gd name="T5" fmla="*/ 0 h 90"/>
                  <a:gd name="T6" fmla="*/ 0 w 86"/>
                  <a:gd name="T7" fmla="*/ 90 h 90"/>
                  <a:gd name="T8" fmla="*/ 86 w 86"/>
                  <a:gd name="T9" fmla="*/ 90 h 90"/>
                  <a:gd name="T10" fmla="*/ 67 w 86"/>
                  <a:gd name="T11" fmla="*/ 70 h 90"/>
                  <a:gd name="T12" fmla="*/ 7 w 86"/>
                  <a:gd name="T13" fmla="*/ 6 h 90"/>
                  <a:gd name="T14" fmla="*/ 61 w 86"/>
                  <a:gd name="T15" fmla="*/ 6 h 90"/>
                  <a:gd name="T16" fmla="*/ 61 w 86"/>
                  <a:gd name="T17" fmla="*/ 74 h 90"/>
                  <a:gd name="T18" fmla="*/ 71 w 86"/>
                  <a:gd name="T19" fmla="*/ 83 h 90"/>
                  <a:gd name="T20" fmla="*/ 7 w 86"/>
                  <a:gd name="T21" fmla="*/ 83 h 90"/>
                  <a:gd name="T22" fmla="*/ 7 w 86"/>
                  <a:gd name="T2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90">
                    <a:moveTo>
                      <a:pt x="67" y="70"/>
                    </a:moveTo>
                    <a:lnTo>
                      <a:pt x="67" y="0"/>
                    </a:lnTo>
                    <a:lnTo>
                      <a:pt x="0" y="0"/>
                    </a:lnTo>
                    <a:lnTo>
                      <a:pt x="0" y="90"/>
                    </a:lnTo>
                    <a:lnTo>
                      <a:pt x="86" y="90"/>
                    </a:lnTo>
                    <a:lnTo>
                      <a:pt x="67" y="70"/>
                    </a:lnTo>
                    <a:close/>
                    <a:moveTo>
                      <a:pt x="7" y="6"/>
                    </a:moveTo>
                    <a:lnTo>
                      <a:pt x="61" y="6"/>
                    </a:lnTo>
                    <a:lnTo>
                      <a:pt x="61" y="74"/>
                    </a:lnTo>
                    <a:lnTo>
                      <a:pt x="71" y="83"/>
                    </a:lnTo>
                    <a:lnTo>
                      <a:pt x="7" y="83"/>
                    </a:ln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0" name="Rectangle 171">
                <a:extLst>
                  <a:ext uri="{FF2B5EF4-FFF2-40B4-BE49-F238E27FC236}">
                    <a16:creationId xmlns:a16="http://schemas.microsoft.com/office/drawing/2014/main" xmlns="" id="{077119E6-8869-410E-A9A0-AE2D8356F221}"/>
                  </a:ext>
                </a:extLst>
              </p:cNvPr>
              <p:cNvSpPr>
                <a:spLocks noChangeArrowheads="1"/>
              </p:cNvSpPr>
              <p:nvPr/>
            </p:nvSpPr>
            <p:spPr bwMode="auto">
              <a:xfrm>
                <a:off x="7296758" y="2777220"/>
                <a:ext cx="128202" cy="218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1" name="Rectangle 172">
                <a:extLst>
                  <a:ext uri="{FF2B5EF4-FFF2-40B4-BE49-F238E27FC236}">
                    <a16:creationId xmlns:a16="http://schemas.microsoft.com/office/drawing/2014/main" xmlns="" id="{FDFF07E3-368F-44C9-83C7-F957996DF48B}"/>
                  </a:ext>
                </a:extLst>
              </p:cNvPr>
              <p:cNvSpPr>
                <a:spLocks noChangeArrowheads="1"/>
              </p:cNvSpPr>
              <p:nvPr/>
            </p:nvSpPr>
            <p:spPr bwMode="auto">
              <a:xfrm>
                <a:off x="7556286" y="2808489"/>
                <a:ext cx="53158"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2" name="Rectangle 173">
                <a:extLst>
                  <a:ext uri="{FF2B5EF4-FFF2-40B4-BE49-F238E27FC236}">
                    <a16:creationId xmlns:a16="http://schemas.microsoft.com/office/drawing/2014/main" xmlns="" id="{FD10187C-5A6B-46FF-966A-34204722413A}"/>
                  </a:ext>
                </a:extLst>
              </p:cNvPr>
              <p:cNvSpPr>
                <a:spLocks noChangeArrowheads="1"/>
              </p:cNvSpPr>
              <p:nvPr/>
            </p:nvSpPr>
            <p:spPr bwMode="auto">
              <a:xfrm>
                <a:off x="7474988" y="2808489"/>
                <a:ext cx="56284"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3" name="Rectangle 174">
                <a:extLst>
                  <a:ext uri="{FF2B5EF4-FFF2-40B4-BE49-F238E27FC236}">
                    <a16:creationId xmlns:a16="http://schemas.microsoft.com/office/drawing/2014/main" xmlns="" id="{DFC3897D-682B-411C-86AF-0DE6F13CE585}"/>
                  </a:ext>
                </a:extLst>
              </p:cNvPr>
              <p:cNvSpPr>
                <a:spLocks noChangeArrowheads="1"/>
              </p:cNvSpPr>
              <p:nvPr/>
            </p:nvSpPr>
            <p:spPr bwMode="auto">
              <a:xfrm>
                <a:off x="7296758" y="2833504"/>
                <a:ext cx="40650"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4" name="Rectangle 175">
                <a:extLst>
                  <a:ext uri="{FF2B5EF4-FFF2-40B4-BE49-F238E27FC236}">
                    <a16:creationId xmlns:a16="http://schemas.microsoft.com/office/drawing/2014/main" xmlns="" id="{0D897252-F8E5-4FDF-86A0-18A8434DE385}"/>
                  </a:ext>
                </a:extLst>
              </p:cNvPr>
              <p:cNvSpPr>
                <a:spLocks noChangeArrowheads="1"/>
              </p:cNvSpPr>
              <p:nvPr/>
            </p:nvSpPr>
            <p:spPr bwMode="auto">
              <a:xfrm>
                <a:off x="7362421" y="2833504"/>
                <a:ext cx="62537"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5" name="Rectangle 176">
                <a:extLst>
                  <a:ext uri="{FF2B5EF4-FFF2-40B4-BE49-F238E27FC236}">
                    <a16:creationId xmlns:a16="http://schemas.microsoft.com/office/drawing/2014/main" xmlns="" id="{92CC48D1-4974-4428-B96F-B91EFC2E22E3}"/>
                  </a:ext>
                </a:extLst>
              </p:cNvPr>
              <p:cNvSpPr>
                <a:spLocks noChangeArrowheads="1"/>
              </p:cNvSpPr>
              <p:nvPr/>
            </p:nvSpPr>
            <p:spPr bwMode="auto">
              <a:xfrm>
                <a:off x="7296758" y="2889787"/>
                <a:ext cx="128202"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6" name="Rectangle 177">
                <a:extLst>
                  <a:ext uri="{FF2B5EF4-FFF2-40B4-BE49-F238E27FC236}">
                    <a16:creationId xmlns:a16="http://schemas.microsoft.com/office/drawing/2014/main" xmlns="" id="{FA60B137-DC8D-48DD-998B-1A17509AC0D6}"/>
                  </a:ext>
                </a:extLst>
              </p:cNvPr>
              <p:cNvSpPr>
                <a:spLocks noChangeArrowheads="1"/>
              </p:cNvSpPr>
              <p:nvPr/>
            </p:nvSpPr>
            <p:spPr bwMode="auto">
              <a:xfrm>
                <a:off x="7296758" y="2942943"/>
                <a:ext cx="75045"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7" name="Rectangle 178">
                <a:extLst>
                  <a:ext uri="{FF2B5EF4-FFF2-40B4-BE49-F238E27FC236}">
                    <a16:creationId xmlns:a16="http://schemas.microsoft.com/office/drawing/2014/main" xmlns="" id="{931CF627-F6E0-4A08-9085-D49863047B1A}"/>
                  </a:ext>
                </a:extLst>
              </p:cNvPr>
              <p:cNvSpPr>
                <a:spLocks noChangeArrowheads="1"/>
              </p:cNvSpPr>
              <p:nvPr/>
            </p:nvSpPr>
            <p:spPr bwMode="auto">
              <a:xfrm>
                <a:off x="7396817" y="2942943"/>
                <a:ext cx="28143"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3" name="Group 12">
            <a:extLst>
              <a:ext uri="{FF2B5EF4-FFF2-40B4-BE49-F238E27FC236}">
                <a16:creationId xmlns:a16="http://schemas.microsoft.com/office/drawing/2014/main" xmlns="" id="{E760E13C-5822-4949-B897-FF209BEF48ED}"/>
              </a:ext>
            </a:extLst>
          </p:cNvPr>
          <p:cNvGrpSpPr/>
          <p:nvPr/>
        </p:nvGrpSpPr>
        <p:grpSpPr>
          <a:xfrm>
            <a:off x="1" y="5727217"/>
            <a:ext cx="732128" cy="368300"/>
            <a:chOff x="1" y="5671156"/>
            <a:chExt cx="732128" cy="368300"/>
          </a:xfrm>
        </p:grpSpPr>
        <p:sp>
          <p:nvSpPr>
            <p:cNvPr id="55" name="Rectangle 54">
              <a:extLst>
                <a:ext uri="{FF2B5EF4-FFF2-40B4-BE49-F238E27FC236}">
                  <a16:creationId xmlns:a16="http://schemas.microsoft.com/office/drawing/2014/main" xmlns="" id="{ADC29618-87F8-4723-8F8E-4EB47CD988DC}"/>
                </a:ext>
              </a:extLst>
            </p:cNvPr>
            <p:cNvSpPr/>
            <p:nvPr/>
          </p:nvSpPr>
          <p:spPr>
            <a:xfrm>
              <a:off x="1" y="5671156"/>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58" name="Group 1557">
              <a:extLst>
                <a:ext uri="{FF2B5EF4-FFF2-40B4-BE49-F238E27FC236}">
                  <a16:creationId xmlns:a16="http://schemas.microsoft.com/office/drawing/2014/main" xmlns="" id="{76DEAEE5-7526-4EB8-988B-6F60EAB565BC}"/>
                </a:ext>
              </a:extLst>
            </p:cNvPr>
            <p:cNvGrpSpPr>
              <a:grpSpLocks noChangeAspect="1"/>
            </p:cNvGrpSpPr>
            <p:nvPr/>
          </p:nvGrpSpPr>
          <p:grpSpPr>
            <a:xfrm>
              <a:off x="407988" y="5734916"/>
              <a:ext cx="240781" cy="240781"/>
              <a:chOff x="4176713" y="53976"/>
              <a:chExt cx="1271587" cy="1271587"/>
            </a:xfrm>
            <a:solidFill>
              <a:schemeClr val="bg1"/>
            </a:solidFill>
          </p:grpSpPr>
          <p:sp>
            <p:nvSpPr>
              <p:cNvPr id="1559" name="Freeform 162">
                <a:extLst>
                  <a:ext uri="{FF2B5EF4-FFF2-40B4-BE49-F238E27FC236}">
                    <a16:creationId xmlns:a16="http://schemas.microsoft.com/office/drawing/2014/main" xmlns="" id="{05882F8E-94AC-4345-9A28-4F077999BC87}"/>
                  </a:ext>
                </a:extLst>
              </p:cNvPr>
              <p:cNvSpPr>
                <a:spLocks noEditPoints="1"/>
              </p:cNvSpPr>
              <p:nvPr/>
            </p:nvSpPr>
            <p:spPr bwMode="auto">
              <a:xfrm>
                <a:off x="4300538" y="180975"/>
                <a:ext cx="1006475" cy="1033462"/>
              </a:xfrm>
              <a:custGeom>
                <a:avLst/>
                <a:gdLst>
                  <a:gd name="T0" fmla="*/ 119 w 456"/>
                  <a:gd name="T1" fmla="*/ 365 h 468"/>
                  <a:gd name="T2" fmla="*/ 339 w 456"/>
                  <a:gd name="T3" fmla="*/ 317 h 468"/>
                  <a:gd name="T4" fmla="*/ 389 w 456"/>
                  <a:gd name="T5" fmla="*/ 284 h 468"/>
                  <a:gd name="T6" fmla="*/ 423 w 456"/>
                  <a:gd name="T7" fmla="*/ 251 h 468"/>
                  <a:gd name="T8" fmla="*/ 456 w 456"/>
                  <a:gd name="T9" fmla="*/ 55 h 468"/>
                  <a:gd name="T10" fmla="*/ 277 w 456"/>
                  <a:gd name="T11" fmla="*/ 0 h 468"/>
                  <a:gd name="T12" fmla="*/ 244 w 456"/>
                  <a:gd name="T13" fmla="*/ 33 h 468"/>
                  <a:gd name="T14" fmla="*/ 211 w 456"/>
                  <a:gd name="T15" fmla="*/ 67 h 468"/>
                  <a:gd name="T16" fmla="*/ 211 w 456"/>
                  <a:gd name="T17" fmla="*/ 114 h 468"/>
                  <a:gd name="T18" fmla="*/ 102 w 456"/>
                  <a:gd name="T19" fmla="*/ 348 h 468"/>
                  <a:gd name="T20" fmla="*/ 17 w 456"/>
                  <a:gd name="T21" fmla="*/ 468 h 468"/>
                  <a:gd name="T22" fmla="*/ 187 w 456"/>
                  <a:gd name="T23" fmla="*/ 140 h 468"/>
                  <a:gd name="T24" fmla="*/ 267 w 456"/>
                  <a:gd name="T25" fmla="*/ 152 h 468"/>
                  <a:gd name="T26" fmla="*/ 187 w 456"/>
                  <a:gd name="T27" fmla="*/ 161 h 468"/>
                  <a:gd name="T28" fmla="*/ 306 w 456"/>
                  <a:gd name="T29" fmla="*/ 185 h 468"/>
                  <a:gd name="T30" fmla="*/ 187 w 456"/>
                  <a:gd name="T31" fmla="*/ 195 h 468"/>
                  <a:gd name="T32" fmla="*/ 323 w 456"/>
                  <a:gd name="T33" fmla="*/ 219 h 468"/>
                  <a:gd name="T34" fmla="*/ 187 w 456"/>
                  <a:gd name="T35" fmla="*/ 228 h 468"/>
                  <a:gd name="T36" fmla="*/ 329 w 456"/>
                  <a:gd name="T37" fmla="*/ 252 h 468"/>
                  <a:gd name="T38" fmla="*/ 329 w 456"/>
                  <a:gd name="T39" fmla="*/ 261 h 468"/>
                  <a:gd name="T40" fmla="*/ 187 w 456"/>
                  <a:gd name="T41" fmla="*/ 285 h 468"/>
                  <a:gd name="T42" fmla="*/ 320 w 456"/>
                  <a:gd name="T43" fmla="*/ 301 h 468"/>
                  <a:gd name="T44" fmla="*/ 173 w 456"/>
                  <a:gd name="T45" fmla="*/ 144 h 468"/>
                  <a:gd name="T46" fmla="*/ 348 w 456"/>
                  <a:gd name="T47" fmla="*/ 293 h 468"/>
                  <a:gd name="T48" fmla="*/ 365 w 456"/>
                  <a:gd name="T49" fmla="*/ 284 h 468"/>
                  <a:gd name="T50" fmla="*/ 399 w 456"/>
                  <a:gd name="T51" fmla="*/ 260 h 468"/>
                  <a:gd name="T52" fmla="*/ 353 w 456"/>
                  <a:gd name="T53" fmla="*/ 256 h 468"/>
                  <a:gd name="T54" fmla="*/ 399 w 456"/>
                  <a:gd name="T55" fmla="*/ 251 h 468"/>
                  <a:gd name="T56" fmla="*/ 423 w 456"/>
                  <a:gd name="T57" fmla="*/ 56 h 468"/>
                  <a:gd name="T58" fmla="*/ 396 w 456"/>
                  <a:gd name="T59" fmla="*/ 29 h 468"/>
                  <a:gd name="T60" fmla="*/ 372 w 456"/>
                  <a:gd name="T61" fmla="*/ 24 h 468"/>
                  <a:gd name="T62" fmla="*/ 432 w 456"/>
                  <a:gd name="T63" fmla="*/ 80 h 468"/>
                  <a:gd name="T64" fmla="*/ 432 w 456"/>
                  <a:gd name="T65" fmla="*/ 65 h 468"/>
                  <a:gd name="T66" fmla="*/ 350 w 456"/>
                  <a:gd name="T67" fmla="*/ 227 h 468"/>
                  <a:gd name="T68" fmla="*/ 301 w 456"/>
                  <a:gd name="T69" fmla="*/ 24 h 468"/>
                  <a:gd name="T70" fmla="*/ 277 w 456"/>
                  <a:gd name="T71" fmla="*/ 57 h 468"/>
                  <a:gd name="T72" fmla="*/ 268 w 456"/>
                  <a:gd name="T73" fmla="*/ 126 h 468"/>
                  <a:gd name="T74" fmla="*/ 277 w 456"/>
                  <a:gd name="T75" fmla="*/ 57 h 468"/>
                  <a:gd name="T76" fmla="*/ 244 w 456"/>
                  <a:gd name="T77" fmla="*/ 90 h 468"/>
                  <a:gd name="T78" fmla="*/ 235 w 456"/>
                  <a:gd name="T79" fmla="*/ 116 h 468"/>
                  <a:gd name="T80" fmla="*/ 149 w 456"/>
                  <a:gd name="T81" fmla="*/ 156 h 468"/>
                  <a:gd name="T82" fmla="*/ 307 w 456"/>
                  <a:gd name="T83" fmla="*/ 325 h 468"/>
                  <a:gd name="T84" fmla="*/ 92 w 456"/>
                  <a:gd name="T85" fmla="*/ 2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6" h="468">
                    <a:moveTo>
                      <a:pt x="17" y="468"/>
                    </a:moveTo>
                    <a:cubicBezTo>
                      <a:pt x="119" y="365"/>
                      <a:pt x="119" y="365"/>
                      <a:pt x="119" y="365"/>
                    </a:cubicBezTo>
                    <a:cubicBezTo>
                      <a:pt x="144" y="386"/>
                      <a:pt x="176" y="398"/>
                      <a:pt x="211" y="398"/>
                    </a:cubicBezTo>
                    <a:cubicBezTo>
                      <a:pt x="268" y="398"/>
                      <a:pt x="317" y="365"/>
                      <a:pt x="339" y="317"/>
                    </a:cubicBezTo>
                    <a:cubicBezTo>
                      <a:pt x="389" y="317"/>
                      <a:pt x="389" y="317"/>
                      <a:pt x="389" y="317"/>
                    </a:cubicBezTo>
                    <a:cubicBezTo>
                      <a:pt x="389" y="284"/>
                      <a:pt x="389" y="284"/>
                      <a:pt x="389" y="284"/>
                    </a:cubicBezTo>
                    <a:cubicBezTo>
                      <a:pt x="423" y="284"/>
                      <a:pt x="423" y="284"/>
                      <a:pt x="423" y="284"/>
                    </a:cubicBezTo>
                    <a:cubicBezTo>
                      <a:pt x="423" y="251"/>
                      <a:pt x="423" y="251"/>
                      <a:pt x="423" y="251"/>
                    </a:cubicBezTo>
                    <a:cubicBezTo>
                      <a:pt x="456" y="251"/>
                      <a:pt x="456" y="251"/>
                      <a:pt x="456" y="251"/>
                    </a:cubicBezTo>
                    <a:cubicBezTo>
                      <a:pt x="456" y="55"/>
                      <a:pt x="456" y="55"/>
                      <a:pt x="456" y="55"/>
                    </a:cubicBezTo>
                    <a:cubicBezTo>
                      <a:pt x="401" y="0"/>
                      <a:pt x="401" y="0"/>
                      <a:pt x="401" y="0"/>
                    </a:cubicBezTo>
                    <a:cubicBezTo>
                      <a:pt x="277" y="0"/>
                      <a:pt x="277" y="0"/>
                      <a:pt x="277" y="0"/>
                    </a:cubicBezTo>
                    <a:cubicBezTo>
                      <a:pt x="277" y="33"/>
                      <a:pt x="277" y="33"/>
                      <a:pt x="277" y="33"/>
                    </a:cubicBezTo>
                    <a:cubicBezTo>
                      <a:pt x="244" y="33"/>
                      <a:pt x="244" y="33"/>
                      <a:pt x="244" y="33"/>
                    </a:cubicBezTo>
                    <a:cubicBezTo>
                      <a:pt x="244" y="66"/>
                      <a:pt x="244" y="66"/>
                      <a:pt x="244" y="66"/>
                    </a:cubicBezTo>
                    <a:cubicBezTo>
                      <a:pt x="211" y="67"/>
                      <a:pt x="211" y="67"/>
                      <a:pt x="211" y="67"/>
                    </a:cubicBezTo>
                    <a:cubicBezTo>
                      <a:pt x="211" y="114"/>
                      <a:pt x="211" y="114"/>
                      <a:pt x="211" y="114"/>
                    </a:cubicBezTo>
                    <a:cubicBezTo>
                      <a:pt x="211" y="114"/>
                      <a:pt x="211" y="114"/>
                      <a:pt x="211" y="114"/>
                    </a:cubicBezTo>
                    <a:cubicBezTo>
                      <a:pt x="132" y="114"/>
                      <a:pt x="68" y="178"/>
                      <a:pt x="68" y="256"/>
                    </a:cubicBezTo>
                    <a:cubicBezTo>
                      <a:pt x="68" y="291"/>
                      <a:pt x="81" y="324"/>
                      <a:pt x="102" y="348"/>
                    </a:cubicBezTo>
                    <a:cubicBezTo>
                      <a:pt x="0" y="451"/>
                      <a:pt x="0" y="451"/>
                      <a:pt x="0" y="451"/>
                    </a:cubicBezTo>
                    <a:lnTo>
                      <a:pt x="17" y="468"/>
                    </a:lnTo>
                    <a:close/>
                    <a:moveTo>
                      <a:pt x="173" y="144"/>
                    </a:moveTo>
                    <a:cubicBezTo>
                      <a:pt x="177" y="143"/>
                      <a:pt x="182" y="141"/>
                      <a:pt x="187" y="140"/>
                    </a:cubicBezTo>
                    <a:cubicBezTo>
                      <a:pt x="187" y="152"/>
                      <a:pt x="187" y="152"/>
                      <a:pt x="187" y="152"/>
                    </a:cubicBezTo>
                    <a:cubicBezTo>
                      <a:pt x="267" y="152"/>
                      <a:pt x="267" y="152"/>
                      <a:pt x="267" y="152"/>
                    </a:cubicBezTo>
                    <a:cubicBezTo>
                      <a:pt x="272" y="155"/>
                      <a:pt x="277" y="158"/>
                      <a:pt x="282" y="161"/>
                    </a:cubicBezTo>
                    <a:cubicBezTo>
                      <a:pt x="187" y="161"/>
                      <a:pt x="187" y="161"/>
                      <a:pt x="187" y="161"/>
                    </a:cubicBezTo>
                    <a:cubicBezTo>
                      <a:pt x="187" y="185"/>
                      <a:pt x="187" y="185"/>
                      <a:pt x="187" y="185"/>
                    </a:cubicBezTo>
                    <a:cubicBezTo>
                      <a:pt x="306" y="185"/>
                      <a:pt x="306" y="185"/>
                      <a:pt x="306" y="185"/>
                    </a:cubicBezTo>
                    <a:cubicBezTo>
                      <a:pt x="308" y="188"/>
                      <a:pt x="310" y="191"/>
                      <a:pt x="312" y="195"/>
                    </a:cubicBezTo>
                    <a:cubicBezTo>
                      <a:pt x="187" y="195"/>
                      <a:pt x="187" y="195"/>
                      <a:pt x="187" y="195"/>
                    </a:cubicBezTo>
                    <a:cubicBezTo>
                      <a:pt x="187" y="219"/>
                      <a:pt x="187" y="219"/>
                      <a:pt x="187" y="219"/>
                    </a:cubicBezTo>
                    <a:cubicBezTo>
                      <a:pt x="323" y="219"/>
                      <a:pt x="323" y="219"/>
                      <a:pt x="323" y="219"/>
                    </a:cubicBezTo>
                    <a:cubicBezTo>
                      <a:pt x="324" y="222"/>
                      <a:pt x="325" y="225"/>
                      <a:pt x="326" y="228"/>
                    </a:cubicBezTo>
                    <a:cubicBezTo>
                      <a:pt x="187" y="228"/>
                      <a:pt x="187" y="228"/>
                      <a:pt x="187" y="228"/>
                    </a:cubicBezTo>
                    <a:cubicBezTo>
                      <a:pt x="187" y="252"/>
                      <a:pt x="187" y="252"/>
                      <a:pt x="187" y="252"/>
                    </a:cubicBezTo>
                    <a:cubicBezTo>
                      <a:pt x="329" y="252"/>
                      <a:pt x="329" y="252"/>
                      <a:pt x="329" y="252"/>
                    </a:cubicBezTo>
                    <a:cubicBezTo>
                      <a:pt x="329" y="253"/>
                      <a:pt x="329" y="255"/>
                      <a:pt x="329" y="256"/>
                    </a:cubicBezTo>
                    <a:cubicBezTo>
                      <a:pt x="329" y="258"/>
                      <a:pt x="329" y="259"/>
                      <a:pt x="329" y="261"/>
                    </a:cubicBezTo>
                    <a:cubicBezTo>
                      <a:pt x="187" y="261"/>
                      <a:pt x="187" y="261"/>
                      <a:pt x="187" y="261"/>
                    </a:cubicBezTo>
                    <a:cubicBezTo>
                      <a:pt x="187" y="285"/>
                      <a:pt x="187" y="285"/>
                      <a:pt x="187" y="285"/>
                    </a:cubicBezTo>
                    <a:cubicBezTo>
                      <a:pt x="326" y="285"/>
                      <a:pt x="326" y="285"/>
                      <a:pt x="326" y="285"/>
                    </a:cubicBezTo>
                    <a:cubicBezTo>
                      <a:pt x="324" y="290"/>
                      <a:pt x="322" y="295"/>
                      <a:pt x="320" y="301"/>
                    </a:cubicBezTo>
                    <a:cubicBezTo>
                      <a:pt x="173" y="301"/>
                      <a:pt x="173" y="301"/>
                      <a:pt x="173" y="301"/>
                    </a:cubicBezTo>
                    <a:lnTo>
                      <a:pt x="173" y="144"/>
                    </a:lnTo>
                    <a:close/>
                    <a:moveTo>
                      <a:pt x="365" y="293"/>
                    </a:moveTo>
                    <a:cubicBezTo>
                      <a:pt x="348" y="293"/>
                      <a:pt x="348" y="293"/>
                      <a:pt x="348" y="293"/>
                    </a:cubicBezTo>
                    <a:cubicBezTo>
                      <a:pt x="349" y="290"/>
                      <a:pt x="350" y="287"/>
                      <a:pt x="350" y="284"/>
                    </a:cubicBezTo>
                    <a:cubicBezTo>
                      <a:pt x="365" y="284"/>
                      <a:pt x="365" y="284"/>
                      <a:pt x="365" y="284"/>
                    </a:cubicBezTo>
                    <a:lnTo>
                      <a:pt x="365" y="293"/>
                    </a:lnTo>
                    <a:close/>
                    <a:moveTo>
                      <a:pt x="399" y="260"/>
                    </a:moveTo>
                    <a:cubicBezTo>
                      <a:pt x="353" y="260"/>
                      <a:pt x="353" y="260"/>
                      <a:pt x="353" y="260"/>
                    </a:cubicBezTo>
                    <a:cubicBezTo>
                      <a:pt x="353" y="259"/>
                      <a:pt x="353" y="257"/>
                      <a:pt x="353" y="256"/>
                    </a:cubicBezTo>
                    <a:cubicBezTo>
                      <a:pt x="353" y="254"/>
                      <a:pt x="353" y="253"/>
                      <a:pt x="353" y="251"/>
                    </a:cubicBezTo>
                    <a:cubicBezTo>
                      <a:pt x="399" y="251"/>
                      <a:pt x="399" y="251"/>
                      <a:pt x="399" y="251"/>
                    </a:cubicBezTo>
                    <a:lnTo>
                      <a:pt x="399" y="260"/>
                    </a:lnTo>
                    <a:close/>
                    <a:moveTo>
                      <a:pt x="423" y="56"/>
                    </a:moveTo>
                    <a:cubicBezTo>
                      <a:pt x="396" y="56"/>
                      <a:pt x="396" y="56"/>
                      <a:pt x="396" y="56"/>
                    </a:cubicBezTo>
                    <a:cubicBezTo>
                      <a:pt x="396" y="29"/>
                      <a:pt x="396" y="29"/>
                      <a:pt x="396" y="29"/>
                    </a:cubicBezTo>
                    <a:lnTo>
                      <a:pt x="423" y="56"/>
                    </a:lnTo>
                    <a:close/>
                    <a:moveTo>
                      <a:pt x="372" y="24"/>
                    </a:moveTo>
                    <a:cubicBezTo>
                      <a:pt x="372" y="80"/>
                      <a:pt x="372" y="80"/>
                      <a:pt x="372" y="80"/>
                    </a:cubicBezTo>
                    <a:cubicBezTo>
                      <a:pt x="432" y="80"/>
                      <a:pt x="432" y="80"/>
                      <a:pt x="432" y="80"/>
                    </a:cubicBezTo>
                    <a:cubicBezTo>
                      <a:pt x="432" y="65"/>
                      <a:pt x="432" y="65"/>
                      <a:pt x="432" y="65"/>
                    </a:cubicBezTo>
                    <a:cubicBezTo>
                      <a:pt x="432" y="65"/>
                      <a:pt x="432" y="65"/>
                      <a:pt x="432" y="65"/>
                    </a:cubicBezTo>
                    <a:cubicBezTo>
                      <a:pt x="432" y="227"/>
                      <a:pt x="432" y="227"/>
                      <a:pt x="432" y="227"/>
                    </a:cubicBezTo>
                    <a:cubicBezTo>
                      <a:pt x="350" y="227"/>
                      <a:pt x="350" y="227"/>
                      <a:pt x="350" y="227"/>
                    </a:cubicBezTo>
                    <a:cubicBezTo>
                      <a:pt x="343" y="195"/>
                      <a:pt x="326" y="167"/>
                      <a:pt x="301" y="146"/>
                    </a:cubicBezTo>
                    <a:cubicBezTo>
                      <a:pt x="301" y="24"/>
                      <a:pt x="301" y="24"/>
                      <a:pt x="301" y="24"/>
                    </a:cubicBezTo>
                    <a:lnTo>
                      <a:pt x="372" y="24"/>
                    </a:lnTo>
                    <a:close/>
                    <a:moveTo>
                      <a:pt x="277" y="57"/>
                    </a:moveTo>
                    <a:cubicBezTo>
                      <a:pt x="277" y="130"/>
                      <a:pt x="277" y="130"/>
                      <a:pt x="277" y="130"/>
                    </a:cubicBezTo>
                    <a:cubicBezTo>
                      <a:pt x="274" y="129"/>
                      <a:pt x="271" y="127"/>
                      <a:pt x="268" y="126"/>
                    </a:cubicBezTo>
                    <a:cubicBezTo>
                      <a:pt x="268" y="57"/>
                      <a:pt x="268" y="57"/>
                      <a:pt x="268" y="57"/>
                    </a:cubicBezTo>
                    <a:lnTo>
                      <a:pt x="277" y="57"/>
                    </a:lnTo>
                    <a:close/>
                    <a:moveTo>
                      <a:pt x="235" y="90"/>
                    </a:moveTo>
                    <a:cubicBezTo>
                      <a:pt x="244" y="90"/>
                      <a:pt x="244" y="90"/>
                      <a:pt x="244" y="90"/>
                    </a:cubicBezTo>
                    <a:cubicBezTo>
                      <a:pt x="244" y="118"/>
                      <a:pt x="244" y="118"/>
                      <a:pt x="244" y="118"/>
                    </a:cubicBezTo>
                    <a:cubicBezTo>
                      <a:pt x="241" y="117"/>
                      <a:pt x="238" y="117"/>
                      <a:pt x="235" y="116"/>
                    </a:cubicBezTo>
                    <a:lnTo>
                      <a:pt x="235" y="90"/>
                    </a:lnTo>
                    <a:close/>
                    <a:moveTo>
                      <a:pt x="149" y="156"/>
                    </a:moveTo>
                    <a:cubicBezTo>
                      <a:pt x="149" y="325"/>
                      <a:pt x="149" y="325"/>
                      <a:pt x="149" y="325"/>
                    </a:cubicBezTo>
                    <a:cubicBezTo>
                      <a:pt x="307" y="325"/>
                      <a:pt x="307" y="325"/>
                      <a:pt x="307" y="325"/>
                    </a:cubicBezTo>
                    <a:cubicBezTo>
                      <a:pt x="286" y="355"/>
                      <a:pt x="251" y="374"/>
                      <a:pt x="211" y="374"/>
                    </a:cubicBezTo>
                    <a:cubicBezTo>
                      <a:pt x="146" y="374"/>
                      <a:pt x="92" y="321"/>
                      <a:pt x="92" y="256"/>
                    </a:cubicBezTo>
                    <a:cubicBezTo>
                      <a:pt x="92" y="214"/>
                      <a:pt x="115" y="176"/>
                      <a:pt x="149"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60" name="Freeform 163">
                <a:extLst>
                  <a:ext uri="{FF2B5EF4-FFF2-40B4-BE49-F238E27FC236}">
                    <a16:creationId xmlns:a16="http://schemas.microsoft.com/office/drawing/2014/main" xmlns="" id="{0564C151-B84F-4F96-8CBF-AA80B871EF3D}"/>
                  </a:ext>
                </a:extLst>
              </p:cNvPr>
              <p:cNvSpPr>
                <a:spLocks noEditPoints="1"/>
              </p:cNvSpPr>
              <p:nvPr/>
            </p:nvSpPr>
            <p:spPr bwMode="auto">
              <a:xfrm>
                <a:off x="4176713" y="53976"/>
                <a:ext cx="1271587" cy="1271587"/>
              </a:xfrm>
              <a:custGeom>
                <a:avLst/>
                <a:gdLst>
                  <a:gd name="T0" fmla="*/ 0 w 801"/>
                  <a:gd name="T1" fmla="*/ 0 h 801"/>
                  <a:gd name="T2" fmla="*/ 0 w 801"/>
                  <a:gd name="T3" fmla="*/ 801 h 801"/>
                  <a:gd name="T4" fmla="*/ 801 w 801"/>
                  <a:gd name="T5" fmla="*/ 801 h 801"/>
                  <a:gd name="T6" fmla="*/ 801 w 801"/>
                  <a:gd name="T7" fmla="*/ 0 h 801"/>
                  <a:gd name="T8" fmla="*/ 0 w 801"/>
                  <a:gd name="T9" fmla="*/ 0 h 801"/>
                  <a:gd name="T10" fmla="*/ 769 w 801"/>
                  <a:gd name="T11" fmla="*/ 767 h 801"/>
                  <a:gd name="T12" fmla="*/ 32 w 801"/>
                  <a:gd name="T13" fmla="*/ 767 h 801"/>
                  <a:gd name="T14" fmla="*/ 32 w 801"/>
                  <a:gd name="T15" fmla="*/ 32 h 801"/>
                  <a:gd name="T16" fmla="*/ 769 w 801"/>
                  <a:gd name="T17" fmla="*/ 32 h 801"/>
                  <a:gd name="T18" fmla="*/ 769 w 801"/>
                  <a:gd name="T19" fmla="*/ 7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801">
                    <a:moveTo>
                      <a:pt x="0" y="0"/>
                    </a:moveTo>
                    <a:lnTo>
                      <a:pt x="0" y="801"/>
                    </a:lnTo>
                    <a:lnTo>
                      <a:pt x="801" y="801"/>
                    </a:lnTo>
                    <a:lnTo>
                      <a:pt x="801" y="0"/>
                    </a:lnTo>
                    <a:lnTo>
                      <a:pt x="0" y="0"/>
                    </a:lnTo>
                    <a:close/>
                    <a:moveTo>
                      <a:pt x="769" y="767"/>
                    </a:moveTo>
                    <a:lnTo>
                      <a:pt x="32" y="767"/>
                    </a:lnTo>
                    <a:lnTo>
                      <a:pt x="32" y="32"/>
                    </a:lnTo>
                    <a:lnTo>
                      <a:pt x="769" y="32"/>
                    </a:lnTo>
                    <a:lnTo>
                      <a:pt x="769" y="7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73" name="Group 72">
            <a:extLst>
              <a:ext uri="{FF2B5EF4-FFF2-40B4-BE49-F238E27FC236}">
                <a16:creationId xmlns:a16="http://schemas.microsoft.com/office/drawing/2014/main" xmlns="" id="{937CA67F-BD59-4D26-BDAF-3F2692AA12A0}"/>
              </a:ext>
            </a:extLst>
          </p:cNvPr>
          <p:cNvGrpSpPr/>
          <p:nvPr/>
        </p:nvGrpSpPr>
        <p:grpSpPr>
          <a:xfrm>
            <a:off x="8221815" y="5605852"/>
            <a:ext cx="590864" cy="590864"/>
            <a:chOff x="1684338" y="1219200"/>
            <a:chExt cx="123825" cy="123825"/>
          </a:xfrm>
          <a:solidFill>
            <a:srgbClr val="E57100"/>
          </a:solidFill>
        </p:grpSpPr>
        <p:sp>
          <p:nvSpPr>
            <p:cNvPr id="74" name="Freeform 81">
              <a:extLst>
                <a:ext uri="{FF2B5EF4-FFF2-40B4-BE49-F238E27FC236}">
                  <a16:creationId xmlns:a16="http://schemas.microsoft.com/office/drawing/2014/main" xmlns="" id="{B9885E7D-6D47-4F32-8749-6A78020420C3}"/>
                </a:ext>
              </a:extLst>
            </p:cNvPr>
            <p:cNvSpPr>
              <a:spLocks noEditPoints="1"/>
            </p:cNvSpPr>
            <p:nvPr/>
          </p:nvSpPr>
          <p:spPr bwMode="auto">
            <a:xfrm>
              <a:off x="1684338"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Freeform 82">
              <a:extLst>
                <a:ext uri="{FF2B5EF4-FFF2-40B4-BE49-F238E27FC236}">
                  <a16:creationId xmlns:a16="http://schemas.microsoft.com/office/drawing/2014/main" xmlns="" id="{A8B51A81-E094-4B4C-80C8-1E8DFDFF7831}"/>
                </a:ext>
              </a:extLst>
            </p:cNvPr>
            <p:cNvSpPr>
              <a:spLocks noEditPoints="1"/>
            </p:cNvSpPr>
            <p:nvPr/>
          </p:nvSpPr>
          <p:spPr bwMode="auto">
            <a:xfrm>
              <a:off x="1701800" y="1246188"/>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xmlns="" id="{F8A2E1CD-3BE0-4EB1-A9A3-8A1574763BBD}"/>
                </a:ext>
              </a:extLst>
            </p:cNvPr>
            <p:cNvSpPr>
              <a:spLocks noChangeArrowheads="1"/>
            </p:cNvSpPr>
            <p:nvPr/>
          </p:nvSpPr>
          <p:spPr bwMode="auto">
            <a:xfrm>
              <a:off x="1730375" y="1252538"/>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Freeform 84">
              <a:extLst>
                <a:ext uri="{FF2B5EF4-FFF2-40B4-BE49-F238E27FC236}">
                  <a16:creationId xmlns:a16="http://schemas.microsoft.com/office/drawing/2014/main" xmlns="" id="{B97D49FD-47CA-48CA-9449-791980DE55B9}"/>
                </a:ext>
              </a:extLst>
            </p:cNvPr>
            <p:cNvSpPr>
              <a:spLocks noEditPoints="1"/>
            </p:cNvSpPr>
            <p:nvPr/>
          </p:nvSpPr>
          <p:spPr bwMode="auto">
            <a:xfrm>
              <a:off x="1701800" y="1276350"/>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Rectangle 77">
              <a:extLst>
                <a:ext uri="{FF2B5EF4-FFF2-40B4-BE49-F238E27FC236}">
                  <a16:creationId xmlns:a16="http://schemas.microsoft.com/office/drawing/2014/main" xmlns="" id="{2B3729DE-C6A5-4885-B083-D877EEEE3805}"/>
                </a:ext>
              </a:extLst>
            </p:cNvPr>
            <p:cNvSpPr>
              <a:spLocks noChangeArrowheads="1"/>
            </p:cNvSpPr>
            <p:nvPr/>
          </p:nvSpPr>
          <p:spPr bwMode="auto">
            <a:xfrm>
              <a:off x="1730375" y="1282700"/>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86">
              <a:extLst>
                <a:ext uri="{FF2B5EF4-FFF2-40B4-BE49-F238E27FC236}">
                  <a16:creationId xmlns:a16="http://schemas.microsoft.com/office/drawing/2014/main" xmlns="" id="{12A92E15-06F1-4DE4-A7F0-BAF4027057B5}"/>
                </a:ext>
              </a:extLst>
            </p:cNvPr>
            <p:cNvSpPr>
              <a:spLocks noEditPoints="1"/>
            </p:cNvSpPr>
            <p:nvPr/>
          </p:nvSpPr>
          <p:spPr bwMode="auto">
            <a:xfrm>
              <a:off x="1701800" y="1306513"/>
              <a:ext cx="20638" cy="20638"/>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Rectangle 79">
              <a:extLst>
                <a:ext uri="{FF2B5EF4-FFF2-40B4-BE49-F238E27FC236}">
                  <a16:creationId xmlns:a16="http://schemas.microsoft.com/office/drawing/2014/main" xmlns="" id="{F76C173F-A942-40F0-A29D-99078194822B}"/>
                </a:ext>
              </a:extLst>
            </p:cNvPr>
            <p:cNvSpPr>
              <a:spLocks noChangeArrowheads="1"/>
            </p:cNvSpPr>
            <p:nvPr/>
          </p:nvSpPr>
          <p:spPr bwMode="auto">
            <a:xfrm>
              <a:off x="1730375" y="1314450"/>
              <a:ext cx="587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82" name="Group 81">
            <a:extLst>
              <a:ext uri="{FF2B5EF4-FFF2-40B4-BE49-F238E27FC236}">
                <a16:creationId xmlns:a16="http://schemas.microsoft.com/office/drawing/2014/main" xmlns="" id="{95C147D3-CBC8-4550-9741-0250CBE36240}"/>
              </a:ext>
            </a:extLst>
          </p:cNvPr>
          <p:cNvGrpSpPr>
            <a:grpSpLocks noChangeAspect="1"/>
          </p:cNvGrpSpPr>
          <p:nvPr/>
        </p:nvGrpSpPr>
        <p:grpSpPr>
          <a:xfrm>
            <a:off x="11045217" y="5605852"/>
            <a:ext cx="590864" cy="590864"/>
            <a:chOff x="4640263" y="2697163"/>
            <a:chExt cx="123825" cy="123825"/>
          </a:xfrm>
          <a:solidFill>
            <a:srgbClr val="E57100"/>
          </a:solidFill>
        </p:grpSpPr>
        <p:sp>
          <p:nvSpPr>
            <p:cNvPr id="83" name="Freeform 179">
              <a:extLst>
                <a:ext uri="{FF2B5EF4-FFF2-40B4-BE49-F238E27FC236}">
                  <a16:creationId xmlns:a16="http://schemas.microsoft.com/office/drawing/2014/main" xmlns="" id="{A3F0915F-28E4-40F0-BE31-68D4F45D4368}"/>
                </a:ext>
              </a:extLst>
            </p:cNvPr>
            <p:cNvSpPr>
              <a:spLocks noEditPoints="1"/>
            </p:cNvSpPr>
            <p:nvPr/>
          </p:nvSpPr>
          <p:spPr bwMode="auto">
            <a:xfrm>
              <a:off x="4640263" y="2697163"/>
              <a:ext cx="123825" cy="123825"/>
            </a:xfrm>
            <a:custGeom>
              <a:avLst/>
              <a:gdLst>
                <a:gd name="T0" fmla="*/ 498 w 576"/>
                <a:gd name="T1" fmla="*/ 99 h 576"/>
                <a:gd name="T2" fmla="*/ 498 w 576"/>
                <a:gd name="T3" fmla="*/ 0 h 576"/>
                <a:gd name="T4" fmla="*/ 0 w 576"/>
                <a:gd name="T5" fmla="*/ 0 h 576"/>
                <a:gd name="T6" fmla="*/ 0 w 576"/>
                <a:gd name="T7" fmla="*/ 525 h 576"/>
                <a:gd name="T8" fmla="*/ 51 w 576"/>
                <a:gd name="T9" fmla="*/ 576 h 576"/>
                <a:gd name="T10" fmla="*/ 525 w 576"/>
                <a:gd name="T11" fmla="*/ 576 h 576"/>
                <a:gd name="T12" fmla="*/ 576 w 576"/>
                <a:gd name="T13" fmla="*/ 525 h 576"/>
                <a:gd name="T14" fmla="*/ 576 w 576"/>
                <a:gd name="T15" fmla="*/ 99 h 576"/>
                <a:gd name="T16" fmla="*/ 498 w 576"/>
                <a:gd name="T17" fmla="*/ 99 h 576"/>
                <a:gd name="T18" fmla="*/ 51 w 576"/>
                <a:gd name="T19" fmla="*/ 551 h 576"/>
                <a:gd name="T20" fmla="*/ 25 w 576"/>
                <a:gd name="T21" fmla="*/ 525 h 576"/>
                <a:gd name="T22" fmla="*/ 25 w 576"/>
                <a:gd name="T23" fmla="*/ 25 h 576"/>
                <a:gd name="T24" fmla="*/ 474 w 576"/>
                <a:gd name="T25" fmla="*/ 25 h 576"/>
                <a:gd name="T26" fmla="*/ 474 w 576"/>
                <a:gd name="T27" fmla="*/ 525 h 576"/>
                <a:gd name="T28" fmla="*/ 481 w 576"/>
                <a:gd name="T29" fmla="*/ 551 h 576"/>
                <a:gd name="T30" fmla="*/ 51 w 576"/>
                <a:gd name="T31" fmla="*/ 551 h 576"/>
                <a:gd name="T32" fmla="*/ 551 w 576"/>
                <a:gd name="T33" fmla="*/ 525 h 576"/>
                <a:gd name="T34" fmla="*/ 525 w 576"/>
                <a:gd name="T35" fmla="*/ 551 h 576"/>
                <a:gd name="T36" fmla="*/ 498 w 576"/>
                <a:gd name="T37" fmla="*/ 525 h 576"/>
                <a:gd name="T38" fmla="*/ 498 w 576"/>
                <a:gd name="T39" fmla="*/ 123 h 576"/>
                <a:gd name="T40" fmla="*/ 551 w 576"/>
                <a:gd name="T41" fmla="*/ 123 h 576"/>
                <a:gd name="T42" fmla="*/ 551 w 576"/>
                <a:gd name="T43" fmla="*/ 5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 h="576">
                  <a:moveTo>
                    <a:pt x="498" y="99"/>
                  </a:moveTo>
                  <a:cubicBezTo>
                    <a:pt x="498" y="0"/>
                    <a:pt x="498" y="0"/>
                    <a:pt x="498" y="0"/>
                  </a:cubicBezTo>
                  <a:cubicBezTo>
                    <a:pt x="0" y="0"/>
                    <a:pt x="0" y="0"/>
                    <a:pt x="0" y="0"/>
                  </a:cubicBezTo>
                  <a:cubicBezTo>
                    <a:pt x="0" y="525"/>
                    <a:pt x="0" y="525"/>
                    <a:pt x="0" y="525"/>
                  </a:cubicBezTo>
                  <a:cubicBezTo>
                    <a:pt x="0" y="553"/>
                    <a:pt x="23" y="576"/>
                    <a:pt x="51" y="576"/>
                  </a:cubicBezTo>
                  <a:cubicBezTo>
                    <a:pt x="525" y="576"/>
                    <a:pt x="525" y="576"/>
                    <a:pt x="525" y="576"/>
                  </a:cubicBezTo>
                  <a:cubicBezTo>
                    <a:pt x="553" y="576"/>
                    <a:pt x="576" y="553"/>
                    <a:pt x="576" y="525"/>
                  </a:cubicBezTo>
                  <a:cubicBezTo>
                    <a:pt x="576" y="99"/>
                    <a:pt x="576" y="99"/>
                    <a:pt x="576" y="99"/>
                  </a:cubicBezTo>
                  <a:lnTo>
                    <a:pt x="498" y="99"/>
                  </a:lnTo>
                  <a:close/>
                  <a:moveTo>
                    <a:pt x="51" y="551"/>
                  </a:moveTo>
                  <a:cubicBezTo>
                    <a:pt x="36" y="551"/>
                    <a:pt x="25" y="539"/>
                    <a:pt x="25" y="525"/>
                  </a:cubicBezTo>
                  <a:cubicBezTo>
                    <a:pt x="25" y="25"/>
                    <a:pt x="25" y="25"/>
                    <a:pt x="25" y="25"/>
                  </a:cubicBezTo>
                  <a:cubicBezTo>
                    <a:pt x="474" y="25"/>
                    <a:pt x="474" y="25"/>
                    <a:pt x="474" y="25"/>
                  </a:cubicBezTo>
                  <a:cubicBezTo>
                    <a:pt x="474" y="525"/>
                    <a:pt x="474" y="525"/>
                    <a:pt x="474" y="525"/>
                  </a:cubicBezTo>
                  <a:cubicBezTo>
                    <a:pt x="474" y="535"/>
                    <a:pt x="476" y="544"/>
                    <a:pt x="481" y="551"/>
                  </a:cubicBezTo>
                  <a:lnTo>
                    <a:pt x="51" y="551"/>
                  </a:lnTo>
                  <a:close/>
                  <a:moveTo>
                    <a:pt x="551" y="525"/>
                  </a:moveTo>
                  <a:cubicBezTo>
                    <a:pt x="551" y="539"/>
                    <a:pt x="540" y="551"/>
                    <a:pt x="525" y="551"/>
                  </a:cubicBezTo>
                  <a:cubicBezTo>
                    <a:pt x="510" y="551"/>
                    <a:pt x="498" y="539"/>
                    <a:pt x="498" y="525"/>
                  </a:cubicBezTo>
                  <a:cubicBezTo>
                    <a:pt x="498" y="123"/>
                    <a:pt x="498" y="123"/>
                    <a:pt x="498" y="123"/>
                  </a:cubicBezTo>
                  <a:cubicBezTo>
                    <a:pt x="551" y="123"/>
                    <a:pt x="551" y="123"/>
                    <a:pt x="551" y="123"/>
                  </a:cubicBezTo>
                  <a:lnTo>
                    <a:pt x="551" y="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Rectangle 83">
              <a:extLst>
                <a:ext uri="{FF2B5EF4-FFF2-40B4-BE49-F238E27FC236}">
                  <a16:creationId xmlns:a16="http://schemas.microsoft.com/office/drawing/2014/main" xmlns="" id="{C2589D6C-2C1F-4853-9333-5F2651401966}"/>
                </a:ext>
              </a:extLst>
            </p:cNvPr>
            <p:cNvSpPr>
              <a:spLocks noChangeArrowheads="1"/>
            </p:cNvSpPr>
            <p:nvPr/>
          </p:nvSpPr>
          <p:spPr bwMode="auto">
            <a:xfrm>
              <a:off x="4656138" y="2724150"/>
              <a:ext cx="76200"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xmlns="" id="{F0607612-040F-49E4-A5B6-85491D1868C2}"/>
                </a:ext>
              </a:extLst>
            </p:cNvPr>
            <p:cNvSpPr>
              <a:spLocks noChangeArrowheads="1"/>
            </p:cNvSpPr>
            <p:nvPr/>
          </p:nvSpPr>
          <p:spPr bwMode="auto">
            <a:xfrm>
              <a:off x="4656138" y="2740025"/>
              <a:ext cx="333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Rectangle 85">
              <a:extLst>
                <a:ext uri="{FF2B5EF4-FFF2-40B4-BE49-F238E27FC236}">
                  <a16:creationId xmlns:a16="http://schemas.microsoft.com/office/drawing/2014/main" xmlns="" id="{DDCC9680-3AEE-4006-BBA7-CF1FED5B8C42}"/>
                </a:ext>
              </a:extLst>
            </p:cNvPr>
            <p:cNvSpPr>
              <a:spLocks noChangeArrowheads="1"/>
            </p:cNvSpPr>
            <p:nvPr/>
          </p:nvSpPr>
          <p:spPr bwMode="auto">
            <a:xfrm>
              <a:off x="4656138" y="2757488"/>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Rectangle 86">
              <a:extLst>
                <a:ext uri="{FF2B5EF4-FFF2-40B4-BE49-F238E27FC236}">
                  <a16:creationId xmlns:a16="http://schemas.microsoft.com/office/drawing/2014/main" xmlns="" id="{E7EF6E8A-E94A-4571-9CF1-A22838A7EE46}"/>
                </a:ext>
              </a:extLst>
            </p:cNvPr>
            <p:cNvSpPr>
              <a:spLocks noChangeArrowheads="1"/>
            </p:cNvSpPr>
            <p:nvPr/>
          </p:nvSpPr>
          <p:spPr bwMode="auto">
            <a:xfrm>
              <a:off x="4656138" y="2774950"/>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Rectangle 87">
              <a:extLst>
                <a:ext uri="{FF2B5EF4-FFF2-40B4-BE49-F238E27FC236}">
                  <a16:creationId xmlns:a16="http://schemas.microsoft.com/office/drawing/2014/main" xmlns="" id="{55697EEE-334C-46A4-BE43-7AD2999CCB3D}"/>
                </a:ext>
              </a:extLst>
            </p:cNvPr>
            <p:cNvSpPr>
              <a:spLocks noChangeArrowheads="1"/>
            </p:cNvSpPr>
            <p:nvPr/>
          </p:nvSpPr>
          <p:spPr bwMode="auto">
            <a:xfrm>
              <a:off x="4656138" y="2792413"/>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185">
              <a:extLst>
                <a:ext uri="{FF2B5EF4-FFF2-40B4-BE49-F238E27FC236}">
                  <a16:creationId xmlns:a16="http://schemas.microsoft.com/office/drawing/2014/main" xmlns="" id="{B8E8BF47-F5E4-49B8-9A44-AA7EA1A75C07}"/>
                </a:ext>
              </a:extLst>
            </p:cNvPr>
            <p:cNvSpPr>
              <a:spLocks noEditPoints="1"/>
            </p:cNvSpPr>
            <p:nvPr/>
          </p:nvSpPr>
          <p:spPr bwMode="auto">
            <a:xfrm>
              <a:off x="4695825" y="2740025"/>
              <a:ext cx="39688" cy="57150"/>
            </a:xfrm>
            <a:custGeom>
              <a:avLst/>
              <a:gdLst>
                <a:gd name="T0" fmla="*/ 0 w 25"/>
                <a:gd name="T1" fmla="*/ 36 h 36"/>
                <a:gd name="T2" fmla="*/ 25 w 25"/>
                <a:gd name="T3" fmla="*/ 36 h 36"/>
                <a:gd name="T4" fmla="*/ 25 w 25"/>
                <a:gd name="T5" fmla="*/ 0 h 36"/>
                <a:gd name="T6" fmla="*/ 0 w 25"/>
                <a:gd name="T7" fmla="*/ 0 h 36"/>
                <a:gd name="T8" fmla="*/ 0 w 25"/>
                <a:gd name="T9" fmla="*/ 36 h 36"/>
                <a:gd name="T10" fmla="*/ 3 w 25"/>
                <a:gd name="T11" fmla="*/ 4 h 36"/>
                <a:gd name="T12" fmla="*/ 21 w 25"/>
                <a:gd name="T13" fmla="*/ 4 h 36"/>
                <a:gd name="T14" fmla="*/ 21 w 25"/>
                <a:gd name="T15" fmla="*/ 33 h 36"/>
                <a:gd name="T16" fmla="*/ 3 w 25"/>
                <a:gd name="T17" fmla="*/ 33 h 36"/>
                <a:gd name="T18" fmla="*/ 3 w 25"/>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0" y="36"/>
                  </a:moveTo>
                  <a:lnTo>
                    <a:pt x="25" y="36"/>
                  </a:lnTo>
                  <a:lnTo>
                    <a:pt x="25" y="0"/>
                  </a:lnTo>
                  <a:lnTo>
                    <a:pt x="0" y="0"/>
                  </a:lnTo>
                  <a:lnTo>
                    <a:pt x="0" y="36"/>
                  </a:lnTo>
                  <a:close/>
                  <a:moveTo>
                    <a:pt x="3" y="4"/>
                  </a:moveTo>
                  <a:lnTo>
                    <a:pt x="21" y="4"/>
                  </a:lnTo>
                  <a:lnTo>
                    <a:pt x="21" y="33"/>
                  </a:lnTo>
                  <a:lnTo>
                    <a:pt x="3" y="33"/>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92" name="Freeform 9">
            <a:extLst>
              <a:ext uri="{FF2B5EF4-FFF2-40B4-BE49-F238E27FC236}">
                <a16:creationId xmlns:a16="http://schemas.microsoft.com/office/drawing/2014/main" xmlns="" id="{B1929574-76AF-4E95-98B2-306C9B46F1BA}"/>
              </a:ext>
            </a:extLst>
          </p:cNvPr>
          <p:cNvSpPr>
            <a:spLocks noChangeAspect="1" noEditPoints="1"/>
          </p:cNvSpPr>
          <p:nvPr/>
        </p:nvSpPr>
        <p:spPr bwMode="auto">
          <a:xfrm>
            <a:off x="6391730" y="2090127"/>
            <a:ext cx="361496" cy="36241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xmlns="" id="{BACE7D05-46FA-45E3-A8B0-59632BDC7471}"/>
              </a:ext>
            </a:extLst>
          </p:cNvPr>
          <p:cNvSpPr/>
          <p:nvPr/>
        </p:nvSpPr>
        <p:spPr>
          <a:xfrm>
            <a:off x="6250156" y="6095517"/>
            <a:ext cx="1731564" cy="253916"/>
          </a:xfrm>
          <a:prstGeom prst="rect">
            <a:avLst/>
          </a:prstGeom>
        </p:spPr>
        <p:txBody>
          <a:bodyPr wrap="none" rtlCol="0">
            <a:spAutoFit/>
          </a:bodyPr>
          <a:lstStyle/>
          <a:p>
            <a:pPr rtl="0"/>
            <a:r>
              <a:rPr lang="lv-LV" sz="1050" i="1">
                <a:latin typeface="Segoe UI" panose="020B0502040204020203" pitchFamily="34" charset="0"/>
              </a:rPr>
              <a:t>* Ja TAP /ĀTAP nav pieejams</a:t>
            </a:r>
            <a:endParaRPr lang="en-GB" sz="1050" i="1" dirty="0"/>
          </a:p>
        </p:txBody>
      </p:sp>
    </p:spTree>
    <p:extLst>
      <p:ext uri="{BB962C8B-B14F-4D97-AF65-F5344CB8AC3E}">
        <p14:creationId xmlns:p14="http://schemas.microsoft.com/office/powerpoint/2010/main" val="907556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A13C6F63-4F6D-4BB1-9A09-6BB2413C425F}"/>
              </a:ext>
            </a:extLst>
          </p:cNvPr>
          <p:cNvGraphicFramePr>
            <a:graphicFrameLocks noChangeAspect="1"/>
          </p:cNvGraphicFramePr>
          <p:nvPr>
            <p:custDataLst>
              <p:tags r:id="rId2"/>
            </p:custDataLst>
            <p:extLst>
              <p:ext uri="{D42A27DB-BD31-4B8C-83A1-F6EECF244321}">
                <p14:modId xmlns:p14="http://schemas.microsoft.com/office/powerpoint/2010/main" val="883867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5"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xmlns="" id="{A13C6F63-4F6D-4BB1-9A09-6BB2413C425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43BEEA90-54CF-4EA5-B05B-D99459A153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6" name="Slide Number Placeholder 5">
            <a:extLst>
              <a:ext uri="{FF2B5EF4-FFF2-40B4-BE49-F238E27FC236}">
                <a16:creationId xmlns:a16="http://schemas.microsoft.com/office/drawing/2014/main" xmlns="" id="{E61A9D8F-32BA-4962-BA50-93161CF1D72E}"/>
              </a:ext>
            </a:extLst>
          </p:cNvPr>
          <p:cNvSpPr>
            <a:spLocks noGrp="1"/>
          </p:cNvSpPr>
          <p:nvPr>
            <p:ph type="sldNum" sz="quarter" idx="12"/>
          </p:nvPr>
        </p:nvSpPr>
        <p:spPr/>
        <p:txBody>
          <a:bodyPr rtlCol="0"/>
          <a:lstStyle/>
          <a:p>
            <a:pPr lvl="0" rtl="0"/>
            <a:fld id="{E81276B6-4034-4841-805E-541AB8384CBA}" type="slidenum">
              <a:rPr lang="en-GB" noProof="0" smtClean="0"/>
              <a:pPr lvl="0" rtl="0"/>
              <a:t>45</a:t>
            </a:fld>
            <a:endParaRPr lang="en-GB" noProof="0"/>
          </a:p>
        </p:txBody>
      </p:sp>
      <p:graphicFrame>
        <p:nvGraphicFramePr>
          <p:cNvPr id="22" name="Table 21">
            <a:extLst>
              <a:ext uri="{FF2B5EF4-FFF2-40B4-BE49-F238E27FC236}">
                <a16:creationId xmlns:a16="http://schemas.microsoft.com/office/drawing/2014/main" xmlns="" id="{71CC4F68-2954-4F0E-9DD9-C0AA2FB9A9B2}"/>
              </a:ext>
            </a:extLst>
          </p:cNvPr>
          <p:cNvGraphicFramePr>
            <a:graphicFrameLocks noGrp="1"/>
          </p:cNvGraphicFramePr>
          <p:nvPr>
            <p:extLst>
              <p:ext uri="{D42A27DB-BD31-4B8C-83A1-F6EECF244321}">
                <p14:modId xmlns:p14="http://schemas.microsoft.com/office/powerpoint/2010/main" val="1713966731"/>
              </p:ext>
            </p:extLst>
          </p:nvPr>
        </p:nvGraphicFramePr>
        <p:xfrm>
          <a:off x="420688" y="1468231"/>
          <a:ext cx="11363324" cy="5002440"/>
        </p:xfrm>
        <a:graphic>
          <a:graphicData uri="http://schemas.openxmlformats.org/drawingml/2006/table">
            <a:tbl>
              <a:tblPr firstRow="1" bandRow="1">
                <a:tableStyleId>{5C22544A-7EE6-4342-B048-85BDC9FD1C3A}</a:tableStyleId>
              </a:tblPr>
              <a:tblGrid>
                <a:gridCol w="1446212">
                  <a:extLst>
                    <a:ext uri="{9D8B030D-6E8A-4147-A177-3AD203B41FA5}">
                      <a16:colId xmlns:a16="http://schemas.microsoft.com/office/drawing/2014/main" xmlns="" val="4198481958"/>
                    </a:ext>
                  </a:extLst>
                </a:gridCol>
                <a:gridCol w="5142034">
                  <a:extLst>
                    <a:ext uri="{9D8B030D-6E8A-4147-A177-3AD203B41FA5}">
                      <a16:colId xmlns:a16="http://schemas.microsoft.com/office/drawing/2014/main" xmlns="" val="1052568843"/>
                    </a:ext>
                  </a:extLst>
                </a:gridCol>
                <a:gridCol w="4775078">
                  <a:extLst>
                    <a:ext uri="{9D8B030D-6E8A-4147-A177-3AD203B41FA5}">
                      <a16:colId xmlns:a16="http://schemas.microsoft.com/office/drawing/2014/main" xmlns="" val="363737994"/>
                    </a:ext>
                  </a:extLst>
                </a:gridCol>
              </a:tblGrid>
              <a:tr h="0">
                <a:tc>
                  <a:txBody>
                    <a:bodyPr/>
                    <a:lstStyle/>
                    <a:p>
                      <a:pPr algn="l" rtl="0"/>
                      <a:endParaRPr lang="lv-LV" sz="1100" b="1" noProof="0" dirty="0">
                        <a:solidFill>
                          <a:schemeClr val="bg1"/>
                        </a:solidFill>
                        <a:latin typeface="arial" panose="020B0604020202020204" pitchFamily="34" charset="0"/>
                        <a:cs typeface="Arial" panose="020B0604020202020204" pitchFamily="34" charset="0"/>
                      </a:endParaRP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algn="l" rtl="0"/>
                      <a:r>
                        <a:rPr lang="lv-LV" sz="1100" b="1" noProof="0">
                          <a:solidFill>
                            <a:schemeClr val="bg1"/>
                          </a:solidFill>
                          <a:latin typeface="arial" panose="020B0604020202020204" pitchFamily="34" charset="0"/>
                          <a:cs typeface="Arial" panose="020B0604020202020204" pitchFamily="34" charset="0"/>
                        </a:rPr>
                        <a:t>PLUSI</a:t>
                      </a:r>
                      <a:endParaRPr lang="lv-LV" sz="1100" b="1" noProof="0" dirty="0">
                        <a:solidFill>
                          <a:schemeClr val="bg1"/>
                        </a:solidFill>
                        <a:latin typeface="arial" panose="020B0604020202020204" pitchFamily="34" charset="0"/>
                        <a:cs typeface="Arial" panose="020B0604020202020204" pitchFamily="34" charset="0"/>
                      </a:endParaRP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kern="1200" noProof="0" dirty="0">
                          <a:solidFill>
                            <a:schemeClr val="bg1"/>
                          </a:solidFill>
                          <a:latin typeface="arial" panose="020B0604020202020204" pitchFamily="34" charset="0"/>
                          <a:ea typeface="+mn-ea"/>
                          <a:cs typeface="Arial" panose="020B0604020202020204" pitchFamily="34" charset="0"/>
                        </a:rPr>
                        <a:t>MĪNUSI</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xmlns="" val="394665026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chemeClr val="tx1"/>
                          </a:solidFill>
                          <a:effectLst/>
                          <a:uLnTx/>
                          <a:uFillTx/>
                          <a:latin typeface="arial" panose="020B0604020202020204" pitchFamily="34" charset="0"/>
                          <a:ea typeface="+mn-ea"/>
                          <a:cs typeface="+mn-cs"/>
                        </a:rPr>
                        <a:t>Ārpustiesas vienošanās</a:t>
                      </a:r>
                      <a:endParaRPr kumimoji="0" lang="lv-LV" sz="1000" b="1" i="0" u="none" strike="noStrike" kern="0" cap="none" spc="0" normalizeH="0" baseline="0" noProof="0">
                        <a:ln>
                          <a:noFill/>
                        </a:ln>
                        <a:solidFill>
                          <a:schemeClr val="tx1"/>
                        </a:solidFill>
                        <a:effectLst/>
                        <a:uLnTx/>
                        <a:uFillTx/>
                        <a:latin typeface="arial" panose="020B0604020202020204" pitchFamily="34" charset="0"/>
                        <a:ea typeface="+mn-ea"/>
                        <a:cs typeface="+mn-cs"/>
                      </a:endParaRPr>
                    </a:p>
                    <a:p>
                      <a:pPr algn="l" rtl="0" fontAlgn="ctr"/>
                      <a:endParaRPr lang="lv-LV"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kern="1200">
                          <a:solidFill>
                            <a:prstClr val="black"/>
                          </a:solidFill>
                          <a:latin typeface="Arial" panose="020B0604020202020204" pitchFamily="34" charset="0"/>
                          <a:ea typeface="+mn-ea"/>
                          <a:cs typeface="Arial" panose="020B0604020202020204" pitchFamily="34" charset="0"/>
                        </a:rPr>
                        <a:t>nav juridisko izdevumu/tie ir mazāki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kern="1200">
                          <a:solidFill>
                            <a:prstClr val="black"/>
                          </a:solidFill>
                          <a:latin typeface="Arial" panose="020B0604020202020204" pitchFamily="34" charset="0"/>
                          <a:ea typeface="+mn-ea"/>
                          <a:cs typeface="Arial" panose="020B0604020202020204" pitchFamily="34" charset="0"/>
                        </a:rPr>
                        <a:t>konfidencialitāte</a:t>
                      </a: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kreditori tiek aicināti dot jums pietiekami daudz laika problēmu risināšanai</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parādnieks var paredzēt, ka visi attiecīgie kreditori apturēs savas prasības pret jums, ja viņi piekritīs</a:t>
                      </a: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elastība un ērta pielāgošanās parādnieka uzņēmējdarbības īpašajām vajadzībām</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parādnieka uzņēmējdarbības turpināšana</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vadības saglabāšana</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sarunu vienkāršība (procesuāla)</a:t>
                      </a:r>
                      <a:endParaRPr lang="lv-LV" sz="900" kern="1200" dirty="0">
                        <a:solidFill>
                          <a:prstClr val="black"/>
                        </a:solidFill>
                        <a:latin typeface="Arial" panose="020B0604020202020204" pitchFamily="34" charset="0"/>
                        <a:ea typeface="+mn-ea"/>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specifisku zināšanu nepieciešamība (pareiza situācijas analīze)</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iespējami konsultāciju izdevumi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risks, ka pret vadību, kas rīkojas bez uzņēmuma īpašnieku piekrišanas, uzņēmuma īpašnieki iesniegs prasības tiesā</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grūtības vienoties vairāku pušu sarunās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4161974"/>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chemeClr val="tx1"/>
                          </a:solidFill>
                          <a:effectLst/>
                          <a:uLnTx/>
                          <a:uFillTx/>
                          <a:latin typeface="arial" panose="020B0604020202020204" pitchFamily="34" charset="0"/>
                          <a:ea typeface="+mn-ea"/>
                          <a:cs typeface="+mn-cs"/>
                        </a:rPr>
                        <a:t>TAP/ĀTAP</a:t>
                      </a:r>
                      <a:endParaRPr kumimoji="0" lang="lv-LV" sz="1000" b="1" i="0" u="none" strike="noStrike" kern="0" cap="none" spc="0" normalizeH="0" baseline="0" noProof="0">
                        <a:ln>
                          <a:noFill/>
                        </a:ln>
                        <a:solidFill>
                          <a:schemeClr val="tx1"/>
                        </a:solidFill>
                        <a:effectLst/>
                        <a:uLnTx/>
                        <a:uFillTx/>
                        <a:latin typeface="arial" panose="020B0604020202020204" pitchFamily="34" charset="0"/>
                        <a:ea typeface="+mn-ea"/>
                        <a:cs typeface="+mn-cs"/>
                      </a:endParaRPr>
                    </a:p>
                    <a:p>
                      <a:pPr algn="l" rtl="0" fontAlgn="ctr"/>
                      <a:endParaRPr lang="lv-LV"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dirty="0">
                          <a:solidFill>
                            <a:prstClr val="black"/>
                          </a:solidFill>
                          <a:latin typeface="arial" panose="020B0604020202020204" pitchFamily="34" charset="0"/>
                          <a:cs typeface="Arial" panose="020B0604020202020204" pitchFamily="34" charset="0"/>
                        </a:rPr>
                        <a:t>aizsardzības jeb atsevišķu izpildes panākšanas darbību apturēšanas periods </a:t>
                      </a:r>
                      <a:r>
                        <a:rPr lang="lv-LV" sz="9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(TAP)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izpildes procesa apturēšana pret parādnieku</a:t>
                      </a:r>
                      <a:endParaRPr kumimoji="0" lang="lv-LV"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aizliegums nodrošinātajiem kreditoriem pieprasīt ieķīlātās parādnieka mantas pārdošanu, izņemot gadījumus, kad tas rada būtisku kaitējumu šī kreditora interesēm (tostarp ieķīlātā īpašuma iznīcināšanas draudus, ievērojamu ieķīlātā īpašuma vērtības samazināšanos)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kreditoram ir aizliegts iesniegt pieteikumu par juridiskas personas likvidāciju sakarā ar maksātnespējas procesu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ir aizliegts likvidēt parādnieka uzņēmumu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soda palielināšana tiek pārtraukta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kavējuma naudas un procentu (pat ja tas ir līgumsods) palielināšana tiek pārtraukta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tiek pārtraukta nodokļu prasību summas palielināšana saistībā ar maksājumu kavējumu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kad ir paziņots par TAP vai ĀTAP, restrukturizācijas plāns ir saistošs visiem kreditoriem, tostarp tiem, kuri nav devuši piekrišanu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visas uzņēmuma pārvaldes struktūras turpina darboties, ja vien uzņēmumu īpašnieki nevēlas iecelt citu valdi un padomi</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iesaistīties darījumos vai tādu darbību veikšanā, kas var nelabvēlīgi ietekmēt viņa finansiālo stāvokli vai kreditoru intereses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iesaistīties darījumos vai tādu darbību veikšanā, kas var nelabvēlīgi ietekmēt viņa finanšu stāvokli vai kreditoru intereses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izmaksāt dividendes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visas peļņas novirzīšana uz TAP vai ĀTAP</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TAP vai ĀTAP izmaksas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veikt garantiju piešķiršanu, ziedot, izmaksāt parādnieka valdes un padomes locekļiem prēmijas vai cita veida materiālu kompensāciju</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nodot vai ieķīlāt (juridiski apgrūtināt) pamatlīdzekļus kā nodrošinājumu, izņemot restrukturizācijas plānā paredzētos gadījumus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52946334"/>
                  </a:ext>
                </a:extLst>
              </a:tr>
              <a:tr h="0">
                <a:tc>
                  <a:txBody>
                    <a:bodyPr/>
                    <a:lstStyle/>
                    <a:p>
                      <a:pPr marL="0" marR="0" lvl="1" indent="0" algn="l" defTabSz="891697" rtl="0" eaLnBrk="1" fontAlgn="base" latinLnBrk="0" hangingPunct="1">
                        <a:lnSpc>
                          <a:spcPct val="100000"/>
                        </a:lnSpc>
                        <a:spcBef>
                          <a:spcPct val="0"/>
                        </a:spcBef>
                        <a:spcAft>
                          <a:spcPts val="85"/>
                        </a:spcAft>
                        <a:buClrTx/>
                        <a:buSzTx/>
                        <a:buFontTx/>
                        <a:buNone/>
                        <a:tabLst/>
                        <a:defRPr/>
                      </a:pPr>
                      <a:r>
                        <a:rPr lang="lv-LV" sz="1000" b="1" kern="0">
                          <a:solidFill>
                            <a:schemeClr val="tx1"/>
                          </a:solidFill>
                          <a:latin typeface="arial" panose="020B0604020202020204" pitchFamily="34" charset="0"/>
                        </a:rPr>
                        <a:t>Maksātnespējas process</a:t>
                      </a:r>
                      <a:endParaRPr lang="lv-LV" sz="1000" b="1" kern="0" dirty="0">
                        <a:solidFill>
                          <a:schemeClr val="tx1"/>
                        </a:solidFill>
                        <a:latin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rtl="0" fontAlgn="ctr">
                        <a:buFont typeface="Arial" panose="020B0604020202020204" pitchFamily="34" charset="0"/>
                        <a:buChar char="•"/>
                      </a:pPr>
                      <a:r>
                        <a:rPr lang="lv-LV" sz="900" b="0" i="0" u="none" strike="noStrike" kern="1200" dirty="0">
                          <a:solidFill>
                            <a:schemeClr val="tx1"/>
                          </a:solidFill>
                          <a:effectLst/>
                          <a:latin typeface="Arial" panose="020B0604020202020204" pitchFamily="34" charset="0"/>
                          <a:ea typeface="+mn-ea"/>
                          <a:cs typeface="Arial" panose="020B0604020202020204" pitchFamily="34" charset="0"/>
                        </a:rPr>
                        <a:t>visi parādi (izņemot dažos gadījumos atsevišķiem komersantiem) tiek norakstīti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iespēja atmaksāt mazāk</a:t>
                      </a:r>
                    </a:p>
                    <a:p>
                      <a:pPr marL="171450" indent="-171450" algn="l" rtl="0" fontAlgn="ctr">
                        <a:buFont typeface="Arial" panose="020B0604020202020204" pitchFamily="34" charset="0"/>
                        <a:buChar char="•"/>
                      </a:pPr>
                      <a:endParaRPr lang="lv-LV" sz="900" b="0" i="0" u="none" strike="noStrike" dirty="0">
                        <a:solidFill>
                          <a:schemeClr val="tx1"/>
                        </a:solidFill>
                        <a:effectLst/>
                        <a:latin typeface="Arial" panose="020B0604020202020204" pitchFamily="34" charset="0"/>
                        <a:cs typeface="Arial" panose="020B0604020202020204" pitchFamily="34" charset="0"/>
                      </a:endParaRPr>
                    </a:p>
                    <a:p>
                      <a:pPr marL="171450" indent="-171450" algn="l" rtl="0" fontAlgn="ctr">
                        <a:buFont typeface="Arial" panose="020B0604020202020204" pitchFamily="34" charset="0"/>
                        <a:buChar char="•"/>
                      </a:pPr>
                      <a:endParaRPr lang="lv-LV"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VID var iekļaut vadību melnajā sarakstā</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vadību var saukt pie atbildības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process var būt ilgs un dārgs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visu vērtīgo aktīvu zaudēšana</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potenciāli nākotnes aktīvu zaudējumi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darbības izbeigšana vai pārdošana</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1309864"/>
                  </a:ext>
                </a:extLst>
              </a:tr>
            </a:tbl>
          </a:graphicData>
        </a:graphic>
      </p:graphicFrame>
      <p:sp>
        <p:nvSpPr>
          <p:cNvPr id="24" name="Freeform 9">
            <a:extLst>
              <a:ext uri="{FF2B5EF4-FFF2-40B4-BE49-F238E27FC236}">
                <a16:creationId xmlns:a16="http://schemas.microsoft.com/office/drawing/2014/main" xmlns="" id="{4EECAFD1-CDC1-4F75-BA38-7C4ECA2AD9D4}"/>
              </a:ext>
            </a:extLst>
          </p:cNvPr>
          <p:cNvSpPr>
            <a:spLocks noChangeAspect="1" noEditPoints="1"/>
          </p:cNvSpPr>
          <p:nvPr/>
        </p:nvSpPr>
        <p:spPr bwMode="auto">
          <a:xfrm>
            <a:off x="496888" y="5892577"/>
            <a:ext cx="330535" cy="33137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rgbClr val="E57100"/>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25" name="Freeform 5">
            <a:extLst>
              <a:ext uri="{FF2B5EF4-FFF2-40B4-BE49-F238E27FC236}">
                <a16:creationId xmlns:a16="http://schemas.microsoft.com/office/drawing/2014/main" xmlns="" id="{58C25695-63CF-417C-9D2F-8F7EAD63A649}"/>
              </a:ext>
            </a:extLst>
          </p:cNvPr>
          <p:cNvSpPr>
            <a:spLocks noChangeAspect="1" noEditPoints="1"/>
          </p:cNvSpPr>
          <p:nvPr/>
        </p:nvSpPr>
        <p:spPr bwMode="auto">
          <a:xfrm>
            <a:off x="496888" y="3429000"/>
            <a:ext cx="331372" cy="331372"/>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E57100"/>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xmlns="" id="{6BCECD13-E157-4292-B4F6-D44941BCB65A}"/>
              </a:ext>
            </a:extLst>
          </p:cNvPr>
          <p:cNvGrpSpPr>
            <a:grpSpLocks noChangeAspect="1"/>
          </p:cNvGrpSpPr>
          <p:nvPr/>
        </p:nvGrpSpPr>
        <p:grpSpPr>
          <a:xfrm>
            <a:off x="496888" y="2174922"/>
            <a:ext cx="331372" cy="331372"/>
            <a:chOff x="1600200" y="3360806"/>
            <a:chExt cx="206140" cy="206140"/>
          </a:xfrm>
          <a:solidFill>
            <a:srgbClr val="E57100"/>
          </a:solidFill>
        </p:grpSpPr>
        <p:sp>
          <p:nvSpPr>
            <p:cNvPr id="31" name="Freeform 107">
              <a:extLst>
                <a:ext uri="{FF2B5EF4-FFF2-40B4-BE49-F238E27FC236}">
                  <a16:creationId xmlns:a16="http://schemas.microsoft.com/office/drawing/2014/main" xmlns="" id="{B3CFBA34-786F-402F-9CC7-AB32F3A6F065}"/>
                </a:ext>
              </a:extLst>
            </p:cNvPr>
            <p:cNvSpPr>
              <a:spLocks noEditPoints="1"/>
            </p:cNvSpPr>
            <p:nvPr/>
          </p:nvSpPr>
          <p:spPr bwMode="auto">
            <a:xfrm>
              <a:off x="1753143" y="3360806"/>
              <a:ext cx="53197" cy="206140"/>
            </a:xfrm>
            <a:custGeom>
              <a:avLst/>
              <a:gdLst>
                <a:gd name="T0" fmla="*/ 0 w 16"/>
                <a:gd name="T1" fmla="*/ 0 h 62"/>
                <a:gd name="T2" fmla="*/ 0 w 16"/>
                <a:gd name="T3" fmla="*/ 54 h 62"/>
                <a:gd name="T4" fmla="*/ 5 w 16"/>
                <a:gd name="T5" fmla="*/ 62 h 62"/>
                <a:gd name="T6" fmla="*/ 11 w 16"/>
                <a:gd name="T7" fmla="*/ 54 h 62"/>
                <a:gd name="T8" fmla="*/ 11 w 16"/>
                <a:gd name="T9" fmla="*/ 3 h 62"/>
                <a:gd name="T10" fmla="*/ 13 w 16"/>
                <a:gd name="T11" fmla="*/ 3 h 62"/>
                <a:gd name="T12" fmla="*/ 13 w 16"/>
                <a:gd name="T13" fmla="*/ 22 h 62"/>
                <a:gd name="T14" fmla="*/ 16 w 16"/>
                <a:gd name="T15" fmla="*/ 22 h 62"/>
                <a:gd name="T16" fmla="*/ 16 w 16"/>
                <a:gd name="T17" fmla="*/ 0 h 62"/>
                <a:gd name="T18" fmla="*/ 0 w 16"/>
                <a:gd name="T19" fmla="*/ 0 h 62"/>
                <a:gd name="T20" fmla="*/ 8 w 16"/>
                <a:gd name="T21" fmla="*/ 3 h 62"/>
                <a:gd name="T22" fmla="*/ 8 w 16"/>
                <a:gd name="T23" fmla="*/ 21 h 62"/>
                <a:gd name="T24" fmla="*/ 3 w 16"/>
                <a:gd name="T25" fmla="*/ 21 h 62"/>
                <a:gd name="T26" fmla="*/ 3 w 16"/>
                <a:gd name="T27" fmla="*/ 3 h 62"/>
                <a:gd name="T28" fmla="*/ 8 w 16"/>
                <a:gd name="T29" fmla="*/ 3 h 62"/>
                <a:gd name="T30" fmla="*/ 5 w 16"/>
                <a:gd name="T31" fmla="*/ 57 h 62"/>
                <a:gd name="T32" fmla="*/ 3 w 16"/>
                <a:gd name="T33" fmla="*/ 53 h 62"/>
                <a:gd name="T34" fmla="*/ 3 w 16"/>
                <a:gd name="T35" fmla="*/ 24 h 62"/>
                <a:gd name="T36" fmla="*/ 8 w 16"/>
                <a:gd name="T37" fmla="*/ 24 h 62"/>
                <a:gd name="T38" fmla="*/ 8 w 16"/>
                <a:gd name="T39" fmla="*/ 53 h 62"/>
                <a:gd name="T40" fmla="*/ 5 w 16"/>
                <a:gd name="T41"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62">
                  <a:moveTo>
                    <a:pt x="0" y="0"/>
                  </a:moveTo>
                  <a:lnTo>
                    <a:pt x="0" y="54"/>
                  </a:lnTo>
                  <a:lnTo>
                    <a:pt x="5" y="62"/>
                  </a:lnTo>
                  <a:lnTo>
                    <a:pt x="11" y="54"/>
                  </a:lnTo>
                  <a:lnTo>
                    <a:pt x="11" y="3"/>
                  </a:lnTo>
                  <a:lnTo>
                    <a:pt x="13" y="3"/>
                  </a:lnTo>
                  <a:lnTo>
                    <a:pt x="13" y="22"/>
                  </a:lnTo>
                  <a:lnTo>
                    <a:pt x="16" y="22"/>
                  </a:lnTo>
                  <a:lnTo>
                    <a:pt x="16" y="0"/>
                  </a:lnTo>
                  <a:lnTo>
                    <a:pt x="0" y="0"/>
                  </a:lnTo>
                  <a:close/>
                  <a:moveTo>
                    <a:pt x="8" y="3"/>
                  </a:moveTo>
                  <a:lnTo>
                    <a:pt x="8" y="21"/>
                  </a:lnTo>
                  <a:lnTo>
                    <a:pt x="3" y="21"/>
                  </a:lnTo>
                  <a:lnTo>
                    <a:pt x="3" y="3"/>
                  </a:lnTo>
                  <a:lnTo>
                    <a:pt x="8" y="3"/>
                  </a:lnTo>
                  <a:close/>
                  <a:moveTo>
                    <a:pt x="5" y="57"/>
                  </a:moveTo>
                  <a:lnTo>
                    <a:pt x="3" y="53"/>
                  </a:lnTo>
                  <a:lnTo>
                    <a:pt x="3" y="24"/>
                  </a:lnTo>
                  <a:lnTo>
                    <a:pt x="8" y="24"/>
                  </a:lnTo>
                  <a:lnTo>
                    <a:pt x="8" y="53"/>
                  </a:ln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Rectangle 108">
              <a:extLst>
                <a:ext uri="{FF2B5EF4-FFF2-40B4-BE49-F238E27FC236}">
                  <a16:creationId xmlns:a16="http://schemas.microsoft.com/office/drawing/2014/main" xmlns="" id="{61A1AB14-8480-4925-84BD-9918970468C5}"/>
                </a:ext>
              </a:extLst>
            </p:cNvPr>
            <p:cNvSpPr>
              <a:spLocks noChangeArrowheads="1"/>
            </p:cNvSpPr>
            <p:nvPr/>
          </p:nvSpPr>
          <p:spPr bwMode="auto">
            <a:xfrm>
              <a:off x="1633448" y="3404030"/>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109">
              <a:extLst>
                <a:ext uri="{FF2B5EF4-FFF2-40B4-BE49-F238E27FC236}">
                  <a16:creationId xmlns:a16="http://schemas.microsoft.com/office/drawing/2014/main" xmlns="" id="{578721F2-90BF-4D18-B700-657F1AE06103}"/>
                </a:ext>
              </a:extLst>
            </p:cNvPr>
            <p:cNvSpPr>
              <a:spLocks noChangeArrowheads="1"/>
            </p:cNvSpPr>
            <p:nvPr/>
          </p:nvSpPr>
          <p:spPr bwMode="auto">
            <a:xfrm>
              <a:off x="1633448" y="3440602"/>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Rectangle 110">
              <a:extLst>
                <a:ext uri="{FF2B5EF4-FFF2-40B4-BE49-F238E27FC236}">
                  <a16:creationId xmlns:a16="http://schemas.microsoft.com/office/drawing/2014/main" xmlns="" id="{C3C35E43-4E43-47DA-A4F4-72F05C5752F2}"/>
                </a:ext>
              </a:extLst>
            </p:cNvPr>
            <p:cNvSpPr>
              <a:spLocks noChangeArrowheads="1"/>
            </p:cNvSpPr>
            <p:nvPr/>
          </p:nvSpPr>
          <p:spPr bwMode="auto">
            <a:xfrm>
              <a:off x="1633448" y="3480500"/>
              <a:ext cx="69821" cy="6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Rectangle 111">
              <a:extLst>
                <a:ext uri="{FF2B5EF4-FFF2-40B4-BE49-F238E27FC236}">
                  <a16:creationId xmlns:a16="http://schemas.microsoft.com/office/drawing/2014/main" xmlns="" id="{4D853700-BD8C-4370-999D-55D0A907C541}"/>
                </a:ext>
              </a:extLst>
            </p:cNvPr>
            <p:cNvSpPr>
              <a:spLocks noChangeArrowheads="1"/>
            </p:cNvSpPr>
            <p:nvPr/>
          </p:nvSpPr>
          <p:spPr bwMode="auto">
            <a:xfrm>
              <a:off x="1633448" y="3513749"/>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112">
              <a:extLst>
                <a:ext uri="{FF2B5EF4-FFF2-40B4-BE49-F238E27FC236}">
                  <a16:creationId xmlns:a16="http://schemas.microsoft.com/office/drawing/2014/main" xmlns="" id="{CC9516BA-7991-4E9C-8821-940AD01A1AA4}"/>
                </a:ext>
              </a:extLst>
            </p:cNvPr>
            <p:cNvSpPr>
              <a:spLocks noEditPoints="1"/>
            </p:cNvSpPr>
            <p:nvPr/>
          </p:nvSpPr>
          <p:spPr bwMode="auto">
            <a:xfrm>
              <a:off x="1600200" y="3360806"/>
              <a:ext cx="136318" cy="206140"/>
            </a:xfrm>
            <a:custGeom>
              <a:avLst/>
              <a:gdLst>
                <a:gd name="T0" fmla="*/ 41 w 41"/>
                <a:gd name="T1" fmla="*/ 62 h 62"/>
                <a:gd name="T2" fmla="*/ 0 w 41"/>
                <a:gd name="T3" fmla="*/ 62 h 62"/>
                <a:gd name="T4" fmla="*/ 0 w 41"/>
                <a:gd name="T5" fmla="*/ 0 h 62"/>
                <a:gd name="T6" fmla="*/ 41 w 41"/>
                <a:gd name="T7" fmla="*/ 0 h 62"/>
                <a:gd name="T8" fmla="*/ 41 w 41"/>
                <a:gd name="T9" fmla="*/ 62 h 62"/>
                <a:gd name="T10" fmla="*/ 3 w 41"/>
                <a:gd name="T11" fmla="*/ 59 h 62"/>
                <a:gd name="T12" fmla="*/ 38 w 41"/>
                <a:gd name="T13" fmla="*/ 59 h 62"/>
                <a:gd name="T14" fmla="*/ 38 w 41"/>
                <a:gd name="T15" fmla="*/ 3 h 62"/>
                <a:gd name="T16" fmla="*/ 3 w 41"/>
                <a:gd name="T17" fmla="*/ 3 h 62"/>
                <a:gd name="T18" fmla="*/ 3 w 41"/>
                <a:gd name="T19"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2">
                  <a:moveTo>
                    <a:pt x="41" y="62"/>
                  </a:moveTo>
                  <a:lnTo>
                    <a:pt x="0" y="62"/>
                  </a:lnTo>
                  <a:lnTo>
                    <a:pt x="0" y="0"/>
                  </a:lnTo>
                  <a:lnTo>
                    <a:pt x="41" y="0"/>
                  </a:lnTo>
                  <a:lnTo>
                    <a:pt x="41" y="62"/>
                  </a:lnTo>
                  <a:close/>
                  <a:moveTo>
                    <a:pt x="3" y="59"/>
                  </a:moveTo>
                  <a:lnTo>
                    <a:pt x="38" y="59"/>
                  </a:lnTo>
                  <a:lnTo>
                    <a:pt x="38" y="3"/>
                  </a:lnTo>
                  <a:lnTo>
                    <a:pt x="3" y="3"/>
                  </a:lnTo>
                  <a:lnTo>
                    <a:pt x="3"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5" name="Title 4">
            <a:extLst>
              <a:ext uri="{FF2B5EF4-FFF2-40B4-BE49-F238E27FC236}">
                <a16:creationId xmlns:a16="http://schemas.microsoft.com/office/drawing/2014/main" xmlns="" id="{738F44A7-D588-4D2A-833A-CC736DAD0CA7}"/>
              </a:ext>
            </a:extLst>
          </p:cNvPr>
          <p:cNvSpPr>
            <a:spLocks noGrp="1"/>
          </p:cNvSpPr>
          <p:nvPr>
            <p:ph type="title"/>
          </p:nvPr>
        </p:nvSpPr>
        <p:spPr>
          <a:xfrm>
            <a:off x="421239" y="205251"/>
            <a:ext cx="11362773" cy="1320495"/>
          </a:xfrm>
        </p:spPr>
        <p:txBody>
          <a:bodyPr rtlCol="0">
            <a:normAutofit/>
          </a:bodyPr>
          <a:lstStyle/>
          <a:p>
            <a:pPr lvl="0"/>
            <a:r>
              <a:rPr lang="lv-LV" dirty="0">
                <a:sym typeface="Arial"/>
              </a:rPr>
              <a:t>14. pielikums: Restrukturizācijas iespēju un maksātnespējas procesa plusi un mīnusi</a:t>
            </a:r>
          </a:p>
        </p:txBody>
      </p:sp>
    </p:spTree>
    <p:extLst>
      <p:ext uri="{BB962C8B-B14F-4D97-AF65-F5344CB8AC3E}">
        <p14:creationId xmlns:p14="http://schemas.microsoft.com/office/powerpoint/2010/main" val="366050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FB29B2C-58F0-4C96-BCF5-9870CE07256E}"/>
              </a:ext>
            </a:extLst>
          </p:cNvPr>
          <p:cNvSpPr/>
          <p:nvPr/>
        </p:nvSpPr>
        <p:spPr bwMode="ltGray">
          <a:xfrm>
            <a:off x="653850" y="1403061"/>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588"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FB922362-A31B-43C0-AF88-E5FFD7ED6A06}"/>
              </a:ext>
            </a:extLst>
          </p:cNvPr>
          <p:cNvSpPr/>
          <p:nvPr/>
        </p:nvSpPr>
        <p:spPr>
          <a:xfrm>
            <a:off x="421240" y="1588142"/>
            <a:ext cx="11116910" cy="369332"/>
          </a:xfrm>
          <a:prstGeom prst="rect">
            <a:avLst/>
          </a:prstGeom>
          <a:solidFill>
            <a:srgbClr val="990066"/>
          </a:solidFill>
          <a:ln w="12700">
            <a:noFill/>
          </a:ln>
        </p:spPr>
        <p:txBody>
          <a:bodyPr wrap="square" rtlCol="0">
            <a:spAutoFit/>
          </a:bodyPr>
          <a:lstStyle/>
          <a:p>
            <a:pPr rtl="0"/>
            <a:r>
              <a:rPr lang="lv-LV" dirty="0">
                <a:solidFill>
                  <a:srgbClr val="FFFFFF"/>
                </a:solidFill>
                <a:latin typeface="Arial" panose="020B0604020202020204" pitchFamily="34" charset="0"/>
                <a:cs typeface="Arial" panose="020B0604020202020204" pitchFamily="34" charset="0"/>
              </a:rPr>
              <a:t>Krimināllikums</a:t>
            </a:r>
          </a:p>
        </p:txBody>
      </p:sp>
      <p:graphicFrame>
        <p:nvGraphicFramePr>
          <p:cNvPr id="3" name="Table 3">
            <a:extLst>
              <a:ext uri="{FF2B5EF4-FFF2-40B4-BE49-F238E27FC236}">
                <a16:creationId xmlns:a16="http://schemas.microsoft.com/office/drawing/2014/main" xmlns="" id="{75DDF4F4-1208-4974-B353-46E70BE4F2FC}"/>
              </a:ext>
            </a:extLst>
          </p:cNvPr>
          <p:cNvGraphicFramePr>
            <a:graphicFrameLocks noGrp="1"/>
          </p:cNvGraphicFramePr>
          <p:nvPr>
            <p:extLst>
              <p:ext uri="{D42A27DB-BD31-4B8C-83A1-F6EECF244321}">
                <p14:modId xmlns:p14="http://schemas.microsoft.com/office/powerpoint/2010/main" val="3878594087"/>
              </p:ext>
            </p:extLst>
          </p:nvPr>
        </p:nvGraphicFramePr>
        <p:xfrm>
          <a:off x="421240" y="1957474"/>
          <a:ext cx="11116910" cy="3918929"/>
        </p:xfrm>
        <a:graphic>
          <a:graphicData uri="http://schemas.openxmlformats.org/drawingml/2006/table">
            <a:tbl>
              <a:tblPr firstRow="1" bandRow="1">
                <a:tableStyleId>{2D5ABB26-0587-4C30-8999-92F81FD0307C}</a:tableStyleId>
              </a:tblPr>
              <a:tblGrid>
                <a:gridCol w="3222004">
                  <a:extLst>
                    <a:ext uri="{9D8B030D-6E8A-4147-A177-3AD203B41FA5}">
                      <a16:colId xmlns:a16="http://schemas.microsoft.com/office/drawing/2014/main" xmlns="" val="3467094472"/>
                    </a:ext>
                  </a:extLst>
                </a:gridCol>
                <a:gridCol w="7894906">
                  <a:extLst>
                    <a:ext uri="{9D8B030D-6E8A-4147-A177-3AD203B41FA5}">
                      <a16:colId xmlns:a16="http://schemas.microsoft.com/office/drawing/2014/main" xmlns="" val="2792295302"/>
                    </a:ext>
                  </a:extLst>
                </a:gridCol>
              </a:tblGrid>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177. panta pirmā un otrā daļa </a:t>
                      </a:r>
                    </a:p>
                  </a:txBody>
                  <a:tcPr>
                    <a:lnL>
                      <a:noFill/>
                    </a:lnL>
                    <a:lnR w="12700" cap="flat" cmpd="sng" algn="ctr">
                      <a:solidFill>
                        <a:srgbClr val="E57100"/>
                      </a:solidFill>
                      <a:prstDash val="solid"/>
                      <a:round/>
                      <a:headEnd type="none" w="med" len="med"/>
                      <a:tailEnd type="none" w="med" len="med"/>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Krāpšana </a:t>
                      </a:r>
                    </a:p>
                  </a:txBody>
                  <a:tcPr>
                    <a:lnL w="12700" cap="flat" cmpd="sng" algn="ctr">
                      <a:solidFill>
                        <a:srgbClr val="E57100"/>
                      </a:solidFill>
                      <a:prstDash val="solid"/>
                      <a:round/>
                      <a:headEnd type="none" w="med" len="med"/>
                      <a:tailEnd type="none" w="med" len="med"/>
                    </a:lnL>
                    <a:lnR>
                      <a:noFill/>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3129461182"/>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179. 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Piesavināšanās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2728177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196. 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Pilnvaru ļaunprātīga izmantošana un pārsniegšana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13970871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197. pants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Nolaidība </a:t>
                      </a:r>
                      <a:endParaRPr lang="en-GB"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4113793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210. 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Kredīta un citu aizdevumu negodprātīga saņemšana un izmantošana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90680098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213. 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Novešana līdz maksātnespējai</a:t>
                      </a:r>
                      <a:endParaRPr lang="en-GB"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406729054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214. panta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Nepatiesa maksātnespējas procesa pieteikuma iesniegšana</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400533995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215. panta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Maksātnespējas procesa kavēšana</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1562740684"/>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215.</a:t>
                      </a:r>
                      <a:r>
                        <a:rPr lang="lv-LV" sz="1000" kern="1200" baseline="30000" dirty="0">
                          <a:solidFill>
                            <a:schemeClr val="tx1"/>
                          </a:solidFill>
                          <a:latin typeface="Arial" panose="020B0604020202020204" pitchFamily="34" charset="0"/>
                          <a:ea typeface="+mn-ea"/>
                          <a:cs typeface="Arial" panose="020B0604020202020204" pitchFamily="34" charset="0"/>
                        </a:rPr>
                        <a:t>1</a:t>
                      </a:r>
                      <a:r>
                        <a:rPr lang="lv-LV" sz="1000" kern="1200" dirty="0">
                          <a:solidFill>
                            <a:schemeClr val="tx1"/>
                          </a:solidFill>
                          <a:latin typeface="Arial" panose="020B0604020202020204" pitchFamily="34" charset="0"/>
                          <a:ea typeface="+mn-ea"/>
                          <a:cs typeface="Arial" panose="020B0604020202020204" pitchFamily="34" charset="0"/>
                        </a:rPr>
                        <a:t> panta pirmā un otrā daļa</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Tiesiskās aizsardzības procesa noteikumu pārkāpšana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3155359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217. panta pirmā,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Grāmatvedības un statistiskās informācijas noteikumu pārkāpšana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823106097"/>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218. panta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a:solidFill>
                            <a:schemeClr val="tx1"/>
                          </a:solidFill>
                          <a:latin typeface="Arial" panose="020B0604020202020204" pitchFamily="34" charset="0"/>
                          <a:ea typeface="+mn-ea"/>
                          <a:cs typeface="Arial" panose="020B0604020202020204" pitchFamily="34" charset="0"/>
                        </a:rPr>
                        <a:t>Izvairīšanās no nodokļu un tiem pielīdzināto maksājumu nomaksas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10672159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219. panta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Izvairīšanās no deklarācijas iesniegšanas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39405752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220. pants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Mantas nobēdzināšana</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082435193"/>
                  </a:ext>
                </a:extLst>
              </a:tr>
              <a:tr h="5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VIII.1. nodaļa Juridiskajām personām piemērojamie piespiedu ietekmēšanas līdzekļi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Juridiskai personai var noteikt vairākus piespiedu līdzekļus, ja fiziska persona nodarījumu izdarījusi juridiskas personas interesēs, personas labā vai nepietiekamas uzraudzības vai kontroles rezultātā, rīkojoties individuāli vai kā attiecīgās juridiskās personas koleģiālās iestādes biedrs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15721557"/>
                  </a:ext>
                </a:extLst>
              </a:tr>
            </a:tbl>
          </a:graphicData>
        </a:graphic>
      </p:graphicFrame>
      <p:sp>
        <p:nvSpPr>
          <p:cNvPr id="6" name="Title 4">
            <a:extLst>
              <a:ext uri="{FF2B5EF4-FFF2-40B4-BE49-F238E27FC236}">
                <a16:creationId xmlns:a16="http://schemas.microsoft.com/office/drawing/2014/main" xmlns="" id="{F317E9E2-C14E-41BC-B0BA-1D30F3CF3123}"/>
              </a:ext>
            </a:extLst>
          </p:cNvPr>
          <p:cNvSpPr>
            <a:spLocks noGrp="1"/>
          </p:cNvSpPr>
          <p:nvPr>
            <p:ph type="title"/>
          </p:nvPr>
        </p:nvSpPr>
        <p:spPr>
          <a:xfrm>
            <a:off x="421240" y="333375"/>
            <a:ext cx="11362773" cy="1320495"/>
          </a:xfrm>
        </p:spPr>
        <p:txBody>
          <a:bodyPr vert="horz" lIns="0" tIns="0" rIns="0" bIns="0" rtlCol="0" anchor="ctr">
            <a:normAutofit/>
          </a:bodyPr>
          <a:lstStyle/>
          <a:p>
            <a:pPr rtl="0"/>
            <a:r>
              <a:rPr lang="lv-LV" sz="4000" dirty="0">
                <a:latin typeface="Georgia" panose="02040502050405020303" pitchFamily="18" charset="0"/>
                <a:cs typeface="Arial" panose="020B0604020202020204" pitchFamily="34" charset="0"/>
                <a:sym typeface="Arial"/>
              </a:rPr>
              <a:t>15. pielikums: Galvenās sankcijas un valdes saistības</a:t>
            </a:r>
            <a:endParaRPr lang="en-GB" sz="4000" dirty="0">
              <a:latin typeface="Georgia" panose="02040502050405020303" pitchFamily="18" charset="0"/>
              <a:cs typeface="Arial" panose="020B0604020202020204" pitchFamily="34" charset="0"/>
              <a:sym typeface="Arial"/>
            </a:endParaRPr>
          </a:p>
        </p:txBody>
      </p:sp>
    </p:spTree>
    <p:extLst>
      <p:ext uri="{BB962C8B-B14F-4D97-AF65-F5344CB8AC3E}">
        <p14:creationId xmlns:p14="http://schemas.microsoft.com/office/powerpoint/2010/main" val="430184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FB29B2C-58F0-4C96-BCF5-9870CE07256E}"/>
              </a:ext>
            </a:extLst>
          </p:cNvPr>
          <p:cNvSpPr/>
          <p:nvPr/>
        </p:nvSpPr>
        <p:spPr bwMode="ltGray">
          <a:xfrm>
            <a:off x="407987" y="1375729"/>
            <a:ext cx="10672389" cy="51488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588"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FB922362-A31B-43C0-AF88-E5FFD7ED6A06}"/>
              </a:ext>
            </a:extLst>
          </p:cNvPr>
          <p:cNvSpPr/>
          <p:nvPr/>
        </p:nvSpPr>
        <p:spPr>
          <a:xfrm>
            <a:off x="414880" y="1606839"/>
            <a:ext cx="11369133" cy="369332"/>
          </a:xfrm>
          <a:prstGeom prst="rect">
            <a:avLst/>
          </a:prstGeom>
          <a:solidFill>
            <a:srgbClr val="68478C"/>
          </a:solidFill>
          <a:ln>
            <a:noFill/>
          </a:ln>
        </p:spPr>
        <p:txBody>
          <a:bodyPr wrap="square" rtlCol="0" anchor="ctr">
            <a:spAutoFit/>
          </a:bodyPr>
          <a:lstStyle/>
          <a:p>
            <a:pPr rtl="0"/>
            <a:r>
              <a:rPr lang="lv-LV" dirty="0">
                <a:solidFill>
                  <a:srgbClr val="FFFFFF"/>
                </a:solidFill>
                <a:latin typeface="Arial" panose="020B0604020202020204" pitchFamily="34" charset="0"/>
                <a:cs typeface="Arial" panose="020B0604020202020204" pitchFamily="34" charset="0"/>
              </a:rPr>
              <a:t>Likums </a:t>
            </a:r>
            <a:r>
              <a:rPr lang="en-US" dirty="0">
                <a:solidFill>
                  <a:srgbClr val="FFFFFF"/>
                </a:solidFill>
                <a:latin typeface="Arial" panose="020B0604020202020204" pitchFamily="34" charset="0"/>
                <a:cs typeface="Arial" panose="020B0604020202020204" pitchFamily="34" charset="0"/>
              </a:rPr>
              <a:t>“</a:t>
            </a:r>
            <a:r>
              <a:rPr lang="lv-LV" dirty="0">
                <a:solidFill>
                  <a:srgbClr val="FFFFFF"/>
                </a:solidFill>
                <a:latin typeface="Arial" panose="020B0604020202020204" pitchFamily="34" charset="0"/>
                <a:cs typeface="Arial" panose="020B0604020202020204" pitchFamily="34" charset="0"/>
              </a:rPr>
              <a:t>Par nodokļiem un nodevām</a:t>
            </a:r>
            <a:r>
              <a:rPr lang="en-US" dirty="0">
                <a:solidFill>
                  <a:srgbClr val="FFFFFF"/>
                </a:solidFill>
                <a:latin typeface="Arial" panose="020B0604020202020204" pitchFamily="34" charset="0"/>
                <a:cs typeface="Arial" panose="020B0604020202020204" pitchFamily="34" charset="0"/>
              </a:rPr>
              <a:t>”</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14" name="Table 3">
            <a:extLst>
              <a:ext uri="{FF2B5EF4-FFF2-40B4-BE49-F238E27FC236}">
                <a16:creationId xmlns:a16="http://schemas.microsoft.com/office/drawing/2014/main" xmlns="" id="{73A12A83-4AAD-49B0-AB88-BCA5BE8C1072}"/>
              </a:ext>
            </a:extLst>
          </p:cNvPr>
          <p:cNvGraphicFramePr>
            <a:graphicFrameLocks noGrp="1"/>
          </p:cNvGraphicFramePr>
          <p:nvPr>
            <p:extLst>
              <p:ext uri="{D42A27DB-BD31-4B8C-83A1-F6EECF244321}">
                <p14:modId xmlns:p14="http://schemas.microsoft.com/office/powerpoint/2010/main" val="2289133596"/>
              </p:ext>
            </p:extLst>
          </p:nvPr>
        </p:nvGraphicFramePr>
        <p:xfrm>
          <a:off x="410611" y="3595721"/>
          <a:ext cx="11370879" cy="243840"/>
        </p:xfrm>
        <a:graphic>
          <a:graphicData uri="http://schemas.openxmlformats.org/drawingml/2006/table">
            <a:tbl>
              <a:tblPr firstRow="1" bandRow="1">
                <a:tableStyleId>{2D5ABB26-0587-4C30-8999-92F81FD0307C}</a:tableStyleId>
              </a:tblPr>
              <a:tblGrid>
                <a:gridCol w="1675455">
                  <a:extLst>
                    <a:ext uri="{9D8B030D-6E8A-4147-A177-3AD203B41FA5}">
                      <a16:colId xmlns:a16="http://schemas.microsoft.com/office/drawing/2014/main" xmlns="" val="3467094472"/>
                    </a:ext>
                  </a:extLst>
                </a:gridCol>
                <a:gridCol w="9695424">
                  <a:extLst>
                    <a:ext uri="{9D8B030D-6E8A-4147-A177-3AD203B41FA5}">
                      <a16:colId xmlns:a16="http://schemas.microsoft.com/office/drawing/2014/main" xmlns="" val="2792295302"/>
                    </a:ext>
                  </a:extLst>
                </a:gridCol>
              </a:tblGrid>
              <a:tr h="121920">
                <a:tc>
                  <a:txBody>
                    <a:bodyPr/>
                    <a:lstStyle/>
                    <a:p>
                      <a:pPr rtl="0"/>
                      <a:r>
                        <a:rPr lang="lv-LV" sz="1000" noProof="0" dirty="0">
                          <a:latin typeface="Arial" panose="020B0604020202020204" pitchFamily="34" charset="0"/>
                          <a:cs typeface="Arial" panose="020B0604020202020204" pitchFamily="34" charset="0"/>
                        </a:rPr>
                        <a:t>3. pants </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Informācijas nesniegšana, informācijas nepienācīga sniegšana vai nepatiesas informācijas sniegšana iestādei</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3129461182"/>
                  </a:ext>
                </a:extLst>
              </a:tr>
            </a:tbl>
          </a:graphicData>
        </a:graphic>
      </p:graphicFrame>
      <p:sp>
        <p:nvSpPr>
          <p:cNvPr id="15" name="Rectangle 14">
            <a:extLst>
              <a:ext uri="{FF2B5EF4-FFF2-40B4-BE49-F238E27FC236}">
                <a16:creationId xmlns:a16="http://schemas.microsoft.com/office/drawing/2014/main" xmlns="" id="{9C7232E2-100F-4464-90B4-0D96E5C2E7BD}"/>
              </a:ext>
            </a:extLst>
          </p:cNvPr>
          <p:cNvSpPr/>
          <p:nvPr/>
        </p:nvSpPr>
        <p:spPr>
          <a:xfrm>
            <a:off x="410611" y="2949390"/>
            <a:ext cx="11373403" cy="646331"/>
          </a:xfrm>
          <a:prstGeom prst="rect">
            <a:avLst/>
          </a:prstGeom>
          <a:solidFill>
            <a:srgbClr val="A6A6A6"/>
          </a:solidFill>
          <a:ln>
            <a:noFill/>
          </a:ln>
        </p:spPr>
        <p:txBody>
          <a:bodyPr wrap="square" rtlCol="0">
            <a:spAutoFit/>
          </a:bodyPr>
          <a:lstStyle/>
          <a:p>
            <a:r>
              <a:rPr lang="lv-LV" dirty="0">
                <a:solidFill>
                  <a:srgbClr val="FFFFFF"/>
                </a:solidFill>
                <a:latin typeface="Arial" panose="020B0604020202020204" pitchFamily="34" charset="0"/>
                <a:cs typeface="Arial" panose="020B0604020202020204" pitchFamily="34" charset="0"/>
              </a:rPr>
              <a:t>Administratīvo sodu likums par pārkāpumiem pārvaldes, sabiedriskās kārtības un valsts valodas lietošanas jomā</a:t>
            </a:r>
          </a:p>
        </p:txBody>
      </p:sp>
      <p:graphicFrame>
        <p:nvGraphicFramePr>
          <p:cNvPr id="16" name="Table 3">
            <a:extLst>
              <a:ext uri="{FF2B5EF4-FFF2-40B4-BE49-F238E27FC236}">
                <a16:creationId xmlns:a16="http://schemas.microsoft.com/office/drawing/2014/main" xmlns="" id="{7C064D58-486F-4409-9502-BBFE3F9438A7}"/>
              </a:ext>
            </a:extLst>
          </p:cNvPr>
          <p:cNvGraphicFramePr>
            <a:graphicFrameLocks noGrp="1"/>
          </p:cNvGraphicFramePr>
          <p:nvPr>
            <p:extLst>
              <p:ext uri="{D42A27DB-BD31-4B8C-83A1-F6EECF244321}">
                <p14:modId xmlns:p14="http://schemas.microsoft.com/office/powerpoint/2010/main" val="2223535022"/>
              </p:ext>
            </p:extLst>
          </p:nvPr>
        </p:nvGraphicFramePr>
        <p:xfrm>
          <a:off x="419968" y="4981927"/>
          <a:ext cx="11361521" cy="487680"/>
        </p:xfrm>
        <a:graphic>
          <a:graphicData uri="http://schemas.openxmlformats.org/drawingml/2006/table">
            <a:tbl>
              <a:tblPr firstRow="1" bandRow="1">
                <a:tableStyleId>{2D5ABB26-0587-4C30-8999-92F81FD0307C}</a:tableStyleId>
              </a:tblPr>
              <a:tblGrid>
                <a:gridCol w="1660973">
                  <a:extLst>
                    <a:ext uri="{9D8B030D-6E8A-4147-A177-3AD203B41FA5}">
                      <a16:colId xmlns:a16="http://schemas.microsoft.com/office/drawing/2014/main" xmlns="" val="3467094472"/>
                    </a:ext>
                  </a:extLst>
                </a:gridCol>
                <a:gridCol w="9700548">
                  <a:extLst>
                    <a:ext uri="{9D8B030D-6E8A-4147-A177-3AD203B41FA5}">
                      <a16:colId xmlns:a16="http://schemas.microsoft.com/office/drawing/2014/main" xmlns="" val="2792295302"/>
                    </a:ext>
                  </a:extLst>
                </a:gridCol>
              </a:tblGrid>
              <a:tr h="121920">
                <a:tc>
                  <a:txBody>
                    <a:bodyPr/>
                    <a:lstStyle/>
                    <a:p>
                      <a:pPr rtl="0"/>
                      <a:r>
                        <a:rPr lang="lv-LV" sz="1000" dirty="0">
                          <a:latin typeface="Arial" panose="020B0604020202020204" pitchFamily="34" charset="0"/>
                          <a:cs typeface="Arial" panose="020B0604020202020204" pitchFamily="34" charset="0"/>
                        </a:rPr>
                        <a:t>169. pants</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Valdes un padomes locekļu atbildība </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3129461182"/>
                  </a:ext>
                </a:extLst>
              </a:tr>
              <a:tr h="203200">
                <a:tc>
                  <a:txBody>
                    <a:bodyPr/>
                    <a:lstStyle/>
                    <a:p>
                      <a:pPr rtl="0"/>
                      <a:r>
                        <a:rPr lang="lv-LV" sz="1000" dirty="0">
                          <a:latin typeface="Arial" panose="020B0604020202020204" pitchFamily="34" charset="0"/>
                          <a:cs typeface="Arial" panose="020B0604020202020204" pitchFamily="34" charset="0"/>
                        </a:rPr>
                        <a:t>314.</a:t>
                      </a:r>
                      <a:r>
                        <a:rPr lang="lv-LV" sz="1000" baseline="30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 pants </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Sabiedrības darbības izbeigšana, pamatojoties uz komercreģistra iestādes vai nodokļu administrācijas lēmumu </a:t>
                      </a: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27281779"/>
                  </a:ext>
                </a:extLst>
              </a:tr>
            </a:tbl>
          </a:graphicData>
        </a:graphic>
      </p:graphicFrame>
      <p:sp>
        <p:nvSpPr>
          <p:cNvPr id="17" name="Rectangle 16">
            <a:extLst>
              <a:ext uri="{FF2B5EF4-FFF2-40B4-BE49-F238E27FC236}">
                <a16:creationId xmlns:a16="http://schemas.microsoft.com/office/drawing/2014/main" xmlns="" id="{98D7C552-F8AE-429B-9AB7-DF9C4F12040E}"/>
              </a:ext>
            </a:extLst>
          </p:cNvPr>
          <p:cNvSpPr/>
          <p:nvPr/>
        </p:nvSpPr>
        <p:spPr>
          <a:xfrm>
            <a:off x="414881" y="3845934"/>
            <a:ext cx="11365358" cy="369332"/>
          </a:xfrm>
          <a:prstGeom prst="rect">
            <a:avLst/>
          </a:prstGeom>
          <a:solidFill>
            <a:srgbClr val="767171"/>
          </a:solidFill>
          <a:ln>
            <a:noFill/>
          </a:ln>
        </p:spPr>
        <p:txBody>
          <a:bodyPr wrap="square" rtlCol="0">
            <a:spAutoFit/>
          </a:bodyPr>
          <a:lstStyle/>
          <a:p>
            <a:pPr rtl="0"/>
            <a:r>
              <a:rPr lang="lv-LV" dirty="0">
                <a:solidFill>
                  <a:schemeClr val="bg1"/>
                </a:solidFill>
                <a:latin typeface="Arial" panose="020B0604020202020204" pitchFamily="34" charset="0"/>
                <a:cs typeface="Arial" panose="020B0604020202020204" pitchFamily="34" charset="0"/>
              </a:rPr>
              <a:t>Likums </a:t>
            </a:r>
            <a:r>
              <a:rPr lang="en-US" dirty="0">
                <a:solidFill>
                  <a:schemeClr val="bg1"/>
                </a:solidFill>
                <a:latin typeface="Arial" panose="020B0604020202020204" pitchFamily="34" charset="0"/>
                <a:cs typeface="Arial" panose="020B0604020202020204" pitchFamily="34" charset="0"/>
              </a:rPr>
              <a:t>“</a:t>
            </a:r>
            <a:r>
              <a:rPr lang="lv-LV" dirty="0">
                <a:solidFill>
                  <a:schemeClr val="bg1"/>
                </a:solidFill>
                <a:latin typeface="Arial" panose="020B0604020202020204" pitchFamily="34" charset="0"/>
                <a:cs typeface="Arial" panose="020B0604020202020204" pitchFamily="34" charset="0"/>
              </a:rPr>
              <a:t>Par grāmatvedību</a:t>
            </a:r>
            <a:r>
              <a:rPr lang="en-US" dirty="0">
                <a:solidFill>
                  <a:schemeClr val="bg1"/>
                </a:solidFill>
                <a:latin typeface="Arial" panose="020B0604020202020204" pitchFamily="34" charset="0"/>
                <a:cs typeface="Arial" panose="020B0604020202020204" pitchFamily="34" charset="0"/>
              </a:rPr>
              <a:t>”</a:t>
            </a:r>
            <a:endParaRPr lang="lv-LV"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4D82D4A0-AAAA-483C-ADAA-5693CDF2B9AE}"/>
              </a:ext>
            </a:extLst>
          </p:cNvPr>
          <p:cNvSpPr/>
          <p:nvPr/>
        </p:nvSpPr>
        <p:spPr>
          <a:xfrm>
            <a:off x="419618" y="4614142"/>
            <a:ext cx="11360620" cy="369332"/>
          </a:xfrm>
          <a:prstGeom prst="rect">
            <a:avLst/>
          </a:prstGeom>
          <a:solidFill>
            <a:srgbClr val="E57100"/>
          </a:solidFill>
          <a:ln>
            <a:noFill/>
          </a:ln>
        </p:spPr>
        <p:txBody>
          <a:bodyPr wrap="square" rtlCol="0">
            <a:spAutoFit/>
          </a:bodyPr>
          <a:lstStyle/>
          <a:p>
            <a:r>
              <a:rPr lang="lv-LV" dirty="0">
                <a:solidFill>
                  <a:schemeClr val="bg1"/>
                </a:solidFill>
                <a:latin typeface="Arial" panose="020B0604020202020204" pitchFamily="34" charset="0"/>
                <a:cs typeface="Arial" panose="020B0604020202020204" pitchFamily="34" charset="0"/>
              </a:rPr>
              <a:t>Komerclikums</a:t>
            </a:r>
          </a:p>
        </p:txBody>
      </p:sp>
      <p:sp>
        <p:nvSpPr>
          <p:cNvPr id="12" name="Title 4">
            <a:extLst>
              <a:ext uri="{FF2B5EF4-FFF2-40B4-BE49-F238E27FC236}">
                <a16:creationId xmlns:a16="http://schemas.microsoft.com/office/drawing/2014/main" xmlns="" id="{140CB2AC-335D-4606-B903-50C2DEDF2ADB}"/>
              </a:ext>
            </a:extLst>
          </p:cNvPr>
          <p:cNvSpPr>
            <a:spLocks noGrp="1"/>
          </p:cNvSpPr>
          <p:nvPr>
            <p:ph type="title"/>
          </p:nvPr>
        </p:nvSpPr>
        <p:spPr>
          <a:xfrm>
            <a:off x="421240" y="333375"/>
            <a:ext cx="11369133" cy="1320495"/>
          </a:xfrm>
        </p:spPr>
        <p:txBody>
          <a:bodyPr vert="horz" lIns="0" tIns="0" rIns="0" bIns="0" rtlCol="0" anchor="ctr">
            <a:normAutofit/>
          </a:bodyPr>
          <a:lstStyle/>
          <a:p>
            <a:r>
              <a:rPr lang="lv-LV" sz="4000" dirty="0">
                <a:latin typeface="Georgia" panose="02040502050405020303" pitchFamily="18" charset="0"/>
                <a:cs typeface="Arial" panose="020B0604020202020204" pitchFamily="34" charset="0"/>
                <a:sym typeface="Arial"/>
              </a:rPr>
              <a:t>15. pielikums: Galvenās sankcijas un valdes saistības</a:t>
            </a:r>
            <a:endParaRPr lang="en-GB" sz="4000" dirty="0">
              <a:latin typeface="Georgia" panose="02040502050405020303" pitchFamily="18" charset="0"/>
              <a:cs typeface="Arial" panose="020B0604020202020204" pitchFamily="34" charset="0"/>
              <a:sym typeface="Arial"/>
            </a:endParaRPr>
          </a:p>
        </p:txBody>
      </p:sp>
      <p:graphicFrame>
        <p:nvGraphicFramePr>
          <p:cNvPr id="20" name="Table 3">
            <a:extLst>
              <a:ext uri="{FF2B5EF4-FFF2-40B4-BE49-F238E27FC236}">
                <a16:creationId xmlns:a16="http://schemas.microsoft.com/office/drawing/2014/main" xmlns="" id="{88F77B41-7D07-4479-B43A-A85088A59724}"/>
              </a:ext>
            </a:extLst>
          </p:cNvPr>
          <p:cNvGraphicFramePr>
            <a:graphicFrameLocks noGrp="1"/>
          </p:cNvGraphicFramePr>
          <p:nvPr>
            <p:extLst>
              <p:ext uri="{D42A27DB-BD31-4B8C-83A1-F6EECF244321}">
                <p14:modId xmlns:p14="http://schemas.microsoft.com/office/powerpoint/2010/main" val="1534575126"/>
              </p:ext>
            </p:extLst>
          </p:nvPr>
        </p:nvGraphicFramePr>
        <p:xfrm>
          <a:off x="414880" y="1976171"/>
          <a:ext cx="11369134" cy="975360"/>
        </p:xfrm>
        <a:graphic>
          <a:graphicData uri="http://schemas.openxmlformats.org/drawingml/2006/table">
            <a:tbl>
              <a:tblPr firstRow="1" bandRow="1">
                <a:tableStyleId>{2D5ABB26-0587-4C30-8999-92F81FD0307C}</a:tableStyleId>
              </a:tblPr>
              <a:tblGrid>
                <a:gridCol w="1675197">
                  <a:extLst>
                    <a:ext uri="{9D8B030D-6E8A-4147-A177-3AD203B41FA5}">
                      <a16:colId xmlns:a16="http://schemas.microsoft.com/office/drawing/2014/main" xmlns="" val="3467094472"/>
                    </a:ext>
                  </a:extLst>
                </a:gridCol>
                <a:gridCol w="9693937">
                  <a:extLst>
                    <a:ext uri="{9D8B030D-6E8A-4147-A177-3AD203B41FA5}">
                      <a16:colId xmlns:a16="http://schemas.microsoft.com/office/drawing/2014/main" xmlns="" val="2792295302"/>
                    </a:ext>
                  </a:extLst>
                </a:gridCol>
              </a:tblGrid>
              <a:tr h="12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60. pants </a:t>
                      </a:r>
                    </a:p>
                  </a:txBody>
                  <a:tcPr anchor="ct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Nokavēto nodokļu maksājumu atlīdzināšanas pamats un administratīvā procesa uzsākšana </a:t>
                      </a:r>
                    </a:p>
                  </a:txBody>
                  <a:tcPr anchor="ct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3129461182"/>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135. pants</a:t>
                      </a: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Izvairīšanās no nodokļu un tiem pielīdzināto maksājumu nomaksas</a:t>
                      </a: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27281779"/>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141. pants</a:t>
                      </a: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Nodokļu deklarāciju iesniegšanas termiņu neievērošana</a:t>
                      </a: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605750436"/>
                  </a:ext>
                </a:extLst>
              </a:tr>
              <a:tr h="187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142. pants</a:t>
                      </a: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Informatīvo deklarāciju iesniegšanas termiņu neievērošana</a:t>
                      </a: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139708711"/>
                  </a:ext>
                </a:extLst>
              </a:tr>
            </a:tbl>
          </a:graphicData>
        </a:graphic>
      </p:graphicFrame>
      <p:sp>
        <p:nvSpPr>
          <p:cNvPr id="21" name="Rectangle 20">
            <a:extLst>
              <a:ext uri="{FF2B5EF4-FFF2-40B4-BE49-F238E27FC236}">
                <a16:creationId xmlns:a16="http://schemas.microsoft.com/office/drawing/2014/main" xmlns="" id="{0B66D3B4-8095-412F-9C0B-3F4CC73B2EAD}"/>
              </a:ext>
            </a:extLst>
          </p:cNvPr>
          <p:cNvSpPr/>
          <p:nvPr/>
        </p:nvSpPr>
        <p:spPr>
          <a:xfrm>
            <a:off x="419342" y="5479132"/>
            <a:ext cx="11362532" cy="369332"/>
          </a:xfrm>
          <a:prstGeom prst="rect">
            <a:avLst/>
          </a:prstGeom>
          <a:solidFill>
            <a:srgbClr val="68478C"/>
          </a:solidFill>
          <a:ln>
            <a:noFill/>
          </a:ln>
        </p:spPr>
        <p:txBody>
          <a:bodyPr wrap="square" rtlCol="0">
            <a:spAutoFit/>
          </a:bodyPr>
          <a:lstStyle/>
          <a:p>
            <a:r>
              <a:rPr lang="lv-LV" dirty="0">
                <a:solidFill>
                  <a:srgbClr val="FFFFFF"/>
                </a:solidFill>
                <a:latin typeface="Arial" panose="020B0604020202020204" pitchFamily="34" charset="0"/>
                <a:cs typeface="Arial" panose="020B0604020202020204" pitchFamily="34" charset="0"/>
              </a:rPr>
              <a:t>Maksātnespējas likums</a:t>
            </a:r>
          </a:p>
        </p:txBody>
      </p:sp>
      <p:graphicFrame>
        <p:nvGraphicFramePr>
          <p:cNvPr id="22" name="Table 3">
            <a:extLst>
              <a:ext uri="{FF2B5EF4-FFF2-40B4-BE49-F238E27FC236}">
                <a16:creationId xmlns:a16="http://schemas.microsoft.com/office/drawing/2014/main" xmlns="" id="{4D17057B-2AFD-4671-901D-B83D02A0BDFE}"/>
              </a:ext>
            </a:extLst>
          </p:cNvPr>
          <p:cNvGraphicFramePr>
            <a:graphicFrameLocks noGrp="1"/>
          </p:cNvGraphicFramePr>
          <p:nvPr>
            <p:extLst>
              <p:ext uri="{D42A27DB-BD31-4B8C-83A1-F6EECF244321}">
                <p14:modId xmlns:p14="http://schemas.microsoft.com/office/powerpoint/2010/main" val="3302739883"/>
              </p:ext>
            </p:extLst>
          </p:nvPr>
        </p:nvGraphicFramePr>
        <p:xfrm>
          <a:off x="419680" y="4211943"/>
          <a:ext cx="11362194" cy="396240"/>
        </p:xfrm>
        <a:graphic>
          <a:graphicData uri="http://schemas.openxmlformats.org/drawingml/2006/table">
            <a:tbl>
              <a:tblPr firstRow="1" bandRow="1">
                <a:tableStyleId>{2D5ABB26-0587-4C30-8999-92F81FD0307C}</a:tableStyleId>
              </a:tblPr>
              <a:tblGrid>
                <a:gridCol w="1661071">
                  <a:extLst>
                    <a:ext uri="{9D8B030D-6E8A-4147-A177-3AD203B41FA5}">
                      <a16:colId xmlns:a16="http://schemas.microsoft.com/office/drawing/2014/main" xmlns="" val="3467094472"/>
                    </a:ext>
                  </a:extLst>
                </a:gridCol>
                <a:gridCol w="9701123">
                  <a:extLst>
                    <a:ext uri="{9D8B030D-6E8A-4147-A177-3AD203B41FA5}">
                      <a16:colId xmlns:a16="http://schemas.microsoft.com/office/drawing/2014/main" xmlns="" val="2792295302"/>
                    </a:ext>
                  </a:extLst>
                </a:gridCol>
              </a:tblGrid>
              <a:tr h="121920">
                <a:tc>
                  <a:txBody>
                    <a:bodyPr/>
                    <a:lstStyle/>
                    <a:p>
                      <a:pPr rtl="0"/>
                      <a:r>
                        <a:rPr lang="lv-LV" sz="1000" dirty="0">
                          <a:latin typeface="Arial" panose="020B0604020202020204" pitchFamily="34" charset="0"/>
                          <a:cs typeface="Arial" panose="020B0604020202020204" pitchFamily="34" charset="0"/>
                        </a:rPr>
                        <a:t>19. pants</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a:latin typeface="Arial" panose="020B0604020202020204" pitchFamily="34" charset="0"/>
                          <a:cs typeface="Arial" panose="020B0604020202020204" pitchFamily="34" charset="0"/>
                        </a:rPr>
                        <a:t>Par grāmatvedības kārtošanas nosacījumu neievērošanu, par gada pārskata, konsolidētā gada pārskata neiesniegšanu noteiktajos termiņos vai normatīvajiem aktiem neatbilstoša gada pārskata un konsolidētā gada pārskata iesniegšanu […]</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3129461182"/>
                  </a:ext>
                </a:extLst>
              </a:tr>
            </a:tbl>
          </a:graphicData>
        </a:graphic>
      </p:graphicFrame>
      <p:graphicFrame>
        <p:nvGraphicFramePr>
          <p:cNvPr id="23" name="Table 3">
            <a:extLst>
              <a:ext uri="{FF2B5EF4-FFF2-40B4-BE49-F238E27FC236}">
                <a16:creationId xmlns:a16="http://schemas.microsoft.com/office/drawing/2014/main" xmlns="" id="{31F6E1B6-D501-4FB8-BAD5-61CD96B49CF4}"/>
              </a:ext>
            </a:extLst>
          </p:cNvPr>
          <p:cNvGraphicFramePr>
            <a:graphicFrameLocks noGrp="1"/>
          </p:cNvGraphicFramePr>
          <p:nvPr>
            <p:extLst>
              <p:ext uri="{D42A27DB-BD31-4B8C-83A1-F6EECF244321}">
                <p14:modId xmlns:p14="http://schemas.microsoft.com/office/powerpoint/2010/main" val="3135307337"/>
              </p:ext>
            </p:extLst>
          </p:nvPr>
        </p:nvGraphicFramePr>
        <p:xfrm>
          <a:off x="421242" y="5830611"/>
          <a:ext cx="11362772" cy="731520"/>
        </p:xfrm>
        <a:graphic>
          <a:graphicData uri="http://schemas.openxmlformats.org/drawingml/2006/table">
            <a:tbl>
              <a:tblPr firstRow="1" bandRow="1">
                <a:tableStyleId>{2D5ABB26-0587-4C30-8999-92F81FD0307C}</a:tableStyleId>
              </a:tblPr>
              <a:tblGrid>
                <a:gridCol w="1661156">
                  <a:extLst>
                    <a:ext uri="{9D8B030D-6E8A-4147-A177-3AD203B41FA5}">
                      <a16:colId xmlns:a16="http://schemas.microsoft.com/office/drawing/2014/main" xmlns="" val="3467094472"/>
                    </a:ext>
                  </a:extLst>
                </a:gridCol>
                <a:gridCol w="9701616">
                  <a:extLst>
                    <a:ext uri="{9D8B030D-6E8A-4147-A177-3AD203B41FA5}">
                      <a16:colId xmlns:a16="http://schemas.microsoft.com/office/drawing/2014/main" xmlns="" val="2792295302"/>
                    </a:ext>
                  </a:extLst>
                </a:gridCol>
              </a:tblGrid>
              <a:tr h="121920">
                <a:tc>
                  <a:txBody>
                    <a:bodyPr/>
                    <a:lstStyle/>
                    <a:p>
                      <a:pPr rtl="0"/>
                      <a:r>
                        <a:rPr lang="lv-LV" sz="1000" noProof="0" dirty="0">
                          <a:latin typeface="Arial" panose="020B0604020202020204" pitchFamily="34" charset="0"/>
                          <a:cs typeface="Arial" panose="020B0604020202020204" pitchFamily="34" charset="0"/>
                        </a:rPr>
                        <a:t>72.</a:t>
                      </a:r>
                      <a:r>
                        <a:rPr lang="lv-LV" sz="1000" baseline="30000" noProof="0" dirty="0">
                          <a:latin typeface="Arial" panose="020B0604020202020204" pitchFamily="34" charset="0"/>
                          <a:cs typeface="Arial" panose="020B0604020202020204" pitchFamily="34" charset="0"/>
                        </a:rPr>
                        <a:t>1</a:t>
                      </a:r>
                      <a:r>
                        <a:rPr lang="lv-LV" sz="1000" noProof="0" dirty="0">
                          <a:latin typeface="Arial" panose="020B0604020202020204" pitchFamily="34" charset="0"/>
                          <a:cs typeface="Arial" panose="020B0604020202020204" pitchFamily="34" charset="0"/>
                        </a:rPr>
                        <a:t> pants </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Valdes locekļu atbildība par dokumentu nenodošanu</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3129461182"/>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178. pants</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Maksātnespējas procesa pieteikuma neiesniegšana</a:t>
                      </a: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27281779"/>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179. pants</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Maksātnespējas procesa un tiesiskās aizsardzības procesa noteikumu pārkāpšana</a:t>
                      </a: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913146968"/>
                  </a:ext>
                </a:extLst>
              </a:tr>
            </a:tbl>
          </a:graphicData>
        </a:graphic>
      </p:graphicFrame>
    </p:spTree>
    <p:extLst>
      <p:ext uri="{BB962C8B-B14F-4D97-AF65-F5344CB8AC3E}">
        <p14:creationId xmlns:p14="http://schemas.microsoft.com/office/powerpoint/2010/main" val="3858981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EFB827A6-7231-45A2-90A1-B959665DD163}"/>
              </a:ext>
            </a:extLst>
          </p:cNvPr>
          <p:cNvGraphicFramePr>
            <a:graphicFrameLocks noChangeAspect="1"/>
          </p:cNvGraphicFramePr>
          <p:nvPr>
            <p:custDataLst>
              <p:tags r:id="rId2"/>
            </p:custDataLst>
            <p:extLst>
              <p:ext uri="{D42A27DB-BD31-4B8C-83A1-F6EECF244321}">
                <p14:modId xmlns:p14="http://schemas.microsoft.com/office/powerpoint/2010/main" val="4264401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9"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xmlns="" id="{EFB827A6-7231-45A2-90A1-B959665DD1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Table 5">
            <a:extLst>
              <a:ext uri="{FF2B5EF4-FFF2-40B4-BE49-F238E27FC236}">
                <a16:creationId xmlns:a16="http://schemas.microsoft.com/office/drawing/2014/main" xmlns="" id="{47C6EBB5-B854-4C63-B6F4-4D9200E245B9}"/>
              </a:ext>
            </a:extLst>
          </p:cNvPr>
          <p:cNvGraphicFramePr>
            <a:graphicFrameLocks noGrp="1"/>
          </p:cNvGraphicFramePr>
          <p:nvPr>
            <p:extLst>
              <p:ext uri="{D42A27DB-BD31-4B8C-83A1-F6EECF244321}">
                <p14:modId xmlns:p14="http://schemas.microsoft.com/office/powerpoint/2010/main" val="1996496388"/>
              </p:ext>
            </p:extLst>
          </p:nvPr>
        </p:nvGraphicFramePr>
        <p:xfrm>
          <a:off x="420688" y="2024065"/>
          <a:ext cx="11363325" cy="4339637"/>
        </p:xfrm>
        <a:graphic>
          <a:graphicData uri="http://schemas.openxmlformats.org/drawingml/2006/table">
            <a:tbl>
              <a:tblPr firstRow="1" bandRow="1">
                <a:tableStyleId>{5C22544A-7EE6-4342-B048-85BDC9FD1C3A}</a:tableStyleId>
              </a:tblPr>
              <a:tblGrid>
                <a:gridCol w="2157412">
                  <a:extLst>
                    <a:ext uri="{9D8B030D-6E8A-4147-A177-3AD203B41FA5}">
                      <a16:colId xmlns:a16="http://schemas.microsoft.com/office/drawing/2014/main" xmlns="" val="1052568843"/>
                    </a:ext>
                  </a:extLst>
                </a:gridCol>
                <a:gridCol w="9205913">
                  <a:extLst>
                    <a:ext uri="{9D8B030D-6E8A-4147-A177-3AD203B41FA5}">
                      <a16:colId xmlns:a16="http://schemas.microsoft.com/office/drawing/2014/main" xmlns="" val="363737994"/>
                    </a:ext>
                  </a:extLst>
                </a:gridCol>
              </a:tblGrid>
              <a:tr h="0">
                <a:tc>
                  <a:txBody>
                    <a:bodyPr/>
                    <a:lstStyle/>
                    <a:p>
                      <a:pPr algn="l" rtl="0"/>
                      <a:r>
                        <a:rPr lang="lv-LV" sz="1100" b="1" noProof="0">
                          <a:solidFill>
                            <a:schemeClr val="bg1"/>
                          </a:solidFill>
                          <a:latin typeface="arial" panose="020B0604020202020204" pitchFamily="34" charset="0"/>
                          <a:cs typeface="Arial" panose="020B0604020202020204" pitchFamily="34" charset="0"/>
                        </a:rPr>
                        <a:t>Saīsinājums</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kern="1200" noProof="0">
                          <a:solidFill>
                            <a:schemeClr val="bg1"/>
                          </a:solidFill>
                          <a:latin typeface="arial" panose="020B0604020202020204" pitchFamily="34" charset="0"/>
                          <a:ea typeface="+mn-ea"/>
                          <a:cs typeface="Arial" panose="020B0604020202020204" pitchFamily="34" charset="0"/>
                        </a:rPr>
                        <a:t>Definīcija </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xmlns="" val="3946650263"/>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Apgrozāmie līdzekļi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Apgrozāmajos līdzekļos ietilpst nauda, naudas ekvivalenti, debitoru parādi, krājumi, pārdošanai turēti vērtspapīri un citi likvīdi aktīvi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416197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Īstermiņa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Īstermiņa saistības ir uzņēmuma īstermiņa finanšu saistības, kuru atmaksas termiņš iestājas viena gada laikā. Īstermiņa saistībās ietilpst kreditoru parādi, bankas parāda īstermiņa daļa, nodokļu parādi u.c.</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5294633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EBITDA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Peļņa pirms procentu maksājumiem, nodokļiem, nolietojuma un amortizācijas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130986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EDS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VID elektroniskās deklarēšanas sistēma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0893219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ĀTAP</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Ārpustiesas tiesiskās aizsardzības process Maksātnespējas likuma izpratnē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1605848"/>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ABS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Agrīnas brīdināšanas sistēma, kas palīdz identificēt uz finanšu grūtības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1248827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Finanšu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dirty="0">
                          <a:solidFill>
                            <a:srgbClr val="000000"/>
                          </a:solidFill>
                          <a:effectLst/>
                          <a:latin typeface="arial" panose="020B0604020202020204" pitchFamily="34" charset="0"/>
                          <a:cs typeface="Arial" panose="020B0604020202020204" pitchFamily="34" charset="0"/>
                        </a:rPr>
                        <a:t>Saistības pret finanšu un tamlīdzīgām iestādēm, kas paredz procentu samaksu un nerodas no operacionālās darbības (piemērāmam, parādi pret piegādātājiem nav finanšu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7592729"/>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Akciju sabiedrība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27430241"/>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SIA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Sabiedrība ar ierobežotu atbildību</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34007293"/>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TAP</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Tiesiskās aizsardzības process Maksātnespējas likuma izpratnē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9850396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ĀTV</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Ārpustiesas vienošanās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562115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Restrukturizācijas plāns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Tiesiskās aizsardzības procesa pasākumu plāns, kā noteikts </a:t>
                      </a: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Maksātnespējas likuma</a:t>
                      </a:r>
                      <a:r>
                        <a:rPr lang="lv-LV" sz="1100" b="0" i="0" u="none" strike="noStrike" noProof="0">
                          <a:solidFill>
                            <a:srgbClr val="000000"/>
                          </a:solidFill>
                          <a:effectLst/>
                          <a:latin typeface="arial" panose="020B0604020202020204" pitchFamily="34" charset="0"/>
                          <a:cs typeface="Arial" panose="020B0604020202020204" pitchFamily="34" charset="0"/>
                        </a:rPr>
                        <a:t> 40. pantā ; restrukturizācijas plāna pamatelementi ir aprakstīti 9. pielikumā</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53983535"/>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MVU</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Mazie, vidējie un mikro uzņēmumi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47193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VID</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Valsts ieņēmumu dienests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20313841"/>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Uzraugošā persona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10000"/>
                        </a:lnSpc>
                        <a:spcBef>
                          <a:spcPts val="200"/>
                        </a:spcBef>
                        <a:spcAft>
                          <a:spcPts val="200"/>
                        </a:spcAft>
                      </a:pPr>
                      <a:r>
                        <a:rPr lang="lv-LV" sz="1100" b="0" i="0" u="none" strike="noStrike" kern="1200" noProof="0" dirty="0">
                          <a:solidFill>
                            <a:srgbClr val="000000"/>
                          </a:solidFill>
                          <a:effectLst/>
                          <a:latin typeface="arial" panose="020B0604020202020204" pitchFamily="34" charset="0"/>
                          <a:ea typeface="+mn-ea"/>
                          <a:cs typeface="Arial" panose="020B0604020202020204" pitchFamily="34" charset="0"/>
                        </a:rPr>
                        <a:t>Fiziska persona, kuru tiesa iecēlusi TAP un ĀTAP uzraudzībai, kā noteikts Maksātnespējas likuma 8. panta 1. punktā</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59901925"/>
                  </a:ext>
                </a:extLst>
              </a:tr>
            </a:tbl>
          </a:graphicData>
        </a:graphic>
      </p:graphicFrame>
      <p:sp>
        <p:nvSpPr>
          <p:cNvPr id="3" name="Title 2">
            <a:extLst>
              <a:ext uri="{FF2B5EF4-FFF2-40B4-BE49-F238E27FC236}">
                <a16:creationId xmlns:a16="http://schemas.microsoft.com/office/drawing/2014/main" xmlns="" id="{D090B024-258B-44F5-8451-692D57D8E2FE}"/>
              </a:ext>
            </a:extLst>
          </p:cNvPr>
          <p:cNvSpPr>
            <a:spLocks noGrp="1"/>
          </p:cNvSpPr>
          <p:nvPr>
            <p:ph type="title"/>
          </p:nvPr>
        </p:nvSpPr>
        <p:spPr/>
        <p:txBody>
          <a:bodyPr rtlCol="0"/>
          <a:lstStyle/>
          <a:p>
            <a:pPr lvl="0" rtl="0"/>
            <a:r>
              <a:rPr lang="lv-LV">
                <a:sym typeface="Arial"/>
              </a:rPr>
              <a:t>Termini</a:t>
            </a:r>
          </a:p>
        </p:txBody>
      </p:sp>
      <p:sp>
        <p:nvSpPr>
          <p:cNvPr id="7" name="Slide Number Placeholder 5">
            <a:extLst>
              <a:ext uri="{FF2B5EF4-FFF2-40B4-BE49-F238E27FC236}">
                <a16:creationId xmlns:a16="http://schemas.microsoft.com/office/drawing/2014/main" xmlns="" id="{8A8FC2FD-E225-425A-ABFA-61195B23176F}"/>
              </a:ext>
            </a:extLst>
          </p:cNvPr>
          <p:cNvSpPr>
            <a:spLocks noGrp="1"/>
          </p:cNvSpPr>
          <p:nvPr>
            <p:ph type="sldNum" sz="quarter" idx="12"/>
          </p:nvPr>
        </p:nvSpPr>
        <p:spPr/>
        <p:txBody>
          <a:bodyPr rtlCol="0"/>
          <a:lstStyle/>
          <a:p>
            <a:pPr lvl="0" rtl="0"/>
            <a:fld id="{E81276B6-4034-4841-805E-541AB8384CBA}" type="slidenum">
              <a:rPr lang="en-GB" noProof="0" smtClean="0"/>
              <a:pPr lvl="0" rtl="0"/>
              <a:t>48</a:t>
            </a:fld>
            <a:endParaRPr lang="en-GB" noProof="0"/>
          </a:p>
        </p:txBody>
      </p:sp>
    </p:spTree>
    <p:extLst>
      <p:ext uri="{BB962C8B-B14F-4D97-AF65-F5344CB8AC3E}">
        <p14:creationId xmlns:p14="http://schemas.microsoft.com/office/powerpoint/2010/main" val="398409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xmlns=""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33340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3"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xmlns=""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xmlns=""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Georgia" panose="02040502050405020303" pitchFamily="18" charset="0"/>
            </a:endParaRPr>
          </a:p>
        </p:txBody>
      </p:sp>
      <p:sp>
        <p:nvSpPr>
          <p:cNvPr id="20" name="Rectangle 19">
            <a:extLst>
              <a:ext uri="{FF2B5EF4-FFF2-40B4-BE49-F238E27FC236}">
                <a16:creationId xmlns:a16="http://schemas.microsoft.com/office/drawing/2014/main" xmlns="" id="{54724E84-F6DC-4B63-BAD4-3FD5F2E48D1C}"/>
              </a:ext>
            </a:extLst>
          </p:cNvPr>
          <p:cNvSpPr/>
          <p:nvPr/>
        </p:nvSpPr>
        <p:spPr>
          <a:xfrm>
            <a:off x="341376" y="2032270"/>
            <a:ext cx="3519424" cy="1815882"/>
          </a:xfrm>
          <a:prstGeom prst="rect">
            <a:avLst/>
          </a:prstGeom>
        </p:spPr>
        <p:txBody>
          <a:bodyPr wrap="square" rtlCol="0">
            <a:spAutoFit/>
          </a:bodyPr>
          <a:lstStyle/>
          <a:p>
            <a:pPr rtl="0"/>
            <a:r>
              <a:rPr lang="lv-LV" sz="1400" b="1" dirty="0">
                <a:latin typeface="arial" panose="020B0604020202020204" pitchFamily="34" charset="0"/>
                <a:cs typeface="Arial" panose="020B0604020202020204" pitchFamily="34" charset="0"/>
              </a:rPr>
              <a:t>Kontaktinformācija</a:t>
            </a:r>
          </a:p>
          <a:p>
            <a:pPr rtl="0"/>
            <a:endParaRPr lang="en-GB" sz="1400" b="1"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Brīvības bulvāris 36, Rīga, LV-1536</a:t>
            </a:r>
          </a:p>
          <a:p>
            <a:pPr indent="447675" rtl="0"/>
            <a:endParaRPr lang="lv-LV"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Tālrunis: 67036720; 67036721; 67036825</a:t>
            </a:r>
          </a:p>
          <a:p>
            <a:pPr indent="447675" rtl="0"/>
            <a:endParaRPr lang="en-GB"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Fakss: 67210823</a:t>
            </a:r>
          </a:p>
          <a:p>
            <a:pPr indent="447675" rtl="0"/>
            <a:endParaRPr lang="en-GB"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E-pasts: </a:t>
            </a:r>
            <a:r>
              <a:rPr lang="lv-LV" sz="1200" u="sng"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tm.kanceleja@tm.gov.lv</a:t>
            </a:r>
            <a:endParaRPr lang="en-GB" sz="1200" b="0" i="0" dirty="0">
              <a:effectLst/>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xmlns="" id="{C697626F-00B9-4220-9CDB-AC36115D59A9}"/>
              </a:ext>
            </a:extLst>
          </p:cNvPr>
          <p:cNvCxnSpPr>
            <a:cxnSpLocks/>
          </p:cNvCxnSpPr>
          <p:nvPr/>
        </p:nvCxnSpPr>
        <p:spPr>
          <a:xfrm flipH="1">
            <a:off x="-1" y="2327564"/>
            <a:ext cx="3708000" cy="0"/>
          </a:xfrm>
          <a:prstGeom prst="line">
            <a:avLst/>
          </a:prstGeom>
          <a:ln w="3175" cap="sq">
            <a:solidFill>
              <a:schemeClr val="tx1"/>
            </a:solidFill>
          </a:ln>
        </p:spPr>
        <p:style>
          <a:lnRef idx="1">
            <a:schemeClr val="accent1"/>
          </a:lnRef>
          <a:fillRef idx="0">
            <a:schemeClr val="accent1"/>
          </a:fillRef>
          <a:effectRef idx="0">
            <a:schemeClr val="dk1"/>
          </a:effectRef>
          <a:fontRef idx="minor">
            <a:schemeClr val="lt1"/>
          </a:fontRef>
        </p:style>
      </p:cxnSp>
      <p:sp>
        <p:nvSpPr>
          <p:cNvPr id="23" name="Freeform 89">
            <a:extLst>
              <a:ext uri="{FF2B5EF4-FFF2-40B4-BE49-F238E27FC236}">
                <a16:creationId xmlns:a16="http://schemas.microsoft.com/office/drawing/2014/main" xmlns="" id="{587290EB-6001-411A-B968-04D07C07EC00}"/>
              </a:ext>
            </a:extLst>
          </p:cNvPr>
          <p:cNvSpPr>
            <a:spLocks noChangeAspect="1" noEditPoints="1"/>
          </p:cNvSpPr>
          <p:nvPr/>
        </p:nvSpPr>
        <p:spPr bwMode="auto">
          <a:xfrm>
            <a:off x="437952" y="3613685"/>
            <a:ext cx="243590" cy="183096"/>
          </a:xfrm>
          <a:custGeom>
            <a:avLst/>
            <a:gdLst>
              <a:gd name="T0" fmla="*/ 188 w 200"/>
              <a:gd name="T1" fmla="*/ 0 h 150"/>
              <a:gd name="T2" fmla="*/ 13 w 200"/>
              <a:gd name="T3" fmla="*/ 0 h 150"/>
              <a:gd name="T4" fmla="*/ 0 w 200"/>
              <a:gd name="T5" fmla="*/ 13 h 150"/>
              <a:gd name="T6" fmla="*/ 0 w 200"/>
              <a:gd name="T7" fmla="*/ 138 h 150"/>
              <a:gd name="T8" fmla="*/ 13 w 200"/>
              <a:gd name="T9" fmla="*/ 150 h 150"/>
              <a:gd name="T10" fmla="*/ 188 w 200"/>
              <a:gd name="T11" fmla="*/ 150 h 150"/>
              <a:gd name="T12" fmla="*/ 200 w 200"/>
              <a:gd name="T13" fmla="*/ 138 h 150"/>
              <a:gd name="T14" fmla="*/ 200 w 200"/>
              <a:gd name="T15" fmla="*/ 13 h 150"/>
              <a:gd name="T16" fmla="*/ 188 w 200"/>
              <a:gd name="T17" fmla="*/ 0 h 150"/>
              <a:gd name="T18" fmla="*/ 188 w 200"/>
              <a:gd name="T19" fmla="*/ 138 h 150"/>
              <a:gd name="T20" fmla="*/ 13 w 200"/>
              <a:gd name="T21" fmla="*/ 138 h 150"/>
              <a:gd name="T22" fmla="*/ 13 w 200"/>
              <a:gd name="T23" fmla="*/ 42 h 150"/>
              <a:gd name="T24" fmla="*/ 100 w 200"/>
              <a:gd name="T25" fmla="*/ 84 h 150"/>
              <a:gd name="T26" fmla="*/ 188 w 200"/>
              <a:gd name="T27" fmla="*/ 42 h 150"/>
              <a:gd name="T28" fmla="*/ 188 w 200"/>
              <a:gd name="T29" fmla="*/ 138 h 150"/>
              <a:gd name="T30" fmla="*/ 188 w 200"/>
              <a:gd name="T31" fmla="*/ 28 h 150"/>
              <a:gd name="T32" fmla="*/ 100 w 200"/>
              <a:gd name="T33" fmla="*/ 70 h 150"/>
              <a:gd name="T34" fmla="*/ 13 w 200"/>
              <a:gd name="T35" fmla="*/ 28 h 150"/>
              <a:gd name="T36" fmla="*/ 13 w 200"/>
              <a:gd name="T37" fmla="*/ 13 h 150"/>
              <a:gd name="T38" fmla="*/ 188 w 200"/>
              <a:gd name="T39" fmla="*/ 13 h 150"/>
              <a:gd name="T40" fmla="*/ 188 w 200"/>
              <a:gd name="T41"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150">
                <a:moveTo>
                  <a:pt x="188" y="0"/>
                </a:moveTo>
                <a:cubicBezTo>
                  <a:pt x="13" y="0"/>
                  <a:pt x="13" y="0"/>
                  <a:pt x="13" y="0"/>
                </a:cubicBezTo>
                <a:cubicBezTo>
                  <a:pt x="6" y="0"/>
                  <a:pt x="0" y="6"/>
                  <a:pt x="0" y="13"/>
                </a:cubicBezTo>
                <a:cubicBezTo>
                  <a:pt x="0" y="138"/>
                  <a:pt x="0" y="138"/>
                  <a:pt x="0" y="138"/>
                </a:cubicBezTo>
                <a:cubicBezTo>
                  <a:pt x="0" y="145"/>
                  <a:pt x="6" y="150"/>
                  <a:pt x="13" y="150"/>
                </a:cubicBezTo>
                <a:cubicBezTo>
                  <a:pt x="188" y="150"/>
                  <a:pt x="188" y="150"/>
                  <a:pt x="188" y="150"/>
                </a:cubicBezTo>
                <a:cubicBezTo>
                  <a:pt x="194" y="150"/>
                  <a:pt x="200" y="145"/>
                  <a:pt x="200" y="138"/>
                </a:cubicBezTo>
                <a:cubicBezTo>
                  <a:pt x="200" y="13"/>
                  <a:pt x="200" y="13"/>
                  <a:pt x="200" y="13"/>
                </a:cubicBezTo>
                <a:cubicBezTo>
                  <a:pt x="200" y="6"/>
                  <a:pt x="194" y="0"/>
                  <a:pt x="188" y="0"/>
                </a:cubicBezTo>
                <a:close/>
                <a:moveTo>
                  <a:pt x="188" y="138"/>
                </a:moveTo>
                <a:cubicBezTo>
                  <a:pt x="13" y="138"/>
                  <a:pt x="13" y="138"/>
                  <a:pt x="13" y="138"/>
                </a:cubicBezTo>
                <a:cubicBezTo>
                  <a:pt x="13" y="42"/>
                  <a:pt x="13" y="42"/>
                  <a:pt x="13" y="42"/>
                </a:cubicBezTo>
                <a:cubicBezTo>
                  <a:pt x="100" y="84"/>
                  <a:pt x="100" y="84"/>
                  <a:pt x="100" y="84"/>
                </a:cubicBezTo>
                <a:cubicBezTo>
                  <a:pt x="188" y="42"/>
                  <a:pt x="188" y="42"/>
                  <a:pt x="188" y="42"/>
                </a:cubicBezTo>
                <a:lnTo>
                  <a:pt x="188" y="138"/>
                </a:lnTo>
                <a:close/>
                <a:moveTo>
                  <a:pt x="188" y="28"/>
                </a:moveTo>
                <a:cubicBezTo>
                  <a:pt x="100" y="70"/>
                  <a:pt x="100" y="70"/>
                  <a:pt x="100" y="70"/>
                </a:cubicBezTo>
                <a:cubicBezTo>
                  <a:pt x="13" y="28"/>
                  <a:pt x="13" y="28"/>
                  <a:pt x="13" y="28"/>
                </a:cubicBezTo>
                <a:cubicBezTo>
                  <a:pt x="13" y="13"/>
                  <a:pt x="13" y="13"/>
                  <a:pt x="13" y="13"/>
                </a:cubicBezTo>
                <a:cubicBezTo>
                  <a:pt x="188" y="13"/>
                  <a:pt x="188" y="13"/>
                  <a:pt x="188" y="13"/>
                </a:cubicBezTo>
                <a:lnTo>
                  <a:pt x="188" y="28"/>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sp>
        <p:nvSpPr>
          <p:cNvPr id="24" name="Freeform 27">
            <a:extLst>
              <a:ext uri="{FF2B5EF4-FFF2-40B4-BE49-F238E27FC236}">
                <a16:creationId xmlns:a16="http://schemas.microsoft.com/office/drawing/2014/main" xmlns="" id="{5133AB33-5DD4-40E7-9DAA-A39D01793058}"/>
              </a:ext>
            </a:extLst>
          </p:cNvPr>
          <p:cNvSpPr>
            <a:spLocks noChangeAspect="1" noEditPoints="1"/>
          </p:cNvSpPr>
          <p:nvPr/>
        </p:nvSpPr>
        <p:spPr bwMode="auto">
          <a:xfrm>
            <a:off x="439408" y="3201781"/>
            <a:ext cx="240678" cy="227219"/>
          </a:xfrm>
          <a:custGeom>
            <a:avLst/>
            <a:gdLst>
              <a:gd name="T0" fmla="*/ 194 w 200"/>
              <a:gd name="T1" fmla="*/ 70 h 189"/>
              <a:gd name="T2" fmla="*/ 7 w 200"/>
              <a:gd name="T3" fmla="*/ 70 h 189"/>
              <a:gd name="T4" fmla="*/ 6 w 200"/>
              <a:gd name="T5" fmla="*/ 70 h 189"/>
              <a:gd name="T6" fmla="*/ 0 w 200"/>
              <a:gd name="T7" fmla="*/ 77 h 189"/>
              <a:gd name="T8" fmla="*/ 11 w 200"/>
              <a:gd name="T9" fmla="*/ 178 h 189"/>
              <a:gd name="T10" fmla="*/ 24 w 200"/>
              <a:gd name="T11" fmla="*/ 189 h 189"/>
              <a:gd name="T12" fmla="*/ 177 w 200"/>
              <a:gd name="T13" fmla="*/ 189 h 189"/>
              <a:gd name="T14" fmla="*/ 190 w 200"/>
              <a:gd name="T15" fmla="*/ 178 h 189"/>
              <a:gd name="T16" fmla="*/ 200 w 200"/>
              <a:gd name="T17" fmla="*/ 77 h 189"/>
              <a:gd name="T18" fmla="*/ 200 w 200"/>
              <a:gd name="T19" fmla="*/ 76 h 189"/>
              <a:gd name="T20" fmla="*/ 194 w 200"/>
              <a:gd name="T21" fmla="*/ 70 h 189"/>
              <a:gd name="T22" fmla="*/ 177 w 200"/>
              <a:gd name="T23" fmla="*/ 177 h 189"/>
              <a:gd name="T24" fmla="*/ 24 w 200"/>
              <a:gd name="T25" fmla="*/ 177 h 189"/>
              <a:gd name="T26" fmla="*/ 14 w 200"/>
              <a:gd name="T27" fmla="*/ 82 h 189"/>
              <a:gd name="T28" fmla="*/ 187 w 200"/>
              <a:gd name="T29" fmla="*/ 82 h 189"/>
              <a:gd name="T30" fmla="*/ 177 w 200"/>
              <a:gd name="T31" fmla="*/ 177 h 189"/>
              <a:gd name="T32" fmla="*/ 26 w 200"/>
              <a:gd name="T33" fmla="*/ 57 h 189"/>
              <a:gd name="T34" fmla="*/ 13 w 200"/>
              <a:gd name="T35" fmla="*/ 57 h 189"/>
              <a:gd name="T36" fmla="*/ 13 w 200"/>
              <a:gd name="T37" fmla="*/ 13 h 189"/>
              <a:gd name="T38" fmla="*/ 26 w 200"/>
              <a:gd name="T39" fmla="*/ 0 h 189"/>
              <a:gd name="T40" fmla="*/ 75 w 200"/>
              <a:gd name="T41" fmla="*/ 0 h 189"/>
              <a:gd name="T42" fmla="*/ 88 w 200"/>
              <a:gd name="T43" fmla="*/ 13 h 189"/>
              <a:gd name="T44" fmla="*/ 88 w 200"/>
              <a:gd name="T45" fmla="*/ 26 h 189"/>
              <a:gd name="T46" fmla="*/ 176 w 200"/>
              <a:gd name="T47" fmla="*/ 26 h 189"/>
              <a:gd name="T48" fmla="*/ 188 w 200"/>
              <a:gd name="T49" fmla="*/ 38 h 189"/>
              <a:gd name="T50" fmla="*/ 188 w 200"/>
              <a:gd name="T51" fmla="*/ 57 h 189"/>
              <a:gd name="T52" fmla="*/ 176 w 200"/>
              <a:gd name="T53" fmla="*/ 57 h 189"/>
              <a:gd name="T54" fmla="*/ 176 w 200"/>
              <a:gd name="T55" fmla="*/ 38 h 189"/>
              <a:gd name="T56" fmla="*/ 75 w 200"/>
              <a:gd name="T57" fmla="*/ 38 h 189"/>
              <a:gd name="T58" fmla="*/ 75 w 200"/>
              <a:gd name="T59" fmla="*/ 13 h 189"/>
              <a:gd name="T60" fmla="*/ 26 w 200"/>
              <a:gd name="T61" fmla="*/ 13 h 189"/>
              <a:gd name="T62" fmla="*/ 26 w 200"/>
              <a:gd name="T63" fmla="*/ 5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9">
                <a:moveTo>
                  <a:pt x="194" y="70"/>
                </a:moveTo>
                <a:cubicBezTo>
                  <a:pt x="7" y="70"/>
                  <a:pt x="7" y="70"/>
                  <a:pt x="7" y="70"/>
                </a:cubicBezTo>
                <a:cubicBezTo>
                  <a:pt x="6" y="70"/>
                  <a:pt x="6" y="70"/>
                  <a:pt x="6" y="70"/>
                </a:cubicBezTo>
                <a:cubicBezTo>
                  <a:pt x="3" y="70"/>
                  <a:pt x="0" y="73"/>
                  <a:pt x="0" y="77"/>
                </a:cubicBezTo>
                <a:cubicBezTo>
                  <a:pt x="11" y="178"/>
                  <a:pt x="11" y="178"/>
                  <a:pt x="11" y="178"/>
                </a:cubicBezTo>
                <a:cubicBezTo>
                  <a:pt x="12" y="184"/>
                  <a:pt x="17" y="189"/>
                  <a:pt x="24" y="189"/>
                </a:cubicBezTo>
                <a:cubicBezTo>
                  <a:pt x="177" y="189"/>
                  <a:pt x="177" y="189"/>
                  <a:pt x="177" y="189"/>
                </a:cubicBezTo>
                <a:cubicBezTo>
                  <a:pt x="184" y="189"/>
                  <a:pt x="189" y="184"/>
                  <a:pt x="190" y="178"/>
                </a:cubicBezTo>
                <a:cubicBezTo>
                  <a:pt x="200" y="77"/>
                  <a:pt x="200" y="77"/>
                  <a:pt x="200" y="77"/>
                </a:cubicBezTo>
                <a:cubicBezTo>
                  <a:pt x="200" y="76"/>
                  <a:pt x="200" y="76"/>
                  <a:pt x="200" y="76"/>
                </a:cubicBezTo>
                <a:cubicBezTo>
                  <a:pt x="200" y="72"/>
                  <a:pt x="198" y="70"/>
                  <a:pt x="194" y="70"/>
                </a:cubicBezTo>
                <a:close/>
                <a:moveTo>
                  <a:pt x="177" y="177"/>
                </a:moveTo>
                <a:cubicBezTo>
                  <a:pt x="24" y="177"/>
                  <a:pt x="24" y="177"/>
                  <a:pt x="24" y="177"/>
                </a:cubicBezTo>
                <a:cubicBezTo>
                  <a:pt x="14" y="82"/>
                  <a:pt x="14" y="82"/>
                  <a:pt x="14" y="82"/>
                </a:cubicBezTo>
                <a:cubicBezTo>
                  <a:pt x="187" y="82"/>
                  <a:pt x="187" y="82"/>
                  <a:pt x="187" y="82"/>
                </a:cubicBezTo>
                <a:lnTo>
                  <a:pt x="177" y="177"/>
                </a:lnTo>
                <a:close/>
                <a:moveTo>
                  <a:pt x="26" y="57"/>
                </a:moveTo>
                <a:cubicBezTo>
                  <a:pt x="13" y="57"/>
                  <a:pt x="13" y="57"/>
                  <a:pt x="13" y="57"/>
                </a:cubicBezTo>
                <a:cubicBezTo>
                  <a:pt x="13" y="13"/>
                  <a:pt x="13" y="13"/>
                  <a:pt x="13" y="13"/>
                </a:cubicBezTo>
                <a:cubicBezTo>
                  <a:pt x="13" y="6"/>
                  <a:pt x="19" y="0"/>
                  <a:pt x="26" y="0"/>
                </a:cubicBezTo>
                <a:cubicBezTo>
                  <a:pt x="75" y="0"/>
                  <a:pt x="75" y="0"/>
                  <a:pt x="75" y="0"/>
                </a:cubicBezTo>
                <a:cubicBezTo>
                  <a:pt x="82" y="0"/>
                  <a:pt x="88" y="6"/>
                  <a:pt x="88" y="13"/>
                </a:cubicBezTo>
                <a:cubicBezTo>
                  <a:pt x="88" y="26"/>
                  <a:pt x="88" y="26"/>
                  <a:pt x="88" y="26"/>
                </a:cubicBezTo>
                <a:cubicBezTo>
                  <a:pt x="176" y="26"/>
                  <a:pt x="176" y="26"/>
                  <a:pt x="176" y="26"/>
                </a:cubicBezTo>
                <a:cubicBezTo>
                  <a:pt x="183" y="26"/>
                  <a:pt x="188" y="31"/>
                  <a:pt x="188" y="38"/>
                </a:cubicBezTo>
                <a:cubicBezTo>
                  <a:pt x="188" y="57"/>
                  <a:pt x="188" y="57"/>
                  <a:pt x="188" y="57"/>
                </a:cubicBezTo>
                <a:cubicBezTo>
                  <a:pt x="176" y="57"/>
                  <a:pt x="176" y="57"/>
                  <a:pt x="176" y="57"/>
                </a:cubicBezTo>
                <a:cubicBezTo>
                  <a:pt x="176" y="38"/>
                  <a:pt x="176" y="38"/>
                  <a:pt x="176" y="38"/>
                </a:cubicBezTo>
                <a:cubicBezTo>
                  <a:pt x="75" y="38"/>
                  <a:pt x="75" y="38"/>
                  <a:pt x="75" y="38"/>
                </a:cubicBezTo>
                <a:cubicBezTo>
                  <a:pt x="75" y="13"/>
                  <a:pt x="75" y="13"/>
                  <a:pt x="75" y="13"/>
                </a:cubicBezTo>
                <a:cubicBezTo>
                  <a:pt x="26" y="13"/>
                  <a:pt x="26" y="13"/>
                  <a:pt x="26" y="13"/>
                </a:cubicBezTo>
                <a:lnTo>
                  <a:pt x="26" y="57"/>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25" name="Group 24">
            <a:extLst>
              <a:ext uri="{FF2B5EF4-FFF2-40B4-BE49-F238E27FC236}">
                <a16:creationId xmlns:a16="http://schemas.microsoft.com/office/drawing/2014/main" xmlns="" id="{8CA4CE28-1182-4200-8045-710F57E4E5A6}"/>
              </a:ext>
            </a:extLst>
          </p:cNvPr>
          <p:cNvGrpSpPr/>
          <p:nvPr/>
        </p:nvGrpSpPr>
        <p:grpSpPr>
          <a:xfrm rot="10800000">
            <a:off x="469826" y="2838695"/>
            <a:ext cx="179841" cy="227219"/>
            <a:chOff x="1488077" y="13730479"/>
            <a:chExt cx="292733" cy="369852"/>
          </a:xfrm>
          <a:solidFill>
            <a:schemeClr val="tx1"/>
          </a:solidFill>
        </p:grpSpPr>
        <p:sp>
          <p:nvSpPr>
            <p:cNvPr id="26" name="Freeform 416">
              <a:extLst>
                <a:ext uri="{FF2B5EF4-FFF2-40B4-BE49-F238E27FC236}">
                  <a16:creationId xmlns:a16="http://schemas.microsoft.com/office/drawing/2014/main" xmlns="" id="{239DAA43-9D98-4025-AEE0-98CDE4D48BE6}"/>
                </a:ext>
              </a:extLst>
            </p:cNvPr>
            <p:cNvSpPr>
              <a:spLocks noEditPoints="1"/>
            </p:cNvSpPr>
            <p:nvPr/>
          </p:nvSpPr>
          <p:spPr bwMode="auto">
            <a:xfrm rot="10800000">
              <a:off x="1488077" y="13730479"/>
              <a:ext cx="292733" cy="369852"/>
            </a:xfrm>
            <a:custGeom>
              <a:avLst/>
              <a:gdLst>
                <a:gd name="T0" fmla="*/ 219 w 228"/>
                <a:gd name="T1" fmla="*/ 0 h 289"/>
                <a:gd name="T2" fmla="*/ 9 w 228"/>
                <a:gd name="T3" fmla="*/ 0 h 289"/>
                <a:gd name="T4" fmla="*/ 0 w 228"/>
                <a:gd name="T5" fmla="*/ 9 h 289"/>
                <a:gd name="T6" fmla="*/ 0 w 228"/>
                <a:gd name="T7" fmla="*/ 280 h 289"/>
                <a:gd name="T8" fmla="*/ 9 w 228"/>
                <a:gd name="T9" fmla="*/ 289 h 289"/>
                <a:gd name="T10" fmla="*/ 219 w 228"/>
                <a:gd name="T11" fmla="*/ 289 h 289"/>
                <a:gd name="T12" fmla="*/ 228 w 228"/>
                <a:gd name="T13" fmla="*/ 280 h 289"/>
                <a:gd name="T14" fmla="*/ 228 w 228"/>
                <a:gd name="T15" fmla="*/ 9 h 289"/>
                <a:gd name="T16" fmla="*/ 219 w 228"/>
                <a:gd name="T17" fmla="*/ 0 h 289"/>
                <a:gd name="T18" fmla="*/ 210 w 228"/>
                <a:gd name="T19" fmla="*/ 271 h 289"/>
                <a:gd name="T20" fmla="*/ 18 w 228"/>
                <a:gd name="T21" fmla="*/ 271 h 289"/>
                <a:gd name="T22" fmla="*/ 18 w 228"/>
                <a:gd name="T23" fmla="*/ 18 h 289"/>
                <a:gd name="T24" fmla="*/ 210 w 228"/>
                <a:gd name="T25" fmla="*/ 18 h 289"/>
                <a:gd name="T26" fmla="*/ 210 w 228"/>
                <a:gd name="T27" fmla="*/ 27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89">
                  <a:moveTo>
                    <a:pt x="219" y="0"/>
                  </a:moveTo>
                  <a:cubicBezTo>
                    <a:pt x="9" y="0"/>
                    <a:pt x="9" y="0"/>
                    <a:pt x="9" y="0"/>
                  </a:cubicBezTo>
                  <a:cubicBezTo>
                    <a:pt x="4" y="0"/>
                    <a:pt x="0" y="4"/>
                    <a:pt x="0" y="9"/>
                  </a:cubicBezTo>
                  <a:cubicBezTo>
                    <a:pt x="0" y="280"/>
                    <a:pt x="0" y="280"/>
                    <a:pt x="0" y="280"/>
                  </a:cubicBezTo>
                  <a:cubicBezTo>
                    <a:pt x="0" y="285"/>
                    <a:pt x="4" y="289"/>
                    <a:pt x="9" y="289"/>
                  </a:cubicBezTo>
                  <a:cubicBezTo>
                    <a:pt x="219" y="289"/>
                    <a:pt x="219" y="289"/>
                    <a:pt x="219" y="289"/>
                  </a:cubicBezTo>
                  <a:cubicBezTo>
                    <a:pt x="224" y="289"/>
                    <a:pt x="228" y="285"/>
                    <a:pt x="228" y="280"/>
                  </a:cubicBezTo>
                  <a:cubicBezTo>
                    <a:pt x="228" y="9"/>
                    <a:pt x="228" y="9"/>
                    <a:pt x="228" y="9"/>
                  </a:cubicBezTo>
                  <a:cubicBezTo>
                    <a:pt x="228" y="4"/>
                    <a:pt x="224" y="0"/>
                    <a:pt x="219" y="0"/>
                  </a:cubicBezTo>
                  <a:close/>
                  <a:moveTo>
                    <a:pt x="210" y="271"/>
                  </a:moveTo>
                  <a:cubicBezTo>
                    <a:pt x="18" y="271"/>
                    <a:pt x="18" y="271"/>
                    <a:pt x="18" y="271"/>
                  </a:cubicBezTo>
                  <a:cubicBezTo>
                    <a:pt x="18" y="18"/>
                    <a:pt x="18" y="18"/>
                    <a:pt x="18" y="18"/>
                  </a:cubicBezTo>
                  <a:cubicBezTo>
                    <a:pt x="210" y="18"/>
                    <a:pt x="210" y="18"/>
                    <a:pt x="210" y="18"/>
                  </a:cubicBezTo>
                  <a:lnTo>
                    <a:pt x="21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7" name="Rectangle 417">
              <a:extLst>
                <a:ext uri="{FF2B5EF4-FFF2-40B4-BE49-F238E27FC236}">
                  <a16:creationId xmlns:a16="http://schemas.microsoft.com/office/drawing/2014/main" xmlns="" id="{1D6CD528-1262-4AFE-9614-9B5ACF86AF59}"/>
                </a:ext>
              </a:extLst>
            </p:cNvPr>
            <p:cNvSpPr>
              <a:spLocks noChangeArrowheads="1"/>
            </p:cNvSpPr>
            <p:nvPr/>
          </p:nvSpPr>
          <p:spPr bwMode="auto">
            <a:xfrm>
              <a:off x="1602967" y="13771399"/>
              <a:ext cx="64528" cy="220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8" name="Freeform 55">
            <a:extLst>
              <a:ext uri="{FF2B5EF4-FFF2-40B4-BE49-F238E27FC236}">
                <a16:creationId xmlns:a16="http://schemas.microsoft.com/office/drawing/2014/main" xmlns="" id="{8EEC1B65-6F72-4FEA-91DE-94BF2399BB94}"/>
              </a:ext>
            </a:extLst>
          </p:cNvPr>
          <p:cNvSpPr>
            <a:spLocks noChangeAspect="1" noEditPoints="1"/>
          </p:cNvSpPr>
          <p:nvPr/>
        </p:nvSpPr>
        <p:spPr bwMode="auto">
          <a:xfrm>
            <a:off x="437097" y="2486593"/>
            <a:ext cx="245300" cy="245300"/>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pic>
        <p:nvPicPr>
          <p:cNvPr id="13" name="Picture 6">
            <a:extLst>
              <a:ext uri="{FF2B5EF4-FFF2-40B4-BE49-F238E27FC236}">
                <a16:creationId xmlns:a16="http://schemas.microsoft.com/office/drawing/2014/main" xmlns="" id="{24126E12-1B4B-4231-B483-6C835190FE3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19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8" name="Table 1458">
            <a:extLst>
              <a:ext uri="{FF2B5EF4-FFF2-40B4-BE49-F238E27FC236}">
                <a16:creationId xmlns:a16="http://schemas.microsoft.com/office/drawing/2014/main" xmlns="" id="{60C39B29-33EB-4619-B9F0-C6B4A940C694}"/>
              </a:ext>
            </a:extLst>
          </p:cNvPr>
          <p:cNvGraphicFramePr>
            <a:graphicFrameLocks noGrp="1"/>
          </p:cNvGraphicFramePr>
          <p:nvPr>
            <p:extLst>
              <p:ext uri="{D42A27DB-BD31-4B8C-83A1-F6EECF244321}">
                <p14:modId xmlns:p14="http://schemas.microsoft.com/office/powerpoint/2010/main" val="2672361380"/>
              </p:ext>
            </p:extLst>
          </p:nvPr>
        </p:nvGraphicFramePr>
        <p:xfrm>
          <a:off x="421240" y="1017609"/>
          <a:ext cx="11461351" cy="5586004"/>
        </p:xfrm>
        <a:graphic>
          <a:graphicData uri="http://schemas.openxmlformats.org/drawingml/2006/table">
            <a:tbl>
              <a:tblPr firstRow="1" bandRow="1">
                <a:tableStyleId>{5C22544A-7EE6-4342-B048-85BDC9FD1C3A}</a:tableStyleId>
              </a:tblPr>
              <a:tblGrid>
                <a:gridCol w="1931435">
                  <a:extLst>
                    <a:ext uri="{9D8B030D-6E8A-4147-A177-3AD203B41FA5}">
                      <a16:colId xmlns:a16="http://schemas.microsoft.com/office/drawing/2014/main" xmlns="" val="4181508016"/>
                    </a:ext>
                  </a:extLst>
                </a:gridCol>
                <a:gridCol w="2800350">
                  <a:extLst>
                    <a:ext uri="{9D8B030D-6E8A-4147-A177-3AD203B41FA5}">
                      <a16:colId xmlns:a16="http://schemas.microsoft.com/office/drawing/2014/main" xmlns="" val="955895013"/>
                    </a:ext>
                  </a:extLst>
                </a:gridCol>
                <a:gridCol w="3705225">
                  <a:extLst>
                    <a:ext uri="{9D8B030D-6E8A-4147-A177-3AD203B41FA5}">
                      <a16:colId xmlns:a16="http://schemas.microsoft.com/office/drawing/2014/main" xmlns="" val="2871067484"/>
                    </a:ext>
                  </a:extLst>
                </a:gridCol>
                <a:gridCol w="3024341">
                  <a:extLst>
                    <a:ext uri="{9D8B030D-6E8A-4147-A177-3AD203B41FA5}">
                      <a16:colId xmlns:a16="http://schemas.microsoft.com/office/drawing/2014/main" xmlns="" val="1623226663"/>
                    </a:ext>
                  </a:extLst>
                </a:gridCol>
              </a:tblGrid>
              <a:tr h="370840">
                <a:tc>
                  <a:txBody>
                    <a:bodyPr/>
                    <a:lstStyle/>
                    <a:p>
                      <a:pPr algn="ctr" rtl="0"/>
                      <a:r>
                        <a:rPr lang="lv-LV" sz="1600" dirty="0">
                          <a:solidFill>
                            <a:schemeClr val="tx1"/>
                          </a:solidFill>
                        </a:rPr>
                        <a:t>Kur mēs esam?</a:t>
                      </a:r>
                      <a:endParaRPr lang="en-GB" sz="1600" dirty="0">
                        <a:solidFill>
                          <a:schemeClr val="tx1"/>
                        </a:solidFill>
                      </a:endParaRPr>
                    </a:p>
                  </a:txBody>
                  <a:tcPr anchor="ctr">
                    <a:lnL w="6350" cap="flat" cmpd="sng" algn="ctr">
                      <a:no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r>
                        <a:rPr lang="lv-LV" sz="1200"/>
                        <a:t>1. solis</a:t>
                      </a:r>
                      <a:endParaRPr lang="en-GB" sz="1200" dirty="0"/>
                    </a:p>
                  </a:txBody>
                  <a:tcPr anchor="ctr">
                    <a:lnL w="12700" cmpd="sng">
                      <a:noFill/>
                    </a:lnL>
                    <a:lnR w="6350" cap="flat" cmpd="sng" algn="ctr">
                      <a:no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3891A3"/>
                    </a:solidFill>
                  </a:tcPr>
                </a:tc>
                <a:tc>
                  <a:txBody>
                    <a:bodyPr/>
                    <a:lstStyle/>
                    <a:p>
                      <a:pPr algn="ctr" rtl="0"/>
                      <a:r>
                        <a:rPr lang="lv-LV" sz="1200"/>
                        <a:t>2. solis</a:t>
                      </a:r>
                      <a:endParaRPr lang="en-GB" sz="1200" dirty="0"/>
                    </a:p>
                  </a:txBody>
                  <a:tcPr>
                    <a:lnL w="6350" cap="flat" cmpd="sng" algn="ctr">
                      <a:noFill/>
                      <a:prstDash val="solid"/>
                      <a:round/>
                      <a:headEnd type="none" w="med" len="med"/>
                      <a:tailEnd type="none" w="med" len="med"/>
                    </a:lnL>
                    <a:solidFill>
                      <a:schemeClr val="bg1"/>
                    </a:solidFill>
                  </a:tcPr>
                </a:tc>
                <a:tc>
                  <a:txBody>
                    <a:bodyPr/>
                    <a:lstStyle/>
                    <a:p>
                      <a:pPr algn="ctr" rtl="0"/>
                      <a:r>
                        <a:rPr lang="lv-LV" sz="1200"/>
                        <a:t>3. solis</a:t>
                      </a:r>
                      <a:endParaRPr lang="en-GB" sz="1200" dirty="0"/>
                    </a:p>
                  </a:txBody>
                  <a:tcPr>
                    <a:solidFill>
                      <a:schemeClr val="bg1"/>
                    </a:solidFill>
                  </a:tcPr>
                </a:tc>
                <a:extLst>
                  <a:ext uri="{0D108BD9-81ED-4DB2-BD59-A6C34878D82A}">
                    <a16:rowId xmlns:a16="http://schemas.microsoft.com/office/drawing/2014/main" xmlns="" val="4162965518"/>
                  </a:ext>
                </a:extLst>
              </a:tr>
              <a:tr h="370840">
                <a:tc rowSpan="2">
                  <a:txBody>
                    <a:bodyPr/>
                    <a:lstStyle/>
                    <a:p>
                      <a:pPr algn="ctr" rtl="0"/>
                      <a:endParaRPr lang="lv-LV" sz="1000" dirty="0"/>
                    </a:p>
                    <a:p>
                      <a:pPr algn="ctr" rtl="0"/>
                      <a:endParaRPr lang="lv-LV" sz="1000" dirty="0"/>
                    </a:p>
                    <a:p>
                      <a:pPr algn="ctr" rtl="0"/>
                      <a:endParaRPr lang="lv-LV" sz="1000" dirty="0"/>
                    </a:p>
                    <a:p>
                      <a:pPr algn="ctr" rtl="0"/>
                      <a:endParaRPr lang="lv-LV" sz="1000" dirty="0"/>
                    </a:p>
                    <a:p>
                      <a:pPr marL="0" indent="0" algn="ctr" defTabSz="914400" rtl="0" eaLnBrk="1" latinLnBrk="0" hangingPunct="1">
                        <a:buFont typeface="Arial" panose="020B0604020202020204" pitchFamily="34" charset="0"/>
                        <a:buNone/>
                      </a:pPr>
                      <a:r>
                        <a:rPr lang="lv-LV" sz="1600" b="1" kern="1200" dirty="0">
                          <a:solidFill>
                            <a:srgbClr val="6BA439"/>
                          </a:solidFill>
                          <a:latin typeface="+mn-lt"/>
                          <a:ea typeface="+mn-ea"/>
                          <a:cs typeface="+mn-cs"/>
                        </a:rPr>
                        <a:t>Riski netika identificēti</a:t>
                      </a:r>
                      <a:endParaRPr lang="en-GB" sz="1200" b="1" kern="1200" dirty="0">
                        <a:solidFill>
                          <a:srgbClr val="6BA439"/>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0" indent="0" algn="ctr" rtl="0">
                        <a:buFont typeface="Arial" panose="020B0604020202020204" pitchFamily="34" charset="0"/>
                        <a:buNone/>
                      </a:pPr>
                      <a:r>
                        <a:rPr lang="lv-LV" sz="1400" b="1" dirty="0">
                          <a:solidFill>
                            <a:srgbClr val="6BA439"/>
                          </a:solidFill>
                        </a:rPr>
                        <a:t>Labs darbs! </a:t>
                      </a:r>
                    </a:p>
                    <a:p>
                      <a:pPr marL="0" indent="0" algn="ctr" rtl="0">
                        <a:buFont typeface="Arial" panose="020B0604020202020204" pitchFamily="34" charset="0"/>
                        <a:buNone/>
                      </a:pPr>
                      <a:endParaRPr lang="en-GB" sz="1100" b="1" dirty="0">
                        <a:solidFill>
                          <a:srgbClr val="6BA439"/>
                        </a:solidFill>
                      </a:endParaRPr>
                    </a:p>
                    <a:p>
                      <a:pPr marL="0" indent="0" algn="ctr" rtl="0">
                        <a:buFont typeface="Arial" panose="020B0604020202020204" pitchFamily="34" charset="0"/>
                        <a:buNone/>
                      </a:pPr>
                      <a:r>
                        <a:rPr lang="lv-LV" sz="1000" kern="1200" dirty="0">
                          <a:solidFill>
                            <a:schemeClr val="dk1"/>
                          </a:solidFill>
                          <a:latin typeface="+mn-lt"/>
                          <a:ea typeface="+mn-ea"/>
                          <a:cs typeface="+mn-cs"/>
                        </a:rPr>
                        <a:t>Papildu īpaša rīcība nav nepieciešama. Mēs regulāri uzraudzīsim savus uzņēmējdarbības rādītājus, lai saglabātu modrību un būtu gatavi rīkoties, ja radīsies tāda nepieciešamība. </a:t>
                      </a:r>
                    </a:p>
                  </a:txBody>
                  <a:tcP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0" indent="0" rtl="0">
                        <a:buFont typeface="Arial" panose="020B0604020202020204" pitchFamily="34" charset="0"/>
                        <a:buNone/>
                      </a:pPr>
                      <a:endParaRPr lang="en-GB" sz="1000" dirty="0"/>
                    </a:p>
                  </a:txBody>
                  <a:tcP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noFill/>
                  </a:tcPr>
                </a:tc>
                <a:tc>
                  <a:txBody>
                    <a:bodyPr/>
                    <a:lstStyle/>
                    <a:p>
                      <a:pPr marL="0" indent="0" rtl="0">
                        <a:buFont typeface="Arial" panose="020B0604020202020204" pitchFamily="34" charset="0"/>
                        <a:buNone/>
                      </a:pPr>
                      <a:endParaRPr lang="en-GB" sz="1000" dirty="0"/>
                    </a:p>
                  </a:txBody>
                  <a:tcPr>
                    <a:lnB w="6350" cap="flat" cmpd="sng" algn="ctr">
                      <a:noFill/>
                      <a:prstDash val="solid"/>
                      <a:round/>
                      <a:headEnd type="none" w="med" len="med"/>
                      <a:tailEnd type="none" w="med" len="med"/>
                    </a:lnB>
                    <a:noFill/>
                  </a:tcPr>
                </a:tc>
                <a:extLst>
                  <a:ext uri="{0D108BD9-81ED-4DB2-BD59-A6C34878D82A}">
                    <a16:rowId xmlns:a16="http://schemas.microsoft.com/office/drawing/2014/main" xmlns="" val="2996766956"/>
                  </a:ext>
                </a:extLst>
              </a:tr>
              <a:tr h="370840">
                <a:tc vMerge="1">
                  <a:txBody>
                    <a:bodyPr/>
                    <a:lstStyle/>
                    <a:p>
                      <a:pP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vMerge="1">
                  <a:txBody>
                    <a:bodyPr/>
                    <a:lstStyle/>
                    <a:p>
                      <a:pPr marL="171450" indent="-171450" rtl="0">
                        <a:buFont typeface="Arial" panose="020B0604020202020204" pitchFamily="34" charset="0"/>
                        <a:buChar char="•"/>
                      </a:pPr>
                      <a:endParaRPr lang="en-GB" sz="1000" dirty="0"/>
                    </a:p>
                  </a:txBody>
                  <a:tcP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200" b="1" kern="1200">
                          <a:solidFill>
                            <a:schemeClr val="lt1"/>
                          </a:solidFill>
                          <a:latin typeface="+mn-lt"/>
                          <a:ea typeface="+mn-ea"/>
                          <a:cs typeface="+mn-cs"/>
                        </a:rPr>
                        <a:t>2. solis</a:t>
                      </a:r>
                      <a:endParaRPr lang="en-GB" sz="1200" b="1" kern="1200" dirty="0">
                        <a:solidFill>
                          <a:schemeClr val="lt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71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12758972"/>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100" b="1" kern="1200" dirty="0">
                          <a:solidFill>
                            <a:srgbClr val="E57100"/>
                          </a:solidFill>
                          <a:latin typeface="+mn-lt"/>
                          <a:ea typeface="+mn-ea"/>
                          <a:cs typeface="+mn-cs"/>
                        </a:rPr>
                        <a:t>Mēs saskaramies ar finanšu grūtībām, jārīkojas nekavējoties!</a:t>
                      </a: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13153642"/>
                  </a:ext>
                </a:extLst>
              </a:tr>
              <a:tr h="137728">
                <a:tc>
                  <a:txBody>
                    <a:bodyPr/>
                    <a:lstStyle/>
                    <a:p>
                      <a:pPr marL="0" indent="0" algn="ctr" defTabSz="914400" rtl="0" eaLnBrk="1" latinLnBrk="0" hangingPunct="1">
                        <a:buFont typeface="Arial" panose="020B0604020202020204" pitchFamily="34" charset="0"/>
                        <a:buNone/>
                      </a:pPr>
                      <a:r>
                        <a:rPr lang="lv-LV" sz="1600" b="1" kern="1200" dirty="0">
                          <a:solidFill>
                            <a:srgbClr val="E57100"/>
                          </a:solidFill>
                          <a:latin typeface="+mn-lt"/>
                          <a:ea typeface="+mn-ea"/>
                          <a:cs typeface="+mn-cs"/>
                        </a:rPr>
                        <a:t>Uzmanību!</a:t>
                      </a:r>
                      <a:endParaRPr lang="en-GB" sz="1600" b="1" kern="1200" dirty="0">
                        <a:solidFill>
                          <a:srgbClr val="E571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a:ln>
                            <a:noFill/>
                          </a:ln>
                          <a:effectLst/>
                          <a:uLnTx/>
                          <a:uFillTx/>
                          <a:latin typeface="arial" panose="020B0604020202020204" pitchFamily="34" charset="0"/>
                          <a:cs typeface="Arial" panose="020B0604020202020204" pitchFamily="34" charset="0"/>
                        </a:rPr>
                        <a:t>Sāciet sarunas ar kreditoriem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76247634"/>
                  </a:ext>
                </a:extLst>
              </a:tr>
              <a:tr h="232726">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Veiciet aktīvas darbības, lai mazinātu riskus, izmantojot </a:t>
                      </a:r>
                      <a:r>
                        <a:rPr lang="lv-LV" sz="1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xmlns="" val="tx"/>
                              </a:ext>
                            </a:extLst>
                          </a:hlinkClick>
                        </a:rPr>
                        <a:t>ĀTV</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47090457"/>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b="0" dirty="0"/>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u="none" kern="0" dirty="0">
                          <a:solidFill>
                            <a:schemeClr val="tx1"/>
                          </a:solidFill>
                          <a:latin typeface="arial" panose="020B0604020202020204" pitchFamily="34" charset="0"/>
                          <a:cs typeface="Arial" panose="020B0604020202020204" pitchFamily="34" charset="0"/>
                        </a:rPr>
                        <a:t>Lai saglabātu savu uzņēmumu, apsveriet </a:t>
                      </a:r>
                      <a:r>
                        <a:rPr lang="lv-LV" sz="1000" b="0" u="none" kern="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xmlns="" val="tx"/>
                              </a:ext>
                            </a:extLst>
                          </a:hlinkClick>
                        </a:rPr>
                        <a:t>formālās restrukturizācijas </a:t>
                      </a:r>
                      <a:r>
                        <a:rPr lang="lv-LV" sz="1000" b="0" u="none" kern="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xmlns="" val="tx"/>
                              </a:ext>
                            </a:extLst>
                          </a:hlinkClick>
                        </a:rPr>
                        <a:t>iespējas,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1752549"/>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b="0" dirty="0">
                        <a:solidFill>
                          <a:schemeClr val="tx1"/>
                        </a:solidFill>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a:ln>
                            <a:noFill/>
                          </a:ln>
                          <a:solidFill>
                            <a:schemeClr val="tx1"/>
                          </a:solidFill>
                          <a:effectLst/>
                          <a:uLnTx/>
                          <a:uFillTx/>
                          <a:latin typeface="arial" panose="020B0604020202020204" pitchFamily="34" charset="0"/>
                          <a:ea typeface="+mn-ea"/>
                          <a:cs typeface="Arial" panose="020B0604020202020204" pitchFamily="34" charset="0"/>
                        </a:rPr>
                        <a:t>Skaidras naudas iepludināšana / investora piesaiste / akūts risinājums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1" kern="1200">
                          <a:solidFill>
                            <a:schemeClr val="lt1"/>
                          </a:solidFill>
                          <a:latin typeface="+mn-lt"/>
                          <a:ea typeface="+mn-ea"/>
                          <a:cs typeface="+mn-cs"/>
                        </a:rPr>
                        <a:t>3. solis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70B55"/>
                    </a:solidFill>
                  </a:tcPr>
                </a:tc>
                <a:extLst>
                  <a:ext uri="{0D108BD9-81ED-4DB2-BD59-A6C34878D82A}">
                    <a16:rowId xmlns:a16="http://schemas.microsoft.com/office/drawing/2014/main" xmlns="" val="3553981817"/>
                  </a:ext>
                </a:extLst>
              </a:tr>
              <a:tr h="370840">
                <a:tc>
                  <a:txBody>
                    <a:bodyPr/>
                    <a:lstStyle/>
                    <a:p>
                      <a:pPr marL="0" indent="0" algn="ctr" defTabSz="914400" rtl="0" eaLnBrk="1" latinLnBrk="0" hangingPunct="1">
                        <a:buFont typeface="Arial" panose="020B0604020202020204" pitchFamily="34" charset="0"/>
                        <a:buNone/>
                      </a:pPr>
                      <a:r>
                        <a:rPr lang="lv-LV" sz="1600" b="1" kern="1200" dirty="0">
                          <a:solidFill>
                            <a:srgbClr val="C00000"/>
                          </a:solidFill>
                          <a:latin typeface="+mn-lt"/>
                          <a:ea typeface="+mn-ea"/>
                          <a:cs typeface="+mn-cs"/>
                        </a:rPr>
                        <a:t>Riskanti!</a:t>
                      </a:r>
                      <a:endParaRPr lang="en-GB" sz="1600" b="1" kern="1200" dirty="0">
                        <a:solidFill>
                          <a:srgbClr val="C000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100" b="1" kern="1200" dirty="0">
                          <a:solidFill>
                            <a:srgbClr val="990066"/>
                          </a:solidFill>
                          <a:latin typeface="+mn-lt"/>
                          <a:ea typeface="+mn-ea"/>
                          <a:cs typeface="+mn-cs"/>
                        </a:rPr>
                        <a:t>Diemžēl visi iespējamie risinājumi ir izsmelti un situāciju nav iespējams glābt. Mums jāiesniedz pieteikums</a:t>
                      </a: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xmlns="" val="1690245553"/>
                  </a:ext>
                </a:extLst>
              </a:tr>
              <a:tr h="622844">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 uzņēmuma maksātnespējas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process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xmlns="" val="1441320934"/>
                  </a:ext>
                </a:extLst>
              </a:tr>
            </a:tbl>
          </a:graphicData>
        </a:graphic>
      </p:graphicFrame>
      <p:sp>
        <p:nvSpPr>
          <p:cNvPr id="3" name="Slide Number Placeholder 2">
            <a:extLst>
              <a:ext uri="{FF2B5EF4-FFF2-40B4-BE49-F238E27FC236}">
                <a16:creationId xmlns:a16="http://schemas.microsoft.com/office/drawing/2014/main" xmlns="" id="{94DE601A-00D4-4CF4-B98A-AC62B0379001}"/>
              </a:ext>
            </a:extLst>
          </p:cNvPr>
          <p:cNvSpPr>
            <a:spLocks noGrp="1"/>
          </p:cNvSpPr>
          <p:nvPr>
            <p:ph type="sldNum" sz="quarter" idx="12"/>
          </p:nvPr>
        </p:nvSpPr>
        <p:spPr/>
        <p:txBody>
          <a:bodyPr rtlCol="0"/>
          <a:lstStyle/>
          <a:p>
            <a:pPr rtl="0"/>
            <a:fld id="{E81276B6-4034-4841-805E-541AB8384CBA}" type="slidenum">
              <a:rPr lang="en-GB" smtClean="0"/>
              <a:pPr rtl="0"/>
              <a:t>5</a:t>
            </a:fld>
            <a:endParaRPr lang="en-GB"/>
          </a:p>
        </p:txBody>
      </p:sp>
      <p:sp>
        <p:nvSpPr>
          <p:cNvPr id="5" name="Rectangle 4">
            <a:extLst>
              <a:ext uri="{FF2B5EF4-FFF2-40B4-BE49-F238E27FC236}">
                <a16:creationId xmlns:a16="http://schemas.microsoft.com/office/drawing/2014/main" xmlns="" id="{3551828C-90AB-4DF8-BE16-C1C3728533FE}"/>
              </a:ext>
            </a:extLst>
          </p:cNvPr>
          <p:cNvSpPr/>
          <p:nvPr/>
        </p:nvSpPr>
        <p:spPr>
          <a:xfrm>
            <a:off x="421240" y="6631640"/>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Vienkāršotais skaidrojums neatspoguļo visus iespējamos jautājumus. Turpiniet lasīt, lai iepazītos ar visu iespējamo finanšu grūtību novēršanas veidu aprakstu.   </a:t>
            </a:r>
          </a:p>
        </p:txBody>
      </p:sp>
      <p:sp>
        <p:nvSpPr>
          <p:cNvPr id="1454" name="Title 1">
            <a:extLst>
              <a:ext uri="{FF2B5EF4-FFF2-40B4-BE49-F238E27FC236}">
                <a16:creationId xmlns:a16="http://schemas.microsoft.com/office/drawing/2014/main" xmlns="" id="{4D059BB2-5712-4FAB-BAE4-4D1F69D406BA}"/>
              </a:ext>
            </a:extLst>
          </p:cNvPr>
          <p:cNvSpPr txBox="1">
            <a:spLocks/>
          </p:cNvSpPr>
          <p:nvPr/>
        </p:nvSpPr>
        <p:spPr>
          <a:xfrm>
            <a:off x="421240" y="333375"/>
            <a:ext cx="11362773" cy="350863"/>
          </a:xfrm>
          <a:prstGeom prst="rect">
            <a:avLst/>
          </a:prstGeom>
        </p:spPr>
        <p:txBody>
          <a:bodyPr vert="horz" lIns="0" tIns="0" rIns="0" bIns="0" rtlCol="0" anchor="ctr">
            <a:normAutofit fontScale="90000" lnSpcReduction="20000"/>
          </a:bodyPr>
          <a:lstStyle>
            <a:lvl1pPr algn="l" defTabSz="914400" rtl="0" eaLnBrk="1" latinLnBrk="0" hangingPunct="1">
              <a:lnSpc>
                <a:spcPct val="90000"/>
              </a:lnSpc>
              <a:spcBef>
                <a:spcPct val="0"/>
              </a:spcBef>
              <a:buNone/>
              <a:defRPr sz="4000" kern="1200">
                <a:solidFill>
                  <a:schemeClr val="tx1"/>
                </a:solidFill>
                <a:latin typeface="Georgia" panose="02040502050405020303" pitchFamily="18" charset="0"/>
                <a:ea typeface="+mj-ea"/>
                <a:cs typeface="Arial" panose="020B0604020202020204" pitchFamily="34" charset="0"/>
              </a:defRPr>
            </a:lvl1pPr>
          </a:lstStyle>
          <a:p>
            <a:pPr rtl="0"/>
            <a:r>
              <a:rPr lang="lv-LV" sz="3600" dirty="0"/>
              <a:t>Vienkāršots skaidrojums par finanšu grūtību risināšanu</a:t>
            </a:r>
            <a:endParaRPr lang="en-GB" sz="3600" dirty="0"/>
          </a:p>
        </p:txBody>
      </p:sp>
      <p:sp>
        <p:nvSpPr>
          <p:cNvPr id="1479" name="Rectangle 1478">
            <a:extLst>
              <a:ext uri="{FF2B5EF4-FFF2-40B4-BE49-F238E27FC236}">
                <a16:creationId xmlns:a16="http://schemas.microsoft.com/office/drawing/2014/main" xmlns="" id="{37B0F7C5-AD42-4E50-9FFE-E562FE1EB3CE}"/>
              </a:ext>
            </a:extLst>
          </p:cNvPr>
          <p:cNvSpPr/>
          <p:nvPr/>
        </p:nvSpPr>
        <p:spPr>
          <a:xfrm>
            <a:off x="5410200" y="1748992"/>
            <a:ext cx="3113009" cy="742950"/>
          </a:xfrm>
          <a:prstGeom prst="rect">
            <a:avLst/>
          </a:prstGeom>
          <a:solidFill>
            <a:schemeClr val="bg1">
              <a:lumMod val="95000"/>
            </a:schemeClr>
          </a:solidFill>
          <a:ln>
            <a:solidFill>
              <a:srgbClr val="6BA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50" dirty="0">
                <a:solidFill>
                  <a:schemeClr val="tx1"/>
                </a:solidFill>
              </a:rPr>
              <a:t>Izmantojiet pieejamos uzraudzības rīkus ik ceturksni/ ik pusgadu, lai kontrolētu situāciju </a:t>
            </a:r>
            <a:endParaRPr lang="en-GB" sz="1050" dirty="0">
              <a:solidFill>
                <a:schemeClr val="tx1"/>
              </a:solidFill>
            </a:endParaRPr>
          </a:p>
        </p:txBody>
      </p:sp>
      <p:cxnSp>
        <p:nvCxnSpPr>
          <p:cNvPr id="1481" name="Straight Arrow Connector 1480">
            <a:extLst>
              <a:ext uri="{FF2B5EF4-FFF2-40B4-BE49-F238E27FC236}">
                <a16:creationId xmlns:a16="http://schemas.microsoft.com/office/drawing/2014/main" xmlns="" id="{9FBA042D-C22D-4899-BBF6-E3100A7848D9}"/>
              </a:ext>
            </a:extLst>
          </p:cNvPr>
          <p:cNvCxnSpPr>
            <a:cxnSpLocks/>
          </p:cNvCxnSpPr>
          <p:nvPr/>
        </p:nvCxnSpPr>
        <p:spPr>
          <a:xfrm flipH="1">
            <a:off x="5124450" y="2120467"/>
            <a:ext cx="285750" cy="0"/>
          </a:xfrm>
          <a:prstGeom prst="straightConnector1">
            <a:avLst/>
          </a:prstGeom>
          <a:ln w="12700">
            <a:solidFill>
              <a:srgbClr val="6BA43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93" name="Rectangle 1492">
            <a:extLst>
              <a:ext uri="{FF2B5EF4-FFF2-40B4-BE49-F238E27FC236}">
                <a16:creationId xmlns:a16="http://schemas.microsoft.com/office/drawing/2014/main" xmlns="" id="{64E52706-B234-42AA-9B6C-C046A5636750}"/>
              </a:ext>
            </a:extLst>
          </p:cNvPr>
          <p:cNvSpPr/>
          <p:nvPr/>
        </p:nvSpPr>
        <p:spPr>
          <a:xfrm>
            <a:off x="2345011" y="3429000"/>
            <a:ext cx="2360339" cy="725423"/>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00" dirty="0">
                <a:solidFill>
                  <a:schemeClr val="tx1"/>
                </a:solidFill>
              </a:rPr>
              <a:t>Ja ir iespējama vienošanās ar visiem kreditoriem par korekcijām finanšu grūtību dēļ, tiesas iesaiste nav nepieciešama</a:t>
            </a:r>
            <a:endParaRPr lang="en-GB" sz="1000" dirty="0">
              <a:solidFill>
                <a:schemeClr val="tx1"/>
              </a:solidFill>
            </a:endParaRPr>
          </a:p>
        </p:txBody>
      </p:sp>
      <p:cxnSp>
        <p:nvCxnSpPr>
          <p:cNvPr id="1495" name="Straight Arrow Connector 1494">
            <a:extLst>
              <a:ext uri="{FF2B5EF4-FFF2-40B4-BE49-F238E27FC236}">
                <a16:creationId xmlns:a16="http://schemas.microsoft.com/office/drawing/2014/main" xmlns="" id="{F984855E-9D01-4E7D-991C-995208B43094}"/>
              </a:ext>
            </a:extLst>
          </p:cNvPr>
          <p:cNvCxnSpPr>
            <a:cxnSpLocks/>
          </p:cNvCxnSpPr>
          <p:nvPr/>
        </p:nvCxnSpPr>
        <p:spPr>
          <a:xfrm flipH="1">
            <a:off x="4705350" y="3904168"/>
            <a:ext cx="212482" cy="0"/>
          </a:xfrm>
          <a:prstGeom prst="straightConnector1">
            <a:avLst/>
          </a:prstGeom>
          <a:ln w="12700">
            <a:solidFill>
              <a:srgbClr val="E571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08" name="Rectangle 1507">
            <a:extLst>
              <a:ext uri="{FF2B5EF4-FFF2-40B4-BE49-F238E27FC236}">
                <a16:creationId xmlns:a16="http://schemas.microsoft.com/office/drawing/2014/main" xmlns="" id="{6816A4D5-6BA5-482D-BD4B-6DB2009C87AE}"/>
              </a:ext>
            </a:extLst>
          </p:cNvPr>
          <p:cNvSpPr/>
          <p:nvPr/>
        </p:nvSpPr>
        <p:spPr>
          <a:xfrm>
            <a:off x="2345011" y="4303550"/>
            <a:ext cx="2360339" cy="335315"/>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00" dirty="0">
                <a:solidFill>
                  <a:schemeClr val="tx1"/>
                </a:solidFill>
              </a:rPr>
              <a:t>Ja vienošanās nav iespējama, izmēģiniet formālu TAP vai ĀTAP restrukturizāciju</a:t>
            </a:r>
            <a:endParaRPr lang="en-GB" sz="1000" dirty="0">
              <a:solidFill>
                <a:schemeClr val="tx1"/>
              </a:solidFill>
            </a:endParaRPr>
          </a:p>
        </p:txBody>
      </p:sp>
      <p:cxnSp>
        <p:nvCxnSpPr>
          <p:cNvPr id="1509" name="Straight Arrow Connector 1508">
            <a:extLst>
              <a:ext uri="{FF2B5EF4-FFF2-40B4-BE49-F238E27FC236}">
                <a16:creationId xmlns:a16="http://schemas.microsoft.com/office/drawing/2014/main" xmlns="" id="{6FDF4B6B-985F-4F7E-94A5-3F1422828959}"/>
              </a:ext>
            </a:extLst>
          </p:cNvPr>
          <p:cNvCxnSpPr>
            <a:cxnSpLocks/>
            <a:endCxn id="1508" idx="3"/>
          </p:cNvCxnSpPr>
          <p:nvPr/>
        </p:nvCxnSpPr>
        <p:spPr>
          <a:xfrm flipH="1" flipV="1">
            <a:off x="4705350" y="4471208"/>
            <a:ext cx="411950" cy="4908"/>
          </a:xfrm>
          <a:prstGeom prst="straightConnector1">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14" name="Rectangle 1513">
            <a:extLst>
              <a:ext uri="{FF2B5EF4-FFF2-40B4-BE49-F238E27FC236}">
                <a16:creationId xmlns:a16="http://schemas.microsoft.com/office/drawing/2014/main" xmlns="" id="{299C75E8-CEC8-4934-BB2D-53ABDE831D96}"/>
              </a:ext>
            </a:extLst>
          </p:cNvPr>
          <p:cNvSpPr/>
          <p:nvPr/>
        </p:nvSpPr>
        <p:spPr>
          <a:xfrm>
            <a:off x="5133975" y="3543092"/>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15" name="Rectangle 1514">
            <a:extLst>
              <a:ext uri="{FF2B5EF4-FFF2-40B4-BE49-F238E27FC236}">
                <a16:creationId xmlns:a16="http://schemas.microsoft.com/office/drawing/2014/main" xmlns="" id="{3095F5CB-F669-4558-9D0A-AF779A10611B}"/>
              </a:ext>
            </a:extLst>
          </p:cNvPr>
          <p:cNvSpPr/>
          <p:nvPr/>
        </p:nvSpPr>
        <p:spPr>
          <a:xfrm>
            <a:off x="5133975" y="3994315"/>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20" name="Rectangle 1519">
            <a:extLst>
              <a:ext uri="{FF2B5EF4-FFF2-40B4-BE49-F238E27FC236}">
                <a16:creationId xmlns:a16="http://schemas.microsoft.com/office/drawing/2014/main" xmlns="" id="{40F04402-2B1A-4352-B0A7-77C5A206550F}"/>
              </a:ext>
            </a:extLst>
          </p:cNvPr>
          <p:cNvSpPr/>
          <p:nvPr/>
        </p:nvSpPr>
        <p:spPr>
          <a:xfrm>
            <a:off x="5133975" y="3571119"/>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cxnSp>
        <p:nvCxnSpPr>
          <p:cNvPr id="1522" name="Connector: Elbow 1521">
            <a:extLst>
              <a:ext uri="{FF2B5EF4-FFF2-40B4-BE49-F238E27FC236}">
                <a16:creationId xmlns:a16="http://schemas.microsoft.com/office/drawing/2014/main" xmlns="" id="{A6AB4F03-D4E7-4DDF-BCB3-A7B24374A8A2}"/>
              </a:ext>
            </a:extLst>
          </p:cNvPr>
          <p:cNvCxnSpPr>
            <a:stCxn id="1520" idx="1"/>
            <a:endCxn id="1515" idx="1"/>
          </p:cNvCxnSpPr>
          <p:nvPr/>
        </p:nvCxnSpPr>
        <p:spPr>
          <a:xfrm rot="10800000" flipV="1">
            <a:off x="5133975" y="3699435"/>
            <a:ext cx="12700" cy="423196"/>
          </a:xfrm>
          <a:prstGeom prst="bentConnector3">
            <a:avLst>
              <a:gd name="adj1" fmla="val 1800000"/>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32" name="Rectangle 1531">
            <a:extLst>
              <a:ext uri="{FF2B5EF4-FFF2-40B4-BE49-F238E27FC236}">
                <a16:creationId xmlns:a16="http://schemas.microsoft.com/office/drawing/2014/main" xmlns="" id="{F81BCA71-1F97-4127-8DF4-B5C213248878}"/>
              </a:ext>
            </a:extLst>
          </p:cNvPr>
          <p:cNvSpPr/>
          <p:nvPr/>
        </p:nvSpPr>
        <p:spPr>
          <a:xfrm>
            <a:off x="5267325" y="5465162"/>
            <a:ext cx="3113009" cy="924231"/>
          </a:xfrm>
          <a:prstGeom prst="rect">
            <a:avLst/>
          </a:prstGeom>
          <a:solidFill>
            <a:schemeClr val="bg1">
              <a:lumMod val="95000"/>
            </a:schemeClr>
          </a:solidFill>
          <a:ln>
            <a:solidFill>
              <a:srgbClr val="99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a:solidFill>
                  <a:schemeClr val="tx1"/>
                </a:solidFill>
              </a:rPr>
              <a:t>Saskaņā ar pašreizējo tiesisko regulējumu, ja parāda restrukturizācijas centieni (tostarp TAP/ĀTAP) ir neveiksmīgi (un ja ir pamats maksātnespējas procesam), parādniekiem jāiesniedz pieteikums uzņēmuma maksātnespējas procesa pasludināšanai.</a:t>
            </a:r>
          </a:p>
        </p:txBody>
      </p:sp>
      <p:cxnSp>
        <p:nvCxnSpPr>
          <p:cNvPr id="1533" name="Straight Arrow Connector 1532">
            <a:extLst>
              <a:ext uri="{FF2B5EF4-FFF2-40B4-BE49-F238E27FC236}">
                <a16:creationId xmlns:a16="http://schemas.microsoft.com/office/drawing/2014/main" xmlns="" id="{D7E63325-202C-4541-A42F-90558DE82B7B}"/>
              </a:ext>
            </a:extLst>
          </p:cNvPr>
          <p:cNvCxnSpPr>
            <a:cxnSpLocks/>
          </p:cNvCxnSpPr>
          <p:nvPr/>
        </p:nvCxnSpPr>
        <p:spPr>
          <a:xfrm flipH="1">
            <a:off x="8380334" y="6304681"/>
            <a:ext cx="1077991" cy="0"/>
          </a:xfrm>
          <a:prstGeom prst="straightConnector1">
            <a:avLst/>
          </a:prstGeom>
          <a:ln w="12700">
            <a:solidFill>
              <a:srgbClr val="990066"/>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31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8B6BA4B9-DDAE-4050-8A78-A05D40385BCB}"/>
              </a:ext>
            </a:extLst>
          </p:cNvPr>
          <p:cNvGraphicFramePr>
            <a:graphicFrameLocks noChangeAspect="1"/>
          </p:cNvGraphicFramePr>
          <p:nvPr>
            <p:custDataLst>
              <p:tags r:id="rId2"/>
            </p:custDataLst>
            <p:extLst>
              <p:ext uri="{D42A27DB-BD31-4B8C-83A1-F6EECF244321}">
                <p14:modId xmlns:p14="http://schemas.microsoft.com/office/powerpoint/2010/main" val="97105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4" imgW="494" imgH="494" progId="TCLayout.ActiveDocument.1">
                  <p:embed/>
                </p:oleObj>
              </mc:Choice>
              <mc:Fallback>
                <p:oleObj name="think-cell Slide" r:id="rId4" imgW="494" imgH="494" progId="TCLayout.ActiveDocument.1">
                  <p:embed/>
                  <p:pic>
                    <p:nvPicPr>
                      <p:cNvPr id="2" name="Object 1" hidden="1">
                        <a:extLst>
                          <a:ext uri="{FF2B5EF4-FFF2-40B4-BE49-F238E27FC236}">
                            <a16:creationId xmlns:a16="http://schemas.microsoft.com/office/drawing/2014/main" xmlns="" id="{8B6BA4B9-DDAE-4050-8A78-A05D40385B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xmlns=""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Finanšu grūtību </a:t>
            </a:r>
            <a:r>
              <a:rPr lang="en-US" sz="3200" b="1" dirty="0">
                <a:solidFill>
                  <a:schemeClr val="tx1"/>
                </a:solidFill>
                <a:latin typeface="arial" panose="020B0604020202020204" pitchFamily="34" charset="0"/>
                <a:cs typeface="Arial" panose="020B0604020202020204" pitchFamily="34" charset="0"/>
              </a:rPr>
              <a:t/>
            </a:r>
            <a:br>
              <a:rPr lang="en-US" sz="3200" b="1" dirty="0">
                <a:solidFill>
                  <a:schemeClr val="tx1"/>
                </a:solidFill>
                <a:latin typeface="arial" panose="020B0604020202020204" pitchFamily="34" charset="0"/>
                <a:cs typeface="Arial" panose="020B0604020202020204" pitchFamily="34" charset="0"/>
              </a:rPr>
            </a:br>
            <a:r>
              <a:rPr lang="lv-LV" sz="3200" b="1" dirty="0">
                <a:solidFill>
                  <a:schemeClr val="tx1"/>
                </a:solidFill>
                <a:latin typeface="arial" panose="020B0604020202020204" pitchFamily="34" charset="0"/>
                <a:cs typeface="Arial" panose="020B0604020202020204" pitchFamily="34" charset="0"/>
              </a:rPr>
              <a:t>identificēšana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a:latin typeface="arial" panose="020B0604020202020204" pitchFamily="34" charset="0"/>
                <a:cs typeface="Arial" panose="020B0604020202020204" pitchFamily="34" charset="0"/>
              </a:rPr>
              <a:t>1.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54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FEBCDB9B-34F6-4B0E-A79A-FD608A9ECACB}"/>
              </a:ext>
            </a:extLst>
          </p:cNvPr>
          <p:cNvGraphicFramePr>
            <a:graphicFrameLocks noChangeAspect="1"/>
          </p:cNvGraphicFramePr>
          <p:nvPr>
            <p:custDataLst>
              <p:tags r:id="rId2"/>
            </p:custDataLst>
            <p:extLst>
              <p:ext uri="{D42A27DB-BD31-4B8C-83A1-F6EECF244321}">
                <p14:modId xmlns:p14="http://schemas.microsoft.com/office/powerpoint/2010/main" val="66812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xmlns="" id="{FEBCDB9B-34F6-4B0E-A79A-FD608A9ECA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xmlns="" id="{B65388B2-6AAD-4ECF-A6CB-250CD927E7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xmlns="" id="{A0FD01F3-2FB8-4CF4-8184-3AE309957EF0}"/>
              </a:ext>
            </a:extLst>
          </p:cNvPr>
          <p:cNvSpPr>
            <a:spLocks noGrp="1"/>
          </p:cNvSpPr>
          <p:nvPr>
            <p:ph type="title"/>
          </p:nvPr>
        </p:nvSpPr>
        <p:spPr/>
        <p:txBody>
          <a:bodyPr rtlCol="0"/>
          <a:lstStyle/>
          <a:p>
            <a:pPr lvl="0" rtl="0"/>
            <a:r>
              <a:rPr lang="lv-LV" dirty="0">
                <a:sym typeface="Arial"/>
              </a:rPr>
              <a:t>1. stadija: Kā citi novērtē mūsu biznesu?</a:t>
            </a:r>
            <a:endParaRPr lang="en-GB" dirty="0">
              <a:sym typeface="Arial"/>
            </a:endParaRPr>
          </a:p>
        </p:txBody>
      </p:sp>
      <p:sp>
        <p:nvSpPr>
          <p:cNvPr id="4" name="Slide Number Placeholder 3">
            <a:extLst>
              <a:ext uri="{FF2B5EF4-FFF2-40B4-BE49-F238E27FC236}">
                <a16:creationId xmlns:a16="http://schemas.microsoft.com/office/drawing/2014/main" xmlns="" id="{70472DB4-8036-4530-B430-E7C8F55222F7}"/>
              </a:ext>
            </a:extLst>
          </p:cNvPr>
          <p:cNvSpPr>
            <a:spLocks noGrp="1"/>
          </p:cNvSpPr>
          <p:nvPr>
            <p:ph type="sldNum" sz="quarter" idx="12"/>
          </p:nvPr>
        </p:nvSpPr>
        <p:spPr/>
        <p:txBody>
          <a:bodyPr rtlCol="0"/>
          <a:lstStyle/>
          <a:p>
            <a:pPr rtl="0"/>
            <a:fld id="{E81276B6-4034-4841-805E-541AB8384CBA}" type="slidenum">
              <a:rPr lang="en-GB" smtClean="0"/>
              <a:pPr rtl="0"/>
              <a:t>7</a:t>
            </a:fld>
            <a:endParaRPr lang="en-GB"/>
          </a:p>
        </p:txBody>
      </p:sp>
      <p:sp>
        <p:nvSpPr>
          <p:cNvPr id="15" name="Rectangle 14">
            <a:extLst>
              <a:ext uri="{FF2B5EF4-FFF2-40B4-BE49-F238E27FC236}">
                <a16:creationId xmlns:a16="http://schemas.microsoft.com/office/drawing/2014/main" xmlns="" id="{18E0E647-A30B-4B43-AA13-FE4293BE3098}"/>
              </a:ext>
            </a:extLst>
          </p:cNvPr>
          <p:cNvSpPr/>
          <p:nvPr/>
        </p:nvSpPr>
        <p:spPr>
          <a:xfrm>
            <a:off x="0" y="0"/>
            <a:ext cx="6096000" cy="330072"/>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Ārējā novērtēšana</a:t>
            </a:r>
          </a:p>
        </p:txBody>
      </p:sp>
      <p:sp>
        <p:nvSpPr>
          <p:cNvPr id="46" name="Rectangle 45">
            <a:extLst>
              <a:ext uri="{FF2B5EF4-FFF2-40B4-BE49-F238E27FC236}">
                <a16:creationId xmlns:a16="http://schemas.microsoft.com/office/drawing/2014/main" xmlns="" id="{280D00DD-B71A-48B9-BB0A-7C0F33B7C26B}"/>
              </a:ext>
            </a:extLst>
          </p:cNvPr>
          <p:cNvSpPr/>
          <p:nvPr/>
        </p:nvSpPr>
        <p:spPr>
          <a:xfrm>
            <a:off x="421239" y="3530628"/>
            <a:ext cx="11362774" cy="184666"/>
          </a:xfrm>
          <a:prstGeom prst="rect">
            <a:avLst/>
          </a:prstGeom>
        </p:spPr>
        <p:txBody>
          <a:bodyPr wrap="square" lIns="0" tIns="0" rIns="0" bIns="0" rtlCol="0">
            <a:spAutoFit/>
          </a:bodyPr>
          <a:lstStyle/>
          <a:p>
            <a:pPr lvl="0" rtl="0"/>
            <a:r>
              <a:rPr lang="lv-LV" sz="1200" b="1" dirty="0">
                <a:solidFill>
                  <a:schemeClr val="tx1">
                    <a:lumMod val="65000"/>
                    <a:lumOff val="35000"/>
                  </a:schemeClr>
                </a:solidFill>
                <a:latin typeface="arial" panose="020B0604020202020204" pitchFamily="34" charset="0"/>
                <a:cs typeface="Arial" panose="020B0604020202020204" pitchFamily="34" charset="0"/>
              </a:rPr>
              <a:t>Ātrākais veids, kā bez maksas saņemt sava uzņēmuma darbības ārēju novērtējumu, ir </a:t>
            </a:r>
            <a:r>
              <a:rPr lang="lv-LV" sz="1200" b="1" dirty="0">
                <a:solidFill>
                  <a:srgbClr val="990066"/>
                </a:solidFill>
                <a:latin typeface="arial" panose="020B0604020202020204" pitchFamily="34" charset="0"/>
                <a:cs typeface="Arial" panose="020B0604020202020204" pitchFamily="34" charset="0"/>
              </a:rPr>
              <a:t>VID Nodokļu maksātāju reitinga sistēmas</a:t>
            </a:r>
            <a:r>
              <a:rPr lang="en-US" sz="1200" b="1" dirty="0">
                <a:solidFill>
                  <a:srgbClr val="990066"/>
                </a:solidFill>
                <a:latin typeface="arial" panose="020B0604020202020204" pitchFamily="34" charset="0"/>
                <a:cs typeface="Arial" panose="020B0604020202020204" pitchFamily="34" charset="0"/>
              </a:rPr>
              <a:t> </a:t>
            </a:r>
            <a:r>
              <a:rPr lang="lv-LV" sz="1200" b="1" dirty="0">
                <a:solidFill>
                  <a:srgbClr val="990066"/>
                </a:solidFill>
                <a:latin typeface="arial" panose="020B0604020202020204" pitchFamily="34" charset="0"/>
                <a:cs typeface="Arial" panose="020B0604020202020204" pitchFamily="34" charset="0"/>
              </a:rPr>
              <a:t>izmantošana</a:t>
            </a:r>
          </a:p>
        </p:txBody>
      </p:sp>
      <p:grpSp>
        <p:nvGrpSpPr>
          <p:cNvPr id="79" name="Group 78">
            <a:extLst>
              <a:ext uri="{FF2B5EF4-FFF2-40B4-BE49-F238E27FC236}">
                <a16:creationId xmlns:a16="http://schemas.microsoft.com/office/drawing/2014/main" xmlns="" id="{562173F8-9890-4D3A-B361-A1A8AF307833}"/>
              </a:ext>
            </a:extLst>
          </p:cNvPr>
          <p:cNvGrpSpPr/>
          <p:nvPr/>
        </p:nvGrpSpPr>
        <p:grpSpPr>
          <a:xfrm>
            <a:off x="421240" y="2690684"/>
            <a:ext cx="8316333" cy="698088"/>
            <a:chOff x="4746928" y="2869062"/>
            <a:chExt cx="8316333" cy="698088"/>
          </a:xfrm>
        </p:grpSpPr>
        <p:sp>
          <p:nvSpPr>
            <p:cNvPr id="43" name="Rectangle 42">
              <a:extLst>
                <a:ext uri="{FF2B5EF4-FFF2-40B4-BE49-F238E27FC236}">
                  <a16:creationId xmlns:a16="http://schemas.microsoft.com/office/drawing/2014/main" xmlns="" id="{FD201278-ED5F-4B25-B8B8-697CEFBA2089}"/>
                </a:ext>
              </a:extLst>
            </p:cNvPr>
            <p:cNvSpPr/>
            <p:nvPr/>
          </p:nvSpPr>
          <p:spPr>
            <a:xfrm>
              <a:off x="4746928" y="2869062"/>
              <a:ext cx="6878462" cy="183320"/>
            </a:xfrm>
            <a:prstGeom prst="rect">
              <a:avLst/>
            </a:prstGeom>
          </p:spPr>
          <p:txBody>
            <a:bodyPr wrap="square" lIns="0" tIns="0" rIns="0" bIns="0" rtlCol="0">
              <a:spAutoFit/>
            </a:bodyPr>
            <a:lstStyle/>
            <a:p>
              <a:pPr algn="just" rtl="0">
                <a:lnSpc>
                  <a:spcPct val="107000"/>
                </a:lnSpc>
                <a:spcAft>
                  <a:spcPts val="8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Šie rīki palīdzēs jums:</a:t>
              </a:r>
            </a:p>
          </p:txBody>
        </p:sp>
        <p:sp>
          <p:nvSpPr>
            <p:cNvPr id="44" name="Rectangle 43">
              <a:extLst>
                <a:ext uri="{FF2B5EF4-FFF2-40B4-BE49-F238E27FC236}">
                  <a16:creationId xmlns:a16="http://schemas.microsoft.com/office/drawing/2014/main" xmlns="" id="{6102E3F9-9975-43A1-ADD6-C78B32B32594}"/>
                </a:ext>
              </a:extLst>
            </p:cNvPr>
            <p:cNvSpPr/>
            <p:nvPr/>
          </p:nvSpPr>
          <p:spPr>
            <a:xfrm>
              <a:off x="4911312" y="3120874"/>
              <a:ext cx="8151949" cy="446276"/>
            </a:xfrm>
            <a:prstGeom prst="rect">
              <a:avLst/>
            </a:prstGeom>
          </p:spPr>
          <p:txBody>
            <a:bodyPr wrap="square" lIns="0" tIns="0" rIns="0" bIns="0" rtlCol="0">
              <a:spAutoFit/>
            </a:bodyPr>
            <a:lstStyle/>
            <a:p>
              <a:pPr lvl="0" rtl="0">
                <a:spcAft>
                  <a:spcPts val="600"/>
                </a:spcAft>
              </a:pPr>
              <a:r>
                <a:rPr lang="lv-LV" sz="1200" dirty="0">
                  <a:latin typeface="arial" panose="020B0604020202020204" pitchFamily="34" charset="0"/>
                  <a:cs typeface="Arial" panose="020B0604020202020204" pitchFamily="34" charset="0"/>
                </a:rPr>
                <a:t>salīdzināt uzņēmuma finanšu datus ar publiski pieejamiem resursiem</a:t>
              </a:r>
            </a:p>
            <a:p>
              <a:pPr lvl="0" rtl="0">
                <a:spcAft>
                  <a:spcPts val="600"/>
                </a:spcAft>
              </a:pPr>
              <a:r>
                <a:rPr lang="lv-LV" sz="1200" dirty="0">
                  <a:latin typeface="arial" panose="020B0604020202020204" pitchFamily="34" charset="0"/>
                  <a:cs typeface="Arial" panose="020B0604020202020204" pitchFamily="34" charset="0"/>
                </a:rPr>
                <a:t>pārraudzīt konkurentu / piegādātāju / klientu darbības rezultātus</a:t>
              </a:r>
            </a:p>
          </p:txBody>
        </p:sp>
        <p:sp>
          <p:nvSpPr>
            <p:cNvPr id="48" name="Freeform 36">
              <a:extLst>
                <a:ext uri="{FF2B5EF4-FFF2-40B4-BE49-F238E27FC236}">
                  <a16:creationId xmlns:a16="http://schemas.microsoft.com/office/drawing/2014/main" xmlns="" id="{2BC50CFD-B494-4BB2-8DBF-2F903C1CFB1F}"/>
                </a:ext>
              </a:extLst>
            </p:cNvPr>
            <p:cNvSpPr>
              <a:spLocks noChangeAspect="1"/>
            </p:cNvSpPr>
            <p:nvPr/>
          </p:nvSpPr>
          <p:spPr bwMode="auto">
            <a:xfrm flipH="1">
              <a:off x="4764791" y="3147978"/>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sp>
          <p:nvSpPr>
            <p:cNvPr id="49" name="Freeform 36">
              <a:extLst>
                <a:ext uri="{FF2B5EF4-FFF2-40B4-BE49-F238E27FC236}">
                  <a16:creationId xmlns:a16="http://schemas.microsoft.com/office/drawing/2014/main" xmlns="" id="{77922786-E6BE-4FD9-A061-790C773F5E9F}"/>
                </a:ext>
              </a:extLst>
            </p:cNvPr>
            <p:cNvSpPr>
              <a:spLocks noChangeAspect="1"/>
            </p:cNvSpPr>
            <p:nvPr/>
          </p:nvSpPr>
          <p:spPr bwMode="auto">
            <a:xfrm flipH="1">
              <a:off x="4764791" y="3385243"/>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sp>
        <p:nvSpPr>
          <p:cNvPr id="50" name="Rectangle 49">
            <a:extLst>
              <a:ext uri="{FF2B5EF4-FFF2-40B4-BE49-F238E27FC236}">
                <a16:creationId xmlns:a16="http://schemas.microsoft.com/office/drawing/2014/main" xmlns="" id="{19B6E21D-C340-45A9-A359-CD516B1ECB94}"/>
              </a:ext>
            </a:extLst>
          </p:cNvPr>
          <p:cNvSpPr/>
          <p:nvPr/>
        </p:nvSpPr>
        <p:spPr>
          <a:xfrm>
            <a:off x="3985851" y="3815742"/>
            <a:ext cx="3570477" cy="1665864"/>
          </a:xfrm>
          <a:prstGeom prst="rect">
            <a:avLst/>
          </a:prstGeom>
          <a:solidFill>
            <a:schemeClr val="bg1">
              <a:lumMod val="95000"/>
            </a:schemeClr>
          </a:solidFill>
        </p:spPr>
        <p:txBody>
          <a:bodyPr wrap="square" lIns="72000" tIns="72000" rIns="72000" bIns="36000" rtlCol="0">
            <a:noAutofit/>
          </a:bodyPr>
          <a:lstStyle/>
          <a:p>
            <a:pPr rtl="0">
              <a:spcAft>
                <a:spcPts val="600"/>
              </a:spcAft>
            </a:pPr>
            <a:r>
              <a:rPr lang="lv-LV" sz="1200" dirty="0">
                <a:solidFill>
                  <a:schemeClr val="tx1">
                    <a:lumMod val="75000"/>
                    <a:lumOff val="25000"/>
                  </a:schemeClr>
                </a:solidFill>
                <a:latin typeface="arial" panose="020B0604020202020204" pitchFamily="34" charset="0"/>
                <a:cs typeface="Arial" panose="020B0604020202020204" pitchFamily="34" charset="0"/>
              </a:rPr>
              <a:t>Uzņēmumiem ir pieejami vēl daudz citi resursi, piemēram, Latvijas Bankas Kredītu reģistrs, Latvijas Republikas Uzņēmumu reģistrs, Valsts vienotā datorizētā zemesgrāmata, u.c. </a:t>
            </a:r>
          </a:p>
          <a:p>
            <a:pPr rtl="0">
              <a:spcAft>
                <a:spcPts val="6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3" name="Table 52">
            <a:extLst>
              <a:ext uri="{FF2B5EF4-FFF2-40B4-BE49-F238E27FC236}">
                <a16:creationId xmlns:a16="http://schemas.microsoft.com/office/drawing/2014/main" xmlns="" id="{7F9F8571-4D54-40BA-B2E2-0BE6099CB1E4}"/>
              </a:ext>
            </a:extLst>
          </p:cNvPr>
          <p:cNvGraphicFramePr>
            <a:graphicFrameLocks noGrp="1"/>
          </p:cNvGraphicFramePr>
          <p:nvPr>
            <p:extLst>
              <p:ext uri="{D42A27DB-BD31-4B8C-83A1-F6EECF244321}">
                <p14:modId xmlns:p14="http://schemas.microsoft.com/office/powerpoint/2010/main" val="833717539"/>
              </p:ext>
            </p:extLst>
          </p:nvPr>
        </p:nvGraphicFramePr>
        <p:xfrm>
          <a:off x="965466" y="3878047"/>
          <a:ext cx="2266803" cy="449170"/>
        </p:xfrm>
        <a:graphic>
          <a:graphicData uri="http://schemas.openxmlformats.org/drawingml/2006/table">
            <a:tbl>
              <a:tblPr firstRow="1" bandRow="1">
                <a:tableStyleId>{5C22544A-7EE6-4342-B048-85BDC9FD1C3A}</a:tableStyleId>
              </a:tblPr>
              <a:tblGrid>
                <a:gridCol w="2266803">
                  <a:extLst>
                    <a:ext uri="{9D8B030D-6E8A-4147-A177-3AD203B41FA5}">
                      <a16:colId xmlns:a16="http://schemas.microsoft.com/office/drawing/2014/main" xmlns="" val="2808594460"/>
                    </a:ext>
                  </a:extLst>
                </a:gridCol>
              </a:tblGrid>
              <a:tr h="449170">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Nodokļu maksātāju reitinga sistēma</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72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27324395"/>
                  </a:ext>
                </a:extLst>
              </a:tr>
            </a:tbl>
          </a:graphicData>
        </a:graphic>
      </p:graphicFrame>
      <p:grpSp>
        <p:nvGrpSpPr>
          <p:cNvPr id="7" name="Group 6">
            <a:extLst>
              <a:ext uri="{FF2B5EF4-FFF2-40B4-BE49-F238E27FC236}">
                <a16:creationId xmlns:a16="http://schemas.microsoft.com/office/drawing/2014/main" xmlns="" id="{07E12ED2-9895-48E0-9F34-A551775E21DF}"/>
              </a:ext>
            </a:extLst>
          </p:cNvPr>
          <p:cNvGrpSpPr/>
          <p:nvPr/>
        </p:nvGrpSpPr>
        <p:grpSpPr>
          <a:xfrm>
            <a:off x="420972" y="4514128"/>
            <a:ext cx="3051175" cy="1813557"/>
            <a:chOff x="420972" y="4444678"/>
            <a:chExt cx="3051175" cy="1813557"/>
          </a:xfrm>
        </p:grpSpPr>
        <p:sp>
          <p:nvSpPr>
            <p:cNvPr id="55" name="Rectangle 54">
              <a:extLst>
                <a:ext uri="{FF2B5EF4-FFF2-40B4-BE49-F238E27FC236}">
                  <a16:creationId xmlns:a16="http://schemas.microsoft.com/office/drawing/2014/main" xmlns="" id="{214B157D-723C-4C0C-9F35-26B619F18820}"/>
                </a:ext>
              </a:extLst>
            </p:cNvPr>
            <p:cNvSpPr/>
            <p:nvPr/>
          </p:nvSpPr>
          <p:spPr>
            <a:xfrm>
              <a:off x="420972" y="4444678"/>
              <a:ext cx="3051175" cy="18135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80" name="Group 79">
              <a:extLst>
                <a:ext uri="{FF2B5EF4-FFF2-40B4-BE49-F238E27FC236}">
                  <a16:creationId xmlns:a16="http://schemas.microsoft.com/office/drawing/2014/main" xmlns="" id="{73827E03-2228-48BB-8A3D-2B19D999288B}"/>
                </a:ext>
              </a:extLst>
            </p:cNvPr>
            <p:cNvGrpSpPr/>
            <p:nvPr/>
          </p:nvGrpSpPr>
          <p:grpSpPr>
            <a:xfrm>
              <a:off x="965466" y="4594518"/>
              <a:ext cx="1962186" cy="1513876"/>
              <a:chOff x="8651108" y="3859499"/>
              <a:chExt cx="2409245" cy="1858793"/>
            </a:xfrm>
          </p:grpSpPr>
          <p:pic>
            <p:nvPicPr>
              <p:cNvPr id="52" name="Picture 51">
                <a:extLst>
                  <a:ext uri="{FF2B5EF4-FFF2-40B4-BE49-F238E27FC236}">
                    <a16:creationId xmlns:a16="http://schemas.microsoft.com/office/drawing/2014/main" xmlns="" id="{21F423D2-6D61-4AFC-A058-932FF53AADA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651108" y="3859499"/>
                <a:ext cx="2409245" cy="211021"/>
              </a:xfrm>
              <a:prstGeom prst="rect">
                <a:avLst/>
              </a:prstGeom>
            </p:spPr>
          </p:pic>
          <p:pic>
            <p:nvPicPr>
              <p:cNvPr id="54" name="Picture 53">
                <a:extLst>
                  <a:ext uri="{FF2B5EF4-FFF2-40B4-BE49-F238E27FC236}">
                    <a16:creationId xmlns:a16="http://schemas.microsoft.com/office/drawing/2014/main" xmlns="" id="{6974032A-3722-4445-9D79-F0CE741FFF3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651108" y="4310911"/>
                <a:ext cx="2409245" cy="1407381"/>
              </a:xfrm>
              <a:prstGeom prst="rect">
                <a:avLst/>
              </a:prstGeom>
            </p:spPr>
          </p:pic>
        </p:grpSp>
      </p:grpSp>
      <p:graphicFrame>
        <p:nvGraphicFramePr>
          <p:cNvPr id="56" name="Table 55">
            <a:extLst>
              <a:ext uri="{FF2B5EF4-FFF2-40B4-BE49-F238E27FC236}">
                <a16:creationId xmlns:a16="http://schemas.microsoft.com/office/drawing/2014/main" xmlns="" id="{8B9056E9-734D-4D20-B106-ADCD459B65DA}"/>
              </a:ext>
            </a:extLst>
          </p:cNvPr>
          <p:cNvGraphicFramePr>
            <a:graphicFrameLocks noGrp="1"/>
          </p:cNvGraphicFramePr>
          <p:nvPr>
            <p:extLst>
              <p:ext uri="{D42A27DB-BD31-4B8C-83A1-F6EECF244321}">
                <p14:modId xmlns:p14="http://schemas.microsoft.com/office/powerpoint/2010/main" val="642954062"/>
              </p:ext>
            </p:extLst>
          </p:nvPr>
        </p:nvGraphicFramePr>
        <p:xfrm>
          <a:off x="4407193" y="5878514"/>
          <a:ext cx="1710071" cy="449171"/>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xmlns="" val="797953679"/>
                    </a:ext>
                  </a:extLst>
                </a:gridCol>
              </a:tblGrid>
              <a:tr h="449171">
                <a:tc>
                  <a:txBody>
                    <a:bodyPr/>
                    <a:lstStyle/>
                    <a:p>
                      <a:pPr marL="0" indent="0" algn="l" defTabSz="914400" rtl="0" eaLnBrk="1" fontAlgn="ctr" latinLnBrk="0" hangingPunct="1"/>
                      <a:r>
                        <a:rPr lang="lv-LV" sz="1100" b="1" i="0" u="none" strike="noStrike" kern="1200">
                          <a:solidFill>
                            <a:srgbClr val="990066"/>
                          </a:solidFill>
                          <a:effectLst/>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xmlns="" val="tx"/>
                              </a:ext>
                            </a:extLst>
                          </a:hlinkClick>
                        </a:rPr>
                        <a:t>Noderīgas saites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6946637"/>
                  </a:ext>
                </a:extLst>
              </a:tr>
            </a:tbl>
          </a:graphicData>
        </a:graphic>
      </p:graphicFrame>
      <p:sp>
        <p:nvSpPr>
          <p:cNvPr id="61" name="Rectangle 60">
            <a:extLst>
              <a:ext uri="{FF2B5EF4-FFF2-40B4-BE49-F238E27FC236}">
                <a16:creationId xmlns:a16="http://schemas.microsoft.com/office/drawing/2014/main" xmlns="" id="{8C7F1A2D-AA4D-4CE6-AA3C-E777FC1CECDA}"/>
              </a:ext>
            </a:extLst>
          </p:cNvPr>
          <p:cNvSpPr/>
          <p:nvPr/>
        </p:nvSpPr>
        <p:spPr>
          <a:xfrm>
            <a:off x="8070309" y="3815741"/>
            <a:ext cx="3713704" cy="2548597"/>
          </a:xfrm>
          <a:prstGeom prst="rect">
            <a:avLst/>
          </a:prstGeom>
          <a:solidFill>
            <a:schemeClr val="bg1">
              <a:lumMod val="95000"/>
            </a:schemeClr>
          </a:solidFill>
        </p:spPr>
        <p:txBody>
          <a:bodyPr wrap="square" lIns="216000" tIns="72000" rIns="108000" bIns="72000" rtlCol="0">
            <a:noAutofit/>
          </a:bodyPr>
          <a:lstStyle/>
          <a:p>
            <a:pPr rtl="0">
              <a:lnSpc>
                <a:spcPct val="107000"/>
              </a:lnSpc>
              <a:spcAft>
                <a:spcPts val="800"/>
              </a:spcAft>
            </a:pPr>
            <a:r>
              <a:rPr lang="lv-LV" sz="1200" dirty="0">
                <a:solidFill>
                  <a:schemeClr val="tx1">
                    <a:lumMod val="75000"/>
                    <a:lumOff val="25000"/>
                  </a:schemeClr>
                </a:solidFill>
                <a:latin typeface="arial" panose="020B0604020202020204" pitchFamily="34" charset="0"/>
                <a:cs typeface="Arial" panose="020B0604020202020204" pitchFamily="34" charset="0"/>
              </a:rPr>
              <a:t>Ja kāds no rīkiem ir norādījis uz kritisku problēmu, ieteicams nekavējoties rīkoties, tostarp veikt uzņēmuma parāda restrukturizāciju.</a:t>
            </a:r>
          </a:p>
          <a:p>
            <a:pPr rtl="0">
              <a:lnSpc>
                <a:spcPct val="107000"/>
              </a:lnSpc>
              <a:spcAft>
                <a:spcPts val="800"/>
              </a:spcAft>
            </a:pPr>
            <a:r>
              <a:rPr lang="lv-LV" sz="1200" dirty="0">
                <a:solidFill>
                  <a:schemeClr val="tx1">
                    <a:lumMod val="75000"/>
                    <a:lumOff val="25000"/>
                  </a:schemeClr>
                </a:solidFill>
                <a:latin typeface="arial" panose="020B0604020202020204" pitchFamily="34" charset="0"/>
                <a:cs typeface="Arial" panose="020B0604020202020204" pitchFamily="34" charset="0"/>
              </a:rPr>
              <a:t>Ņemiet vērā, ka uzņēmējdarbības novērtēšana jāveic regulāri (reizi ceturksnī / pusgadā), novērojot dinamiku un tendences gan uzņēmumā, gan attiecībā uz klientiem. </a:t>
            </a:r>
          </a:p>
        </p:txBody>
      </p:sp>
      <p:cxnSp>
        <p:nvCxnSpPr>
          <p:cNvPr id="10" name="Straight Connector 9">
            <a:extLst>
              <a:ext uri="{FF2B5EF4-FFF2-40B4-BE49-F238E27FC236}">
                <a16:creationId xmlns:a16="http://schemas.microsoft.com/office/drawing/2014/main" xmlns="" id="{35FD8FAD-4345-48D6-9AF1-35F5C3660135}"/>
              </a:ext>
            </a:extLst>
          </p:cNvPr>
          <p:cNvCxnSpPr/>
          <p:nvPr/>
        </p:nvCxnSpPr>
        <p:spPr>
          <a:xfrm>
            <a:off x="420688" y="4389520"/>
            <a:ext cx="3051182" cy="0"/>
          </a:xfrm>
          <a:prstGeom prst="line">
            <a:avLst/>
          </a:prstGeom>
          <a:ln>
            <a:solidFill>
              <a:srgbClr val="990066"/>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1095B1CB-48AE-4383-B197-CF3C3FA11F59}"/>
              </a:ext>
            </a:extLst>
          </p:cNvPr>
          <p:cNvSpPr/>
          <p:nvPr/>
        </p:nvSpPr>
        <p:spPr>
          <a:xfrm>
            <a:off x="407989" y="2034089"/>
            <a:ext cx="11376024" cy="514738"/>
          </a:xfrm>
          <a:prstGeom prst="rect">
            <a:avLst/>
          </a:prstGeom>
          <a:solidFill>
            <a:schemeClr val="bg1">
              <a:lumMod val="95000"/>
            </a:schemeClr>
          </a:solidFill>
        </p:spPr>
        <p:txBody>
          <a:bodyPr wrap="square" lIns="72000" tIns="72000" rIns="72000" bIns="72000" rtlCol="0">
            <a:spAutoFit/>
          </a:bodyPr>
          <a:lstStyle/>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Visiem Latvijas uzņēmumiem ir pieejami rīki finanšu, konkurētspējas un vispārējā stāvokļa novērtēšanai, izmantojot bezmaksas vai maksas resursus. Šie rīki var kalpot arī kā uzņēmuma iekšējās ABS sastāvdaļa. </a:t>
            </a:r>
          </a:p>
        </p:txBody>
      </p:sp>
      <p:grpSp>
        <p:nvGrpSpPr>
          <p:cNvPr id="51" name="Group 50">
            <a:extLst>
              <a:ext uri="{FF2B5EF4-FFF2-40B4-BE49-F238E27FC236}">
                <a16:creationId xmlns:a16="http://schemas.microsoft.com/office/drawing/2014/main" xmlns="" id="{B0366DF2-C39B-40E9-A067-794D22D0ADAC}"/>
              </a:ext>
            </a:extLst>
          </p:cNvPr>
          <p:cNvGrpSpPr/>
          <p:nvPr/>
        </p:nvGrpSpPr>
        <p:grpSpPr>
          <a:xfrm>
            <a:off x="421240" y="1420180"/>
            <a:ext cx="3726870" cy="497360"/>
            <a:chOff x="421240" y="1420180"/>
            <a:chExt cx="3726870" cy="497360"/>
          </a:xfrm>
        </p:grpSpPr>
        <p:sp>
          <p:nvSpPr>
            <p:cNvPr id="57" name="Rectangle 56">
              <a:extLst>
                <a:ext uri="{FF2B5EF4-FFF2-40B4-BE49-F238E27FC236}">
                  <a16:creationId xmlns:a16="http://schemas.microsoft.com/office/drawing/2014/main" xmlns="" id="{5332DA0C-FD01-4035-ABE1-82FCF689DA52}"/>
                </a:ext>
              </a:extLst>
            </p:cNvPr>
            <p:cNvSpPr/>
            <p:nvPr/>
          </p:nvSpPr>
          <p:spPr>
            <a:xfrm>
              <a:off x="724096" y="1454101"/>
              <a:ext cx="3424014" cy="123111"/>
            </a:xfrm>
            <a:prstGeom prst="rect">
              <a:avLst/>
            </a:prstGeom>
          </p:spPr>
          <p:txBody>
            <a:bodyPr wrap="non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mēs zinām, kā ārējie partneri novērtē mūsu finanšu un kopējo stāvokli?</a:t>
              </a:r>
            </a:p>
          </p:txBody>
        </p:sp>
        <p:sp>
          <p:nvSpPr>
            <p:cNvPr id="58" name="Rectangle 57">
              <a:extLst>
                <a:ext uri="{FF2B5EF4-FFF2-40B4-BE49-F238E27FC236}">
                  <a16:creationId xmlns:a16="http://schemas.microsoft.com/office/drawing/2014/main" xmlns="" id="{9261EAC8-180D-49CD-B00C-6617F7001CE5}"/>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xmlns="" id="{B90C6F47-ADE3-4E05-8117-B154BD138407}"/>
                </a:ext>
              </a:extLst>
            </p:cNvPr>
            <p:cNvGrpSpPr/>
            <p:nvPr/>
          </p:nvGrpSpPr>
          <p:grpSpPr>
            <a:xfrm>
              <a:off x="421240" y="1645092"/>
              <a:ext cx="3574585" cy="272448"/>
              <a:chOff x="9068750" y="807695"/>
              <a:chExt cx="3574585" cy="272448"/>
            </a:xfrm>
          </p:grpSpPr>
          <p:sp>
            <p:nvSpPr>
              <p:cNvPr id="60" name="Rectangle 59">
                <a:extLst>
                  <a:ext uri="{FF2B5EF4-FFF2-40B4-BE49-F238E27FC236}">
                    <a16:creationId xmlns:a16="http://schemas.microsoft.com/office/drawing/2014/main" xmlns="" id="{31CA8872-DF3F-4A3F-8D5A-156F9E169CEB}"/>
                  </a:ext>
                </a:extLst>
              </p:cNvPr>
              <p:cNvSpPr/>
              <p:nvPr/>
            </p:nvSpPr>
            <p:spPr>
              <a:xfrm>
                <a:off x="9371606" y="833922"/>
                <a:ext cx="3271729" cy="24622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mēs zinām, kādus ārējos novērtēšanas un uzraudzības rīkus varam izmantot?</a:t>
                </a:r>
              </a:p>
            </p:txBody>
          </p:sp>
          <p:sp>
            <p:nvSpPr>
              <p:cNvPr id="65" name="Rectangle 64">
                <a:extLst>
                  <a:ext uri="{FF2B5EF4-FFF2-40B4-BE49-F238E27FC236}">
                    <a16:creationId xmlns:a16="http://schemas.microsoft.com/office/drawing/2014/main" xmlns="" id="{D014859E-F5D5-450A-825C-C24454933CBF}"/>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69" name="Group 68">
            <a:extLst>
              <a:ext uri="{FF2B5EF4-FFF2-40B4-BE49-F238E27FC236}">
                <a16:creationId xmlns:a16="http://schemas.microsoft.com/office/drawing/2014/main" xmlns="" id="{9EEC6E39-32CC-4BCF-B593-1D0F45222CA0}"/>
              </a:ext>
            </a:extLst>
          </p:cNvPr>
          <p:cNvGrpSpPr/>
          <p:nvPr/>
        </p:nvGrpSpPr>
        <p:grpSpPr>
          <a:xfrm>
            <a:off x="4564615" y="1420180"/>
            <a:ext cx="4451427" cy="175564"/>
            <a:chOff x="4204765" y="1420180"/>
            <a:chExt cx="4451427" cy="175564"/>
          </a:xfrm>
        </p:grpSpPr>
        <p:sp>
          <p:nvSpPr>
            <p:cNvPr id="78" name="Rectangle 77">
              <a:extLst>
                <a:ext uri="{FF2B5EF4-FFF2-40B4-BE49-F238E27FC236}">
                  <a16:creationId xmlns:a16="http://schemas.microsoft.com/office/drawing/2014/main" xmlns="" id="{28805564-FB26-4DD9-AACA-EFA75F27326F}"/>
                </a:ext>
              </a:extLst>
            </p:cNvPr>
            <p:cNvSpPr/>
            <p:nvPr/>
          </p:nvSpPr>
          <p:spPr>
            <a:xfrm>
              <a:off x="4507620" y="1446407"/>
              <a:ext cx="4148572" cy="123111"/>
            </a:xfrm>
            <a:prstGeom prst="rect">
              <a:avLst/>
            </a:prstGeom>
          </p:spPr>
          <p:txBody>
            <a:bodyPr wrap="non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mēs darām visu, lai novērstu finanšu grūtības un maksātnespējas procesa uzsākšanu?</a:t>
              </a:r>
            </a:p>
          </p:txBody>
        </p:sp>
        <p:sp>
          <p:nvSpPr>
            <p:cNvPr id="81" name="Rectangle 80">
              <a:extLst>
                <a:ext uri="{FF2B5EF4-FFF2-40B4-BE49-F238E27FC236}">
                  <a16:creationId xmlns:a16="http://schemas.microsoft.com/office/drawing/2014/main" xmlns="" id="{6ADF9EAA-9C9D-4D5F-903F-B9A64960A0CF}"/>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sp>
        <p:nvSpPr>
          <p:cNvPr id="82" name="Rectangle 81">
            <a:extLst>
              <a:ext uri="{FF2B5EF4-FFF2-40B4-BE49-F238E27FC236}">
                <a16:creationId xmlns:a16="http://schemas.microsoft.com/office/drawing/2014/main" xmlns="" id="{9E03CE6D-3AC7-4129-977A-95155E7DC6C6}"/>
              </a:ext>
            </a:extLst>
          </p:cNvPr>
          <p:cNvSpPr/>
          <p:nvPr/>
        </p:nvSpPr>
        <p:spPr>
          <a:xfrm>
            <a:off x="3985851" y="5545507"/>
            <a:ext cx="1504753" cy="278332"/>
          </a:xfrm>
          <a:prstGeom prst="rect">
            <a:avLst/>
          </a:prstGeom>
          <a:noFill/>
        </p:spPr>
        <p:txBody>
          <a:bodyPr wrap="square" lIns="0" tIns="72000" rIns="72000" bIns="36000" rtlCol="0">
            <a:spAutoFit/>
          </a:bodyPr>
          <a:lstStyle/>
          <a:p>
            <a:pPr rtl="0">
              <a:spcAft>
                <a:spcPts val="600"/>
              </a:spcAft>
            </a:pPr>
            <a:r>
              <a:rPr lang="lv-LV" sz="1100" b="1">
                <a:solidFill>
                  <a:schemeClr val="tx1">
                    <a:lumMod val="65000"/>
                    <a:lumOff val="35000"/>
                  </a:schemeClr>
                </a:solidFill>
                <a:latin typeface="arial" panose="020B0604020202020204" pitchFamily="34" charset="0"/>
                <a:cs typeface="Arial" panose="020B0604020202020204" pitchFamily="34" charset="0"/>
              </a:rPr>
              <a:t>Dodieties uz: </a:t>
            </a:r>
          </a:p>
        </p:txBody>
      </p:sp>
      <p:sp>
        <p:nvSpPr>
          <p:cNvPr id="63" name="Google Shape;571;p46">
            <a:extLst>
              <a:ext uri="{FF2B5EF4-FFF2-40B4-BE49-F238E27FC236}">
                <a16:creationId xmlns:a16="http://schemas.microsoft.com/office/drawing/2014/main" xmlns="" id="{1552AEFC-6DB2-4C5C-B726-0AD29692735B}"/>
              </a:ext>
            </a:extLst>
          </p:cNvPr>
          <p:cNvSpPr/>
          <p:nvPr/>
        </p:nvSpPr>
        <p:spPr>
          <a:xfrm>
            <a:off x="420688" y="3924538"/>
            <a:ext cx="481013" cy="346075"/>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412;p44">
            <a:extLst>
              <a:ext uri="{FF2B5EF4-FFF2-40B4-BE49-F238E27FC236}">
                <a16:creationId xmlns:a16="http://schemas.microsoft.com/office/drawing/2014/main" xmlns="" id="{07948C06-9B5C-4541-9D84-779C91F2483C}"/>
              </a:ext>
            </a:extLst>
          </p:cNvPr>
          <p:cNvSpPr/>
          <p:nvPr/>
        </p:nvSpPr>
        <p:spPr>
          <a:xfrm>
            <a:off x="3995826" y="5911038"/>
            <a:ext cx="292285" cy="390142"/>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Freeform 87">
            <a:extLst>
              <a:ext uri="{FF2B5EF4-FFF2-40B4-BE49-F238E27FC236}">
                <a16:creationId xmlns:a16="http://schemas.microsoft.com/office/drawing/2014/main" xmlns="" id="{9809BADD-5168-4E8A-9CDA-91CC649F3ED3}"/>
              </a:ext>
            </a:extLst>
          </p:cNvPr>
          <p:cNvSpPr>
            <a:spLocks noChangeAspect="1" noEditPoints="1"/>
          </p:cNvSpPr>
          <p:nvPr/>
        </p:nvSpPr>
        <p:spPr bwMode="auto">
          <a:xfrm>
            <a:off x="11112642" y="5778405"/>
            <a:ext cx="503864" cy="436035"/>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rgbClr val="990066"/>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497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30747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3"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xmlns=""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xmlns=""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xmlns="" id="{3920F660-C3C9-4407-94C1-95F821687459}"/>
              </a:ext>
            </a:extLst>
          </p:cNvPr>
          <p:cNvSpPr>
            <a:spLocks noGrp="1"/>
          </p:cNvSpPr>
          <p:nvPr>
            <p:ph type="title"/>
          </p:nvPr>
        </p:nvSpPr>
        <p:spPr>
          <a:xfrm>
            <a:off x="353872" y="269014"/>
            <a:ext cx="11362773" cy="1320495"/>
          </a:xfrm>
        </p:spPr>
        <p:txBody>
          <a:bodyPr rtlCol="0"/>
          <a:lstStyle/>
          <a:p>
            <a:pPr lvl="0" rtl="0"/>
            <a:r>
              <a:rPr lang="lv-LV" dirty="0">
                <a:sym typeface="Arial"/>
              </a:rPr>
              <a:t>2. stadija: Kā mēs novērtējam savu biznesu?</a:t>
            </a:r>
            <a:endParaRPr lang="en-GB" dirty="0">
              <a:sym typeface="Arial"/>
            </a:endParaRPr>
          </a:p>
        </p:txBody>
      </p:sp>
      <p:sp>
        <p:nvSpPr>
          <p:cNvPr id="129" name="Slide Number Placeholder 5">
            <a:extLst>
              <a:ext uri="{FF2B5EF4-FFF2-40B4-BE49-F238E27FC236}">
                <a16:creationId xmlns:a16="http://schemas.microsoft.com/office/drawing/2014/main" xmlns="" id="{A7707A5C-2774-4EF0-B263-BC9AEEDB73CB}"/>
              </a:ext>
            </a:extLst>
          </p:cNvPr>
          <p:cNvSpPr>
            <a:spLocks noGrp="1"/>
          </p:cNvSpPr>
          <p:nvPr>
            <p:ph type="sldNum" sz="quarter" idx="12"/>
          </p:nvPr>
        </p:nvSpPr>
        <p:spPr/>
        <p:txBody>
          <a:bodyPr rtlCol="0"/>
          <a:lstStyle/>
          <a:p>
            <a:pPr lvl="0" rtl="0"/>
            <a:fld id="{E81276B6-4034-4841-805E-541AB8384CBA}" type="slidenum">
              <a:rPr lang="en-GB" noProof="0" smtClean="0"/>
              <a:pPr lvl="0" rtl="0"/>
              <a:t>8</a:t>
            </a:fld>
            <a:endParaRPr lang="en-GB" noProof="0"/>
          </a:p>
        </p:txBody>
      </p:sp>
      <p:sp>
        <p:nvSpPr>
          <p:cNvPr id="58" name="Rectangle 57">
            <a:extLst>
              <a:ext uri="{FF2B5EF4-FFF2-40B4-BE49-F238E27FC236}">
                <a16:creationId xmlns:a16="http://schemas.microsoft.com/office/drawing/2014/main" xmlns="" id="{0358FFB8-A643-4995-90C6-9F558EF71DEF}"/>
              </a:ext>
            </a:extLst>
          </p:cNvPr>
          <p:cNvSpPr/>
          <p:nvPr/>
        </p:nvSpPr>
        <p:spPr>
          <a:xfrm>
            <a:off x="0" y="0"/>
            <a:ext cx="6096000" cy="330072"/>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Iekšējā novērtēšana</a:t>
            </a:r>
          </a:p>
        </p:txBody>
      </p:sp>
      <p:sp>
        <p:nvSpPr>
          <p:cNvPr id="81" name="Rectangle 80">
            <a:extLst>
              <a:ext uri="{FF2B5EF4-FFF2-40B4-BE49-F238E27FC236}">
                <a16:creationId xmlns:a16="http://schemas.microsoft.com/office/drawing/2014/main" xmlns="" id="{EE1D1369-0527-4EC3-AA05-6FBC41E4D9BE}"/>
              </a:ext>
            </a:extLst>
          </p:cNvPr>
          <p:cNvSpPr/>
          <p:nvPr/>
        </p:nvSpPr>
        <p:spPr>
          <a:xfrm>
            <a:off x="407989" y="2034089"/>
            <a:ext cx="11376024" cy="737876"/>
          </a:xfrm>
          <a:prstGeom prst="rect">
            <a:avLst/>
          </a:prstGeom>
          <a:solidFill>
            <a:schemeClr val="bg1">
              <a:lumMod val="95000"/>
            </a:schemeClr>
          </a:solidFill>
        </p:spPr>
        <p:txBody>
          <a:bodyPr wrap="square" lIns="72000" tIns="72000" rIns="72000" bIns="72000" rtlCol="0">
            <a:spAutoFit/>
          </a:bodyPr>
          <a:lstStyle/>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Regulāra (</a:t>
            </a:r>
            <a:r>
              <a:rPr lang="lv-LV" sz="1200" dirty="0">
                <a:solidFill>
                  <a:schemeClr val="tx1">
                    <a:lumMod val="75000"/>
                    <a:lumOff val="25000"/>
                  </a:schemeClr>
                </a:solidFill>
                <a:latin typeface="arial" panose="020B0604020202020204" pitchFamily="34" charset="0"/>
                <a:cs typeface="Arial" panose="020B0604020202020204" pitchFamily="34" charset="0"/>
              </a:rPr>
              <a:t>ceturkšņa / pusgada)</a:t>
            </a:r>
            <a:r>
              <a:rPr lang="lv-LV" sz="1200" spc="-20" dirty="0">
                <a:solidFill>
                  <a:schemeClr val="tx1">
                    <a:lumMod val="75000"/>
                    <a:lumOff val="25000"/>
                  </a:schemeClr>
                </a:solidFill>
                <a:latin typeface="arial" panose="020B0604020202020204" pitchFamily="34" charset="0"/>
                <a:cs typeface="Arial" panose="020B0604020202020204" pitchFamily="34" charset="0"/>
              </a:rPr>
              <a:t> iekšēja uzņēmuma darbības novērtēšana ir būtiska, lai nodrošinātu konkurētspējīgu sniegumu un novērstu finanšu grūtības.</a:t>
            </a:r>
          </a:p>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Uzņēmumu var ietekmēt iekšējie un ārējie faktori. Pareizi jautājumi palīdz vieglāk saprast, kuri faktori visvairāk ietekmē jūsu uzņēmuma stāvokli, un palīdz izvēlēties piemērotākās turpmākās darbības. </a:t>
            </a:r>
          </a:p>
        </p:txBody>
      </p:sp>
      <p:grpSp>
        <p:nvGrpSpPr>
          <p:cNvPr id="246" name="Group 245">
            <a:extLst>
              <a:ext uri="{FF2B5EF4-FFF2-40B4-BE49-F238E27FC236}">
                <a16:creationId xmlns:a16="http://schemas.microsoft.com/office/drawing/2014/main" xmlns="" id="{0CFAC625-E337-411F-B196-5640BCA9F05B}"/>
              </a:ext>
            </a:extLst>
          </p:cNvPr>
          <p:cNvGrpSpPr/>
          <p:nvPr/>
        </p:nvGrpSpPr>
        <p:grpSpPr>
          <a:xfrm>
            <a:off x="4716729" y="2991992"/>
            <a:ext cx="1956704" cy="1997426"/>
            <a:chOff x="4724965" y="2882624"/>
            <a:chExt cx="2140782" cy="2185336"/>
          </a:xfrm>
        </p:grpSpPr>
        <p:sp>
          <p:nvSpPr>
            <p:cNvPr id="91" name="Oval 90">
              <a:extLst>
                <a:ext uri="{FF2B5EF4-FFF2-40B4-BE49-F238E27FC236}">
                  <a16:creationId xmlns:a16="http://schemas.microsoft.com/office/drawing/2014/main" xmlns="" id="{366D5BD6-0A4F-4FE6-B27B-BCA0476486FF}"/>
                </a:ext>
              </a:extLst>
            </p:cNvPr>
            <p:cNvSpPr/>
            <p:nvPr/>
          </p:nvSpPr>
          <p:spPr>
            <a:xfrm>
              <a:off x="4746926" y="2949141"/>
              <a:ext cx="2118821" cy="2118819"/>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92" name="Oval 91">
              <a:extLst>
                <a:ext uri="{FF2B5EF4-FFF2-40B4-BE49-F238E27FC236}">
                  <a16:creationId xmlns:a16="http://schemas.microsoft.com/office/drawing/2014/main" xmlns="" id="{92EE610F-8713-4E17-8939-24E34FDF49B1}"/>
                </a:ext>
              </a:extLst>
            </p:cNvPr>
            <p:cNvSpPr/>
            <p:nvPr/>
          </p:nvSpPr>
          <p:spPr>
            <a:xfrm>
              <a:off x="4880586" y="3082802"/>
              <a:ext cx="1851501" cy="1851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100" name="Group 99">
              <a:extLst>
                <a:ext uri="{FF2B5EF4-FFF2-40B4-BE49-F238E27FC236}">
                  <a16:creationId xmlns:a16="http://schemas.microsoft.com/office/drawing/2014/main" xmlns="" id="{53122B54-1A20-441B-BBCF-0409207F994B}"/>
                </a:ext>
              </a:extLst>
            </p:cNvPr>
            <p:cNvGrpSpPr/>
            <p:nvPr/>
          </p:nvGrpSpPr>
          <p:grpSpPr>
            <a:xfrm>
              <a:off x="5423132" y="3629690"/>
              <a:ext cx="766415" cy="778419"/>
              <a:chOff x="7540877" y="4619171"/>
              <a:chExt cx="1040609" cy="1056909"/>
            </a:xfrm>
          </p:grpSpPr>
          <p:sp>
            <p:nvSpPr>
              <p:cNvPr id="98" name="Google Shape;245;p42">
                <a:extLst>
                  <a:ext uri="{FF2B5EF4-FFF2-40B4-BE49-F238E27FC236}">
                    <a16:creationId xmlns:a16="http://schemas.microsoft.com/office/drawing/2014/main" xmlns="" id="{B01905EE-D139-449D-8F69-B6B0B8FAA991}"/>
                  </a:ext>
                </a:extLst>
              </p:cNvPr>
              <p:cNvSpPr/>
              <p:nvPr/>
            </p:nvSpPr>
            <p:spPr>
              <a:xfrm>
                <a:off x="7722073" y="4619171"/>
                <a:ext cx="678216" cy="67821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99" name="Rectangle 98">
                <a:extLst>
                  <a:ext uri="{FF2B5EF4-FFF2-40B4-BE49-F238E27FC236}">
                    <a16:creationId xmlns:a16="http://schemas.microsoft.com/office/drawing/2014/main" xmlns="" id="{75939E08-86C7-4C1C-BA1A-38C9D9598867}"/>
                  </a:ext>
                </a:extLst>
              </p:cNvPr>
              <p:cNvSpPr/>
              <p:nvPr/>
            </p:nvSpPr>
            <p:spPr>
              <a:xfrm>
                <a:off x="7540877" y="5401759"/>
                <a:ext cx="1040609" cy="274321"/>
              </a:xfrm>
              <a:prstGeom prst="rect">
                <a:avLst/>
              </a:prstGeom>
              <a:solidFill>
                <a:srgbClr val="FFFFFF"/>
              </a:solidFill>
            </p:spPr>
            <p:txBody>
              <a:bodyPr wrap="none" lIns="0" tIns="0" rIns="0" bIns="0" rtlCol="0">
                <a:spAutoFit/>
              </a:bodyPr>
              <a:lstStyle/>
              <a:p>
                <a:pPr algn="ctr" rtl="0"/>
                <a:r>
                  <a:rPr lang="lv-LV" sz="1200" b="1">
                    <a:solidFill>
                      <a:schemeClr val="bg1">
                        <a:lumMod val="50000"/>
                      </a:schemeClr>
                    </a:solidFill>
                    <a:latin typeface="arial" panose="020B0604020202020204" pitchFamily="34" charset="0"/>
                    <a:cs typeface="Arial" panose="020B0604020202020204" pitchFamily="34" charset="0"/>
                  </a:rPr>
                  <a:t>Uzņēmums</a:t>
                </a:r>
                <a:endParaRPr lang="en-GB" sz="12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114" name="Group 113">
              <a:extLst>
                <a:ext uri="{FF2B5EF4-FFF2-40B4-BE49-F238E27FC236}">
                  <a16:creationId xmlns:a16="http://schemas.microsoft.com/office/drawing/2014/main" xmlns="" id="{9E967804-FB5C-4FAB-87CC-F3D215FE7847}"/>
                </a:ext>
              </a:extLst>
            </p:cNvPr>
            <p:cNvGrpSpPr/>
            <p:nvPr/>
          </p:nvGrpSpPr>
          <p:grpSpPr>
            <a:xfrm>
              <a:off x="6049371" y="2882624"/>
              <a:ext cx="671150" cy="671150"/>
              <a:chOff x="9821039" y="3743552"/>
              <a:chExt cx="637554" cy="637554"/>
            </a:xfrm>
          </p:grpSpPr>
          <p:grpSp>
            <p:nvGrpSpPr>
              <p:cNvPr id="103" name="Group 102">
                <a:extLst>
                  <a:ext uri="{FF2B5EF4-FFF2-40B4-BE49-F238E27FC236}">
                    <a16:creationId xmlns:a16="http://schemas.microsoft.com/office/drawing/2014/main" xmlns="" id="{A574FEB6-940A-4D36-828C-75A970622F37}"/>
                  </a:ext>
                </a:extLst>
              </p:cNvPr>
              <p:cNvGrpSpPr/>
              <p:nvPr/>
            </p:nvGrpSpPr>
            <p:grpSpPr>
              <a:xfrm>
                <a:off x="9821039" y="3743552"/>
                <a:ext cx="637554" cy="637554"/>
                <a:chOff x="8796528" y="3421724"/>
                <a:chExt cx="914400" cy="914400"/>
              </a:xfrm>
            </p:grpSpPr>
            <p:sp>
              <p:nvSpPr>
                <p:cNvPr id="101" name="Oval 100">
                  <a:extLst>
                    <a:ext uri="{FF2B5EF4-FFF2-40B4-BE49-F238E27FC236}">
                      <a16:creationId xmlns:a16="http://schemas.microsoft.com/office/drawing/2014/main" xmlns="" id="{E426BDB4-4941-45DF-94C2-6EC71685A712}"/>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02" name="Oval 101">
                  <a:extLst>
                    <a:ext uri="{FF2B5EF4-FFF2-40B4-BE49-F238E27FC236}">
                      <a16:creationId xmlns:a16="http://schemas.microsoft.com/office/drawing/2014/main" xmlns="" id="{F6DD44D7-6529-42E6-919C-8CE5FFCE3851}"/>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110" name="Freeform 28">
                <a:extLst>
                  <a:ext uri="{FF2B5EF4-FFF2-40B4-BE49-F238E27FC236}">
                    <a16:creationId xmlns:a16="http://schemas.microsoft.com/office/drawing/2014/main" xmlns="" id="{E2796ABA-4C12-4453-8A72-D129B2CDAD08}"/>
                  </a:ext>
                </a:extLst>
              </p:cNvPr>
              <p:cNvSpPr>
                <a:spLocks noChangeAspect="1" noEditPoints="1"/>
              </p:cNvSpPr>
              <p:nvPr/>
            </p:nvSpPr>
            <p:spPr bwMode="auto">
              <a:xfrm>
                <a:off x="9957644" y="3880756"/>
                <a:ext cx="364344" cy="363148"/>
              </a:xfrm>
              <a:custGeom>
                <a:avLst/>
                <a:gdLst>
                  <a:gd name="T0" fmla="*/ 156 w 200"/>
                  <a:gd name="T1" fmla="*/ 144 h 200"/>
                  <a:gd name="T2" fmla="*/ 187 w 200"/>
                  <a:gd name="T3" fmla="*/ 107 h 200"/>
                  <a:gd name="T4" fmla="*/ 138 w 200"/>
                  <a:gd name="T5" fmla="*/ 179 h 200"/>
                  <a:gd name="T6" fmla="*/ 167 w 200"/>
                  <a:gd name="T7" fmla="*/ 157 h 200"/>
                  <a:gd name="T8" fmla="*/ 33 w 200"/>
                  <a:gd name="T9" fmla="*/ 157 h 200"/>
                  <a:gd name="T10" fmla="*/ 62 w 200"/>
                  <a:gd name="T11" fmla="*/ 179 h 200"/>
                  <a:gd name="T12" fmla="*/ 38 w 200"/>
                  <a:gd name="T13" fmla="*/ 107 h 200"/>
                  <a:gd name="T14" fmla="*/ 24 w 200"/>
                  <a:gd name="T15" fmla="*/ 144 h 200"/>
                  <a:gd name="T16" fmla="*/ 38 w 200"/>
                  <a:gd name="T17" fmla="*/ 107 h 200"/>
                  <a:gd name="T18" fmla="*/ 44 w 200"/>
                  <a:gd name="T19" fmla="*/ 57 h 200"/>
                  <a:gd name="T20" fmla="*/ 13 w 200"/>
                  <a:gd name="T21" fmla="*/ 94 h 200"/>
                  <a:gd name="T22" fmla="*/ 62 w 200"/>
                  <a:gd name="T23" fmla="*/ 22 h 200"/>
                  <a:gd name="T24" fmla="*/ 33 w 200"/>
                  <a:gd name="T25" fmla="*/ 44 h 200"/>
                  <a:gd name="T26" fmla="*/ 167 w 200"/>
                  <a:gd name="T27" fmla="*/ 44 h 200"/>
                  <a:gd name="T28" fmla="*/ 138 w 200"/>
                  <a:gd name="T29" fmla="*/ 22 h 200"/>
                  <a:gd name="T30" fmla="*/ 106 w 200"/>
                  <a:gd name="T31" fmla="*/ 94 h 200"/>
                  <a:gd name="T32" fmla="*/ 143 w 200"/>
                  <a:gd name="T33" fmla="*/ 57 h 200"/>
                  <a:gd name="T34" fmla="*/ 106 w 200"/>
                  <a:gd name="T35" fmla="*/ 94 h 200"/>
                  <a:gd name="T36" fmla="*/ 106 w 200"/>
                  <a:gd name="T37" fmla="*/ 157 h 200"/>
                  <a:gd name="T38" fmla="*/ 106 w 200"/>
                  <a:gd name="T39" fmla="*/ 187 h 200"/>
                  <a:gd name="T40" fmla="*/ 94 w 200"/>
                  <a:gd name="T41" fmla="*/ 187 h 200"/>
                  <a:gd name="T42" fmla="*/ 94 w 200"/>
                  <a:gd name="T43" fmla="*/ 157 h 200"/>
                  <a:gd name="T44" fmla="*/ 94 w 200"/>
                  <a:gd name="T45" fmla="*/ 44 h 200"/>
                  <a:gd name="T46" fmla="*/ 94 w 200"/>
                  <a:gd name="T47" fmla="*/ 14 h 200"/>
                  <a:gd name="T48" fmla="*/ 138 w 200"/>
                  <a:gd name="T49" fmla="*/ 44 h 200"/>
                  <a:gd name="T50" fmla="*/ 106 w 200"/>
                  <a:gd name="T51" fmla="*/ 14 h 200"/>
                  <a:gd name="T52" fmla="*/ 94 w 200"/>
                  <a:gd name="T53" fmla="*/ 57 h 200"/>
                  <a:gd name="T54" fmla="*/ 51 w 200"/>
                  <a:gd name="T55" fmla="*/ 94 h 200"/>
                  <a:gd name="T56" fmla="*/ 51 w 200"/>
                  <a:gd name="T57" fmla="*/ 107 h 200"/>
                  <a:gd name="T58" fmla="*/ 94 w 200"/>
                  <a:gd name="T59" fmla="*/ 144 h 200"/>
                  <a:gd name="T60" fmla="*/ 51 w 200"/>
                  <a:gd name="T61" fmla="*/ 107 h 200"/>
                  <a:gd name="T62" fmla="*/ 106 w 200"/>
                  <a:gd name="T63" fmla="*/ 144 h 200"/>
                  <a:gd name="T64" fmla="*/ 149 w 200"/>
                  <a:gd name="T65" fmla="*/ 107 h 200"/>
                  <a:gd name="T66" fmla="*/ 162 w 200"/>
                  <a:gd name="T67" fmla="*/ 94 h 200"/>
                  <a:gd name="T68" fmla="*/ 176 w 200"/>
                  <a:gd name="T69" fmla="*/ 57 h 200"/>
                  <a:gd name="T70" fmla="*/ 162 w 200"/>
                  <a:gd name="T71" fmla="*/ 94 h 200"/>
                  <a:gd name="T72" fmla="*/ 0 w 200"/>
                  <a:gd name="T73" fmla="*/ 100 h 200"/>
                  <a:gd name="T74" fmla="*/ 200 w 200"/>
                  <a:gd name="T75"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176" y="144"/>
                    </a:moveTo>
                    <a:cubicBezTo>
                      <a:pt x="156" y="144"/>
                      <a:pt x="156" y="144"/>
                      <a:pt x="156" y="144"/>
                    </a:cubicBezTo>
                    <a:cubicBezTo>
                      <a:pt x="159" y="133"/>
                      <a:pt x="161" y="120"/>
                      <a:pt x="162" y="107"/>
                    </a:cubicBezTo>
                    <a:cubicBezTo>
                      <a:pt x="187" y="107"/>
                      <a:pt x="187" y="107"/>
                      <a:pt x="187" y="107"/>
                    </a:cubicBezTo>
                    <a:cubicBezTo>
                      <a:pt x="186" y="120"/>
                      <a:pt x="182" y="133"/>
                      <a:pt x="176" y="144"/>
                    </a:cubicBezTo>
                    <a:close/>
                    <a:moveTo>
                      <a:pt x="138" y="179"/>
                    </a:moveTo>
                    <a:cubicBezTo>
                      <a:pt x="143" y="173"/>
                      <a:pt x="148" y="165"/>
                      <a:pt x="151" y="157"/>
                    </a:cubicBezTo>
                    <a:cubicBezTo>
                      <a:pt x="167" y="157"/>
                      <a:pt x="167" y="157"/>
                      <a:pt x="167" y="157"/>
                    </a:cubicBezTo>
                    <a:cubicBezTo>
                      <a:pt x="159" y="166"/>
                      <a:pt x="149" y="173"/>
                      <a:pt x="138" y="179"/>
                    </a:cubicBezTo>
                    <a:close/>
                    <a:moveTo>
                      <a:pt x="33" y="157"/>
                    </a:moveTo>
                    <a:cubicBezTo>
                      <a:pt x="49" y="157"/>
                      <a:pt x="49" y="157"/>
                      <a:pt x="49" y="157"/>
                    </a:cubicBezTo>
                    <a:cubicBezTo>
                      <a:pt x="52" y="165"/>
                      <a:pt x="57" y="173"/>
                      <a:pt x="62" y="179"/>
                    </a:cubicBezTo>
                    <a:cubicBezTo>
                      <a:pt x="51" y="173"/>
                      <a:pt x="41" y="166"/>
                      <a:pt x="33" y="157"/>
                    </a:cubicBezTo>
                    <a:close/>
                    <a:moveTo>
                      <a:pt x="38" y="107"/>
                    </a:moveTo>
                    <a:cubicBezTo>
                      <a:pt x="39" y="120"/>
                      <a:pt x="41" y="133"/>
                      <a:pt x="44" y="144"/>
                    </a:cubicBezTo>
                    <a:cubicBezTo>
                      <a:pt x="24" y="144"/>
                      <a:pt x="24" y="144"/>
                      <a:pt x="24" y="144"/>
                    </a:cubicBezTo>
                    <a:cubicBezTo>
                      <a:pt x="18" y="133"/>
                      <a:pt x="14" y="120"/>
                      <a:pt x="13" y="107"/>
                    </a:cubicBezTo>
                    <a:lnTo>
                      <a:pt x="38" y="107"/>
                    </a:lnTo>
                    <a:close/>
                    <a:moveTo>
                      <a:pt x="24" y="57"/>
                    </a:moveTo>
                    <a:cubicBezTo>
                      <a:pt x="44" y="57"/>
                      <a:pt x="44" y="57"/>
                      <a:pt x="44" y="57"/>
                    </a:cubicBezTo>
                    <a:cubicBezTo>
                      <a:pt x="41" y="68"/>
                      <a:pt x="39" y="81"/>
                      <a:pt x="38" y="94"/>
                    </a:cubicBezTo>
                    <a:cubicBezTo>
                      <a:pt x="13" y="94"/>
                      <a:pt x="13" y="94"/>
                      <a:pt x="13" y="94"/>
                    </a:cubicBezTo>
                    <a:cubicBezTo>
                      <a:pt x="14" y="80"/>
                      <a:pt x="18" y="68"/>
                      <a:pt x="24" y="57"/>
                    </a:cubicBezTo>
                    <a:close/>
                    <a:moveTo>
                      <a:pt x="62" y="22"/>
                    </a:moveTo>
                    <a:cubicBezTo>
                      <a:pt x="57" y="28"/>
                      <a:pt x="52" y="36"/>
                      <a:pt x="49" y="44"/>
                    </a:cubicBezTo>
                    <a:cubicBezTo>
                      <a:pt x="33" y="44"/>
                      <a:pt x="33" y="44"/>
                      <a:pt x="33" y="44"/>
                    </a:cubicBezTo>
                    <a:cubicBezTo>
                      <a:pt x="41" y="35"/>
                      <a:pt x="51" y="27"/>
                      <a:pt x="62" y="22"/>
                    </a:cubicBezTo>
                    <a:close/>
                    <a:moveTo>
                      <a:pt x="167" y="44"/>
                    </a:moveTo>
                    <a:cubicBezTo>
                      <a:pt x="151" y="44"/>
                      <a:pt x="151" y="44"/>
                      <a:pt x="151" y="44"/>
                    </a:cubicBezTo>
                    <a:cubicBezTo>
                      <a:pt x="148" y="36"/>
                      <a:pt x="143" y="28"/>
                      <a:pt x="138" y="22"/>
                    </a:cubicBezTo>
                    <a:cubicBezTo>
                      <a:pt x="149" y="27"/>
                      <a:pt x="159" y="35"/>
                      <a:pt x="167" y="44"/>
                    </a:cubicBezTo>
                    <a:close/>
                    <a:moveTo>
                      <a:pt x="106" y="94"/>
                    </a:moveTo>
                    <a:cubicBezTo>
                      <a:pt x="106" y="57"/>
                      <a:pt x="106" y="57"/>
                      <a:pt x="106" y="57"/>
                    </a:cubicBezTo>
                    <a:cubicBezTo>
                      <a:pt x="143" y="57"/>
                      <a:pt x="143" y="57"/>
                      <a:pt x="143" y="57"/>
                    </a:cubicBezTo>
                    <a:cubicBezTo>
                      <a:pt x="146" y="68"/>
                      <a:pt x="149" y="81"/>
                      <a:pt x="149" y="94"/>
                    </a:cubicBezTo>
                    <a:lnTo>
                      <a:pt x="106" y="94"/>
                    </a:lnTo>
                    <a:close/>
                    <a:moveTo>
                      <a:pt x="106" y="187"/>
                    </a:moveTo>
                    <a:cubicBezTo>
                      <a:pt x="106" y="157"/>
                      <a:pt x="106" y="157"/>
                      <a:pt x="106" y="157"/>
                    </a:cubicBezTo>
                    <a:cubicBezTo>
                      <a:pt x="138" y="157"/>
                      <a:pt x="138" y="157"/>
                      <a:pt x="138" y="157"/>
                    </a:cubicBezTo>
                    <a:cubicBezTo>
                      <a:pt x="130" y="173"/>
                      <a:pt x="119" y="184"/>
                      <a:pt x="106" y="187"/>
                    </a:cubicBezTo>
                    <a:close/>
                    <a:moveTo>
                      <a:pt x="94" y="157"/>
                    </a:moveTo>
                    <a:cubicBezTo>
                      <a:pt x="94" y="187"/>
                      <a:pt x="94" y="187"/>
                      <a:pt x="94" y="187"/>
                    </a:cubicBezTo>
                    <a:cubicBezTo>
                      <a:pt x="81" y="184"/>
                      <a:pt x="70" y="173"/>
                      <a:pt x="63" y="157"/>
                    </a:cubicBezTo>
                    <a:lnTo>
                      <a:pt x="94" y="157"/>
                    </a:lnTo>
                    <a:close/>
                    <a:moveTo>
                      <a:pt x="94" y="14"/>
                    </a:moveTo>
                    <a:cubicBezTo>
                      <a:pt x="94" y="44"/>
                      <a:pt x="94" y="44"/>
                      <a:pt x="94" y="44"/>
                    </a:cubicBezTo>
                    <a:cubicBezTo>
                      <a:pt x="63" y="44"/>
                      <a:pt x="63" y="44"/>
                      <a:pt x="63" y="44"/>
                    </a:cubicBezTo>
                    <a:cubicBezTo>
                      <a:pt x="70" y="28"/>
                      <a:pt x="81" y="17"/>
                      <a:pt x="94" y="14"/>
                    </a:cubicBezTo>
                    <a:close/>
                    <a:moveTo>
                      <a:pt x="106" y="14"/>
                    </a:moveTo>
                    <a:cubicBezTo>
                      <a:pt x="119" y="17"/>
                      <a:pt x="130" y="28"/>
                      <a:pt x="138" y="44"/>
                    </a:cubicBezTo>
                    <a:cubicBezTo>
                      <a:pt x="106" y="44"/>
                      <a:pt x="106" y="44"/>
                      <a:pt x="106" y="44"/>
                    </a:cubicBezTo>
                    <a:lnTo>
                      <a:pt x="106" y="14"/>
                    </a:lnTo>
                    <a:close/>
                    <a:moveTo>
                      <a:pt x="57" y="57"/>
                    </a:moveTo>
                    <a:cubicBezTo>
                      <a:pt x="94" y="57"/>
                      <a:pt x="94" y="57"/>
                      <a:pt x="94" y="57"/>
                    </a:cubicBezTo>
                    <a:cubicBezTo>
                      <a:pt x="94" y="94"/>
                      <a:pt x="94" y="94"/>
                      <a:pt x="94" y="94"/>
                    </a:cubicBezTo>
                    <a:cubicBezTo>
                      <a:pt x="51" y="94"/>
                      <a:pt x="51" y="94"/>
                      <a:pt x="51" y="94"/>
                    </a:cubicBezTo>
                    <a:cubicBezTo>
                      <a:pt x="51" y="81"/>
                      <a:pt x="54" y="68"/>
                      <a:pt x="57" y="57"/>
                    </a:cubicBezTo>
                    <a:close/>
                    <a:moveTo>
                      <a:pt x="51" y="107"/>
                    </a:moveTo>
                    <a:cubicBezTo>
                      <a:pt x="94" y="107"/>
                      <a:pt x="94" y="107"/>
                      <a:pt x="94" y="107"/>
                    </a:cubicBezTo>
                    <a:cubicBezTo>
                      <a:pt x="94" y="144"/>
                      <a:pt x="94" y="144"/>
                      <a:pt x="94" y="144"/>
                    </a:cubicBezTo>
                    <a:cubicBezTo>
                      <a:pt x="57" y="144"/>
                      <a:pt x="57" y="144"/>
                      <a:pt x="57" y="144"/>
                    </a:cubicBezTo>
                    <a:cubicBezTo>
                      <a:pt x="54" y="133"/>
                      <a:pt x="51" y="120"/>
                      <a:pt x="51" y="107"/>
                    </a:cubicBezTo>
                    <a:close/>
                    <a:moveTo>
                      <a:pt x="143" y="144"/>
                    </a:moveTo>
                    <a:cubicBezTo>
                      <a:pt x="106" y="144"/>
                      <a:pt x="106" y="144"/>
                      <a:pt x="106" y="144"/>
                    </a:cubicBezTo>
                    <a:cubicBezTo>
                      <a:pt x="106" y="107"/>
                      <a:pt x="106" y="107"/>
                      <a:pt x="106" y="107"/>
                    </a:cubicBezTo>
                    <a:cubicBezTo>
                      <a:pt x="149" y="107"/>
                      <a:pt x="149" y="107"/>
                      <a:pt x="149" y="107"/>
                    </a:cubicBezTo>
                    <a:cubicBezTo>
                      <a:pt x="149" y="120"/>
                      <a:pt x="146" y="133"/>
                      <a:pt x="143" y="144"/>
                    </a:cubicBezTo>
                    <a:close/>
                    <a:moveTo>
                      <a:pt x="162" y="94"/>
                    </a:moveTo>
                    <a:cubicBezTo>
                      <a:pt x="161" y="81"/>
                      <a:pt x="159" y="68"/>
                      <a:pt x="156" y="57"/>
                    </a:cubicBezTo>
                    <a:cubicBezTo>
                      <a:pt x="176" y="57"/>
                      <a:pt x="176" y="57"/>
                      <a:pt x="176" y="57"/>
                    </a:cubicBezTo>
                    <a:cubicBezTo>
                      <a:pt x="182" y="68"/>
                      <a:pt x="186" y="80"/>
                      <a:pt x="187" y="94"/>
                    </a:cubicBezTo>
                    <a:lnTo>
                      <a:pt x="162" y="94"/>
                    </a:lnTo>
                    <a:close/>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path>
                </a:pathLst>
              </a:custGeom>
              <a:solidFill>
                <a:schemeClr val="bg1">
                  <a:lumMod val="50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113" name="Group 112">
              <a:extLst>
                <a:ext uri="{FF2B5EF4-FFF2-40B4-BE49-F238E27FC236}">
                  <a16:creationId xmlns:a16="http://schemas.microsoft.com/office/drawing/2014/main" xmlns="" id="{9A1A1DC0-DD7C-4A84-9A61-CA657D61DA7D}"/>
                </a:ext>
              </a:extLst>
            </p:cNvPr>
            <p:cNvGrpSpPr/>
            <p:nvPr/>
          </p:nvGrpSpPr>
          <p:grpSpPr>
            <a:xfrm>
              <a:off x="4724965" y="4334241"/>
              <a:ext cx="671150" cy="671150"/>
              <a:chOff x="9577695" y="5269069"/>
              <a:chExt cx="637554" cy="637554"/>
            </a:xfrm>
          </p:grpSpPr>
          <p:grpSp>
            <p:nvGrpSpPr>
              <p:cNvPr id="106" name="Group 105">
                <a:extLst>
                  <a:ext uri="{FF2B5EF4-FFF2-40B4-BE49-F238E27FC236}">
                    <a16:creationId xmlns:a16="http://schemas.microsoft.com/office/drawing/2014/main" xmlns="" id="{99BFF4CC-BB5F-4549-A737-1FA6F894DD07}"/>
                  </a:ext>
                </a:extLst>
              </p:cNvPr>
              <p:cNvGrpSpPr/>
              <p:nvPr/>
            </p:nvGrpSpPr>
            <p:grpSpPr>
              <a:xfrm>
                <a:off x="9577695" y="5269069"/>
                <a:ext cx="637554" cy="637554"/>
                <a:chOff x="8796528" y="3421724"/>
                <a:chExt cx="914400" cy="914400"/>
              </a:xfrm>
            </p:grpSpPr>
            <p:sp>
              <p:nvSpPr>
                <p:cNvPr id="107" name="Oval 106">
                  <a:extLst>
                    <a:ext uri="{FF2B5EF4-FFF2-40B4-BE49-F238E27FC236}">
                      <a16:creationId xmlns:a16="http://schemas.microsoft.com/office/drawing/2014/main" xmlns="" id="{16B8FD18-70B7-45C5-B6DF-88B5AFE21891}"/>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08" name="Oval 107">
                  <a:extLst>
                    <a:ext uri="{FF2B5EF4-FFF2-40B4-BE49-F238E27FC236}">
                      <a16:creationId xmlns:a16="http://schemas.microsoft.com/office/drawing/2014/main" xmlns="" id="{6EEFBD5B-0C48-49BA-A9B9-2D9A5F21C834}"/>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111" name="Freeform 22">
                <a:extLst>
                  <a:ext uri="{FF2B5EF4-FFF2-40B4-BE49-F238E27FC236}">
                    <a16:creationId xmlns:a16="http://schemas.microsoft.com/office/drawing/2014/main" xmlns="" id="{E52AA300-44B6-48F7-88E0-68CCA2C562CF}"/>
                  </a:ext>
                </a:extLst>
              </p:cNvPr>
              <p:cNvSpPr>
                <a:spLocks noChangeAspect="1" noEditPoints="1"/>
              </p:cNvSpPr>
              <p:nvPr/>
            </p:nvSpPr>
            <p:spPr bwMode="auto">
              <a:xfrm>
                <a:off x="9746161" y="5432037"/>
                <a:ext cx="304280" cy="303278"/>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lumMod val="50000"/>
                </a:schemeClr>
              </a:solidFill>
              <a:ln>
                <a:solidFill>
                  <a:srgbClr val="7F7F7F"/>
                </a:solid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grpSp>
      <p:sp>
        <p:nvSpPr>
          <p:cNvPr id="140" name="Rectangle 10">
            <a:extLst>
              <a:ext uri="{FF2B5EF4-FFF2-40B4-BE49-F238E27FC236}">
                <a16:creationId xmlns:a16="http://schemas.microsoft.com/office/drawing/2014/main" xmlns="" id="{A69CD3A6-B9B7-4894-BA54-A321147819B5}"/>
              </a:ext>
            </a:extLst>
          </p:cNvPr>
          <p:cNvSpPr>
            <a:spLocks noChangeArrowheads="1"/>
          </p:cNvSpPr>
          <p:nvPr/>
        </p:nvSpPr>
        <p:spPr bwMode="auto">
          <a:xfrm flipH="1">
            <a:off x="7278526" y="3139830"/>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Normatīvie akti: </a:t>
            </a:r>
            <a:r>
              <a:rPr lang="lv-LV" sz="1100" spc="-20" dirty="0">
                <a:latin typeface="arial" panose="020B0604020202020204" pitchFamily="34" charset="0"/>
                <a:cs typeface="Arial" panose="020B0604020202020204" pitchFamily="34" charset="0"/>
              </a:rPr>
              <a:t>Vai ir notikušas būtiskas izmaiņas? </a:t>
            </a:r>
          </a:p>
        </p:txBody>
      </p:sp>
      <p:sp>
        <p:nvSpPr>
          <p:cNvPr id="147" name="Google Shape;755;p48">
            <a:extLst>
              <a:ext uri="{FF2B5EF4-FFF2-40B4-BE49-F238E27FC236}">
                <a16:creationId xmlns:a16="http://schemas.microsoft.com/office/drawing/2014/main" xmlns="" id="{97A39CE6-AF36-4D6F-AABD-3AF7D1631ACB}"/>
              </a:ext>
            </a:extLst>
          </p:cNvPr>
          <p:cNvSpPr/>
          <p:nvPr/>
        </p:nvSpPr>
        <p:spPr>
          <a:xfrm>
            <a:off x="6885743" y="3102607"/>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1" name="Rectangle 10">
            <a:extLst>
              <a:ext uri="{FF2B5EF4-FFF2-40B4-BE49-F238E27FC236}">
                <a16:creationId xmlns:a16="http://schemas.microsoft.com/office/drawing/2014/main" xmlns="" id="{D037D0C6-514F-4958-9699-04461015BAA3}"/>
              </a:ext>
            </a:extLst>
          </p:cNvPr>
          <p:cNvSpPr>
            <a:spLocks noChangeArrowheads="1"/>
          </p:cNvSpPr>
          <p:nvPr/>
        </p:nvSpPr>
        <p:spPr bwMode="auto">
          <a:xfrm flipH="1">
            <a:off x="7278526" y="3554015"/>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Nozares un vides: </a:t>
            </a:r>
            <a:r>
              <a:rPr lang="lv-LV" sz="1100" spc="-20" dirty="0">
                <a:latin typeface="arial" panose="020B0604020202020204" pitchFamily="34" charset="0"/>
                <a:cs typeface="Arial" panose="020B0604020202020204" pitchFamily="34" charset="0"/>
              </a:rPr>
              <a:t>Vai kaut kas ir mainījies mūsu nozarē vai ārējā vidē?</a:t>
            </a:r>
          </a:p>
        </p:txBody>
      </p:sp>
      <p:grpSp>
        <p:nvGrpSpPr>
          <p:cNvPr id="148" name="Google Shape;752;p48">
            <a:extLst>
              <a:ext uri="{FF2B5EF4-FFF2-40B4-BE49-F238E27FC236}">
                <a16:creationId xmlns:a16="http://schemas.microsoft.com/office/drawing/2014/main" xmlns="" id="{52F16276-2919-4D3C-9995-E822B2815A9F}"/>
              </a:ext>
            </a:extLst>
          </p:cNvPr>
          <p:cNvGrpSpPr/>
          <p:nvPr/>
        </p:nvGrpSpPr>
        <p:grpSpPr>
          <a:xfrm>
            <a:off x="6905151" y="3603039"/>
            <a:ext cx="224028" cy="209728"/>
            <a:chOff x="4991606" y="5381098"/>
            <a:chExt cx="411333" cy="385079"/>
          </a:xfrm>
          <a:solidFill>
            <a:schemeClr val="bg1">
              <a:lumMod val="50000"/>
            </a:schemeClr>
          </a:solidFill>
        </p:grpSpPr>
        <p:sp>
          <p:nvSpPr>
            <p:cNvPr id="149" name="Google Shape;753;p48">
              <a:extLst>
                <a:ext uri="{FF2B5EF4-FFF2-40B4-BE49-F238E27FC236}">
                  <a16:creationId xmlns:a16="http://schemas.microsoft.com/office/drawing/2014/main" xmlns="" id="{E9122492-13BB-4A92-B0BC-254D1C0C2D3D}"/>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0" name="Google Shape;754;p48">
              <a:extLst>
                <a:ext uri="{FF2B5EF4-FFF2-40B4-BE49-F238E27FC236}">
                  <a16:creationId xmlns:a16="http://schemas.microsoft.com/office/drawing/2014/main" xmlns="" id="{F80B93EC-4899-41AD-AE6F-9DF2EE9023E1}"/>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2" name="Rectangle 10">
            <a:extLst>
              <a:ext uri="{FF2B5EF4-FFF2-40B4-BE49-F238E27FC236}">
                <a16:creationId xmlns:a16="http://schemas.microsoft.com/office/drawing/2014/main" xmlns="" id="{D16389F8-0481-4CAF-AA1A-CD1CE9AC501B}"/>
              </a:ext>
            </a:extLst>
          </p:cNvPr>
          <p:cNvSpPr>
            <a:spLocks noChangeArrowheads="1"/>
          </p:cNvSpPr>
          <p:nvPr/>
        </p:nvSpPr>
        <p:spPr bwMode="auto">
          <a:xfrm flipH="1">
            <a:off x="7278526" y="4067300"/>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Cikliskie: </a:t>
            </a:r>
            <a:r>
              <a:rPr lang="lv-LV" sz="1100" spc="-20" dirty="0">
                <a:latin typeface="arial" panose="020B0604020202020204" pitchFamily="34" charset="0"/>
                <a:cs typeface="Arial" panose="020B0604020202020204" pitchFamily="34" charset="0"/>
              </a:rPr>
              <a:t>Vai mūs ietekmē pašreizējās vai gaidāmās ekonomiskās izmaiņas?</a:t>
            </a:r>
          </a:p>
        </p:txBody>
      </p:sp>
      <p:sp>
        <p:nvSpPr>
          <p:cNvPr id="151" name="Google Shape;731;p48">
            <a:extLst>
              <a:ext uri="{FF2B5EF4-FFF2-40B4-BE49-F238E27FC236}">
                <a16:creationId xmlns:a16="http://schemas.microsoft.com/office/drawing/2014/main" xmlns="" id="{61E99AE8-5A1C-49E6-8B87-06839F76929F}"/>
              </a:ext>
            </a:extLst>
          </p:cNvPr>
          <p:cNvSpPr/>
          <p:nvPr/>
        </p:nvSpPr>
        <p:spPr>
          <a:xfrm>
            <a:off x="6905150" y="4084866"/>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3" name="Rectangle 10">
            <a:extLst>
              <a:ext uri="{FF2B5EF4-FFF2-40B4-BE49-F238E27FC236}">
                <a16:creationId xmlns:a16="http://schemas.microsoft.com/office/drawing/2014/main" xmlns="" id="{B2D4C2CB-8544-4B5E-BBCE-303156A005D2}"/>
              </a:ext>
            </a:extLst>
          </p:cNvPr>
          <p:cNvSpPr>
            <a:spLocks noChangeArrowheads="1"/>
          </p:cNvSpPr>
          <p:nvPr/>
        </p:nvSpPr>
        <p:spPr bwMode="auto">
          <a:xfrm flipH="1">
            <a:off x="7278526" y="4538668"/>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a:solidFill>
                  <a:srgbClr val="E57100"/>
                </a:solidFill>
                <a:latin typeface="arial" panose="020B0604020202020204" pitchFamily="34" charset="0"/>
                <a:cs typeface="Arial" panose="020B0604020202020204" pitchFamily="34" charset="0"/>
              </a:rPr>
              <a:t>Klienti: </a:t>
            </a:r>
            <a:r>
              <a:rPr lang="lv-LV" sz="1100" spc="-20">
                <a:latin typeface="arial" panose="020B0604020202020204" pitchFamily="34" charset="0"/>
                <a:cs typeface="Arial" panose="020B0604020202020204" pitchFamily="34" charset="0"/>
              </a:rPr>
              <a:t>Vai mēs esam pazaudējuši svarīgus klientus? Kāpēc tas notika? Vai mēs kontrolējam pieprasījumu?</a:t>
            </a:r>
          </a:p>
        </p:txBody>
      </p:sp>
      <p:grpSp>
        <p:nvGrpSpPr>
          <p:cNvPr id="152" name="Google Shape;796;p48">
            <a:extLst>
              <a:ext uri="{FF2B5EF4-FFF2-40B4-BE49-F238E27FC236}">
                <a16:creationId xmlns:a16="http://schemas.microsoft.com/office/drawing/2014/main" xmlns="" id="{096AAECF-D346-4B7A-B8D3-446651B413B3}"/>
              </a:ext>
            </a:extLst>
          </p:cNvPr>
          <p:cNvGrpSpPr/>
          <p:nvPr/>
        </p:nvGrpSpPr>
        <p:grpSpPr>
          <a:xfrm>
            <a:off x="6905150" y="4563520"/>
            <a:ext cx="224028" cy="258072"/>
            <a:chOff x="7137542" y="2827329"/>
            <a:chExt cx="357072" cy="411334"/>
          </a:xfrm>
          <a:solidFill>
            <a:schemeClr val="bg1">
              <a:lumMod val="50000"/>
            </a:schemeClr>
          </a:solidFill>
        </p:grpSpPr>
        <p:sp>
          <p:nvSpPr>
            <p:cNvPr id="153" name="Google Shape;797;p48">
              <a:extLst>
                <a:ext uri="{FF2B5EF4-FFF2-40B4-BE49-F238E27FC236}">
                  <a16:creationId xmlns:a16="http://schemas.microsoft.com/office/drawing/2014/main" xmlns="" id="{49A907B9-5281-44D5-A2CC-0790C5B29F13}"/>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4" name="Google Shape;798;p48">
              <a:extLst>
                <a:ext uri="{FF2B5EF4-FFF2-40B4-BE49-F238E27FC236}">
                  <a16:creationId xmlns:a16="http://schemas.microsoft.com/office/drawing/2014/main" xmlns="" id="{5C89A6CD-063A-441D-9CAA-B8DA7C9ADA85}"/>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4" name="Rectangle 10">
            <a:extLst>
              <a:ext uri="{FF2B5EF4-FFF2-40B4-BE49-F238E27FC236}">
                <a16:creationId xmlns:a16="http://schemas.microsoft.com/office/drawing/2014/main" xmlns="" id="{45AFDB34-4336-4B32-8E08-64D312215B30}"/>
              </a:ext>
            </a:extLst>
          </p:cNvPr>
          <p:cNvSpPr>
            <a:spLocks noChangeArrowheads="1"/>
          </p:cNvSpPr>
          <p:nvPr/>
        </p:nvSpPr>
        <p:spPr bwMode="auto">
          <a:xfrm flipH="1">
            <a:off x="7278526" y="5069519"/>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Piegādātāji: </a:t>
            </a:r>
            <a:r>
              <a:rPr lang="lv-LV" sz="1100" spc="-20" dirty="0">
                <a:latin typeface="arial" panose="020B0604020202020204" pitchFamily="34" charset="0"/>
                <a:cs typeface="Arial" panose="020B0604020202020204" pitchFamily="34" charset="0"/>
              </a:rPr>
              <a:t>Vai mēs esam zaudējuši piegādātājus? Vai palielinās izejvielu cenas? Vai mums vajadzētu turpināt sadarbību?</a:t>
            </a:r>
          </a:p>
        </p:txBody>
      </p:sp>
      <p:grpSp>
        <p:nvGrpSpPr>
          <p:cNvPr id="155" name="Google Shape;723;p48">
            <a:extLst>
              <a:ext uri="{FF2B5EF4-FFF2-40B4-BE49-F238E27FC236}">
                <a16:creationId xmlns:a16="http://schemas.microsoft.com/office/drawing/2014/main" xmlns="" id="{B8E1E6F9-55ED-4DC2-A5B8-43C4EA9D8132}"/>
              </a:ext>
            </a:extLst>
          </p:cNvPr>
          <p:cNvGrpSpPr/>
          <p:nvPr/>
        </p:nvGrpSpPr>
        <p:grpSpPr>
          <a:xfrm>
            <a:off x="6904791" y="5121669"/>
            <a:ext cx="220358" cy="203476"/>
            <a:chOff x="9143450" y="4129594"/>
            <a:chExt cx="434088" cy="400832"/>
          </a:xfrm>
          <a:solidFill>
            <a:schemeClr val="bg1">
              <a:lumMod val="50000"/>
            </a:schemeClr>
          </a:solidFill>
        </p:grpSpPr>
        <p:sp>
          <p:nvSpPr>
            <p:cNvPr id="156" name="Google Shape;724;p48">
              <a:extLst>
                <a:ext uri="{FF2B5EF4-FFF2-40B4-BE49-F238E27FC236}">
                  <a16:creationId xmlns:a16="http://schemas.microsoft.com/office/drawing/2014/main" xmlns="" id="{1FA7E7CF-9319-4E1B-B542-FB040B97A230}"/>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7" name="Google Shape;725;p48">
              <a:extLst>
                <a:ext uri="{FF2B5EF4-FFF2-40B4-BE49-F238E27FC236}">
                  <a16:creationId xmlns:a16="http://schemas.microsoft.com/office/drawing/2014/main" xmlns="" id="{D7974F9F-E9E2-4617-B350-12AB4DD32C0A}"/>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8" name="Google Shape;726;p48">
              <a:extLst>
                <a:ext uri="{FF2B5EF4-FFF2-40B4-BE49-F238E27FC236}">
                  <a16:creationId xmlns:a16="http://schemas.microsoft.com/office/drawing/2014/main" xmlns="" id="{23523C3C-11C1-4FC6-BDA0-A3F50CBC04D2}"/>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5" name="Rectangle 10">
            <a:extLst>
              <a:ext uri="{FF2B5EF4-FFF2-40B4-BE49-F238E27FC236}">
                <a16:creationId xmlns:a16="http://schemas.microsoft.com/office/drawing/2014/main" xmlns="" id="{621F1EEE-8693-4086-86C6-154722FCB46D}"/>
              </a:ext>
            </a:extLst>
          </p:cNvPr>
          <p:cNvSpPr>
            <a:spLocks noChangeArrowheads="1"/>
          </p:cNvSpPr>
          <p:nvPr/>
        </p:nvSpPr>
        <p:spPr bwMode="auto">
          <a:xfrm flipH="1">
            <a:off x="7278527" y="5600373"/>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a:solidFill>
                  <a:srgbClr val="E57100"/>
                </a:solidFill>
                <a:latin typeface="arial" panose="020B0604020202020204" pitchFamily="34" charset="0"/>
                <a:cs typeface="Arial" panose="020B0604020202020204" pitchFamily="34" charset="0"/>
              </a:rPr>
              <a:t>Konkurenti: </a:t>
            </a:r>
            <a:r>
              <a:rPr lang="lv-LV" sz="1100" spc="-20">
                <a:latin typeface="arial" panose="020B0604020202020204" pitchFamily="34" charset="0"/>
                <a:cs typeface="Arial" panose="020B0604020202020204" pitchFamily="34" charset="0"/>
              </a:rPr>
              <a:t>Vai mēs zaudējam savas pozīcijas tirgū? </a:t>
            </a:r>
          </a:p>
          <a:p>
            <a:pPr rtl="0"/>
            <a:r>
              <a:rPr lang="lv-LV" sz="1100" spc="-20">
                <a:latin typeface="arial" panose="020B0604020202020204" pitchFamily="34" charset="0"/>
                <a:cs typeface="Arial" panose="020B0604020202020204" pitchFamily="34" charset="0"/>
              </a:rPr>
              <a:t>Ar ko mēs konkurējam? Kāpēc mūsu konkurentiem klājas labāk?</a:t>
            </a:r>
          </a:p>
        </p:txBody>
      </p:sp>
      <p:grpSp>
        <p:nvGrpSpPr>
          <p:cNvPr id="159" name="Google Shape;733;p48">
            <a:extLst>
              <a:ext uri="{FF2B5EF4-FFF2-40B4-BE49-F238E27FC236}">
                <a16:creationId xmlns:a16="http://schemas.microsoft.com/office/drawing/2014/main" xmlns="" id="{E941D252-5D28-48FC-9CFD-FC1D01B01C13}"/>
              </a:ext>
            </a:extLst>
          </p:cNvPr>
          <p:cNvGrpSpPr/>
          <p:nvPr/>
        </p:nvGrpSpPr>
        <p:grpSpPr>
          <a:xfrm>
            <a:off x="6904791" y="5632087"/>
            <a:ext cx="220358" cy="244348"/>
            <a:chOff x="11006867" y="2949820"/>
            <a:chExt cx="434088" cy="481348"/>
          </a:xfrm>
          <a:solidFill>
            <a:schemeClr val="bg1">
              <a:lumMod val="50000"/>
            </a:schemeClr>
          </a:solidFill>
        </p:grpSpPr>
        <p:sp>
          <p:nvSpPr>
            <p:cNvPr id="160" name="Google Shape;734;p48">
              <a:extLst>
                <a:ext uri="{FF2B5EF4-FFF2-40B4-BE49-F238E27FC236}">
                  <a16:creationId xmlns:a16="http://schemas.microsoft.com/office/drawing/2014/main" xmlns="" id="{2027A41C-E34D-460B-A718-86A16D80D689}"/>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61" name="Google Shape;735;p48">
              <a:extLst>
                <a:ext uri="{FF2B5EF4-FFF2-40B4-BE49-F238E27FC236}">
                  <a16:creationId xmlns:a16="http://schemas.microsoft.com/office/drawing/2014/main" xmlns="" id="{7553FEA4-7303-4DC3-B127-1D980B814489}"/>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cxnSp>
        <p:nvCxnSpPr>
          <p:cNvPr id="163" name="Straight Connector 162">
            <a:extLst>
              <a:ext uri="{FF2B5EF4-FFF2-40B4-BE49-F238E27FC236}">
                <a16:creationId xmlns:a16="http://schemas.microsoft.com/office/drawing/2014/main" xmlns="" id="{BE72668C-CE37-42A9-89EF-2F19F2EF1AB0}"/>
              </a:ext>
            </a:extLst>
          </p:cNvPr>
          <p:cNvCxnSpPr/>
          <p:nvPr/>
        </p:nvCxnSpPr>
        <p:spPr>
          <a:xfrm>
            <a:off x="7278526" y="3442478"/>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9A42ACAF-460A-4B9C-BC3F-3B0520D49AF2}"/>
              </a:ext>
            </a:extLst>
          </p:cNvPr>
          <p:cNvCxnSpPr/>
          <p:nvPr/>
        </p:nvCxnSpPr>
        <p:spPr>
          <a:xfrm>
            <a:off x="7278526" y="3973329"/>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98DD83EE-F7FD-44C5-A127-60DE998401A0}"/>
              </a:ext>
            </a:extLst>
          </p:cNvPr>
          <p:cNvCxnSpPr/>
          <p:nvPr/>
        </p:nvCxnSpPr>
        <p:spPr>
          <a:xfrm>
            <a:off x="7278526" y="4427131"/>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EC893E05-6A72-46CB-B0AF-1C3EF24D8E3A}"/>
              </a:ext>
            </a:extLst>
          </p:cNvPr>
          <p:cNvCxnSpPr/>
          <p:nvPr/>
        </p:nvCxnSpPr>
        <p:spPr>
          <a:xfrm>
            <a:off x="7278526" y="4957982"/>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D9CDC8C2-0E57-462C-B222-B88202AD8005}"/>
              </a:ext>
            </a:extLst>
          </p:cNvPr>
          <p:cNvCxnSpPr/>
          <p:nvPr/>
        </p:nvCxnSpPr>
        <p:spPr>
          <a:xfrm>
            <a:off x="7278526" y="5488833"/>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xmlns="" id="{9B086C25-96C9-4982-983C-988671750E85}"/>
              </a:ext>
            </a:extLst>
          </p:cNvPr>
          <p:cNvGrpSpPr/>
          <p:nvPr/>
        </p:nvGrpSpPr>
        <p:grpSpPr>
          <a:xfrm>
            <a:off x="6904790" y="2773507"/>
            <a:ext cx="4879223" cy="276999"/>
            <a:chOff x="7225557" y="3208185"/>
            <a:chExt cx="4558456" cy="276999"/>
          </a:xfrm>
        </p:grpSpPr>
        <p:sp>
          <p:nvSpPr>
            <p:cNvPr id="139" name="Rectangle 10">
              <a:extLst>
                <a:ext uri="{FF2B5EF4-FFF2-40B4-BE49-F238E27FC236}">
                  <a16:creationId xmlns:a16="http://schemas.microsoft.com/office/drawing/2014/main" xmlns="" id="{F5549B2A-B743-4E43-BBF9-71BA62EA5DDD}"/>
                </a:ext>
              </a:extLst>
            </p:cNvPr>
            <p:cNvSpPr>
              <a:spLocks noChangeArrowheads="1"/>
            </p:cNvSpPr>
            <p:nvPr/>
          </p:nvSpPr>
          <p:spPr bwMode="auto">
            <a:xfrm flipH="1">
              <a:off x="7225557" y="3208185"/>
              <a:ext cx="4558456" cy="27699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spcAft>
                  <a:spcPts val="300"/>
                </a:spcAft>
              </a:pPr>
              <a:r>
                <a:rPr lang="lv-LV" b="1">
                  <a:solidFill>
                    <a:schemeClr val="tx1">
                      <a:lumMod val="65000"/>
                      <a:lumOff val="35000"/>
                    </a:schemeClr>
                  </a:solidFill>
                  <a:latin typeface="arial" panose="020B0604020202020204" pitchFamily="34" charset="0"/>
                  <a:cs typeface="Arial" panose="020B0604020202020204" pitchFamily="34" charset="0"/>
                </a:rPr>
                <a:t>Ārējie faktori, kas ietekmē uzņēmumu </a:t>
              </a:r>
            </a:p>
          </p:txBody>
        </p:sp>
        <p:cxnSp>
          <p:nvCxnSpPr>
            <p:cNvPr id="183" name="Straight Connector 182">
              <a:extLst>
                <a:ext uri="{FF2B5EF4-FFF2-40B4-BE49-F238E27FC236}">
                  <a16:creationId xmlns:a16="http://schemas.microsoft.com/office/drawing/2014/main" xmlns="" id="{473781B1-E473-454E-BA62-07DCC0DAE9DC}"/>
                </a:ext>
              </a:extLst>
            </p:cNvPr>
            <p:cNvCxnSpPr>
              <a:cxnSpLocks/>
            </p:cNvCxnSpPr>
            <p:nvPr/>
          </p:nvCxnSpPr>
          <p:spPr>
            <a:xfrm>
              <a:off x="7225557" y="3482288"/>
              <a:ext cx="45584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7" name="Rectangle 10">
            <a:extLst>
              <a:ext uri="{FF2B5EF4-FFF2-40B4-BE49-F238E27FC236}">
                <a16:creationId xmlns:a16="http://schemas.microsoft.com/office/drawing/2014/main" xmlns="" id="{658EB7CD-F631-4C90-BB7D-0B2CB4E81FA8}"/>
              </a:ext>
            </a:extLst>
          </p:cNvPr>
          <p:cNvSpPr>
            <a:spLocks noChangeArrowheads="1"/>
          </p:cNvSpPr>
          <p:nvPr/>
        </p:nvSpPr>
        <p:spPr bwMode="auto">
          <a:xfrm flipH="1">
            <a:off x="421240" y="3378092"/>
            <a:ext cx="3690396" cy="21544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spcAft>
                <a:spcPts val="300"/>
              </a:spcAft>
            </a:pPr>
            <a:r>
              <a:rPr lang="lv-LV" sz="1400" b="1">
                <a:solidFill>
                  <a:schemeClr val="tx1">
                    <a:lumMod val="65000"/>
                    <a:lumOff val="35000"/>
                  </a:schemeClr>
                </a:solidFill>
                <a:latin typeface="arial" panose="020B0604020202020204" pitchFamily="34" charset="0"/>
                <a:cs typeface="Arial" panose="020B0604020202020204" pitchFamily="34" charset="0"/>
              </a:rPr>
              <a:t>Iekšējie faktori, kas ietekmē uzņēmumu </a:t>
            </a:r>
          </a:p>
        </p:txBody>
      </p:sp>
      <p:cxnSp>
        <p:nvCxnSpPr>
          <p:cNvPr id="188" name="Straight Connector 187">
            <a:extLst>
              <a:ext uri="{FF2B5EF4-FFF2-40B4-BE49-F238E27FC236}">
                <a16:creationId xmlns:a16="http://schemas.microsoft.com/office/drawing/2014/main" xmlns="" id="{6C3FC36A-6F36-401B-A1C3-244937724AFD}"/>
              </a:ext>
            </a:extLst>
          </p:cNvPr>
          <p:cNvCxnSpPr>
            <a:cxnSpLocks/>
          </p:cNvCxnSpPr>
          <p:nvPr/>
        </p:nvCxnSpPr>
        <p:spPr>
          <a:xfrm>
            <a:off x="421240" y="3665258"/>
            <a:ext cx="37004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3F0E46E3-CF20-493D-868C-27DF7AF5E6B7}"/>
              </a:ext>
            </a:extLst>
          </p:cNvPr>
          <p:cNvCxnSpPr>
            <a:cxnSpLocks/>
          </p:cNvCxnSpPr>
          <p:nvPr/>
        </p:nvCxnSpPr>
        <p:spPr>
          <a:xfrm>
            <a:off x="934841" y="5919179"/>
            <a:ext cx="31767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Rectangle 10">
            <a:extLst>
              <a:ext uri="{FF2B5EF4-FFF2-40B4-BE49-F238E27FC236}">
                <a16:creationId xmlns:a16="http://schemas.microsoft.com/office/drawing/2014/main" xmlns="" id="{6BB09231-5247-4868-90A2-FD3278965640}"/>
              </a:ext>
            </a:extLst>
          </p:cNvPr>
          <p:cNvSpPr>
            <a:spLocks noChangeArrowheads="1"/>
          </p:cNvSpPr>
          <p:nvPr/>
        </p:nvSpPr>
        <p:spPr bwMode="auto">
          <a:xfrm flipH="1">
            <a:off x="934841" y="3767279"/>
            <a:ext cx="3186850" cy="923330"/>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000" b="1" spc="-20" dirty="0">
                <a:solidFill>
                  <a:srgbClr val="E57100"/>
                </a:solidFill>
                <a:latin typeface="arial" panose="020B0604020202020204" pitchFamily="34" charset="0"/>
                <a:cs typeface="Arial" panose="020B0604020202020204" pitchFamily="34" charset="0"/>
              </a:rPr>
              <a:t>Finanšu: </a:t>
            </a:r>
            <a:r>
              <a:rPr lang="lv-LV" sz="1000" spc="-20" dirty="0">
                <a:latin typeface="arial" panose="020B0604020202020204" pitchFamily="34" charset="0"/>
                <a:cs typeface="Arial" panose="020B0604020202020204" pitchFamily="34" charset="0"/>
              </a:rPr>
              <a:t>Vai mēs sekojam naudas plūsmai? Vai mēs salīdzinām savus faktiskos finanšu rezultātus ar uzņēmuma budžetu? Vai mūsu kredītpolitika ir aktuāla? Vai mēs esam analizējuši iespējamos riskus? Vai mēs esam sagatavojuši darbības plānu gadījumiem, kad ir jāsamazina risks? Vai mums ir atbilstoši grāmatvedības un finanšu rīki?</a:t>
            </a:r>
          </a:p>
        </p:txBody>
      </p:sp>
      <p:grpSp>
        <p:nvGrpSpPr>
          <p:cNvPr id="216" name="Group 215">
            <a:extLst>
              <a:ext uri="{FF2B5EF4-FFF2-40B4-BE49-F238E27FC236}">
                <a16:creationId xmlns:a16="http://schemas.microsoft.com/office/drawing/2014/main" xmlns="" id="{F2BBD3E0-A9D7-4A46-83FF-C17042527CA0}"/>
              </a:ext>
            </a:extLst>
          </p:cNvPr>
          <p:cNvGrpSpPr/>
          <p:nvPr/>
        </p:nvGrpSpPr>
        <p:grpSpPr>
          <a:xfrm>
            <a:off x="421239" y="3767279"/>
            <a:ext cx="335639" cy="243728"/>
            <a:chOff x="1399942" y="16036142"/>
            <a:chExt cx="451691" cy="354113"/>
          </a:xfrm>
          <a:solidFill>
            <a:schemeClr val="bg1">
              <a:lumMod val="50000"/>
            </a:schemeClr>
          </a:solidFill>
        </p:grpSpPr>
        <p:sp>
          <p:nvSpPr>
            <p:cNvPr id="217" name="Freeform 373">
              <a:extLst>
                <a:ext uri="{FF2B5EF4-FFF2-40B4-BE49-F238E27FC236}">
                  <a16:creationId xmlns:a16="http://schemas.microsoft.com/office/drawing/2014/main" xmlns="" id="{96006820-C110-4052-BB19-4D881AF9425B}"/>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18" name="Freeform 374">
              <a:extLst>
                <a:ext uri="{FF2B5EF4-FFF2-40B4-BE49-F238E27FC236}">
                  <a16:creationId xmlns:a16="http://schemas.microsoft.com/office/drawing/2014/main" xmlns="" id="{EF77601E-5B9C-4F9B-A1BD-6AD8891012FB}"/>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21" name="Rectangle 220">
            <a:extLst>
              <a:ext uri="{FF2B5EF4-FFF2-40B4-BE49-F238E27FC236}">
                <a16:creationId xmlns:a16="http://schemas.microsoft.com/office/drawing/2014/main" xmlns="" id="{E034AC9B-C33A-47BE-8BB4-4DE8C60DC6E3}"/>
              </a:ext>
            </a:extLst>
          </p:cNvPr>
          <p:cNvSpPr/>
          <p:nvPr/>
        </p:nvSpPr>
        <p:spPr>
          <a:xfrm>
            <a:off x="973942" y="4688610"/>
            <a:ext cx="3220296" cy="819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aphicFrame>
        <p:nvGraphicFramePr>
          <p:cNvPr id="222" name="Table 221">
            <a:extLst>
              <a:ext uri="{FF2B5EF4-FFF2-40B4-BE49-F238E27FC236}">
                <a16:creationId xmlns:a16="http://schemas.microsoft.com/office/drawing/2014/main" xmlns="" id="{FE224615-AAB3-4181-B114-38D676F1BFC8}"/>
              </a:ext>
            </a:extLst>
          </p:cNvPr>
          <p:cNvGraphicFramePr>
            <a:graphicFrameLocks noGrp="1"/>
          </p:cNvGraphicFramePr>
          <p:nvPr>
            <p:extLst>
              <p:ext uri="{D42A27DB-BD31-4B8C-83A1-F6EECF244321}">
                <p14:modId xmlns:p14="http://schemas.microsoft.com/office/powerpoint/2010/main" val="2975843983"/>
              </p:ext>
            </p:extLst>
          </p:nvPr>
        </p:nvGraphicFramePr>
        <p:xfrm>
          <a:off x="1262875" y="5526500"/>
          <a:ext cx="2882729" cy="228600"/>
        </p:xfrm>
        <a:graphic>
          <a:graphicData uri="http://schemas.openxmlformats.org/drawingml/2006/table">
            <a:tbl>
              <a:tblPr firstRow="1" bandRow="1">
                <a:tableStyleId>{5C22544A-7EE6-4342-B048-85BDC9FD1C3A}</a:tableStyleId>
              </a:tblPr>
              <a:tblGrid>
                <a:gridCol w="2882729">
                  <a:extLst>
                    <a:ext uri="{9D8B030D-6E8A-4147-A177-3AD203B41FA5}">
                      <a16:colId xmlns:a16="http://schemas.microsoft.com/office/drawing/2014/main" xmlns="" val="2808594460"/>
                    </a:ext>
                  </a:extLst>
                </a:gridCol>
              </a:tblGrid>
              <a:tr h="153403">
                <a:tc>
                  <a:txBody>
                    <a:bodyPr/>
                    <a:lstStyle/>
                    <a:p>
                      <a:pPr marL="0" indent="0" algn="l" rtl="0" fontAlgn="ctr"/>
                      <a:r>
                        <a:rPr lang="lv-LV" sz="9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Naudas plūsmas prognozes</a:t>
                      </a:r>
                      <a:r>
                        <a:rPr lang="lv-LV" sz="9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 piemērs</a:t>
                      </a:r>
                      <a:endParaRPr lang="en-GB" sz="900" b="1" i="0" u="none" strike="noStrike" dirty="0">
                        <a:solidFill>
                          <a:srgbClr val="990066"/>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27324395"/>
                  </a:ext>
                </a:extLst>
              </a:tr>
            </a:tbl>
          </a:graphicData>
        </a:graphic>
      </p:graphicFrame>
      <p:grpSp>
        <p:nvGrpSpPr>
          <p:cNvPr id="258" name="Group 257">
            <a:extLst>
              <a:ext uri="{FF2B5EF4-FFF2-40B4-BE49-F238E27FC236}">
                <a16:creationId xmlns:a16="http://schemas.microsoft.com/office/drawing/2014/main" xmlns="" id="{56701188-CE93-4A72-A7CA-43AA454737BA}"/>
              </a:ext>
            </a:extLst>
          </p:cNvPr>
          <p:cNvGrpSpPr/>
          <p:nvPr/>
        </p:nvGrpSpPr>
        <p:grpSpPr>
          <a:xfrm>
            <a:off x="464855" y="5999301"/>
            <a:ext cx="3656836" cy="307777"/>
            <a:chOff x="464855" y="6098873"/>
            <a:chExt cx="3656836" cy="307777"/>
          </a:xfrm>
        </p:grpSpPr>
        <p:sp>
          <p:nvSpPr>
            <p:cNvPr id="207" name="Rectangle 10">
              <a:extLst>
                <a:ext uri="{FF2B5EF4-FFF2-40B4-BE49-F238E27FC236}">
                  <a16:creationId xmlns:a16="http://schemas.microsoft.com/office/drawing/2014/main" xmlns="" id="{DF3C46E9-10B9-4CE2-B8C4-95456975914F}"/>
                </a:ext>
              </a:extLst>
            </p:cNvPr>
            <p:cNvSpPr>
              <a:spLocks noChangeArrowheads="1"/>
            </p:cNvSpPr>
            <p:nvPr/>
          </p:nvSpPr>
          <p:spPr bwMode="auto">
            <a:xfrm flipH="1">
              <a:off x="924567" y="6098873"/>
              <a:ext cx="3197124"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000" b="1" spc="-20">
                  <a:solidFill>
                    <a:srgbClr val="E57100"/>
                  </a:solidFill>
                  <a:latin typeface="arial" panose="020B0604020202020204" pitchFamily="34" charset="0"/>
                  <a:cs typeface="Arial" panose="020B0604020202020204" pitchFamily="34" charset="0"/>
                </a:rPr>
                <a:t>Ar finansēm nesaistīti: </a:t>
              </a:r>
              <a:r>
                <a:rPr lang="lv-LV" sz="1000" spc="-20">
                  <a:latin typeface="arial" panose="020B0604020202020204" pitchFamily="34" charset="0"/>
                  <a:cs typeface="Arial" panose="020B0604020202020204" pitchFamily="34" charset="0"/>
                </a:rPr>
                <a:t>Vai vadība un darbinieki spēj veikt savus uzdevumus? Vai mums ir izaugsmes potenciāls? </a:t>
              </a:r>
            </a:p>
          </p:txBody>
        </p:sp>
        <p:sp>
          <p:nvSpPr>
            <p:cNvPr id="228" name="Freeform 33">
              <a:extLst>
                <a:ext uri="{FF2B5EF4-FFF2-40B4-BE49-F238E27FC236}">
                  <a16:creationId xmlns:a16="http://schemas.microsoft.com/office/drawing/2014/main" xmlns="" id="{3B8DBABC-D3FB-4AC9-94F3-246D82390E3B}"/>
                </a:ext>
              </a:extLst>
            </p:cNvPr>
            <p:cNvSpPr>
              <a:spLocks noChangeAspect="1" noEditPoints="1"/>
            </p:cNvSpPr>
            <p:nvPr/>
          </p:nvSpPr>
          <p:spPr bwMode="auto">
            <a:xfrm>
              <a:off x="464855" y="6100959"/>
              <a:ext cx="246491" cy="303604"/>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7F7F7F"/>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sp>
        <p:nvSpPr>
          <p:cNvPr id="247" name="Freeform: Shape 246">
            <a:extLst>
              <a:ext uri="{FF2B5EF4-FFF2-40B4-BE49-F238E27FC236}">
                <a16:creationId xmlns:a16="http://schemas.microsoft.com/office/drawing/2014/main" xmlns="" id="{198B043B-F97E-4526-884D-867F3F21697E}"/>
              </a:ext>
            </a:extLst>
          </p:cNvPr>
          <p:cNvSpPr/>
          <p:nvPr/>
        </p:nvSpPr>
        <p:spPr>
          <a:xfrm rot="10800000">
            <a:off x="6240093" y="2864604"/>
            <a:ext cx="538393"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5" name="Group 4">
            <a:extLst>
              <a:ext uri="{FF2B5EF4-FFF2-40B4-BE49-F238E27FC236}">
                <a16:creationId xmlns:a16="http://schemas.microsoft.com/office/drawing/2014/main" xmlns="" id="{4785C7E0-0172-4ADC-9F56-DF2DF37C62DD}"/>
              </a:ext>
            </a:extLst>
          </p:cNvPr>
          <p:cNvGrpSpPr/>
          <p:nvPr/>
        </p:nvGrpSpPr>
        <p:grpSpPr>
          <a:xfrm>
            <a:off x="421240" y="1420180"/>
            <a:ext cx="3927246" cy="400476"/>
            <a:chOff x="421240" y="1420180"/>
            <a:chExt cx="3927246" cy="400476"/>
          </a:xfrm>
        </p:grpSpPr>
        <p:sp>
          <p:nvSpPr>
            <p:cNvPr id="116" name="Rectangle 115">
              <a:extLst>
                <a:ext uri="{FF2B5EF4-FFF2-40B4-BE49-F238E27FC236}">
                  <a16:creationId xmlns:a16="http://schemas.microsoft.com/office/drawing/2014/main" xmlns="" id="{A86693BC-2484-4D21-B2EA-E2D96D367C52}"/>
                </a:ext>
              </a:extLst>
            </p:cNvPr>
            <p:cNvSpPr/>
            <p:nvPr/>
          </p:nvSpPr>
          <p:spPr>
            <a:xfrm>
              <a:off x="724096" y="1454101"/>
              <a:ext cx="3624390" cy="123111"/>
            </a:xfrm>
            <a:prstGeom prst="rect">
              <a:avLst/>
            </a:prstGeom>
          </p:spPr>
          <p:txBody>
            <a:bodyPr wrap="none" lIns="0" tIns="0" rIns="0" bIns="0" rtlCol="0">
              <a:spAutoFit/>
            </a:bodyPr>
            <a:lstStyle/>
            <a:p>
              <a:pPr lvl="0" rtl="0">
                <a:spcAft>
                  <a:spcPts val="1200"/>
                </a:spcAft>
              </a:pPr>
              <a:r>
                <a:rPr lang="lv-LV" sz="800">
                  <a:latin typeface="arial" panose="020B0604020202020204" pitchFamily="34" charset="0"/>
                  <a:cs typeface="Arial" panose="020B0604020202020204" pitchFamily="34" charset="0"/>
                </a:rPr>
                <a:t>Vai vadība un darbinieki saprot, kā uzņēmumam klājas?</a:t>
              </a:r>
            </a:p>
          </p:txBody>
        </p:sp>
        <p:sp>
          <p:nvSpPr>
            <p:cNvPr id="117" name="Rectangle 116">
              <a:extLst>
                <a:ext uri="{FF2B5EF4-FFF2-40B4-BE49-F238E27FC236}">
                  <a16:creationId xmlns:a16="http://schemas.microsoft.com/office/drawing/2014/main" xmlns="" id="{DC880F96-1B41-4073-8A54-D40CCF99C414}"/>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109" name="Group 108">
              <a:extLst>
                <a:ext uri="{FF2B5EF4-FFF2-40B4-BE49-F238E27FC236}">
                  <a16:creationId xmlns:a16="http://schemas.microsoft.com/office/drawing/2014/main" xmlns="" id="{CBA580B9-020E-4201-9A2C-03B2AABEF4DB}"/>
                </a:ext>
              </a:extLst>
            </p:cNvPr>
            <p:cNvGrpSpPr/>
            <p:nvPr/>
          </p:nvGrpSpPr>
          <p:grpSpPr>
            <a:xfrm>
              <a:off x="421240" y="1645092"/>
              <a:ext cx="3019618" cy="175564"/>
              <a:chOff x="9068750" y="807695"/>
              <a:chExt cx="3019618" cy="175564"/>
            </a:xfrm>
          </p:grpSpPr>
          <p:sp>
            <p:nvSpPr>
              <p:cNvPr id="112" name="Rectangle 111">
                <a:extLst>
                  <a:ext uri="{FF2B5EF4-FFF2-40B4-BE49-F238E27FC236}">
                    <a16:creationId xmlns:a16="http://schemas.microsoft.com/office/drawing/2014/main" xmlns="" id="{C48A3C6C-477B-49C3-881B-35488BBD6B05}"/>
                  </a:ext>
                </a:extLst>
              </p:cNvPr>
              <p:cNvSpPr/>
              <p:nvPr/>
            </p:nvSpPr>
            <p:spPr>
              <a:xfrm>
                <a:off x="9371606" y="833922"/>
                <a:ext cx="2716762" cy="12311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Kāds ir mūsu darbības plāns?</a:t>
                </a:r>
              </a:p>
            </p:txBody>
          </p:sp>
          <p:sp>
            <p:nvSpPr>
              <p:cNvPr id="115" name="Rectangle 114">
                <a:extLst>
                  <a:ext uri="{FF2B5EF4-FFF2-40B4-BE49-F238E27FC236}">
                    <a16:creationId xmlns:a16="http://schemas.microsoft.com/office/drawing/2014/main" xmlns="" id="{DC144D98-13B7-4C60-B20B-5FC6D936060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xmlns="" id="{A7718DA2-D62A-4AAA-A299-BEDEC153E7F1}"/>
              </a:ext>
            </a:extLst>
          </p:cNvPr>
          <p:cNvGrpSpPr/>
          <p:nvPr/>
        </p:nvGrpSpPr>
        <p:grpSpPr>
          <a:xfrm>
            <a:off x="4564615" y="1420180"/>
            <a:ext cx="4741114" cy="400476"/>
            <a:chOff x="4204765" y="1420180"/>
            <a:chExt cx="4741114" cy="400476"/>
          </a:xfrm>
        </p:grpSpPr>
        <p:grpSp>
          <p:nvGrpSpPr>
            <p:cNvPr id="2" name="Group 1">
              <a:extLst>
                <a:ext uri="{FF2B5EF4-FFF2-40B4-BE49-F238E27FC236}">
                  <a16:creationId xmlns:a16="http://schemas.microsoft.com/office/drawing/2014/main" xmlns="" id="{AEF3B8BA-CD1A-4299-9246-8B3041317552}"/>
                </a:ext>
              </a:extLst>
            </p:cNvPr>
            <p:cNvGrpSpPr/>
            <p:nvPr/>
          </p:nvGrpSpPr>
          <p:grpSpPr>
            <a:xfrm>
              <a:off x="4204765" y="1420180"/>
              <a:ext cx="4741114" cy="175564"/>
              <a:chOff x="4204765" y="1420180"/>
              <a:chExt cx="4741114" cy="175564"/>
            </a:xfrm>
          </p:grpSpPr>
          <p:sp>
            <p:nvSpPr>
              <p:cNvPr id="123" name="Rectangle 122">
                <a:extLst>
                  <a:ext uri="{FF2B5EF4-FFF2-40B4-BE49-F238E27FC236}">
                    <a16:creationId xmlns:a16="http://schemas.microsoft.com/office/drawing/2014/main" xmlns="" id="{FB6BAD7D-8D6B-4D23-9A68-FC944BD227CC}"/>
                  </a:ext>
                </a:extLst>
              </p:cNvPr>
              <p:cNvSpPr/>
              <p:nvPr/>
            </p:nvSpPr>
            <p:spPr>
              <a:xfrm>
                <a:off x="4507620" y="1446407"/>
                <a:ext cx="4438259" cy="12311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mums ir biznesa plāns?</a:t>
                </a:r>
                <a:endParaRPr lang="en-GB" sz="800" dirty="0">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xmlns="" id="{705534B7-6637-4DED-ACC5-C5D8F14A0C5D}"/>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20" name="Group 119">
              <a:extLst>
                <a:ext uri="{FF2B5EF4-FFF2-40B4-BE49-F238E27FC236}">
                  <a16:creationId xmlns:a16="http://schemas.microsoft.com/office/drawing/2014/main" xmlns="" id="{2FD515EE-0CC1-4409-B229-7616FCFA306B}"/>
                </a:ext>
              </a:extLst>
            </p:cNvPr>
            <p:cNvGrpSpPr/>
            <p:nvPr/>
          </p:nvGrpSpPr>
          <p:grpSpPr>
            <a:xfrm>
              <a:off x="4204765" y="1645092"/>
              <a:ext cx="2638432" cy="175564"/>
              <a:chOff x="9068750" y="1363173"/>
              <a:chExt cx="2638432" cy="175564"/>
            </a:xfrm>
          </p:grpSpPr>
          <p:sp>
            <p:nvSpPr>
              <p:cNvPr id="121" name="Rectangle 120">
                <a:extLst>
                  <a:ext uri="{FF2B5EF4-FFF2-40B4-BE49-F238E27FC236}">
                    <a16:creationId xmlns:a16="http://schemas.microsoft.com/office/drawing/2014/main" xmlns="" id="{C3C27B3F-8CC4-4DD3-BD6E-E8C08E1E3EC5}"/>
                  </a:ext>
                </a:extLst>
              </p:cNvPr>
              <p:cNvSpPr/>
              <p:nvPr/>
            </p:nvSpPr>
            <p:spPr>
              <a:xfrm>
                <a:off x="9371606" y="1389400"/>
                <a:ext cx="2335576" cy="123111"/>
              </a:xfrm>
              <a:prstGeom prst="rect">
                <a:avLst/>
              </a:prstGeom>
            </p:spPr>
            <p:txBody>
              <a:bodyPr wrap="none" lIns="0" tIns="0" rIns="0" bIns="0" rtlCol="0">
                <a:spAutoFit/>
              </a:bodyPr>
              <a:lstStyle/>
              <a:p>
                <a:pPr lvl="0" rtl="0">
                  <a:spcAft>
                    <a:spcPts val="1200"/>
                  </a:spcAft>
                </a:pPr>
                <a:r>
                  <a:rPr lang="lv-LV" sz="800">
                    <a:latin typeface="arial" panose="020B0604020202020204" pitchFamily="34" charset="0"/>
                    <a:cs typeface="Arial" panose="020B0604020202020204" pitchFamily="34" charset="0"/>
                  </a:rPr>
                  <a:t>Vai mēs zinām, kas ietekmē vai varētu ietekmēt mūsu plānus?</a:t>
                </a:r>
              </a:p>
            </p:txBody>
          </p:sp>
          <p:sp>
            <p:nvSpPr>
              <p:cNvPr id="122" name="Rectangle 121">
                <a:extLst>
                  <a:ext uri="{FF2B5EF4-FFF2-40B4-BE49-F238E27FC236}">
                    <a16:creationId xmlns:a16="http://schemas.microsoft.com/office/drawing/2014/main" xmlns="" id="{86DB705A-EE0C-4821-8F53-CB175C319B8E}"/>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6" name="Group 5">
            <a:extLst>
              <a:ext uri="{FF2B5EF4-FFF2-40B4-BE49-F238E27FC236}">
                <a16:creationId xmlns:a16="http://schemas.microsoft.com/office/drawing/2014/main" xmlns="" id="{E8214B32-A6B8-4D43-9331-A7C9F65726A2}"/>
              </a:ext>
            </a:extLst>
          </p:cNvPr>
          <p:cNvGrpSpPr/>
          <p:nvPr/>
        </p:nvGrpSpPr>
        <p:grpSpPr>
          <a:xfrm>
            <a:off x="9521858" y="1420180"/>
            <a:ext cx="2337067" cy="175564"/>
            <a:chOff x="9521858" y="1420180"/>
            <a:chExt cx="2337067" cy="175564"/>
          </a:xfrm>
        </p:grpSpPr>
        <p:sp>
          <p:nvSpPr>
            <p:cNvPr id="126" name="Rectangle 125">
              <a:extLst>
                <a:ext uri="{FF2B5EF4-FFF2-40B4-BE49-F238E27FC236}">
                  <a16:creationId xmlns:a16="http://schemas.microsoft.com/office/drawing/2014/main" xmlns="" id="{F09A53F8-A4C3-40E3-A217-0A5969E1C121}"/>
                </a:ext>
              </a:extLst>
            </p:cNvPr>
            <p:cNvSpPr/>
            <p:nvPr/>
          </p:nvSpPr>
          <p:spPr>
            <a:xfrm>
              <a:off x="9824714" y="1446407"/>
              <a:ext cx="2034211" cy="123111"/>
            </a:xfrm>
            <a:prstGeom prst="rect">
              <a:avLst/>
            </a:prstGeom>
          </p:spPr>
          <p:txBody>
            <a:bodyPr wrap="non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mums nekavējoties ir jāmeklē palīdzība?</a:t>
              </a:r>
            </a:p>
          </p:txBody>
        </p:sp>
        <p:sp>
          <p:nvSpPr>
            <p:cNvPr id="127" name="Rectangle 126">
              <a:extLst>
                <a:ext uri="{FF2B5EF4-FFF2-40B4-BE49-F238E27FC236}">
                  <a16:creationId xmlns:a16="http://schemas.microsoft.com/office/drawing/2014/main" xmlns="" id="{1EFA2C3F-8F1D-4E3C-B7F5-A8FE796F3DE6}"/>
                </a:ext>
              </a:extLst>
            </p:cNvPr>
            <p:cNvSpPr/>
            <p:nvPr/>
          </p:nvSpPr>
          <p:spPr>
            <a:xfrm>
              <a:off x="9521858"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xmlns="" id="{0464332E-E4DC-4AD4-895B-6592B1EA4E37}"/>
              </a:ext>
            </a:extLst>
          </p:cNvPr>
          <p:cNvGrpSpPr/>
          <p:nvPr/>
        </p:nvGrpSpPr>
        <p:grpSpPr>
          <a:xfrm>
            <a:off x="4223560" y="3519535"/>
            <a:ext cx="541104" cy="1205653"/>
            <a:chOff x="4151170" y="3519535"/>
            <a:chExt cx="541104" cy="1205653"/>
          </a:xfrm>
        </p:grpSpPr>
        <p:sp>
          <p:nvSpPr>
            <p:cNvPr id="242" name="Freeform: Shape 241">
              <a:extLst>
                <a:ext uri="{FF2B5EF4-FFF2-40B4-BE49-F238E27FC236}">
                  <a16:creationId xmlns:a16="http://schemas.microsoft.com/office/drawing/2014/main" xmlns="" id="{59E7723D-BDB5-498E-A07C-B38A614CB39E}"/>
                </a:ext>
              </a:extLst>
            </p:cNvPr>
            <p:cNvSpPr/>
            <p:nvPr/>
          </p:nvSpPr>
          <p:spPr>
            <a:xfrm flipV="1">
              <a:off x="4151170" y="3519535"/>
              <a:ext cx="317427" cy="1187841"/>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28" name="Freeform: Shape 127">
              <a:extLst>
                <a:ext uri="{FF2B5EF4-FFF2-40B4-BE49-F238E27FC236}">
                  <a16:creationId xmlns:a16="http://schemas.microsoft.com/office/drawing/2014/main" xmlns="" id="{6DE012E2-A642-4CCC-AF3E-3951E4D02009}"/>
                </a:ext>
              </a:extLst>
            </p:cNvPr>
            <p:cNvSpPr/>
            <p:nvPr/>
          </p:nvSpPr>
          <p:spPr>
            <a:xfrm rot="10800000" flipV="1">
              <a:off x="4468260" y="4560566"/>
              <a:ext cx="224014"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aphicFrame>
        <p:nvGraphicFramePr>
          <p:cNvPr id="97" name="Table 96">
            <a:extLst>
              <a:ext uri="{FF2B5EF4-FFF2-40B4-BE49-F238E27FC236}">
                <a16:creationId xmlns:a16="http://schemas.microsoft.com/office/drawing/2014/main" xmlns="" id="{B52B8704-F163-4092-ADF8-855E9E3E9780}"/>
              </a:ext>
            </a:extLst>
          </p:cNvPr>
          <p:cNvGraphicFramePr>
            <a:graphicFrameLocks noGrp="1"/>
          </p:cNvGraphicFramePr>
          <p:nvPr>
            <p:extLst>
              <p:ext uri="{D42A27DB-BD31-4B8C-83A1-F6EECF244321}">
                <p14:modId xmlns:p14="http://schemas.microsoft.com/office/powerpoint/2010/main" val="2482196108"/>
              </p:ext>
            </p:extLst>
          </p:nvPr>
        </p:nvGraphicFramePr>
        <p:xfrm>
          <a:off x="7270576" y="6060573"/>
          <a:ext cx="1710071" cy="284665"/>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xmlns="" val="797953679"/>
                    </a:ext>
                  </a:extLst>
                </a:gridCol>
              </a:tblGrid>
              <a:tr h="284665">
                <a:tc>
                  <a:txBody>
                    <a:bodyPr/>
                    <a:lstStyle/>
                    <a:p>
                      <a:pPr marL="0" indent="0" algn="l" defTabSz="914400" rtl="0" eaLnBrk="1" fontAlgn="ctr" latinLnBrk="0" hangingPunct="1"/>
                      <a:r>
                        <a:rPr lang="lv-LV" sz="1100" b="1" i="0" u="none" strike="noStrike" kern="1200">
                          <a:solidFill>
                            <a:srgbClr val="990066"/>
                          </a:solidFill>
                          <a:effectLst/>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Noderīgas saites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6946637"/>
                  </a:ext>
                </a:extLst>
              </a:tr>
            </a:tbl>
          </a:graphicData>
        </a:graphic>
      </p:graphicFrame>
      <p:sp>
        <p:nvSpPr>
          <p:cNvPr id="104" name="Google Shape;412;p44">
            <a:extLst>
              <a:ext uri="{FF2B5EF4-FFF2-40B4-BE49-F238E27FC236}">
                <a16:creationId xmlns:a16="http://schemas.microsoft.com/office/drawing/2014/main" xmlns="" id="{4EE60125-AABE-4138-879E-CE952A71407E}"/>
              </a:ext>
            </a:extLst>
          </p:cNvPr>
          <p:cNvSpPr/>
          <p:nvPr/>
        </p:nvSpPr>
        <p:spPr>
          <a:xfrm>
            <a:off x="6921132" y="6079104"/>
            <a:ext cx="191480" cy="255587"/>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5" name="Group 124">
            <a:extLst>
              <a:ext uri="{FF2B5EF4-FFF2-40B4-BE49-F238E27FC236}">
                <a16:creationId xmlns:a16="http://schemas.microsoft.com/office/drawing/2014/main" xmlns="" id="{16CB9484-D13A-4D83-A049-399A4C14EF58}"/>
              </a:ext>
            </a:extLst>
          </p:cNvPr>
          <p:cNvGrpSpPr/>
          <p:nvPr/>
        </p:nvGrpSpPr>
        <p:grpSpPr>
          <a:xfrm>
            <a:off x="924567" y="5508142"/>
            <a:ext cx="287330" cy="265317"/>
            <a:chOff x="8028937" y="14895118"/>
            <a:chExt cx="390311" cy="360408"/>
          </a:xfrm>
          <a:solidFill>
            <a:schemeClr val="bg1">
              <a:lumMod val="65000"/>
            </a:schemeClr>
          </a:solidFill>
        </p:grpSpPr>
        <p:sp>
          <p:nvSpPr>
            <p:cNvPr id="130" name="Freeform 343">
              <a:extLst>
                <a:ext uri="{FF2B5EF4-FFF2-40B4-BE49-F238E27FC236}">
                  <a16:creationId xmlns:a16="http://schemas.microsoft.com/office/drawing/2014/main" xmlns="" id="{0A520533-D7C3-4526-9C3A-0FBE12941CE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131" name="Freeform 344">
              <a:extLst>
                <a:ext uri="{FF2B5EF4-FFF2-40B4-BE49-F238E27FC236}">
                  <a16:creationId xmlns:a16="http://schemas.microsoft.com/office/drawing/2014/main" xmlns="" id="{4E3003CB-2641-4C18-A21F-AAD305AA1300}"/>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132" name="Freeform 345">
              <a:extLst>
                <a:ext uri="{FF2B5EF4-FFF2-40B4-BE49-F238E27FC236}">
                  <a16:creationId xmlns:a16="http://schemas.microsoft.com/office/drawing/2014/main" xmlns="" id="{3E453391-053C-452C-8DDF-0B4FFEDD6D27}"/>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105" name="Rectangle 104">
            <a:extLst>
              <a:ext uri="{FF2B5EF4-FFF2-40B4-BE49-F238E27FC236}">
                <a16:creationId xmlns:a16="http://schemas.microsoft.com/office/drawing/2014/main" xmlns="" id="{8FCBE18D-6D66-48DB-9EE8-8D2F4F9138E8}"/>
              </a:ext>
            </a:extLst>
          </p:cNvPr>
          <p:cNvSpPr/>
          <p:nvPr/>
        </p:nvSpPr>
        <p:spPr>
          <a:xfrm>
            <a:off x="668919" y="4642877"/>
            <a:ext cx="176951" cy="11305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Izmantojamie rīki</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15" name="Object 14">
            <a:extLst>
              <a:ext uri="{FF2B5EF4-FFF2-40B4-BE49-F238E27FC236}">
                <a16:creationId xmlns:a16="http://schemas.microsoft.com/office/drawing/2014/main" xmlns="" id="{C78DEB88-39B1-4991-811F-B8506FB04011}"/>
              </a:ext>
            </a:extLst>
          </p:cNvPr>
          <p:cNvGraphicFramePr>
            <a:graphicFrameLocks noChangeAspect="1"/>
          </p:cNvGraphicFramePr>
          <p:nvPr>
            <p:extLst>
              <p:ext uri="{D42A27DB-BD31-4B8C-83A1-F6EECF244321}">
                <p14:modId xmlns:p14="http://schemas.microsoft.com/office/powerpoint/2010/main" val="1046783941"/>
              </p:ext>
            </p:extLst>
          </p:nvPr>
        </p:nvGraphicFramePr>
        <p:xfrm>
          <a:off x="1647825" y="4789488"/>
          <a:ext cx="381000" cy="771525"/>
        </p:xfrm>
        <a:graphic>
          <a:graphicData uri="http://schemas.openxmlformats.org/presentationml/2006/ole">
            <mc:AlternateContent xmlns:mc="http://schemas.openxmlformats.org/markup-compatibility/2006">
              <mc:Choice xmlns:v="urn:schemas-microsoft-com:vml" Requires="v">
                <p:oleObj spid="_x0000_s32774" name="Macro-Enabled Worksheet" showAsIcon="1" r:id="rId10" imgW="380821" imgH="771346" progId="Excel.SheetMacroEnabled.12">
                  <p:embed/>
                </p:oleObj>
              </mc:Choice>
              <mc:Fallback>
                <p:oleObj name="Macro-Enabled Worksheet" showAsIcon="1" r:id="rId10" imgW="380821" imgH="771346" progId="Excel.SheetMacroEnabled.12">
                  <p:embed/>
                  <p:pic>
                    <p:nvPicPr>
                      <p:cNvPr id="15" name="Object 14">
                        <a:extLst>
                          <a:ext uri="{FF2B5EF4-FFF2-40B4-BE49-F238E27FC236}">
                            <a16:creationId xmlns:a16="http://schemas.microsoft.com/office/drawing/2014/main" xmlns="" id="{C78DEB88-39B1-4991-811F-B8506FB04011}"/>
                          </a:ext>
                        </a:extLst>
                      </p:cNvPr>
                      <p:cNvPicPr/>
                      <p:nvPr/>
                    </p:nvPicPr>
                    <p:blipFill>
                      <a:blip r:embed="rId11"/>
                      <a:stretch>
                        <a:fillRect/>
                      </a:stretch>
                    </p:blipFill>
                    <p:spPr>
                      <a:xfrm>
                        <a:off x="1647825" y="4789488"/>
                        <a:ext cx="381000" cy="7715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C0BBC673-7333-4044-8A0B-A97928D7CA46}"/>
              </a:ext>
            </a:extLst>
          </p:cNvPr>
          <p:cNvGraphicFramePr>
            <a:graphicFrameLocks noChangeAspect="1"/>
          </p:cNvGraphicFramePr>
          <p:nvPr>
            <p:extLst>
              <p:ext uri="{D42A27DB-BD31-4B8C-83A1-F6EECF244321}">
                <p14:modId xmlns:p14="http://schemas.microsoft.com/office/powerpoint/2010/main" val="3678571834"/>
              </p:ext>
            </p:extLst>
          </p:nvPr>
        </p:nvGraphicFramePr>
        <p:xfrm>
          <a:off x="2544105" y="4784074"/>
          <a:ext cx="914400" cy="792163"/>
        </p:xfrm>
        <a:graphic>
          <a:graphicData uri="http://schemas.openxmlformats.org/presentationml/2006/ole">
            <mc:AlternateContent xmlns:mc="http://schemas.openxmlformats.org/markup-compatibility/2006">
              <mc:Choice xmlns:v="urn:schemas-microsoft-com:vml" Requires="v">
                <p:oleObj spid="_x0000_s32775" name="Macro-Enabled Worksheet" showAsIcon="1" r:id="rId13" imgW="914282" imgH="792690" progId="Excel.SheetMacroEnabled.12">
                  <p:embed/>
                </p:oleObj>
              </mc:Choice>
              <mc:Fallback>
                <p:oleObj name="Macro-Enabled Worksheet" showAsIcon="1" r:id="rId13" imgW="914282" imgH="792690" progId="Excel.SheetMacroEnabled.12">
                  <p:embed/>
                  <p:pic>
                    <p:nvPicPr>
                      <p:cNvPr id="4" name="Object 3">
                        <a:extLst>
                          <a:ext uri="{FF2B5EF4-FFF2-40B4-BE49-F238E27FC236}">
                            <a16:creationId xmlns:a16="http://schemas.microsoft.com/office/drawing/2014/main" xmlns="" id="{C0BBC673-7333-4044-8A0B-A97928D7CA46}"/>
                          </a:ext>
                        </a:extLst>
                      </p:cNvPr>
                      <p:cNvPicPr/>
                      <p:nvPr/>
                    </p:nvPicPr>
                    <p:blipFill>
                      <a:blip r:embed="rId14"/>
                      <a:stretch>
                        <a:fillRect/>
                      </a:stretch>
                    </p:blipFill>
                    <p:spPr>
                      <a:xfrm>
                        <a:off x="2544105" y="47840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2638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387341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6"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xmlns=""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xmlns=""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xmlns="" id="{3920F660-C3C9-4407-94C1-95F821687459}"/>
              </a:ext>
            </a:extLst>
          </p:cNvPr>
          <p:cNvSpPr>
            <a:spLocks noGrp="1"/>
          </p:cNvSpPr>
          <p:nvPr>
            <p:ph type="title"/>
          </p:nvPr>
        </p:nvSpPr>
        <p:spPr/>
        <p:txBody>
          <a:bodyPr rtlCol="0"/>
          <a:lstStyle/>
          <a:p>
            <a:pPr lvl="0" rtl="0"/>
            <a:r>
              <a:rPr lang="lv-LV" dirty="0">
                <a:sym typeface="Arial"/>
              </a:rPr>
              <a:t>3. stadija</a:t>
            </a:r>
            <a:r>
              <a:rPr lang="en-US" dirty="0">
                <a:sym typeface="Arial"/>
              </a:rPr>
              <a:t>:</a:t>
            </a:r>
            <a:r>
              <a:rPr lang="lv-LV" dirty="0">
                <a:sym typeface="Arial"/>
              </a:rPr>
              <a:t> Ko saka mūsu finanses?</a:t>
            </a:r>
            <a:endParaRPr lang="en-GB" dirty="0">
              <a:sym typeface="Arial"/>
            </a:endParaRPr>
          </a:p>
        </p:txBody>
      </p:sp>
      <p:sp>
        <p:nvSpPr>
          <p:cNvPr id="52" name="Slide Number Placeholder 5">
            <a:extLst>
              <a:ext uri="{FF2B5EF4-FFF2-40B4-BE49-F238E27FC236}">
                <a16:creationId xmlns:a16="http://schemas.microsoft.com/office/drawing/2014/main" xmlns="" id="{A10C7B69-D293-4424-8BBE-0191EFC36F01}"/>
              </a:ext>
            </a:extLst>
          </p:cNvPr>
          <p:cNvSpPr>
            <a:spLocks noGrp="1"/>
          </p:cNvSpPr>
          <p:nvPr>
            <p:ph type="sldNum" sz="quarter" idx="12"/>
          </p:nvPr>
        </p:nvSpPr>
        <p:spPr/>
        <p:txBody>
          <a:bodyPr rtlCol="0"/>
          <a:lstStyle/>
          <a:p>
            <a:pPr lvl="0" rtl="0"/>
            <a:fld id="{E81276B6-4034-4841-805E-541AB8384CBA}" type="slidenum">
              <a:rPr lang="en-GB" noProof="0" smtClean="0"/>
              <a:pPr lvl="0" rtl="0"/>
              <a:t>9</a:t>
            </a:fld>
            <a:endParaRPr lang="en-GB" noProof="0"/>
          </a:p>
        </p:txBody>
      </p:sp>
      <p:sp>
        <p:nvSpPr>
          <p:cNvPr id="58" name="Rectangle 57">
            <a:extLst>
              <a:ext uri="{FF2B5EF4-FFF2-40B4-BE49-F238E27FC236}">
                <a16:creationId xmlns:a16="http://schemas.microsoft.com/office/drawing/2014/main" xmlns="" id="{0358FFB8-A643-4995-90C6-9F558EF71DEF}"/>
              </a:ext>
            </a:extLst>
          </p:cNvPr>
          <p:cNvSpPr/>
          <p:nvPr/>
        </p:nvSpPr>
        <p:spPr>
          <a:xfrm>
            <a:off x="0" y="0"/>
            <a:ext cx="6096000" cy="330072"/>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Padziļināta analīze un kontrole</a:t>
            </a:r>
          </a:p>
        </p:txBody>
      </p:sp>
      <p:sp>
        <p:nvSpPr>
          <p:cNvPr id="81" name="Rectangle 80">
            <a:extLst>
              <a:ext uri="{FF2B5EF4-FFF2-40B4-BE49-F238E27FC236}">
                <a16:creationId xmlns:a16="http://schemas.microsoft.com/office/drawing/2014/main" xmlns="" id="{EE1D1369-0527-4EC3-AA05-6FBC41E4D9BE}"/>
              </a:ext>
            </a:extLst>
          </p:cNvPr>
          <p:cNvSpPr/>
          <p:nvPr/>
        </p:nvSpPr>
        <p:spPr>
          <a:xfrm>
            <a:off x="698431" y="2154963"/>
            <a:ext cx="9090906" cy="369332"/>
          </a:xfrm>
          <a:prstGeom prst="rect">
            <a:avLst/>
          </a:prstGeom>
        </p:spPr>
        <p:txBody>
          <a:bodyPr wrap="square" lIns="0" tIns="0" rIns="0" bIns="0" rtlCol="0">
            <a:spAutoFit/>
          </a:bodyPr>
          <a:lstStyle/>
          <a:p>
            <a:pPr rtl="0"/>
            <a:r>
              <a:rPr lang="lv-LV" sz="1200" spc="-20" dirty="0">
                <a:latin typeface="arial" panose="020B0604020202020204" pitchFamily="34" charset="0"/>
                <a:cs typeface="Arial" panose="020B0604020202020204" pitchFamily="34" charset="0"/>
              </a:rPr>
              <a:t>Ir svarīgi finanšu rādītāji, kas sniedz ieskatu uzņēmuma vispārējā finanšu stāvoklī un ļauj novērtēt tā ilgtspēju, saistību apmēru, likviditāti un pašu kapitāla stāvokli.</a:t>
            </a:r>
            <a:endParaRPr lang="en-GB" sz="1200" spc="-20" dirty="0">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xmlns="" id="{B0D5D106-1826-410B-A82B-F921AA574FC5}"/>
              </a:ext>
            </a:extLst>
          </p:cNvPr>
          <p:cNvSpPr/>
          <p:nvPr/>
        </p:nvSpPr>
        <p:spPr>
          <a:xfrm>
            <a:off x="698431" y="2794642"/>
            <a:ext cx="9090906" cy="184666"/>
          </a:xfrm>
          <a:prstGeom prst="rect">
            <a:avLst/>
          </a:prstGeom>
        </p:spPr>
        <p:txBody>
          <a:bodyPr wrap="square" lIns="0" tIns="0" rIns="0" bIns="0" rtlCol="0">
            <a:spAutoFit/>
          </a:bodyPr>
          <a:lstStyle/>
          <a:p>
            <a:pPr rtl="0"/>
            <a:r>
              <a:rPr lang="lv-LV" sz="1200" spc="-20">
                <a:latin typeface="arial" panose="020B0604020202020204" pitchFamily="34" charset="0"/>
                <a:cs typeface="Arial" panose="020B0604020202020204" pitchFamily="34" charset="0"/>
              </a:rPr>
              <a:t>Ir prātīgi salīdzināt savus aprēķinus ar ārējiem datiem.</a:t>
            </a:r>
          </a:p>
        </p:txBody>
      </p:sp>
      <p:sp>
        <p:nvSpPr>
          <p:cNvPr id="121" name="Rectangle 120">
            <a:extLst>
              <a:ext uri="{FF2B5EF4-FFF2-40B4-BE49-F238E27FC236}">
                <a16:creationId xmlns:a16="http://schemas.microsoft.com/office/drawing/2014/main" xmlns="" id="{DCA09589-9E44-4FBD-A23D-4338BAEF3830}"/>
              </a:ext>
            </a:extLst>
          </p:cNvPr>
          <p:cNvSpPr/>
          <p:nvPr/>
        </p:nvSpPr>
        <p:spPr>
          <a:xfrm>
            <a:off x="698431" y="3555614"/>
            <a:ext cx="9090906" cy="184666"/>
          </a:xfrm>
          <a:prstGeom prst="rect">
            <a:avLst/>
          </a:prstGeom>
        </p:spPr>
        <p:txBody>
          <a:bodyPr wrap="square" lIns="0" tIns="0" rIns="0" bIns="0" rtlCol="0">
            <a:spAutoFit/>
          </a:bodyPr>
          <a:lstStyle/>
          <a:p>
            <a:pPr rtl="0"/>
            <a:r>
              <a:rPr lang="lv-LV" sz="1200" spc="-20" dirty="0">
                <a:latin typeface="arial" panose="020B0604020202020204" pitchFamily="34" charset="0"/>
                <a:cs typeface="Arial" panose="020B0604020202020204" pitchFamily="34" charset="0"/>
              </a:rPr>
              <a:t>Lai izvairītos no neparedzamām situācijām un maksātnespējas riska, jāsagatavo regulāras naudas plūsmas prognozes. </a:t>
            </a:r>
          </a:p>
        </p:txBody>
      </p:sp>
      <p:grpSp>
        <p:nvGrpSpPr>
          <p:cNvPr id="3" name="Group 2">
            <a:extLst>
              <a:ext uri="{FF2B5EF4-FFF2-40B4-BE49-F238E27FC236}">
                <a16:creationId xmlns:a16="http://schemas.microsoft.com/office/drawing/2014/main" xmlns="" id="{5142129D-DBD9-49D9-A40C-93D9CBEB89A1}"/>
              </a:ext>
            </a:extLst>
          </p:cNvPr>
          <p:cNvGrpSpPr/>
          <p:nvPr/>
        </p:nvGrpSpPr>
        <p:grpSpPr>
          <a:xfrm>
            <a:off x="568827" y="2625752"/>
            <a:ext cx="9308970" cy="725303"/>
            <a:chOff x="2162124" y="2625753"/>
            <a:chExt cx="5322888" cy="676332"/>
          </a:xfrm>
        </p:grpSpPr>
        <p:cxnSp>
          <p:nvCxnSpPr>
            <p:cNvPr id="124" name="Straight Connector 123">
              <a:extLst>
                <a:ext uri="{FF2B5EF4-FFF2-40B4-BE49-F238E27FC236}">
                  <a16:creationId xmlns:a16="http://schemas.microsoft.com/office/drawing/2014/main" xmlns="" id="{1C016019-2D07-40F4-A48A-331B51943418}"/>
                </a:ext>
              </a:extLst>
            </p:cNvPr>
            <p:cNvCxnSpPr>
              <a:cxnSpLocks/>
            </p:cNvCxnSpPr>
            <p:nvPr/>
          </p:nvCxnSpPr>
          <p:spPr>
            <a:xfrm>
              <a:off x="2162124" y="2625753"/>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B071E5B2-3820-4236-8154-43146CE2C63C}"/>
                </a:ext>
              </a:extLst>
            </p:cNvPr>
            <p:cNvCxnSpPr>
              <a:cxnSpLocks/>
            </p:cNvCxnSpPr>
            <p:nvPr/>
          </p:nvCxnSpPr>
          <p:spPr>
            <a:xfrm>
              <a:off x="2162124" y="3302085"/>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71C6B470-1421-4763-80A4-99CA789B2730}"/>
              </a:ext>
            </a:extLst>
          </p:cNvPr>
          <p:cNvGrpSpPr/>
          <p:nvPr/>
        </p:nvGrpSpPr>
        <p:grpSpPr>
          <a:xfrm>
            <a:off x="448314" y="4113946"/>
            <a:ext cx="11335699" cy="508000"/>
            <a:chOff x="448314" y="4009218"/>
            <a:chExt cx="11335699" cy="508000"/>
          </a:xfrm>
        </p:grpSpPr>
        <p:sp>
          <p:nvSpPr>
            <p:cNvPr id="126" name="Rectangle 125">
              <a:extLst>
                <a:ext uri="{FF2B5EF4-FFF2-40B4-BE49-F238E27FC236}">
                  <a16:creationId xmlns:a16="http://schemas.microsoft.com/office/drawing/2014/main" xmlns="" id="{1896178D-8FFB-458C-81B4-962B931074C4}"/>
                </a:ext>
              </a:extLst>
            </p:cNvPr>
            <p:cNvSpPr/>
            <p:nvPr/>
          </p:nvSpPr>
          <p:spPr>
            <a:xfrm>
              <a:off x="845185" y="4009218"/>
              <a:ext cx="10938828" cy="508000"/>
            </a:xfrm>
            <a:prstGeom prst="rect">
              <a:avLst/>
            </a:prstGeom>
            <a:solidFill>
              <a:schemeClr val="bg1">
                <a:lumMod val="95000"/>
              </a:schemeClr>
            </a:solidFill>
          </p:spPr>
          <p:txBody>
            <a:bodyPr wrap="square" lIns="72000" tIns="36000" rIns="72000" bIns="36000" rtlCol="0" anchor="ctr">
              <a:noAutofit/>
            </a:bodyPr>
            <a:lstStyle/>
            <a:p>
              <a:pPr rtl="0"/>
              <a:r>
                <a:rPr lang="lv-LV" sz="1200" spc="-20" dirty="0">
                  <a:solidFill>
                    <a:schemeClr val="tx1">
                      <a:lumMod val="75000"/>
                      <a:lumOff val="25000"/>
                    </a:schemeClr>
                  </a:solidFill>
                  <a:latin typeface="arial" panose="020B0604020202020204" pitchFamily="34" charset="0"/>
                  <a:cs typeface="Arial" panose="020B0604020202020204" pitchFamily="34" charset="0"/>
                </a:rPr>
                <a:t>Analizējot faktorus, kas ietekmē uzņēmuma darbību, iespējams, jāveic izmaiņas korporatīvajā pārvaldībā. Laba korporatīvā pārvaldībā veicina uzņēmuma konkurences priekšrocību attīstīšanu un nostiprināšanu, kā arī darbības efektivitātes paaugstināšanu:</a:t>
              </a:r>
              <a:endParaRPr lang="en-GB" sz="1200" spc="-2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7" name="Freeform 33">
              <a:extLst>
                <a:ext uri="{FF2B5EF4-FFF2-40B4-BE49-F238E27FC236}">
                  <a16:creationId xmlns:a16="http://schemas.microsoft.com/office/drawing/2014/main" xmlns="" id="{7CD9C66A-80E3-4C88-B493-CBA34161DE3A}"/>
                </a:ext>
              </a:extLst>
            </p:cNvPr>
            <p:cNvSpPr>
              <a:spLocks noChangeAspect="1" noEditPoints="1"/>
            </p:cNvSpPr>
            <p:nvPr/>
          </p:nvSpPr>
          <p:spPr bwMode="auto">
            <a:xfrm>
              <a:off x="448314" y="4064565"/>
              <a:ext cx="323874" cy="397306"/>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solidFill>
              <a:schemeClr val="bg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cxnSp>
          <p:nvCxnSpPr>
            <p:cNvPr id="6" name="Straight Connector 5">
              <a:extLst>
                <a:ext uri="{FF2B5EF4-FFF2-40B4-BE49-F238E27FC236}">
                  <a16:creationId xmlns:a16="http://schemas.microsoft.com/office/drawing/2014/main" xmlns="" id="{EEF79970-BFC7-49A6-9331-4A9C5B790BCE}"/>
                </a:ext>
              </a:extLst>
            </p:cNvPr>
            <p:cNvCxnSpPr/>
            <p:nvPr/>
          </p:nvCxnSpPr>
          <p:spPr>
            <a:xfrm flipV="1">
              <a:off x="845185" y="4009218"/>
              <a:ext cx="0" cy="508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8" name="Table 127">
            <a:extLst>
              <a:ext uri="{FF2B5EF4-FFF2-40B4-BE49-F238E27FC236}">
                <a16:creationId xmlns:a16="http://schemas.microsoft.com/office/drawing/2014/main" xmlns="" id="{49AEF62D-0D93-4ACD-860E-A7D53CD2F7B1}"/>
              </a:ext>
            </a:extLst>
          </p:cNvPr>
          <p:cNvGraphicFramePr>
            <a:graphicFrameLocks noGrp="1"/>
          </p:cNvGraphicFramePr>
          <p:nvPr>
            <p:extLst>
              <p:ext uri="{D42A27DB-BD31-4B8C-83A1-F6EECF244321}">
                <p14:modId xmlns:p14="http://schemas.microsoft.com/office/powerpoint/2010/main" val="2825554465"/>
              </p:ext>
            </p:extLst>
          </p:nvPr>
        </p:nvGraphicFramePr>
        <p:xfrm>
          <a:off x="407984" y="4841640"/>
          <a:ext cx="11376031" cy="1765220"/>
        </p:xfrm>
        <a:graphic>
          <a:graphicData uri="http://schemas.openxmlformats.org/drawingml/2006/table">
            <a:tbl>
              <a:tblPr firstRow="1" bandRow="1">
                <a:tableStyleId>{5C22544A-7EE6-4342-B048-85BDC9FD1C3A}</a:tableStyleId>
              </a:tblPr>
              <a:tblGrid>
                <a:gridCol w="2162431">
                  <a:extLst>
                    <a:ext uri="{9D8B030D-6E8A-4147-A177-3AD203B41FA5}">
                      <a16:colId xmlns:a16="http://schemas.microsoft.com/office/drawing/2014/main" xmlns="" val="1166627426"/>
                    </a:ext>
                  </a:extLst>
                </a:gridCol>
                <a:gridCol w="816479">
                  <a:extLst>
                    <a:ext uri="{9D8B030D-6E8A-4147-A177-3AD203B41FA5}">
                      <a16:colId xmlns:a16="http://schemas.microsoft.com/office/drawing/2014/main" xmlns="" val="627630726"/>
                    </a:ext>
                  </a:extLst>
                </a:gridCol>
                <a:gridCol w="2197329">
                  <a:extLst>
                    <a:ext uri="{9D8B030D-6E8A-4147-A177-3AD203B41FA5}">
                      <a16:colId xmlns:a16="http://schemas.microsoft.com/office/drawing/2014/main" xmlns="" val="2757063669"/>
                    </a:ext>
                  </a:extLst>
                </a:gridCol>
                <a:gridCol w="937465">
                  <a:extLst>
                    <a:ext uri="{9D8B030D-6E8A-4147-A177-3AD203B41FA5}">
                      <a16:colId xmlns:a16="http://schemas.microsoft.com/office/drawing/2014/main" xmlns="" val="99433154"/>
                    </a:ext>
                  </a:extLst>
                </a:gridCol>
                <a:gridCol w="2162431">
                  <a:extLst>
                    <a:ext uri="{9D8B030D-6E8A-4147-A177-3AD203B41FA5}">
                      <a16:colId xmlns:a16="http://schemas.microsoft.com/office/drawing/2014/main" xmlns="" val="1703433834"/>
                    </a:ext>
                  </a:extLst>
                </a:gridCol>
                <a:gridCol w="937465">
                  <a:extLst>
                    <a:ext uri="{9D8B030D-6E8A-4147-A177-3AD203B41FA5}">
                      <a16:colId xmlns:a16="http://schemas.microsoft.com/office/drawing/2014/main" xmlns="" val="2017419962"/>
                    </a:ext>
                  </a:extLst>
                </a:gridCol>
                <a:gridCol w="2162431">
                  <a:extLst>
                    <a:ext uri="{9D8B030D-6E8A-4147-A177-3AD203B41FA5}">
                      <a16:colId xmlns:a16="http://schemas.microsoft.com/office/drawing/2014/main" xmlns="" val="368945630"/>
                    </a:ext>
                  </a:extLst>
                </a:gridCol>
              </a:tblGrid>
              <a:tr h="352100">
                <a:tc>
                  <a:txBody>
                    <a:bodyPr/>
                    <a:lstStyle/>
                    <a:p>
                      <a:pPr algn="l" rtl="0"/>
                      <a:r>
                        <a:rPr lang="lv-LV" sz="1100">
                          <a:latin typeface="arial" panose="020B0604020202020204" pitchFamily="34" charset="0"/>
                          <a:cs typeface="Arial" panose="020B0604020202020204" pitchFamily="34" charset="0"/>
                        </a:rPr>
                        <a:t>Tehnoloģijas</a:t>
                      </a:r>
                    </a:p>
                  </a:txBody>
                  <a:tcPr marL="576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Procesi un rezultāti</a:t>
                      </a:r>
                    </a:p>
                  </a:txBody>
                  <a:tcPr marL="540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Korporatīvā pārvaldība</a:t>
                      </a:r>
                    </a:p>
                  </a:txBody>
                  <a:tcPr marL="504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Izmaksas</a:t>
                      </a:r>
                    </a:p>
                  </a:txBody>
                  <a:tcPr marL="576000" marR="0" marT="0" marB="0" anchor="ctr">
                    <a:lnB w="38100" cmpd="sng">
                      <a:noFill/>
                    </a:lnB>
                    <a:solidFill>
                      <a:srgbClr val="6BA439"/>
                    </a:solidFill>
                  </a:tcPr>
                </a:tc>
                <a:extLst>
                  <a:ext uri="{0D108BD9-81ED-4DB2-BD59-A6C34878D82A}">
                    <a16:rowId xmlns:a16="http://schemas.microsoft.com/office/drawing/2014/main" xmlns="" val="3693461340"/>
                  </a:ext>
                </a:extLst>
              </a:tr>
              <a:tr h="360000">
                <a:tc>
                  <a:txBody>
                    <a:bodyPr/>
                    <a:lstStyle/>
                    <a:p>
                      <a:pPr algn="l" rtl="0"/>
                      <a:r>
                        <a:rPr lang="lv-LV" sz="1100" b="1">
                          <a:solidFill>
                            <a:srgbClr val="990066"/>
                          </a:solidFill>
                          <a:latin typeface="arial" panose="020B0604020202020204" pitchFamily="34" charset="0"/>
                          <a:cs typeface="Arial" panose="020B0604020202020204" pitchFamily="34" charset="0"/>
                        </a:rPr>
                        <a:t>Izmaiņas, kas palīdzēs palielināt efektivitāti </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Izmaksu attiecināšana</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Lēmumu pieņemšanas tiesības, lēmumu pieņemšanas procesi</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Vai izmaksas tiek sadalītas efektīvākajā veidā?</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63003689"/>
                  </a:ext>
                </a:extLst>
              </a:tr>
              <a:tr h="721005">
                <a:tc>
                  <a:txBody>
                    <a:bodyPr/>
                    <a:lstStyle/>
                    <a:p>
                      <a:pPr marL="171450" indent="-171450" algn="l" rtl="0">
                        <a:buFont typeface="Arial" panose="020B0604020202020204" pitchFamily="34" charset="0"/>
                        <a:buChar char="•"/>
                      </a:pPr>
                      <a:r>
                        <a:rPr lang="lv-LV" sz="1100" dirty="0">
                          <a:solidFill>
                            <a:schemeClr val="tx1"/>
                          </a:solidFill>
                          <a:latin typeface="arial" panose="020B0604020202020204" pitchFamily="34" charset="0"/>
                          <a:cs typeface="Arial" panose="020B0604020202020204" pitchFamily="34" charset="0"/>
                        </a:rPr>
                        <a:t>Faktiski izmantoto tehnoloģiju  novērtējums</a:t>
                      </a:r>
                    </a:p>
                    <a:p>
                      <a:pPr marL="171450" indent="-171450" algn="l" rtl="0">
                        <a:buFont typeface="Arial" panose="020B0604020202020204" pitchFamily="34" charset="0"/>
                        <a:buChar char="•"/>
                      </a:pPr>
                      <a:r>
                        <a:rPr lang="lv-LV" sz="1100" dirty="0">
                          <a:solidFill>
                            <a:schemeClr val="tx1"/>
                          </a:solidFill>
                          <a:latin typeface="arial" panose="020B0604020202020204" pitchFamily="34" charset="0"/>
                          <a:cs typeface="Arial" panose="020B0604020202020204" pitchFamily="34" charset="0"/>
                        </a:rPr>
                        <a:t>Izpratne par to, vai kāda </a:t>
                      </a:r>
                      <a:r>
                        <a:rPr lang="lv-LV" sz="1100" noProof="0" dirty="0">
                          <a:solidFill>
                            <a:schemeClr val="tx1"/>
                          </a:solidFill>
                          <a:latin typeface="arial" panose="020B0604020202020204" pitchFamily="34" charset="0"/>
                          <a:cs typeface="Arial" panose="020B0604020202020204" pitchFamily="34" charset="0"/>
                        </a:rPr>
                        <a:t>programma varētu</a:t>
                      </a:r>
                      <a:r>
                        <a:rPr lang="lv-LV" sz="1100" dirty="0">
                          <a:solidFill>
                            <a:schemeClr val="tx1"/>
                          </a:solidFill>
                          <a:latin typeface="arial" panose="020B0604020202020204" pitchFamily="34" charset="0"/>
                          <a:cs typeface="Arial" panose="020B0604020202020204" pitchFamily="34" charset="0"/>
                        </a:rPr>
                        <a:t> palielināt darbības efektivitāti</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Ārpakalpojumu izmantošana dažiem uzdevumiem (piemēram, grāmatvedības uzskaitei)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Nerentablu produktu izņemšana no apgrozījuma</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Iekšējo procesu optimizācija</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Pareizi cilvēki pilda pareizos uzdevumus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Iekšējās kontroles sistēmas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Ētiska rīcība</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Energoefektīva pieeja</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Fiksēto izmaksu optimizācija (piemēram, pakalpojumu sniedzēju novērtēšana, īre)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Neizmantoto telpu un aktīvu iznomāšana</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50347667"/>
                  </a:ext>
                </a:extLst>
              </a:tr>
            </a:tbl>
          </a:graphicData>
        </a:graphic>
      </p:graphicFrame>
      <p:grpSp>
        <p:nvGrpSpPr>
          <p:cNvPr id="2" name="Group 1">
            <a:extLst>
              <a:ext uri="{FF2B5EF4-FFF2-40B4-BE49-F238E27FC236}">
                <a16:creationId xmlns:a16="http://schemas.microsoft.com/office/drawing/2014/main" xmlns="" id="{8CBC65FF-F496-4844-881D-42ABDC07BE04}"/>
              </a:ext>
            </a:extLst>
          </p:cNvPr>
          <p:cNvGrpSpPr/>
          <p:nvPr/>
        </p:nvGrpSpPr>
        <p:grpSpPr>
          <a:xfrm>
            <a:off x="490600" y="4838518"/>
            <a:ext cx="9602495" cy="349997"/>
            <a:chOff x="490600" y="4838518"/>
            <a:chExt cx="9602495" cy="349997"/>
          </a:xfrm>
        </p:grpSpPr>
        <p:sp>
          <p:nvSpPr>
            <p:cNvPr id="179" name="Freeform 10">
              <a:extLst>
                <a:ext uri="{FF2B5EF4-FFF2-40B4-BE49-F238E27FC236}">
                  <a16:creationId xmlns:a16="http://schemas.microsoft.com/office/drawing/2014/main" xmlns="" id="{9B9E69BB-0BB5-4F31-B951-BF44FAA0FABD}"/>
                </a:ext>
              </a:extLst>
            </p:cNvPr>
            <p:cNvSpPr>
              <a:spLocks noChangeAspect="1" noEditPoints="1"/>
            </p:cNvSpPr>
            <p:nvPr/>
          </p:nvSpPr>
          <p:spPr bwMode="auto">
            <a:xfrm>
              <a:off x="490600" y="4913189"/>
              <a:ext cx="270216" cy="200654"/>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180" name="Freeform 365">
              <a:extLst>
                <a:ext uri="{FF2B5EF4-FFF2-40B4-BE49-F238E27FC236}">
                  <a16:creationId xmlns:a16="http://schemas.microsoft.com/office/drawing/2014/main" xmlns="" id="{BF90B08E-6F37-4EA9-8982-C68FA215D25E}"/>
                </a:ext>
              </a:extLst>
            </p:cNvPr>
            <p:cNvSpPr>
              <a:spLocks noEditPoints="1"/>
            </p:cNvSpPr>
            <p:nvPr/>
          </p:nvSpPr>
          <p:spPr bwMode="auto">
            <a:xfrm>
              <a:off x="3463235" y="4888777"/>
              <a:ext cx="248416" cy="249478"/>
            </a:xfrm>
            <a:custGeom>
              <a:avLst/>
              <a:gdLst>
                <a:gd name="T0" fmla="*/ 0 w 234"/>
                <a:gd name="T1" fmla="*/ 0 h 235"/>
                <a:gd name="T2" fmla="*/ 0 w 234"/>
                <a:gd name="T3" fmla="*/ 103 h 235"/>
                <a:gd name="T4" fmla="*/ 102 w 234"/>
                <a:gd name="T5" fmla="*/ 103 h 235"/>
                <a:gd name="T6" fmla="*/ 102 w 234"/>
                <a:gd name="T7" fmla="*/ 0 h 235"/>
                <a:gd name="T8" fmla="*/ 0 w 234"/>
                <a:gd name="T9" fmla="*/ 0 h 235"/>
                <a:gd name="T10" fmla="*/ 88 w 234"/>
                <a:gd name="T11" fmla="*/ 88 h 235"/>
                <a:gd name="T12" fmla="*/ 14 w 234"/>
                <a:gd name="T13" fmla="*/ 88 h 235"/>
                <a:gd name="T14" fmla="*/ 14 w 234"/>
                <a:gd name="T15" fmla="*/ 15 h 235"/>
                <a:gd name="T16" fmla="*/ 88 w 234"/>
                <a:gd name="T17" fmla="*/ 15 h 235"/>
                <a:gd name="T18" fmla="*/ 88 w 234"/>
                <a:gd name="T19" fmla="*/ 88 h 235"/>
                <a:gd name="T20" fmla="*/ 132 w 234"/>
                <a:gd name="T21" fmla="*/ 0 h 235"/>
                <a:gd name="T22" fmla="*/ 132 w 234"/>
                <a:gd name="T23" fmla="*/ 103 h 235"/>
                <a:gd name="T24" fmla="*/ 234 w 234"/>
                <a:gd name="T25" fmla="*/ 103 h 235"/>
                <a:gd name="T26" fmla="*/ 234 w 234"/>
                <a:gd name="T27" fmla="*/ 0 h 235"/>
                <a:gd name="T28" fmla="*/ 132 w 234"/>
                <a:gd name="T29" fmla="*/ 0 h 235"/>
                <a:gd name="T30" fmla="*/ 220 w 234"/>
                <a:gd name="T31" fmla="*/ 88 h 235"/>
                <a:gd name="T32" fmla="*/ 146 w 234"/>
                <a:gd name="T33" fmla="*/ 88 h 235"/>
                <a:gd name="T34" fmla="*/ 146 w 234"/>
                <a:gd name="T35" fmla="*/ 15 h 235"/>
                <a:gd name="T36" fmla="*/ 220 w 234"/>
                <a:gd name="T37" fmla="*/ 15 h 235"/>
                <a:gd name="T38" fmla="*/ 220 w 234"/>
                <a:gd name="T39" fmla="*/ 88 h 235"/>
                <a:gd name="T40" fmla="*/ 0 w 234"/>
                <a:gd name="T41" fmla="*/ 132 h 235"/>
                <a:gd name="T42" fmla="*/ 0 w 234"/>
                <a:gd name="T43" fmla="*/ 235 h 235"/>
                <a:gd name="T44" fmla="*/ 102 w 234"/>
                <a:gd name="T45" fmla="*/ 235 h 235"/>
                <a:gd name="T46" fmla="*/ 102 w 234"/>
                <a:gd name="T47" fmla="*/ 132 h 235"/>
                <a:gd name="T48" fmla="*/ 0 w 234"/>
                <a:gd name="T49" fmla="*/ 132 h 235"/>
                <a:gd name="T50" fmla="*/ 88 w 234"/>
                <a:gd name="T51" fmla="*/ 220 h 235"/>
                <a:gd name="T52" fmla="*/ 14 w 234"/>
                <a:gd name="T53" fmla="*/ 220 h 235"/>
                <a:gd name="T54" fmla="*/ 14 w 234"/>
                <a:gd name="T55" fmla="*/ 147 h 235"/>
                <a:gd name="T56" fmla="*/ 88 w 234"/>
                <a:gd name="T57" fmla="*/ 147 h 235"/>
                <a:gd name="T58" fmla="*/ 88 w 234"/>
                <a:gd name="T59" fmla="*/ 220 h 235"/>
                <a:gd name="T60" fmla="*/ 132 w 234"/>
                <a:gd name="T61" fmla="*/ 132 h 235"/>
                <a:gd name="T62" fmla="*/ 132 w 234"/>
                <a:gd name="T63" fmla="*/ 235 h 235"/>
                <a:gd name="T64" fmla="*/ 234 w 234"/>
                <a:gd name="T65" fmla="*/ 235 h 235"/>
                <a:gd name="T66" fmla="*/ 234 w 234"/>
                <a:gd name="T67" fmla="*/ 132 h 235"/>
                <a:gd name="T68" fmla="*/ 132 w 234"/>
                <a:gd name="T69" fmla="*/ 132 h 235"/>
                <a:gd name="T70" fmla="*/ 220 w 234"/>
                <a:gd name="T71" fmla="*/ 220 h 235"/>
                <a:gd name="T72" fmla="*/ 146 w 234"/>
                <a:gd name="T73" fmla="*/ 220 h 235"/>
                <a:gd name="T74" fmla="*/ 146 w 234"/>
                <a:gd name="T75" fmla="*/ 147 h 235"/>
                <a:gd name="T76" fmla="*/ 220 w 234"/>
                <a:gd name="T77" fmla="*/ 147 h 235"/>
                <a:gd name="T78" fmla="*/ 220 w 234"/>
                <a:gd name="T79" fmla="*/ 22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4" h="235">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1" name="Freeform 55">
              <a:extLst>
                <a:ext uri="{FF2B5EF4-FFF2-40B4-BE49-F238E27FC236}">
                  <a16:creationId xmlns:a16="http://schemas.microsoft.com/office/drawing/2014/main" xmlns="" id="{62E5E6C4-9909-483A-BCE0-C471D6452580}"/>
                </a:ext>
              </a:extLst>
            </p:cNvPr>
            <p:cNvSpPr>
              <a:spLocks noChangeAspect="1" noEditPoints="1"/>
            </p:cNvSpPr>
            <p:nvPr/>
          </p:nvSpPr>
          <p:spPr bwMode="auto">
            <a:xfrm>
              <a:off x="6579755" y="4888778"/>
              <a:ext cx="249478" cy="249476"/>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182" name="Group 181">
              <a:extLst>
                <a:ext uri="{FF2B5EF4-FFF2-40B4-BE49-F238E27FC236}">
                  <a16:creationId xmlns:a16="http://schemas.microsoft.com/office/drawing/2014/main" xmlns="" id="{2950AD93-AA8F-4B09-B03F-A17156023A9E}"/>
                </a:ext>
              </a:extLst>
            </p:cNvPr>
            <p:cNvGrpSpPr/>
            <p:nvPr/>
          </p:nvGrpSpPr>
          <p:grpSpPr>
            <a:xfrm>
              <a:off x="9706879" y="4891963"/>
              <a:ext cx="263278" cy="243106"/>
              <a:chOff x="8028937" y="14895118"/>
              <a:chExt cx="390311" cy="360408"/>
            </a:xfrm>
            <a:solidFill>
              <a:schemeClr val="bg1"/>
            </a:solidFill>
          </p:grpSpPr>
          <p:sp>
            <p:nvSpPr>
              <p:cNvPr id="184" name="Freeform 343">
                <a:extLst>
                  <a:ext uri="{FF2B5EF4-FFF2-40B4-BE49-F238E27FC236}">
                    <a16:creationId xmlns:a16="http://schemas.microsoft.com/office/drawing/2014/main" xmlns="" id="{85F7CB4B-7D8E-4FD8-A99F-BAD223180A3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6" name="Freeform 344">
                <a:extLst>
                  <a:ext uri="{FF2B5EF4-FFF2-40B4-BE49-F238E27FC236}">
                    <a16:creationId xmlns:a16="http://schemas.microsoft.com/office/drawing/2014/main" xmlns="" id="{EF91D2DA-8929-4B20-8902-F88E7BCCB497}"/>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9" name="Freeform 345">
                <a:extLst>
                  <a:ext uri="{FF2B5EF4-FFF2-40B4-BE49-F238E27FC236}">
                    <a16:creationId xmlns:a16="http://schemas.microsoft.com/office/drawing/2014/main" xmlns="" id="{2FA2D057-804B-4E25-A92B-43041DFE3C5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cxnSp>
          <p:nvCxnSpPr>
            <p:cNvPr id="10" name="Straight Connector 9">
              <a:extLst>
                <a:ext uri="{FF2B5EF4-FFF2-40B4-BE49-F238E27FC236}">
                  <a16:creationId xmlns:a16="http://schemas.microsoft.com/office/drawing/2014/main" xmlns="" id="{C7EB4BB3-D9A0-47CB-8320-2550E73A5071}"/>
                </a:ext>
              </a:extLst>
            </p:cNvPr>
            <p:cNvCxnSpPr>
              <a:cxnSpLocks/>
            </p:cNvCxnSpPr>
            <p:nvPr/>
          </p:nvCxnSpPr>
          <p:spPr>
            <a:xfrm>
              <a:off x="889433"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FFF1BCD3-5D49-4498-828B-8C07C7F0C629}"/>
                </a:ext>
              </a:extLst>
            </p:cNvPr>
            <p:cNvCxnSpPr>
              <a:cxnSpLocks/>
            </p:cNvCxnSpPr>
            <p:nvPr/>
          </p:nvCxnSpPr>
          <p:spPr>
            <a:xfrm>
              <a:off x="3830222"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80E2EAD7-5B87-4224-A8CB-DFA9AF2B95B3}"/>
                </a:ext>
              </a:extLst>
            </p:cNvPr>
            <p:cNvCxnSpPr>
              <a:cxnSpLocks/>
            </p:cNvCxnSpPr>
            <p:nvPr/>
          </p:nvCxnSpPr>
          <p:spPr>
            <a:xfrm>
              <a:off x="6930794"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3C635C47-0043-4D46-9E1F-17A5B38D000D}"/>
                </a:ext>
              </a:extLst>
            </p:cNvPr>
            <p:cNvCxnSpPr>
              <a:cxnSpLocks/>
            </p:cNvCxnSpPr>
            <p:nvPr/>
          </p:nvCxnSpPr>
          <p:spPr>
            <a:xfrm>
              <a:off x="10093095"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xmlns="" id="{583BB93D-4A95-49C5-98D7-09B025F34FF5}"/>
              </a:ext>
            </a:extLst>
          </p:cNvPr>
          <p:cNvGrpSpPr/>
          <p:nvPr/>
        </p:nvGrpSpPr>
        <p:grpSpPr>
          <a:xfrm>
            <a:off x="421240" y="1420180"/>
            <a:ext cx="3019618" cy="400476"/>
            <a:chOff x="421240" y="1420180"/>
            <a:chExt cx="3019618" cy="400476"/>
          </a:xfrm>
        </p:grpSpPr>
        <p:grpSp>
          <p:nvGrpSpPr>
            <p:cNvPr id="5" name="Group 4">
              <a:extLst>
                <a:ext uri="{FF2B5EF4-FFF2-40B4-BE49-F238E27FC236}">
                  <a16:creationId xmlns:a16="http://schemas.microsoft.com/office/drawing/2014/main" xmlns="" id="{D272CEA3-8E7E-4269-B17A-8B3B2D4BE652}"/>
                </a:ext>
              </a:extLst>
            </p:cNvPr>
            <p:cNvGrpSpPr/>
            <p:nvPr/>
          </p:nvGrpSpPr>
          <p:grpSpPr>
            <a:xfrm>
              <a:off x="421240" y="1420180"/>
              <a:ext cx="2311419" cy="175564"/>
              <a:chOff x="9068750" y="529956"/>
              <a:chExt cx="2311419" cy="175564"/>
            </a:xfrm>
          </p:grpSpPr>
          <p:sp>
            <p:nvSpPr>
              <p:cNvPr id="99" name="Rectangle 98">
                <a:extLst>
                  <a:ext uri="{FF2B5EF4-FFF2-40B4-BE49-F238E27FC236}">
                    <a16:creationId xmlns:a16="http://schemas.microsoft.com/office/drawing/2014/main" xmlns="" id="{1D667BB7-4E97-4448-BDFD-4AC684FFC20D}"/>
                  </a:ext>
                </a:extLst>
              </p:cNvPr>
              <p:cNvSpPr/>
              <p:nvPr/>
            </p:nvSpPr>
            <p:spPr>
              <a:xfrm>
                <a:off x="9371606" y="563877"/>
                <a:ext cx="2008563" cy="123111"/>
              </a:xfrm>
              <a:prstGeom prst="rect">
                <a:avLst/>
              </a:prstGeom>
            </p:spPr>
            <p:txBody>
              <a:bodyPr wrap="non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Kā mēs salīdzinām mērķus ar rezultātiem?</a:t>
                </a:r>
              </a:p>
            </p:txBody>
          </p:sp>
          <p:sp>
            <p:nvSpPr>
              <p:cNvPr id="100" name="Rectangle 99">
                <a:extLst>
                  <a:ext uri="{FF2B5EF4-FFF2-40B4-BE49-F238E27FC236}">
                    <a16:creationId xmlns:a16="http://schemas.microsoft.com/office/drawing/2014/main" xmlns="" id="{A0D6DDEA-2852-48DC-9866-0C7FD05522B0}"/>
                  </a:ext>
                </a:extLst>
              </p:cNvPr>
              <p:cNvSpPr/>
              <p:nvPr/>
            </p:nvSpPr>
            <p:spPr>
              <a:xfrm>
                <a:off x="9068750" y="529956"/>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xmlns="" id="{3F8EA712-E631-4948-9181-9CA32B7C1DAF}"/>
                </a:ext>
              </a:extLst>
            </p:cNvPr>
            <p:cNvGrpSpPr/>
            <p:nvPr/>
          </p:nvGrpSpPr>
          <p:grpSpPr>
            <a:xfrm>
              <a:off x="421240" y="1645092"/>
              <a:ext cx="3019618" cy="175564"/>
              <a:chOff x="9068750" y="807695"/>
              <a:chExt cx="3019618" cy="175564"/>
            </a:xfrm>
          </p:grpSpPr>
          <p:sp>
            <p:nvSpPr>
              <p:cNvPr id="92" name="Rectangle 91">
                <a:extLst>
                  <a:ext uri="{FF2B5EF4-FFF2-40B4-BE49-F238E27FC236}">
                    <a16:creationId xmlns:a16="http://schemas.microsoft.com/office/drawing/2014/main" xmlns="" id="{D9ECF93B-F2B7-4F52-A492-073DC8FFBDD7}"/>
                  </a:ext>
                </a:extLst>
              </p:cNvPr>
              <p:cNvSpPr/>
              <p:nvPr/>
            </p:nvSpPr>
            <p:spPr>
              <a:xfrm>
                <a:off x="9371606" y="833922"/>
                <a:ext cx="2716762" cy="12311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mēs saprotam novirzes iemeslus (ja tādi rodas)?</a:t>
                </a:r>
              </a:p>
            </p:txBody>
          </p:sp>
          <p:sp>
            <p:nvSpPr>
              <p:cNvPr id="98" name="Rectangle 97">
                <a:extLst>
                  <a:ext uri="{FF2B5EF4-FFF2-40B4-BE49-F238E27FC236}">
                    <a16:creationId xmlns:a16="http://schemas.microsoft.com/office/drawing/2014/main" xmlns="" id="{E5191AFD-4FE0-491E-8803-12D33B1989D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16" name="Group 15">
            <a:extLst>
              <a:ext uri="{FF2B5EF4-FFF2-40B4-BE49-F238E27FC236}">
                <a16:creationId xmlns:a16="http://schemas.microsoft.com/office/drawing/2014/main" xmlns="" id="{41D872CC-25C6-4A7E-94E7-169FCA8A59C9}"/>
              </a:ext>
            </a:extLst>
          </p:cNvPr>
          <p:cNvGrpSpPr/>
          <p:nvPr/>
        </p:nvGrpSpPr>
        <p:grpSpPr>
          <a:xfrm>
            <a:off x="4204765" y="1420180"/>
            <a:ext cx="3961450" cy="400476"/>
            <a:chOff x="3968485" y="1420180"/>
            <a:chExt cx="3961450" cy="400476"/>
          </a:xfrm>
        </p:grpSpPr>
        <p:grpSp>
          <p:nvGrpSpPr>
            <p:cNvPr id="11" name="Group 10">
              <a:extLst>
                <a:ext uri="{FF2B5EF4-FFF2-40B4-BE49-F238E27FC236}">
                  <a16:creationId xmlns:a16="http://schemas.microsoft.com/office/drawing/2014/main" xmlns="" id="{B62E1A41-623A-4462-9207-DB8FD91C4E87}"/>
                </a:ext>
              </a:extLst>
            </p:cNvPr>
            <p:cNvGrpSpPr/>
            <p:nvPr/>
          </p:nvGrpSpPr>
          <p:grpSpPr>
            <a:xfrm>
              <a:off x="3968485" y="1420180"/>
              <a:ext cx="3961450" cy="175564"/>
              <a:chOff x="9068750" y="1085434"/>
              <a:chExt cx="3961450" cy="175564"/>
            </a:xfrm>
          </p:grpSpPr>
          <p:sp>
            <p:nvSpPr>
              <p:cNvPr id="90" name="Rectangle 89">
                <a:extLst>
                  <a:ext uri="{FF2B5EF4-FFF2-40B4-BE49-F238E27FC236}">
                    <a16:creationId xmlns:a16="http://schemas.microsoft.com/office/drawing/2014/main" xmlns="" id="{FDFC28A6-AC7A-4D4E-B7BB-49DAEDA6E0E0}"/>
                  </a:ext>
                </a:extLst>
              </p:cNvPr>
              <p:cNvSpPr/>
              <p:nvPr/>
            </p:nvSpPr>
            <p:spPr>
              <a:xfrm>
                <a:off x="9371606" y="1111661"/>
                <a:ext cx="3658594" cy="12311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katrs darbinieks saprot un pilda savus pienākumus? Vai kādi uzdevumi pārklājas?</a:t>
                </a:r>
              </a:p>
            </p:txBody>
          </p:sp>
          <p:sp>
            <p:nvSpPr>
              <p:cNvPr id="91" name="Rectangle 90">
                <a:extLst>
                  <a:ext uri="{FF2B5EF4-FFF2-40B4-BE49-F238E27FC236}">
                    <a16:creationId xmlns:a16="http://schemas.microsoft.com/office/drawing/2014/main" xmlns="" id="{2816790F-99DE-4B2E-B293-57A6BAED418B}"/>
                  </a:ext>
                </a:extLst>
              </p:cNvPr>
              <p:cNvSpPr/>
              <p:nvPr/>
            </p:nvSpPr>
            <p:spPr>
              <a:xfrm>
                <a:off x="9068750" y="1085434"/>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xmlns="" id="{0ADF48D0-60E4-46B1-BFE7-AC22F21B85E0}"/>
                </a:ext>
              </a:extLst>
            </p:cNvPr>
            <p:cNvGrpSpPr/>
            <p:nvPr/>
          </p:nvGrpSpPr>
          <p:grpSpPr>
            <a:xfrm>
              <a:off x="3968485" y="1645092"/>
              <a:ext cx="2657668" cy="175564"/>
              <a:chOff x="9068750" y="1363173"/>
              <a:chExt cx="2657668" cy="175564"/>
            </a:xfrm>
          </p:grpSpPr>
          <p:sp>
            <p:nvSpPr>
              <p:cNvPr id="88" name="Rectangle 87">
                <a:extLst>
                  <a:ext uri="{FF2B5EF4-FFF2-40B4-BE49-F238E27FC236}">
                    <a16:creationId xmlns:a16="http://schemas.microsoft.com/office/drawing/2014/main" xmlns="" id="{3F7AC972-13A2-49AD-A1B2-150B29159470}"/>
                  </a:ext>
                </a:extLst>
              </p:cNvPr>
              <p:cNvSpPr/>
              <p:nvPr/>
            </p:nvSpPr>
            <p:spPr>
              <a:xfrm>
                <a:off x="9371606" y="1389400"/>
                <a:ext cx="2354812" cy="123111"/>
              </a:xfrm>
              <a:prstGeom prst="rect">
                <a:avLst/>
              </a:prstGeom>
            </p:spPr>
            <p:txBody>
              <a:bodyPr wrap="none" lIns="0" tIns="0" rIns="0" bIns="0" rtlCol="0">
                <a:spAutoFit/>
              </a:bodyPr>
              <a:lstStyle/>
              <a:p>
                <a:pPr lvl="0" rtl="0">
                  <a:spcAft>
                    <a:spcPts val="1200"/>
                  </a:spcAft>
                </a:pPr>
                <a:r>
                  <a:rPr lang="lv-LV" sz="800">
                    <a:latin typeface="arial" panose="020B0604020202020204" pitchFamily="34" charset="0"/>
                    <a:cs typeface="Arial" panose="020B0604020202020204" pitchFamily="34" charset="0"/>
                  </a:rPr>
                  <a:t>Vai mūsu komandā ir profesionāls grāmatvedis?</a:t>
                </a:r>
                <a:endParaRPr lang="en-GB" sz="800"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xmlns="" id="{6E12936C-5BE5-4B65-9B95-B5A8198CBC4F}"/>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14" name="Group 13">
            <a:extLst>
              <a:ext uri="{FF2B5EF4-FFF2-40B4-BE49-F238E27FC236}">
                <a16:creationId xmlns:a16="http://schemas.microsoft.com/office/drawing/2014/main" xmlns="" id="{AEB37088-866A-4AE4-BED0-20A280758074}"/>
              </a:ext>
            </a:extLst>
          </p:cNvPr>
          <p:cNvGrpSpPr/>
          <p:nvPr/>
        </p:nvGrpSpPr>
        <p:grpSpPr>
          <a:xfrm>
            <a:off x="8930121" y="1420180"/>
            <a:ext cx="1761589" cy="175564"/>
            <a:chOff x="9068750" y="1640913"/>
            <a:chExt cx="1761589" cy="175564"/>
          </a:xfrm>
        </p:grpSpPr>
        <p:sp>
          <p:nvSpPr>
            <p:cNvPr id="86" name="Rectangle 85">
              <a:extLst>
                <a:ext uri="{FF2B5EF4-FFF2-40B4-BE49-F238E27FC236}">
                  <a16:creationId xmlns:a16="http://schemas.microsoft.com/office/drawing/2014/main" xmlns="" id="{3B79AB94-BA4A-4F22-821F-4E710C307858}"/>
                </a:ext>
              </a:extLst>
            </p:cNvPr>
            <p:cNvSpPr/>
            <p:nvPr/>
          </p:nvSpPr>
          <p:spPr>
            <a:xfrm>
              <a:off x="9371606" y="1667140"/>
              <a:ext cx="1458733" cy="123111"/>
            </a:xfrm>
            <a:prstGeom prst="rect">
              <a:avLst/>
            </a:prstGeom>
          </p:spPr>
          <p:txBody>
            <a:bodyPr wrap="none" lIns="0" tIns="0" rIns="0" bIns="0" rtlCol="0">
              <a:spAutoFit/>
            </a:bodyPr>
            <a:lstStyle/>
            <a:p>
              <a:pPr lvl="0" rtl="0">
                <a:spcAft>
                  <a:spcPts val="1200"/>
                </a:spcAft>
              </a:pPr>
              <a:r>
                <a:rPr lang="lv-LV" sz="800">
                  <a:latin typeface="arial" panose="020B0604020202020204" pitchFamily="34" charset="0"/>
                  <a:cs typeface="Arial" panose="020B0604020202020204" pitchFamily="34" charset="0"/>
                </a:rPr>
                <a:t>Vai mums vajadzētu pārtraukt kādu darbību?</a:t>
              </a:r>
            </a:p>
          </p:txBody>
        </p:sp>
        <p:sp>
          <p:nvSpPr>
            <p:cNvPr id="87" name="Rectangle 86">
              <a:extLst>
                <a:ext uri="{FF2B5EF4-FFF2-40B4-BE49-F238E27FC236}">
                  <a16:creationId xmlns:a16="http://schemas.microsoft.com/office/drawing/2014/main" xmlns="" id="{BD62500D-81E8-4162-99E9-E96EA8194867}"/>
                </a:ext>
              </a:extLst>
            </p:cNvPr>
            <p:cNvSpPr/>
            <p:nvPr/>
          </p:nvSpPr>
          <p:spPr>
            <a:xfrm>
              <a:off x="9068750" y="164091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aphicFrame>
        <p:nvGraphicFramePr>
          <p:cNvPr id="56" name="Table 55">
            <a:extLst>
              <a:ext uri="{FF2B5EF4-FFF2-40B4-BE49-F238E27FC236}">
                <a16:creationId xmlns:a16="http://schemas.microsoft.com/office/drawing/2014/main" xmlns="" id="{FADBF5EC-B494-49A8-8641-E98EF597F2EE}"/>
              </a:ext>
            </a:extLst>
          </p:cNvPr>
          <p:cNvGraphicFramePr>
            <a:graphicFrameLocks noGrp="1"/>
          </p:cNvGraphicFramePr>
          <p:nvPr>
            <p:extLst>
              <p:ext uri="{D42A27DB-BD31-4B8C-83A1-F6EECF244321}">
                <p14:modId xmlns:p14="http://schemas.microsoft.com/office/powerpoint/2010/main" val="1287003442"/>
              </p:ext>
            </p:extLst>
          </p:nvPr>
        </p:nvGraphicFramePr>
        <p:xfrm>
          <a:off x="10852994" y="2641330"/>
          <a:ext cx="1129115" cy="76200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xmlns="" val="2808594460"/>
                    </a:ext>
                  </a:extLst>
                </a:gridCol>
              </a:tblGrid>
              <a:tr h="449170">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Nodokļu maksātāj</a:t>
                      </a: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u</a:t>
                      </a: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 </a:t>
                      </a:r>
                      <a:r>
                        <a:rPr lang="en-US"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
                      </a:r>
                      <a:br>
                        <a:rPr lang="en-US"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b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Reitinga sistēma</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27324395"/>
                  </a:ext>
                </a:extLst>
              </a:tr>
            </a:tbl>
          </a:graphicData>
        </a:graphic>
      </p:graphicFrame>
      <p:sp>
        <p:nvSpPr>
          <p:cNvPr id="57" name="Google Shape;571;p46">
            <a:extLst>
              <a:ext uri="{FF2B5EF4-FFF2-40B4-BE49-F238E27FC236}">
                <a16:creationId xmlns:a16="http://schemas.microsoft.com/office/drawing/2014/main" xmlns="" id="{D26D5388-1B8F-4549-AE23-DD0C6675D834}"/>
              </a:ext>
            </a:extLst>
          </p:cNvPr>
          <p:cNvSpPr/>
          <p:nvPr/>
        </p:nvSpPr>
        <p:spPr>
          <a:xfrm>
            <a:off x="10264690" y="2741856"/>
            <a:ext cx="369974" cy="266184"/>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9" name="Table 58">
            <a:extLst>
              <a:ext uri="{FF2B5EF4-FFF2-40B4-BE49-F238E27FC236}">
                <a16:creationId xmlns:a16="http://schemas.microsoft.com/office/drawing/2014/main" xmlns="" id="{503E3F28-ACF5-45E6-8B4D-597F37850A48}"/>
              </a:ext>
            </a:extLst>
          </p:cNvPr>
          <p:cNvGraphicFramePr>
            <a:graphicFrameLocks noGrp="1"/>
          </p:cNvGraphicFramePr>
          <p:nvPr>
            <p:extLst>
              <p:ext uri="{D42A27DB-BD31-4B8C-83A1-F6EECF244321}">
                <p14:modId xmlns:p14="http://schemas.microsoft.com/office/powerpoint/2010/main" val="1977265300"/>
              </p:ext>
            </p:extLst>
          </p:nvPr>
        </p:nvGraphicFramePr>
        <p:xfrm>
          <a:off x="10852994" y="3388512"/>
          <a:ext cx="1129115" cy="76200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xmlns="" val="2808594460"/>
                    </a:ext>
                  </a:extLst>
                </a:gridCol>
              </a:tblGrid>
              <a:tr h="153403">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Naudas plūsma</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s</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 </a:t>
                      </a:r>
                      <a:r>
                        <a:rPr lang="en-US"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
                      </a:r>
                      <a:br>
                        <a:rPr lang="en-US"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b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prognozes </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rPr>
                        <a:t>piemērs</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27324395"/>
                  </a:ext>
                </a:extLst>
              </a:tr>
            </a:tbl>
          </a:graphicData>
        </a:graphic>
      </p:graphicFrame>
      <p:grpSp>
        <p:nvGrpSpPr>
          <p:cNvPr id="60" name="Group 59">
            <a:extLst>
              <a:ext uri="{FF2B5EF4-FFF2-40B4-BE49-F238E27FC236}">
                <a16:creationId xmlns:a16="http://schemas.microsoft.com/office/drawing/2014/main" xmlns="" id="{A1B28CF7-F1ED-4F8B-9343-546F5962737B}"/>
              </a:ext>
            </a:extLst>
          </p:cNvPr>
          <p:cNvGrpSpPr/>
          <p:nvPr/>
        </p:nvGrpSpPr>
        <p:grpSpPr>
          <a:xfrm>
            <a:off x="10283266" y="3457793"/>
            <a:ext cx="351398" cy="324476"/>
            <a:chOff x="8028937" y="14895118"/>
            <a:chExt cx="390311" cy="360408"/>
          </a:xfrm>
          <a:solidFill>
            <a:schemeClr val="bg1">
              <a:lumMod val="65000"/>
            </a:schemeClr>
          </a:solidFill>
        </p:grpSpPr>
        <p:sp>
          <p:nvSpPr>
            <p:cNvPr id="61" name="Freeform 343">
              <a:extLst>
                <a:ext uri="{FF2B5EF4-FFF2-40B4-BE49-F238E27FC236}">
                  <a16:creationId xmlns:a16="http://schemas.microsoft.com/office/drawing/2014/main" xmlns="" id="{FF6FE013-7E1D-45E0-8C37-15BB2FDAE84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2" name="Freeform 344">
              <a:extLst>
                <a:ext uri="{FF2B5EF4-FFF2-40B4-BE49-F238E27FC236}">
                  <a16:creationId xmlns:a16="http://schemas.microsoft.com/office/drawing/2014/main" xmlns="" id="{BB0AF16C-064B-43D6-857C-1FED614F7E4E}"/>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3" name="Freeform 345">
              <a:extLst>
                <a:ext uri="{FF2B5EF4-FFF2-40B4-BE49-F238E27FC236}">
                  <a16:creationId xmlns:a16="http://schemas.microsoft.com/office/drawing/2014/main" xmlns="" id="{2430D14D-B3AE-4E12-BB52-1BF7DF4E7488}"/>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grpSp>
        <p:nvGrpSpPr>
          <p:cNvPr id="64" name="Group 63">
            <a:extLst>
              <a:ext uri="{FF2B5EF4-FFF2-40B4-BE49-F238E27FC236}">
                <a16:creationId xmlns:a16="http://schemas.microsoft.com/office/drawing/2014/main" xmlns="" id="{B2FD27BA-EE4A-4EF1-9978-6B3E2384EABF}"/>
              </a:ext>
            </a:extLst>
          </p:cNvPr>
          <p:cNvGrpSpPr/>
          <p:nvPr/>
        </p:nvGrpSpPr>
        <p:grpSpPr>
          <a:xfrm>
            <a:off x="10250412" y="2063653"/>
            <a:ext cx="407984" cy="319848"/>
            <a:chOff x="1399942" y="16036148"/>
            <a:chExt cx="451691" cy="354113"/>
          </a:xfrm>
          <a:solidFill>
            <a:schemeClr val="bg1">
              <a:lumMod val="65000"/>
            </a:schemeClr>
          </a:solidFill>
        </p:grpSpPr>
        <p:sp>
          <p:nvSpPr>
            <p:cNvPr id="65" name="Freeform 373">
              <a:extLst>
                <a:ext uri="{FF2B5EF4-FFF2-40B4-BE49-F238E27FC236}">
                  <a16:creationId xmlns:a16="http://schemas.microsoft.com/office/drawing/2014/main" xmlns="" id="{79FF837B-C438-456F-9A10-D586E760EAD9}"/>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6" name="Freeform 374">
              <a:extLst>
                <a:ext uri="{FF2B5EF4-FFF2-40B4-BE49-F238E27FC236}">
                  <a16:creationId xmlns:a16="http://schemas.microsoft.com/office/drawing/2014/main" xmlns="" id="{BA170C57-D5D2-4AFB-B43B-FAC7CF0776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71" name="Rectangle 70">
            <a:extLst>
              <a:ext uri="{FF2B5EF4-FFF2-40B4-BE49-F238E27FC236}">
                <a16:creationId xmlns:a16="http://schemas.microsoft.com/office/drawing/2014/main" xmlns="" id="{A881862B-4EB9-49DF-B4A8-1D4AFD3B8F76}"/>
              </a:ext>
            </a:extLst>
          </p:cNvPr>
          <p:cNvSpPr/>
          <p:nvPr/>
        </p:nvSpPr>
        <p:spPr>
          <a:xfrm>
            <a:off x="9962343" y="2128808"/>
            <a:ext cx="204355" cy="1829207"/>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Izmantojamie rīki</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67" name="Object 66">
            <a:extLst>
              <a:ext uri="{FF2B5EF4-FFF2-40B4-BE49-F238E27FC236}">
                <a16:creationId xmlns:a16="http://schemas.microsoft.com/office/drawing/2014/main" xmlns="" id="{8C2BC0D0-C550-46DE-801A-5F152E5DE909}"/>
              </a:ext>
            </a:extLst>
          </p:cNvPr>
          <p:cNvGraphicFramePr>
            <a:graphicFrameLocks noChangeAspect="1"/>
          </p:cNvGraphicFramePr>
          <p:nvPr>
            <p:extLst>
              <p:ext uri="{D42A27DB-BD31-4B8C-83A1-F6EECF244321}">
                <p14:modId xmlns:p14="http://schemas.microsoft.com/office/powerpoint/2010/main" val="3636434369"/>
              </p:ext>
            </p:extLst>
          </p:nvPr>
        </p:nvGraphicFramePr>
        <p:xfrm>
          <a:off x="10658396" y="2030448"/>
          <a:ext cx="914400" cy="792163"/>
        </p:xfrm>
        <a:graphic>
          <a:graphicData uri="http://schemas.openxmlformats.org/presentationml/2006/ole">
            <mc:AlternateContent xmlns:mc="http://schemas.openxmlformats.org/markup-compatibility/2006">
              <mc:Choice xmlns:v="urn:schemas-microsoft-com:vml" Requires="v">
                <p:oleObj spid="_x0000_s33797" name="Macro-Enabled Worksheet" showAsIcon="1" r:id="rId10" imgW="914282" imgH="792690" progId="Excel.SheetMacroEnabled.12">
                  <p:embed/>
                </p:oleObj>
              </mc:Choice>
              <mc:Fallback>
                <p:oleObj name="Macro-Enabled Worksheet" showAsIcon="1" r:id="rId10" imgW="914282" imgH="792690" progId="Excel.SheetMacroEnabled.12">
                  <p:embed/>
                  <p:pic>
                    <p:nvPicPr>
                      <p:cNvPr id="67" name="Object 66">
                        <a:extLst>
                          <a:ext uri="{FF2B5EF4-FFF2-40B4-BE49-F238E27FC236}">
                            <a16:creationId xmlns:a16="http://schemas.microsoft.com/office/drawing/2014/main" xmlns="" id="{8C2BC0D0-C550-46DE-801A-5F152E5DE909}"/>
                          </a:ext>
                        </a:extLst>
                      </p:cNvPr>
                      <p:cNvPicPr/>
                      <p:nvPr/>
                    </p:nvPicPr>
                    <p:blipFill>
                      <a:blip r:embed="rId11"/>
                      <a:stretch>
                        <a:fillRect/>
                      </a:stretch>
                    </p:blipFill>
                    <p:spPr>
                      <a:xfrm>
                        <a:off x="10658396" y="203044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9692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833,30,7. pielikums: Uzņēmējdarbības operacionālā restrukturizācij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6cPG9KfrfscwtcAV2YQ6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MzYlTRRrFktU8NqaocRQ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8PbjjRBEWBk7G.uxUO7.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SqkhcpO9hyNa2x4RYJZ5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tL9L2yONl1A8R3CX0IN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HsFiV7fNR1TVt.8oC1VV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aMwG7_Hnx0bPac.vWgD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ROFiFPvA64H4Xe13epAPo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PYx0nTbkcXlvZvNjOqGN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bQ3FnAwc4O4WP72sKgI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UzrBeR0wEIaVTY2Zj6T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7Hs5y9WOFhidFmnagHg3i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9aodDVpTUStqKx295Vxa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7vzJRq7hZD_aOhjnu9Gy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T0wtZGMvSuC1RXNTykp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_EhTozALTxShhKeUXKu8f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RkN8iPmTjREuCtEmvIP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zT8zsAkQSmkBNDYrvt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1C1JUdNQRP.vfmNqVLf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yi80D7KLR4a0OL2ZCgxb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j352htj0EEPuzCXq5Ecp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9aYKzb_7QmMBHW5TT8FGZ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qml_sGlP42e5kwGt7jV2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MOSkIJKWUn5oNpaXIGBW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_oMWVZu8XUOMY3ww.Pez7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6bqljkKZl_2YOWDCG24i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ZcNOiXopdY4zGKnTMhng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Fc4MtsMLwbVhV9QJUeT8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1eF.skNFBjK.7Z40BLXT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xJb.k.vmALqiOtmo14_R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lYNQvGNeQzfw7hWK1TJ0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kJd5KNZblFUVc5oZ2j9Za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spAutoFit/>
      </a:bodyPr>
      <a:lstStyle>
        <a:defPPr>
          <a:lnSpc>
            <a:spcPct val="100000"/>
          </a:lnSpc>
          <a:spcAft>
            <a:spcPts val="600"/>
          </a:spcAft>
          <a:buSzPct val="100000"/>
          <a:defRPr sz="1600" dirty="0" err="1" smtClean="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16x9 PowerPoint.potx" id="{D4DCA9A9-A671-44E4-915A-C83629F99A90}" vid="{6074E35A-D868-441C-8EFF-8DE4FA24430B}"/>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sisl xmlns:xsi="http://www.w3.org/2001/XMLSchema-instance" xmlns:xsd="http://www.w3.org/2001/XMLSchema" xmlns="http://www.boldonjames.com/2008/01/sie/internal/label" sislVersion="0" policy="1d45786f-a737-4735-8af6-df12fb6939a2" origin="userSelected"/>
</file>

<file path=customXml/item4.xml><?xml version="1.0" encoding="utf-8"?>
<ct:contentTypeSchema xmlns:ct="http://schemas.microsoft.com/office/2006/metadata/contentType" xmlns:ma="http://schemas.microsoft.com/office/2006/metadata/properties/metaAttributes" ct:_="" ma:_="" ma:contentTypeName="Document" ma:contentTypeID="0x0101006B673128840CDC479699297BA60FACB6" ma:contentTypeVersion="0" ma:contentTypeDescription="Create a new document." ma:contentTypeScope="" ma:versionID="3a6a9e921ab67b66f2bda366c0ca36e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B48F2B-4E6D-4983-B275-EF2485FA9195}">
  <ds:schemaRefs>
    <ds:schemaRef ds:uri="http://schemas.microsoft.com/sharepoint/v3/contenttype/forms"/>
  </ds:schemaRefs>
</ds:datastoreItem>
</file>

<file path=customXml/itemProps2.xml><?xml version="1.0" encoding="utf-8"?>
<ds:datastoreItem xmlns:ds="http://schemas.openxmlformats.org/officeDocument/2006/customXml" ds:itemID="{76D1C8EE-3EB4-4BD1-9D33-CCF7527C29A5}">
  <ds:schemaRef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92D28189-F7CE-4C3E-9412-0903BE4F64DB}">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314E0418-41B4-4238-A2A3-6FD3E18C1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2319</TotalTime>
  <Words>8143</Words>
  <Application>Microsoft Office PowerPoint</Application>
  <PresentationFormat>Widescreen</PresentationFormat>
  <Paragraphs>1232</Paragraphs>
  <Slides>49</Slides>
  <Notes>41</Notes>
  <HiddenSlides>0</HiddenSlides>
  <MMClips>0</MMClips>
  <ScaleCrop>false</ScaleCrop>
  <HeadingPairs>
    <vt:vector size="8" baseType="variant">
      <vt:variant>
        <vt:lpstr>Fonts Used</vt:lpstr>
      </vt:variant>
      <vt:variant>
        <vt:i4>11</vt:i4>
      </vt:variant>
      <vt:variant>
        <vt:lpstr>Theme</vt:lpstr>
      </vt:variant>
      <vt:variant>
        <vt:i4>13</vt:i4>
      </vt:variant>
      <vt:variant>
        <vt:lpstr>Embedded OLE Servers</vt:lpstr>
      </vt:variant>
      <vt:variant>
        <vt:i4>2</vt:i4>
      </vt:variant>
      <vt:variant>
        <vt:lpstr>Slide Titles</vt:lpstr>
      </vt:variant>
      <vt:variant>
        <vt:i4>49</vt:i4>
      </vt:variant>
    </vt:vector>
  </HeadingPairs>
  <TitlesOfParts>
    <vt:vector size="75" baseType="lpstr">
      <vt:lpstr>MS PGothic</vt:lpstr>
      <vt:lpstr>Arial</vt:lpstr>
      <vt:lpstr>Arial</vt:lpstr>
      <vt:lpstr>Calibri</vt:lpstr>
      <vt:lpstr>Calibri Light</vt:lpstr>
      <vt:lpstr>Cambria Math</vt:lpstr>
      <vt:lpstr>Georgia</vt:lpstr>
      <vt:lpstr>Segoe UI</vt:lpstr>
      <vt:lpstr>Times New Roman</vt:lpstr>
      <vt:lpstr>Verdana</vt:lpstr>
      <vt:lpstr>Wingdings</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PwC</vt:lpstr>
      <vt:lpstr>think-cell Slide</vt:lpstr>
      <vt:lpstr>Macro-Enabled Worksheet</vt:lpstr>
      <vt:lpstr>Labās prakses vadlīnijas lēmumu pieņemšanas procesā uzņēmumiem, kas nonākuši finanšu grūtībās</vt:lpstr>
      <vt:lpstr>Ievads </vt:lpstr>
      <vt:lpstr>Vienkāršots procesa pārskats </vt:lpstr>
      <vt:lpstr>Vienkāršota uzņemējdarbības finanšu stāvokļa pārbaude</vt:lpstr>
      <vt:lpstr>PowerPoint Presentation</vt:lpstr>
      <vt:lpstr>PowerPoint Presentation</vt:lpstr>
      <vt:lpstr>1. stadija: Kā citi novērtē mūsu biznesu?</vt:lpstr>
      <vt:lpstr>2. stadija: Kā mēs novērtējam savu biznesu?</vt:lpstr>
      <vt:lpstr>3. stadija: Ko saka mūsu finanses?</vt:lpstr>
      <vt:lpstr>Kas veicams tālāk?</vt:lpstr>
      <vt:lpstr>Kādi ir iespējamie risinājumi?</vt:lpstr>
      <vt:lpstr>Kādi ir iespējamie risinājumi?</vt:lpstr>
      <vt:lpstr>PowerPoint Presentation</vt:lpstr>
      <vt:lpstr>2a. solis: Kādi ir ĀTV vispārējie principi?</vt:lpstr>
      <vt:lpstr>2a. solis: Kādas ir ĀTV restrukturizācijas iespējas?</vt:lpstr>
      <vt:lpstr>2a. solis: Kā indikatīvi izskatās ĀTV process?</vt:lpstr>
      <vt:lpstr>PowerPoint Presentation</vt:lpstr>
      <vt:lpstr>2b. solis: Kādas ir iespējamās restrukturizācijas iespējas?</vt:lpstr>
      <vt:lpstr>2b. solis: No kā jāsastāv restrukturizācijas plānam?</vt:lpstr>
      <vt:lpstr>PowerPoint Presentation</vt:lpstr>
      <vt:lpstr>3. solis: Kad restrukturizācija nav iespējama</vt:lpstr>
      <vt:lpstr>PowerPoint Presentation</vt:lpstr>
      <vt:lpstr>1. pielikums Nodokļu maksātāju reitinga sistēma</vt:lpstr>
      <vt:lpstr>2. pielikums: Noderīgas saites un resursi</vt:lpstr>
      <vt:lpstr>3. pielikums: Naudas plūsmas prognozes piemērs</vt:lpstr>
      <vt:lpstr>4. pielikums: Saistību atmaksas nosacījumu maiņa</vt:lpstr>
      <vt:lpstr>5. pielikums: Nodokļu norēķinu iespējas </vt:lpstr>
      <vt:lpstr>6. pielikums: Finanšu restrukturizācija</vt:lpstr>
      <vt:lpstr>7. pielikums: Uzņēmējdarbības operacionālā restrukturizācija</vt:lpstr>
      <vt:lpstr>7. pielikums: Uzņēmējdarbības operacionālā restrukturizācija</vt:lpstr>
      <vt:lpstr>7. pielikums: Uzņēmējdarbības operacionālā restrukturizācija</vt:lpstr>
      <vt:lpstr>8. pielikums: TAP un tā paveids – ĀTAP</vt:lpstr>
      <vt:lpstr>8. pielikums: TAP un tā apakštips – ĀTAP</vt:lpstr>
      <vt:lpstr>9. pielikums: Restrukturizācijas plāna saturs</vt:lpstr>
      <vt:lpstr>9. pielikums: Restrukturizācijas plāna saturs</vt:lpstr>
      <vt:lpstr>9. pielikums: Restrukturizācijas plāna saturs</vt:lpstr>
      <vt:lpstr>10. pielikums: TAP shematisks pārskats </vt:lpstr>
      <vt:lpstr>10. pielikums: TAP shematisks pārskats </vt:lpstr>
      <vt:lpstr>10. pielikums: TAP shematisks pārskats </vt:lpstr>
      <vt:lpstr>11. pielikums: ĀTAP shematisks pārskats </vt:lpstr>
      <vt:lpstr>11. pielikums: ĀTAP shematisks pārskats </vt:lpstr>
      <vt:lpstr>11. pielikums: ĀTAP shematisks pārskats </vt:lpstr>
      <vt:lpstr>12. pielikums: TAP un ĀTAP ierobežojumi / saistības </vt:lpstr>
      <vt:lpstr>13. pielikums: Maksātnespējas procesa pazīmes</vt:lpstr>
      <vt:lpstr>14. pielikums: Restrukturizācijas iespēju un maksātnespējas procesa plusi un mīnusi</vt:lpstr>
      <vt:lpstr>15. pielikums: Galvenās sankcijas un valdes saistības</vt:lpstr>
      <vt:lpstr>15. pielikums: Galvenās sankcijas un valdes saistības</vt:lpstr>
      <vt:lpstr>Termini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Assessment  of University Campus Development</dc:title>
  <dc:creator>Kristine Kjerulfa</dc:creator>
  <cp:keywords>[EBRD]</cp:keywords>
  <cp:lastModifiedBy>Ksenija Vītola</cp:lastModifiedBy>
  <cp:revision>1410</cp:revision>
  <cp:lastPrinted>2020-02-13T07:09:49Z</cp:lastPrinted>
  <dcterms:created xsi:type="dcterms:W3CDTF">2019-09-23T06:37:50Z</dcterms:created>
  <dcterms:modified xsi:type="dcterms:W3CDTF">2020-07-08T10:23:37Z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0x0101006B673128840CDC479699297BA60FACB6</vt:lpwstr>
  </property>
  <property fmtid="{D5CDD505-2E9C-101B-9397-08002B2CF9AE}" pid="3" name="docIndexRef">
    <vt:lpwstr>4bc4621f-022b-4e73-9467-147e8efeb66e</vt:lpwstr>
  </property>
  <property fmtid="{D5CDD505-2E9C-101B-9397-08002B2CF9AE}" pid="4" name="bjDocumentSecurityLabel">
    <vt:lpwstr>This item has no classification</vt:lpwstr>
  </property>
  <property fmtid="{D5CDD505-2E9C-101B-9397-08002B2CF9AE}" pid="5" name="bjSaver">
    <vt:lpwstr>bpbMpDnr6W6Rsu6hrrL0pm3X/CpLpDq2</vt:lpwstr>
  </property>
</Properties>
</file>