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m" ContentType="application/vnd.ms-excel.sheet.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3.xml" ContentType="application/vnd.openxmlformats-officedocument.them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heme/theme14.xml" ContentType="application/vnd.openxmlformats-officedocument.theme+xml"/>
  <Override PartName="/ppt/theme/theme15.xml" ContentType="application/vnd.openxmlformats-officedocument.theme+xml"/>
  <Override PartName="/ppt/tags/tag54.xml" ContentType="application/vnd.openxmlformats-officedocument.presentationml.tags+xml"/>
  <Override PartName="/ppt/tags/tag55.xml" ContentType="application/vnd.openxmlformats-officedocument.presentationml.tags+xml"/>
  <Override PartName="/ppt/notesSlides/notesSlide1.xml" ContentType="application/vnd.openxmlformats-officedocument.presentationml.notesSlide+xml"/>
  <Override PartName="/ppt/tags/tag56.xml" ContentType="application/vnd.openxmlformats-officedocument.presentationml.tags+xml"/>
  <Override PartName="/ppt/notesSlides/notesSlide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6.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7.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8.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9.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10.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11.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2.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13.xml" ContentType="application/vnd.openxmlformats-officedocument.presentationml.notesSlide+xml"/>
  <Override PartName="/ppt/tags/tag82.xml" ContentType="application/vnd.openxmlformats-officedocument.presentationml.tags+xml"/>
  <Override PartName="/ppt/notesSlides/notesSlide14.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15.xml" ContentType="application/vnd.openxmlformats-officedocument.presentationml.notesSlide+xml"/>
  <Override PartName="/ppt/tags/tag85.xml" ContentType="application/vnd.openxmlformats-officedocument.presentationml.tags+xml"/>
  <Override PartName="/ppt/notesSlides/notesSlide16.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7.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18.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9.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2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21.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22.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23.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24.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25.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26.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27.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notesSlides/notesSlide28.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29.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30.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notesSlides/notesSlide31.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notesSlides/notesSlide32.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33.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notesSlides/notesSlide34.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35.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notesSlides/notesSlide36.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32.xml" ContentType="application/vnd.openxmlformats-officedocument.presentationml.tags+xml"/>
  <Override PartName="/ppt/notesSlides/notesSlide40.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72" r:id="rId6"/>
    <p:sldMasterId id="2147483684" r:id="rId7"/>
    <p:sldMasterId id="2147483696" r:id="rId8"/>
    <p:sldMasterId id="2147483708" r:id="rId9"/>
    <p:sldMasterId id="2147483720" r:id="rId10"/>
    <p:sldMasterId id="2147483732" r:id="rId11"/>
    <p:sldMasterId id="2147483744" r:id="rId12"/>
    <p:sldMasterId id="2147483756" r:id="rId13"/>
    <p:sldMasterId id="2147483768" r:id="rId14"/>
    <p:sldMasterId id="2147483780" r:id="rId15"/>
    <p:sldMasterId id="2147483792" r:id="rId16"/>
    <p:sldMasterId id="2147483805" r:id="rId17"/>
  </p:sldMasterIdLst>
  <p:notesMasterIdLst>
    <p:notesMasterId r:id="rId67"/>
  </p:notesMasterIdLst>
  <p:handoutMasterIdLst>
    <p:handoutMasterId r:id="rId68"/>
  </p:handoutMasterIdLst>
  <p:sldIdLst>
    <p:sldId id="266" r:id="rId18"/>
    <p:sldId id="821" r:id="rId19"/>
    <p:sldId id="823" r:id="rId20"/>
    <p:sldId id="873" r:id="rId21"/>
    <p:sldId id="872" r:id="rId22"/>
    <p:sldId id="841" r:id="rId23"/>
    <p:sldId id="867" r:id="rId24"/>
    <p:sldId id="825" r:id="rId25"/>
    <p:sldId id="866" r:id="rId26"/>
    <p:sldId id="848" r:id="rId27"/>
    <p:sldId id="849" r:id="rId28"/>
    <p:sldId id="874" r:id="rId29"/>
    <p:sldId id="869" r:id="rId30"/>
    <p:sldId id="851" r:id="rId31"/>
    <p:sldId id="850" r:id="rId32"/>
    <p:sldId id="793" r:id="rId33"/>
    <p:sldId id="844" r:id="rId34"/>
    <p:sldId id="858" r:id="rId35"/>
    <p:sldId id="861" r:id="rId36"/>
    <p:sldId id="845" r:id="rId37"/>
    <p:sldId id="860" r:id="rId38"/>
    <p:sldId id="870" r:id="rId39"/>
    <p:sldId id="840" r:id="rId40"/>
    <p:sldId id="827" r:id="rId41"/>
    <p:sldId id="828" r:id="rId42"/>
    <p:sldId id="829" r:id="rId43"/>
    <p:sldId id="830" r:id="rId44"/>
    <p:sldId id="831" r:id="rId45"/>
    <p:sldId id="832" r:id="rId46"/>
    <p:sldId id="833" r:id="rId47"/>
    <p:sldId id="834" r:id="rId48"/>
    <p:sldId id="835" r:id="rId49"/>
    <p:sldId id="836" r:id="rId50"/>
    <p:sldId id="837" r:id="rId51"/>
    <p:sldId id="838" r:id="rId52"/>
    <p:sldId id="839" r:id="rId53"/>
    <p:sldId id="855" r:id="rId54"/>
    <p:sldId id="856" r:id="rId55"/>
    <p:sldId id="857" r:id="rId56"/>
    <p:sldId id="852" r:id="rId57"/>
    <p:sldId id="853" r:id="rId58"/>
    <p:sldId id="854" r:id="rId59"/>
    <p:sldId id="862" r:id="rId60"/>
    <p:sldId id="863" r:id="rId61"/>
    <p:sldId id="864" r:id="rId62"/>
    <p:sldId id="766" r:id="rId63"/>
    <p:sldId id="767" r:id="rId64"/>
    <p:sldId id="865" r:id="rId65"/>
    <p:sldId id="859" r:id="rId66"/>
  </p:sldIdLst>
  <p:sldSz cx="12192000" cy="6858000"/>
  <p:notesSz cx="6797675" cy="9926638"/>
  <p:custDataLst>
    <p:tags r:id="rId69"/>
  </p:custDataLst>
  <p:defaultTextStyle>
    <a:defPPr rtl="0">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9"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iene Ozola" initials="LO" lastIdx="188" clrIdx="6">
    <p:extLst>
      <p:ext uri="{19B8F6BF-5375-455C-9EA6-DF929625EA0E}">
        <p15:presenceInfo xmlns:p15="http://schemas.microsoft.com/office/powerpoint/2012/main" userId="S::lozola03@ts.gov.lv::cb42dafe-96cc-4e39-9b3d-84c6aca47c77" providerId="AD"/>
      </p:ext>
    </p:extLst>
  </p:cmAuthor>
  <p:cmAuthor id="1" name="Kristine Kjerulfa" initials="KK" lastIdx="218" clrIdx="0">
    <p:extLst>
      <p:ext uri="{19B8F6BF-5375-455C-9EA6-DF929625EA0E}">
        <p15:presenceInfo xmlns:p15="http://schemas.microsoft.com/office/powerpoint/2012/main" userId="S::kristine.kjerulfa@pwc.com::902d9a68-1bc3-491f-b662-edcb9f039fdf" providerId="AD"/>
      </p:ext>
    </p:extLst>
  </p:cmAuthor>
  <p:cmAuthor id="8" name="Agris Batalauskis" initials="AB" lastIdx="2" clrIdx="7">
    <p:extLst>
      <p:ext uri="{19B8F6BF-5375-455C-9EA6-DF929625EA0E}">
        <p15:presenceInfo xmlns:p15="http://schemas.microsoft.com/office/powerpoint/2012/main" userId="S::abatalauskis01@TS.GOV.LV::a8812993-62e3-4b20-849d-0a519363e8d2" providerId="AD"/>
      </p:ext>
    </p:extLst>
  </p:cmAuthor>
  <p:cmAuthor id="2" name="Ilona Skribina" initials="IS" lastIdx="151" clrIdx="1">
    <p:extLst>
      <p:ext uri="{19B8F6BF-5375-455C-9EA6-DF929625EA0E}">
        <p15:presenceInfo xmlns:p15="http://schemas.microsoft.com/office/powerpoint/2012/main" userId="S::ilona.skribina@pwc.com::e1071f3d-8f8d-45e4-be34-dd74306cf72b" providerId="AD"/>
      </p:ext>
    </p:extLst>
  </p:cmAuthor>
  <p:cmAuthor id="9" name="Liene Ozola" initials="LO [2]" lastIdx="38" clrIdx="8">
    <p:extLst>
      <p:ext uri="{19B8F6BF-5375-455C-9EA6-DF929625EA0E}">
        <p15:presenceInfo xmlns:p15="http://schemas.microsoft.com/office/powerpoint/2012/main" userId="49811d0c4f0b3e95" providerId="Windows Live"/>
      </p:ext>
    </p:extLst>
  </p:cmAuthor>
  <p:cmAuthor id="3" name="Marcis Bakis" initials="MB" lastIdx="190" clrIdx="2">
    <p:extLst>
      <p:ext uri="{19B8F6BF-5375-455C-9EA6-DF929625EA0E}">
        <p15:presenceInfo xmlns:p15="http://schemas.microsoft.com/office/powerpoint/2012/main" userId="S::marcis.bakis@pwc.com::242fcf94-b64f-480b-bb03-dd645fb8c97c" providerId="AD"/>
      </p:ext>
    </p:extLst>
  </p:cmAuthor>
  <p:cmAuthor id="10" name="Alisa Uzarina" initials="AU" lastIdx="52" clrIdx="9">
    <p:extLst>
      <p:ext uri="{19B8F6BF-5375-455C-9EA6-DF929625EA0E}">
        <p15:presenceInfo xmlns:p15="http://schemas.microsoft.com/office/powerpoint/2012/main" userId="S::alisa.uzarina@pwc.com::feeb16f4-1f5e-423e-b573-ed99b11e957b" providerId="AD"/>
      </p:ext>
    </p:extLst>
  </p:cmAuthor>
  <p:cmAuthor id="4" name="Zlata Elksnina" initials="ZE" lastIdx="42" clrIdx="3">
    <p:extLst>
      <p:ext uri="{19B8F6BF-5375-455C-9EA6-DF929625EA0E}">
        <p15:presenceInfo xmlns:p15="http://schemas.microsoft.com/office/powerpoint/2012/main" userId="S::zlata.elksnina@pwc.com::f557cf54-4a2a-4ed7-a2cf-2eadd9683a86" providerId="AD"/>
      </p:ext>
    </p:extLst>
  </p:cmAuthor>
  <p:cmAuthor id="11" name="Maryana Bodnar" initials="MB" lastIdx="1" clrIdx="10">
    <p:extLst>
      <p:ext uri="{19B8F6BF-5375-455C-9EA6-DF929625EA0E}">
        <p15:presenceInfo xmlns:p15="http://schemas.microsoft.com/office/powerpoint/2012/main" userId="S::maryana.bodnar@pwc.com::7aae301c-75dc-443c-855f-96f40d405380" providerId="AD"/>
      </p:ext>
    </p:extLst>
  </p:cmAuthor>
  <p:cmAuthor id="5" name="PwC Legal" initials="PL" lastIdx="102" clrIdx="4">
    <p:extLst>
      <p:ext uri="{19B8F6BF-5375-455C-9EA6-DF929625EA0E}">
        <p15:presenceInfo xmlns:p15="http://schemas.microsoft.com/office/powerpoint/2012/main" userId="PwC Legal" providerId="None"/>
      </p:ext>
    </p:extLst>
  </p:cmAuthor>
  <p:cmAuthor id="6" name="Bridge Zoller, Catherine" initials="BZC" lastIdx="93" clrIdx="5">
    <p:extLst>
      <p:ext uri="{19B8F6BF-5375-455C-9EA6-DF929625EA0E}">
        <p15:presenceInfo xmlns:p15="http://schemas.microsoft.com/office/powerpoint/2012/main" userId="S-1-5-21-1483617462-2015505939-1458450816-714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0B55"/>
    <a:srgbClr val="990066"/>
    <a:srgbClr val="E57100"/>
    <a:srgbClr val="0057B8"/>
    <a:srgbClr val="F7E0E0"/>
    <a:srgbClr val="3891A3"/>
    <a:srgbClr val="6BA439"/>
    <a:srgbClr val="FDF4ED"/>
    <a:srgbClr val="F4F4F4"/>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5300" autoAdjust="0"/>
  </p:normalViewPr>
  <p:slideViewPr>
    <p:cSldViewPr snapToGrid="0">
      <p:cViewPr varScale="1">
        <p:scale>
          <a:sx n="78" d="100"/>
          <a:sy n="78" d="100"/>
        </p:scale>
        <p:origin x="797" y="53"/>
      </p:cViewPr>
      <p:guideLst>
        <p:guide orient="horz" pos="1729"/>
        <p:guide pos="3817"/>
      </p:guideLst>
    </p:cSldViewPr>
  </p:slideViewPr>
  <p:outlineViewPr>
    <p:cViewPr>
      <p:scale>
        <a:sx n="33" d="100"/>
        <a:sy n="33" d="100"/>
      </p:scale>
      <p:origin x="0" y="-3040"/>
    </p:cViewPr>
  </p:outlineViewPr>
  <p:notesTextViewPr>
    <p:cViewPr>
      <p:scale>
        <a:sx n="33" d="100"/>
        <a:sy n="33"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Master" Target="slideMasters/slideMaster12.xml"/><Relationship Id="rId29" Type="http://schemas.openxmlformats.org/officeDocument/2006/relationships/slide" Target="slides/slide12.xml"/><Relationship Id="rId11" Type="http://schemas.openxmlformats.org/officeDocument/2006/relationships/slideMaster" Target="slideMasters/slideMaster7.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44.xml"/><Relationship Id="rId19" Type="http://schemas.openxmlformats.org/officeDocument/2006/relationships/slide" Target="slides/slide2.xml"/><Relationship Id="rId14" Type="http://schemas.openxmlformats.org/officeDocument/2006/relationships/slideMaster" Target="slideMasters/slideMaster10.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tags" Target="tags/tag1.xml"/><Relationship Id="rId8" Type="http://schemas.openxmlformats.org/officeDocument/2006/relationships/slideMaster" Target="slideMasters/slideMaster4.xml"/><Relationship Id="rId51" Type="http://schemas.openxmlformats.org/officeDocument/2006/relationships/slide" Target="slides/slide34.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notesMaster" Target="notesMasters/notesMaster1.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Master" Target="slideMasters/slideMaster11.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6.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5.xml"/><Relationship Id="rId13" Type="http://schemas.openxmlformats.org/officeDocument/2006/relationships/slideMaster" Target="slideMasters/slideMaster9.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 Type="http://schemas.openxmlformats.org/officeDocument/2006/relationships/slideMaster" Target="slideMasters/slideMaster3.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rtl="0"/>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pPr rtl="0"/>
            <a:fld id="{EB50A8C7-65E2-4149-B68A-9715AC91CCD1}" type="datetimeFigureOut">
              <a:rPr lang="en-GB" smtClean="0"/>
              <a:t>23/07/2020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pPr rtl="0"/>
            <a:fld id="{573A6DB9-D9E9-49D8-A66C-778509066462}" type="slidenum">
              <a:rPr lang="en-GB" smtClean="0"/>
              <a:t>‹#›</a:t>
            </a:fld>
            <a:endParaRPr lang="en-GB"/>
          </a:p>
        </p:txBody>
      </p:sp>
    </p:spTree>
    <p:extLst>
      <p:ext uri="{BB962C8B-B14F-4D97-AF65-F5344CB8AC3E}">
        <p14:creationId xmlns:p14="http://schemas.microsoft.com/office/powerpoint/2010/main" val="166489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rtl="0"/>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pPr rtl="0"/>
            <a:fld id="{1DA3E32C-0857-437F-9357-DDC4A51FAFFD}" type="datetimeFigureOut">
              <a:rPr lang="en-GB" smtClean="0"/>
              <a:t>23/07/2020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rtl="0"/>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pPr rtl="0"/>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pPr rtl="0"/>
            <a:fld id="{F32484CF-87FC-4E46-95CB-C500DE73FF83}" type="slidenum">
              <a:rPr lang="en-GB" smtClean="0"/>
              <a:t>‹#›</a:t>
            </a:fld>
            <a:endParaRPr lang="en-GB"/>
          </a:p>
        </p:txBody>
      </p:sp>
    </p:spTree>
    <p:extLst>
      <p:ext uri="{BB962C8B-B14F-4D97-AF65-F5344CB8AC3E}">
        <p14:creationId xmlns:p14="http://schemas.microsoft.com/office/powerpoint/2010/main" val="264719821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58987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4286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rtl="0"/>
            <a:fld id="{F32484CF-87FC-4E46-95CB-C500DE73FF83}" type="slidenum">
              <a:rPr lang="en-GB" smtClean="0"/>
              <a:t>16</a:t>
            </a:fld>
            <a:endParaRPr lang="en-GB"/>
          </a:p>
        </p:txBody>
      </p:sp>
    </p:spTree>
    <p:extLst>
      <p:ext uri="{BB962C8B-B14F-4D97-AF65-F5344CB8AC3E}">
        <p14:creationId xmlns:p14="http://schemas.microsoft.com/office/powerpoint/2010/main" val="408163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227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127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Header Placeholder 3"/>
          <p:cNvSpPr>
            <a:spLocks noGrp="1"/>
          </p:cNvSpPr>
          <p:nvPr>
            <p:ph type="hdr" sz="quarter"/>
          </p:nvPr>
        </p:nvSpPr>
        <p:spPr/>
        <p:txBody>
          <a:bodyPr rtlCol="0"/>
          <a:lstStyle/>
          <a:p>
            <a:pPr rtl="0"/>
            <a:endParaRPr lang="en-GB"/>
          </a:p>
        </p:txBody>
      </p:sp>
      <p:sp>
        <p:nvSpPr>
          <p:cNvPr id="5" name="Footer Placeholder 4"/>
          <p:cNvSpPr>
            <a:spLocks noGrp="1"/>
          </p:cNvSpPr>
          <p:nvPr>
            <p:ph type="ftr" sz="quarter" idx="4"/>
          </p:nvPr>
        </p:nvSpPr>
        <p:spPr/>
        <p:txBody>
          <a:bodyPr rtlCol="0"/>
          <a:lstStyle/>
          <a:p>
            <a:pPr rtl="0"/>
            <a:endParaRPr lang="en-GB"/>
          </a:p>
        </p:txBody>
      </p:sp>
      <p:sp>
        <p:nvSpPr>
          <p:cNvPr id="6" name="Slide Number Placeholder 5"/>
          <p:cNvSpPr>
            <a:spLocks noGrp="1"/>
          </p:cNvSpPr>
          <p:nvPr>
            <p:ph type="sldNum" sz="quarter" idx="5"/>
          </p:nvPr>
        </p:nvSpPr>
        <p:spPr/>
        <p:txBody>
          <a:bodyPr rtlCol="0"/>
          <a:lstStyle/>
          <a:p>
            <a:pPr rtl="0"/>
            <a:fld id="{F32484CF-87FC-4E46-95CB-C500DE73FF83}" type="slidenum">
              <a:rPr lang="en-GB" smtClean="0"/>
              <a:t>20</a:t>
            </a:fld>
            <a:endParaRPr lang="en-GB"/>
          </a:p>
        </p:txBody>
      </p:sp>
    </p:spTree>
    <p:extLst>
      <p:ext uri="{BB962C8B-B14F-4D97-AF65-F5344CB8AC3E}">
        <p14:creationId xmlns:p14="http://schemas.microsoft.com/office/powerpoint/2010/main" val="1703973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5234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Header Placeholder 3"/>
          <p:cNvSpPr>
            <a:spLocks noGrp="1"/>
          </p:cNvSpPr>
          <p:nvPr>
            <p:ph type="hdr" sz="quarter"/>
          </p:nvPr>
        </p:nvSpPr>
        <p:spPr/>
        <p:txBody>
          <a:bodyPr rtlCol="0"/>
          <a:lstStyle/>
          <a:p>
            <a:pPr rtl="0"/>
            <a:endParaRPr lang="en-GB"/>
          </a:p>
        </p:txBody>
      </p:sp>
      <p:sp>
        <p:nvSpPr>
          <p:cNvPr id="5" name="Footer Placeholder 4"/>
          <p:cNvSpPr>
            <a:spLocks noGrp="1"/>
          </p:cNvSpPr>
          <p:nvPr>
            <p:ph type="ftr" sz="quarter" idx="4"/>
          </p:nvPr>
        </p:nvSpPr>
        <p:spPr/>
        <p:txBody>
          <a:bodyPr rtlCol="0"/>
          <a:lstStyle/>
          <a:p>
            <a:pPr rtl="0"/>
            <a:endParaRPr lang="en-GB"/>
          </a:p>
        </p:txBody>
      </p:sp>
      <p:sp>
        <p:nvSpPr>
          <p:cNvPr id="6" name="Slide Number Placeholder 5"/>
          <p:cNvSpPr>
            <a:spLocks noGrp="1"/>
          </p:cNvSpPr>
          <p:nvPr>
            <p:ph type="sldNum" sz="quarter" idx="5"/>
          </p:nvPr>
        </p:nvSpPr>
        <p:spPr/>
        <p:txBody>
          <a:bodyPr rtlCol="0"/>
          <a:lstStyle/>
          <a:p>
            <a:pPr rtl="0"/>
            <a:fld id="{F32484CF-87FC-4E46-95CB-C500DE73FF83}" type="slidenum">
              <a:rPr lang="en-GB" smtClean="0"/>
              <a:t>22</a:t>
            </a:fld>
            <a:endParaRPr lang="en-GB"/>
          </a:p>
        </p:txBody>
      </p:sp>
    </p:spTree>
    <p:extLst>
      <p:ext uri="{BB962C8B-B14F-4D97-AF65-F5344CB8AC3E}">
        <p14:creationId xmlns:p14="http://schemas.microsoft.com/office/powerpoint/2010/main" val="4023638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pl-PL" dirty="0"/>
          </a:p>
        </p:txBody>
      </p:sp>
      <p:sp>
        <p:nvSpPr>
          <p:cNvPr id="4" name="Header Placeholder 3"/>
          <p:cNvSpPr>
            <a:spLocks noGrp="1"/>
          </p:cNvSpPr>
          <p:nvPr>
            <p:ph type="hdr" sz="quarter"/>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775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pl-PL" dirty="0"/>
          </a:p>
        </p:txBody>
      </p:sp>
      <p:sp>
        <p:nvSpPr>
          <p:cNvPr id="4" name="Header Placeholder 3"/>
          <p:cNvSpPr>
            <a:spLocks noGrp="1"/>
          </p:cNvSpPr>
          <p:nvPr>
            <p:ph type="hdr" sz="quarter"/>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53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7127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Header Placeholder 3"/>
          <p:cNvSpPr>
            <a:spLocks noGrp="1"/>
          </p:cNvSpPr>
          <p:nvPr>
            <p:ph type="hdr" sz="quarter"/>
          </p:nvPr>
        </p:nvSpPr>
        <p:spPr/>
        <p:txBody>
          <a:bodyPr rtlCol="0"/>
          <a:lstStyle/>
          <a:p>
            <a:pPr rtl="0"/>
            <a:endParaRPr lang="en-GB"/>
          </a:p>
        </p:txBody>
      </p:sp>
      <p:sp>
        <p:nvSpPr>
          <p:cNvPr id="5" name="Footer Placeholder 4"/>
          <p:cNvSpPr>
            <a:spLocks noGrp="1"/>
          </p:cNvSpPr>
          <p:nvPr>
            <p:ph type="ftr" sz="quarter" idx="4"/>
          </p:nvPr>
        </p:nvSpPr>
        <p:spPr/>
        <p:txBody>
          <a:bodyPr rtlCol="0"/>
          <a:lstStyle/>
          <a:p>
            <a:pPr rtl="0"/>
            <a:endParaRPr lang="en-GB"/>
          </a:p>
        </p:txBody>
      </p:sp>
      <p:sp>
        <p:nvSpPr>
          <p:cNvPr id="6" name="Slide Number Placeholder 5"/>
          <p:cNvSpPr>
            <a:spLocks noGrp="1"/>
          </p:cNvSpPr>
          <p:nvPr>
            <p:ph type="sldNum" sz="quarter" idx="5"/>
          </p:nvPr>
        </p:nvSpPr>
        <p:spPr/>
        <p:txBody>
          <a:bodyPr rtlCol="0"/>
          <a:lstStyle/>
          <a:p>
            <a:pPr rtl="0"/>
            <a:fld id="{F32484CF-87FC-4E46-95CB-C500DE73FF83}" type="slidenum">
              <a:rPr lang="en-GB" smtClean="0"/>
              <a:t>2</a:t>
            </a:fld>
            <a:endParaRPr lang="en-GB"/>
          </a:p>
        </p:txBody>
      </p:sp>
    </p:spTree>
    <p:extLst>
      <p:ext uri="{BB962C8B-B14F-4D97-AF65-F5344CB8AC3E}">
        <p14:creationId xmlns:p14="http://schemas.microsoft.com/office/powerpoint/2010/main" val="3351228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6232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8224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345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1953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0564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3692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9555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591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0438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9790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Header Placeholder 3"/>
          <p:cNvSpPr>
            <a:spLocks noGrp="1"/>
          </p:cNvSpPr>
          <p:nvPr>
            <p:ph type="hdr" sz="quarter"/>
          </p:nvPr>
        </p:nvSpPr>
        <p:spPr/>
        <p:txBody>
          <a:bodyPr rtlCol="0"/>
          <a:lstStyle/>
          <a:p>
            <a:pPr rtl="0"/>
            <a:endParaRPr lang="en-GB"/>
          </a:p>
        </p:txBody>
      </p:sp>
      <p:sp>
        <p:nvSpPr>
          <p:cNvPr id="5" name="Footer Placeholder 4"/>
          <p:cNvSpPr>
            <a:spLocks noGrp="1"/>
          </p:cNvSpPr>
          <p:nvPr>
            <p:ph type="ftr" sz="quarter" idx="4"/>
          </p:nvPr>
        </p:nvSpPr>
        <p:spPr/>
        <p:txBody>
          <a:bodyPr rtlCol="0"/>
          <a:lstStyle/>
          <a:p>
            <a:pPr rtl="0"/>
            <a:endParaRPr lang="en-GB"/>
          </a:p>
        </p:txBody>
      </p:sp>
      <p:sp>
        <p:nvSpPr>
          <p:cNvPr id="6" name="Slide Number Placeholder 5"/>
          <p:cNvSpPr>
            <a:spLocks noGrp="1"/>
          </p:cNvSpPr>
          <p:nvPr>
            <p:ph type="sldNum" sz="quarter" idx="5"/>
          </p:nvPr>
        </p:nvSpPr>
        <p:spPr/>
        <p:txBody>
          <a:bodyPr rtlCol="0"/>
          <a:lstStyle/>
          <a:p>
            <a:pPr rtl="0"/>
            <a:fld id="{F32484CF-87FC-4E46-95CB-C500DE73FF83}" type="slidenum">
              <a:rPr lang="en-GB" smtClean="0"/>
              <a:t>3</a:t>
            </a:fld>
            <a:endParaRPr lang="en-GB"/>
          </a:p>
        </p:txBody>
      </p:sp>
    </p:spTree>
    <p:extLst>
      <p:ext uri="{BB962C8B-B14F-4D97-AF65-F5344CB8AC3E}">
        <p14:creationId xmlns:p14="http://schemas.microsoft.com/office/powerpoint/2010/main" val="204061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607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22332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5576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8900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717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55154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000"/>
              <a:t>M</a:t>
            </a:r>
            <a:endParaRPr lang="en-GB" sz="2000"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5283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sz="2800"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3569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400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030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Header Placeholder 3"/>
          <p:cNvSpPr>
            <a:spLocks noGrp="1"/>
          </p:cNvSpPr>
          <p:nvPr>
            <p:ph type="hdr" sz="quarter"/>
          </p:nvPr>
        </p:nvSpPr>
        <p:spPr/>
        <p:txBody>
          <a:bodyPr rtlCol="0"/>
          <a:lstStyle/>
          <a:p>
            <a:pPr rtl="0"/>
            <a:endParaRPr lang="en-GB"/>
          </a:p>
        </p:txBody>
      </p:sp>
      <p:sp>
        <p:nvSpPr>
          <p:cNvPr id="5" name="Footer Placeholder 4"/>
          <p:cNvSpPr>
            <a:spLocks noGrp="1"/>
          </p:cNvSpPr>
          <p:nvPr>
            <p:ph type="ftr" sz="quarter" idx="4"/>
          </p:nvPr>
        </p:nvSpPr>
        <p:spPr/>
        <p:txBody>
          <a:bodyPr rtlCol="0"/>
          <a:lstStyle/>
          <a:p>
            <a:pPr rtl="0"/>
            <a:endParaRPr lang="en-GB"/>
          </a:p>
        </p:txBody>
      </p:sp>
      <p:sp>
        <p:nvSpPr>
          <p:cNvPr id="6" name="Slide Number Placeholder 5"/>
          <p:cNvSpPr>
            <a:spLocks noGrp="1"/>
          </p:cNvSpPr>
          <p:nvPr>
            <p:ph type="sldNum" sz="quarter" idx="5"/>
          </p:nvPr>
        </p:nvSpPr>
        <p:spPr/>
        <p:txBody>
          <a:bodyPr rtlCol="0"/>
          <a:lstStyle/>
          <a:p>
            <a:pPr rtl="0"/>
            <a:fld id="{F32484CF-87FC-4E46-95CB-C500DE73FF83}" type="slidenum">
              <a:rPr lang="en-GB" smtClean="0"/>
              <a:t>4</a:t>
            </a:fld>
            <a:endParaRPr lang="en-GB"/>
          </a:p>
        </p:txBody>
      </p:sp>
    </p:spTree>
    <p:extLst>
      <p:ext uri="{BB962C8B-B14F-4D97-AF65-F5344CB8AC3E}">
        <p14:creationId xmlns:p14="http://schemas.microsoft.com/office/powerpoint/2010/main" val="17856534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v-lv"/>
              <a:t>Kristīne</a:t>
            </a:r>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18497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10"/>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20CA530D-631F-4981-98F0-E6C07C67E1A3}"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50640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Header Placeholder 3"/>
          <p:cNvSpPr>
            <a:spLocks noGrp="1"/>
          </p:cNvSpPr>
          <p:nvPr>
            <p:ph type="hdr" sz="quarter"/>
          </p:nvPr>
        </p:nvSpPr>
        <p:spPr/>
        <p:txBody>
          <a:bodyPr rtlCol="0"/>
          <a:lstStyle/>
          <a:p>
            <a:pPr rtl="0"/>
            <a:endParaRPr lang="en-GB"/>
          </a:p>
        </p:txBody>
      </p:sp>
      <p:sp>
        <p:nvSpPr>
          <p:cNvPr id="5" name="Footer Placeholder 4"/>
          <p:cNvSpPr>
            <a:spLocks noGrp="1"/>
          </p:cNvSpPr>
          <p:nvPr>
            <p:ph type="ftr" sz="quarter" idx="4"/>
          </p:nvPr>
        </p:nvSpPr>
        <p:spPr/>
        <p:txBody>
          <a:bodyPr rtlCol="0"/>
          <a:lstStyle/>
          <a:p>
            <a:pPr rtl="0"/>
            <a:endParaRPr lang="en-GB"/>
          </a:p>
        </p:txBody>
      </p:sp>
      <p:sp>
        <p:nvSpPr>
          <p:cNvPr id="6" name="Slide Number Placeholder 5"/>
          <p:cNvSpPr>
            <a:spLocks noGrp="1"/>
          </p:cNvSpPr>
          <p:nvPr>
            <p:ph type="sldNum" sz="quarter" idx="5"/>
          </p:nvPr>
        </p:nvSpPr>
        <p:spPr/>
        <p:txBody>
          <a:bodyPr rtlCol="0"/>
          <a:lstStyle/>
          <a:p>
            <a:pPr rtl="0"/>
            <a:fld id="{F32484CF-87FC-4E46-95CB-C500DE73FF83}" type="slidenum">
              <a:rPr lang="en-GB" smtClean="0"/>
              <a:t>5</a:t>
            </a:fld>
            <a:endParaRPr lang="en-GB"/>
          </a:p>
        </p:txBody>
      </p:sp>
    </p:spTree>
    <p:extLst>
      <p:ext uri="{BB962C8B-B14F-4D97-AF65-F5344CB8AC3E}">
        <p14:creationId xmlns:p14="http://schemas.microsoft.com/office/powerpoint/2010/main" val="4006124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Header Placeholder 3"/>
          <p:cNvSpPr>
            <a:spLocks noGrp="1"/>
          </p:cNvSpPr>
          <p:nvPr>
            <p:ph type="hdr" sz="quarter"/>
          </p:nvPr>
        </p:nvSpPr>
        <p:spPr/>
        <p:txBody>
          <a:bodyPr rtlCol="0"/>
          <a:lstStyle/>
          <a:p>
            <a:pPr rtl="0"/>
            <a:endParaRPr lang="en-GB"/>
          </a:p>
        </p:txBody>
      </p:sp>
      <p:sp>
        <p:nvSpPr>
          <p:cNvPr id="5" name="Footer Placeholder 4"/>
          <p:cNvSpPr>
            <a:spLocks noGrp="1"/>
          </p:cNvSpPr>
          <p:nvPr>
            <p:ph type="ftr" sz="quarter" idx="4"/>
          </p:nvPr>
        </p:nvSpPr>
        <p:spPr/>
        <p:txBody>
          <a:bodyPr rtlCol="0"/>
          <a:lstStyle/>
          <a:p>
            <a:pPr rtl="0"/>
            <a:endParaRPr lang="en-GB"/>
          </a:p>
        </p:txBody>
      </p:sp>
      <p:sp>
        <p:nvSpPr>
          <p:cNvPr id="6" name="Slide Number Placeholder 5"/>
          <p:cNvSpPr>
            <a:spLocks noGrp="1"/>
          </p:cNvSpPr>
          <p:nvPr>
            <p:ph type="sldNum" sz="quarter" idx="5"/>
          </p:nvPr>
        </p:nvSpPr>
        <p:spPr/>
        <p:txBody>
          <a:bodyPr rtlCol="0"/>
          <a:lstStyle/>
          <a:p>
            <a:pPr rtl="0"/>
            <a:fld id="{F32484CF-87FC-4E46-95CB-C500DE73FF83}" type="slidenum">
              <a:rPr lang="en-GB" smtClean="0"/>
              <a:t>7</a:t>
            </a:fld>
            <a:endParaRPr lang="en-GB"/>
          </a:p>
        </p:txBody>
      </p:sp>
    </p:spTree>
    <p:extLst>
      <p:ext uri="{BB962C8B-B14F-4D97-AF65-F5344CB8AC3E}">
        <p14:creationId xmlns:p14="http://schemas.microsoft.com/office/powerpoint/2010/main" val="2081186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Header Placeholder 3"/>
          <p:cNvSpPr>
            <a:spLocks noGrp="1"/>
          </p:cNvSpPr>
          <p:nvPr>
            <p:ph type="hdr" sz="quarter"/>
          </p:nvPr>
        </p:nvSpPr>
        <p:spPr/>
        <p:txBody>
          <a:bodyPr rtlCol="0"/>
          <a:lstStyle/>
          <a:p>
            <a:pPr rtl="0"/>
            <a:endParaRPr lang="en-GB"/>
          </a:p>
        </p:txBody>
      </p:sp>
      <p:sp>
        <p:nvSpPr>
          <p:cNvPr id="5" name="Footer Placeholder 4"/>
          <p:cNvSpPr>
            <a:spLocks noGrp="1"/>
          </p:cNvSpPr>
          <p:nvPr>
            <p:ph type="ftr" sz="quarter" idx="4"/>
          </p:nvPr>
        </p:nvSpPr>
        <p:spPr/>
        <p:txBody>
          <a:bodyPr rtlCol="0"/>
          <a:lstStyle/>
          <a:p>
            <a:pPr rtl="0"/>
            <a:endParaRPr lang="en-GB"/>
          </a:p>
        </p:txBody>
      </p:sp>
      <p:sp>
        <p:nvSpPr>
          <p:cNvPr id="6" name="Slide Number Placeholder 5"/>
          <p:cNvSpPr>
            <a:spLocks noGrp="1"/>
          </p:cNvSpPr>
          <p:nvPr>
            <p:ph type="sldNum" sz="quarter" idx="5"/>
          </p:nvPr>
        </p:nvSpPr>
        <p:spPr/>
        <p:txBody>
          <a:bodyPr rtlCol="0"/>
          <a:lstStyle/>
          <a:p>
            <a:pPr rtl="0"/>
            <a:fld id="{F32484CF-87FC-4E46-95CB-C500DE73FF83}" type="slidenum">
              <a:rPr lang="en-GB" smtClean="0"/>
              <a:t>10</a:t>
            </a:fld>
            <a:endParaRPr lang="en-GB"/>
          </a:p>
        </p:txBody>
      </p:sp>
    </p:spTree>
    <p:extLst>
      <p:ext uri="{BB962C8B-B14F-4D97-AF65-F5344CB8AC3E}">
        <p14:creationId xmlns:p14="http://schemas.microsoft.com/office/powerpoint/2010/main" val="3569788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0249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lv-LV" dirty="0"/>
          </a:p>
        </p:txBody>
      </p:sp>
      <p:sp>
        <p:nvSpPr>
          <p:cNvPr id="4" name="Slide Number Placeholder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F32484CF-87FC-4E46-95CB-C500DE73FF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441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694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rtlCol="0"/>
          <a:lstStyle/>
          <a:p>
            <a:pPr rtl="0"/>
            <a:r>
              <a:rPr lang="en-GB"/>
              <a:t>19/06/2020</a:t>
            </a:r>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3924136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5429738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1594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4769507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35944103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95866799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7668870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36189605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36434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1285741226"/>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92139896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39860081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856534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rtlCol="0"/>
          <a:lstStyle/>
          <a:p>
            <a:pPr rtl="0"/>
            <a:r>
              <a:rPr lang="en-GB"/>
              <a:t>19/06/2020</a:t>
            </a:r>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1570668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6765549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422756588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4178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78954561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25811433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73443877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2937961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24905091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0"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7" name="Slide Number Placeholder 5">
            <a:extLst>
              <a:ext uri="{FF2B5EF4-FFF2-40B4-BE49-F238E27FC236}">
                <a16:creationId xmlns:a16="http://schemas.microsoft.com/office/drawing/2014/main" id="{4313E905-C450-4D01-9C71-712FABBDBFB2}"/>
              </a:ext>
            </a:extLst>
          </p:cNvPr>
          <p:cNvSpPr txBox="1">
            <a:spLocks/>
          </p:cNvSpPr>
          <p:nvPr userDrawn="1"/>
        </p:nvSpPr>
        <p:spPr>
          <a:xfrm>
            <a:off x="9040813" y="6470671"/>
            <a:ext cx="2743200" cy="123111"/>
          </a:xfrm>
          <a:prstGeom prst="rect">
            <a:avLst/>
          </a:prstGeom>
        </p:spPr>
        <p:txBody>
          <a:bodyPr vert="horz" lIns="0" tIns="0" rIns="0" bIns="0" rtlCol="0" anchor="ctr">
            <a:spAutoFit/>
          </a:bodyP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1276B6-4034-4841-805E-541AB8384CBA}" type="slidenum">
              <a:rPr kumimoji="0" lang="en-GB" sz="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96254263"/>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65087029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723396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rtlCol="0"/>
          <a:lstStyle/>
          <a:p>
            <a:pPr rtl="0"/>
            <a:r>
              <a:rPr lang="en-GB"/>
              <a:t>19/06/2020</a:t>
            </a:r>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41762182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42501043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0994652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5066973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31446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1214385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75649130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7090057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50951337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2210582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8"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36434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589412965"/>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923046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97496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71456697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50088889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7429739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68117538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Title Slide 1">
    <p:spTree>
      <p:nvGrpSpPr>
        <p:cNvPr id="1" name=""/>
        <p:cNvGrpSpPr/>
        <p:nvPr/>
      </p:nvGrpSpPr>
      <p:grpSpPr>
        <a:xfrm>
          <a:off x="0" y="0"/>
          <a:ext cx="0" cy="0"/>
          <a:chOff x="0" y="0"/>
          <a:chExt cx="0" cy="0"/>
        </a:xfrm>
      </p:grpSpPr>
      <p:sp>
        <p:nvSpPr>
          <p:cNvPr id="9" name="Rectangle 8"/>
          <p:cNvSpPr/>
          <p:nvPr/>
        </p:nvSpPr>
        <p:spPr bwMode="hidden">
          <a:xfrm>
            <a:off x="0" y="0"/>
            <a:ext cx="8096250" cy="3429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0" name="Rectangle 9"/>
          <p:cNvSpPr/>
          <p:nvPr/>
        </p:nvSpPr>
        <p:spPr bwMode="hidden">
          <a:xfrm>
            <a:off x="0" y="3429000"/>
            <a:ext cx="8096250" cy="1143000"/>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1" name="Rectangle 10"/>
          <p:cNvSpPr/>
          <p:nvPr/>
        </p:nvSpPr>
        <p:spPr bwMode="hidden">
          <a:xfrm>
            <a:off x="8096250" y="0"/>
            <a:ext cx="4095750" cy="3429000"/>
          </a:xfrm>
          <a:prstGeom prst="rect">
            <a:avLst/>
          </a:prstGeom>
          <a:solidFill>
            <a:srgbClr val="EB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2" name="Title 1"/>
          <p:cNvSpPr>
            <a:spLocks noGrp="1"/>
          </p:cNvSpPr>
          <p:nvPr>
            <p:ph type="ctrTitle" hasCustomPrompt="1"/>
          </p:nvPr>
        </p:nvSpPr>
        <p:spPr>
          <a:xfrm>
            <a:off x="442912" y="428625"/>
            <a:ext cx="7418388" cy="2428874"/>
          </a:xfrm>
        </p:spPr>
        <p:txBody>
          <a:bodyPr rtlCol="0" anchor="b" anchorCtr="0"/>
          <a:lstStyle>
            <a:lvl1pPr algn="l">
              <a:lnSpc>
                <a:spcPct val="85000"/>
              </a:lnSpc>
              <a:defRPr sz="6000">
                <a:solidFill>
                  <a:schemeClr val="bg1"/>
                </a:solidFill>
              </a:defRPr>
            </a:lvl1pPr>
          </a:lstStyle>
          <a:p>
            <a:pPr rtl="0"/>
            <a:r>
              <a:rPr lang="lv-lv"/>
              <a:t>[Presentation title]</a:t>
            </a:r>
          </a:p>
        </p:txBody>
      </p:sp>
      <p:sp>
        <p:nvSpPr>
          <p:cNvPr id="3" name="Subtitle 2"/>
          <p:cNvSpPr>
            <a:spLocks noGrp="1"/>
          </p:cNvSpPr>
          <p:nvPr>
            <p:ph type="subTitle" idx="1" hasCustomPrompt="1"/>
          </p:nvPr>
        </p:nvSpPr>
        <p:spPr>
          <a:xfrm>
            <a:off x="442914" y="3749040"/>
            <a:ext cx="5473700" cy="594360"/>
          </a:xfrm>
        </p:spPr>
        <p:txBody>
          <a:bodyPr rtlCol="0"/>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pPr rtl="0"/>
            <a:r>
              <a:rPr lang="lv-lv"/>
              <a:t>[Presentation subtitle]</a:t>
            </a:r>
          </a:p>
        </p:txBody>
      </p:sp>
      <p:pic>
        <p:nvPicPr>
          <p:cNvPr id="8" name="Picture 7">
            <a:extLst>
              <a:ext uri="{FF2B5EF4-FFF2-40B4-BE49-F238E27FC236}">
                <a16:creationId xmlns:a16="http://schemas.microsoft.com/office/drawing/2014/main" id="{9C024489-97EC-1D48-A1FA-019C1228618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gray">
          <a:xfrm>
            <a:off x="185139" y="5330952"/>
            <a:ext cx="1636776" cy="1351185"/>
          </a:xfrm>
          <a:prstGeom prst="rect">
            <a:avLst/>
          </a:prstGeom>
        </p:spPr>
      </p:pic>
    </p:spTree>
    <p:extLst>
      <p:ext uri="{BB962C8B-B14F-4D97-AF65-F5344CB8AC3E}">
        <p14:creationId xmlns:p14="http://schemas.microsoft.com/office/powerpoint/2010/main" val="262830320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3" name="Content Placeholder 2"/>
          <p:cNvSpPr>
            <a:spLocks noGrp="1"/>
          </p:cNvSpPr>
          <p:nvPr>
            <p:ph idx="1"/>
          </p:nvPr>
        </p:nvSpPr>
        <p:spPr>
          <a:xfrm>
            <a:off x="442912" y="2103120"/>
            <a:ext cx="11306175" cy="4073842"/>
          </a:xfrm>
        </p:spPr>
        <p:txBody>
          <a:bodyPr rtlCol="0"/>
          <a:lstStyle>
            <a:lvl1pPr marL="730250" indent="-730250">
              <a:lnSpc>
                <a:spcPct val="90000"/>
              </a:lnSpc>
              <a:spcBef>
                <a:spcPts val="0"/>
              </a:spcBef>
              <a:spcAft>
                <a:spcPts val="600"/>
              </a:spcAft>
              <a:buClr>
                <a:schemeClr val="accent1"/>
              </a:buClr>
              <a:buFont typeface="+mj-lt"/>
              <a:buAutoNum type="arabicPeriod"/>
              <a:tabLst>
                <a:tab pos="10623550" algn="r"/>
              </a:tabLst>
              <a:defRPr sz="2800" b="0">
                <a:solidFill>
                  <a:schemeClr val="tx1"/>
                </a:solidFill>
              </a:defRPr>
            </a:lvl1pPr>
            <a:lvl2pPr marL="730250" indent="0">
              <a:buClr>
                <a:schemeClr val="accent4"/>
              </a:buClr>
              <a:buFont typeface="+mj-lt"/>
              <a:buNone/>
              <a:tabLst>
                <a:tab pos="10623550" algn="r"/>
              </a:tabLst>
              <a:defRPr sz="1600"/>
            </a:lvl2pPr>
            <a:lvl3pPr marL="914400" indent="-182563">
              <a:lnSpc>
                <a:spcPct val="100000"/>
              </a:lnSpc>
              <a:tabLst>
                <a:tab pos="10623550" algn="r"/>
              </a:tabLst>
              <a:defRPr/>
            </a:lvl3pPr>
            <a:lvl4pPr marL="1096963" indent="-182563">
              <a:lnSpc>
                <a:spcPct val="100000"/>
              </a:lnSpc>
              <a:tabLst>
                <a:tab pos="10623550" algn="r"/>
              </a:tabLst>
              <a:defRPr/>
            </a:lvl4pPr>
            <a:lvl5pPr marL="1279525" indent="-182563">
              <a:lnSpc>
                <a:spcPct val="100000"/>
              </a:lnSpc>
              <a:tabLst>
                <a:tab pos="10623550" algn="r"/>
              </a:tabLst>
              <a:defRPr/>
            </a:lvl5pPr>
            <a:lvl6pPr marL="1462088" indent="-182563">
              <a:lnSpc>
                <a:spcPct val="100000"/>
              </a:lnSpc>
              <a:tabLst>
                <a:tab pos="10623550" algn="r"/>
              </a:tabLst>
              <a:defRPr/>
            </a:lvl6pPr>
            <a:lvl7pPr marL="1644650" indent="-182563">
              <a:lnSpc>
                <a:spcPct val="100000"/>
              </a:lnSpc>
              <a:tabLst>
                <a:tab pos="10623550" algn="r"/>
              </a:tabLst>
              <a:defRPr/>
            </a:lvl7pPr>
            <a:lvl8pPr marL="1828800" indent="-182563">
              <a:lnSpc>
                <a:spcPct val="100000"/>
              </a:lnSpc>
              <a:tabLst>
                <a:tab pos="10623550" algn="r"/>
              </a:tabLst>
              <a:defRPr/>
            </a:lvl8pPr>
            <a:lvl9pPr marL="2011363" indent="-182563">
              <a:lnSpc>
                <a:spcPct val="100000"/>
              </a:lnSpc>
              <a:tabLst>
                <a:tab pos="10623550" algn="r"/>
              </a:tabLst>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7" name="Date Placeholder 6">
            <a:extLst>
              <a:ext uri="{FF2B5EF4-FFF2-40B4-BE49-F238E27FC236}">
                <a16:creationId xmlns:a16="http://schemas.microsoft.com/office/drawing/2014/main" id="{F5FFE9E4-AEC7-4C94-924E-CF2BD6516CAE}"/>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8" name="Footer Placeholder 7">
            <a:extLst>
              <a:ext uri="{FF2B5EF4-FFF2-40B4-BE49-F238E27FC236}">
                <a16:creationId xmlns:a16="http://schemas.microsoft.com/office/drawing/2014/main" id="{5748B076-1A83-49DC-8BDD-583FD7C990BE}"/>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9" name="Slide Number Placeholder 8">
            <a:extLst>
              <a:ext uri="{FF2B5EF4-FFF2-40B4-BE49-F238E27FC236}">
                <a16:creationId xmlns:a16="http://schemas.microsoft.com/office/drawing/2014/main" id="{4690F115-C2A9-454E-96E3-288E577C1D79}"/>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2C52D0D9-F3EE-47F0-A2C2-D8539FBB88B3}" type="slidenum">
              <a:rPr lang="en-GB" smtClean="0"/>
              <a:pPr/>
              <a:t>‹#›</a:t>
            </a:fld>
            <a:endParaRPr lang="en-GB"/>
          </a:p>
        </p:txBody>
      </p:sp>
    </p:spTree>
    <p:extLst>
      <p:ext uri="{BB962C8B-B14F-4D97-AF65-F5344CB8AC3E}">
        <p14:creationId xmlns:p14="http://schemas.microsoft.com/office/powerpoint/2010/main" val="2579094369"/>
      </p:ext>
    </p:extLst>
  </p:cSld>
  <p:clrMapOvr>
    <a:masterClrMapping/>
  </p:clrMapOvr>
  <p:hf hdr="0"/>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Ful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3" name="Content Placeholder 2"/>
          <p:cNvSpPr>
            <a:spLocks noGrp="1"/>
          </p:cNvSpPr>
          <p:nvPr>
            <p:ph idx="1"/>
          </p:nvPr>
        </p:nvSpPr>
        <p:spPr>
          <a:xfrm>
            <a:off x="442913" y="2103120"/>
            <a:ext cx="11306175" cy="407384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4" name="Date Placeholder 3">
            <a:extLst>
              <a:ext uri="{FF2B5EF4-FFF2-40B4-BE49-F238E27FC236}">
                <a16:creationId xmlns:a16="http://schemas.microsoft.com/office/drawing/2014/main" id="{E1796B38-0FC8-4E54-A71E-D10BB575FC8B}"/>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id="{B58051DD-181E-406E-9DC3-EF9FBC1ECA21}"/>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6" name="Slide Number Placeholder 5">
            <a:extLst>
              <a:ext uri="{FF2B5EF4-FFF2-40B4-BE49-F238E27FC236}">
                <a16:creationId xmlns:a16="http://schemas.microsoft.com/office/drawing/2014/main" id="{EAF7C639-0C30-4AE5-85A6-591060C75EEB}"/>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EFCA0BF2-2C09-4FEC-90EB-B061FD252A0B}" type="slidenum">
              <a:rPr lang="en-GB" smtClean="0"/>
              <a:pPr/>
              <a:t>‹#›</a:t>
            </a:fld>
            <a:endParaRPr lang="en-GB"/>
          </a:p>
        </p:txBody>
      </p:sp>
    </p:spTree>
    <p:extLst>
      <p:ext uri="{BB962C8B-B14F-4D97-AF65-F5344CB8AC3E}">
        <p14:creationId xmlns:p14="http://schemas.microsoft.com/office/powerpoint/2010/main" val="3601922143"/>
      </p:ext>
    </p:extLst>
  </p:cSld>
  <p:clrMapOvr>
    <a:masterClrMapping/>
  </p:clrMapOvr>
  <p:hf hdr="0"/>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Full Content - Subtitl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6" name="Subtitle 2">
            <a:extLst>
              <a:ext uri="{FF2B5EF4-FFF2-40B4-BE49-F238E27FC236}">
                <a16:creationId xmlns:a16="http://schemas.microsoft.com/office/drawing/2014/main" id="{06D22B17-E9E9-3842-A116-5C0D59C56C8F}"/>
              </a:ext>
            </a:extLst>
          </p:cNvPr>
          <p:cNvSpPr>
            <a:spLocks noGrp="1"/>
          </p:cNvSpPr>
          <p:nvPr>
            <p:ph type="subTitle" idx="16"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3" name="Content Placeholder 2"/>
          <p:cNvSpPr>
            <a:spLocks noGrp="1"/>
          </p:cNvSpPr>
          <p:nvPr>
            <p:ph idx="1"/>
          </p:nvPr>
        </p:nvSpPr>
        <p:spPr>
          <a:xfrm>
            <a:off x="442913" y="2103438"/>
            <a:ext cx="11306175"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2B619FD5-376E-4E0F-8BDD-0DDBC19B5ACB}"/>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1A5EFBEA-4331-4618-A5DA-DC43129764C1}"/>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19B6D308-C175-4268-81B7-6885FF2D2A70}"/>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pPr rtl="0"/>
            <a:fld id="{3E172874-F31C-4F49-83A0-567C39581794}" type="slidenum">
              <a:rPr lang="en-GB" smtClean="0"/>
              <a:pPr/>
              <a:t>‹#›</a:t>
            </a:fld>
            <a:endParaRPr lang="en-GB"/>
          </a:p>
        </p:txBody>
      </p:sp>
    </p:spTree>
    <p:extLst>
      <p:ext uri="{BB962C8B-B14F-4D97-AF65-F5344CB8AC3E}">
        <p14:creationId xmlns:p14="http://schemas.microsoft.com/office/powerpoint/2010/main" val="3363286318"/>
      </p:ext>
    </p:extLst>
  </p:cSld>
  <p:clrMapOvr>
    <a:masterClrMapping/>
  </p:clrMapOvr>
  <p:hf hdr="0"/>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3" name="Content Placeholder 2"/>
          <p:cNvSpPr>
            <a:spLocks noGrp="1"/>
          </p:cNvSpPr>
          <p:nvPr>
            <p:ph idx="1"/>
          </p:nvPr>
        </p:nvSpPr>
        <p:spPr>
          <a:xfrm>
            <a:off x="442914" y="2103438"/>
            <a:ext cx="3529012"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7C9AA037-4A14-464C-8F97-AECD87C851FE}"/>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47349846-E089-48A6-8843-D602A8122012}"/>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6" name="Slide Number Placeholder 5">
            <a:extLst>
              <a:ext uri="{FF2B5EF4-FFF2-40B4-BE49-F238E27FC236}">
                <a16:creationId xmlns:a16="http://schemas.microsoft.com/office/drawing/2014/main" id="{3FAF3750-5FD2-491E-92DD-5222745BE705}"/>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D9A43ECE-828D-4D8A-BDA5-1D8747809C26}" type="slidenum">
              <a:rPr lang="en-GB" smtClean="0"/>
              <a:pPr/>
              <a:t>‹#›</a:t>
            </a:fld>
            <a:endParaRPr lang="en-GB"/>
          </a:p>
        </p:txBody>
      </p:sp>
    </p:spTree>
    <p:extLst>
      <p:ext uri="{BB962C8B-B14F-4D97-AF65-F5344CB8AC3E}">
        <p14:creationId xmlns:p14="http://schemas.microsoft.com/office/powerpoint/2010/main" val="1349527968"/>
      </p:ext>
    </p:extLst>
  </p:cSld>
  <p:clrMapOvr>
    <a:masterClrMapping/>
  </p:clrMapOvr>
  <p:hf hdr="0"/>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One Column Content - Subtitl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6" name="Subtitle 2">
            <a:extLst>
              <a:ext uri="{FF2B5EF4-FFF2-40B4-BE49-F238E27FC236}">
                <a16:creationId xmlns:a16="http://schemas.microsoft.com/office/drawing/2014/main" id="{1C758DF0-2055-C446-AF59-8BED8AF86DAB}"/>
              </a:ext>
            </a:extLst>
          </p:cNvPr>
          <p:cNvSpPr>
            <a:spLocks noGrp="1"/>
          </p:cNvSpPr>
          <p:nvPr>
            <p:ph type="subTitle" idx="16"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3" name="Content Placeholder 2"/>
          <p:cNvSpPr>
            <a:spLocks noGrp="1"/>
          </p:cNvSpPr>
          <p:nvPr>
            <p:ph idx="1"/>
          </p:nvPr>
        </p:nvSpPr>
        <p:spPr>
          <a:xfrm>
            <a:off x="442914" y="2103438"/>
            <a:ext cx="3529012"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74832FEA-F2D8-43B8-8AEE-37A5A67687BF}"/>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82AD00FD-D30F-4BA9-8049-D4D24D0DA1B7}"/>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2E86034B-8EBA-4443-906A-9CE4179361D5}"/>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pPr rtl="0"/>
            <a:fld id="{89737A4A-7763-40F2-BBF1-C2CA2B5F6C4C}" type="slidenum">
              <a:rPr lang="en-GB" smtClean="0"/>
              <a:pPr/>
              <a:t>‹#›</a:t>
            </a:fld>
            <a:endParaRPr lang="en-GB"/>
          </a:p>
        </p:txBody>
      </p:sp>
    </p:spTree>
    <p:extLst>
      <p:ext uri="{BB962C8B-B14F-4D97-AF65-F5344CB8AC3E}">
        <p14:creationId xmlns:p14="http://schemas.microsoft.com/office/powerpoint/2010/main" val="791375901"/>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78216570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One Column Content Dark">
    <p:bg>
      <p:bgPr>
        <a:solidFill>
          <a:srgbClr val="464646"/>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p:txBody>
          <a:bodyPr rtlCol="0"/>
          <a:lstStyle>
            <a:lvl1pPr>
              <a:defRPr>
                <a:solidFill>
                  <a:schemeClr val="tx1"/>
                </a:solidFill>
              </a:defRPr>
            </a:lvl1pPr>
          </a:lstStyle>
          <a:p>
            <a:pPr rtl="0"/>
            <a:r>
              <a:rPr lang="lv-lv"/>
              <a:t>[Slide title]</a:t>
            </a:r>
          </a:p>
        </p:txBody>
      </p:sp>
      <p:sp>
        <p:nvSpPr>
          <p:cNvPr id="3" name="Content Placeholder 2"/>
          <p:cNvSpPr>
            <a:spLocks noGrp="1"/>
          </p:cNvSpPr>
          <p:nvPr>
            <p:ph idx="1"/>
          </p:nvPr>
        </p:nvSpPr>
        <p:spPr>
          <a:xfrm>
            <a:off x="442914" y="2103438"/>
            <a:ext cx="3529012" cy="4068762"/>
          </a:xfrm>
        </p:spPr>
        <p:txBody>
          <a:bodyPr rtlCol="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8ED72116-A052-4534-BF66-3D711D17D492}"/>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A5531D85-3DC1-4C86-8C85-0CD577B90383}"/>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6" name="Slide Number Placeholder 5">
            <a:extLst>
              <a:ext uri="{FF2B5EF4-FFF2-40B4-BE49-F238E27FC236}">
                <a16:creationId xmlns:a16="http://schemas.microsoft.com/office/drawing/2014/main" id="{247A35EB-873A-4A0B-83B2-B2F8FAACFF9C}"/>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EFF0ACD7-9637-4A16-9A2D-EA44F9E7B6FE}" type="slidenum">
              <a:rPr lang="en-GB" smtClean="0"/>
              <a:pPr/>
              <a:t>‹#›</a:t>
            </a:fld>
            <a:endParaRPr lang="en-GB"/>
          </a:p>
        </p:txBody>
      </p:sp>
    </p:spTree>
    <p:extLst>
      <p:ext uri="{BB962C8B-B14F-4D97-AF65-F5344CB8AC3E}">
        <p14:creationId xmlns:p14="http://schemas.microsoft.com/office/powerpoint/2010/main" val="1853764833"/>
      </p:ext>
    </p:extLst>
  </p:cSld>
  <p:clrMapOvr>
    <a:overrideClrMapping bg1="dk1" tx1="lt1" bg2="dk2" tx2="lt2" accent1="accent1" accent2="accent2" accent3="accent3" accent4="accent4" accent5="accent5" accent6="accent6" hlink="hlink" folHlink="folHlink"/>
  </p:clrMapOvr>
  <p:hf hdr="0"/>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3" name="Content Placeholder 2"/>
          <p:cNvSpPr>
            <a:spLocks noGrp="1"/>
          </p:cNvSpPr>
          <p:nvPr>
            <p:ph sz="half" idx="1"/>
          </p:nvPr>
        </p:nvSpPr>
        <p:spPr>
          <a:xfrm>
            <a:off x="442913" y="2103438"/>
            <a:ext cx="5473700" cy="4068761"/>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4" name="Content Placeholder 3"/>
          <p:cNvSpPr>
            <a:spLocks noGrp="1"/>
          </p:cNvSpPr>
          <p:nvPr>
            <p:ph sz="half" idx="2"/>
          </p:nvPr>
        </p:nvSpPr>
        <p:spPr>
          <a:xfrm>
            <a:off x="6275388" y="2103438"/>
            <a:ext cx="5473700"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AE27C26A-ECCA-46D0-9C68-72B3B62599FC}"/>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id="{2EA4E4AE-48A1-432B-95C8-00858995546E}"/>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7" name="Slide Number Placeholder 6">
            <a:extLst>
              <a:ext uri="{FF2B5EF4-FFF2-40B4-BE49-F238E27FC236}">
                <a16:creationId xmlns:a16="http://schemas.microsoft.com/office/drawing/2014/main" id="{98CB0BC9-C18E-49AE-AC80-7FC18B563CE5}"/>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C6801210-E712-4AA6-BB08-42121F56C0D1}" type="slidenum">
              <a:rPr lang="en-GB" smtClean="0"/>
              <a:pPr/>
              <a:t>‹#›</a:t>
            </a:fld>
            <a:endParaRPr lang="en-GB"/>
          </a:p>
        </p:txBody>
      </p:sp>
    </p:spTree>
    <p:extLst>
      <p:ext uri="{BB962C8B-B14F-4D97-AF65-F5344CB8AC3E}">
        <p14:creationId xmlns:p14="http://schemas.microsoft.com/office/powerpoint/2010/main" val="304714397"/>
      </p:ext>
    </p:extLst>
  </p:cSld>
  <p:clrMapOvr>
    <a:masterClrMapping/>
  </p:clrMapOvr>
  <p:hf hdr="0"/>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wo Content - Subtitl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7" name="Subtitle 2">
            <a:extLst>
              <a:ext uri="{FF2B5EF4-FFF2-40B4-BE49-F238E27FC236}">
                <a16:creationId xmlns:a16="http://schemas.microsoft.com/office/drawing/2014/main" id="{32E0820E-E86A-4245-AF6A-000EBF442F6A}"/>
              </a:ext>
            </a:extLst>
          </p:cNvPr>
          <p:cNvSpPr>
            <a:spLocks noGrp="1"/>
          </p:cNvSpPr>
          <p:nvPr>
            <p:ph type="subTitle" idx="16"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3" name="Content Placeholder 2"/>
          <p:cNvSpPr>
            <a:spLocks noGrp="1"/>
          </p:cNvSpPr>
          <p:nvPr>
            <p:ph sz="half" idx="1"/>
          </p:nvPr>
        </p:nvSpPr>
        <p:spPr>
          <a:xfrm>
            <a:off x="442913" y="2103438"/>
            <a:ext cx="5473700" cy="4068761"/>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4" name="Content Placeholder 3"/>
          <p:cNvSpPr>
            <a:spLocks noGrp="1"/>
          </p:cNvSpPr>
          <p:nvPr>
            <p:ph sz="half" idx="2"/>
          </p:nvPr>
        </p:nvSpPr>
        <p:spPr>
          <a:xfrm>
            <a:off x="6275388" y="2103437"/>
            <a:ext cx="5473699" cy="4068761"/>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B19D8571-A554-4D05-A41B-3C087616F07F}"/>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id="{7723F0E0-6416-4DB8-A9B0-F82D537CE380}"/>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6" name="Slide Number Placeholder 5">
            <a:extLst>
              <a:ext uri="{FF2B5EF4-FFF2-40B4-BE49-F238E27FC236}">
                <a16:creationId xmlns:a16="http://schemas.microsoft.com/office/drawing/2014/main" id="{6BAEF7FF-4FB8-46E6-9AD2-68FCFE487CCF}"/>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pPr rtl="0"/>
            <a:fld id="{F5100DC7-30EC-4A76-8108-F54443D8B7A8}" type="slidenum">
              <a:rPr lang="en-GB" smtClean="0"/>
              <a:pPr/>
              <a:t>‹#›</a:t>
            </a:fld>
            <a:endParaRPr lang="en-GB"/>
          </a:p>
        </p:txBody>
      </p:sp>
    </p:spTree>
    <p:extLst>
      <p:ext uri="{BB962C8B-B14F-4D97-AF65-F5344CB8AC3E}">
        <p14:creationId xmlns:p14="http://schemas.microsoft.com/office/powerpoint/2010/main" val="3943900060"/>
      </p:ext>
    </p:extLst>
  </p:cSld>
  <p:clrMapOvr>
    <a:masterClrMapping/>
  </p:clrMapOvr>
  <p:hf hdr="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913" y="432000"/>
            <a:ext cx="5317807" cy="1387275"/>
          </a:xfrm>
        </p:spPr>
        <p:txBody>
          <a:bodyPr rtlCol="0"/>
          <a:lstStyle>
            <a:lvl1pPr>
              <a:defRPr/>
            </a:lvl1pPr>
          </a:lstStyle>
          <a:p>
            <a:pPr rtl="0"/>
            <a:r>
              <a:rPr lang="lv-lv"/>
              <a:t>[Slide title]</a:t>
            </a:r>
          </a:p>
        </p:txBody>
      </p:sp>
      <p:sp>
        <p:nvSpPr>
          <p:cNvPr id="3" name="Content Placeholder 2"/>
          <p:cNvSpPr>
            <a:spLocks noGrp="1"/>
          </p:cNvSpPr>
          <p:nvPr>
            <p:ph sz="half" idx="1"/>
          </p:nvPr>
        </p:nvSpPr>
        <p:spPr>
          <a:xfrm>
            <a:off x="442913" y="2103438"/>
            <a:ext cx="5317807" cy="4068761"/>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8" name="Picture Placeholder 2">
            <a:extLst>
              <a:ext uri="{FF2B5EF4-FFF2-40B4-BE49-F238E27FC236}">
                <a16:creationId xmlns:a16="http://schemas.microsoft.com/office/drawing/2014/main" id="{2BED7AA0-17C2-48FB-ABC4-C692036AAF8C}"/>
              </a:ext>
            </a:extLst>
          </p:cNvPr>
          <p:cNvSpPr>
            <a:spLocks noGrp="1"/>
          </p:cNvSpPr>
          <p:nvPr>
            <p:ph type="pic" sz="quarter" idx="13"/>
          </p:nvPr>
        </p:nvSpPr>
        <p:spPr>
          <a:xfrm>
            <a:off x="6096000" y="0"/>
            <a:ext cx="6096000" cy="685800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4" name="Date Placeholder 3">
            <a:extLst>
              <a:ext uri="{FF2B5EF4-FFF2-40B4-BE49-F238E27FC236}">
                <a16:creationId xmlns:a16="http://schemas.microsoft.com/office/drawing/2014/main" id="{0E0CBBB6-DDED-49C1-A27B-16C3593355CA}"/>
              </a:ext>
            </a:extLst>
          </p:cNvPr>
          <p:cNvSpPr>
            <a:spLocks noGrp="1"/>
          </p:cNvSpPr>
          <p:nvPr>
            <p:ph type="dt" sz="half" idx="14"/>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id="{F07BD7B9-85F7-4CA6-A9C4-308D25BA0056}"/>
              </a:ext>
            </a:extLst>
          </p:cNvPr>
          <p:cNvSpPr>
            <a:spLocks noGrp="1"/>
          </p:cNvSpPr>
          <p:nvPr>
            <p:ph type="ftr" sz="quarter" idx="15"/>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6" name="Slide Number Placeholder 5">
            <a:extLst>
              <a:ext uri="{FF2B5EF4-FFF2-40B4-BE49-F238E27FC236}">
                <a16:creationId xmlns:a16="http://schemas.microsoft.com/office/drawing/2014/main" id="{61B7813F-ECB9-4D2A-80D3-018AB783F3E0}"/>
              </a:ext>
            </a:extLst>
          </p:cNvPr>
          <p:cNvSpPr>
            <a:spLocks noGrp="1"/>
          </p:cNvSpPr>
          <p:nvPr>
            <p:ph type="sldNum" sz="quarter" idx="16"/>
          </p:nvPr>
        </p:nvSpPr>
        <p:spPr>
          <a:xfrm>
            <a:off x="9984296" y="6492240"/>
            <a:ext cx="1764792" cy="137160"/>
          </a:xfrm>
        </p:spPr>
        <p:txBody>
          <a:bodyPr vert="horz" lIns="0" tIns="0" rIns="0" bIns="0" rtlCol="0" anchor="b" anchorCtr="0">
            <a:noAutofit/>
          </a:bodyPr>
          <a:lstStyle>
            <a:lvl1pPr algn="r">
              <a:defRPr lang="en-GB" smtClean="0"/>
            </a:lvl1pPr>
          </a:lstStyle>
          <a:p>
            <a:pPr rtl="0"/>
            <a:fld id="{CA3FF8F8-0B2B-43EB-9C40-8AAC46919106}" type="slidenum">
              <a:rPr lang="en-GB" smtClean="0"/>
              <a:pPr/>
              <a:t>‹#›</a:t>
            </a:fld>
            <a:endParaRPr lang="en-GB"/>
          </a:p>
        </p:txBody>
      </p:sp>
    </p:spTree>
    <p:extLst>
      <p:ext uri="{BB962C8B-B14F-4D97-AF65-F5344CB8AC3E}">
        <p14:creationId xmlns:p14="http://schemas.microsoft.com/office/powerpoint/2010/main" val="1642399029"/>
      </p:ext>
    </p:extLst>
  </p:cSld>
  <p:clrMapOvr>
    <a:masterClrMapping/>
  </p:clrMapOvr>
  <p:hf hdr="0"/>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Content and Image - Subtitle">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42914" y="430514"/>
            <a:ext cx="5317806" cy="502920"/>
          </a:xfrm>
        </p:spPr>
        <p:txBody>
          <a:bodyPr rtlCol="0"/>
          <a:lstStyle>
            <a:lvl1pPr>
              <a:defRPr/>
            </a:lvl1pPr>
          </a:lstStyle>
          <a:p>
            <a:pPr rtl="0"/>
            <a:r>
              <a:rPr lang="lv-lv"/>
              <a:t>[Slide title]</a:t>
            </a:r>
          </a:p>
        </p:txBody>
      </p:sp>
      <p:sp>
        <p:nvSpPr>
          <p:cNvPr id="7" name="Subtitle 2">
            <a:extLst>
              <a:ext uri="{FF2B5EF4-FFF2-40B4-BE49-F238E27FC236}">
                <a16:creationId xmlns:a16="http://schemas.microsoft.com/office/drawing/2014/main" id="{339845CC-465C-0147-BB19-41367E39D82E}"/>
              </a:ext>
            </a:extLst>
          </p:cNvPr>
          <p:cNvSpPr>
            <a:spLocks noGrp="1"/>
          </p:cNvSpPr>
          <p:nvPr>
            <p:ph type="subTitle" idx="16" hasCustomPrompt="1"/>
          </p:nvPr>
        </p:nvSpPr>
        <p:spPr>
          <a:xfrm>
            <a:off x="442912" y="933433"/>
            <a:ext cx="5317808"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3" name="Content Placeholder 2"/>
          <p:cNvSpPr>
            <a:spLocks noGrp="1"/>
          </p:cNvSpPr>
          <p:nvPr>
            <p:ph sz="half" idx="1"/>
          </p:nvPr>
        </p:nvSpPr>
        <p:spPr>
          <a:xfrm>
            <a:off x="442913" y="2103438"/>
            <a:ext cx="5317807"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9" name="Picture Placeholder 2"/>
          <p:cNvSpPr>
            <a:spLocks noGrp="1"/>
          </p:cNvSpPr>
          <p:nvPr>
            <p:ph type="pic" sz="quarter" idx="13"/>
          </p:nvPr>
        </p:nvSpPr>
        <p:spPr>
          <a:xfrm>
            <a:off x="6096000" y="0"/>
            <a:ext cx="6096000" cy="685800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2" name="Date Placeholder 1">
            <a:extLst>
              <a:ext uri="{FF2B5EF4-FFF2-40B4-BE49-F238E27FC236}">
                <a16:creationId xmlns:a16="http://schemas.microsoft.com/office/drawing/2014/main" id="{20FC441B-66EF-47B4-BF09-421FDE0CBF0E}"/>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09FA6A78-53B9-4D23-91E9-1C5CDA15C357}"/>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F1F9E0A3-6B9F-4D03-B399-CD7323EF2377}"/>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pPr rtl="0"/>
            <a:fld id="{1951A28F-14CB-4571-B1C2-701BE220D3D1}" type="slidenum">
              <a:rPr lang="en-GB" smtClean="0"/>
              <a:pPr/>
              <a:t>‹#›</a:t>
            </a:fld>
            <a:endParaRPr lang="en-GB"/>
          </a:p>
        </p:txBody>
      </p:sp>
    </p:spTree>
    <p:extLst>
      <p:ext uri="{BB962C8B-B14F-4D97-AF65-F5344CB8AC3E}">
        <p14:creationId xmlns:p14="http://schemas.microsoft.com/office/powerpoint/2010/main" val="554982358"/>
      </p:ext>
    </p:extLst>
  </p:cSld>
  <p:clrMapOvr>
    <a:masterClrMapping/>
  </p:clrMapOvr>
  <p:hf hdr="0"/>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3" name="Content Placeholder 2"/>
          <p:cNvSpPr>
            <a:spLocks noGrp="1"/>
          </p:cNvSpPr>
          <p:nvPr>
            <p:ph sz="half" idx="1"/>
          </p:nvPr>
        </p:nvSpPr>
        <p:spPr>
          <a:xfrm>
            <a:off x="442913" y="2103438"/>
            <a:ext cx="3529012"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4" name="Content Placeholder 3"/>
          <p:cNvSpPr>
            <a:spLocks noGrp="1"/>
          </p:cNvSpPr>
          <p:nvPr>
            <p:ph sz="half" idx="2"/>
          </p:nvPr>
        </p:nvSpPr>
        <p:spPr>
          <a:xfrm>
            <a:off x="4332288" y="2103438"/>
            <a:ext cx="3529012"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12" name="Content Placeholder 4"/>
          <p:cNvSpPr>
            <a:spLocks noGrp="1"/>
          </p:cNvSpPr>
          <p:nvPr>
            <p:ph sz="half" idx="13"/>
          </p:nvPr>
        </p:nvSpPr>
        <p:spPr>
          <a:xfrm>
            <a:off x="8220076" y="2103438"/>
            <a:ext cx="3529012"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8F5CE338-F747-4541-B891-4895AB8A3468}"/>
              </a:ext>
            </a:extLst>
          </p:cNvPr>
          <p:cNvSpPr>
            <a:spLocks noGrp="1"/>
          </p:cNvSpPr>
          <p:nvPr>
            <p:ph type="dt" sz="half" idx="14"/>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id="{6FDBE94E-3F46-46CB-82E1-CD9AD13FC7EB}"/>
              </a:ext>
            </a:extLst>
          </p:cNvPr>
          <p:cNvSpPr>
            <a:spLocks noGrp="1"/>
          </p:cNvSpPr>
          <p:nvPr>
            <p:ph type="ftr" sz="quarter" idx="15"/>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7" name="Slide Number Placeholder 6">
            <a:extLst>
              <a:ext uri="{FF2B5EF4-FFF2-40B4-BE49-F238E27FC236}">
                <a16:creationId xmlns:a16="http://schemas.microsoft.com/office/drawing/2014/main" id="{029FD474-FA48-421C-B10E-5ADE02D69740}"/>
              </a:ext>
            </a:extLst>
          </p:cNvPr>
          <p:cNvSpPr>
            <a:spLocks noGrp="1"/>
          </p:cNvSpPr>
          <p:nvPr>
            <p:ph type="sldNum" sz="quarter" idx="16"/>
          </p:nvPr>
        </p:nvSpPr>
        <p:spPr>
          <a:xfrm>
            <a:off x="9984296" y="6492240"/>
            <a:ext cx="1764792" cy="137160"/>
          </a:xfrm>
        </p:spPr>
        <p:txBody>
          <a:bodyPr vert="horz" lIns="0" tIns="0" rIns="0" bIns="0" rtlCol="0" anchor="b" anchorCtr="0">
            <a:noAutofit/>
          </a:bodyPr>
          <a:lstStyle>
            <a:lvl1pPr algn="r">
              <a:defRPr lang="en-GB" smtClean="0"/>
            </a:lvl1pPr>
          </a:lstStyle>
          <a:p>
            <a:pPr rtl="0"/>
            <a:fld id="{89E1532C-3935-45C6-841B-A5B89909B3C2}" type="slidenum">
              <a:rPr lang="en-GB" smtClean="0"/>
              <a:pPr/>
              <a:t>‹#›</a:t>
            </a:fld>
            <a:endParaRPr lang="en-GB"/>
          </a:p>
        </p:txBody>
      </p:sp>
    </p:spTree>
    <p:extLst>
      <p:ext uri="{BB962C8B-B14F-4D97-AF65-F5344CB8AC3E}">
        <p14:creationId xmlns:p14="http://schemas.microsoft.com/office/powerpoint/2010/main" val="2168869292"/>
      </p:ext>
    </p:extLst>
  </p:cSld>
  <p:clrMapOvr>
    <a:masterClrMapping/>
  </p:clrMapOvr>
  <p:hf hdr="0"/>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hree Content - Subtitle">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8" name="Subtitle 2">
            <a:extLst>
              <a:ext uri="{FF2B5EF4-FFF2-40B4-BE49-F238E27FC236}">
                <a16:creationId xmlns:a16="http://schemas.microsoft.com/office/drawing/2014/main" id="{B56B3548-5EB8-714F-93B3-BD8CE8C6C99A}"/>
              </a:ext>
            </a:extLst>
          </p:cNvPr>
          <p:cNvSpPr>
            <a:spLocks noGrp="1"/>
          </p:cNvSpPr>
          <p:nvPr>
            <p:ph type="subTitle" idx="16"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3" name="Content Placeholder 2"/>
          <p:cNvSpPr>
            <a:spLocks noGrp="1"/>
          </p:cNvSpPr>
          <p:nvPr>
            <p:ph sz="half" idx="1"/>
          </p:nvPr>
        </p:nvSpPr>
        <p:spPr>
          <a:xfrm>
            <a:off x="442913" y="2103439"/>
            <a:ext cx="3529012"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4" name="Content Placeholder 3"/>
          <p:cNvSpPr>
            <a:spLocks noGrp="1"/>
          </p:cNvSpPr>
          <p:nvPr>
            <p:ph sz="half" idx="2"/>
          </p:nvPr>
        </p:nvSpPr>
        <p:spPr>
          <a:xfrm>
            <a:off x="4332288" y="2103439"/>
            <a:ext cx="3529012"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12" name="Content Placeholder 4"/>
          <p:cNvSpPr>
            <a:spLocks noGrp="1"/>
          </p:cNvSpPr>
          <p:nvPr>
            <p:ph sz="half" idx="13"/>
          </p:nvPr>
        </p:nvSpPr>
        <p:spPr>
          <a:xfrm>
            <a:off x="8220076" y="2103439"/>
            <a:ext cx="3529012"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90A31848-F896-4722-8A26-A0DE9F35F2F3}"/>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id="{3ED48F69-42B3-44AF-AA77-7172FB2884D8}"/>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6" name="Slide Number Placeholder 5">
            <a:extLst>
              <a:ext uri="{FF2B5EF4-FFF2-40B4-BE49-F238E27FC236}">
                <a16:creationId xmlns:a16="http://schemas.microsoft.com/office/drawing/2014/main" id="{13B8AA88-C25A-486A-9B82-89ECD47A2D94}"/>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pPr rtl="0"/>
            <a:fld id="{EB132799-308F-4E8F-BB8C-4BDBF1A9A2D6}" type="slidenum">
              <a:rPr lang="en-GB" smtClean="0"/>
              <a:pPr/>
              <a:t>‹#›</a:t>
            </a:fld>
            <a:endParaRPr lang="en-GB"/>
          </a:p>
        </p:txBody>
      </p:sp>
    </p:spTree>
    <p:extLst>
      <p:ext uri="{BB962C8B-B14F-4D97-AF65-F5344CB8AC3E}">
        <p14:creationId xmlns:p14="http://schemas.microsoft.com/office/powerpoint/2010/main" val="2442703885"/>
      </p:ext>
    </p:extLst>
  </p:cSld>
  <p:clrMapOvr>
    <a:masterClrMapping/>
  </p:clrMapOvr>
  <p:hf hdr="0"/>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3" name="Content Placeholder 2"/>
          <p:cNvSpPr>
            <a:spLocks noGrp="1"/>
          </p:cNvSpPr>
          <p:nvPr>
            <p:ph sz="half" idx="1"/>
          </p:nvPr>
        </p:nvSpPr>
        <p:spPr>
          <a:xfrm>
            <a:off x="442913" y="2103438"/>
            <a:ext cx="2556000"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4" name="Content Placeholder 3"/>
          <p:cNvSpPr>
            <a:spLocks noGrp="1"/>
          </p:cNvSpPr>
          <p:nvPr>
            <p:ph sz="half" idx="2"/>
          </p:nvPr>
        </p:nvSpPr>
        <p:spPr>
          <a:xfrm>
            <a:off x="3360613" y="2103438"/>
            <a:ext cx="2556000"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6" name="Content Placeholder 4"/>
          <p:cNvSpPr>
            <a:spLocks noGrp="1"/>
          </p:cNvSpPr>
          <p:nvPr>
            <p:ph sz="half" idx="13"/>
          </p:nvPr>
        </p:nvSpPr>
        <p:spPr>
          <a:xfrm>
            <a:off x="6275388" y="2103438"/>
            <a:ext cx="2556000"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7" name="Content Placeholder 5"/>
          <p:cNvSpPr>
            <a:spLocks noGrp="1"/>
          </p:cNvSpPr>
          <p:nvPr>
            <p:ph sz="half" idx="14"/>
          </p:nvPr>
        </p:nvSpPr>
        <p:spPr>
          <a:xfrm>
            <a:off x="9190163" y="2103438"/>
            <a:ext cx="2556000"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F86A5EC5-D7AC-4570-B6A1-E27F23A796CC}"/>
              </a:ext>
            </a:extLst>
          </p:cNvPr>
          <p:cNvSpPr>
            <a:spLocks noGrp="1"/>
          </p:cNvSpPr>
          <p:nvPr>
            <p:ph type="dt" sz="half" idx="15"/>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id="{4C45C3CB-502E-4A1A-BA54-7F47C1814A8B}"/>
              </a:ext>
            </a:extLst>
          </p:cNvPr>
          <p:cNvSpPr>
            <a:spLocks noGrp="1"/>
          </p:cNvSpPr>
          <p:nvPr>
            <p:ph type="ftr" sz="quarter" idx="16"/>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8" name="Slide Number Placeholder 7">
            <a:extLst>
              <a:ext uri="{FF2B5EF4-FFF2-40B4-BE49-F238E27FC236}">
                <a16:creationId xmlns:a16="http://schemas.microsoft.com/office/drawing/2014/main" id="{C0723AA0-44DB-4CF8-BE29-84B77C09F20F}"/>
              </a:ext>
            </a:extLst>
          </p:cNvPr>
          <p:cNvSpPr>
            <a:spLocks noGrp="1"/>
          </p:cNvSpPr>
          <p:nvPr>
            <p:ph type="sldNum" sz="quarter" idx="17"/>
          </p:nvPr>
        </p:nvSpPr>
        <p:spPr>
          <a:xfrm>
            <a:off x="9984296" y="6492240"/>
            <a:ext cx="1764792" cy="137160"/>
          </a:xfrm>
        </p:spPr>
        <p:txBody>
          <a:bodyPr vert="horz" lIns="0" tIns="0" rIns="0" bIns="0" rtlCol="0" anchor="b" anchorCtr="0">
            <a:noAutofit/>
          </a:bodyPr>
          <a:lstStyle>
            <a:lvl1pPr algn="r">
              <a:defRPr lang="en-GB" smtClean="0"/>
            </a:lvl1pPr>
          </a:lstStyle>
          <a:p>
            <a:pPr rtl="0"/>
            <a:fld id="{EC009FD1-4D04-4D22-902B-D02F4870D313}" type="slidenum">
              <a:rPr lang="en-GB" smtClean="0"/>
              <a:pPr/>
              <a:t>‹#›</a:t>
            </a:fld>
            <a:endParaRPr lang="en-GB"/>
          </a:p>
        </p:txBody>
      </p:sp>
    </p:spTree>
    <p:extLst>
      <p:ext uri="{BB962C8B-B14F-4D97-AF65-F5344CB8AC3E}">
        <p14:creationId xmlns:p14="http://schemas.microsoft.com/office/powerpoint/2010/main" val="1714216975"/>
      </p:ext>
    </p:extLst>
  </p:cSld>
  <p:clrMapOvr>
    <a:masterClrMapping/>
  </p:clrMapOvr>
  <p:hf hdr="0"/>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Four Content - Subtitl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11" name="Subtitle 2">
            <a:extLst>
              <a:ext uri="{FF2B5EF4-FFF2-40B4-BE49-F238E27FC236}">
                <a16:creationId xmlns:a16="http://schemas.microsoft.com/office/drawing/2014/main" id="{42F08066-BCE7-3945-BE4E-1DEA43569B7F}"/>
              </a:ext>
            </a:extLst>
          </p:cNvPr>
          <p:cNvSpPr>
            <a:spLocks noGrp="1"/>
          </p:cNvSpPr>
          <p:nvPr>
            <p:ph type="subTitle" idx="16"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3" name="Content Placeholder 2"/>
          <p:cNvSpPr>
            <a:spLocks noGrp="1"/>
          </p:cNvSpPr>
          <p:nvPr>
            <p:ph sz="half" idx="1"/>
          </p:nvPr>
        </p:nvSpPr>
        <p:spPr>
          <a:xfrm>
            <a:off x="442913" y="2103438"/>
            <a:ext cx="2556000"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4" name="Content Placeholder 3"/>
          <p:cNvSpPr>
            <a:spLocks noGrp="1"/>
          </p:cNvSpPr>
          <p:nvPr>
            <p:ph sz="half" idx="2"/>
          </p:nvPr>
        </p:nvSpPr>
        <p:spPr>
          <a:xfrm>
            <a:off x="3360613" y="2103438"/>
            <a:ext cx="2556000"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6" name="Content Placeholder 4"/>
          <p:cNvSpPr>
            <a:spLocks noGrp="1"/>
          </p:cNvSpPr>
          <p:nvPr>
            <p:ph sz="half" idx="13"/>
          </p:nvPr>
        </p:nvSpPr>
        <p:spPr>
          <a:xfrm>
            <a:off x="6275388" y="2103438"/>
            <a:ext cx="2556000"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7" name="Content Placeholder 5"/>
          <p:cNvSpPr>
            <a:spLocks noGrp="1"/>
          </p:cNvSpPr>
          <p:nvPr>
            <p:ph sz="half" idx="14"/>
          </p:nvPr>
        </p:nvSpPr>
        <p:spPr>
          <a:xfrm>
            <a:off x="9190163" y="2103438"/>
            <a:ext cx="2556000"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D8047B8E-B85D-487A-81D0-27699D5114D2}"/>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id="{9C28BA9A-B013-49E2-BF7E-B3BCE36A6CA0}"/>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8" name="Slide Number Placeholder 7">
            <a:extLst>
              <a:ext uri="{FF2B5EF4-FFF2-40B4-BE49-F238E27FC236}">
                <a16:creationId xmlns:a16="http://schemas.microsoft.com/office/drawing/2014/main" id="{FCA1C1A5-D15B-440D-9762-F36546E405D8}"/>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pPr rtl="0"/>
            <a:fld id="{6BC3BD3A-3EF7-434B-948C-880D67D6300F}" type="slidenum">
              <a:rPr lang="en-GB" smtClean="0"/>
              <a:pPr/>
              <a:t>‹#›</a:t>
            </a:fld>
            <a:endParaRPr lang="en-GB"/>
          </a:p>
        </p:txBody>
      </p:sp>
    </p:spTree>
    <p:extLst>
      <p:ext uri="{BB962C8B-B14F-4D97-AF65-F5344CB8AC3E}">
        <p14:creationId xmlns:p14="http://schemas.microsoft.com/office/powerpoint/2010/main" val="1342780197"/>
      </p:ext>
    </p:extLst>
  </p:cSld>
  <p:clrMapOvr>
    <a:masterClrMapping/>
  </p:clrMapOvr>
  <p:hf hdr="0"/>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3" name="Content Placeholder 2"/>
          <p:cNvSpPr>
            <a:spLocks noGrp="1"/>
          </p:cNvSpPr>
          <p:nvPr>
            <p:ph sz="half" idx="1"/>
          </p:nvPr>
        </p:nvSpPr>
        <p:spPr>
          <a:xfrm>
            <a:off x="442913"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4" name="Content Placeholder 3"/>
          <p:cNvSpPr>
            <a:spLocks noGrp="1"/>
          </p:cNvSpPr>
          <p:nvPr>
            <p:ph sz="half" idx="2"/>
          </p:nvPr>
        </p:nvSpPr>
        <p:spPr>
          <a:xfrm>
            <a:off x="2777045"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6" name="Content Placeholder 4"/>
          <p:cNvSpPr>
            <a:spLocks noGrp="1"/>
          </p:cNvSpPr>
          <p:nvPr>
            <p:ph sz="half" idx="13"/>
          </p:nvPr>
        </p:nvSpPr>
        <p:spPr>
          <a:xfrm>
            <a:off x="5111177"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7" name="Content Placeholder 5"/>
          <p:cNvSpPr>
            <a:spLocks noGrp="1"/>
          </p:cNvSpPr>
          <p:nvPr>
            <p:ph sz="half" idx="14"/>
          </p:nvPr>
        </p:nvSpPr>
        <p:spPr>
          <a:xfrm>
            <a:off x="7445309"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9" name="Content Placeholder 6"/>
          <p:cNvSpPr>
            <a:spLocks noGrp="1"/>
          </p:cNvSpPr>
          <p:nvPr>
            <p:ph sz="half" idx="15"/>
          </p:nvPr>
        </p:nvSpPr>
        <p:spPr>
          <a:xfrm>
            <a:off x="9779443"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2" name="Date Placeholder 1">
            <a:extLst>
              <a:ext uri="{FF2B5EF4-FFF2-40B4-BE49-F238E27FC236}">
                <a16:creationId xmlns:a16="http://schemas.microsoft.com/office/drawing/2014/main" id="{2AD00847-51D5-47CC-AFA8-E0BE33A09359}"/>
              </a:ext>
            </a:extLst>
          </p:cNvPr>
          <p:cNvSpPr>
            <a:spLocks noGrp="1"/>
          </p:cNvSpPr>
          <p:nvPr>
            <p:ph type="dt" sz="half" idx="16"/>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id="{970D506F-3D01-4FBB-91BF-C210EF689F50}"/>
              </a:ext>
            </a:extLst>
          </p:cNvPr>
          <p:cNvSpPr>
            <a:spLocks noGrp="1"/>
          </p:cNvSpPr>
          <p:nvPr>
            <p:ph type="ftr" sz="quarter" idx="17"/>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8" name="Slide Number Placeholder 7">
            <a:extLst>
              <a:ext uri="{FF2B5EF4-FFF2-40B4-BE49-F238E27FC236}">
                <a16:creationId xmlns:a16="http://schemas.microsoft.com/office/drawing/2014/main" id="{4BCCD176-9A83-4F8B-BE59-81311B79987D}"/>
              </a:ext>
            </a:extLst>
          </p:cNvPr>
          <p:cNvSpPr>
            <a:spLocks noGrp="1"/>
          </p:cNvSpPr>
          <p:nvPr>
            <p:ph type="sldNum" sz="quarter" idx="18"/>
          </p:nvPr>
        </p:nvSpPr>
        <p:spPr>
          <a:xfrm>
            <a:off x="9984296" y="6492240"/>
            <a:ext cx="1764792" cy="137160"/>
          </a:xfrm>
        </p:spPr>
        <p:txBody>
          <a:bodyPr vert="horz" lIns="0" tIns="0" rIns="0" bIns="0" rtlCol="0" anchor="b" anchorCtr="0">
            <a:noAutofit/>
          </a:bodyPr>
          <a:lstStyle>
            <a:lvl1pPr algn="r">
              <a:defRPr lang="en-GB" smtClean="0"/>
            </a:lvl1pPr>
          </a:lstStyle>
          <a:p>
            <a:pPr rtl="0"/>
            <a:fld id="{20C748A1-DDF4-48B8-89F6-D678908EAB24}" type="slidenum">
              <a:rPr lang="en-GB" smtClean="0"/>
              <a:pPr/>
              <a:t>‹#›</a:t>
            </a:fld>
            <a:endParaRPr lang="en-GB"/>
          </a:p>
        </p:txBody>
      </p:sp>
    </p:spTree>
    <p:extLst>
      <p:ext uri="{BB962C8B-B14F-4D97-AF65-F5344CB8AC3E}">
        <p14:creationId xmlns:p14="http://schemas.microsoft.com/office/powerpoint/2010/main" val="649394089"/>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04424667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Five Content - Subtitl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12" name="Subtitle 2">
            <a:extLst>
              <a:ext uri="{FF2B5EF4-FFF2-40B4-BE49-F238E27FC236}">
                <a16:creationId xmlns:a16="http://schemas.microsoft.com/office/drawing/2014/main" id="{BCBFC701-7287-1F4F-B6FA-1BECCBF324C6}"/>
              </a:ext>
            </a:extLst>
          </p:cNvPr>
          <p:cNvSpPr>
            <a:spLocks noGrp="1"/>
          </p:cNvSpPr>
          <p:nvPr>
            <p:ph type="subTitle" idx="16"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3" name="Content Placeholder 2"/>
          <p:cNvSpPr>
            <a:spLocks noGrp="1"/>
          </p:cNvSpPr>
          <p:nvPr>
            <p:ph sz="half" idx="1"/>
          </p:nvPr>
        </p:nvSpPr>
        <p:spPr>
          <a:xfrm>
            <a:off x="442913"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4" name="Content Placeholder 3"/>
          <p:cNvSpPr>
            <a:spLocks noGrp="1"/>
          </p:cNvSpPr>
          <p:nvPr>
            <p:ph sz="half" idx="2"/>
          </p:nvPr>
        </p:nvSpPr>
        <p:spPr>
          <a:xfrm>
            <a:off x="2777045"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6" name="Content Placeholder 4"/>
          <p:cNvSpPr>
            <a:spLocks noGrp="1"/>
          </p:cNvSpPr>
          <p:nvPr>
            <p:ph sz="half" idx="13"/>
          </p:nvPr>
        </p:nvSpPr>
        <p:spPr>
          <a:xfrm>
            <a:off x="5111177"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7" name="Content Placeholder 5"/>
          <p:cNvSpPr>
            <a:spLocks noGrp="1"/>
          </p:cNvSpPr>
          <p:nvPr>
            <p:ph sz="half" idx="14"/>
          </p:nvPr>
        </p:nvSpPr>
        <p:spPr>
          <a:xfrm>
            <a:off x="7445309"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9" name="Content Placeholder 6"/>
          <p:cNvSpPr>
            <a:spLocks noGrp="1"/>
          </p:cNvSpPr>
          <p:nvPr>
            <p:ph sz="half" idx="15"/>
          </p:nvPr>
        </p:nvSpPr>
        <p:spPr>
          <a:xfrm>
            <a:off x="9779443" y="2103438"/>
            <a:ext cx="1972800" cy="4068762"/>
          </a:xfrm>
        </p:spPr>
        <p:txBody>
          <a:bodyPr rtlCol="0"/>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2" name="Date Placeholder 1">
            <a:extLst>
              <a:ext uri="{FF2B5EF4-FFF2-40B4-BE49-F238E27FC236}">
                <a16:creationId xmlns:a16="http://schemas.microsoft.com/office/drawing/2014/main" id="{DC49EFE1-DB15-44F7-ACE6-E6DA49FB4291}"/>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5" name="Footer Placeholder 4">
            <a:extLst>
              <a:ext uri="{FF2B5EF4-FFF2-40B4-BE49-F238E27FC236}">
                <a16:creationId xmlns:a16="http://schemas.microsoft.com/office/drawing/2014/main" id="{BBF2A5C1-FA50-437A-80F8-188AF9CD119B}"/>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8" name="Slide Number Placeholder 7">
            <a:extLst>
              <a:ext uri="{FF2B5EF4-FFF2-40B4-BE49-F238E27FC236}">
                <a16:creationId xmlns:a16="http://schemas.microsoft.com/office/drawing/2014/main" id="{FACFF7ED-C908-495C-8834-B590848998EB}"/>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pPr rtl="0"/>
            <a:fld id="{DC382202-EC52-4843-9801-536685CF1E16}" type="slidenum">
              <a:rPr lang="en-GB" smtClean="0"/>
              <a:pPr/>
              <a:t>‹#›</a:t>
            </a:fld>
            <a:endParaRPr lang="en-GB"/>
          </a:p>
        </p:txBody>
      </p:sp>
    </p:spTree>
    <p:extLst>
      <p:ext uri="{BB962C8B-B14F-4D97-AF65-F5344CB8AC3E}">
        <p14:creationId xmlns:p14="http://schemas.microsoft.com/office/powerpoint/2010/main" val="4279666845"/>
      </p:ext>
    </p:extLst>
  </p:cSld>
  <p:clrMapOvr>
    <a:masterClrMapping/>
  </p:clrMapOvr>
  <p:hf hdr="0"/>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10" name="Picture Placeholder 2"/>
          <p:cNvSpPr>
            <a:spLocks noGrp="1"/>
          </p:cNvSpPr>
          <p:nvPr>
            <p:ph type="pic" sz="quarter" idx="13"/>
          </p:nvPr>
        </p:nvSpPr>
        <p:spPr>
          <a:xfrm>
            <a:off x="442912" y="2100263"/>
            <a:ext cx="3529013" cy="301752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16" name="Picture Placeholder 3"/>
          <p:cNvSpPr>
            <a:spLocks noGrp="1"/>
          </p:cNvSpPr>
          <p:nvPr>
            <p:ph type="pic" sz="quarter" idx="15"/>
          </p:nvPr>
        </p:nvSpPr>
        <p:spPr>
          <a:xfrm>
            <a:off x="4331494" y="2100263"/>
            <a:ext cx="3529013" cy="301752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18" name="Picture Placeholder 4"/>
          <p:cNvSpPr>
            <a:spLocks noGrp="1"/>
          </p:cNvSpPr>
          <p:nvPr>
            <p:ph type="pic" sz="quarter" idx="17"/>
          </p:nvPr>
        </p:nvSpPr>
        <p:spPr>
          <a:xfrm>
            <a:off x="8220075" y="2100263"/>
            <a:ext cx="3529013" cy="301752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7" name="Content Placeholder 2">
            <a:extLst>
              <a:ext uri="{FF2B5EF4-FFF2-40B4-BE49-F238E27FC236}">
                <a16:creationId xmlns:a16="http://schemas.microsoft.com/office/drawing/2014/main" id="{CF36C29E-E542-4CF8-8350-7B2993AB9F11}"/>
              </a:ext>
            </a:extLst>
          </p:cNvPr>
          <p:cNvSpPr>
            <a:spLocks noGrp="1"/>
          </p:cNvSpPr>
          <p:nvPr>
            <p:ph sz="quarter" idx="20"/>
          </p:nvPr>
        </p:nvSpPr>
        <p:spPr>
          <a:xfrm>
            <a:off x="442913" y="5280025"/>
            <a:ext cx="3529012" cy="892175"/>
          </a:xfrm>
        </p:spPr>
        <p:txBody>
          <a:bodyPr rtlCol="0"/>
          <a:lstStyle>
            <a:lvl1pPr>
              <a:defRPr sz="1200"/>
            </a:lvl1pPr>
            <a:lvl2pPr>
              <a:defRPr sz="1600"/>
            </a:lvl2pPr>
            <a:lvl3pPr marL="0" indent="0">
              <a:buNone/>
              <a:defRPr/>
            </a:lvl3pPr>
          </a:lstStyle>
          <a:p>
            <a:pPr lvl="0" rtl="0"/>
            <a:r>
              <a:rPr lang="lv-lv"/>
              <a:t>Click to edit Master text styles</a:t>
            </a:r>
          </a:p>
          <a:p>
            <a:pPr lvl="1" rtl="0"/>
            <a:r>
              <a:rPr lang="lv-lv"/>
              <a:t>Second level</a:t>
            </a:r>
            <a:endParaRPr lang="en-GB" dirty="0"/>
          </a:p>
        </p:txBody>
      </p:sp>
      <p:sp>
        <p:nvSpPr>
          <p:cNvPr id="23" name="Content Placeholder 3">
            <a:extLst>
              <a:ext uri="{FF2B5EF4-FFF2-40B4-BE49-F238E27FC236}">
                <a16:creationId xmlns:a16="http://schemas.microsoft.com/office/drawing/2014/main" id="{5E49564D-E876-4F96-AA36-94443DF6A6B4}"/>
              </a:ext>
            </a:extLst>
          </p:cNvPr>
          <p:cNvSpPr>
            <a:spLocks noGrp="1"/>
          </p:cNvSpPr>
          <p:nvPr>
            <p:ph sz="quarter" idx="21"/>
          </p:nvPr>
        </p:nvSpPr>
        <p:spPr>
          <a:xfrm>
            <a:off x="4331495" y="5280025"/>
            <a:ext cx="3529012" cy="892175"/>
          </a:xfrm>
        </p:spPr>
        <p:txBody>
          <a:bodyPr rtlCol="0"/>
          <a:lstStyle>
            <a:lvl1pPr>
              <a:defRPr sz="1200"/>
            </a:lvl1pPr>
            <a:lvl2pPr>
              <a:defRPr sz="1600"/>
            </a:lvl2pPr>
            <a:lvl3pPr marL="0" indent="0">
              <a:buNone/>
              <a:defRPr/>
            </a:lvl3pPr>
          </a:lstStyle>
          <a:p>
            <a:pPr lvl="0" rtl="0"/>
            <a:r>
              <a:rPr lang="lv-lv"/>
              <a:t>Click to edit Master text styles</a:t>
            </a:r>
          </a:p>
          <a:p>
            <a:pPr lvl="1" rtl="0"/>
            <a:r>
              <a:rPr lang="lv-lv"/>
              <a:t>Second level</a:t>
            </a:r>
            <a:endParaRPr lang="en-GB" dirty="0"/>
          </a:p>
        </p:txBody>
      </p:sp>
      <p:sp>
        <p:nvSpPr>
          <p:cNvPr id="24" name="Content Placeholder 4">
            <a:extLst>
              <a:ext uri="{FF2B5EF4-FFF2-40B4-BE49-F238E27FC236}">
                <a16:creationId xmlns:a16="http://schemas.microsoft.com/office/drawing/2014/main" id="{D1C35B22-67CB-4342-8F23-814ABE95E981}"/>
              </a:ext>
            </a:extLst>
          </p:cNvPr>
          <p:cNvSpPr>
            <a:spLocks noGrp="1"/>
          </p:cNvSpPr>
          <p:nvPr>
            <p:ph sz="quarter" idx="22"/>
          </p:nvPr>
        </p:nvSpPr>
        <p:spPr>
          <a:xfrm>
            <a:off x="8220076" y="5280025"/>
            <a:ext cx="3529012" cy="892175"/>
          </a:xfrm>
        </p:spPr>
        <p:txBody>
          <a:bodyPr rtlCol="0"/>
          <a:lstStyle>
            <a:lvl1pPr>
              <a:defRPr sz="1200"/>
            </a:lvl1pPr>
            <a:lvl2pPr>
              <a:defRPr sz="1600"/>
            </a:lvl2pPr>
            <a:lvl3pPr marL="0" indent="0">
              <a:buNone/>
              <a:defRPr/>
            </a:lvl3pPr>
          </a:lstStyle>
          <a:p>
            <a:pPr lvl="0" rtl="0"/>
            <a:r>
              <a:rPr lang="lv-lv"/>
              <a:t>Click to edit Master text styles</a:t>
            </a:r>
          </a:p>
          <a:p>
            <a:pPr lvl="1" rtl="0"/>
            <a:r>
              <a:rPr lang="lv-lv"/>
              <a:t>Second level</a:t>
            </a:r>
            <a:endParaRPr lang="en-GB" dirty="0"/>
          </a:p>
        </p:txBody>
      </p:sp>
      <p:sp>
        <p:nvSpPr>
          <p:cNvPr id="2" name="Date Placeholder 1">
            <a:extLst>
              <a:ext uri="{FF2B5EF4-FFF2-40B4-BE49-F238E27FC236}">
                <a16:creationId xmlns:a16="http://schemas.microsoft.com/office/drawing/2014/main" id="{4A042128-62D5-416E-8883-0FDE9408FEBC}"/>
              </a:ext>
            </a:extLst>
          </p:cNvPr>
          <p:cNvSpPr>
            <a:spLocks noGrp="1"/>
          </p:cNvSpPr>
          <p:nvPr>
            <p:ph type="dt" sz="half" idx="23"/>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3" name="Footer Placeholder 2">
            <a:extLst>
              <a:ext uri="{FF2B5EF4-FFF2-40B4-BE49-F238E27FC236}">
                <a16:creationId xmlns:a16="http://schemas.microsoft.com/office/drawing/2014/main" id="{3A8247A3-36FD-4842-B61A-0AD591ED90D0}"/>
              </a:ext>
            </a:extLst>
          </p:cNvPr>
          <p:cNvSpPr>
            <a:spLocks noGrp="1"/>
          </p:cNvSpPr>
          <p:nvPr>
            <p:ph type="ftr" sz="quarter" idx="24"/>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83A38C17-D1B8-4DCF-B34B-B72B1045409A}"/>
              </a:ext>
            </a:extLst>
          </p:cNvPr>
          <p:cNvSpPr>
            <a:spLocks noGrp="1"/>
          </p:cNvSpPr>
          <p:nvPr>
            <p:ph type="sldNum" sz="quarter" idx="25"/>
          </p:nvPr>
        </p:nvSpPr>
        <p:spPr>
          <a:xfrm>
            <a:off x="9984296" y="6492240"/>
            <a:ext cx="1764792" cy="137160"/>
          </a:xfrm>
        </p:spPr>
        <p:txBody>
          <a:bodyPr vert="horz" lIns="0" tIns="0" rIns="0" bIns="0" rtlCol="0" anchor="b" anchorCtr="0">
            <a:noAutofit/>
          </a:bodyPr>
          <a:lstStyle>
            <a:lvl1pPr algn="r">
              <a:defRPr lang="en-GB" smtClean="0"/>
            </a:lvl1pPr>
          </a:lstStyle>
          <a:p>
            <a:pPr rtl="0"/>
            <a:fld id="{5B6D2C8B-B967-49B0-8E9C-D5E6D624BEC4}" type="slidenum">
              <a:rPr lang="en-GB" smtClean="0"/>
              <a:pPr/>
              <a:t>‹#›</a:t>
            </a:fld>
            <a:endParaRPr lang="en-GB"/>
          </a:p>
        </p:txBody>
      </p:sp>
    </p:spTree>
    <p:extLst>
      <p:ext uri="{BB962C8B-B14F-4D97-AF65-F5344CB8AC3E}">
        <p14:creationId xmlns:p14="http://schemas.microsoft.com/office/powerpoint/2010/main" val="1714574400"/>
      </p:ext>
    </p:extLst>
  </p:cSld>
  <p:clrMapOvr>
    <a:masterClrMapping/>
  </p:clrMapOvr>
  <p:hf hdr="0"/>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hree Images - Subtitle">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11" name="Subtitle 2">
            <a:extLst>
              <a:ext uri="{FF2B5EF4-FFF2-40B4-BE49-F238E27FC236}">
                <a16:creationId xmlns:a16="http://schemas.microsoft.com/office/drawing/2014/main" id="{5CE153FD-285A-D647-ADE4-833E86A9CF52}"/>
              </a:ext>
            </a:extLst>
          </p:cNvPr>
          <p:cNvSpPr>
            <a:spLocks noGrp="1"/>
          </p:cNvSpPr>
          <p:nvPr>
            <p:ph type="subTitle" idx="24"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10" name="Picture Placeholder 2"/>
          <p:cNvSpPr>
            <a:spLocks noGrp="1"/>
          </p:cNvSpPr>
          <p:nvPr>
            <p:ph type="pic" sz="quarter" idx="13"/>
          </p:nvPr>
        </p:nvSpPr>
        <p:spPr>
          <a:xfrm>
            <a:off x="442912" y="2100263"/>
            <a:ext cx="3529013" cy="301752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16" name="Picture Placeholder 3"/>
          <p:cNvSpPr>
            <a:spLocks noGrp="1"/>
          </p:cNvSpPr>
          <p:nvPr>
            <p:ph type="pic" sz="quarter" idx="15"/>
          </p:nvPr>
        </p:nvSpPr>
        <p:spPr>
          <a:xfrm>
            <a:off x="4331494" y="2100263"/>
            <a:ext cx="3529013" cy="301752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18" name="Picture Placeholder 4"/>
          <p:cNvSpPr>
            <a:spLocks noGrp="1"/>
          </p:cNvSpPr>
          <p:nvPr>
            <p:ph type="pic" sz="quarter" idx="17"/>
          </p:nvPr>
        </p:nvSpPr>
        <p:spPr>
          <a:xfrm>
            <a:off x="8220075" y="2100263"/>
            <a:ext cx="3529013" cy="301752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25" name="Content Placeholder 2">
            <a:extLst>
              <a:ext uri="{FF2B5EF4-FFF2-40B4-BE49-F238E27FC236}">
                <a16:creationId xmlns:a16="http://schemas.microsoft.com/office/drawing/2014/main" id="{DF41A2FF-FB3D-4971-8B6D-3BD731DE5053}"/>
              </a:ext>
            </a:extLst>
          </p:cNvPr>
          <p:cNvSpPr>
            <a:spLocks noGrp="1"/>
          </p:cNvSpPr>
          <p:nvPr>
            <p:ph sz="quarter" idx="20"/>
          </p:nvPr>
        </p:nvSpPr>
        <p:spPr>
          <a:xfrm>
            <a:off x="442913" y="5280025"/>
            <a:ext cx="3529012" cy="892175"/>
          </a:xfrm>
        </p:spPr>
        <p:txBody>
          <a:bodyPr rtlCol="0"/>
          <a:lstStyle>
            <a:lvl1pPr>
              <a:defRPr sz="1200"/>
            </a:lvl1pPr>
            <a:lvl2pPr>
              <a:defRPr sz="1600"/>
            </a:lvl2pPr>
            <a:lvl3pPr marL="0" indent="0">
              <a:buNone/>
              <a:defRPr/>
            </a:lvl3pPr>
          </a:lstStyle>
          <a:p>
            <a:pPr lvl="0" rtl="0"/>
            <a:r>
              <a:rPr lang="lv-lv"/>
              <a:t>Click to edit Master text styles</a:t>
            </a:r>
          </a:p>
          <a:p>
            <a:pPr lvl="1" rtl="0"/>
            <a:r>
              <a:rPr lang="lv-lv"/>
              <a:t>Second level</a:t>
            </a:r>
            <a:endParaRPr lang="en-GB" dirty="0"/>
          </a:p>
        </p:txBody>
      </p:sp>
      <p:sp>
        <p:nvSpPr>
          <p:cNvPr id="26" name="Content Placeholder 3">
            <a:extLst>
              <a:ext uri="{FF2B5EF4-FFF2-40B4-BE49-F238E27FC236}">
                <a16:creationId xmlns:a16="http://schemas.microsoft.com/office/drawing/2014/main" id="{7662A741-222C-4F6F-9366-53AED64CAC17}"/>
              </a:ext>
            </a:extLst>
          </p:cNvPr>
          <p:cNvSpPr>
            <a:spLocks noGrp="1"/>
          </p:cNvSpPr>
          <p:nvPr>
            <p:ph sz="quarter" idx="21"/>
          </p:nvPr>
        </p:nvSpPr>
        <p:spPr>
          <a:xfrm>
            <a:off x="4331495" y="5280025"/>
            <a:ext cx="3529012" cy="892175"/>
          </a:xfrm>
        </p:spPr>
        <p:txBody>
          <a:bodyPr rtlCol="0"/>
          <a:lstStyle>
            <a:lvl1pPr>
              <a:defRPr sz="1200"/>
            </a:lvl1pPr>
            <a:lvl2pPr>
              <a:defRPr sz="1600"/>
            </a:lvl2pPr>
            <a:lvl3pPr marL="0" indent="0">
              <a:buNone/>
              <a:defRPr/>
            </a:lvl3pPr>
          </a:lstStyle>
          <a:p>
            <a:pPr lvl="0" rtl="0"/>
            <a:r>
              <a:rPr lang="lv-lv"/>
              <a:t>Click to edit Master text styles</a:t>
            </a:r>
          </a:p>
          <a:p>
            <a:pPr lvl="1" rtl="0"/>
            <a:r>
              <a:rPr lang="lv-lv"/>
              <a:t>Second level</a:t>
            </a:r>
            <a:endParaRPr lang="en-GB" dirty="0"/>
          </a:p>
        </p:txBody>
      </p:sp>
      <p:sp>
        <p:nvSpPr>
          <p:cNvPr id="27" name="Content Placeholder 4">
            <a:extLst>
              <a:ext uri="{FF2B5EF4-FFF2-40B4-BE49-F238E27FC236}">
                <a16:creationId xmlns:a16="http://schemas.microsoft.com/office/drawing/2014/main" id="{2C7502DD-886C-4B7F-ACDF-7765ADE3972C}"/>
              </a:ext>
            </a:extLst>
          </p:cNvPr>
          <p:cNvSpPr>
            <a:spLocks noGrp="1"/>
          </p:cNvSpPr>
          <p:nvPr>
            <p:ph sz="quarter" idx="22"/>
          </p:nvPr>
        </p:nvSpPr>
        <p:spPr>
          <a:xfrm>
            <a:off x="8220076" y="5280025"/>
            <a:ext cx="3529012" cy="892175"/>
          </a:xfrm>
        </p:spPr>
        <p:txBody>
          <a:bodyPr rtlCol="0"/>
          <a:lstStyle>
            <a:lvl1pPr>
              <a:defRPr sz="1200"/>
            </a:lvl1pPr>
            <a:lvl2pPr>
              <a:defRPr sz="1600"/>
            </a:lvl2pPr>
            <a:lvl3pPr marL="0" indent="0">
              <a:buNone/>
              <a:defRPr/>
            </a:lvl3pPr>
          </a:lstStyle>
          <a:p>
            <a:pPr lvl="0" rtl="0"/>
            <a:r>
              <a:rPr lang="lv-lv"/>
              <a:t>Click to edit Master text styles</a:t>
            </a:r>
          </a:p>
          <a:p>
            <a:pPr lvl="1" rtl="0"/>
            <a:r>
              <a:rPr lang="lv-lv"/>
              <a:t>Second level</a:t>
            </a:r>
            <a:endParaRPr lang="en-GB" dirty="0"/>
          </a:p>
        </p:txBody>
      </p:sp>
      <p:sp>
        <p:nvSpPr>
          <p:cNvPr id="2" name="Date Placeholder 1">
            <a:extLst>
              <a:ext uri="{FF2B5EF4-FFF2-40B4-BE49-F238E27FC236}">
                <a16:creationId xmlns:a16="http://schemas.microsoft.com/office/drawing/2014/main" id="{7F7C9B0B-FB2C-41ED-B3F6-41880A3F6028}"/>
              </a:ext>
            </a:extLst>
          </p:cNvPr>
          <p:cNvSpPr>
            <a:spLocks noGrp="1"/>
          </p:cNvSpPr>
          <p:nvPr>
            <p:ph type="dt" sz="half" idx="25"/>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3" name="Footer Placeholder 2">
            <a:extLst>
              <a:ext uri="{FF2B5EF4-FFF2-40B4-BE49-F238E27FC236}">
                <a16:creationId xmlns:a16="http://schemas.microsoft.com/office/drawing/2014/main" id="{CEB2521C-F1B0-4FC7-89F8-ADC16F962860}"/>
              </a:ext>
            </a:extLst>
          </p:cNvPr>
          <p:cNvSpPr>
            <a:spLocks noGrp="1"/>
          </p:cNvSpPr>
          <p:nvPr>
            <p:ph type="ftr" sz="quarter" idx="26"/>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4" name="Slide Number Placeholder 3">
            <a:extLst>
              <a:ext uri="{FF2B5EF4-FFF2-40B4-BE49-F238E27FC236}">
                <a16:creationId xmlns:a16="http://schemas.microsoft.com/office/drawing/2014/main" id="{50A20222-E5DD-44EF-8992-502A05FC5B7C}"/>
              </a:ext>
            </a:extLst>
          </p:cNvPr>
          <p:cNvSpPr>
            <a:spLocks noGrp="1"/>
          </p:cNvSpPr>
          <p:nvPr>
            <p:ph type="sldNum" sz="quarter" idx="27"/>
          </p:nvPr>
        </p:nvSpPr>
        <p:spPr>
          <a:xfrm>
            <a:off x="9984296" y="6492240"/>
            <a:ext cx="1764792" cy="137160"/>
          </a:xfrm>
        </p:spPr>
        <p:txBody>
          <a:bodyPr vert="horz" lIns="0" tIns="0" rIns="0" bIns="0" rtlCol="0" anchor="b" anchorCtr="0">
            <a:noAutofit/>
          </a:bodyPr>
          <a:lstStyle>
            <a:lvl1pPr algn="r">
              <a:defRPr lang="en-GB" smtClean="0"/>
            </a:lvl1pPr>
          </a:lstStyle>
          <a:p>
            <a:pPr rtl="0"/>
            <a:fld id="{94130DFE-67AB-4FCB-B8F6-04569F4488D2}" type="slidenum">
              <a:rPr lang="en-GB" smtClean="0"/>
              <a:pPr/>
              <a:t>‹#›</a:t>
            </a:fld>
            <a:endParaRPr lang="en-GB"/>
          </a:p>
        </p:txBody>
      </p:sp>
    </p:spTree>
    <p:extLst>
      <p:ext uri="{BB962C8B-B14F-4D97-AF65-F5344CB8AC3E}">
        <p14:creationId xmlns:p14="http://schemas.microsoft.com/office/powerpoint/2010/main" val="462371286"/>
      </p:ext>
    </p:extLst>
  </p:cSld>
  <p:clrMapOvr>
    <a:masterClrMapping/>
  </p:clrMapOvr>
  <p:hf hdr="0"/>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Four Text Boxes for Icon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20" name="Content Placeholder 2">
            <a:extLst>
              <a:ext uri="{FF2B5EF4-FFF2-40B4-BE49-F238E27FC236}">
                <a16:creationId xmlns:a16="http://schemas.microsoft.com/office/drawing/2014/main" id="{5647D158-444C-4C82-ACB0-9AB0A3521F0D}"/>
              </a:ext>
            </a:extLst>
          </p:cNvPr>
          <p:cNvSpPr>
            <a:spLocks noGrp="1"/>
          </p:cNvSpPr>
          <p:nvPr>
            <p:ph sz="quarter" idx="21"/>
          </p:nvPr>
        </p:nvSpPr>
        <p:spPr>
          <a:xfrm>
            <a:off x="447233" y="3429000"/>
            <a:ext cx="2560320" cy="2743200"/>
          </a:xfrm>
        </p:spPr>
        <p:txBody>
          <a:bodyPr rtlCol="0"/>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1" name="Content Placeholder 3">
            <a:extLst>
              <a:ext uri="{FF2B5EF4-FFF2-40B4-BE49-F238E27FC236}">
                <a16:creationId xmlns:a16="http://schemas.microsoft.com/office/drawing/2014/main" id="{09E9185D-B5E2-42D8-B0BB-64A240642503}"/>
              </a:ext>
            </a:extLst>
          </p:cNvPr>
          <p:cNvSpPr>
            <a:spLocks noGrp="1"/>
          </p:cNvSpPr>
          <p:nvPr>
            <p:ph sz="quarter" idx="22"/>
          </p:nvPr>
        </p:nvSpPr>
        <p:spPr>
          <a:xfrm>
            <a:off x="3359638" y="3429000"/>
            <a:ext cx="2560320" cy="2743200"/>
          </a:xfrm>
        </p:spPr>
        <p:txBody>
          <a:bodyPr rtlCol="0"/>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2" name="Content Placeholder 4">
            <a:extLst>
              <a:ext uri="{FF2B5EF4-FFF2-40B4-BE49-F238E27FC236}">
                <a16:creationId xmlns:a16="http://schemas.microsoft.com/office/drawing/2014/main" id="{4EDDB54A-2316-4869-8165-5986C6003418}"/>
              </a:ext>
            </a:extLst>
          </p:cNvPr>
          <p:cNvSpPr>
            <a:spLocks noGrp="1"/>
          </p:cNvSpPr>
          <p:nvPr>
            <p:ph sz="quarter" idx="23"/>
          </p:nvPr>
        </p:nvSpPr>
        <p:spPr>
          <a:xfrm>
            <a:off x="6276363" y="3429000"/>
            <a:ext cx="2560320" cy="2743200"/>
          </a:xfrm>
        </p:spPr>
        <p:txBody>
          <a:bodyPr rtlCol="0"/>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3" name="Content Placeholder 5">
            <a:extLst>
              <a:ext uri="{FF2B5EF4-FFF2-40B4-BE49-F238E27FC236}">
                <a16:creationId xmlns:a16="http://schemas.microsoft.com/office/drawing/2014/main" id="{C944BFAA-989E-4744-AC4B-DF3B93FF7EF7}"/>
              </a:ext>
            </a:extLst>
          </p:cNvPr>
          <p:cNvSpPr>
            <a:spLocks noGrp="1"/>
          </p:cNvSpPr>
          <p:nvPr>
            <p:ph sz="quarter" idx="24"/>
          </p:nvPr>
        </p:nvSpPr>
        <p:spPr>
          <a:xfrm>
            <a:off x="9193088" y="3429000"/>
            <a:ext cx="2560320" cy="2743200"/>
          </a:xfrm>
        </p:spPr>
        <p:txBody>
          <a:bodyPr rtlCol="0"/>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D174C244-B43F-4599-9654-D7F1C77B3E5D}"/>
              </a:ext>
            </a:extLst>
          </p:cNvPr>
          <p:cNvSpPr>
            <a:spLocks noGrp="1"/>
          </p:cNvSpPr>
          <p:nvPr>
            <p:ph type="dt" sz="half" idx="25"/>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3" name="Footer Placeholder 2">
            <a:extLst>
              <a:ext uri="{FF2B5EF4-FFF2-40B4-BE49-F238E27FC236}">
                <a16:creationId xmlns:a16="http://schemas.microsoft.com/office/drawing/2014/main" id="{B198AE9F-D4B3-43F4-B01F-611FED1ED9E2}"/>
              </a:ext>
            </a:extLst>
          </p:cNvPr>
          <p:cNvSpPr>
            <a:spLocks noGrp="1"/>
          </p:cNvSpPr>
          <p:nvPr>
            <p:ph type="ftr" sz="quarter" idx="26"/>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50E8F713-BB69-4A47-B4CB-452C257DF0F1}"/>
              </a:ext>
            </a:extLst>
          </p:cNvPr>
          <p:cNvSpPr>
            <a:spLocks noGrp="1"/>
          </p:cNvSpPr>
          <p:nvPr>
            <p:ph type="sldNum" sz="quarter" idx="27"/>
          </p:nvPr>
        </p:nvSpPr>
        <p:spPr>
          <a:xfrm>
            <a:off x="9984296" y="6492240"/>
            <a:ext cx="1764792" cy="137160"/>
          </a:xfrm>
        </p:spPr>
        <p:txBody>
          <a:bodyPr vert="horz" lIns="0" tIns="0" rIns="0" bIns="0" rtlCol="0" anchor="b" anchorCtr="0">
            <a:noAutofit/>
          </a:bodyPr>
          <a:lstStyle>
            <a:lvl1pPr algn="r">
              <a:defRPr lang="en-GB" smtClean="0"/>
            </a:lvl1pPr>
          </a:lstStyle>
          <a:p>
            <a:pPr rtl="0"/>
            <a:fld id="{F6A63D66-1A5E-4DB6-8B1C-FC345281A77F}" type="slidenum">
              <a:rPr lang="en-GB" smtClean="0"/>
              <a:pPr/>
              <a:t>‹#›</a:t>
            </a:fld>
            <a:endParaRPr lang="en-GB"/>
          </a:p>
        </p:txBody>
      </p:sp>
    </p:spTree>
    <p:extLst>
      <p:ext uri="{BB962C8B-B14F-4D97-AF65-F5344CB8AC3E}">
        <p14:creationId xmlns:p14="http://schemas.microsoft.com/office/powerpoint/2010/main" val="3289007291"/>
      </p:ext>
    </p:extLst>
  </p:cSld>
  <p:clrMapOvr>
    <a:masterClrMapping/>
  </p:clrMapOvr>
  <p:hf hdr="0"/>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Four Text Boxes for Icons - Subtitle">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9" name="Subtitle 2">
            <a:extLst>
              <a:ext uri="{FF2B5EF4-FFF2-40B4-BE49-F238E27FC236}">
                <a16:creationId xmlns:a16="http://schemas.microsoft.com/office/drawing/2014/main" id="{DA3591F7-EFF5-C649-BCF8-906639EFF4C9}"/>
              </a:ext>
            </a:extLst>
          </p:cNvPr>
          <p:cNvSpPr>
            <a:spLocks noGrp="1"/>
          </p:cNvSpPr>
          <p:nvPr>
            <p:ph type="subTitle" idx="23"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22" name="Content Placeholder 2">
            <a:extLst>
              <a:ext uri="{FF2B5EF4-FFF2-40B4-BE49-F238E27FC236}">
                <a16:creationId xmlns:a16="http://schemas.microsoft.com/office/drawing/2014/main" id="{14F44128-4414-43CF-8270-05DD5E559019}"/>
              </a:ext>
            </a:extLst>
          </p:cNvPr>
          <p:cNvSpPr>
            <a:spLocks noGrp="1"/>
          </p:cNvSpPr>
          <p:nvPr>
            <p:ph sz="quarter" idx="21"/>
          </p:nvPr>
        </p:nvSpPr>
        <p:spPr>
          <a:xfrm>
            <a:off x="447233" y="3429000"/>
            <a:ext cx="2560320" cy="2743200"/>
          </a:xfrm>
        </p:spPr>
        <p:txBody>
          <a:bodyPr rtlCol="0"/>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3" name="Content Placeholder 3">
            <a:extLst>
              <a:ext uri="{FF2B5EF4-FFF2-40B4-BE49-F238E27FC236}">
                <a16:creationId xmlns:a16="http://schemas.microsoft.com/office/drawing/2014/main" id="{5550B7EC-9A89-4137-AC2C-8E055967FFC7}"/>
              </a:ext>
            </a:extLst>
          </p:cNvPr>
          <p:cNvSpPr>
            <a:spLocks noGrp="1"/>
          </p:cNvSpPr>
          <p:nvPr>
            <p:ph sz="quarter" idx="22"/>
          </p:nvPr>
        </p:nvSpPr>
        <p:spPr>
          <a:xfrm>
            <a:off x="3359638" y="3429000"/>
            <a:ext cx="2560320" cy="2743200"/>
          </a:xfrm>
        </p:spPr>
        <p:txBody>
          <a:bodyPr rtlCol="0"/>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4" name="Content Placeholder 4">
            <a:extLst>
              <a:ext uri="{FF2B5EF4-FFF2-40B4-BE49-F238E27FC236}">
                <a16:creationId xmlns:a16="http://schemas.microsoft.com/office/drawing/2014/main" id="{CAE92F97-7ADC-46A9-8EB2-EF00E7B8C3B0}"/>
              </a:ext>
            </a:extLst>
          </p:cNvPr>
          <p:cNvSpPr>
            <a:spLocks noGrp="1"/>
          </p:cNvSpPr>
          <p:nvPr>
            <p:ph sz="quarter" idx="24"/>
          </p:nvPr>
        </p:nvSpPr>
        <p:spPr>
          <a:xfrm>
            <a:off x="6276363" y="3429000"/>
            <a:ext cx="2560320" cy="2743200"/>
          </a:xfrm>
        </p:spPr>
        <p:txBody>
          <a:bodyPr rtlCol="0"/>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5" name="Content Placeholder 5">
            <a:extLst>
              <a:ext uri="{FF2B5EF4-FFF2-40B4-BE49-F238E27FC236}">
                <a16:creationId xmlns:a16="http://schemas.microsoft.com/office/drawing/2014/main" id="{F0AE013A-6661-47CF-A7AF-4541D1BE18D6}"/>
              </a:ext>
            </a:extLst>
          </p:cNvPr>
          <p:cNvSpPr>
            <a:spLocks noGrp="1"/>
          </p:cNvSpPr>
          <p:nvPr>
            <p:ph sz="quarter" idx="25"/>
          </p:nvPr>
        </p:nvSpPr>
        <p:spPr>
          <a:xfrm>
            <a:off x="9193088" y="3429000"/>
            <a:ext cx="2560320" cy="2743200"/>
          </a:xfrm>
        </p:spPr>
        <p:txBody>
          <a:bodyPr rtlCol="0"/>
          <a:lstStyle>
            <a:lvl1pPr>
              <a:defRPr sz="12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AF91903D-DCF3-4734-ADA9-D43262E5702B}"/>
              </a:ext>
            </a:extLst>
          </p:cNvPr>
          <p:cNvSpPr>
            <a:spLocks noGrp="1"/>
          </p:cNvSpPr>
          <p:nvPr>
            <p:ph type="dt" sz="half" idx="26"/>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3" name="Footer Placeholder 2">
            <a:extLst>
              <a:ext uri="{FF2B5EF4-FFF2-40B4-BE49-F238E27FC236}">
                <a16:creationId xmlns:a16="http://schemas.microsoft.com/office/drawing/2014/main" id="{7EEBF8A3-E6FA-4CFF-9FCA-72192EE9DC1A}"/>
              </a:ext>
            </a:extLst>
          </p:cNvPr>
          <p:cNvSpPr>
            <a:spLocks noGrp="1"/>
          </p:cNvSpPr>
          <p:nvPr>
            <p:ph type="ftr" sz="quarter" idx="27"/>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4" name="Slide Number Placeholder 3">
            <a:extLst>
              <a:ext uri="{FF2B5EF4-FFF2-40B4-BE49-F238E27FC236}">
                <a16:creationId xmlns:a16="http://schemas.microsoft.com/office/drawing/2014/main" id="{0CDA8558-66E2-413F-AB60-61E86602066F}"/>
              </a:ext>
            </a:extLst>
          </p:cNvPr>
          <p:cNvSpPr>
            <a:spLocks noGrp="1"/>
          </p:cNvSpPr>
          <p:nvPr>
            <p:ph type="sldNum" sz="quarter" idx="28"/>
          </p:nvPr>
        </p:nvSpPr>
        <p:spPr>
          <a:xfrm>
            <a:off x="9984296" y="6492240"/>
            <a:ext cx="1764792" cy="137160"/>
          </a:xfrm>
        </p:spPr>
        <p:txBody>
          <a:bodyPr vert="horz" lIns="0" tIns="0" rIns="0" bIns="0" rtlCol="0" anchor="b" anchorCtr="0">
            <a:noAutofit/>
          </a:bodyPr>
          <a:lstStyle>
            <a:lvl1pPr algn="r">
              <a:defRPr lang="en-GB" smtClean="0"/>
            </a:lvl1pPr>
          </a:lstStyle>
          <a:p>
            <a:pPr rtl="0"/>
            <a:fld id="{6542F9FC-CC82-459F-8AC8-32ADB214114B}" type="slidenum">
              <a:rPr lang="en-GB" smtClean="0"/>
              <a:pPr/>
              <a:t>‹#›</a:t>
            </a:fld>
            <a:endParaRPr lang="en-GB"/>
          </a:p>
        </p:txBody>
      </p:sp>
    </p:spTree>
    <p:extLst>
      <p:ext uri="{BB962C8B-B14F-4D97-AF65-F5344CB8AC3E}">
        <p14:creationId xmlns:p14="http://schemas.microsoft.com/office/powerpoint/2010/main" val="728689238"/>
      </p:ext>
    </p:extLst>
  </p:cSld>
  <p:clrMapOvr>
    <a:masterClrMapping/>
  </p:clrMapOvr>
  <p:hf hdr="0"/>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Four Team Imag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10" name="Picture Placeholder 2"/>
          <p:cNvSpPr>
            <a:spLocks noGrp="1" noChangeAspect="1"/>
          </p:cNvSpPr>
          <p:nvPr>
            <p:ph type="pic" sz="quarter" idx="13"/>
          </p:nvPr>
        </p:nvSpPr>
        <p:spPr>
          <a:xfrm>
            <a:off x="442911" y="2103120"/>
            <a:ext cx="1325880" cy="132588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16" name="Picture Placeholder 3"/>
          <p:cNvSpPr>
            <a:spLocks noGrp="1" noChangeAspect="1"/>
          </p:cNvSpPr>
          <p:nvPr>
            <p:ph type="pic" sz="quarter" idx="15"/>
          </p:nvPr>
        </p:nvSpPr>
        <p:spPr>
          <a:xfrm>
            <a:off x="3359638" y="2103120"/>
            <a:ext cx="1325880" cy="132588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18" name="Picture Placeholder 4"/>
          <p:cNvSpPr>
            <a:spLocks noGrp="1" noChangeAspect="1"/>
          </p:cNvSpPr>
          <p:nvPr>
            <p:ph type="pic" sz="quarter" idx="17"/>
          </p:nvPr>
        </p:nvSpPr>
        <p:spPr>
          <a:xfrm>
            <a:off x="6276363" y="2103120"/>
            <a:ext cx="1325880" cy="132588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14" name="Picture Placeholder 5"/>
          <p:cNvSpPr>
            <a:spLocks noGrp="1" noChangeAspect="1"/>
          </p:cNvSpPr>
          <p:nvPr>
            <p:ph type="pic" sz="quarter" idx="19"/>
          </p:nvPr>
        </p:nvSpPr>
        <p:spPr>
          <a:xfrm>
            <a:off x="9193088" y="2103120"/>
            <a:ext cx="1325880" cy="132588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30" name="Content Placeholder 2">
            <a:extLst>
              <a:ext uri="{FF2B5EF4-FFF2-40B4-BE49-F238E27FC236}">
                <a16:creationId xmlns:a16="http://schemas.microsoft.com/office/drawing/2014/main" id="{A7BDE18C-B6F5-4F07-92F2-88EB0F06DA80}"/>
              </a:ext>
            </a:extLst>
          </p:cNvPr>
          <p:cNvSpPr>
            <a:spLocks noGrp="1"/>
          </p:cNvSpPr>
          <p:nvPr>
            <p:ph sz="quarter" idx="22"/>
          </p:nvPr>
        </p:nvSpPr>
        <p:spPr>
          <a:xfrm>
            <a:off x="447233" y="3657600"/>
            <a:ext cx="2560320" cy="2514600"/>
          </a:xfrm>
        </p:spPr>
        <p:txBody>
          <a:bodyPr rtlCol="0"/>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31" name="Content Placeholder 3">
            <a:extLst>
              <a:ext uri="{FF2B5EF4-FFF2-40B4-BE49-F238E27FC236}">
                <a16:creationId xmlns:a16="http://schemas.microsoft.com/office/drawing/2014/main" id="{EAB83E31-ADC6-4472-8BCC-A5123751071B}"/>
              </a:ext>
            </a:extLst>
          </p:cNvPr>
          <p:cNvSpPr>
            <a:spLocks noGrp="1"/>
          </p:cNvSpPr>
          <p:nvPr>
            <p:ph sz="quarter" idx="23"/>
          </p:nvPr>
        </p:nvSpPr>
        <p:spPr>
          <a:xfrm>
            <a:off x="3359638" y="3657600"/>
            <a:ext cx="2560320" cy="2514600"/>
          </a:xfrm>
        </p:spPr>
        <p:txBody>
          <a:bodyPr rtlCol="0"/>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32" name="Content Placeholder 4">
            <a:extLst>
              <a:ext uri="{FF2B5EF4-FFF2-40B4-BE49-F238E27FC236}">
                <a16:creationId xmlns:a16="http://schemas.microsoft.com/office/drawing/2014/main" id="{2C9889D5-4B26-4E63-BD3D-E58AF8BFA96E}"/>
              </a:ext>
            </a:extLst>
          </p:cNvPr>
          <p:cNvSpPr>
            <a:spLocks noGrp="1"/>
          </p:cNvSpPr>
          <p:nvPr>
            <p:ph sz="quarter" idx="24"/>
          </p:nvPr>
        </p:nvSpPr>
        <p:spPr>
          <a:xfrm>
            <a:off x="6276363" y="3657600"/>
            <a:ext cx="2560320" cy="2514600"/>
          </a:xfrm>
        </p:spPr>
        <p:txBody>
          <a:bodyPr rtlCol="0"/>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33" name="Content Placeholder 5">
            <a:extLst>
              <a:ext uri="{FF2B5EF4-FFF2-40B4-BE49-F238E27FC236}">
                <a16:creationId xmlns:a16="http://schemas.microsoft.com/office/drawing/2014/main" id="{D4154D0B-36B2-465C-8CF8-5F641F04607D}"/>
              </a:ext>
            </a:extLst>
          </p:cNvPr>
          <p:cNvSpPr>
            <a:spLocks noGrp="1"/>
          </p:cNvSpPr>
          <p:nvPr>
            <p:ph sz="quarter" idx="25"/>
          </p:nvPr>
        </p:nvSpPr>
        <p:spPr>
          <a:xfrm>
            <a:off x="9193088" y="3657600"/>
            <a:ext cx="2560320" cy="2514600"/>
          </a:xfrm>
        </p:spPr>
        <p:txBody>
          <a:bodyPr rtlCol="0"/>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A9640EC6-5E25-48BC-989F-E5EF1A53D4C3}"/>
              </a:ext>
            </a:extLst>
          </p:cNvPr>
          <p:cNvSpPr>
            <a:spLocks noGrp="1"/>
          </p:cNvSpPr>
          <p:nvPr>
            <p:ph type="dt" sz="half" idx="26"/>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3" name="Footer Placeholder 2">
            <a:extLst>
              <a:ext uri="{FF2B5EF4-FFF2-40B4-BE49-F238E27FC236}">
                <a16:creationId xmlns:a16="http://schemas.microsoft.com/office/drawing/2014/main" id="{0BFC60A6-55C3-46EE-9DC1-B73BA5365E50}"/>
              </a:ext>
            </a:extLst>
          </p:cNvPr>
          <p:cNvSpPr>
            <a:spLocks noGrp="1"/>
          </p:cNvSpPr>
          <p:nvPr>
            <p:ph type="ftr" sz="quarter" idx="27"/>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7AF7B816-C588-4D88-AD40-A61480DDA49E}"/>
              </a:ext>
            </a:extLst>
          </p:cNvPr>
          <p:cNvSpPr>
            <a:spLocks noGrp="1"/>
          </p:cNvSpPr>
          <p:nvPr>
            <p:ph type="sldNum" sz="quarter" idx="28"/>
          </p:nvPr>
        </p:nvSpPr>
        <p:spPr>
          <a:xfrm>
            <a:off x="9984296" y="6492240"/>
            <a:ext cx="1764792" cy="137160"/>
          </a:xfrm>
        </p:spPr>
        <p:txBody>
          <a:bodyPr vert="horz" lIns="0" tIns="0" rIns="0" bIns="0" rtlCol="0" anchor="b" anchorCtr="0">
            <a:noAutofit/>
          </a:bodyPr>
          <a:lstStyle>
            <a:lvl1pPr algn="r">
              <a:defRPr lang="en-GB" smtClean="0"/>
            </a:lvl1pPr>
          </a:lstStyle>
          <a:p>
            <a:pPr rtl="0"/>
            <a:fld id="{975DDD41-DE8A-4A8D-8C50-9D85048EE26D}" type="slidenum">
              <a:rPr lang="en-GB" smtClean="0"/>
              <a:pPr/>
              <a:t>‹#›</a:t>
            </a:fld>
            <a:endParaRPr lang="en-GB"/>
          </a:p>
        </p:txBody>
      </p:sp>
    </p:spTree>
    <p:extLst>
      <p:ext uri="{BB962C8B-B14F-4D97-AF65-F5344CB8AC3E}">
        <p14:creationId xmlns:p14="http://schemas.microsoft.com/office/powerpoint/2010/main" val="345704054"/>
      </p:ext>
    </p:extLst>
  </p:cSld>
  <p:clrMapOvr>
    <a:masterClrMapping/>
  </p:clrMapOvr>
  <p:hf hdr="0"/>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our Team Images - Subtitle">
    <p:spTree>
      <p:nvGrpSpPr>
        <p:cNvPr id="1" name=""/>
        <p:cNvGrpSpPr/>
        <p:nvPr/>
      </p:nvGrpSpPr>
      <p:grpSpPr>
        <a:xfrm>
          <a:off x="0" y="0"/>
          <a:ext cx="0" cy="0"/>
          <a:chOff x="0" y="0"/>
          <a:chExt cx="0" cy="0"/>
        </a:xfrm>
      </p:grpSpPr>
      <p:sp>
        <p:nvSpPr>
          <p:cNvPr id="21"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20" name="Subtitle 2">
            <a:extLst>
              <a:ext uri="{FF2B5EF4-FFF2-40B4-BE49-F238E27FC236}">
                <a16:creationId xmlns:a16="http://schemas.microsoft.com/office/drawing/2014/main" id="{5194D818-D8E8-5342-BDE8-319BC1FCE4A9}"/>
              </a:ext>
            </a:extLst>
          </p:cNvPr>
          <p:cNvSpPr>
            <a:spLocks noGrp="1"/>
          </p:cNvSpPr>
          <p:nvPr>
            <p:ph type="subTitle" idx="26"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28" name="Picture Placeholder 2">
            <a:extLst>
              <a:ext uri="{FF2B5EF4-FFF2-40B4-BE49-F238E27FC236}">
                <a16:creationId xmlns:a16="http://schemas.microsoft.com/office/drawing/2014/main" id="{136A12B2-03B5-4BC2-942B-CDF222899B39}"/>
              </a:ext>
            </a:extLst>
          </p:cNvPr>
          <p:cNvSpPr>
            <a:spLocks noGrp="1" noChangeAspect="1"/>
          </p:cNvSpPr>
          <p:nvPr>
            <p:ph type="pic" sz="quarter" idx="13"/>
          </p:nvPr>
        </p:nvSpPr>
        <p:spPr>
          <a:xfrm>
            <a:off x="442911" y="2103120"/>
            <a:ext cx="1325880" cy="132588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29" name="Picture Placeholder 3">
            <a:extLst>
              <a:ext uri="{FF2B5EF4-FFF2-40B4-BE49-F238E27FC236}">
                <a16:creationId xmlns:a16="http://schemas.microsoft.com/office/drawing/2014/main" id="{19698F39-9E08-4628-9EAA-9DFB91AB41F4}"/>
              </a:ext>
            </a:extLst>
          </p:cNvPr>
          <p:cNvSpPr>
            <a:spLocks noGrp="1" noChangeAspect="1"/>
          </p:cNvSpPr>
          <p:nvPr>
            <p:ph type="pic" sz="quarter" idx="15"/>
          </p:nvPr>
        </p:nvSpPr>
        <p:spPr>
          <a:xfrm>
            <a:off x="3359638" y="2103120"/>
            <a:ext cx="1325880" cy="132588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30" name="Picture Placeholder 4">
            <a:extLst>
              <a:ext uri="{FF2B5EF4-FFF2-40B4-BE49-F238E27FC236}">
                <a16:creationId xmlns:a16="http://schemas.microsoft.com/office/drawing/2014/main" id="{19DD7D57-3E24-4739-9180-648AACAD80CD}"/>
              </a:ext>
            </a:extLst>
          </p:cNvPr>
          <p:cNvSpPr>
            <a:spLocks noGrp="1" noChangeAspect="1"/>
          </p:cNvSpPr>
          <p:nvPr>
            <p:ph type="pic" sz="quarter" idx="17"/>
          </p:nvPr>
        </p:nvSpPr>
        <p:spPr>
          <a:xfrm>
            <a:off x="6276363" y="2103120"/>
            <a:ext cx="1325880" cy="132588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31" name="Picture Placeholder 5">
            <a:extLst>
              <a:ext uri="{FF2B5EF4-FFF2-40B4-BE49-F238E27FC236}">
                <a16:creationId xmlns:a16="http://schemas.microsoft.com/office/drawing/2014/main" id="{C238DBFC-D359-4AE7-953F-513D1249339E}"/>
              </a:ext>
            </a:extLst>
          </p:cNvPr>
          <p:cNvSpPr>
            <a:spLocks noGrp="1" noChangeAspect="1"/>
          </p:cNvSpPr>
          <p:nvPr>
            <p:ph type="pic" sz="quarter" idx="19"/>
          </p:nvPr>
        </p:nvSpPr>
        <p:spPr>
          <a:xfrm>
            <a:off x="9193088" y="2103120"/>
            <a:ext cx="1325880" cy="132588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32" name="Content Placeholder 2">
            <a:extLst>
              <a:ext uri="{FF2B5EF4-FFF2-40B4-BE49-F238E27FC236}">
                <a16:creationId xmlns:a16="http://schemas.microsoft.com/office/drawing/2014/main" id="{F75EAC27-A3D9-42D2-B8B6-307439DE0C9C}"/>
              </a:ext>
            </a:extLst>
          </p:cNvPr>
          <p:cNvSpPr>
            <a:spLocks noGrp="1"/>
          </p:cNvSpPr>
          <p:nvPr>
            <p:ph sz="quarter" idx="22"/>
          </p:nvPr>
        </p:nvSpPr>
        <p:spPr>
          <a:xfrm>
            <a:off x="447233" y="3657600"/>
            <a:ext cx="2560320" cy="2514600"/>
          </a:xfrm>
        </p:spPr>
        <p:txBody>
          <a:bodyPr rtlCol="0"/>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33" name="Content Placeholder 3">
            <a:extLst>
              <a:ext uri="{FF2B5EF4-FFF2-40B4-BE49-F238E27FC236}">
                <a16:creationId xmlns:a16="http://schemas.microsoft.com/office/drawing/2014/main" id="{8B897F92-3121-4E86-B159-DB3A78790D25}"/>
              </a:ext>
            </a:extLst>
          </p:cNvPr>
          <p:cNvSpPr>
            <a:spLocks noGrp="1"/>
          </p:cNvSpPr>
          <p:nvPr>
            <p:ph sz="quarter" idx="23"/>
          </p:nvPr>
        </p:nvSpPr>
        <p:spPr>
          <a:xfrm>
            <a:off x="3359638" y="3657600"/>
            <a:ext cx="2560320" cy="2514600"/>
          </a:xfrm>
        </p:spPr>
        <p:txBody>
          <a:bodyPr rtlCol="0"/>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34" name="Content Placeholder 4">
            <a:extLst>
              <a:ext uri="{FF2B5EF4-FFF2-40B4-BE49-F238E27FC236}">
                <a16:creationId xmlns:a16="http://schemas.microsoft.com/office/drawing/2014/main" id="{91ECA7E9-EB6F-4C5F-9E75-057DD0429E43}"/>
              </a:ext>
            </a:extLst>
          </p:cNvPr>
          <p:cNvSpPr>
            <a:spLocks noGrp="1"/>
          </p:cNvSpPr>
          <p:nvPr>
            <p:ph sz="quarter" idx="24"/>
          </p:nvPr>
        </p:nvSpPr>
        <p:spPr>
          <a:xfrm>
            <a:off x="6276363" y="3657600"/>
            <a:ext cx="2560320" cy="2514600"/>
          </a:xfrm>
        </p:spPr>
        <p:txBody>
          <a:bodyPr rtlCol="0"/>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35" name="Content Placeholder 5">
            <a:extLst>
              <a:ext uri="{FF2B5EF4-FFF2-40B4-BE49-F238E27FC236}">
                <a16:creationId xmlns:a16="http://schemas.microsoft.com/office/drawing/2014/main" id="{364D15F8-8EEC-45CD-98E7-4DEE5949D11A}"/>
              </a:ext>
            </a:extLst>
          </p:cNvPr>
          <p:cNvSpPr>
            <a:spLocks noGrp="1"/>
          </p:cNvSpPr>
          <p:nvPr>
            <p:ph sz="quarter" idx="25"/>
          </p:nvPr>
        </p:nvSpPr>
        <p:spPr>
          <a:xfrm>
            <a:off x="9193088" y="3657600"/>
            <a:ext cx="2560320" cy="2514600"/>
          </a:xfrm>
        </p:spPr>
        <p:txBody>
          <a:bodyPr rtlCol="0"/>
          <a:lstStyle>
            <a:lvl1pPr>
              <a:defRPr sz="1600"/>
            </a:lvl1pPr>
            <a:lvl2pPr>
              <a:defRPr sz="1600"/>
            </a:lvl2pPr>
            <a:lvl3pPr marL="0" indent="0">
              <a:buNone/>
              <a:defRPr sz="1600"/>
            </a:lvl3pPr>
            <a:lvl4pPr>
              <a:defRPr sz="1600"/>
            </a:lvl4pPr>
            <a:lvl5pPr>
              <a:defRPr sz="1600"/>
            </a:lvl5pPr>
            <a:lvl6pPr>
              <a:defRPr sz="1600"/>
            </a:lvl6pPr>
            <a:lvl7pPr>
              <a:defRPr sz="1600"/>
            </a:lvl7pPr>
            <a:lvl8pPr>
              <a:defRPr sz="1600"/>
            </a:lvl8pPr>
            <a:lvl9pPr>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2" name="Date Placeholder 1">
            <a:extLst>
              <a:ext uri="{FF2B5EF4-FFF2-40B4-BE49-F238E27FC236}">
                <a16:creationId xmlns:a16="http://schemas.microsoft.com/office/drawing/2014/main" id="{18BAEE37-CE64-4A87-9E38-14AA76A693CD}"/>
              </a:ext>
            </a:extLst>
          </p:cNvPr>
          <p:cNvSpPr>
            <a:spLocks noGrp="1"/>
          </p:cNvSpPr>
          <p:nvPr>
            <p:ph type="dt" sz="half" idx="27"/>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3" name="Footer Placeholder 2">
            <a:extLst>
              <a:ext uri="{FF2B5EF4-FFF2-40B4-BE49-F238E27FC236}">
                <a16:creationId xmlns:a16="http://schemas.microsoft.com/office/drawing/2014/main" id="{5B477859-27D2-47AA-BFE1-0BA6CD84733A}"/>
              </a:ext>
            </a:extLst>
          </p:cNvPr>
          <p:cNvSpPr>
            <a:spLocks noGrp="1"/>
          </p:cNvSpPr>
          <p:nvPr>
            <p:ph type="ftr" sz="quarter" idx="28"/>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4" name="Slide Number Placeholder 3">
            <a:extLst>
              <a:ext uri="{FF2B5EF4-FFF2-40B4-BE49-F238E27FC236}">
                <a16:creationId xmlns:a16="http://schemas.microsoft.com/office/drawing/2014/main" id="{2C3BBE71-51DA-4BBD-86C2-694F7AD0CB78}"/>
              </a:ext>
            </a:extLst>
          </p:cNvPr>
          <p:cNvSpPr>
            <a:spLocks noGrp="1"/>
          </p:cNvSpPr>
          <p:nvPr>
            <p:ph type="sldNum" sz="quarter" idx="29"/>
          </p:nvPr>
        </p:nvSpPr>
        <p:spPr>
          <a:xfrm>
            <a:off x="9984296" y="6492240"/>
            <a:ext cx="1764792" cy="137160"/>
          </a:xfrm>
        </p:spPr>
        <p:txBody>
          <a:bodyPr vert="horz" lIns="0" tIns="0" rIns="0" bIns="0" rtlCol="0" anchor="b" anchorCtr="0">
            <a:noAutofit/>
          </a:bodyPr>
          <a:lstStyle>
            <a:lvl1pPr algn="r">
              <a:defRPr lang="en-GB" smtClean="0"/>
            </a:lvl1pPr>
          </a:lstStyle>
          <a:p>
            <a:pPr rtl="0"/>
            <a:fld id="{5657FFE3-8697-4B83-B22E-8EBA272E3B40}" type="slidenum">
              <a:rPr lang="en-GB" smtClean="0"/>
              <a:pPr/>
              <a:t>‹#›</a:t>
            </a:fld>
            <a:endParaRPr lang="en-GB"/>
          </a:p>
        </p:txBody>
      </p:sp>
    </p:spTree>
    <p:extLst>
      <p:ext uri="{BB962C8B-B14F-4D97-AF65-F5344CB8AC3E}">
        <p14:creationId xmlns:p14="http://schemas.microsoft.com/office/powerpoint/2010/main" val="2234141100"/>
      </p:ext>
    </p:extLst>
  </p:cSld>
  <p:clrMapOvr>
    <a:masterClrMapping/>
  </p:clrMapOvr>
  <p:hf hdr="0"/>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One Column Char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42913" y="432000"/>
            <a:ext cx="11306175" cy="1387275"/>
          </a:xfrm>
        </p:spPr>
        <p:txBody>
          <a:bodyPr rtlCol="0"/>
          <a:lstStyle>
            <a:lvl1pPr>
              <a:defRPr/>
            </a:lvl1pPr>
          </a:lstStyle>
          <a:p>
            <a:pPr rtl="0"/>
            <a:r>
              <a:rPr lang="lv-lv"/>
              <a:t>[Slide title]</a:t>
            </a:r>
          </a:p>
        </p:txBody>
      </p:sp>
      <p:sp>
        <p:nvSpPr>
          <p:cNvPr id="3" name="Content Placeholder 2"/>
          <p:cNvSpPr>
            <a:spLocks noGrp="1"/>
          </p:cNvSpPr>
          <p:nvPr>
            <p:ph idx="1"/>
          </p:nvPr>
        </p:nvSpPr>
        <p:spPr>
          <a:xfrm>
            <a:off x="442914" y="2103438"/>
            <a:ext cx="3529012"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9" name="Chart Placeholder 2"/>
          <p:cNvSpPr>
            <a:spLocks noGrp="1"/>
          </p:cNvSpPr>
          <p:nvPr>
            <p:ph type="chart" sz="quarter" idx="13"/>
          </p:nvPr>
        </p:nvSpPr>
        <p:spPr>
          <a:xfrm>
            <a:off x="5600701" y="1428750"/>
            <a:ext cx="6148387" cy="4743450"/>
          </a:xfrm>
        </p:spPr>
        <p:txBody>
          <a:bodyPr rtlCol="0" anchor="ctr" anchorCtr="0"/>
          <a:lstStyle>
            <a:lvl1pPr algn="ctr">
              <a:defRPr sz="1200" b="0">
                <a:solidFill>
                  <a:schemeClr val="tx1"/>
                </a:solidFill>
              </a:defRPr>
            </a:lvl1pPr>
          </a:lstStyle>
          <a:p>
            <a:pPr rtl="0"/>
            <a:r>
              <a:rPr lang="lv-lv"/>
              <a:t>Click icon to add chart</a:t>
            </a:r>
            <a:endParaRPr lang="en-GB" dirty="0"/>
          </a:p>
        </p:txBody>
      </p:sp>
      <p:sp>
        <p:nvSpPr>
          <p:cNvPr id="2" name="Date Placeholder 1">
            <a:extLst>
              <a:ext uri="{FF2B5EF4-FFF2-40B4-BE49-F238E27FC236}">
                <a16:creationId xmlns:a16="http://schemas.microsoft.com/office/drawing/2014/main" id="{250DBEAB-0EE4-4A40-95BE-992CDE35CFDD}"/>
              </a:ext>
            </a:extLst>
          </p:cNvPr>
          <p:cNvSpPr>
            <a:spLocks noGrp="1"/>
          </p:cNvSpPr>
          <p:nvPr>
            <p:ph type="dt" sz="half" idx="14"/>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2FAFCFF8-8D44-4369-BAB9-4D98D243B141}"/>
              </a:ext>
            </a:extLst>
          </p:cNvPr>
          <p:cNvSpPr>
            <a:spLocks noGrp="1"/>
          </p:cNvSpPr>
          <p:nvPr>
            <p:ph type="ftr" sz="quarter" idx="15"/>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6" name="Slide Number Placeholder 5">
            <a:extLst>
              <a:ext uri="{FF2B5EF4-FFF2-40B4-BE49-F238E27FC236}">
                <a16:creationId xmlns:a16="http://schemas.microsoft.com/office/drawing/2014/main" id="{E30D016F-36D4-4BFA-A23C-4AA4F5EA1E36}"/>
              </a:ext>
            </a:extLst>
          </p:cNvPr>
          <p:cNvSpPr>
            <a:spLocks noGrp="1"/>
          </p:cNvSpPr>
          <p:nvPr>
            <p:ph type="sldNum" sz="quarter" idx="16"/>
          </p:nvPr>
        </p:nvSpPr>
        <p:spPr>
          <a:xfrm>
            <a:off x="9984296" y="6492240"/>
            <a:ext cx="1764792" cy="137160"/>
          </a:xfrm>
        </p:spPr>
        <p:txBody>
          <a:bodyPr vert="horz" lIns="0" tIns="0" rIns="0" bIns="0" rtlCol="0" anchor="b" anchorCtr="0">
            <a:noAutofit/>
          </a:bodyPr>
          <a:lstStyle>
            <a:lvl1pPr algn="r">
              <a:defRPr lang="en-GB" smtClean="0"/>
            </a:lvl1pPr>
          </a:lstStyle>
          <a:p>
            <a:pPr rtl="0"/>
            <a:fld id="{9FEA487E-0BAB-4A97-90CC-7DA479BD860F}" type="slidenum">
              <a:rPr lang="en-GB" smtClean="0"/>
              <a:pPr/>
              <a:t>‹#›</a:t>
            </a:fld>
            <a:endParaRPr lang="en-GB"/>
          </a:p>
        </p:txBody>
      </p:sp>
    </p:spTree>
    <p:extLst>
      <p:ext uri="{BB962C8B-B14F-4D97-AF65-F5344CB8AC3E}">
        <p14:creationId xmlns:p14="http://schemas.microsoft.com/office/powerpoint/2010/main" val="2697747850"/>
      </p:ext>
    </p:extLst>
  </p:cSld>
  <p:clrMapOvr>
    <a:masterClrMapping/>
  </p:clrMapOvr>
  <p:hf hdr="0"/>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One Column Chart - Subtitle">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442913" y="430514"/>
            <a:ext cx="11306175" cy="502920"/>
          </a:xfrm>
        </p:spPr>
        <p:txBody>
          <a:bodyPr rtlCol="0"/>
          <a:lstStyle>
            <a:lvl1pPr>
              <a:defRPr/>
            </a:lvl1pPr>
          </a:lstStyle>
          <a:p>
            <a:pPr rtl="0"/>
            <a:r>
              <a:rPr lang="lv-lv"/>
              <a:t>[Slide title]</a:t>
            </a:r>
          </a:p>
        </p:txBody>
      </p:sp>
      <p:sp>
        <p:nvSpPr>
          <p:cNvPr id="7" name="Subtitle 2">
            <a:extLst>
              <a:ext uri="{FF2B5EF4-FFF2-40B4-BE49-F238E27FC236}">
                <a16:creationId xmlns:a16="http://schemas.microsoft.com/office/drawing/2014/main" id="{E168D6DA-542B-6F48-A3F4-9AAC02852C7A}"/>
              </a:ext>
            </a:extLst>
          </p:cNvPr>
          <p:cNvSpPr>
            <a:spLocks noGrp="1"/>
          </p:cNvSpPr>
          <p:nvPr>
            <p:ph type="subTitle" idx="16" hasCustomPrompt="1"/>
          </p:nvPr>
        </p:nvSpPr>
        <p:spPr>
          <a:xfrm>
            <a:off x="442912" y="933433"/>
            <a:ext cx="11306176" cy="885842"/>
          </a:xfrm>
        </p:spPr>
        <p:txBody>
          <a:bodyPr rtlCol="0"/>
          <a:lstStyle>
            <a:lvl1pPr marL="0" indent="0" algn="l">
              <a:lnSpc>
                <a:spcPct val="85000"/>
              </a:lnSpc>
              <a:spcBef>
                <a:spcPts val="0"/>
              </a:spcBef>
              <a:spcAft>
                <a:spcPts val="0"/>
              </a:spcAft>
              <a:buNone/>
              <a:defRPr sz="2400" b="0">
                <a:solidFill>
                  <a:schemeClr val="tx1"/>
                </a:solidFill>
              </a:defRPr>
            </a:lvl1pPr>
            <a:lvl2pPr marL="0" indent="0" algn="l">
              <a:lnSpc>
                <a:spcPct val="85000"/>
              </a:lnSpc>
              <a:spcBef>
                <a:spcPts val="0"/>
              </a:spcBef>
              <a:spcAft>
                <a:spcPts val="0"/>
              </a:spcAft>
              <a:buNone/>
              <a:defRPr sz="2400"/>
            </a:lvl2pPr>
            <a:lvl3pPr marL="0" indent="0" algn="l">
              <a:lnSpc>
                <a:spcPct val="85000"/>
              </a:lnSpc>
              <a:spcBef>
                <a:spcPts val="0"/>
              </a:spcBef>
              <a:spcAft>
                <a:spcPts val="0"/>
              </a:spcAft>
              <a:buNone/>
              <a:defRPr sz="2400"/>
            </a:lvl3pPr>
            <a:lvl4pPr marL="0" indent="0" algn="l">
              <a:lnSpc>
                <a:spcPct val="85000"/>
              </a:lnSpc>
              <a:spcBef>
                <a:spcPts val="0"/>
              </a:spcBef>
              <a:spcAft>
                <a:spcPts val="0"/>
              </a:spcAft>
              <a:buNone/>
              <a:defRPr sz="2400"/>
            </a:lvl4pPr>
            <a:lvl5pPr marL="0" indent="0" algn="l">
              <a:lnSpc>
                <a:spcPct val="85000"/>
              </a:lnSpc>
              <a:spcBef>
                <a:spcPts val="0"/>
              </a:spcBef>
              <a:spcAft>
                <a:spcPts val="0"/>
              </a:spcAft>
              <a:buNone/>
              <a:defRPr sz="2400"/>
            </a:lvl5pPr>
            <a:lvl6pPr marL="0" indent="0" algn="l">
              <a:lnSpc>
                <a:spcPct val="85000"/>
              </a:lnSpc>
              <a:spcBef>
                <a:spcPts val="0"/>
              </a:spcBef>
              <a:spcAft>
                <a:spcPts val="0"/>
              </a:spcAft>
              <a:buNone/>
              <a:defRPr sz="2400"/>
            </a:lvl6pPr>
            <a:lvl7pPr marL="0" indent="0" algn="l">
              <a:lnSpc>
                <a:spcPct val="85000"/>
              </a:lnSpc>
              <a:spcBef>
                <a:spcPts val="0"/>
              </a:spcBef>
              <a:spcAft>
                <a:spcPts val="0"/>
              </a:spcAft>
              <a:buNone/>
              <a:defRPr sz="2400"/>
            </a:lvl7pPr>
            <a:lvl8pPr marL="0" indent="0" algn="l">
              <a:lnSpc>
                <a:spcPct val="85000"/>
              </a:lnSpc>
              <a:spcBef>
                <a:spcPts val="0"/>
              </a:spcBef>
              <a:spcAft>
                <a:spcPts val="0"/>
              </a:spcAft>
              <a:buNone/>
              <a:defRPr sz="2400"/>
            </a:lvl8pPr>
            <a:lvl9pPr marL="0" indent="0" algn="l">
              <a:lnSpc>
                <a:spcPct val="85000"/>
              </a:lnSpc>
              <a:spcBef>
                <a:spcPts val="0"/>
              </a:spcBef>
              <a:spcAft>
                <a:spcPts val="0"/>
              </a:spcAft>
              <a:buNone/>
              <a:defRPr sz="2400"/>
            </a:lvl9pPr>
          </a:lstStyle>
          <a:p>
            <a:pPr rtl="0"/>
            <a:r>
              <a:rPr lang="lv-lv"/>
              <a:t>[Optional slide subtitle]</a:t>
            </a:r>
          </a:p>
        </p:txBody>
      </p:sp>
      <p:sp>
        <p:nvSpPr>
          <p:cNvPr id="3" name="Content Placeholder 2"/>
          <p:cNvSpPr>
            <a:spLocks noGrp="1"/>
          </p:cNvSpPr>
          <p:nvPr>
            <p:ph idx="1"/>
          </p:nvPr>
        </p:nvSpPr>
        <p:spPr>
          <a:xfrm>
            <a:off x="442914" y="2103438"/>
            <a:ext cx="3529012" cy="4068762"/>
          </a:xfrm>
        </p:spPr>
        <p:txBody>
          <a:bodyPr rtlCol="0"/>
          <a:lstStyle>
            <a:lvl5pPr>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9" name="Chart Placeholder 2"/>
          <p:cNvSpPr>
            <a:spLocks noGrp="1"/>
          </p:cNvSpPr>
          <p:nvPr>
            <p:ph type="chart" sz="quarter" idx="13"/>
          </p:nvPr>
        </p:nvSpPr>
        <p:spPr>
          <a:xfrm>
            <a:off x="5600701" y="1428750"/>
            <a:ext cx="6148387" cy="4743450"/>
          </a:xfrm>
        </p:spPr>
        <p:txBody>
          <a:bodyPr rtlCol="0" anchor="ctr" anchorCtr="0"/>
          <a:lstStyle>
            <a:lvl1pPr algn="ctr">
              <a:defRPr sz="1200" b="0">
                <a:solidFill>
                  <a:schemeClr val="tx1"/>
                </a:solidFill>
              </a:defRPr>
            </a:lvl1pPr>
          </a:lstStyle>
          <a:p>
            <a:pPr rtl="0"/>
            <a:r>
              <a:rPr lang="lv-lv"/>
              <a:t>Click icon to add chart</a:t>
            </a:r>
            <a:endParaRPr lang="en-GB" dirty="0"/>
          </a:p>
        </p:txBody>
      </p:sp>
      <p:sp>
        <p:nvSpPr>
          <p:cNvPr id="2" name="Date Placeholder 1">
            <a:extLst>
              <a:ext uri="{FF2B5EF4-FFF2-40B4-BE49-F238E27FC236}">
                <a16:creationId xmlns:a16="http://schemas.microsoft.com/office/drawing/2014/main" id="{CAA3B5D5-3C19-49FD-88B1-8B6B3D7EAE78}"/>
              </a:ext>
            </a:extLst>
          </p:cNvPr>
          <p:cNvSpPr>
            <a:spLocks noGrp="1"/>
          </p:cNvSpPr>
          <p:nvPr>
            <p:ph type="dt" sz="half" idx="17"/>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C3040C48-2A5B-4546-96AB-95227F79B06E}"/>
              </a:ext>
            </a:extLst>
          </p:cNvPr>
          <p:cNvSpPr>
            <a:spLocks noGrp="1"/>
          </p:cNvSpPr>
          <p:nvPr>
            <p:ph type="ftr" sz="quarter" idx="18"/>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4F872F96-5F2C-44A6-BF5F-53FC03B58FA6}"/>
              </a:ext>
            </a:extLst>
          </p:cNvPr>
          <p:cNvSpPr>
            <a:spLocks noGrp="1"/>
          </p:cNvSpPr>
          <p:nvPr>
            <p:ph type="sldNum" sz="quarter" idx="19"/>
          </p:nvPr>
        </p:nvSpPr>
        <p:spPr>
          <a:xfrm>
            <a:off x="9984296" y="6492240"/>
            <a:ext cx="1764792" cy="137160"/>
          </a:xfrm>
        </p:spPr>
        <p:txBody>
          <a:bodyPr vert="horz" lIns="0" tIns="0" rIns="0" bIns="0" rtlCol="0" anchor="b" anchorCtr="0">
            <a:noAutofit/>
          </a:bodyPr>
          <a:lstStyle>
            <a:lvl1pPr algn="r">
              <a:defRPr lang="en-GB" smtClean="0"/>
            </a:lvl1pPr>
          </a:lstStyle>
          <a:p>
            <a:pPr rtl="0"/>
            <a:fld id="{9039BA2D-6D39-4735-8494-7B36618FF98B}" type="slidenum">
              <a:rPr lang="en-GB" smtClean="0"/>
              <a:pPr/>
              <a:t>‹#›</a:t>
            </a:fld>
            <a:endParaRPr lang="en-GB"/>
          </a:p>
        </p:txBody>
      </p:sp>
    </p:spTree>
    <p:extLst>
      <p:ext uri="{BB962C8B-B14F-4D97-AF65-F5344CB8AC3E}">
        <p14:creationId xmlns:p14="http://schemas.microsoft.com/office/powerpoint/2010/main" val="53508199"/>
      </p:ext>
    </p:extLst>
  </p:cSld>
  <p:clrMapOvr>
    <a:masterClrMapping/>
  </p:clrMapOvr>
  <p:hf hdr="0"/>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One Column Chart Dark">
    <p:bg>
      <p:bgPr>
        <a:solidFill>
          <a:srgbClr val="464646"/>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p:txBody>
          <a:bodyPr rtlCol="0"/>
          <a:lstStyle>
            <a:lvl1pPr>
              <a:defRPr>
                <a:solidFill>
                  <a:schemeClr val="tx1"/>
                </a:solidFill>
              </a:defRPr>
            </a:lvl1pPr>
          </a:lstStyle>
          <a:p>
            <a:pPr rtl="0"/>
            <a:r>
              <a:rPr lang="lv-lv"/>
              <a:t>[Slide title]</a:t>
            </a:r>
          </a:p>
        </p:txBody>
      </p:sp>
      <p:sp>
        <p:nvSpPr>
          <p:cNvPr id="3" name="Content Placeholder 2"/>
          <p:cNvSpPr>
            <a:spLocks noGrp="1"/>
          </p:cNvSpPr>
          <p:nvPr>
            <p:ph idx="1"/>
          </p:nvPr>
        </p:nvSpPr>
        <p:spPr>
          <a:xfrm>
            <a:off x="442914" y="2103438"/>
            <a:ext cx="3529012" cy="4068762"/>
          </a:xfrm>
        </p:spPr>
        <p:txBody>
          <a:bodyPr rtlCol="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p>
        </p:txBody>
      </p:sp>
      <p:sp>
        <p:nvSpPr>
          <p:cNvPr id="9" name="Chart Placeholder 2"/>
          <p:cNvSpPr>
            <a:spLocks noGrp="1"/>
          </p:cNvSpPr>
          <p:nvPr>
            <p:ph type="chart" sz="quarter" idx="13"/>
          </p:nvPr>
        </p:nvSpPr>
        <p:spPr>
          <a:xfrm>
            <a:off x="5600701" y="1428750"/>
            <a:ext cx="6148387" cy="4743450"/>
          </a:xfrm>
        </p:spPr>
        <p:txBody>
          <a:bodyPr rtlCol="0" anchor="ctr" anchorCtr="0"/>
          <a:lstStyle>
            <a:lvl1pPr algn="ctr">
              <a:defRPr sz="1200" b="0">
                <a:solidFill>
                  <a:schemeClr val="tx1"/>
                </a:solidFill>
              </a:defRPr>
            </a:lvl1pPr>
          </a:lstStyle>
          <a:p>
            <a:pPr rtl="0"/>
            <a:r>
              <a:rPr lang="lv-lv"/>
              <a:t>Click icon to add chart</a:t>
            </a:r>
            <a:endParaRPr lang="en-GB" dirty="0"/>
          </a:p>
        </p:txBody>
      </p:sp>
      <p:sp>
        <p:nvSpPr>
          <p:cNvPr id="2" name="Date Placeholder 1">
            <a:extLst>
              <a:ext uri="{FF2B5EF4-FFF2-40B4-BE49-F238E27FC236}">
                <a16:creationId xmlns:a16="http://schemas.microsoft.com/office/drawing/2014/main" id="{297C984E-ED25-4481-88B8-2CA3ACB6DE8E}"/>
              </a:ext>
            </a:extLst>
          </p:cNvPr>
          <p:cNvSpPr>
            <a:spLocks noGrp="1"/>
          </p:cNvSpPr>
          <p:nvPr>
            <p:ph type="dt" sz="half" idx="14"/>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2DBD8E35-590B-4835-BB5F-4284D6CB3E2E}"/>
              </a:ext>
            </a:extLst>
          </p:cNvPr>
          <p:cNvSpPr>
            <a:spLocks noGrp="1"/>
          </p:cNvSpPr>
          <p:nvPr>
            <p:ph type="ftr" sz="quarter" idx="15"/>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6" name="Slide Number Placeholder 5">
            <a:extLst>
              <a:ext uri="{FF2B5EF4-FFF2-40B4-BE49-F238E27FC236}">
                <a16:creationId xmlns:a16="http://schemas.microsoft.com/office/drawing/2014/main" id="{C21FAA3E-276A-4794-AE0C-31DC25252939}"/>
              </a:ext>
            </a:extLst>
          </p:cNvPr>
          <p:cNvSpPr>
            <a:spLocks noGrp="1"/>
          </p:cNvSpPr>
          <p:nvPr>
            <p:ph type="sldNum" sz="quarter" idx="16"/>
          </p:nvPr>
        </p:nvSpPr>
        <p:spPr>
          <a:xfrm>
            <a:off x="9984296" y="6492240"/>
            <a:ext cx="1764792" cy="137160"/>
          </a:xfrm>
        </p:spPr>
        <p:txBody>
          <a:bodyPr vert="horz" lIns="0" tIns="0" rIns="0" bIns="0" rtlCol="0" anchor="b" anchorCtr="0">
            <a:noAutofit/>
          </a:bodyPr>
          <a:lstStyle>
            <a:lvl1pPr algn="r">
              <a:defRPr lang="en-GB" smtClean="0"/>
            </a:lvl1pPr>
          </a:lstStyle>
          <a:p>
            <a:pPr rtl="0"/>
            <a:fld id="{96D2FAF4-AAAA-4BF3-AC3F-60442127803C}" type="slidenum">
              <a:rPr lang="en-GB" smtClean="0"/>
              <a:pPr/>
              <a:t>‹#›</a:t>
            </a:fld>
            <a:endParaRPr lang="en-GB"/>
          </a:p>
        </p:txBody>
      </p:sp>
    </p:spTree>
    <p:extLst>
      <p:ext uri="{BB962C8B-B14F-4D97-AF65-F5344CB8AC3E}">
        <p14:creationId xmlns:p14="http://schemas.microsoft.com/office/powerpoint/2010/main" val="39334982"/>
      </p:ext>
    </p:extLst>
  </p:cSld>
  <p:clrMapOvr>
    <a:overrideClrMapping bg1="dk1" tx1="lt1" bg2="dk2" tx2="lt2" accent1="accent1" accent2="accent2" accent3="accent3" accent4="accent4" accent5="accent5" accent6="accent6" hlink="hlink" folHlink="folHlink"/>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05011951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tlCol="0"/>
          <a:lstStyle>
            <a:lvl1pPr>
              <a:defRPr/>
            </a:lvl1pPr>
          </a:lstStyle>
          <a:p>
            <a:pPr rtl="0"/>
            <a:r>
              <a:rPr lang="lv-lv"/>
              <a:t>[Slide title]</a:t>
            </a:r>
          </a:p>
        </p:txBody>
      </p:sp>
      <p:sp>
        <p:nvSpPr>
          <p:cNvPr id="3" name="Date Placeholder 2">
            <a:extLst>
              <a:ext uri="{FF2B5EF4-FFF2-40B4-BE49-F238E27FC236}">
                <a16:creationId xmlns:a16="http://schemas.microsoft.com/office/drawing/2014/main" id="{C9F7B3A9-AC41-409C-AD70-88C97737B4D6}"/>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5A7C2969-6F7C-40EF-9BB8-76570A5B2F56}"/>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dirty="0"/>
            </a:br>
            <a:r>
              <a:rPr lang="lv-lv"/>
              <a:t>DTEK Energy B.V. Group</a:t>
            </a:r>
          </a:p>
        </p:txBody>
      </p:sp>
      <p:sp>
        <p:nvSpPr>
          <p:cNvPr id="5" name="Slide Number Placeholder 4">
            <a:extLst>
              <a:ext uri="{FF2B5EF4-FFF2-40B4-BE49-F238E27FC236}">
                <a16:creationId xmlns:a16="http://schemas.microsoft.com/office/drawing/2014/main" id="{5B7070DA-B0EA-4011-8371-7FFE1EE325E3}"/>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B801F11F-56D3-4327-BE80-F565FF62F89E}" type="slidenum">
              <a:rPr lang="en-GB" smtClean="0"/>
              <a:pPr/>
              <a:t>‹#›</a:t>
            </a:fld>
            <a:endParaRPr lang="en-GB"/>
          </a:p>
        </p:txBody>
      </p:sp>
    </p:spTree>
    <p:extLst>
      <p:ext uri="{BB962C8B-B14F-4D97-AF65-F5344CB8AC3E}">
        <p14:creationId xmlns:p14="http://schemas.microsoft.com/office/powerpoint/2010/main" val="664129626"/>
      </p:ext>
    </p:extLst>
  </p:cSld>
  <p:clrMapOvr>
    <a:masterClrMapping/>
  </p:clrMapOvr>
  <p:hf hdr="0"/>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rtlCol="0"/>
          <a:lstStyle>
            <a:lvl1pPr>
              <a:defRPr/>
            </a:lvl1pPr>
          </a:lstStyle>
          <a:p>
            <a:pPr rtl="0"/>
            <a:r>
              <a:rPr lang="lv-lv"/>
              <a:t>[Slide title]</a:t>
            </a:r>
          </a:p>
        </p:txBody>
      </p:sp>
      <p:sp>
        <p:nvSpPr>
          <p:cNvPr id="3" name="Date Placeholder 2">
            <a:extLst>
              <a:ext uri="{FF2B5EF4-FFF2-40B4-BE49-F238E27FC236}">
                <a16:creationId xmlns:a16="http://schemas.microsoft.com/office/drawing/2014/main" id="{C9F7B3A9-AC41-409C-AD70-88C97737B4D6}"/>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5A7C2969-6F7C-40EF-9BB8-76570A5B2F56}"/>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5B7070DA-B0EA-4011-8371-7FFE1EE325E3}"/>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B801F11F-56D3-4327-BE80-F565FF62F89E}" type="slidenum">
              <a:rPr lang="en-GB" smtClean="0"/>
              <a:pPr/>
              <a:t>‹#›</a:t>
            </a:fld>
            <a:endParaRPr lang="en-GB"/>
          </a:p>
        </p:txBody>
      </p:sp>
      <p:sp>
        <p:nvSpPr>
          <p:cNvPr id="7" name="Picture Placeholder 6">
            <a:extLst>
              <a:ext uri="{FF2B5EF4-FFF2-40B4-BE49-F238E27FC236}">
                <a16:creationId xmlns:a16="http://schemas.microsoft.com/office/drawing/2014/main" id="{2316DAA8-519C-4075-B11C-D7B2B5DFEDBA}"/>
              </a:ext>
            </a:extLst>
          </p:cNvPr>
          <p:cNvSpPr>
            <a:spLocks noGrp="1"/>
          </p:cNvSpPr>
          <p:nvPr>
            <p:ph type="pic" sz="quarter" idx="13"/>
          </p:nvPr>
        </p:nvSpPr>
        <p:spPr>
          <a:xfrm>
            <a:off x="7861300" y="0"/>
            <a:ext cx="4330700" cy="6858000"/>
          </a:xfrm>
        </p:spPr>
        <p:txBody>
          <a:bodyPr rtlCol="0"/>
          <a:lstStyle/>
          <a:p>
            <a:pPr rtl="0"/>
            <a:endParaRPr lang="en-GB"/>
          </a:p>
        </p:txBody>
      </p:sp>
    </p:spTree>
    <p:extLst>
      <p:ext uri="{BB962C8B-B14F-4D97-AF65-F5344CB8AC3E}">
        <p14:creationId xmlns:p14="http://schemas.microsoft.com/office/powerpoint/2010/main" val="390670466"/>
      </p:ext>
    </p:extLst>
  </p:cSld>
  <p:clrMapOvr>
    <a:masterClrMapping/>
  </p:clrMapOvr>
  <p:hf hdr="0"/>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8B1923-AEA3-4EF0-8050-CC4F6EC7A2F9}"/>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3" name="Footer Placeholder 2">
            <a:extLst>
              <a:ext uri="{FF2B5EF4-FFF2-40B4-BE49-F238E27FC236}">
                <a16:creationId xmlns:a16="http://schemas.microsoft.com/office/drawing/2014/main" id="{43EED8D2-A3B8-47AC-8CCE-1C51AED76A19}"/>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4" name="Slide Number Placeholder 3">
            <a:extLst>
              <a:ext uri="{FF2B5EF4-FFF2-40B4-BE49-F238E27FC236}">
                <a16:creationId xmlns:a16="http://schemas.microsoft.com/office/drawing/2014/main" id="{05424DD0-C80F-4CBC-960E-67256F7EA643}"/>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896D3695-13AD-420B-B69C-DEDB3048029C}" type="slidenum">
              <a:rPr lang="en-GB" smtClean="0"/>
              <a:pPr/>
              <a:t>‹#›</a:t>
            </a:fld>
            <a:endParaRPr lang="en-GB"/>
          </a:p>
        </p:txBody>
      </p:sp>
    </p:spTree>
    <p:extLst>
      <p:ext uri="{BB962C8B-B14F-4D97-AF65-F5344CB8AC3E}">
        <p14:creationId xmlns:p14="http://schemas.microsoft.com/office/powerpoint/2010/main" val="1364376017"/>
      </p:ext>
    </p:extLst>
  </p:cSld>
  <p:clrMapOvr>
    <a:masterClrMapping/>
  </p:clrMapOvr>
  <p:hf hdr="0"/>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8B1923-AEA3-4EF0-8050-CC4F6EC7A2F9}"/>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3" name="Footer Placeholder 2">
            <a:extLst>
              <a:ext uri="{FF2B5EF4-FFF2-40B4-BE49-F238E27FC236}">
                <a16:creationId xmlns:a16="http://schemas.microsoft.com/office/drawing/2014/main" id="{43EED8D2-A3B8-47AC-8CCE-1C51AED76A19}"/>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4" name="Slide Number Placeholder 3">
            <a:extLst>
              <a:ext uri="{FF2B5EF4-FFF2-40B4-BE49-F238E27FC236}">
                <a16:creationId xmlns:a16="http://schemas.microsoft.com/office/drawing/2014/main" id="{05424DD0-C80F-4CBC-960E-67256F7EA643}"/>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896D3695-13AD-420B-B69C-DEDB3048029C}" type="slidenum">
              <a:rPr lang="en-GB" smtClean="0"/>
              <a:pPr/>
              <a:t>‹#›</a:t>
            </a:fld>
            <a:endParaRPr lang="en-GB"/>
          </a:p>
        </p:txBody>
      </p:sp>
      <p:sp>
        <p:nvSpPr>
          <p:cNvPr id="15" name="Picture Placeholder 14">
            <a:extLst>
              <a:ext uri="{FF2B5EF4-FFF2-40B4-BE49-F238E27FC236}">
                <a16:creationId xmlns:a16="http://schemas.microsoft.com/office/drawing/2014/main" id="{0A42A4A6-0A47-4FC4-BD63-58958180EF7F}"/>
              </a:ext>
            </a:extLst>
          </p:cNvPr>
          <p:cNvSpPr>
            <a:spLocks noGrp="1"/>
          </p:cNvSpPr>
          <p:nvPr>
            <p:ph type="pic" sz="quarter" idx="13"/>
          </p:nvPr>
        </p:nvSpPr>
        <p:spPr>
          <a:xfrm>
            <a:off x="6275388" y="0"/>
            <a:ext cx="5916612" cy="6858000"/>
          </a:xfrm>
        </p:spPr>
        <p:txBody>
          <a:bodyPr rtlCol="0"/>
          <a:lstStyle/>
          <a:p>
            <a:pPr rtl="0"/>
            <a:endParaRPr lang="en-GB"/>
          </a:p>
        </p:txBody>
      </p:sp>
    </p:spTree>
    <p:extLst>
      <p:ext uri="{BB962C8B-B14F-4D97-AF65-F5344CB8AC3E}">
        <p14:creationId xmlns:p14="http://schemas.microsoft.com/office/powerpoint/2010/main" val="3203608131"/>
      </p:ext>
    </p:extLst>
  </p:cSld>
  <p:clrMapOvr>
    <a:masterClrMapping/>
  </p:clrMapOvr>
  <p:hf hdr="0"/>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blank"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63620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Infographic and Chart">
    <p:spTree>
      <p:nvGrpSpPr>
        <p:cNvPr id="1" name=""/>
        <p:cNvGrpSpPr/>
        <p:nvPr/>
      </p:nvGrpSpPr>
      <p:grpSpPr>
        <a:xfrm>
          <a:off x="0" y="0"/>
          <a:ext cx="0" cy="0"/>
          <a:chOff x="0" y="0"/>
          <a:chExt cx="0" cy="0"/>
        </a:xfrm>
      </p:grpSpPr>
      <p:sp>
        <p:nvSpPr>
          <p:cNvPr id="5" name="Title 1"/>
          <p:cNvSpPr>
            <a:spLocks noGrp="1"/>
          </p:cNvSpPr>
          <p:nvPr>
            <p:ph type="title" hasCustomPrompt="1"/>
          </p:nvPr>
        </p:nvSpPr>
        <p:spPr/>
        <p:txBody>
          <a:bodyPr rtlCol="0"/>
          <a:lstStyle>
            <a:lvl1pPr>
              <a:defRPr/>
            </a:lvl1pPr>
          </a:lstStyle>
          <a:p>
            <a:pPr rtl="0"/>
            <a:r>
              <a:rPr lang="lv-lv"/>
              <a:t>[Slide title]</a:t>
            </a:r>
          </a:p>
        </p:txBody>
      </p:sp>
      <p:sp>
        <p:nvSpPr>
          <p:cNvPr id="8" name="Rectangle 7"/>
          <p:cNvSpPr/>
          <p:nvPr/>
        </p:nvSpPr>
        <p:spPr bwMode="hidden">
          <a:xfrm>
            <a:off x="0" y="2103438"/>
            <a:ext cx="3971925" cy="4068762"/>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10" name="Text Placeholder 9"/>
          <p:cNvSpPr>
            <a:spLocks noGrp="1"/>
          </p:cNvSpPr>
          <p:nvPr>
            <p:ph type="body" sz="quarter" idx="14" hasCustomPrompt="1"/>
          </p:nvPr>
        </p:nvSpPr>
        <p:spPr>
          <a:xfrm>
            <a:off x="360370" y="2377440"/>
            <a:ext cx="3611880" cy="1737360"/>
          </a:xfrm>
        </p:spPr>
        <p:txBody>
          <a:bodyPr tIns="0" bIns="0" rtlCol="0" anchor="t" anchorCtr="0"/>
          <a:lstStyle>
            <a:lvl1pPr>
              <a:lnSpc>
                <a:spcPct val="80000"/>
              </a:lnSpc>
              <a:spcBef>
                <a:spcPts val="0"/>
              </a:spcBef>
              <a:spcAft>
                <a:spcPts val="0"/>
              </a:spcAft>
              <a:defRPr sz="13600" b="1" spc="-100" baseline="0">
                <a:solidFill>
                  <a:schemeClr val="bg1"/>
                </a:solidFill>
              </a:defRPr>
            </a:lvl1pPr>
          </a:lstStyle>
          <a:p>
            <a:pPr lvl="0" rtl="0"/>
            <a:r>
              <a:rPr lang="lv-lv"/>
              <a:t>00%</a:t>
            </a:r>
          </a:p>
        </p:txBody>
      </p:sp>
      <p:sp>
        <p:nvSpPr>
          <p:cNvPr id="3" name="Content Placeholder 2"/>
          <p:cNvSpPr>
            <a:spLocks noGrp="1"/>
          </p:cNvSpPr>
          <p:nvPr>
            <p:ph idx="1"/>
          </p:nvPr>
        </p:nvSpPr>
        <p:spPr>
          <a:xfrm>
            <a:off x="442914" y="3931920"/>
            <a:ext cx="3328986" cy="2061784"/>
          </a:xfrm>
        </p:spPr>
        <p:txBody>
          <a:bodyPr rtlCol="0"/>
          <a:lstStyle>
            <a:lvl1pPr>
              <a:lnSpc>
                <a:spcPct val="100000"/>
              </a:lnSpc>
              <a:spcBef>
                <a:spcPts val="0"/>
              </a:spcBef>
              <a:spcAft>
                <a:spcPts val="0"/>
              </a:spcAft>
              <a:defRPr sz="1600" b="0">
                <a:solidFill>
                  <a:schemeClr val="bg1"/>
                </a:solidFill>
              </a:defRPr>
            </a:lvl1pPr>
            <a:lvl2pPr marL="182880" indent="-182880">
              <a:lnSpc>
                <a:spcPct val="100000"/>
              </a:lnSpc>
              <a:spcBef>
                <a:spcPts val="0"/>
              </a:spcBef>
              <a:spcAft>
                <a:spcPts val="0"/>
              </a:spcAft>
              <a:buFont typeface="Arial" panose="020B0604020202020204" pitchFamily="34" charset="0"/>
              <a:buChar char="•"/>
              <a:defRPr b="0">
                <a:solidFill>
                  <a:schemeClr val="bg1"/>
                </a:solidFill>
              </a:defRPr>
            </a:lvl2pPr>
            <a:lvl3pPr marL="365760" indent="-182880">
              <a:lnSpc>
                <a:spcPct val="100000"/>
              </a:lnSpc>
              <a:spcBef>
                <a:spcPts val="0"/>
              </a:spcBef>
              <a:spcAft>
                <a:spcPts val="0"/>
              </a:spcAft>
              <a:buFont typeface="Arial" panose="020B0604020202020204" pitchFamily="34" charset="0"/>
              <a:buChar char="–"/>
              <a:defRPr b="0">
                <a:solidFill>
                  <a:schemeClr val="bg1"/>
                </a:solidFill>
              </a:defRPr>
            </a:lvl3pPr>
            <a:lvl4pPr marL="548640" indent="-182880">
              <a:lnSpc>
                <a:spcPct val="100000"/>
              </a:lnSpc>
              <a:spcBef>
                <a:spcPts val="0"/>
              </a:spcBef>
              <a:spcAft>
                <a:spcPts val="0"/>
              </a:spcAft>
              <a:buFont typeface="Arial" panose="020B0604020202020204" pitchFamily="34" charset="0"/>
              <a:buChar char="•"/>
              <a:defRPr b="0">
                <a:solidFill>
                  <a:schemeClr val="bg1"/>
                </a:solidFill>
              </a:defRPr>
            </a:lvl4pPr>
            <a:lvl5pPr marL="731520" indent="-182880">
              <a:lnSpc>
                <a:spcPct val="100000"/>
              </a:lnSpc>
              <a:spcBef>
                <a:spcPts val="0"/>
              </a:spcBef>
              <a:spcAft>
                <a:spcPts val="0"/>
              </a:spcAft>
              <a:buFont typeface="Arial" panose="020B0604020202020204" pitchFamily="34" charset="0"/>
              <a:buChar char="–"/>
              <a:defRPr b="0">
                <a:solidFill>
                  <a:schemeClr val="bg1"/>
                </a:solidFill>
              </a:defRPr>
            </a:lvl5pPr>
            <a:lvl6pPr marL="914400" indent="-182880">
              <a:spcBef>
                <a:spcPts val="0"/>
              </a:spcBef>
              <a:buFont typeface="Arial" panose="020B0604020202020204" pitchFamily="34" charset="0"/>
              <a:buChar char="•"/>
              <a:defRPr>
                <a:solidFill>
                  <a:schemeClr val="bg1"/>
                </a:solidFill>
              </a:defRPr>
            </a:lvl6pPr>
            <a:lvl7pPr marL="1097280" indent="-182880">
              <a:spcBef>
                <a:spcPts val="0"/>
              </a:spcBef>
              <a:buFont typeface="Arial" panose="020B0604020202020204" pitchFamily="34" charset="0"/>
              <a:buChar char="–"/>
              <a:defRPr>
                <a:solidFill>
                  <a:schemeClr val="bg1"/>
                </a:solidFill>
              </a:defRPr>
            </a:lvl7pPr>
            <a:lvl8pPr marL="1280160" indent="-182880">
              <a:spcBef>
                <a:spcPts val="0"/>
              </a:spcBef>
              <a:buFont typeface="Arial" panose="020B0604020202020204" pitchFamily="34" charset="0"/>
              <a:buChar char="•"/>
              <a:defRPr>
                <a:solidFill>
                  <a:schemeClr val="bg1"/>
                </a:solidFill>
              </a:defRPr>
            </a:lvl8pPr>
            <a:lvl9pPr marL="1463040" indent="-182880">
              <a:spcBef>
                <a:spcPts val="0"/>
              </a:spcBef>
              <a:buFont typeface="Arial" panose="020B0604020202020204" pitchFamily="34" charset="0"/>
              <a:buChar char="–"/>
              <a:defRPr>
                <a:solidFill>
                  <a:schemeClr val="bg1"/>
                </a:solidFill>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p:txBody>
      </p:sp>
      <p:sp>
        <p:nvSpPr>
          <p:cNvPr id="9" name="Chart Placeholder 8"/>
          <p:cNvSpPr>
            <a:spLocks noGrp="1"/>
          </p:cNvSpPr>
          <p:nvPr>
            <p:ph type="chart" sz="quarter" idx="13"/>
          </p:nvPr>
        </p:nvSpPr>
        <p:spPr>
          <a:xfrm>
            <a:off x="4327525" y="2095500"/>
            <a:ext cx="7421563" cy="4076699"/>
          </a:xfrm>
        </p:spPr>
        <p:txBody>
          <a:bodyPr rtlCol="0" anchor="ctr" anchorCtr="0"/>
          <a:lstStyle>
            <a:lvl1pPr algn="ctr">
              <a:defRPr sz="1200" b="0">
                <a:solidFill>
                  <a:schemeClr val="tx1"/>
                </a:solidFill>
              </a:defRPr>
            </a:lvl1pPr>
          </a:lstStyle>
          <a:p>
            <a:pPr rtl="0"/>
            <a:r>
              <a:rPr lang="lv-lv"/>
              <a:t>Click icon to add chart</a:t>
            </a:r>
            <a:endParaRPr lang="en-GB" dirty="0"/>
          </a:p>
        </p:txBody>
      </p:sp>
      <p:sp>
        <p:nvSpPr>
          <p:cNvPr id="2" name="Date Placeholder 1">
            <a:extLst>
              <a:ext uri="{FF2B5EF4-FFF2-40B4-BE49-F238E27FC236}">
                <a16:creationId xmlns:a16="http://schemas.microsoft.com/office/drawing/2014/main" id="{C22C9961-DF18-4744-B459-2D2027E34522}"/>
              </a:ext>
            </a:extLst>
          </p:cNvPr>
          <p:cNvSpPr>
            <a:spLocks noGrp="1"/>
          </p:cNvSpPr>
          <p:nvPr>
            <p:ph type="dt" sz="half" idx="15"/>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336065F8-2BCD-472B-A341-FAEF336B4E65}"/>
              </a:ext>
            </a:extLst>
          </p:cNvPr>
          <p:cNvSpPr>
            <a:spLocks noGrp="1"/>
          </p:cNvSpPr>
          <p:nvPr>
            <p:ph type="ftr" sz="quarter" idx="16"/>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6" name="Slide Number Placeholder 5">
            <a:extLst>
              <a:ext uri="{FF2B5EF4-FFF2-40B4-BE49-F238E27FC236}">
                <a16:creationId xmlns:a16="http://schemas.microsoft.com/office/drawing/2014/main" id="{6ED478F7-EFF9-41BC-BEC0-559094961826}"/>
              </a:ext>
            </a:extLst>
          </p:cNvPr>
          <p:cNvSpPr>
            <a:spLocks noGrp="1"/>
          </p:cNvSpPr>
          <p:nvPr>
            <p:ph type="sldNum" sz="quarter" idx="17"/>
          </p:nvPr>
        </p:nvSpPr>
        <p:spPr>
          <a:xfrm>
            <a:off x="9984296" y="6492240"/>
            <a:ext cx="1764792" cy="137160"/>
          </a:xfrm>
        </p:spPr>
        <p:txBody>
          <a:bodyPr vert="horz" lIns="0" tIns="0" rIns="0" bIns="0" rtlCol="0" anchor="b" anchorCtr="0">
            <a:noAutofit/>
          </a:bodyPr>
          <a:lstStyle>
            <a:lvl1pPr algn="r">
              <a:defRPr lang="en-GB" smtClean="0"/>
            </a:lvl1pPr>
          </a:lstStyle>
          <a:p>
            <a:pPr rtl="0"/>
            <a:fld id="{EF18D3E6-CAAB-49ED-8404-2F1DB7521110}" type="slidenum">
              <a:rPr lang="en-GB" smtClean="0"/>
              <a:pPr/>
              <a:t>‹#›</a:t>
            </a:fld>
            <a:endParaRPr lang="en-GB"/>
          </a:p>
        </p:txBody>
      </p:sp>
    </p:spTree>
    <p:extLst>
      <p:ext uri="{BB962C8B-B14F-4D97-AF65-F5344CB8AC3E}">
        <p14:creationId xmlns:p14="http://schemas.microsoft.com/office/powerpoint/2010/main" val="322401074"/>
      </p:ext>
    </p:extLst>
  </p:cSld>
  <p:clrMapOvr>
    <a:masterClrMapping/>
  </p:clrMapOvr>
  <p:hf hdr="0"/>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hree Content Infographic">
    <p:spTree>
      <p:nvGrpSpPr>
        <p:cNvPr id="1" name=""/>
        <p:cNvGrpSpPr/>
        <p:nvPr/>
      </p:nvGrpSpPr>
      <p:grpSpPr>
        <a:xfrm>
          <a:off x="0" y="0"/>
          <a:ext cx="0" cy="0"/>
          <a:chOff x="0" y="0"/>
          <a:chExt cx="0" cy="0"/>
        </a:xfrm>
      </p:grpSpPr>
      <p:sp>
        <p:nvSpPr>
          <p:cNvPr id="6" name="Title 1"/>
          <p:cNvSpPr>
            <a:spLocks noGrp="1"/>
          </p:cNvSpPr>
          <p:nvPr>
            <p:ph type="title" hasCustomPrompt="1"/>
          </p:nvPr>
        </p:nvSpPr>
        <p:spPr/>
        <p:txBody>
          <a:bodyPr rtlCol="0"/>
          <a:lstStyle>
            <a:lvl1pPr>
              <a:defRPr/>
            </a:lvl1pPr>
          </a:lstStyle>
          <a:p>
            <a:pPr rtl="0"/>
            <a:r>
              <a:rPr lang="lv-lv"/>
              <a:t>[Slide title]</a:t>
            </a:r>
          </a:p>
        </p:txBody>
      </p:sp>
      <p:sp>
        <p:nvSpPr>
          <p:cNvPr id="10" name="Text Placeholder 2"/>
          <p:cNvSpPr>
            <a:spLocks noGrp="1"/>
          </p:cNvSpPr>
          <p:nvPr>
            <p:ph type="body" sz="quarter" idx="14" hasCustomPrompt="1"/>
          </p:nvPr>
        </p:nvSpPr>
        <p:spPr>
          <a:xfrm>
            <a:off x="442913" y="2095500"/>
            <a:ext cx="3529012" cy="1333500"/>
          </a:xfrm>
        </p:spPr>
        <p:txBody>
          <a:bodyPr rtlCol="0" anchor="ctr" anchorCtr="0"/>
          <a:lstStyle>
            <a:lvl1pPr>
              <a:lnSpc>
                <a:spcPct val="100000"/>
              </a:lnSpc>
              <a:defRPr sz="8500" b="0" spc="-100" baseline="0">
                <a:solidFill>
                  <a:schemeClr val="accent3"/>
                </a:solidFill>
              </a:defRPr>
            </a:lvl1pPr>
          </a:lstStyle>
          <a:p>
            <a:pPr lvl="0" rtl="0"/>
            <a:r>
              <a:rPr lang="lv-lv"/>
              <a:t>00%</a:t>
            </a:r>
          </a:p>
        </p:txBody>
      </p:sp>
      <p:sp>
        <p:nvSpPr>
          <p:cNvPr id="13" name="Text Placeholder 3"/>
          <p:cNvSpPr>
            <a:spLocks noGrp="1"/>
          </p:cNvSpPr>
          <p:nvPr>
            <p:ph type="body" sz="quarter" idx="15" hasCustomPrompt="1"/>
          </p:nvPr>
        </p:nvSpPr>
        <p:spPr>
          <a:xfrm>
            <a:off x="4327524" y="2095500"/>
            <a:ext cx="3533775" cy="1333500"/>
          </a:xfrm>
        </p:spPr>
        <p:txBody>
          <a:bodyPr rtlCol="0" anchor="ctr" anchorCtr="0"/>
          <a:lstStyle>
            <a:lvl1pPr>
              <a:lnSpc>
                <a:spcPct val="100000"/>
              </a:lnSpc>
              <a:defRPr sz="8500" b="0" spc="-100" baseline="0">
                <a:solidFill>
                  <a:schemeClr val="tx2"/>
                </a:solidFill>
              </a:defRPr>
            </a:lvl1pPr>
          </a:lstStyle>
          <a:p>
            <a:pPr lvl="0" rtl="0"/>
            <a:r>
              <a:rPr lang="lv-lv"/>
              <a:t>00%</a:t>
            </a:r>
          </a:p>
        </p:txBody>
      </p:sp>
      <p:sp>
        <p:nvSpPr>
          <p:cNvPr id="14" name="Text Placeholder 4"/>
          <p:cNvSpPr>
            <a:spLocks noGrp="1"/>
          </p:cNvSpPr>
          <p:nvPr>
            <p:ph type="body" sz="quarter" idx="16" hasCustomPrompt="1"/>
          </p:nvPr>
        </p:nvSpPr>
        <p:spPr>
          <a:xfrm>
            <a:off x="8222571" y="2095500"/>
            <a:ext cx="3529012" cy="1333500"/>
          </a:xfrm>
        </p:spPr>
        <p:txBody>
          <a:bodyPr rtlCol="0" anchor="ctr" anchorCtr="0"/>
          <a:lstStyle>
            <a:lvl1pPr>
              <a:lnSpc>
                <a:spcPct val="100000"/>
              </a:lnSpc>
              <a:defRPr sz="8500" b="0" spc="-100" baseline="0">
                <a:solidFill>
                  <a:schemeClr val="accent1"/>
                </a:solidFill>
              </a:defRPr>
            </a:lvl1pPr>
          </a:lstStyle>
          <a:p>
            <a:pPr lvl="0" rtl="0"/>
            <a:r>
              <a:rPr lang="lv-lv"/>
              <a:t>00%</a:t>
            </a:r>
          </a:p>
        </p:txBody>
      </p:sp>
      <p:sp>
        <p:nvSpPr>
          <p:cNvPr id="3" name="Content Placeholder 2"/>
          <p:cNvSpPr>
            <a:spLocks noGrp="1"/>
          </p:cNvSpPr>
          <p:nvPr>
            <p:ph sz="half" idx="1"/>
          </p:nvPr>
        </p:nvSpPr>
        <p:spPr>
          <a:xfrm>
            <a:off x="442913" y="3599542"/>
            <a:ext cx="3529012" cy="2578057"/>
          </a:xfrm>
        </p:spPr>
        <p:txBody>
          <a:bodyPr rtlCol="0"/>
          <a:lstStyle>
            <a:lvl1pPr>
              <a:spcBef>
                <a:spcPts val="0"/>
              </a:spcBef>
              <a:spcAft>
                <a:spcPts val="600"/>
              </a:spcAft>
              <a:defRPr>
                <a:solidFill>
                  <a:schemeClr val="accent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p:txBody>
      </p:sp>
      <p:sp>
        <p:nvSpPr>
          <p:cNvPr id="15" name="Content Placeholder 3">
            <a:extLst>
              <a:ext uri="{FF2B5EF4-FFF2-40B4-BE49-F238E27FC236}">
                <a16:creationId xmlns:a16="http://schemas.microsoft.com/office/drawing/2014/main" id="{904FBFED-85D0-8C43-84C6-BADD19241EDC}"/>
              </a:ext>
            </a:extLst>
          </p:cNvPr>
          <p:cNvSpPr>
            <a:spLocks noGrp="1"/>
          </p:cNvSpPr>
          <p:nvPr>
            <p:ph sz="half" idx="19"/>
          </p:nvPr>
        </p:nvSpPr>
        <p:spPr>
          <a:xfrm>
            <a:off x="4327525" y="3599542"/>
            <a:ext cx="3533775" cy="2578057"/>
          </a:xfrm>
        </p:spPr>
        <p:txBody>
          <a:bodyPr rtlCol="0"/>
          <a:lstStyle>
            <a:lvl1pPr>
              <a:spcBef>
                <a:spcPts val="0"/>
              </a:spcBef>
              <a:spcAft>
                <a:spcPts val="600"/>
              </a:spcAft>
              <a:defRPr>
                <a:solidFill>
                  <a:schemeClr val="tx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p:txBody>
      </p:sp>
      <p:sp>
        <p:nvSpPr>
          <p:cNvPr id="16" name="Content Placeholder 4">
            <a:extLst>
              <a:ext uri="{FF2B5EF4-FFF2-40B4-BE49-F238E27FC236}">
                <a16:creationId xmlns:a16="http://schemas.microsoft.com/office/drawing/2014/main" id="{C7D43B0B-6C29-D449-BC95-219F98DA27E0}"/>
              </a:ext>
            </a:extLst>
          </p:cNvPr>
          <p:cNvSpPr>
            <a:spLocks noGrp="1"/>
          </p:cNvSpPr>
          <p:nvPr>
            <p:ph sz="half" idx="20"/>
          </p:nvPr>
        </p:nvSpPr>
        <p:spPr>
          <a:xfrm>
            <a:off x="8222571" y="3599542"/>
            <a:ext cx="3529012" cy="2578057"/>
          </a:xfrm>
        </p:spPr>
        <p:txBody>
          <a:bodyPr rtlCol="0"/>
          <a:lstStyle>
            <a:lvl1pPr>
              <a:spcBef>
                <a:spcPts val="0"/>
              </a:spcBef>
              <a:spcAft>
                <a:spcPts val="600"/>
              </a:spcAft>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p:txBody>
      </p:sp>
      <p:sp>
        <p:nvSpPr>
          <p:cNvPr id="2" name="Date Placeholder 1">
            <a:extLst>
              <a:ext uri="{FF2B5EF4-FFF2-40B4-BE49-F238E27FC236}">
                <a16:creationId xmlns:a16="http://schemas.microsoft.com/office/drawing/2014/main" id="{F9ECC828-6005-46A5-ADB2-C782A63FAA00}"/>
              </a:ext>
            </a:extLst>
          </p:cNvPr>
          <p:cNvSpPr>
            <a:spLocks noGrp="1"/>
          </p:cNvSpPr>
          <p:nvPr>
            <p:ph type="dt" sz="half" idx="21"/>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8EAAE69F-D42E-4D44-B4C0-C6CBF4F58AFD}"/>
              </a:ext>
            </a:extLst>
          </p:cNvPr>
          <p:cNvSpPr>
            <a:spLocks noGrp="1"/>
          </p:cNvSpPr>
          <p:nvPr>
            <p:ph type="ftr" sz="quarter" idx="22"/>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A31553AF-5274-4EC1-B7E7-51835DFE446F}"/>
              </a:ext>
            </a:extLst>
          </p:cNvPr>
          <p:cNvSpPr>
            <a:spLocks noGrp="1"/>
          </p:cNvSpPr>
          <p:nvPr>
            <p:ph type="sldNum" sz="quarter" idx="23"/>
          </p:nvPr>
        </p:nvSpPr>
        <p:spPr>
          <a:xfrm>
            <a:off x="9984296" y="6492240"/>
            <a:ext cx="1764792" cy="137160"/>
          </a:xfrm>
        </p:spPr>
        <p:txBody>
          <a:bodyPr vert="horz" lIns="0" tIns="0" rIns="0" bIns="0" rtlCol="0" anchor="b" anchorCtr="0">
            <a:noAutofit/>
          </a:bodyPr>
          <a:lstStyle>
            <a:lvl1pPr algn="r">
              <a:defRPr lang="en-GB" smtClean="0"/>
            </a:lvl1pPr>
          </a:lstStyle>
          <a:p>
            <a:pPr rtl="0"/>
            <a:fld id="{B03D1A20-9E06-487A-B5D8-8BFBEA85B741}" type="slidenum">
              <a:rPr lang="en-GB" smtClean="0"/>
              <a:pPr/>
              <a:t>‹#›</a:t>
            </a:fld>
            <a:endParaRPr lang="en-GB"/>
          </a:p>
        </p:txBody>
      </p:sp>
    </p:spTree>
    <p:extLst>
      <p:ext uri="{BB962C8B-B14F-4D97-AF65-F5344CB8AC3E}">
        <p14:creationId xmlns:p14="http://schemas.microsoft.com/office/powerpoint/2010/main" val="3026564515"/>
      </p:ext>
    </p:extLst>
  </p:cSld>
  <p:clrMapOvr>
    <a:masterClrMapping/>
  </p:clrMapOvr>
  <p:hf hdr="0"/>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and Chart Dark">
    <p:bg>
      <p:bgPr>
        <a:solidFill>
          <a:srgbClr val="464646"/>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p:txBody>
          <a:bodyPr rtlCol="0"/>
          <a:lstStyle>
            <a:lvl1pPr>
              <a:defRPr>
                <a:solidFill>
                  <a:schemeClr val="tx1"/>
                </a:solidFill>
              </a:defRPr>
            </a:lvl1pPr>
          </a:lstStyle>
          <a:p>
            <a:pPr rtl="0"/>
            <a:r>
              <a:rPr lang="lv-lv"/>
              <a:t>[Slide title]</a:t>
            </a:r>
          </a:p>
        </p:txBody>
      </p:sp>
      <p:sp>
        <p:nvSpPr>
          <p:cNvPr id="8" name="Chart Placeholder 2"/>
          <p:cNvSpPr>
            <a:spLocks noGrp="1"/>
          </p:cNvSpPr>
          <p:nvPr>
            <p:ph type="chart" sz="quarter" idx="13"/>
          </p:nvPr>
        </p:nvSpPr>
        <p:spPr>
          <a:xfrm>
            <a:off x="442913" y="2103438"/>
            <a:ext cx="11306175" cy="4068762"/>
          </a:xfrm>
        </p:spPr>
        <p:txBody>
          <a:bodyPr rtlCol="0" anchor="ctr" anchorCtr="0"/>
          <a:lstStyle>
            <a:lvl1pPr algn="ctr">
              <a:defRPr sz="1200" b="0">
                <a:solidFill>
                  <a:schemeClr val="tx1"/>
                </a:solidFill>
              </a:defRPr>
            </a:lvl1pPr>
          </a:lstStyle>
          <a:p>
            <a:pPr rtl="0"/>
            <a:r>
              <a:rPr lang="lv-lv"/>
              <a:t>Click icon to add chart</a:t>
            </a:r>
            <a:endParaRPr lang="en-GB" dirty="0"/>
          </a:p>
        </p:txBody>
      </p:sp>
      <p:sp>
        <p:nvSpPr>
          <p:cNvPr id="2" name="Date Placeholder 1">
            <a:extLst>
              <a:ext uri="{FF2B5EF4-FFF2-40B4-BE49-F238E27FC236}">
                <a16:creationId xmlns:a16="http://schemas.microsoft.com/office/drawing/2014/main" id="{A272948A-817F-4701-871E-7DB5F1F3306E}"/>
              </a:ext>
            </a:extLst>
          </p:cNvPr>
          <p:cNvSpPr>
            <a:spLocks noGrp="1"/>
          </p:cNvSpPr>
          <p:nvPr>
            <p:ph type="dt" sz="half" idx="14"/>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3" name="Footer Placeholder 2">
            <a:extLst>
              <a:ext uri="{FF2B5EF4-FFF2-40B4-BE49-F238E27FC236}">
                <a16:creationId xmlns:a16="http://schemas.microsoft.com/office/drawing/2014/main" id="{48CFD756-DC73-42FF-9634-3BBAB932FDBD}"/>
              </a:ext>
            </a:extLst>
          </p:cNvPr>
          <p:cNvSpPr>
            <a:spLocks noGrp="1"/>
          </p:cNvSpPr>
          <p:nvPr>
            <p:ph type="ftr" sz="quarter" idx="15"/>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32A60BC9-1295-4E95-8FB7-89AD5EA80407}"/>
              </a:ext>
            </a:extLst>
          </p:cNvPr>
          <p:cNvSpPr>
            <a:spLocks noGrp="1"/>
          </p:cNvSpPr>
          <p:nvPr>
            <p:ph type="sldNum" sz="quarter" idx="16"/>
          </p:nvPr>
        </p:nvSpPr>
        <p:spPr>
          <a:xfrm>
            <a:off x="9984296" y="6492240"/>
            <a:ext cx="1764792" cy="137160"/>
          </a:xfrm>
        </p:spPr>
        <p:txBody>
          <a:bodyPr vert="horz" lIns="0" tIns="0" rIns="0" bIns="0" rtlCol="0" anchor="b" anchorCtr="0">
            <a:noAutofit/>
          </a:bodyPr>
          <a:lstStyle>
            <a:lvl1pPr algn="r">
              <a:defRPr lang="en-GB" smtClean="0"/>
            </a:lvl1pPr>
          </a:lstStyle>
          <a:p>
            <a:pPr rtl="0"/>
            <a:fld id="{64D01039-4A67-49E1-80B5-DE97853025FD}" type="slidenum">
              <a:rPr lang="en-GB" smtClean="0"/>
              <a:pPr/>
              <a:t>‹#›</a:t>
            </a:fld>
            <a:endParaRPr lang="en-GB"/>
          </a:p>
        </p:txBody>
      </p:sp>
    </p:spTree>
    <p:extLst>
      <p:ext uri="{BB962C8B-B14F-4D97-AF65-F5344CB8AC3E}">
        <p14:creationId xmlns:p14="http://schemas.microsoft.com/office/powerpoint/2010/main" val="3610113807"/>
      </p:ext>
    </p:extLst>
  </p:cSld>
  <p:clrMapOvr>
    <a:overrideClrMapping bg1="dk1" tx1="lt1" bg2="dk2" tx2="lt2" accent1="accent1" accent2="accent2" accent3="accent3" accent4="accent4" accent5="accent5" accent6="accent6" hlink="hlink" folHlink="folHlink"/>
  </p:clrMapOvr>
  <p:hf hdr="0"/>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Thank You Light">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2914" y="428625"/>
            <a:ext cx="5473699" cy="2428874"/>
          </a:xfrm>
        </p:spPr>
        <p:txBody>
          <a:bodyPr rtlCol="0" anchor="b" anchorCtr="0"/>
          <a:lstStyle>
            <a:lvl1pPr algn="l">
              <a:lnSpc>
                <a:spcPct val="85000"/>
              </a:lnSpc>
              <a:defRPr sz="5800">
                <a:solidFill>
                  <a:schemeClr val="tx1"/>
                </a:solidFill>
              </a:defRPr>
            </a:lvl1pPr>
          </a:lstStyle>
          <a:p>
            <a:pPr rtl="0"/>
            <a:r>
              <a:rPr lang="lv-lv"/>
              <a:t>Thank you</a:t>
            </a:r>
          </a:p>
        </p:txBody>
      </p:sp>
      <p:sp>
        <p:nvSpPr>
          <p:cNvPr id="8" name="TextBox 7">
            <a:extLst>
              <a:ext uri="{FF2B5EF4-FFF2-40B4-BE49-F238E27FC236}">
                <a16:creationId xmlns:a16="http://schemas.microsoft.com/office/drawing/2014/main" id="{3745B5A1-1961-2549-9AC7-6FB51905A5F2}"/>
              </a:ext>
            </a:extLst>
          </p:cNvPr>
          <p:cNvSpPr txBox="1"/>
          <p:nvPr userDrawn="1"/>
        </p:nvSpPr>
        <p:spPr>
          <a:xfrm>
            <a:off x="442913" y="4400548"/>
            <a:ext cx="5473699" cy="340493"/>
          </a:xfrm>
          <a:prstGeom prst="rect">
            <a:avLst/>
          </a:prstGeom>
          <a:noFill/>
        </p:spPr>
        <p:txBody>
          <a:bodyPr wrap="square" lIns="0" tIns="0" rIns="0" bIns="0" rtlCol="0">
            <a:noAutofit/>
          </a:bodyPr>
          <a:lstStyle/>
          <a:p>
            <a:pPr marL="0" indent="0" rtl="0">
              <a:lnSpc>
                <a:spcPct val="100000"/>
              </a:lnSpc>
              <a:spcBef>
                <a:spcPts val="0"/>
              </a:spcBef>
              <a:buSzPct val="100000"/>
              <a:buFont typeface="Arial"/>
              <a:buNone/>
            </a:pPr>
            <a:r>
              <a:rPr lang="lv-lv" sz="1200">
                <a:solidFill>
                  <a:schemeClr val="tx1"/>
                </a:solidFill>
              </a:rPr>
              <a:t>pwc.com</a:t>
            </a:r>
          </a:p>
        </p:txBody>
      </p:sp>
      <p:sp>
        <p:nvSpPr>
          <p:cNvPr id="14" name="Rectangle 13"/>
          <p:cNvSpPr/>
          <p:nvPr/>
        </p:nvSpPr>
        <p:spPr bwMode="hidden">
          <a:xfrm>
            <a:off x="0" y="4940854"/>
            <a:ext cx="12192000" cy="1917146"/>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6" name="Text Placeholder 5"/>
          <p:cNvSpPr>
            <a:spLocks noGrp="1"/>
          </p:cNvSpPr>
          <p:nvPr>
            <p:ph type="body" sz="quarter" idx="10" hasCustomPrompt="1"/>
          </p:nvPr>
        </p:nvSpPr>
        <p:spPr>
          <a:xfrm>
            <a:off x="442912" y="5259600"/>
            <a:ext cx="11306176" cy="1451610"/>
          </a:xfrm>
        </p:spPr>
        <p:txBody>
          <a:bodyPr rtlCol="0"/>
          <a:lstStyle>
            <a:lvl1pPr marL="0">
              <a:lnSpc>
                <a:spcPct val="100000"/>
              </a:lnSpc>
              <a:spcBef>
                <a:spcPts val="0"/>
              </a:spcBef>
              <a:spcAft>
                <a:spcPts val="0"/>
              </a:spcAft>
              <a:buFontTx/>
              <a:buNone/>
              <a:defRPr sz="1200" b="0">
                <a:solidFill>
                  <a:schemeClr val="bg1"/>
                </a:solidFill>
              </a:defRPr>
            </a:lvl1pPr>
            <a:lvl2pPr marL="0">
              <a:lnSpc>
                <a:spcPct val="100000"/>
              </a:lnSpc>
              <a:spcBef>
                <a:spcPts val="0"/>
              </a:spcBef>
              <a:spcAft>
                <a:spcPts val="0"/>
              </a:spcAft>
              <a:buFontTx/>
              <a:buNone/>
              <a:defRPr sz="1200" b="0">
                <a:solidFill>
                  <a:schemeClr val="bg1"/>
                </a:solidFill>
              </a:defRPr>
            </a:lvl2pPr>
            <a:lvl3pPr marL="0" indent="0">
              <a:lnSpc>
                <a:spcPct val="100000"/>
              </a:lnSpc>
              <a:spcBef>
                <a:spcPts val="0"/>
              </a:spcBef>
              <a:spcAft>
                <a:spcPts val="0"/>
              </a:spcAft>
              <a:buFontTx/>
              <a:buNone/>
              <a:defRPr sz="1200" b="0">
                <a:solidFill>
                  <a:schemeClr val="bg1"/>
                </a:solidFill>
              </a:defRPr>
            </a:lvl3pPr>
            <a:lvl4pPr marL="0" indent="0">
              <a:lnSpc>
                <a:spcPct val="100000"/>
              </a:lnSpc>
              <a:spcBef>
                <a:spcPts val="0"/>
              </a:spcBef>
              <a:spcAft>
                <a:spcPts val="0"/>
              </a:spcAft>
              <a:buFontTx/>
              <a:buNone/>
              <a:defRPr sz="1200" b="0">
                <a:solidFill>
                  <a:schemeClr val="bg1"/>
                </a:solidFill>
              </a:defRPr>
            </a:lvl4pPr>
            <a:lvl5pPr marL="0" indent="0">
              <a:lnSpc>
                <a:spcPct val="100000"/>
              </a:lnSpc>
              <a:spcBef>
                <a:spcPts val="0"/>
              </a:spcBef>
              <a:spcAft>
                <a:spcPts val="0"/>
              </a:spcAft>
              <a:buFontTx/>
              <a:buNone/>
              <a:defRPr sz="1200" b="0">
                <a:solidFill>
                  <a:schemeClr val="bg1"/>
                </a:solidFill>
              </a:defRPr>
            </a:lvl5pPr>
            <a:lvl6pPr marL="0" indent="0">
              <a:lnSpc>
                <a:spcPct val="100000"/>
              </a:lnSpc>
              <a:spcBef>
                <a:spcPts val="0"/>
              </a:spcBef>
              <a:spcAft>
                <a:spcPts val="0"/>
              </a:spcAft>
              <a:buFontTx/>
              <a:buNone/>
              <a:defRPr sz="1200">
                <a:solidFill>
                  <a:schemeClr val="bg1"/>
                </a:solidFill>
              </a:defRPr>
            </a:lvl6pPr>
            <a:lvl7pPr marL="0" indent="0">
              <a:lnSpc>
                <a:spcPct val="100000"/>
              </a:lnSpc>
              <a:spcBef>
                <a:spcPts val="0"/>
              </a:spcBef>
              <a:spcAft>
                <a:spcPts val="0"/>
              </a:spcAft>
              <a:buFontTx/>
              <a:buNone/>
              <a:defRPr sz="1200">
                <a:solidFill>
                  <a:schemeClr val="bg1"/>
                </a:solidFill>
              </a:defRPr>
            </a:lvl7pPr>
            <a:lvl8pPr marL="0" indent="0">
              <a:lnSpc>
                <a:spcPct val="100000"/>
              </a:lnSpc>
              <a:spcBef>
                <a:spcPts val="0"/>
              </a:spcBef>
              <a:spcAft>
                <a:spcPts val="0"/>
              </a:spcAft>
              <a:buFontTx/>
              <a:buNone/>
              <a:defRPr sz="1200">
                <a:solidFill>
                  <a:schemeClr val="bg1"/>
                </a:solidFill>
              </a:defRPr>
            </a:lvl8pPr>
            <a:lvl9pPr marL="0" indent="0">
              <a:lnSpc>
                <a:spcPct val="100000"/>
              </a:lnSpc>
              <a:spcBef>
                <a:spcPts val="0"/>
              </a:spcBef>
              <a:spcAft>
                <a:spcPts val="0"/>
              </a:spcAft>
              <a:buFontTx/>
              <a:buNone/>
              <a:defRPr sz="1200">
                <a:solidFill>
                  <a:schemeClr val="bg1"/>
                </a:solidFill>
              </a:defRPr>
            </a:lvl9pPr>
          </a:lstStyle>
          <a:p>
            <a:pPr lvl="0" rtl="0"/>
            <a:r>
              <a:rPr lang="lv-lv"/>
              <a:t>[Legal]</a:t>
            </a:r>
          </a:p>
        </p:txBody>
      </p:sp>
      <p:sp>
        <p:nvSpPr>
          <p:cNvPr id="9" name="AutoShape 3"/>
          <p:cNvSpPr>
            <a:spLocks noChangeAspect="1" noChangeArrowheads="1" noTextEdit="1"/>
          </p:cNvSpPr>
          <p:nvPr userDrawn="1"/>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GB" dirty="0"/>
          </a:p>
        </p:txBody>
      </p:sp>
    </p:spTree>
    <p:extLst>
      <p:ext uri="{BB962C8B-B14F-4D97-AF65-F5344CB8AC3E}">
        <p14:creationId xmlns:p14="http://schemas.microsoft.com/office/powerpoint/2010/main" val="4149653247"/>
      </p:ext>
    </p:extLst>
  </p:cSld>
  <p:clrMapOvr>
    <a:overrideClrMapping bg1="lt1" tx1="dk1" bg2="lt2" tx2="dk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p:bg>
      <p:bgPr>
        <a:solidFill>
          <a:srgbClr val="D04A0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1413" y="2103438"/>
            <a:ext cx="4936658" cy="2564265"/>
          </a:xfrm>
        </p:spPr>
        <p:txBody>
          <a:bodyPr rtlCol="0" anchor="t" anchorCtr="0">
            <a:noAutofit/>
          </a:bodyPr>
          <a:lstStyle>
            <a:lvl1pPr>
              <a:lnSpc>
                <a:spcPct val="85000"/>
              </a:lnSpc>
              <a:defRPr sz="4000" b="0">
                <a:solidFill>
                  <a:schemeClr val="bg1"/>
                </a:solidFill>
                <a:latin typeface="+mn-lt"/>
              </a:defRPr>
            </a:lvl1pPr>
          </a:lstStyle>
          <a:p>
            <a:pPr rtl="0"/>
            <a:r>
              <a:rPr lang="lv-lv"/>
              <a:t>[Section header title]</a:t>
            </a:r>
            <a:endParaRPr lang="en-GB" dirty="0"/>
          </a:p>
        </p:txBody>
      </p:sp>
      <p:sp>
        <p:nvSpPr>
          <p:cNvPr id="4" name="Subtitle 2">
            <a:extLst>
              <a:ext uri="{FF2B5EF4-FFF2-40B4-BE49-F238E27FC236}">
                <a16:creationId xmlns:a16="http://schemas.microsoft.com/office/drawing/2014/main" id="{A1971A9E-1347-2E4A-8F01-32BA5D5488B1}"/>
              </a:ext>
            </a:extLst>
          </p:cNvPr>
          <p:cNvSpPr>
            <a:spLocks noGrp="1"/>
          </p:cNvSpPr>
          <p:nvPr>
            <p:ph type="subTitle" idx="1" hasCustomPrompt="1"/>
          </p:nvPr>
        </p:nvSpPr>
        <p:spPr>
          <a:xfrm>
            <a:off x="442912" y="0"/>
            <a:ext cx="4344987" cy="6858000"/>
          </a:xfrm>
          <a:noFill/>
        </p:spPr>
        <p:txBody>
          <a:bodyPr rtlCol="0"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pPr rtl="0"/>
            <a:r>
              <a:rPr lang="lv-lv"/>
              <a:t>1</a:t>
            </a:r>
            <a:endParaRPr lang="en-GB" dirty="0"/>
          </a:p>
        </p:txBody>
      </p:sp>
    </p:spTree>
    <p:extLst>
      <p:ext uri="{BB962C8B-B14F-4D97-AF65-F5344CB8AC3E}">
        <p14:creationId xmlns:p14="http://schemas.microsoft.com/office/powerpoint/2010/main" val="20564319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17820415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bg>
      <p:bgPr>
        <a:solidFill>
          <a:srgbClr val="E0301E"/>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rtlCol="0" anchor="t" anchorCtr="0">
            <a:noAutofit/>
          </a:bodyPr>
          <a:lstStyle>
            <a:lvl1pPr>
              <a:lnSpc>
                <a:spcPct val="85000"/>
              </a:lnSpc>
              <a:defRPr sz="4000" b="0">
                <a:solidFill>
                  <a:schemeClr val="bg1"/>
                </a:solidFill>
                <a:latin typeface="+mn-lt"/>
              </a:defRPr>
            </a:lvl1pPr>
          </a:lstStyle>
          <a:p>
            <a:pPr rtl="0"/>
            <a:r>
              <a:rPr lang="lv-lv"/>
              <a:t>[Section header title]</a:t>
            </a:r>
            <a:endParaRPr lang="en-GB" dirty="0"/>
          </a:p>
        </p:txBody>
      </p:sp>
      <p:sp>
        <p:nvSpPr>
          <p:cNvPr id="5" name="Subtitle 2">
            <a:extLst>
              <a:ext uri="{FF2B5EF4-FFF2-40B4-BE49-F238E27FC236}">
                <a16:creationId xmlns:a16="http://schemas.microsoft.com/office/drawing/2014/main" id="{C60A2100-6DF1-414A-91DA-B6027C61BAAC}"/>
              </a:ext>
            </a:extLst>
          </p:cNvPr>
          <p:cNvSpPr>
            <a:spLocks noGrp="1"/>
          </p:cNvSpPr>
          <p:nvPr>
            <p:ph type="subTitle" idx="1" hasCustomPrompt="1"/>
          </p:nvPr>
        </p:nvSpPr>
        <p:spPr>
          <a:xfrm>
            <a:off x="442912" y="0"/>
            <a:ext cx="4344987" cy="6858000"/>
          </a:xfrm>
          <a:noFill/>
        </p:spPr>
        <p:txBody>
          <a:bodyPr rtlCol="0"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pPr rtl="0"/>
            <a:r>
              <a:rPr lang="lv-lv"/>
              <a:t>2</a:t>
            </a:r>
            <a:endParaRPr lang="en-GB" dirty="0"/>
          </a:p>
        </p:txBody>
      </p:sp>
    </p:spTree>
    <p:extLst>
      <p:ext uri="{BB962C8B-B14F-4D97-AF65-F5344CB8AC3E}">
        <p14:creationId xmlns:p14="http://schemas.microsoft.com/office/powerpoint/2010/main" val="3182321608"/>
      </p:ext>
    </p:extLst>
  </p:cSld>
  <p:clrMapOvr>
    <a:overrideClrMapping bg1="lt1" tx1="dk1" bg2="lt2" tx2="dk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Section Header Rose">
    <p:bg>
      <p:bgPr>
        <a:solidFill>
          <a:srgbClr val="DB536A"/>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rtlCol="0" anchor="t" anchorCtr="0">
            <a:noAutofit/>
          </a:bodyPr>
          <a:lstStyle>
            <a:lvl1pPr>
              <a:lnSpc>
                <a:spcPct val="85000"/>
              </a:lnSpc>
              <a:defRPr sz="4000" b="0">
                <a:solidFill>
                  <a:schemeClr val="bg1"/>
                </a:solidFill>
                <a:latin typeface="+mn-lt"/>
              </a:defRPr>
            </a:lvl1pPr>
          </a:lstStyle>
          <a:p>
            <a:pPr rtl="0"/>
            <a:r>
              <a:rPr lang="lv-lv"/>
              <a:t>[Section header title]</a:t>
            </a:r>
            <a:endParaRPr lang="en-GB" dirty="0"/>
          </a:p>
        </p:txBody>
      </p:sp>
      <p:sp>
        <p:nvSpPr>
          <p:cNvPr id="5" name="Subtitle 2">
            <a:extLst>
              <a:ext uri="{FF2B5EF4-FFF2-40B4-BE49-F238E27FC236}">
                <a16:creationId xmlns:a16="http://schemas.microsoft.com/office/drawing/2014/main" id="{96D911B5-C441-B44D-9980-56426B1A1974}"/>
              </a:ext>
            </a:extLst>
          </p:cNvPr>
          <p:cNvSpPr>
            <a:spLocks noGrp="1"/>
          </p:cNvSpPr>
          <p:nvPr>
            <p:ph type="subTitle" idx="1" hasCustomPrompt="1"/>
          </p:nvPr>
        </p:nvSpPr>
        <p:spPr>
          <a:xfrm>
            <a:off x="442912" y="0"/>
            <a:ext cx="4344987" cy="6858000"/>
          </a:xfrm>
          <a:noFill/>
        </p:spPr>
        <p:txBody>
          <a:bodyPr rtlCol="0"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pPr rtl="0"/>
            <a:r>
              <a:rPr lang="lv-lv"/>
              <a:t>3</a:t>
            </a:r>
            <a:endParaRPr lang="en-GB" dirty="0"/>
          </a:p>
        </p:txBody>
      </p:sp>
    </p:spTree>
    <p:extLst>
      <p:ext uri="{BB962C8B-B14F-4D97-AF65-F5344CB8AC3E}">
        <p14:creationId xmlns:p14="http://schemas.microsoft.com/office/powerpoint/2010/main" val="2812490351"/>
      </p:ext>
    </p:extLst>
  </p:cSld>
  <p:clrMapOvr>
    <a:overrideClrMapping bg1="lt1" tx1="dk1" bg2="lt2" tx2="dk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
    <p:bg>
      <p:bgPr>
        <a:solidFill>
          <a:srgbClr val="464646"/>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951413" y="2103438"/>
            <a:ext cx="4936658" cy="2564265"/>
          </a:xfrm>
        </p:spPr>
        <p:txBody>
          <a:bodyPr rtlCol="0" anchor="t" anchorCtr="0">
            <a:noAutofit/>
          </a:bodyPr>
          <a:lstStyle>
            <a:lvl1pPr>
              <a:lnSpc>
                <a:spcPct val="85000"/>
              </a:lnSpc>
              <a:defRPr sz="4000" b="0">
                <a:solidFill>
                  <a:schemeClr val="bg1"/>
                </a:solidFill>
                <a:latin typeface="+mn-lt"/>
              </a:defRPr>
            </a:lvl1pPr>
          </a:lstStyle>
          <a:p>
            <a:pPr rtl="0"/>
            <a:r>
              <a:rPr lang="lv-lv"/>
              <a:t>[Section header title]</a:t>
            </a:r>
            <a:endParaRPr lang="en-GB" dirty="0"/>
          </a:p>
        </p:txBody>
      </p:sp>
      <p:sp>
        <p:nvSpPr>
          <p:cNvPr id="5" name="Subtitle 2">
            <a:extLst>
              <a:ext uri="{FF2B5EF4-FFF2-40B4-BE49-F238E27FC236}">
                <a16:creationId xmlns:a16="http://schemas.microsoft.com/office/drawing/2014/main" id="{4F941B13-F925-1C4F-8990-F4149ED1B18B}"/>
              </a:ext>
            </a:extLst>
          </p:cNvPr>
          <p:cNvSpPr>
            <a:spLocks noGrp="1"/>
          </p:cNvSpPr>
          <p:nvPr>
            <p:ph type="subTitle" idx="1" hasCustomPrompt="1"/>
          </p:nvPr>
        </p:nvSpPr>
        <p:spPr>
          <a:xfrm>
            <a:off x="442912" y="0"/>
            <a:ext cx="4344987" cy="6858000"/>
          </a:xfrm>
          <a:noFill/>
        </p:spPr>
        <p:txBody>
          <a:bodyPr rtlCol="0" anchor="ctr" anchorCtr="0"/>
          <a:lstStyle>
            <a:lvl1pPr marL="0" indent="0" algn="l">
              <a:lnSpc>
                <a:spcPct val="95000"/>
              </a:lnSpc>
              <a:spcBef>
                <a:spcPts val="0"/>
              </a:spcBef>
              <a:spcAft>
                <a:spcPts val="0"/>
              </a:spcAft>
              <a:buNone/>
              <a:defRPr sz="65000" b="0">
                <a:solidFill>
                  <a:schemeClr val="bg1"/>
                </a:solidFill>
              </a:defRPr>
            </a:lvl1pPr>
            <a:lvl2pPr marL="0" indent="0" algn="l">
              <a:lnSpc>
                <a:spcPct val="95000"/>
              </a:lnSpc>
              <a:spcBef>
                <a:spcPts val="0"/>
              </a:spcBef>
              <a:spcAft>
                <a:spcPts val="0"/>
              </a:spcAft>
              <a:buNone/>
              <a:defRPr sz="65000">
                <a:solidFill>
                  <a:schemeClr val="bg1"/>
                </a:solidFill>
              </a:defRPr>
            </a:lvl2pPr>
            <a:lvl3pPr marL="0" indent="0" algn="l">
              <a:lnSpc>
                <a:spcPct val="95000"/>
              </a:lnSpc>
              <a:spcBef>
                <a:spcPts val="0"/>
              </a:spcBef>
              <a:spcAft>
                <a:spcPts val="0"/>
              </a:spcAft>
              <a:buNone/>
              <a:defRPr sz="65000">
                <a:solidFill>
                  <a:schemeClr val="bg1"/>
                </a:solidFill>
              </a:defRPr>
            </a:lvl3pPr>
            <a:lvl4pPr marL="0" indent="0" algn="l">
              <a:lnSpc>
                <a:spcPct val="95000"/>
              </a:lnSpc>
              <a:spcBef>
                <a:spcPts val="0"/>
              </a:spcBef>
              <a:spcAft>
                <a:spcPts val="0"/>
              </a:spcAft>
              <a:buNone/>
              <a:defRPr sz="65000">
                <a:solidFill>
                  <a:schemeClr val="bg1"/>
                </a:solidFill>
              </a:defRPr>
            </a:lvl4pPr>
            <a:lvl5pPr marL="0" indent="0" algn="l">
              <a:lnSpc>
                <a:spcPct val="95000"/>
              </a:lnSpc>
              <a:spcBef>
                <a:spcPts val="0"/>
              </a:spcBef>
              <a:spcAft>
                <a:spcPts val="0"/>
              </a:spcAft>
              <a:buNone/>
              <a:defRPr sz="65000">
                <a:solidFill>
                  <a:schemeClr val="bg1"/>
                </a:solidFill>
              </a:defRPr>
            </a:lvl5pPr>
            <a:lvl6pPr marL="0" indent="0" algn="l">
              <a:lnSpc>
                <a:spcPct val="95000"/>
              </a:lnSpc>
              <a:spcBef>
                <a:spcPts val="0"/>
              </a:spcBef>
              <a:spcAft>
                <a:spcPts val="0"/>
              </a:spcAft>
              <a:buNone/>
              <a:defRPr sz="65000">
                <a:solidFill>
                  <a:schemeClr val="bg1"/>
                </a:solidFill>
              </a:defRPr>
            </a:lvl6pPr>
            <a:lvl7pPr marL="0" indent="0" algn="l">
              <a:lnSpc>
                <a:spcPct val="95000"/>
              </a:lnSpc>
              <a:spcBef>
                <a:spcPts val="0"/>
              </a:spcBef>
              <a:spcAft>
                <a:spcPts val="0"/>
              </a:spcAft>
              <a:buNone/>
              <a:defRPr sz="65000">
                <a:solidFill>
                  <a:schemeClr val="bg1"/>
                </a:solidFill>
              </a:defRPr>
            </a:lvl7pPr>
            <a:lvl8pPr marL="0" indent="0" algn="l">
              <a:lnSpc>
                <a:spcPct val="95000"/>
              </a:lnSpc>
              <a:spcBef>
                <a:spcPts val="0"/>
              </a:spcBef>
              <a:spcAft>
                <a:spcPts val="0"/>
              </a:spcAft>
              <a:buNone/>
              <a:defRPr sz="65000">
                <a:solidFill>
                  <a:schemeClr val="bg1"/>
                </a:solidFill>
              </a:defRPr>
            </a:lvl8pPr>
            <a:lvl9pPr marL="0" indent="0" algn="l">
              <a:lnSpc>
                <a:spcPct val="95000"/>
              </a:lnSpc>
              <a:spcBef>
                <a:spcPts val="0"/>
              </a:spcBef>
              <a:spcAft>
                <a:spcPts val="0"/>
              </a:spcAft>
              <a:buNone/>
              <a:defRPr sz="65000">
                <a:solidFill>
                  <a:schemeClr val="bg1"/>
                </a:solidFill>
              </a:defRPr>
            </a:lvl9pPr>
          </a:lstStyle>
          <a:p>
            <a:pPr rtl="0"/>
            <a:r>
              <a:rPr lang="lv-lv"/>
              <a:t>4</a:t>
            </a:r>
            <a:endParaRPr lang="en-GB" dirty="0"/>
          </a:p>
        </p:txBody>
      </p:sp>
    </p:spTree>
    <p:extLst>
      <p:ext uri="{BB962C8B-B14F-4D97-AF65-F5344CB8AC3E}">
        <p14:creationId xmlns:p14="http://schemas.microsoft.com/office/powerpoint/2010/main" val="3253400405"/>
      </p:ext>
    </p:extLst>
  </p:cSld>
  <p:clrMapOvr>
    <a:overrideClrMapping bg1="lt1" tx1="dk1" bg2="lt2" tx2="dk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Manual">
    <p:bg>
      <p:bgPr>
        <a:solidFill>
          <a:srgbClr val="D04A0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D68526-5625-1E4A-90D0-6166C1CB098D}"/>
              </a:ext>
            </a:extLst>
          </p:cNvPr>
          <p:cNvSpPr>
            <a:spLocks noGrp="1"/>
          </p:cNvSpPr>
          <p:nvPr>
            <p:ph type="title" hasCustomPrompt="1"/>
          </p:nvPr>
        </p:nvSpPr>
        <p:spPr>
          <a:xfrm>
            <a:off x="442913" y="428625"/>
            <a:ext cx="1374457" cy="1965960"/>
          </a:xfrm>
        </p:spPr>
        <p:txBody>
          <a:bodyPr rtlCol="0" anchor="t" anchorCtr="0">
            <a:noAutofit/>
          </a:bodyPr>
          <a:lstStyle>
            <a:lvl1pPr>
              <a:lnSpc>
                <a:spcPct val="80000"/>
              </a:lnSpc>
              <a:defRPr sz="14400" b="0">
                <a:solidFill>
                  <a:schemeClr val="bg1"/>
                </a:solidFill>
                <a:latin typeface="+mn-lt"/>
              </a:defRPr>
            </a:lvl1pPr>
          </a:lstStyle>
          <a:p>
            <a:pPr rtl="0"/>
            <a:r>
              <a:rPr lang="lv-lv"/>
              <a:t>1</a:t>
            </a:r>
            <a:endParaRPr lang="en-GB" dirty="0"/>
          </a:p>
        </p:txBody>
      </p:sp>
    </p:spTree>
    <p:extLst>
      <p:ext uri="{BB962C8B-B14F-4D97-AF65-F5344CB8AC3E}">
        <p14:creationId xmlns:p14="http://schemas.microsoft.com/office/powerpoint/2010/main" val="2784643495"/>
      </p:ext>
    </p:extLst>
  </p:cSld>
  <p:clrMapOvr>
    <a:overrideClrMapping bg1="lt1" tx1="dk1" bg2="lt2" tx2="dk2" accent1="accent1" accent2="accent2" accent3="accent3" accent4="accent4" accent5="accent5" accent6="accent6" hlink="hlink" folHlink="folHlink"/>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Manual">
    <p:bg>
      <p:bgPr>
        <a:solidFill>
          <a:srgbClr val="E0301E"/>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7054294-58FB-3646-A032-19FD697995B5}"/>
              </a:ext>
            </a:extLst>
          </p:cNvPr>
          <p:cNvSpPr>
            <a:spLocks noGrp="1"/>
          </p:cNvSpPr>
          <p:nvPr>
            <p:ph type="title" hasCustomPrompt="1"/>
          </p:nvPr>
        </p:nvSpPr>
        <p:spPr>
          <a:xfrm>
            <a:off x="442913" y="428625"/>
            <a:ext cx="1374457" cy="1965960"/>
          </a:xfrm>
        </p:spPr>
        <p:txBody>
          <a:bodyPr rtlCol="0" anchor="t" anchorCtr="0">
            <a:noAutofit/>
          </a:bodyPr>
          <a:lstStyle>
            <a:lvl1pPr>
              <a:lnSpc>
                <a:spcPct val="80000"/>
              </a:lnSpc>
              <a:defRPr sz="14400" b="0">
                <a:solidFill>
                  <a:schemeClr val="bg1"/>
                </a:solidFill>
                <a:latin typeface="+mn-lt"/>
              </a:defRPr>
            </a:lvl1pPr>
          </a:lstStyle>
          <a:p>
            <a:pPr rtl="0"/>
            <a:r>
              <a:rPr lang="lv-lv"/>
              <a:t>2</a:t>
            </a:r>
            <a:endParaRPr lang="en-GB" dirty="0"/>
          </a:p>
        </p:txBody>
      </p:sp>
    </p:spTree>
    <p:extLst>
      <p:ext uri="{BB962C8B-B14F-4D97-AF65-F5344CB8AC3E}">
        <p14:creationId xmlns:p14="http://schemas.microsoft.com/office/powerpoint/2010/main" val="177453330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Section Header Rose Manual">
    <p:bg>
      <p:bgPr>
        <a:solidFill>
          <a:srgbClr val="DB536A"/>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F4BCE9-03B0-5C4D-A70B-519F67263FF7}"/>
              </a:ext>
            </a:extLst>
          </p:cNvPr>
          <p:cNvSpPr>
            <a:spLocks noGrp="1"/>
          </p:cNvSpPr>
          <p:nvPr>
            <p:ph type="title" hasCustomPrompt="1"/>
          </p:nvPr>
        </p:nvSpPr>
        <p:spPr>
          <a:xfrm>
            <a:off x="442913" y="428625"/>
            <a:ext cx="1374457" cy="1965960"/>
          </a:xfrm>
        </p:spPr>
        <p:txBody>
          <a:bodyPr rtlCol="0" anchor="t" anchorCtr="0">
            <a:noAutofit/>
          </a:bodyPr>
          <a:lstStyle>
            <a:lvl1pPr>
              <a:lnSpc>
                <a:spcPct val="80000"/>
              </a:lnSpc>
              <a:defRPr sz="14400" b="0">
                <a:solidFill>
                  <a:schemeClr val="bg1"/>
                </a:solidFill>
                <a:latin typeface="+mn-lt"/>
              </a:defRPr>
            </a:lvl1pPr>
          </a:lstStyle>
          <a:p>
            <a:pPr rtl="0"/>
            <a:r>
              <a:rPr lang="lv-lv"/>
              <a:t>3</a:t>
            </a:r>
            <a:endParaRPr lang="en-GB" dirty="0"/>
          </a:p>
        </p:txBody>
      </p:sp>
    </p:spTree>
    <p:extLst>
      <p:ext uri="{BB962C8B-B14F-4D97-AF65-F5344CB8AC3E}">
        <p14:creationId xmlns:p14="http://schemas.microsoft.com/office/powerpoint/2010/main" val="47799734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 Manual">
    <p:bg>
      <p:bgPr>
        <a:solidFill>
          <a:srgbClr val="464646"/>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D146EE5-5980-A84E-9311-F5B9956E43AB}"/>
              </a:ext>
            </a:extLst>
          </p:cNvPr>
          <p:cNvSpPr>
            <a:spLocks noGrp="1"/>
          </p:cNvSpPr>
          <p:nvPr>
            <p:ph type="title" hasCustomPrompt="1"/>
          </p:nvPr>
        </p:nvSpPr>
        <p:spPr>
          <a:xfrm>
            <a:off x="442913" y="428625"/>
            <a:ext cx="1374457" cy="1965960"/>
          </a:xfrm>
        </p:spPr>
        <p:txBody>
          <a:bodyPr rtlCol="0" anchor="t" anchorCtr="0">
            <a:noAutofit/>
          </a:bodyPr>
          <a:lstStyle>
            <a:lvl1pPr>
              <a:lnSpc>
                <a:spcPct val="80000"/>
              </a:lnSpc>
              <a:defRPr sz="14400" b="0">
                <a:solidFill>
                  <a:schemeClr val="bg1"/>
                </a:solidFill>
                <a:latin typeface="+mn-lt"/>
              </a:defRPr>
            </a:lvl1pPr>
          </a:lstStyle>
          <a:p>
            <a:pPr rtl="0"/>
            <a:r>
              <a:rPr lang="lv-lv"/>
              <a:t>4</a:t>
            </a:r>
            <a:endParaRPr lang="en-GB" dirty="0"/>
          </a:p>
        </p:txBody>
      </p:sp>
    </p:spTree>
    <p:extLst>
      <p:ext uri="{BB962C8B-B14F-4D97-AF65-F5344CB8AC3E}">
        <p14:creationId xmlns:p14="http://schemas.microsoft.com/office/powerpoint/2010/main" val="423137984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Quote 1 Image Full">
    <p:bg>
      <p:bgPr>
        <a:solidFill>
          <a:srgbClr val="DEDEDE"/>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0"/>
            <a:ext cx="12192000" cy="6858000"/>
          </a:xfrm>
          <a:solidFill>
            <a:schemeClr val="tx2"/>
          </a:solidFill>
        </p:spPr>
        <p:txBody>
          <a:bodyPr rtlCol="0" anchor="ctr" anchorCtr="0"/>
          <a:lstStyle>
            <a:lvl1pPr algn="ctr">
              <a:defRPr sz="1200" b="0">
                <a:solidFill>
                  <a:schemeClr val="bg1"/>
                </a:solidFill>
              </a:defRPr>
            </a:lvl1pPr>
          </a:lstStyle>
          <a:p>
            <a:pPr rtl="0"/>
            <a:r>
              <a:rPr lang="lv-lv"/>
              <a:t>Click icon to add picture</a:t>
            </a:r>
            <a:endParaRPr lang="en-GB" dirty="0"/>
          </a:p>
        </p:txBody>
      </p:sp>
      <p:sp>
        <p:nvSpPr>
          <p:cNvPr id="3" name="Content Placeholder 2"/>
          <p:cNvSpPr>
            <a:spLocks noGrp="1"/>
          </p:cNvSpPr>
          <p:nvPr>
            <p:ph idx="1"/>
          </p:nvPr>
        </p:nvSpPr>
        <p:spPr>
          <a:xfrm>
            <a:off x="0" y="1143000"/>
            <a:ext cx="4572000" cy="4572000"/>
          </a:xfrm>
          <a:solidFill>
            <a:srgbClr val="E0301E"/>
          </a:solidFill>
        </p:spPr>
        <p:txBody>
          <a:bodyPr lIns="438912" tIns="1440000" rIns="252000" bIns="180000" rtlCol="0"/>
          <a:lstStyle>
            <a:lvl1pPr marL="0" indent="0">
              <a:lnSpc>
                <a:spcPct val="90000"/>
              </a:lnSpc>
              <a:spcBef>
                <a:spcPts val="0"/>
              </a:spcBef>
              <a:spcAft>
                <a:spcPts val="3000"/>
              </a:spcAft>
              <a:buFont typeface="Arial" panose="020B0604020202020204" pitchFamily="34" charset="0"/>
              <a:buNone/>
              <a:defRPr sz="2600" b="0">
                <a:solidFill>
                  <a:schemeClr val="tx1"/>
                </a:solidFill>
                <a:latin typeface="+mj-lt"/>
              </a:defRPr>
            </a:lvl1pPr>
            <a:lvl2pPr marL="0" indent="0">
              <a:spcBef>
                <a:spcPts val="0"/>
              </a:spcBef>
              <a:spcAft>
                <a:spcPts val="0"/>
              </a:spcAft>
              <a:buFontTx/>
              <a:buNone/>
              <a:defRPr sz="1600" b="1">
                <a:solidFill>
                  <a:schemeClr val="tx1"/>
                </a:solidFill>
                <a:latin typeface="+mn-lt"/>
              </a:defRPr>
            </a:lvl2pPr>
            <a:lvl3pPr marL="0" indent="0">
              <a:spcBef>
                <a:spcPts val="0"/>
              </a:spcBef>
              <a:spcAft>
                <a:spcPts val="0"/>
              </a:spcAft>
              <a:buFontTx/>
              <a:buNone/>
              <a:defRPr sz="1600" b="0">
                <a:solidFill>
                  <a:schemeClr val="tx1"/>
                </a:solidFill>
                <a:latin typeface="+mn-lt"/>
              </a:defRPr>
            </a:lvl3pPr>
            <a:lvl4pPr marL="0" indent="0">
              <a:spcBef>
                <a:spcPts val="0"/>
              </a:spcBef>
              <a:spcAft>
                <a:spcPts val="0"/>
              </a:spcAft>
              <a:buFontTx/>
              <a:buNone/>
              <a:defRPr sz="1600" b="0">
                <a:solidFill>
                  <a:schemeClr val="tx1"/>
                </a:solidFill>
                <a:latin typeface="+mn-lt"/>
              </a:defRPr>
            </a:lvl4pPr>
            <a:lvl5pPr marL="0" indent="0">
              <a:spcBef>
                <a:spcPts val="0"/>
              </a:spcBef>
              <a:spcAft>
                <a:spcPts val="0"/>
              </a:spcAft>
              <a:buFontTx/>
              <a:buNone/>
              <a:defRPr sz="1600" b="0">
                <a:solidFill>
                  <a:schemeClr val="tx1"/>
                </a:solidFill>
                <a:latin typeface="+mn-lt"/>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endParaRPr lang="en-GB" dirty="0"/>
          </a:p>
        </p:txBody>
      </p:sp>
      <p:sp>
        <p:nvSpPr>
          <p:cNvPr id="11" name="Freeform 5">
            <a:extLst>
              <a:ext uri="{FF2B5EF4-FFF2-40B4-BE49-F238E27FC236}">
                <a16:creationId xmlns:a16="http://schemas.microsoft.com/office/drawing/2014/main" id="{5E9DA768-B963-3547-B650-2E77ED7439D3}"/>
              </a:ext>
            </a:extLst>
          </p:cNvPr>
          <p:cNvSpPr>
            <a:spLocks noChangeAspect="1" noEditPoints="1"/>
          </p:cNvSpPr>
          <p:nvPr userDrawn="1"/>
        </p:nvSpPr>
        <p:spPr bwMode="white">
          <a:xfrm>
            <a:off x="442913" y="1623703"/>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dirty="0"/>
          </a:p>
        </p:txBody>
      </p:sp>
      <p:sp>
        <p:nvSpPr>
          <p:cNvPr id="2" name="Date Placeholder 1">
            <a:extLst>
              <a:ext uri="{FF2B5EF4-FFF2-40B4-BE49-F238E27FC236}">
                <a16:creationId xmlns:a16="http://schemas.microsoft.com/office/drawing/2014/main" id="{29710B2E-A516-46C8-8A01-42815AD8C960}"/>
              </a:ext>
            </a:extLst>
          </p:cNvPr>
          <p:cNvSpPr>
            <a:spLocks noGrp="1"/>
          </p:cNvSpPr>
          <p:nvPr>
            <p:ph type="dt" sz="half" idx="15"/>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82675CE9-454E-48D0-B23F-A181EAB266A3}"/>
              </a:ext>
            </a:extLst>
          </p:cNvPr>
          <p:cNvSpPr>
            <a:spLocks noGrp="1"/>
          </p:cNvSpPr>
          <p:nvPr>
            <p:ph type="ftr" sz="quarter" idx="16"/>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85C22A0F-3AA9-4E06-B324-8A2F891EE506}"/>
              </a:ext>
            </a:extLst>
          </p:cNvPr>
          <p:cNvSpPr>
            <a:spLocks noGrp="1"/>
          </p:cNvSpPr>
          <p:nvPr>
            <p:ph type="sldNum" sz="quarter" idx="17"/>
          </p:nvPr>
        </p:nvSpPr>
        <p:spPr>
          <a:xfrm>
            <a:off x="9984296" y="6492240"/>
            <a:ext cx="1764792" cy="137160"/>
          </a:xfrm>
        </p:spPr>
        <p:txBody>
          <a:bodyPr vert="horz" lIns="0" tIns="0" rIns="0" bIns="0" rtlCol="0" anchor="b" anchorCtr="0">
            <a:noAutofit/>
          </a:bodyPr>
          <a:lstStyle>
            <a:lvl1pPr algn="r">
              <a:defRPr lang="en-GB" smtClean="0"/>
            </a:lvl1pPr>
          </a:lstStyle>
          <a:p>
            <a:pPr rtl="0"/>
            <a:fld id="{59A0F679-8B38-4530-8D0D-C23ECEEF4125}" type="slidenum">
              <a:rPr lang="en-GB" smtClean="0"/>
              <a:pPr/>
              <a:t>‹#›</a:t>
            </a:fld>
            <a:endParaRPr lang="en-GB"/>
          </a:p>
        </p:txBody>
      </p:sp>
    </p:spTree>
    <p:extLst>
      <p:ext uri="{BB962C8B-B14F-4D97-AF65-F5344CB8AC3E}">
        <p14:creationId xmlns:p14="http://schemas.microsoft.com/office/powerpoint/2010/main" val="3995937480"/>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Quote 1 Image Orange">
    <p:bg>
      <p:bgPr>
        <a:solidFill>
          <a:srgbClr val="D04A02"/>
        </a:solid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6000" cy="6858000"/>
          </a:xfrm>
          <a:solidFill>
            <a:schemeClr val="tx2"/>
          </a:solidFill>
        </p:spPr>
        <p:txBody>
          <a:bodyPr rtlCol="0" anchor="ctr" anchorCtr="0"/>
          <a:lstStyle>
            <a:lvl1pPr algn="ctr">
              <a:defRPr sz="1200" b="0">
                <a:solidFill>
                  <a:schemeClr val="bg1"/>
                </a:solidFill>
              </a:defRPr>
            </a:lvl1pPr>
          </a:lstStyle>
          <a:p>
            <a:pPr rtl="0"/>
            <a:r>
              <a:rPr lang="lv-lv"/>
              <a:t>Click icon to add picture</a:t>
            </a:r>
            <a:endParaRPr lang="en-GB" dirty="0"/>
          </a:p>
        </p:txBody>
      </p:sp>
      <p:sp>
        <p:nvSpPr>
          <p:cNvPr id="3" name="Content Placeholder 2"/>
          <p:cNvSpPr>
            <a:spLocks noGrp="1"/>
          </p:cNvSpPr>
          <p:nvPr>
            <p:ph idx="1"/>
          </p:nvPr>
        </p:nvSpPr>
        <p:spPr>
          <a:xfrm>
            <a:off x="442913" y="1714500"/>
            <a:ext cx="5299393" cy="4457700"/>
          </a:xfrm>
        </p:spPr>
        <p:txBody>
          <a:bodyPr rtlCol="0"/>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endParaRPr lang="en-GB" dirty="0"/>
          </a:p>
        </p:txBody>
      </p:sp>
      <p:sp>
        <p:nvSpPr>
          <p:cNvPr id="9" name="Freeform 5">
            <a:extLst>
              <a:ext uri="{FF2B5EF4-FFF2-40B4-BE49-F238E27FC236}">
                <a16:creationId xmlns:a16="http://schemas.microsoft.com/office/drawing/2014/main" id="{EBA5CA3E-5ADF-C84E-8B6D-07C039516DFE}"/>
              </a:ext>
            </a:extLst>
          </p:cNvPr>
          <p:cNvSpPr>
            <a:spLocks noChangeAspect="1" noEditPoints="1"/>
          </p:cNvSpPr>
          <p:nvPr userDrawn="1"/>
        </p:nvSpPr>
        <p:spPr bwMode="black">
          <a:xfrm>
            <a:off x="442913" y="687001"/>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dirty="0"/>
          </a:p>
        </p:txBody>
      </p:sp>
      <p:sp>
        <p:nvSpPr>
          <p:cNvPr id="6" name="Date Placeholder 5">
            <a:extLst>
              <a:ext uri="{FF2B5EF4-FFF2-40B4-BE49-F238E27FC236}">
                <a16:creationId xmlns:a16="http://schemas.microsoft.com/office/drawing/2014/main" id="{ADFB0EA5-8F5D-464A-A23F-CE087A86EF65}"/>
              </a:ext>
            </a:extLst>
          </p:cNvPr>
          <p:cNvSpPr>
            <a:spLocks noGrp="1"/>
          </p:cNvSpPr>
          <p:nvPr>
            <p:ph type="dt" sz="half" idx="15"/>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8" name="Footer Placeholder 7">
            <a:extLst>
              <a:ext uri="{FF2B5EF4-FFF2-40B4-BE49-F238E27FC236}">
                <a16:creationId xmlns:a16="http://schemas.microsoft.com/office/drawing/2014/main" id="{CF747C9E-2B17-496E-AA8F-467A2A275B14}"/>
              </a:ext>
            </a:extLst>
          </p:cNvPr>
          <p:cNvSpPr>
            <a:spLocks noGrp="1"/>
          </p:cNvSpPr>
          <p:nvPr>
            <p:ph type="ftr" sz="quarter" idx="16"/>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10" name="Slide Number Placeholder 9">
            <a:extLst>
              <a:ext uri="{FF2B5EF4-FFF2-40B4-BE49-F238E27FC236}">
                <a16:creationId xmlns:a16="http://schemas.microsoft.com/office/drawing/2014/main" id="{1E2272E4-4EAB-4982-BAAC-AF2FB57EF8B1}"/>
              </a:ext>
            </a:extLst>
          </p:cNvPr>
          <p:cNvSpPr>
            <a:spLocks noGrp="1"/>
          </p:cNvSpPr>
          <p:nvPr>
            <p:ph type="sldNum" sz="quarter" idx="17"/>
          </p:nvPr>
        </p:nvSpPr>
        <p:spPr>
          <a:xfrm>
            <a:off x="9984296" y="6492240"/>
            <a:ext cx="1764792" cy="137160"/>
          </a:xfrm>
        </p:spPr>
        <p:txBody>
          <a:bodyPr vert="horz" lIns="0" tIns="0" rIns="0" bIns="0" rtlCol="0" anchor="b" anchorCtr="0">
            <a:noAutofit/>
          </a:bodyPr>
          <a:lstStyle>
            <a:lvl1pPr algn="r">
              <a:defRPr lang="en-GB" smtClean="0"/>
            </a:lvl1pPr>
          </a:lstStyle>
          <a:p>
            <a:pPr rtl="0"/>
            <a:fld id="{ADC50964-03DC-4977-AA4C-611F38C865DE}" type="slidenum">
              <a:rPr lang="en-GB" smtClean="0"/>
              <a:pPr/>
              <a:t>‹#›</a:t>
            </a:fld>
            <a:endParaRPr lang="en-GB"/>
          </a:p>
        </p:txBody>
      </p:sp>
    </p:spTree>
    <p:extLst>
      <p:ext uri="{BB962C8B-B14F-4D97-AF65-F5344CB8AC3E}">
        <p14:creationId xmlns:p14="http://schemas.microsoft.com/office/powerpoint/2010/main" val="2828422284"/>
      </p:ext>
    </p:extLst>
  </p:cSld>
  <p:clrMapOvr>
    <a:overrideClrMapping bg1="dk1" tx1="lt1" bg2="dk2" tx2="lt2" accent1="accent1" accent2="accent2" accent3="accent3" accent4="accent4" accent5="accent5" accent6="accent6" hlink="hlink" folHlink="folHlink"/>
  </p:clrMapOvr>
  <p:hf hdr="0"/>
  <p:extLst>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Quote 1 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6096000" y="0"/>
            <a:ext cx="6096000" cy="6858000"/>
          </a:xfrm>
          <a:solidFill>
            <a:schemeClr val="bg2"/>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sp>
        <p:nvSpPr>
          <p:cNvPr id="3" name="Content Placeholder 2"/>
          <p:cNvSpPr>
            <a:spLocks noGrp="1"/>
          </p:cNvSpPr>
          <p:nvPr>
            <p:ph idx="1"/>
          </p:nvPr>
        </p:nvSpPr>
        <p:spPr>
          <a:xfrm>
            <a:off x="442913" y="1714500"/>
            <a:ext cx="5299393" cy="4457700"/>
          </a:xfrm>
        </p:spPr>
        <p:txBody>
          <a:bodyPr rtlCol="0"/>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lvl2pPr>
            <a:lvl3pPr marL="0" indent="0">
              <a:spcBef>
                <a:spcPts val="0"/>
              </a:spcBef>
              <a:spcAft>
                <a:spcPts val="0"/>
              </a:spcAft>
              <a:buFontTx/>
              <a:buNone/>
              <a:defRPr sz="1600"/>
            </a:lvl3pPr>
            <a:lvl4pPr marL="0" indent="0">
              <a:spcBef>
                <a:spcPts val="0"/>
              </a:spcBef>
              <a:spcAft>
                <a:spcPts val="0"/>
              </a:spcAft>
              <a:buFontTx/>
              <a:buNone/>
              <a:defRPr sz="1600"/>
            </a:lvl4pPr>
            <a:lvl5pPr marL="0" indent="0">
              <a:spcBef>
                <a:spcPts val="0"/>
              </a:spcBef>
              <a:spcAft>
                <a:spcPts val="0"/>
              </a:spcAft>
              <a:buFontTx/>
              <a:buNone/>
              <a:defRPr sz="1600"/>
            </a:lvl5pPr>
            <a:lvl6pPr marL="0" indent="0">
              <a:spcBef>
                <a:spcPts val="0"/>
              </a:spcBef>
              <a:spcAft>
                <a:spcPts val="0"/>
              </a:spcAft>
              <a:buFontTx/>
              <a:buNone/>
              <a:defRPr sz="1600"/>
            </a:lvl6pPr>
            <a:lvl7pPr marL="0" indent="0">
              <a:spcBef>
                <a:spcPts val="0"/>
              </a:spcBef>
              <a:spcAft>
                <a:spcPts val="0"/>
              </a:spcAft>
              <a:buFontTx/>
              <a:buNone/>
              <a:defRPr sz="1600"/>
            </a:lvl7pPr>
            <a:lvl8pPr marL="0" indent="0">
              <a:spcBef>
                <a:spcPts val="0"/>
              </a:spcBef>
              <a:spcAft>
                <a:spcPts val="0"/>
              </a:spcAft>
              <a:buFontTx/>
              <a:buNone/>
              <a:defRPr sz="1600"/>
            </a:lvl8pPr>
            <a:lvl9pPr marL="0" indent="0">
              <a:spcBef>
                <a:spcPts val="0"/>
              </a:spcBef>
              <a:spcAft>
                <a:spcPts val="0"/>
              </a:spcAft>
              <a:buFontTx/>
              <a:buNone/>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endParaRPr lang="en-GB" dirty="0"/>
          </a:p>
        </p:txBody>
      </p:sp>
      <p:sp>
        <p:nvSpPr>
          <p:cNvPr id="10" name="Freeform 5">
            <a:extLst>
              <a:ext uri="{FF2B5EF4-FFF2-40B4-BE49-F238E27FC236}">
                <a16:creationId xmlns:a16="http://schemas.microsoft.com/office/drawing/2014/main" id="{751F50DC-1032-F848-8EFD-503462F60157}"/>
              </a:ext>
            </a:extLst>
          </p:cNvPr>
          <p:cNvSpPr>
            <a:spLocks noChangeAspect="1" noEditPoints="1"/>
          </p:cNvSpPr>
          <p:nvPr userDrawn="1"/>
        </p:nvSpPr>
        <p:spPr bwMode="auto">
          <a:xfrm>
            <a:off x="442913" y="687001"/>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dirty="0"/>
          </a:p>
        </p:txBody>
      </p:sp>
      <p:sp>
        <p:nvSpPr>
          <p:cNvPr id="5" name="Date Placeholder 4">
            <a:extLst>
              <a:ext uri="{FF2B5EF4-FFF2-40B4-BE49-F238E27FC236}">
                <a16:creationId xmlns:a16="http://schemas.microsoft.com/office/drawing/2014/main" id="{B968D1D5-1ED2-4E3E-A865-1C178F98B973}"/>
              </a:ext>
            </a:extLst>
          </p:cNvPr>
          <p:cNvSpPr>
            <a:spLocks noGrp="1"/>
          </p:cNvSpPr>
          <p:nvPr>
            <p:ph type="dt" sz="half" idx="15"/>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8" name="Footer Placeholder 7">
            <a:extLst>
              <a:ext uri="{FF2B5EF4-FFF2-40B4-BE49-F238E27FC236}">
                <a16:creationId xmlns:a16="http://schemas.microsoft.com/office/drawing/2014/main" id="{E1F3425B-C4AD-42E4-9E59-D8D6316E90C6}"/>
              </a:ext>
            </a:extLst>
          </p:cNvPr>
          <p:cNvSpPr>
            <a:spLocks noGrp="1"/>
          </p:cNvSpPr>
          <p:nvPr>
            <p:ph type="ftr" sz="quarter" idx="16"/>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9" name="Slide Number Placeholder 8">
            <a:extLst>
              <a:ext uri="{FF2B5EF4-FFF2-40B4-BE49-F238E27FC236}">
                <a16:creationId xmlns:a16="http://schemas.microsoft.com/office/drawing/2014/main" id="{322F0A29-F82A-4BC4-9F06-107DCC495066}"/>
              </a:ext>
            </a:extLst>
          </p:cNvPr>
          <p:cNvSpPr>
            <a:spLocks noGrp="1"/>
          </p:cNvSpPr>
          <p:nvPr>
            <p:ph type="sldNum" sz="quarter" idx="17"/>
          </p:nvPr>
        </p:nvSpPr>
        <p:spPr>
          <a:xfrm>
            <a:off x="9984296" y="6492240"/>
            <a:ext cx="1764792" cy="137160"/>
          </a:xfrm>
        </p:spPr>
        <p:txBody>
          <a:bodyPr vert="horz" lIns="0" tIns="0" rIns="0" bIns="0" rtlCol="0" anchor="b" anchorCtr="0">
            <a:noAutofit/>
          </a:bodyPr>
          <a:lstStyle>
            <a:lvl1pPr algn="r">
              <a:defRPr lang="en-GB" smtClean="0"/>
            </a:lvl1pPr>
          </a:lstStyle>
          <a:p>
            <a:pPr rtl="0"/>
            <a:fld id="{6359AAF1-F383-46E6-83FC-F86F5FA386E8}" type="slidenum">
              <a:rPr lang="en-GB" smtClean="0"/>
              <a:pPr/>
              <a:t>‹#›</a:t>
            </a:fld>
            <a:endParaRPr lang="en-GB"/>
          </a:p>
        </p:txBody>
      </p:sp>
    </p:spTree>
    <p:extLst>
      <p:ext uri="{BB962C8B-B14F-4D97-AF65-F5344CB8AC3E}">
        <p14:creationId xmlns:p14="http://schemas.microsoft.com/office/powerpoint/2010/main" val="2525942407"/>
      </p:ext>
    </p:extLst>
  </p:cSld>
  <p:clrMapOvr>
    <a:masterClrMapping/>
  </p:clrMapOvr>
  <p:hf hdr="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26995754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36434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1962734"/>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4" y="2274570"/>
            <a:ext cx="9540366" cy="3897630"/>
          </a:xfrm>
        </p:spPr>
        <p:txBody>
          <a:bodyPr rtlCol="0"/>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lvl2pPr>
            <a:lvl3pPr marL="0" indent="0">
              <a:spcBef>
                <a:spcPts val="0"/>
              </a:spcBef>
              <a:spcAft>
                <a:spcPts val="0"/>
              </a:spcAft>
              <a:buFontTx/>
              <a:buNone/>
              <a:defRPr sz="1600"/>
            </a:lvl3pPr>
            <a:lvl4pPr marL="0" indent="0">
              <a:spcBef>
                <a:spcPts val="0"/>
              </a:spcBef>
              <a:spcAft>
                <a:spcPts val="0"/>
              </a:spcAft>
              <a:buFontTx/>
              <a:buNone/>
              <a:defRPr sz="1600"/>
            </a:lvl4pPr>
            <a:lvl5pPr marL="0" indent="0">
              <a:spcBef>
                <a:spcPts val="0"/>
              </a:spcBef>
              <a:spcAft>
                <a:spcPts val="0"/>
              </a:spcAft>
              <a:buFontTx/>
              <a:buNone/>
              <a:defRPr sz="1600"/>
            </a:lvl5pPr>
            <a:lvl6pPr marL="0" indent="0">
              <a:spcBef>
                <a:spcPts val="0"/>
              </a:spcBef>
              <a:spcAft>
                <a:spcPts val="0"/>
              </a:spcAft>
              <a:buFontTx/>
              <a:buNone/>
              <a:defRPr sz="1600"/>
            </a:lvl6pPr>
            <a:lvl7pPr marL="0" indent="0">
              <a:spcBef>
                <a:spcPts val="0"/>
              </a:spcBef>
              <a:spcAft>
                <a:spcPts val="0"/>
              </a:spcAft>
              <a:buFontTx/>
              <a:buNone/>
              <a:defRPr sz="1600"/>
            </a:lvl7pPr>
            <a:lvl8pPr marL="0" indent="0">
              <a:spcBef>
                <a:spcPts val="0"/>
              </a:spcBef>
              <a:spcAft>
                <a:spcPts val="0"/>
              </a:spcAft>
              <a:buFontTx/>
              <a:buNone/>
              <a:defRPr sz="1600"/>
            </a:lvl8pPr>
            <a:lvl9pPr marL="0" indent="0">
              <a:spcBef>
                <a:spcPts val="0"/>
              </a:spcBef>
              <a:spcAft>
                <a:spcPts val="0"/>
              </a:spcAft>
              <a:buFontTx/>
              <a:buNone/>
              <a:defRPr sz="1600"/>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endParaRPr lang="en-GB" dirty="0"/>
          </a:p>
        </p:txBody>
      </p:sp>
      <p:sp>
        <p:nvSpPr>
          <p:cNvPr id="6" name="Freeform 5">
            <a:extLst>
              <a:ext uri="{FF2B5EF4-FFF2-40B4-BE49-F238E27FC236}">
                <a16:creationId xmlns:a16="http://schemas.microsoft.com/office/drawing/2014/main" id="{07AD3661-A443-F74F-9528-11F7BA264BF5}"/>
              </a:ext>
            </a:extLst>
          </p:cNvPr>
          <p:cNvSpPr>
            <a:spLocks noChangeAspect="1" noEditPoints="1"/>
          </p:cNvSpPr>
          <p:nvPr userDrawn="1"/>
        </p:nvSpPr>
        <p:spPr bwMode="auto">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dirty="0"/>
          </a:p>
        </p:txBody>
      </p:sp>
      <p:sp>
        <p:nvSpPr>
          <p:cNvPr id="5" name="Date Placeholder 4">
            <a:extLst>
              <a:ext uri="{FF2B5EF4-FFF2-40B4-BE49-F238E27FC236}">
                <a16:creationId xmlns:a16="http://schemas.microsoft.com/office/drawing/2014/main" id="{08AFE473-7C01-4DF8-B816-DE34E41985BE}"/>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8" name="Footer Placeholder 7">
            <a:extLst>
              <a:ext uri="{FF2B5EF4-FFF2-40B4-BE49-F238E27FC236}">
                <a16:creationId xmlns:a16="http://schemas.microsoft.com/office/drawing/2014/main" id="{609FEB74-A82D-46DE-A169-9500C25FCCB0}"/>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9" name="Slide Number Placeholder 8">
            <a:extLst>
              <a:ext uri="{FF2B5EF4-FFF2-40B4-BE49-F238E27FC236}">
                <a16:creationId xmlns:a16="http://schemas.microsoft.com/office/drawing/2014/main" id="{F8EB9AF0-D43E-42D6-98BC-8F57C0AFEEA7}"/>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C6378F37-5A18-48A3-9921-B7F8B2A264E4}" type="slidenum">
              <a:rPr lang="en-GB" smtClean="0"/>
              <a:pPr/>
              <a:t>‹#›</a:t>
            </a:fld>
            <a:endParaRPr lang="en-GB"/>
          </a:p>
        </p:txBody>
      </p:sp>
    </p:spTree>
    <p:extLst>
      <p:ext uri="{BB962C8B-B14F-4D97-AF65-F5344CB8AC3E}">
        <p14:creationId xmlns:p14="http://schemas.microsoft.com/office/powerpoint/2010/main" val="3329359779"/>
      </p:ext>
    </p:extLst>
  </p:cSld>
  <p:clrMapOvr>
    <a:masterClrMapping/>
  </p:clrMapOvr>
  <p:hf hdr="0"/>
  <p:extLst>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Quote 2 Orange">
    <p:bg>
      <p:bgPr>
        <a:solidFill>
          <a:srgbClr val="D04A0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4" y="2274570"/>
            <a:ext cx="9540366" cy="3897630"/>
          </a:xfrm>
        </p:spPr>
        <p:txBody>
          <a:bodyPr rtlCol="0"/>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endParaRPr lang="en-GB" dirty="0"/>
          </a:p>
        </p:txBody>
      </p:sp>
      <p:sp>
        <p:nvSpPr>
          <p:cNvPr id="9" name="Freeform 5">
            <a:extLst>
              <a:ext uri="{FF2B5EF4-FFF2-40B4-BE49-F238E27FC236}">
                <a16:creationId xmlns:a16="http://schemas.microsoft.com/office/drawing/2014/main" id="{753C6A26-069C-C142-8C96-315DE67FAD09}"/>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dirty="0"/>
          </a:p>
        </p:txBody>
      </p:sp>
      <p:sp>
        <p:nvSpPr>
          <p:cNvPr id="2" name="Date Placeholder 1">
            <a:extLst>
              <a:ext uri="{FF2B5EF4-FFF2-40B4-BE49-F238E27FC236}">
                <a16:creationId xmlns:a16="http://schemas.microsoft.com/office/drawing/2014/main" id="{1EED3D16-6AB3-4178-8EE8-0614DA567E7D}"/>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6FD52D6C-CB23-40B5-9ADB-80DE870FCE9D}"/>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CF500881-18C9-42F5-8D6F-9D44B11524B8}"/>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AE1B090F-3F6A-4ACD-A1C9-D106CB2AAC6A}" type="slidenum">
              <a:rPr lang="en-GB" smtClean="0"/>
              <a:pPr/>
              <a:t>‹#›</a:t>
            </a:fld>
            <a:endParaRPr lang="en-GB"/>
          </a:p>
        </p:txBody>
      </p:sp>
    </p:spTree>
    <p:extLst>
      <p:ext uri="{BB962C8B-B14F-4D97-AF65-F5344CB8AC3E}">
        <p14:creationId xmlns:p14="http://schemas.microsoft.com/office/powerpoint/2010/main" val="1042483248"/>
      </p:ext>
    </p:extLst>
  </p:cSld>
  <p:clrMapOvr>
    <a:overrideClrMapping bg1="dk1" tx1="lt1" bg2="dk2" tx2="lt2" accent1="accent1" accent2="accent2" accent3="accent3" accent4="accent4" accent5="accent5" accent6="accent6" hlink="hlink" folHlink="folHlink"/>
  </p:clrMapOvr>
  <p:hf hdr="0"/>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Quote 2 Red">
    <p:bg>
      <p:bgPr>
        <a:solidFill>
          <a:srgbClr val="E0301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4" y="2274570"/>
            <a:ext cx="9540366" cy="3897630"/>
          </a:xfrm>
        </p:spPr>
        <p:txBody>
          <a:bodyPr rtlCol="0"/>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endParaRPr lang="en-GB" dirty="0"/>
          </a:p>
        </p:txBody>
      </p:sp>
      <p:sp>
        <p:nvSpPr>
          <p:cNvPr id="6" name="Freeform 5">
            <a:extLst>
              <a:ext uri="{FF2B5EF4-FFF2-40B4-BE49-F238E27FC236}">
                <a16:creationId xmlns:a16="http://schemas.microsoft.com/office/drawing/2014/main" id="{75C37678-6A0A-C84B-9A52-9B7F891FFFD3}"/>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dirty="0"/>
          </a:p>
        </p:txBody>
      </p:sp>
      <p:sp>
        <p:nvSpPr>
          <p:cNvPr id="5" name="Date Placeholder 4">
            <a:extLst>
              <a:ext uri="{FF2B5EF4-FFF2-40B4-BE49-F238E27FC236}">
                <a16:creationId xmlns:a16="http://schemas.microsoft.com/office/drawing/2014/main" id="{1CC08D61-1902-4D94-ACBA-EA401AB0C4DF}"/>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7" name="Footer Placeholder 6">
            <a:extLst>
              <a:ext uri="{FF2B5EF4-FFF2-40B4-BE49-F238E27FC236}">
                <a16:creationId xmlns:a16="http://schemas.microsoft.com/office/drawing/2014/main" id="{AE5D217C-B9C1-4DB6-9304-AC92868C223C}"/>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8" name="Slide Number Placeholder 7">
            <a:extLst>
              <a:ext uri="{FF2B5EF4-FFF2-40B4-BE49-F238E27FC236}">
                <a16:creationId xmlns:a16="http://schemas.microsoft.com/office/drawing/2014/main" id="{EC31681B-A973-47A9-85DB-D84D4DDC02DE}"/>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C21F444C-B481-4B43-9714-F7BD8669E209}" type="slidenum">
              <a:rPr lang="en-GB" smtClean="0"/>
              <a:pPr/>
              <a:t>‹#›</a:t>
            </a:fld>
            <a:endParaRPr lang="en-GB"/>
          </a:p>
        </p:txBody>
      </p:sp>
    </p:spTree>
    <p:extLst>
      <p:ext uri="{BB962C8B-B14F-4D97-AF65-F5344CB8AC3E}">
        <p14:creationId xmlns:p14="http://schemas.microsoft.com/office/powerpoint/2010/main" val="3472409318"/>
      </p:ext>
    </p:extLst>
  </p:cSld>
  <p:clrMapOvr>
    <a:overrideClrMapping bg1="dk1" tx1="lt1" bg2="dk2" tx2="lt2" accent1="accent1" accent2="accent2" accent3="accent3" accent4="accent4" accent5="accent5" accent6="accent6" hlink="hlink" folHlink="folHlink"/>
  </p:clrMapOvr>
  <p:hf hdr="0"/>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Quote 2 Rose">
    <p:bg>
      <p:bgPr>
        <a:solidFill>
          <a:srgbClr val="DB536A"/>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4" y="2274570"/>
            <a:ext cx="9540366" cy="3897630"/>
          </a:xfrm>
        </p:spPr>
        <p:txBody>
          <a:bodyPr rtlCol="0"/>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endParaRPr lang="en-GB" dirty="0"/>
          </a:p>
        </p:txBody>
      </p:sp>
      <p:sp>
        <p:nvSpPr>
          <p:cNvPr id="6" name="Freeform 5">
            <a:extLst>
              <a:ext uri="{FF2B5EF4-FFF2-40B4-BE49-F238E27FC236}">
                <a16:creationId xmlns:a16="http://schemas.microsoft.com/office/drawing/2014/main" id="{F3D58181-4255-CF4B-AEC5-6ADD879A60CA}"/>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dirty="0"/>
          </a:p>
        </p:txBody>
      </p:sp>
      <p:sp>
        <p:nvSpPr>
          <p:cNvPr id="5" name="Date Placeholder 4">
            <a:extLst>
              <a:ext uri="{FF2B5EF4-FFF2-40B4-BE49-F238E27FC236}">
                <a16:creationId xmlns:a16="http://schemas.microsoft.com/office/drawing/2014/main" id="{1B6EF27E-3822-4604-B3EE-8C3A3A834F75}"/>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7" name="Footer Placeholder 6">
            <a:extLst>
              <a:ext uri="{FF2B5EF4-FFF2-40B4-BE49-F238E27FC236}">
                <a16:creationId xmlns:a16="http://schemas.microsoft.com/office/drawing/2014/main" id="{500087FC-5560-4EE7-8D1B-74D5CC1E6C6E}"/>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8" name="Slide Number Placeholder 7">
            <a:extLst>
              <a:ext uri="{FF2B5EF4-FFF2-40B4-BE49-F238E27FC236}">
                <a16:creationId xmlns:a16="http://schemas.microsoft.com/office/drawing/2014/main" id="{0F14395D-EB9C-46C6-B4E2-EE81D4C50B15}"/>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5604724F-1307-46DD-B374-A1E619ADC72F}" type="slidenum">
              <a:rPr lang="en-GB" smtClean="0"/>
              <a:pPr/>
              <a:t>‹#›</a:t>
            </a:fld>
            <a:endParaRPr lang="en-GB"/>
          </a:p>
        </p:txBody>
      </p:sp>
    </p:spTree>
    <p:extLst>
      <p:ext uri="{BB962C8B-B14F-4D97-AF65-F5344CB8AC3E}">
        <p14:creationId xmlns:p14="http://schemas.microsoft.com/office/powerpoint/2010/main" val="665121487"/>
      </p:ext>
    </p:extLst>
  </p:cSld>
  <p:clrMapOvr>
    <a:overrideClrMapping bg1="dk1" tx1="lt1" bg2="dk2" tx2="lt2" accent1="accent1" accent2="accent2" accent3="accent3" accent4="accent4" accent5="accent5" accent6="accent6" hlink="hlink" folHlink="folHlink"/>
  </p:clrMapOvr>
  <p:hf hdr="0"/>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Quote 2 Grey">
    <p:bg>
      <p:bgPr>
        <a:solidFill>
          <a:srgbClr val="464646"/>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2914" y="2274570"/>
            <a:ext cx="9540366" cy="3897630"/>
          </a:xfrm>
        </p:spPr>
        <p:txBody>
          <a:bodyPr rtlCol="0"/>
          <a:lstStyle>
            <a:lvl1pPr>
              <a:lnSpc>
                <a:spcPct val="85000"/>
              </a:lnSpc>
              <a:spcBef>
                <a:spcPts val="0"/>
              </a:spcBef>
              <a:spcAft>
                <a:spcPts val="3000"/>
              </a:spcAft>
              <a:defRPr sz="3800" b="0">
                <a:solidFill>
                  <a:schemeClr val="tx1"/>
                </a:solidFill>
                <a:latin typeface="+mj-lt"/>
              </a:defRPr>
            </a:lvl1pPr>
            <a:lvl2pPr marL="0" indent="0">
              <a:spcBef>
                <a:spcPts val="0"/>
              </a:spcBef>
              <a:spcAft>
                <a:spcPts val="0"/>
              </a:spcAft>
              <a:buFont typeface="Arial" panose="020B0604020202020204" pitchFamily="34" charset="0"/>
              <a:buNone/>
              <a:defRPr sz="1600" b="1">
                <a:solidFill>
                  <a:schemeClr val="tx1"/>
                </a:solidFill>
              </a:defRPr>
            </a:lvl2pPr>
            <a:lvl3pPr marL="0" indent="0">
              <a:spcBef>
                <a:spcPts val="0"/>
              </a:spcBef>
              <a:spcAft>
                <a:spcPts val="0"/>
              </a:spcAft>
              <a:buFontTx/>
              <a:buNone/>
              <a:defRPr sz="1600">
                <a:solidFill>
                  <a:schemeClr val="tx1"/>
                </a:solidFill>
              </a:defRPr>
            </a:lvl3pPr>
            <a:lvl4pPr marL="0" indent="0">
              <a:spcBef>
                <a:spcPts val="0"/>
              </a:spcBef>
              <a:spcAft>
                <a:spcPts val="0"/>
              </a:spcAft>
              <a:buFontTx/>
              <a:buNone/>
              <a:defRPr sz="1600">
                <a:solidFill>
                  <a:schemeClr val="tx1"/>
                </a:solidFill>
              </a:defRPr>
            </a:lvl4pPr>
            <a:lvl5pPr marL="0" indent="0">
              <a:spcBef>
                <a:spcPts val="0"/>
              </a:spcBef>
              <a:spcAft>
                <a:spcPts val="0"/>
              </a:spcAft>
              <a:buFontTx/>
              <a:buNone/>
              <a:defRPr sz="1600">
                <a:solidFill>
                  <a:schemeClr val="tx1"/>
                </a:solidFill>
              </a:defRPr>
            </a:lvl5pPr>
            <a:lvl6pPr marL="0" indent="0">
              <a:spcBef>
                <a:spcPts val="0"/>
              </a:spcBef>
              <a:spcAft>
                <a:spcPts val="0"/>
              </a:spcAft>
              <a:buFontTx/>
              <a:buNone/>
              <a:defRPr sz="1600">
                <a:solidFill>
                  <a:schemeClr val="tx1"/>
                </a:solidFill>
              </a:defRPr>
            </a:lvl6pPr>
            <a:lvl7pPr marL="0" indent="0">
              <a:spcBef>
                <a:spcPts val="0"/>
              </a:spcBef>
              <a:spcAft>
                <a:spcPts val="0"/>
              </a:spcAft>
              <a:buFontTx/>
              <a:buNone/>
              <a:defRPr sz="1600">
                <a:solidFill>
                  <a:schemeClr val="tx1"/>
                </a:solidFill>
              </a:defRPr>
            </a:lvl7pPr>
            <a:lvl8pPr marL="0" indent="0">
              <a:spcBef>
                <a:spcPts val="0"/>
              </a:spcBef>
              <a:spcAft>
                <a:spcPts val="0"/>
              </a:spcAft>
              <a:buFontTx/>
              <a:buNone/>
              <a:defRPr sz="1600">
                <a:solidFill>
                  <a:schemeClr val="tx1"/>
                </a:solidFill>
              </a:defRPr>
            </a:lvl8pPr>
            <a:lvl9pPr marL="0" indent="0">
              <a:spcBef>
                <a:spcPts val="0"/>
              </a:spcBef>
              <a:spcAft>
                <a:spcPts val="0"/>
              </a:spcAft>
              <a:buFontTx/>
              <a:buNone/>
              <a:defRPr sz="1600">
                <a:solidFill>
                  <a:schemeClr val="tx1"/>
                </a:solidFill>
              </a:defRPr>
            </a:lvl9p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p>
          <a:p>
            <a:pPr lvl="5" rtl="0"/>
            <a:r>
              <a:rPr lang="lv-lv"/>
              <a:t>Sixth level</a:t>
            </a:r>
          </a:p>
          <a:p>
            <a:pPr lvl="6" rtl="0"/>
            <a:r>
              <a:rPr lang="lv-lv"/>
              <a:t>Seventh level</a:t>
            </a:r>
          </a:p>
          <a:p>
            <a:pPr lvl="7" rtl="0"/>
            <a:r>
              <a:rPr lang="lv-lv"/>
              <a:t>Eighth level</a:t>
            </a:r>
          </a:p>
          <a:p>
            <a:pPr lvl="8" rtl="0"/>
            <a:r>
              <a:rPr lang="lv-lv"/>
              <a:t>Ninth level</a:t>
            </a:r>
            <a:endParaRPr lang="en-GB" dirty="0"/>
          </a:p>
        </p:txBody>
      </p:sp>
      <p:sp>
        <p:nvSpPr>
          <p:cNvPr id="6" name="Freeform 5">
            <a:extLst>
              <a:ext uri="{FF2B5EF4-FFF2-40B4-BE49-F238E27FC236}">
                <a16:creationId xmlns:a16="http://schemas.microsoft.com/office/drawing/2014/main" id="{056180B7-FBDB-F345-B5D1-21FE86D79BA3}"/>
              </a:ext>
            </a:extLst>
          </p:cNvPr>
          <p:cNvSpPr>
            <a:spLocks noChangeAspect="1" noEditPoints="1"/>
          </p:cNvSpPr>
          <p:nvPr userDrawn="1"/>
        </p:nvSpPr>
        <p:spPr bwMode="black">
          <a:xfrm>
            <a:off x="442913" y="1362959"/>
            <a:ext cx="871538" cy="679450"/>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GB" dirty="0"/>
          </a:p>
        </p:txBody>
      </p:sp>
      <p:sp>
        <p:nvSpPr>
          <p:cNvPr id="5" name="Date Placeholder 4">
            <a:extLst>
              <a:ext uri="{FF2B5EF4-FFF2-40B4-BE49-F238E27FC236}">
                <a16:creationId xmlns:a16="http://schemas.microsoft.com/office/drawing/2014/main" id="{508F601E-8B1C-4312-88EE-D81177400CA1}"/>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7" name="Footer Placeholder 6">
            <a:extLst>
              <a:ext uri="{FF2B5EF4-FFF2-40B4-BE49-F238E27FC236}">
                <a16:creationId xmlns:a16="http://schemas.microsoft.com/office/drawing/2014/main" id="{B945740F-14B3-4DFA-B54C-2371198F86EA}"/>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8" name="Slide Number Placeholder 7">
            <a:extLst>
              <a:ext uri="{FF2B5EF4-FFF2-40B4-BE49-F238E27FC236}">
                <a16:creationId xmlns:a16="http://schemas.microsoft.com/office/drawing/2014/main" id="{9D6A8777-61FC-4BC2-A800-369A57D0D689}"/>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B631D35E-CB1C-4A91-B524-4230ADAC8111}" type="slidenum">
              <a:rPr lang="en-GB" smtClean="0"/>
              <a:pPr/>
              <a:t>‹#›</a:t>
            </a:fld>
            <a:endParaRPr lang="en-GB"/>
          </a:p>
        </p:txBody>
      </p:sp>
    </p:spTree>
    <p:extLst>
      <p:ext uri="{BB962C8B-B14F-4D97-AF65-F5344CB8AC3E}">
        <p14:creationId xmlns:p14="http://schemas.microsoft.com/office/powerpoint/2010/main" val="1180307532"/>
      </p:ext>
    </p:extLst>
  </p:cSld>
  <p:clrMapOvr>
    <a:overrideClrMapping bg1="dk1" tx1="lt1" bg2="dk2" tx2="lt2" accent1="accent1" accent2="accent2" accent3="accent3" accent4="accent4" accent5="accent5" accent6="accent6" hlink="hlink" folHlink="folHlink"/>
  </p:clrMapOvr>
  <p:hf hdr="0"/>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cSld name="Title Slide Lines 3 Grey">
    <p:bg>
      <p:bgPr>
        <a:solidFill>
          <a:srgbClr val="464646"/>
        </a:solidFill>
        <a:effectLst/>
      </p:bgPr>
    </p:bg>
    <p:spTree>
      <p:nvGrpSpPr>
        <p:cNvPr id="1" name=""/>
        <p:cNvGrpSpPr/>
        <p:nvPr/>
      </p:nvGrpSpPr>
      <p:grpSpPr>
        <a:xfrm>
          <a:off x="0" y="0"/>
          <a:ext cx="0" cy="0"/>
          <a:chOff x="0" y="0"/>
          <a:chExt cx="0" cy="0"/>
        </a:xfrm>
      </p:grpSpPr>
      <p:sp>
        <p:nvSpPr>
          <p:cNvPr id="13" name="Picture Placeholder 4"/>
          <p:cNvSpPr>
            <a:spLocks noGrp="1"/>
          </p:cNvSpPr>
          <p:nvPr>
            <p:ph type="pic" sz="quarter" idx="10"/>
          </p:nvPr>
        </p:nvSpPr>
        <p:spPr bwMode="hidden">
          <a:xfrm>
            <a:off x="9450000" y="0"/>
            <a:ext cx="2742000" cy="6858000"/>
          </a:xfrm>
          <a:solidFill>
            <a:srgbClr val="DEDEDE"/>
          </a:solidFill>
        </p:spPr>
        <p:txBody>
          <a:bodyPr rtlCol="0" anchor="ctr" anchorCtr="0"/>
          <a:lstStyle>
            <a:lvl1pPr algn="ctr">
              <a:defRPr sz="1200" b="0">
                <a:solidFill>
                  <a:schemeClr val="tx1"/>
                </a:solidFill>
              </a:defRPr>
            </a:lvl1pPr>
          </a:lstStyle>
          <a:p>
            <a:pPr rtl="0"/>
            <a:r>
              <a:rPr lang="lv-lv"/>
              <a:t>Click icon to add picture</a:t>
            </a:r>
            <a:endParaRPr lang="en-GB" dirty="0"/>
          </a:p>
        </p:txBody>
      </p:sp>
      <p:grpSp>
        <p:nvGrpSpPr>
          <p:cNvPr id="2" name="Group 1">
            <a:extLst>
              <a:ext uri="{FF2B5EF4-FFF2-40B4-BE49-F238E27FC236}">
                <a16:creationId xmlns:a16="http://schemas.microsoft.com/office/drawing/2014/main" id="{05809F74-389C-BF4E-9840-CD3E0121C200}"/>
              </a:ext>
            </a:extLst>
          </p:cNvPr>
          <p:cNvGrpSpPr/>
          <p:nvPr userDrawn="1"/>
        </p:nvGrpSpPr>
        <p:grpSpPr>
          <a:xfrm>
            <a:off x="0" y="0"/>
            <a:ext cx="12192000" cy="6858000"/>
            <a:chOff x="0" y="0"/>
            <a:chExt cx="12192000" cy="6858000"/>
          </a:xfrm>
        </p:grpSpPr>
        <p:sp>
          <p:nvSpPr>
            <p:cNvPr id="12" name="Freeform: Shape 8">
              <a:extLst>
                <a:ext uri="{FF2B5EF4-FFF2-40B4-BE49-F238E27FC236}">
                  <a16:creationId xmlns:a16="http://schemas.microsoft.com/office/drawing/2014/main" id="{02FC2F29-20BB-FC46-8933-6BF25A395800}"/>
                </a:ext>
              </a:extLst>
            </p:cNvPr>
            <p:cNvSpPr/>
            <p:nvPr userDrawn="1"/>
          </p:nvSpPr>
          <p:spPr bwMode="white">
            <a:xfrm>
              <a:off x="0" y="0"/>
              <a:ext cx="12192000" cy="6858000"/>
            </a:xfrm>
            <a:custGeom>
              <a:avLst/>
              <a:gdLst>
                <a:gd name="connsiteX0" fmla="*/ 9144000 w 12192000"/>
                <a:gd name="connsiteY0" fmla="*/ 0 h 6858000"/>
                <a:gd name="connsiteX1" fmla="*/ 9450000 w 12192000"/>
                <a:gd name="connsiteY1" fmla="*/ 0 h 6858000"/>
                <a:gd name="connsiteX2" fmla="*/ 9450000 w 12192000"/>
                <a:gd name="connsiteY2" fmla="*/ 1022986 h 6858000"/>
                <a:gd name="connsiteX3" fmla="*/ 12192000 w 12192000"/>
                <a:gd name="connsiteY3" fmla="*/ 1022986 h 6858000"/>
                <a:gd name="connsiteX4" fmla="*/ 12192000 w 12192000"/>
                <a:gd name="connsiteY4" fmla="*/ 1328986 h 6858000"/>
                <a:gd name="connsiteX5" fmla="*/ 9450000 w 12192000"/>
                <a:gd name="connsiteY5" fmla="*/ 1328986 h 6858000"/>
                <a:gd name="connsiteX6" fmla="*/ 9450000 w 12192000"/>
                <a:gd name="connsiteY6" fmla="*/ 4394836 h 6858000"/>
                <a:gd name="connsiteX7" fmla="*/ 12192000 w 12192000"/>
                <a:gd name="connsiteY7" fmla="*/ 4394836 h 6858000"/>
                <a:gd name="connsiteX8" fmla="*/ 12192000 w 12192000"/>
                <a:gd name="connsiteY8" fmla="*/ 4700836 h 6858000"/>
                <a:gd name="connsiteX9" fmla="*/ 9450000 w 12192000"/>
                <a:gd name="connsiteY9" fmla="*/ 4700836 h 6858000"/>
                <a:gd name="connsiteX10" fmla="*/ 9450000 w 12192000"/>
                <a:gd name="connsiteY10" fmla="*/ 6858000 h 6858000"/>
                <a:gd name="connsiteX11" fmla="*/ 9144000 w 12192000"/>
                <a:gd name="connsiteY11" fmla="*/ 6858000 h 6858000"/>
                <a:gd name="connsiteX12" fmla="*/ 9144000 w 12192000"/>
                <a:gd name="connsiteY12" fmla="*/ 4700836 h 6858000"/>
                <a:gd name="connsiteX13" fmla="*/ 0 w 12192000"/>
                <a:gd name="connsiteY13" fmla="*/ 4700836 h 6858000"/>
                <a:gd name="connsiteX14" fmla="*/ 0 w 12192000"/>
                <a:gd name="connsiteY14" fmla="*/ 4394836 h 6858000"/>
                <a:gd name="connsiteX15" fmla="*/ 9144000 w 12192000"/>
                <a:gd name="connsiteY15" fmla="*/ 43948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6858000">
                  <a:moveTo>
                    <a:pt x="9144000" y="0"/>
                  </a:moveTo>
                  <a:lnTo>
                    <a:pt x="9450000" y="0"/>
                  </a:lnTo>
                  <a:lnTo>
                    <a:pt x="9450000" y="1022986"/>
                  </a:lnTo>
                  <a:lnTo>
                    <a:pt x="12192000" y="1022986"/>
                  </a:lnTo>
                  <a:lnTo>
                    <a:pt x="12192000" y="1328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pic>
          <p:nvPicPr>
            <p:cNvPr id="14" name="Picture 13">
              <a:extLst>
                <a:ext uri="{FF2B5EF4-FFF2-40B4-BE49-F238E27FC236}">
                  <a16:creationId xmlns:a16="http://schemas.microsoft.com/office/drawing/2014/main" id="{A1A41927-8102-0140-8A6E-BE11E9B2A36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185139" y="5330952"/>
              <a:ext cx="1636776" cy="1351184"/>
            </a:xfrm>
            <a:prstGeom prst="rect">
              <a:avLst/>
            </a:prstGeom>
          </p:spPr>
        </p:pic>
      </p:grpSp>
      <p:sp>
        <p:nvSpPr>
          <p:cNvPr id="8" name="Title 1"/>
          <p:cNvSpPr>
            <a:spLocks noGrp="1"/>
          </p:cNvSpPr>
          <p:nvPr userDrawn="1">
            <p:ph type="ctrTitle" hasCustomPrompt="1"/>
          </p:nvPr>
        </p:nvSpPr>
        <p:spPr>
          <a:xfrm>
            <a:off x="442912" y="428625"/>
            <a:ext cx="7418388" cy="2771775"/>
          </a:xfrm>
        </p:spPr>
        <p:txBody>
          <a:bodyPr rtlCol="0" anchor="b" anchorCtr="0"/>
          <a:lstStyle>
            <a:lvl1pPr algn="l">
              <a:lnSpc>
                <a:spcPct val="85000"/>
              </a:lnSpc>
              <a:defRPr sz="6000">
                <a:solidFill>
                  <a:schemeClr val="bg1"/>
                </a:solidFill>
              </a:defRPr>
            </a:lvl1pPr>
          </a:lstStyle>
          <a:p>
            <a:pPr rtl="0"/>
            <a:r>
              <a:rPr lang="lv-lv"/>
              <a:t>[Presentation title]</a:t>
            </a:r>
          </a:p>
        </p:txBody>
      </p:sp>
      <p:sp>
        <p:nvSpPr>
          <p:cNvPr id="9" name="Subtitle 2"/>
          <p:cNvSpPr>
            <a:spLocks noGrp="1"/>
          </p:cNvSpPr>
          <p:nvPr userDrawn="1">
            <p:ph type="subTitle" idx="1" hasCustomPrompt="1"/>
          </p:nvPr>
        </p:nvSpPr>
        <p:spPr>
          <a:xfrm>
            <a:off x="442913" y="3394710"/>
            <a:ext cx="5473700" cy="594360"/>
          </a:xfrm>
        </p:spPr>
        <p:txBody>
          <a:bodyPr rtlCol="0"/>
          <a:lstStyle>
            <a:lvl1pPr marL="0" indent="0" algn="l">
              <a:lnSpc>
                <a:spcPct val="100000"/>
              </a:lnSpc>
              <a:spcBef>
                <a:spcPts val="0"/>
              </a:spcBef>
              <a:spcAft>
                <a:spcPts val="0"/>
              </a:spcAft>
              <a:buNone/>
              <a:defRPr sz="1600" b="0">
                <a:solidFill>
                  <a:schemeClr val="bg1"/>
                </a:solidFill>
              </a:defRPr>
            </a:lvl1pPr>
            <a:lvl2pPr marL="0" indent="0" algn="l">
              <a:lnSpc>
                <a:spcPct val="100000"/>
              </a:lnSpc>
              <a:spcBef>
                <a:spcPts val="0"/>
              </a:spcBef>
              <a:spcAft>
                <a:spcPts val="0"/>
              </a:spcAft>
              <a:buNone/>
              <a:defRPr sz="1600">
                <a:solidFill>
                  <a:schemeClr val="bg1"/>
                </a:solidFill>
              </a:defRPr>
            </a:lvl2pPr>
            <a:lvl3pPr marL="0" indent="0" algn="l">
              <a:lnSpc>
                <a:spcPct val="100000"/>
              </a:lnSpc>
              <a:spcBef>
                <a:spcPts val="0"/>
              </a:spcBef>
              <a:spcAft>
                <a:spcPts val="0"/>
              </a:spcAft>
              <a:buNone/>
              <a:defRPr sz="1600">
                <a:solidFill>
                  <a:schemeClr val="bg1"/>
                </a:solidFill>
              </a:defRPr>
            </a:lvl3pPr>
            <a:lvl4pPr marL="0" indent="0" algn="l">
              <a:lnSpc>
                <a:spcPct val="100000"/>
              </a:lnSpc>
              <a:spcBef>
                <a:spcPts val="0"/>
              </a:spcBef>
              <a:spcAft>
                <a:spcPts val="0"/>
              </a:spcAft>
              <a:buNone/>
              <a:defRPr sz="1600">
                <a:solidFill>
                  <a:schemeClr val="bg1"/>
                </a:solidFill>
              </a:defRPr>
            </a:lvl4pPr>
            <a:lvl5pPr marL="0" indent="0" algn="l">
              <a:lnSpc>
                <a:spcPct val="100000"/>
              </a:lnSpc>
              <a:spcBef>
                <a:spcPts val="0"/>
              </a:spcBef>
              <a:spcAft>
                <a:spcPts val="0"/>
              </a:spcAft>
              <a:buNone/>
              <a:defRPr sz="1600">
                <a:solidFill>
                  <a:schemeClr val="bg1"/>
                </a:solidFill>
              </a:defRPr>
            </a:lvl5pPr>
            <a:lvl6pPr marL="0" indent="0" algn="l">
              <a:lnSpc>
                <a:spcPct val="100000"/>
              </a:lnSpc>
              <a:spcBef>
                <a:spcPts val="0"/>
              </a:spcBef>
              <a:spcAft>
                <a:spcPts val="0"/>
              </a:spcAft>
              <a:buNone/>
              <a:defRPr sz="1600">
                <a:solidFill>
                  <a:schemeClr val="bg1"/>
                </a:solidFill>
              </a:defRPr>
            </a:lvl6pPr>
            <a:lvl7pPr marL="0" indent="0" algn="l">
              <a:lnSpc>
                <a:spcPct val="100000"/>
              </a:lnSpc>
              <a:spcBef>
                <a:spcPts val="0"/>
              </a:spcBef>
              <a:spcAft>
                <a:spcPts val="0"/>
              </a:spcAft>
              <a:buNone/>
              <a:defRPr sz="1600">
                <a:solidFill>
                  <a:schemeClr val="bg1"/>
                </a:solidFill>
              </a:defRPr>
            </a:lvl7pPr>
            <a:lvl8pPr marL="0" indent="0" algn="l">
              <a:lnSpc>
                <a:spcPct val="100000"/>
              </a:lnSpc>
              <a:spcBef>
                <a:spcPts val="0"/>
              </a:spcBef>
              <a:spcAft>
                <a:spcPts val="0"/>
              </a:spcAft>
              <a:buNone/>
              <a:defRPr sz="1600">
                <a:solidFill>
                  <a:schemeClr val="bg1"/>
                </a:solidFill>
              </a:defRPr>
            </a:lvl8pPr>
            <a:lvl9pPr marL="0" indent="0" algn="l">
              <a:lnSpc>
                <a:spcPct val="100000"/>
              </a:lnSpc>
              <a:spcBef>
                <a:spcPts val="0"/>
              </a:spcBef>
              <a:spcAft>
                <a:spcPts val="0"/>
              </a:spcAft>
              <a:buNone/>
              <a:defRPr sz="1600">
                <a:solidFill>
                  <a:schemeClr val="bg1"/>
                </a:solidFill>
              </a:defRPr>
            </a:lvl9pPr>
          </a:lstStyle>
          <a:p>
            <a:pPr rtl="0"/>
            <a:r>
              <a:rPr lang="lv-lv"/>
              <a:t>[Presentation subtitle]</a:t>
            </a:r>
            <a:endParaRPr lang="en-GB" dirty="0"/>
          </a:p>
        </p:txBody>
      </p:sp>
    </p:spTree>
    <p:extLst>
      <p:ext uri="{BB962C8B-B14F-4D97-AF65-F5344CB8AC3E}">
        <p14:creationId xmlns:p14="http://schemas.microsoft.com/office/powerpoint/2010/main" val="428668862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1_Title Slide Lines 3 Grey">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C71AE3D-1668-4383-8E7B-FECEA883F91D}"/>
              </a:ext>
            </a:extLst>
          </p:cNvPr>
          <p:cNvGraphicFramePr>
            <a:graphicFrameLocks noChangeAspect="1"/>
          </p:cNvGraphicFramePr>
          <p:nvPr userDrawn="1">
            <p:custDataLst>
              <p:tags r:id="rId2"/>
            </p:custDataLst>
            <p:extLst>
              <p:ext uri="{D42A27DB-BD31-4B8C-83A1-F6EECF244321}">
                <p14:modId xmlns:p14="http://schemas.microsoft.com/office/powerpoint/2010/main" val="1813823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6" name="think-cell Slide" r:id="rId5" imgW="455" imgH="454" progId="TCLayout.ActiveDocument.1">
                  <p:embed/>
                </p:oleObj>
              </mc:Choice>
              <mc:Fallback>
                <p:oleObj name="think-cell Slide" r:id="rId5" imgW="455" imgH="454" progId="TCLayout.ActiveDocument.1">
                  <p:embed/>
                  <p:pic>
                    <p:nvPicPr>
                      <p:cNvPr id="4" name="Object 3" hidden="1">
                        <a:extLst>
                          <a:ext uri="{FF2B5EF4-FFF2-40B4-BE49-F238E27FC236}">
                            <a16:creationId xmlns:a16="http://schemas.microsoft.com/office/drawing/2014/main" id="{2C71AE3D-1668-4383-8E7B-FECEA883F91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51BBCF0-CEEA-4AA9-BD70-5899D20036F6}"/>
              </a:ext>
            </a:extLst>
          </p:cNvPr>
          <p:cNvSpPr/>
          <p:nvPr userDrawn="1">
            <p:custDataLst>
              <p:tags r:id="rId3"/>
            </p:custDataLst>
          </p:nvPr>
        </p:nvSpPr>
        <p:spPr>
          <a:xfrm>
            <a:off x="0" y="0"/>
            <a:ext cx="158750" cy="158750"/>
          </a:xfrm>
          <a:prstGeom prst="rect">
            <a:avLst/>
          </a:prstGeom>
          <a:ln>
            <a:noFill/>
          </a:ln>
        </p:spPr>
        <p:style>
          <a:lnRef idx="0">
            <a:schemeClr val="accent1"/>
          </a:lnRef>
          <a:fillRef idx="1">
            <a:schemeClr val="accent1"/>
          </a:fillRef>
          <a:effectRef idx="0">
            <a:schemeClr val="dk1"/>
          </a:effectRef>
          <a:fontRef idx="minor">
            <a:schemeClr val="lt1"/>
          </a:fontRef>
        </p:style>
        <p:txBody>
          <a:bodyPr vert="horz" wrap="none" lIns="0" tIns="0" rIns="0" bIns="0" numCol="1" spcCol="0" rtlCol="0" anchor="ctr" anchorCtr="0">
            <a:noAutofit/>
          </a:bodyPr>
          <a:lstStyle/>
          <a:p>
            <a:pPr marL="0" lvl="0" indent="0" algn="ctr" rtl="0" eaLnBrk="1">
              <a:lnSpc>
                <a:spcPct val="85000"/>
              </a:lnSpc>
              <a:spcBef>
                <a:spcPct val="0"/>
              </a:spcBef>
              <a:spcAft>
                <a:spcPct val="0"/>
              </a:spcAft>
            </a:pPr>
            <a:endParaRPr lang="en-GB" sz="4000" b="1" i="0" baseline="0" dirty="0">
              <a:latin typeface="Georgia" panose="02040502050405020303" pitchFamily="18" charset="0"/>
              <a:ea typeface="MS PGothic" panose="020B0600070205080204" pitchFamily="34" charset="-128"/>
              <a:cs typeface="+mj-cs"/>
              <a:sym typeface="Georgia" panose="02040502050405020303" pitchFamily="18" charset="0"/>
            </a:endParaRPr>
          </a:p>
        </p:txBody>
      </p:sp>
      <p:sp>
        <p:nvSpPr>
          <p:cNvPr id="12" name="Freeform: Shape 8">
            <a:extLst>
              <a:ext uri="{FF2B5EF4-FFF2-40B4-BE49-F238E27FC236}">
                <a16:creationId xmlns:a16="http://schemas.microsoft.com/office/drawing/2014/main" id="{02FC2F29-20BB-FC46-8933-6BF25A395800}"/>
              </a:ext>
            </a:extLst>
          </p:cNvPr>
          <p:cNvSpPr/>
          <p:nvPr userDrawn="1"/>
        </p:nvSpPr>
        <p:spPr bwMode="white">
          <a:xfrm>
            <a:off x="0" y="0"/>
            <a:ext cx="12192000" cy="6858000"/>
          </a:xfrm>
          <a:custGeom>
            <a:avLst/>
            <a:gdLst>
              <a:gd name="connsiteX0" fmla="*/ 9144000 w 12192000"/>
              <a:gd name="connsiteY0" fmla="*/ 0 h 6858000"/>
              <a:gd name="connsiteX1" fmla="*/ 9450000 w 12192000"/>
              <a:gd name="connsiteY1" fmla="*/ 0 h 6858000"/>
              <a:gd name="connsiteX2" fmla="*/ 9450000 w 12192000"/>
              <a:gd name="connsiteY2" fmla="*/ 1022986 h 6858000"/>
              <a:gd name="connsiteX3" fmla="*/ 12192000 w 12192000"/>
              <a:gd name="connsiteY3" fmla="*/ 1022986 h 6858000"/>
              <a:gd name="connsiteX4" fmla="*/ 12192000 w 12192000"/>
              <a:gd name="connsiteY4" fmla="*/ 1328986 h 6858000"/>
              <a:gd name="connsiteX5" fmla="*/ 9450000 w 12192000"/>
              <a:gd name="connsiteY5" fmla="*/ 1328986 h 6858000"/>
              <a:gd name="connsiteX6" fmla="*/ 9450000 w 12192000"/>
              <a:gd name="connsiteY6" fmla="*/ 4394836 h 6858000"/>
              <a:gd name="connsiteX7" fmla="*/ 12192000 w 12192000"/>
              <a:gd name="connsiteY7" fmla="*/ 4394836 h 6858000"/>
              <a:gd name="connsiteX8" fmla="*/ 12192000 w 12192000"/>
              <a:gd name="connsiteY8" fmla="*/ 4700836 h 6858000"/>
              <a:gd name="connsiteX9" fmla="*/ 9450000 w 12192000"/>
              <a:gd name="connsiteY9" fmla="*/ 4700836 h 6858000"/>
              <a:gd name="connsiteX10" fmla="*/ 9450000 w 12192000"/>
              <a:gd name="connsiteY10" fmla="*/ 6858000 h 6858000"/>
              <a:gd name="connsiteX11" fmla="*/ 9144000 w 12192000"/>
              <a:gd name="connsiteY11" fmla="*/ 6858000 h 6858000"/>
              <a:gd name="connsiteX12" fmla="*/ 9144000 w 12192000"/>
              <a:gd name="connsiteY12" fmla="*/ 4700836 h 6858000"/>
              <a:gd name="connsiteX13" fmla="*/ 0 w 12192000"/>
              <a:gd name="connsiteY13" fmla="*/ 4700836 h 6858000"/>
              <a:gd name="connsiteX14" fmla="*/ 0 w 12192000"/>
              <a:gd name="connsiteY14" fmla="*/ 4394836 h 6858000"/>
              <a:gd name="connsiteX15" fmla="*/ 9144000 w 12192000"/>
              <a:gd name="connsiteY15" fmla="*/ 4394836 h 6858000"/>
              <a:gd name="connsiteX0" fmla="*/ 9144000 w 12192000"/>
              <a:gd name="connsiteY0" fmla="*/ 0 h 6858000"/>
              <a:gd name="connsiteX1" fmla="*/ 9450000 w 12192000"/>
              <a:gd name="connsiteY1" fmla="*/ 0 h 6858000"/>
              <a:gd name="connsiteX2" fmla="*/ 9450000 w 12192000"/>
              <a:gd name="connsiteY2" fmla="*/ 1022986 h 6858000"/>
              <a:gd name="connsiteX3" fmla="*/ 12192000 w 12192000"/>
              <a:gd name="connsiteY3" fmla="*/ 1022986 h 6858000"/>
              <a:gd name="connsiteX4" fmla="*/ 9450000 w 12192000"/>
              <a:gd name="connsiteY4" fmla="*/ 1328986 h 6858000"/>
              <a:gd name="connsiteX5" fmla="*/ 9450000 w 12192000"/>
              <a:gd name="connsiteY5" fmla="*/ 4394836 h 6858000"/>
              <a:gd name="connsiteX6" fmla="*/ 12192000 w 12192000"/>
              <a:gd name="connsiteY6" fmla="*/ 4394836 h 6858000"/>
              <a:gd name="connsiteX7" fmla="*/ 12192000 w 12192000"/>
              <a:gd name="connsiteY7" fmla="*/ 4700836 h 6858000"/>
              <a:gd name="connsiteX8" fmla="*/ 9450000 w 12192000"/>
              <a:gd name="connsiteY8" fmla="*/ 4700836 h 6858000"/>
              <a:gd name="connsiteX9" fmla="*/ 9450000 w 12192000"/>
              <a:gd name="connsiteY9" fmla="*/ 6858000 h 6858000"/>
              <a:gd name="connsiteX10" fmla="*/ 9144000 w 12192000"/>
              <a:gd name="connsiteY10" fmla="*/ 6858000 h 6858000"/>
              <a:gd name="connsiteX11" fmla="*/ 9144000 w 12192000"/>
              <a:gd name="connsiteY11" fmla="*/ 4700836 h 6858000"/>
              <a:gd name="connsiteX12" fmla="*/ 0 w 12192000"/>
              <a:gd name="connsiteY12" fmla="*/ 4700836 h 6858000"/>
              <a:gd name="connsiteX13" fmla="*/ 0 w 12192000"/>
              <a:gd name="connsiteY13" fmla="*/ 4394836 h 6858000"/>
              <a:gd name="connsiteX14" fmla="*/ 9144000 w 12192000"/>
              <a:gd name="connsiteY14" fmla="*/ 4394836 h 6858000"/>
              <a:gd name="connsiteX15" fmla="*/ 9144000 w 12192000"/>
              <a:gd name="connsiteY15" fmla="*/ 0 h 6858000"/>
              <a:gd name="connsiteX0" fmla="*/ 9144000 w 12192000"/>
              <a:gd name="connsiteY0" fmla="*/ 0 h 6858000"/>
              <a:gd name="connsiteX1" fmla="*/ 9450000 w 12192000"/>
              <a:gd name="connsiteY1" fmla="*/ 0 h 6858000"/>
              <a:gd name="connsiteX2" fmla="*/ 9450000 w 12192000"/>
              <a:gd name="connsiteY2" fmla="*/ 1022986 h 6858000"/>
              <a:gd name="connsiteX3" fmla="*/ 9450000 w 12192000"/>
              <a:gd name="connsiteY3" fmla="*/ 1328986 h 6858000"/>
              <a:gd name="connsiteX4" fmla="*/ 9450000 w 12192000"/>
              <a:gd name="connsiteY4" fmla="*/ 4394836 h 6858000"/>
              <a:gd name="connsiteX5" fmla="*/ 12192000 w 12192000"/>
              <a:gd name="connsiteY5" fmla="*/ 4394836 h 6858000"/>
              <a:gd name="connsiteX6" fmla="*/ 12192000 w 12192000"/>
              <a:gd name="connsiteY6" fmla="*/ 4700836 h 6858000"/>
              <a:gd name="connsiteX7" fmla="*/ 9450000 w 12192000"/>
              <a:gd name="connsiteY7" fmla="*/ 4700836 h 6858000"/>
              <a:gd name="connsiteX8" fmla="*/ 9450000 w 12192000"/>
              <a:gd name="connsiteY8" fmla="*/ 6858000 h 6858000"/>
              <a:gd name="connsiteX9" fmla="*/ 9144000 w 12192000"/>
              <a:gd name="connsiteY9" fmla="*/ 6858000 h 6858000"/>
              <a:gd name="connsiteX10" fmla="*/ 9144000 w 12192000"/>
              <a:gd name="connsiteY10" fmla="*/ 4700836 h 6858000"/>
              <a:gd name="connsiteX11" fmla="*/ 0 w 12192000"/>
              <a:gd name="connsiteY11" fmla="*/ 4700836 h 6858000"/>
              <a:gd name="connsiteX12" fmla="*/ 0 w 12192000"/>
              <a:gd name="connsiteY12" fmla="*/ 4394836 h 6858000"/>
              <a:gd name="connsiteX13" fmla="*/ 9144000 w 12192000"/>
              <a:gd name="connsiteY13" fmla="*/ 4394836 h 6858000"/>
              <a:gd name="connsiteX14" fmla="*/ 9144000 w 12192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58000">
                <a:moveTo>
                  <a:pt x="9144000" y="0"/>
                </a:moveTo>
                <a:lnTo>
                  <a:pt x="9450000" y="0"/>
                </a:lnTo>
                <a:lnTo>
                  <a:pt x="9450000" y="1022986"/>
                </a:lnTo>
                <a:lnTo>
                  <a:pt x="9450000" y="1328986"/>
                </a:lnTo>
                <a:lnTo>
                  <a:pt x="9450000" y="4394836"/>
                </a:lnTo>
                <a:lnTo>
                  <a:pt x="12192000" y="4394836"/>
                </a:lnTo>
                <a:lnTo>
                  <a:pt x="12192000" y="4700836"/>
                </a:lnTo>
                <a:lnTo>
                  <a:pt x="9450000" y="4700836"/>
                </a:lnTo>
                <a:lnTo>
                  <a:pt x="9450000" y="6858000"/>
                </a:lnTo>
                <a:lnTo>
                  <a:pt x="9144000" y="6858000"/>
                </a:lnTo>
                <a:lnTo>
                  <a:pt x="9144000" y="4700836"/>
                </a:lnTo>
                <a:lnTo>
                  <a:pt x="0" y="4700836"/>
                </a:lnTo>
                <a:lnTo>
                  <a:pt x="0" y="4394836"/>
                </a:lnTo>
                <a:lnTo>
                  <a:pt x="9144000" y="4394836"/>
                </a:lnTo>
                <a:lnTo>
                  <a:pt x="9144000" y="0"/>
                </a:lnTo>
                <a:close/>
              </a:path>
            </a:pathLst>
          </a:cu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dirty="0"/>
          </a:p>
        </p:txBody>
      </p:sp>
      <p:sp>
        <p:nvSpPr>
          <p:cNvPr id="11" name="Title 1">
            <a:extLst>
              <a:ext uri="{FF2B5EF4-FFF2-40B4-BE49-F238E27FC236}">
                <a16:creationId xmlns:a16="http://schemas.microsoft.com/office/drawing/2014/main" id="{26AEA83D-F108-4EE6-9794-AB9E54412024}"/>
              </a:ext>
            </a:extLst>
          </p:cNvPr>
          <p:cNvSpPr>
            <a:spLocks noGrp="1"/>
          </p:cNvSpPr>
          <p:nvPr>
            <p:ph type="ctrTitle" hasCustomPrompt="1"/>
          </p:nvPr>
        </p:nvSpPr>
        <p:spPr>
          <a:xfrm>
            <a:off x="442912" y="1373333"/>
            <a:ext cx="7418388" cy="2092882"/>
          </a:xfrm>
        </p:spPr>
        <p:txBody>
          <a:bodyPr rtlCol="0" anchor="b" anchorCtr="0">
            <a:normAutofit/>
          </a:bodyPr>
          <a:lstStyle>
            <a:lvl1pPr marL="0" algn="l" defTabSz="914400" rtl="0" eaLnBrk="1" latinLnBrk="0" hangingPunct="1">
              <a:lnSpc>
                <a:spcPct val="85000"/>
              </a:lnSpc>
              <a:spcBef>
                <a:spcPct val="0"/>
              </a:spcBef>
              <a:buNone/>
              <a:defRPr lang="en-GB" sz="4000" b="1" kern="1200" dirty="0">
                <a:solidFill>
                  <a:schemeClr val="bg1"/>
                </a:solidFill>
                <a:latin typeface="+mj-lt"/>
                <a:ea typeface="MS PGothic" panose="020B0600070205080204" pitchFamily="34" charset="-128"/>
                <a:cs typeface="+mj-cs"/>
              </a:defRPr>
            </a:lvl1pPr>
          </a:lstStyle>
          <a:p>
            <a:pPr rtl="0"/>
            <a:r>
              <a:rPr lang="lv-lv"/>
              <a:t>[Presentation title]</a:t>
            </a:r>
          </a:p>
        </p:txBody>
      </p:sp>
    </p:spTree>
    <p:extLst>
      <p:ext uri="{BB962C8B-B14F-4D97-AF65-F5344CB8AC3E}">
        <p14:creationId xmlns:p14="http://schemas.microsoft.com/office/powerpoint/2010/main" val="277480778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sp>
        <p:nvSpPr>
          <p:cNvPr id="2" name="Title 1"/>
          <p:cNvSpPr>
            <a:spLocks noGrp="1"/>
          </p:cNvSpPr>
          <p:nvPr>
            <p:ph type="title"/>
          </p:nvPr>
        </p:nvSpPr>
        <p:spPr bwMode="auto">
          <a:xfrm>
            <a:off x="442913" y="432001"/>
            <a:ext cx="11306175" cy="1387274"/>
          </a:xfrm>
        </p:spPr>
        <p:txBody>
          <a:bodyPr vert="horz" lIns="0" tIns="0" rIns="0" bIns="0" rtlCol="0" anchor="t" anchorCtr="0">
            <a:normAutofit/>
          </a:bodyPr>
          <a:lstStyle>
            <a:lvl1pPr>
              <a:defRPr lang="en-GB" noProof="0" dirty="0"/>
            </a:lvl1pPr>
          </a:lstStyle>
          <a:p>
            <a:pPr lvl="0" rtl="0"/>
            <a:r>
              <a:rPr lang="lv-lv" noProof="0"/>
              <a:t>Click to edit Master title style</a:t>
            </a:r>
            <a:endParaRPr lang="en-GB" noProof="0" dirty="0"/>
          </a:p>
        </p:txBody>
      </p:sp>
      <p:sp>
        <p:nvSpPr>
          <p:cNvPr id="31" name="Content Placeholder 26"/>
          <p:cNvSpPr>
            <a:spLocks noGrp="1"/>
          </p:cNvSpPr>
          <p:nvPr>
            <p:ph sz="quarter" idx="15"/>
          </p:nvPr>
        </p:nvSpPr>
        <p:spPr>
          <a:xfrm>
            <a:off x="711200" y="1752600"/>
            <a:ext cx="10769600" cy="4419600"/>
          </a:xfrm>
        </p:spPr>
        <p:txBody>
          <a:bodyPr rtlCol="0"/>
          <a:lstStyle>
            <a:lvl1pPr>
              <a:defRPr baseline="0"/>
            </a:lvl1pPr>
          </a:lstStyle>
          <a:p>
            <a:pPr lvl="0" rtl="0"/>
            <a:r>
              <a:rPr lang="lv-lv" noProof="0"/>
              <a:t>Click to edit Master text styles</a:t>
            </a:r>
          </a:p>
          <a:p>
            <a:pPr lvl="1" rtl="0"/>
            <a:r>
              <a:rPr lang="lv-lv" noProof="0"/>
              <a:t>Second level</a:t>
            </a:r>
          </a:p>
          <a:p>
            <a:pPr lvl="2" rtl="0"/>
            <a:r>
              <a:rPr lang="lv-lv" noProof="0"/>
              <a:t>Third level</a:t>
            </a:r>
          </a:p>
          <a:p>
            <a:pPr lvl="3" rtl="0"/>
            <a:r>
              <a:rPr lang="lv-lv" noProof="0"/>
              <a:t>Fourth level</a:t>
            </a:r>
          </a:p>
          <a:p>
            <a:pPr lvl="4" rtl="0"/>
            <a:r>
              <a:rPr lang="lv-lv" noProof="0"/>
              <a:t>Fifth level</a:t>
            </a:r>
            <a:endParaRPr lang="en-GB" noProof="0" dirty="0"/>
          </a:p>
        </p:txBody>
      </p:sp>
      <p:sp>
        <p:nvSpPr>
          <p:cNvPr id="3" name="Date Placeholder 2">
            <a:extLst>
              <a:ext uri="{FF2B5EF4-FFF2-40B4-BE49-F238E27FC236}">
                <a16:creationId xmlns:a16="http://schemas.microsoft.com/office/drawing/2014/main" id="{643639C7-08C5-4169-AB7D-49D14D5A700D}"/>
              </a:ext>
            </a:extLst>
          </p:cNvPr>
          <p:cNvSpPr>
            <a:spLocks noGrp="1"/>
          </p:cNvSpPr>
          <p:nvPr>
            <p:ph type="dt" sz="half" idx="16"/>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4" name="Footer Placeholder 3">
            <a:extLst>
              <a:ext uri="{FF2B5EF4-FFF2-40B4-BE49-F238E27FC236}">
                <a16:creationId xmlns:a16="http://schemas.microsoft.com/office/drawing/2014/main" id="{F82A5DC0-46A6-4B69-978D-56C0DFA20F1C}"/>
              </a:ext>
            </a:extLst>
          </p:cNvPr>
          <p:cNvSpPr>
            <a:spLocks noGrp="1"/>
          </p:cNvSpPr>
          <p:nvPr>
            <p:ph type="ftr" sz="quarter" idx="17"/>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5" name="Slide Number Placeholder 4">
            <a:extLst>
              <a:ext uri="{FF2B5EF4-FFF2-40B4-BE49-F238E27FC236}">
                <a16:creationId xmlns:a16="http://schemas.microsoft.com/office/drawing/2014/main" id="{5CB6EBC6-846F-49D3-A484-772B3D73D6B5}"/>
              </a:ext>
            </a:extLst>
          </p:cNvPr>
          <p:cNvSpPr>
            <a:spLocks noGrp="1"/>
          </p:cNvSpPr>
          <p:nvPr>
            <p:ph type="sldNum" sz="quarter" idx="18"/>
          </p:nvPr>
        </p:nvSpPr>
        <p:spPr>
          <a:xfrm>
            <a:off x="9984296" y="6492240"/>
            <a:ext cx="1764792" cy="137160"/>
          </a:xfrm>
        </p:spPr>
        <p:txBody>
          <a:bodyPr vert="horz" lIns="0" tIns="0" rIns="0" bIns="0" rtlCol="0" anchor="b" anchorCtr="0">
            <a:noAutofit/>
          </a:bodyPr>
          <a:lstStyle>
            <a:lvl1pPr algn="r">
              <a:defRPr lang="en-GB" smtClean="0"/>
            </a:lvl1pPr>
          </a:lstStyle>
          <a:p>
            <a:pPr rtl="0"/>
            <a:fld id="{A1E7EE4E-ED50-4ABA-A04B-0399B17E3C45}" type="slidenum">
              <a:rPr lang="en-GB" smtClean="0"/>
              <a:pPr/>
              <a:t>‹#›</a:t>
            </a:fld>
            <a:endParaRPr lang="en-GB"/>
          </a:p>
        </p:txBody>
      </p:sp>
    </p:spTree>
    <p:extLst>
      <p:ext uri="{BB962C8B-B14F-4D97-AF65-F5344CB8AC3E}">
        <p14:creationId xmlns:p14="http://schemas.microsoft.com/office/powerpoint/2010/main" val="530914622"/>
      </p:ext>
    </p:extLst>
  </p:cSld>
  <p:clrMapOvr>
    <a:masterClrMapping/>
  </p:clrMapOvr>
  <p:hf hdr="0"/>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6"/>
            <a:ext cx="10363201" cy="1470025"/>
          </a:xfrm>
        </p:spPr>
        <p:txBody>
          <a:bodyPr rtlCol="0"/>
          <a:lstStyle/>
          <a:p>
            <a:pPr rtl="0"/>
            <a:r>
              <a:rPr lang="lv-lv"/>
              <a:t>Click to edit Master title style</a:t>
            </a:r>
            <a:endParaRPr lang="en-GB" dirty="0"/>
          </a:p>
        </p:txBody>
      </p:sp>
      <p:sp>
        <p:nvSpPr>
          <p:cNvPr id="3" name="Subtitle 2"/>
          <p:cNvSpPr>
            <a:spLocks noGrp="1"/>
          </p:cNvSpPr>
          <p:nvPr>
            <p:ph type="subTitle" idx="1"/>
          </p:nvPr>
        </p:nvSpPr>
        <p:spPr>
          <a:xfrm>
            <a:off x="1828801" y="3886200"/>
            <a:ext cx="8534400" cy="1752600"/>
          </a:xfrm>
        </p:spPr>
        <p:txBody>
          <a:bodyPr rtlCol="0"/>
          <a:lstStyle>
            <a:lvl1pPr marL="0" indent="0" algn="ctr">
              <a:buNone/>
              <a:defRPr>
                <a:solidFill>
                  <a:schemeClr val="tx1">
                    <a:tint val="75000"/>
                  </a:schemeClr>
                </a:solidFill>
              </a:defRPr>
            </a:lvl1pPr>
            <a:lvl2pPr marL="457140" indent="0" algn="ctr">
              <a:buNone/>
              <a:defRPr>
                <a:solidFill>
                  <a:schemeClr val="tx1">
                    <a:tint val="75000"/>
                  </a:schemeClr>
                </a:solidFill>
              </a:defRPr>
            </a:lvl2pPr>
            <a:lvl3pPr marL="914278" indent="0" algn="ctr">
              <a:buNone/>
              <a:defRPr>
                <a:solidFill>
                  <a:schemeClr val="tx1">
                    <a:tint val="75000"/>
                  </a:schemeClr>
                </a:solidFill>
              </a:defRPr>
            </a:lvl3pPr>
            <a:lvl4pPr marL="1371418" indent="0" algn="ctr">
              <a:buNone/>
              <a:defRPr>
                <a:solidFill>
                  <a:schemeClr val="tx1">
                    <a:tint val="75000"/>
                  </a:schemeClr>
                </a:solidFill>
              </a:defRPr>
            </a:lvl4pPr>
            <a:lvl5pPr marL="1828557" indent="0" algn="ctr">
              <a:buNone/>
              <a:defRPr>
                <a:solidFill>
                  <a:schemeClr val="tx1">
                    <a:tint val="75000"/>
                  </a:schemeClr>
                </a:solidFill>
              </a:defRPr>
            </a:lvl5pPr>
            <a:lvl6pPr marL="2285696" indent="0" algn="ctr">
              <a:buNone/>
              <a:defRPr>
                <a:solidFill>
                  <a:schemeClr val="tx1">
                    <a:tint val="75000"/>
                  </a:schemeClr>
                </a:solidFill>
              </a:defRPr>
            </a:lvl6pPr>
            <a:lvl7pPr marL="2742836" indent="0" algn="ctr">
              <a:buNone/>
              <a:defRPr>
                <a:solidFill>
                  <a:schemeClr val="tx1">
                    <a:tint val="75000"/>
                  </a:schemeClr>
                </a:solidFill>
              </a:defRPr>
            </a:lvl7pPr>
            <a:lvl8pPr marL="3199975" indent="0" algn="ctr">
              <a:buNone/>
              <a:defRPr>
                <a:solidFill>
                  <a:schemeClr val="tx1">
                    <a:tint val="75000"/>
                  </a:schemeClr>
                </a:solidFill>
              </a:defRPr>
            </a:lvl8pPr>
            <a:lvl9pPr marL="3657114" indent="0" algn="ctr">
              <a:buNone/>
              <a:defRPr>
                <a:solidFill>
                  <a:schemeClr val="tx1">
                    <a:tint val="75000"/>
                  </a:schemeClr>
                </a:solidFill>
              </a:defRPr>
            </a:lvl9pPr>
          </a:lstStyle>
          <a:p>
            <a:pPr rtl="0"/>
            <a:r>
              <a:rPr lang="lv-lv"/>
              <a:t>Click to edit Master subtitle style</a:t>
            </a:r>
            <a:endParaRPr lang="en-GB" dirty="0"/>
          </a:p>
        </p:txBody>
      </p:sp>
      <p:sp>
        <p:nvSpPr>
          <p:cNvPr id="7" name="Date Placeholder 6">
            <a:extLst>
              <a:ext uri="{FF2B5EF4-FFF2-40B4-BE49-F238E27FC236}">
                <a16:creationId xmlns:a16="http://schemas.microsoft.com/office/drawing/2014/main" id="{80C3A8EF-FFA3-43F9-A71C-AD4274C63D48}"/>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en-GB" smtClean="0"/>
            </a:lvl1pPr>
          </a:lstStyle>
          <a:p>
            <a:pPr rtl="0"/>
            <a:r>
              <a:rPr lang="lv-lv"/>
              <a:t>November 2019</a:t>
            </a:r>
          </a:p>
        </p:txBody>
      </p:sp>
      <p:sp>
        <p:nvSpPr>
          <p:cNvPr id="8" name="Footer Placeholder 7">
            <a:extLst>
              <a:ext uri="{FF2B5EF4-FFF2-40B4-BE49-F238E27FC236}">
                <a16:creationId xmlns:a16="http://schemas.microsoft.com/office/drawing/2014/main" id="{08AF2F54-417E-4BD0-A8BB-E52629A73FA1}"/>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en-GB"/>
            </a:lvl1pPr>
          </a:lstStyle>
          <a:p>
            <a:pPr rtl="0"/>
            <a:br>
              <a:rPr lang="en-GB"/>
            </a:br>
            <a:r>
              <a:rPr lang="lv-lv"/>
              <a:t>DTEK Energy B.V. Group</a:t>
            </a:r>
          </a:p>
        </p:txBody>
      </p:sp>
      <p:sp>
        <p:nvSpPr>
          <p:cNvPr id="9" name="Slide Number Placeholder 8">
            <a:extLst>
              <a:ext uri="{FF2B5EF4-FFF2-40B4-BE49-F238E27FC236}">
                <a16:creationId xmlns:a16="http://schemas.microsoft.com/office/drawing/2014/main" id="{10192BAF-D716-4452-ADDB-EC2E7871EFC1}"/>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en-GB" smtClean="0"/>
            </a:lvl1pPr>
          </a:lstStyle>
          <a:p>
            <a:pPr rtl="0"/>
            <a:fld id="{366A3554-ECE8-468D-BBE6-4A968E46C95A}" type="slidenum">
              <a:rPr lang="en-GB" smtClean="0"/>
              <a:pPr/>
              <a:t>‹#›</a:t>
            </a:fld>
            <a:endParaRPr lang="en-GB"/>
          </a:p>
        </p:txBody>
      </p:sp>
    </p:spTree>
    <p:extLst>
      <p:ext uri="{BB962C8B-B14F-4D97-AF65-F5344CB8AC3E}">
        <p14:creationId xmlns:p14="http://schemas.microsoft.com/office/powerpoint/2010/main" val="2511218651"/>
      </p:ext>
    </p:extLst>
  </p:cSld>
  <p:clrMapOvr>
    <a:masterClrMapping/>
  </p:clrMapOvr>
  <p:hf hdr="0"/>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userDrawn="1">
  <p:cSld name="Thank You Dark">
    <p:bg>
      <p:bgPr>
        <a:solidFill>
          <a:srgbClr val="464646"/>
        </a:solidFill>
        <a:effectLst/>
      </p:bgPr>
    </p:bg>
    <p:spTree>
      <p:nvGrpSpPr>
        <p:cNvPr id="1" name=""/>
        <p:cNvGrpSpPr/>
        <p:nvPr/>
      </p:nvGrpSpPr>
      <p:grpSpPr>
        <a:xfrm>
          <a:off x="0" y="0"/>
          <a:ext cx="0" cy="0"/>
          <a:chOff x="0" y="0"/>
          <a:chExt cx="0" cy="0"/>
        </a:xfrm>
      </p:grpSpPr>
      <p:sp>
        <p:nvSpPr>
          <p:cNvPr id="14" name="Rectangle 13"/>
          <p:cNvSpPr/>
          <p:nvPr/>
        </p:nvSpPr>
        <p:spPr bwMode="hidden">
          <a:xfrm>
            <a:off x="0" y="4940854"/>
            <a:ext cx="12192000" cy="1917146"/>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350"/>
          </a:p>
        </p:txBody>
      </p:sp>
      <p:sp>
        <p:nvSpPr>
          <p:cNvPr id="2" name="Title 1"/>
          <p:cNvSpPr>
            <a:spLocks noGrp="1"/>
          </p:cNvSpPr>
          <p:nvPr>
            <p:ph type="ctrTitle" hasCustomPrompt="1"/>
          </p:nvPr>
        </p:nvSpPr>
        <p:spPr>
          <a:xfrm>
            <a:off x="609599" y="457200"/>
            <a:ext cx="5307012" cy="2514600"/>
          </a:xfrm>
        </p:spPr>
        <p:txBody>
          <a:bodyPr rtlCol="0" anchor="b" anchorCtr="0">
            <a:normAutofit/>
          </a:bodyPr>
          <a:lstStyle>
            <a:lvl1pPr algn="l">
              <a:lnSpc>
                <a:spcPct val="85000"/>
              </a:lnSpc>
              <a:defRPr sz="4400">
                <a:solidFill>
                  <a:schemeClr val="bg1"/>
                </a:solidFill>
              </a:defRPr>
            </a:lvl1pPr>
          </a:lstStyle>
          <a:p>
            <a:pPr rtl="0"/>
            <a:r>
              <a:rPr lang="lv-lv"/>
              <a:t>Thank you</a:t>
            </a:r>
            <a:endParaRPr lang="en-GB" dirty="0"/>
          </a:p>
        </p:txBody>
      </p:sp>
      <p:sp>
        <p:nvSpPr>
          <p:cNvPr id="7" name="AutoShape 3"/>
          <p:cNvSpPr>
            <a:spLocks noChangeAspect="1" noChangeArrowheads="1" noTextEdit="1"/>
          </p:cNvSpPr>
          <p:nvPr/>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bodyPr>
          <a:lstStyle/>
          <a:p>
            <a:pPr rtl="0"/>
            <a:endParaRPr lang="en-GB" sz="1350"/>
          </a:p>
        </p:txBody>
      </p:sp>
      <p:sp>
        <p:nvSpPr>
          <p:cNvPr id="6" name="Text Placeholder 5"/>
          <p:cNvSpPr>
            <a:spLocks noGrp="1"/>
          </p:cNvSpPr>
          <p:nvPr>
            <p:ph type="body" sz="quarter" idx="10" hasCustomPrompt="1"/>
          </p:nvPr>
        </p:nvSpPr>
        <p:spPr>
          <a:xfrm>
            <a:off x="609600" y="5212080"/>
            <a:ext cx="10972800" cy="1371600"/>
          </a:xfrm>
        </p:spPr>
        <p:txBody>
          <a:bodyPr rtlCol="0"/>
          <a:lstStyle>
            <a:lvl1pPr marL="0">
              <a:lnSpc>
                <a:spcPct val="100000"/>
              </a:lnSpc>
              <a:spcBef>
                <a:spcPts val="0"/>
              </a:spcBef>
              <a:spcAft>
                <a:spcPts val="0"/>
              </a:spcAft>
              <a:buFontTx/>
              <a:buNone/>
              <a:defRPr sz="1000" b="0">
                <a:solidFill>
                  <a:schemeClr val="bg1"/>
                </a:solidFill>
              </a:defRPr>
            </a:lvl1pPr>
            <a:lvl2pPr marL="0">
              <a:lnSpc>
                <a:spcPct val="100000"/>
              </a:lnSpc>
              <a:spcBef>
                <a:spcPts val="0"/>
              </a:spcBef>
              <a:spcAft>
                <a:spcPts val="0"/>
              </a:spcAft>
              <a:buFontTx/>
              <a:buNone/>
              <a:defRPr sz="1000" b="0">
                <a:solidFill>
                  <a:schemeClr val="bg1"/>
                </a:solidFill>
              </a:defRPr>
            </a:lvl2pPr>
            <a:lvl3pPr marL="0" indent="0">
              <a:lnSpc>
                <a:spcPct val="100000"/>
              </a:lnSpc>
              <a:spcBef>
                <a:spcPts val="0"/>
              </a:spcBef>
              <a:spcAft>
                <a:spcPts val="0"/>
              </a:spcAft>
              <a:buFontTx/>
              <a:buNone/>
              <a:defRPr sz="1000" b="0">
                <a:solidFill>
                  <a:schemeClr val="bg1"/>
                </a:solidFill>
              </a:defRPr>
            </a:lvl3pPr>
            <a:lvl4pPr marL="0" indent="0">
              <a:lnSpc>
                <a:spcPct val="100000"/>
              </a:lnSpc>
              <a:spcBef>
                <a:spcPts val="0"/>
              </a:spcBef>
              <a:spcAft>
                <a:spcPts val="0"/>
              </a:spcAft>
              <a:buFontTx/>
              <a:buNone/>
              <a:defRPr sz="1000" b="0">
                <a:solidFill>
                  <a:schemeClr val="bg1"/>
                </a:solidFill>
              </a:defRPr>
            </a:lvl4pPr>
            <a:lvl5pPr marL="0" indent="0">
              <a:lnSpc>
                <a:spcPct val="100000"/>
              </a:lnSpc>
              <a:spcBef>
                <a:spcPts val="0"/>
              </a:spcBef>
              <a:spcAft>
                <a:spcPts val="0"/>
              </a:spcAft>
              <a:buFontTx/>
              <a:buNone/>
              <a:defRPr sz="1000" b="0">
                <a:solidFill>
                  <a:schemeClr val="bg1"/>
                </a:solidFill>
              </a:defRPr>
            </a:lvl5pPr>
            <a:lvl6pPr marL="0" indent="0">
              <a:lnSpc>
                <a:spcPct val="100000"/>
              </a:lnSpc>
              <a:spcBef>
                <a:spcPts val="0"/>
              </a:spcBef>
              <a:spcAft>
                <a:spcPts val="0"/>
              </a:spcAft>
              <a:buFontTx/>
              <a:buNone/>
              <a:defRPr sz="1000">
                <a:solidFill>
                  <a:schemeClr val="bg1"/>
                </a:solidFill>
              </a:defRPr>
            </a:lvl6pPr>
            <a:lvl7pPr marL="0" indent="0">
              <a:lnSpc>
                <a:spcPct val="100000"/>
              </a:lnSpc>
              <a:spcBef>
                <a:spcPts val="0"/>
              </a:spcBef>
              <a:spcAft>
                <a:spcPts val="0"/>
              </a:spcAft>
              <a:buFontTx/>
              <a:buNone/>
              <a:defRPr sz="1000">
                <a:solidFill>
                  <a:schemeClr val="bg1"/>
                </a:solidFill>
              </a:defRPr>
            </a:lvl7pPr>
            <a:lvl8pPr marL="0" indent="0">
              <a:lnSpc>
                <a:spcPct val="100000"/>
              </a:lnSpc>
              <a:spcBef>
                <a:spcPts val="0"/>
              </a:spcBef>
              <a:spcAft>
                <a:spcPts val="0"/>
              </a:spcAft>
              <a:buFontTx/>
              <a:buNone/>
              <a:defRPr sz="1000">
                <a:solidFill>
                  <a:schemeClr val="bg1"/>
                </a:solidFill>
              </a:defRPr>
            </a:lvl8pPr>
            <a:lvl9pPr marL="0" indent="0">
              <a:lnSpc>
                <a:spcPct val="100000"/>
              </a:lnSpc>
              <a:spcBef>
                <a:spcPts val="0"/>
              </a:spcBef>
              <a:spcAft>
                <a:spcPts val="0"/>
              </a:spcAft>
              <a:buFontTx/>
              <a:buNone/>
              <a:defRPr sz="1000">
                <a:solidFill>
                  <a:schemeClr val="bg1"/>
                </a:solidFill>
              </a:defRPr>
            </a:lvl9pPr>
          </a:lstStyle>
          <a:p>
            <a:pPr lvl="0" rtl="0"/>
            <a:r>
              <a:rPr lang="lv-lv"/>
              <a:t>[Legal]</a:t>
            </a:r>
          </a:p>
        </p:txBody>
      </p:sp>
      <p:sp>
        <p:nvSpPr>
          <p:cNvPr id="9" name="AutoShape 3"/>
          <p:cNvSpPr>
            <a:spLocks noChangeAspect="1" noChangeArrowheads="1" noTextEdit="1"/>
          </p:cNvSpPr>
          <p:nvPr userDrawn="1"/>
        </p:nvSpPr>
        <p:spPr bwMode="auto">
          <a:xfrm>
            <a:off x="533400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bodyPr>
          <a:lstStyle/>
          <a:p>
            <a:pPr rtl="0"/>
            <a:endParaRPr lang="en-GB" sz="1350"/>
          </a:p>
        </p:txBody>
      </p:sp>
      <p:sp>
        <p:nvSpPr>
          <p:cNvPr id="4" name="TextBox 3">
            <a:extLst>
              <a:ext uri="{FF2B5EF4-FFF2-40B4-BE49-F238E27FC236}">
                <a16:creationId xmlns:a16="http://schemas.microsoft.com/office/drawing/2014/main" id="{97A53FBC-337E-0D4B-8811-6E0EEC0A9293}"/>
              </a:ext>
            </a:extLst>
          </p:cNvPr>
          <p:cNvSpPr txBox="1"/>
          <p:nvPr userDrawn="1"/>
        </p:nvSpPr>
        <p:spPr>
          <a:xfrm>
            <a:off x="609599" y="4389120"/>
            <a:ext cx="5307012" cy="365760"/>
          </a:xfrm>
          <a:prstGeom prst="rect">
            <a:avLst/>
          </a:prstGeom>
          <a:noFill/>
        </p:spPr>
        <p:txBody>
          <a:bodyPr wrap="square" lIns="0" tIns="0" rIns="0" bIns="0" rtlCol="0">
            <a:noAutofit/>
          </a:bodyPr>
          <a:lstStyle/>
          <a:p>
            <a:pPr marL="0" indent="0" rtl="0">
              <a:lnSpc>
                <a:spcPct val="100000"/>
              </a:lnSpc>
              <a:spcBef>
                <a:spcPts val="0"/>
              </a:spcBef>
              <a:buSzPct val="100000"/>
              <a:buFont typeface="Arial"/>
              <a:buNone/>
            </a:pPr>
            <a:r>
              <a:rPr lang="lv-lv" sz="1000">
                <a:solidFill>
                  <a:schemeClr val="bg1"/>
                </a:solidFill>
              </a:rPr>
              <a:t>pwc.com</a:t>
            </a:r>
            <a:endParaRPr lang="en-US" sz="1000" dirty="0">
              <a:solidFill>
                <a:schemeClr val="bg1"/>
              </a:solidFill>
            </a:endParaRPr>
          </a:p>
        </p:txBody>
      </p:sp>
    </p:spTree>
    <p:extLst>
      <p:ext uri="{BB962C8B-B14F-4D97-AF65-F5344CB8AC3E}">
        <p14:creationId xmlns:p14="http://schemas.microsoft.com/office/powerpoint/2010/main" val="150084965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862494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rtlCol="0"/>
          <a:lstStyle/>
          <a:p>
            <a:pPr rtl="0"/>
            <a:r>
              <a:rPr lang="en-GB"/>
              <a:t>19/06/2020</a:t>
            </a:r>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4049910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312954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541242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7870215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963731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662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570226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9375642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3308384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599440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1685004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36434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1834018844"/>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rtlCol="0"/>
          <a:lstStyle/>
          <a:p>
            <a:pPr rtl="0"/>
            <a:r>
              <a:rPr lang="en-GB"/>
              <a:t>19/06/2020</a:t>
            </a:r>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8916372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4156503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5280048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202974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226537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94105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1140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3383387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3035738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4587907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855875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rtlCol="0"/>
          <a:lstStyle/>
          <a:p>
            <a:pPr rtl="0"/>
            <a:r>
              <a:rPr lang="en-GB"/>
              <a:t>19/06/2020</a:t>
            </a:r>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8820930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9874724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36434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2606529251"/>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6020454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1130307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0466370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1127719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6742853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0574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3258004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9252924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849661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rtlCol="0"/>
          <a:lstStyle/>
          <a:p>
            <a:pPr rtl="0"/>
            <a:r>
              <a:rPr lang="en-GB"/>
              <a:t>19/06/2020</a:t>
            </a:r>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1101481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420993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19930598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52690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3629964148"/>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3245055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6172886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6227761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5390837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9404179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0697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5687986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04854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16465980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47067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2075176038"/>
      </p:ext>
    </p:extLst>
  </p:cSld>
  <p:clrMapOvr>
    <a:masterClrMapping/>
  </p:clrMapOvr>
  <p:extLst>
    <p:ext uri="{DCECCB84-F9BA-43D5-87BE-67443E8EF086}">
      <p15:sldGuideLst xmlns:p15="http://schemas.microsoft.com/office/powerpoint/2012/main">
        <p15:guide id="1" pos="7423" userDrawn="1">
          <p15:clr>
            <a:srgbClr val="FBAE40"/>
          </p15:clr>
        </p15:guide>
        <p15:guide id="2" pos="257" userDrawn="1">
          <p15:clr>
            <a:srgbClr val="FBAE40"/>
          </p15:clr>
        </p15:guide>
        <p15:guide id="3" orient="horz" pos="210" userDrawn="1">
          <p15:clr>
            <a:srgbClr val="FBAE40"/>
          </p15:clr>
        </p15:guide>
        <p15:guide id="4" orient="horz" pos="3997" userDrawn="1">
          <p15:clr>
            <a:srgbClr val="FBAE40"/>
          </p15:clr>
        </p15:guide>
        <p15:guide id="5" orient="horz" pos="1275" userDrawn="1">
          <p15:clr>
            <a:srgbClr val="FBAE40"/>
          </p15:clr>
        </p15:guide>
        <p15:guide id="6" orient="horz" pos="1480" userDrawn="1">
          <p15:clr>
            <a:srgbClr val="FBAE40"/>
          </p15:clr>
        </p15:guide>
        <p15:guide id="7" pos="3840" userDrawn="1">
          <p15:clr>
            <a:srgbClr val="FBAE40"/>
          </p15:clr>
        </p15:guide>
        <p15:guide id="8" orient="horz" pos="216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3445479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997386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1338496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8" name="Slide Number Placeholder 5">
            <a:extLst>
              <a:ext uri="{FF2B5EF4-FFF2-40B4-BE49-F238E27FC236}">
                <a16:creationId xmlns:a16="http://schemas.microsoft.com/office/drawing/2014/main" id="{1A1B5EE4-C83E-43E5-BF80-E77ACB1B4341}"/>
              </a:ext>
            </a:extLst>
          </p:cNvPr>
          <p:cNvSpPr txBox="1">
            <a:spLocks/>
          </p:cNvSpPr>
          <p:nvPr userDrawn="1"/>
        </p:nvSpPr>
        <p:spPr>
          <a:xfrm>
            <a:off x="9040813" y="6470671"/>
            <a:ext cx="2743200" cy="123111"/>
          </a:xfrm>
          <a:prstGeom prst="rect">
            <a:avLst/>
          </a:prstGeom>
        </p:spPr>
        <p:txBody>
          <a:bodyPr vert="horz" lIns="0" tIns="0" rIns="0" bIns="0" rtlCol="0" anchor="ctr">
            <a:spAutoFit/>
          </a:bodyP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1276B6-4034-4841-805E-541AB8384CBA}" type="slidenum">
              <a:rPr kumimoji="0" lang="en-GB" sz="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65854096"/>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342462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7548970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5865066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42413107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9601269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77383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750309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147DF2-8952-4F0A-865F-ACFF387DD18B}"/>
              </a:ext>
            </a:extLst>
          </p:cNvPr>
          <p:cNvSpPr>
            <a:spLocks noGrp="1"/>
          </p:cNvSpPr>
          <p:nvPr>
            <p:ph type="sldNum" sz="quarter" idx="12"/>
          </p:nvPr>
        </p:nvSpPr>
        <p:spPr>
          <a:xfrm>
            <a:off x="9040813" y="647067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827433500"/>
      </p:ext>
    </p:extLst>
  </p:cSld>
  <p:clrMapOvr>
    <a:masterClrMapping/>
  </p:clrMapOvr>
  <p:extLst>
    <p:ext uri="{DCECCB84-F9BA-43D5-87BE-67443E8EF086}">
      <p15:sldGuideLst xmlns:p15="http://schemas.microsoft.com/office/powerpoint/2012/main">
        <p15:guide id="1" pos="257" userDrawn="1">
          <p15:clr>
            <a:srgbClr val="FBAE40"/>
          </p15:clr>
        </p15:guide>
        <p15:guide id="2" pos="7423" userDrawn="1">
          <p15:clr>
            <a:srgbClr val="FBAE40"/>
          </p15:clr>
        </p15:guide>
        <p15:guide id="3" orient="horz" pos="210" userDrawn="1">
          <p15:clr>
            <a:srgbClr val="FBAE40"/>
          </p15:clr>
        </p15:guide>
        <p15:guide id="4" orient="horz" pos="1275" userDrawn="1">
          <p15:clr>
            <a:srgbClr val="FBAE40"/>
          </p15:clr>
        </p15:guide>
        <p15:guide id="5" pos="3840" userDrawn="1">
          <p15:clr>
            <a:srgbClr val="FBAE40"/>
          </p15:clr>
        </p15:guide>
        <p15:guide id="6" orient="horz" pos="1480" userDrawn="1">
          <p15:clr>
            <a:srgbClr val="FBAE40"/>
          </p15:clr>
        </p15:guide>
        <p15:guide id="7" orient="horz" pos="3997"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5155666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5891540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4812294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30469216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36434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2060559623"/>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65094127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9679039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5759334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9257485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8862341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363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F147DF2-8952-4F0A-865F-ACFF387DD18B}"/>
              </a:ext>
            </a:extLst>
          </p:cNvPr>
          <p:cNvSpPr>
            <a:spLocks noGrp="1"/>
          </p:cNvSpPr>
          <p:nvPr>
            <p:ph type="sldNum" sz="quarter" idx="12"/>
          </p:nvPr>
        </p:nvSpPr>
        <p:spPr>
          <a:xfrm>
            <a:off x="9040813" y="647067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
        <p:nvSpPr>
          <p:cNvPr id="3" name="Picture Placeholder 2">
            <a:extLst>
              <a:ext uri="{FF2B5EF4-FFF2-40B4-BE49-F238E27FC236}">
                <a16:creationId xmlns:a16="http://schemas.microsoft.com/office/drawing/2014/main" id="{A489A792-C9FD-4BF9-88E2-C6E263F7611B}"/>
              </a:ext>
            </a:extLst>
          </p:cNvPr>
          <p:cNvSpPr>
            <a:spLocks noGrp="1"/>
          </p:cNvSpPr>
          <p:nvPr>
            <p:ph type="pic" sz="quarter" idx="13"/>
          </p:nvPr>
        </p:nvSpPr>
        <p:spPr>
          <a:xfrm>
            <a:off x="0" y="0"/>
            <a:ext cx="12192000" cy="6858000"/>
          </a:xfrm>
        </p:spPr>
        <p:txBody>
          <a:bodyPr rtlCol="0"/>
          <a:lstStyle/>
          <a:p>
            <a:pPr rtl="0"/>
            <a:endParaRPr lang="en-GB"/>
          </a:p>
        </p:txBody>
      </p:sp>
    </p:spTree>
    <p:extLst>
      <p:ext uri="{BB962C8B-B14F-4D97-AF65-F5344CB8AC3E}">
        <p14:creationId xmlns:p14="http://schemas.microsoft.com/office/powerpoint/2010/main" val="1087000197"/>
      </p:ext>
    </p:extLst>
  </p:cSld>
  <p:clrMapOvr>
    <a:masterClrMapping/>
  </p:clrMapOvr>
  <p:extLst>
    <p:ext uri="{DCECCB84-F9BA-43D5-87BE-67443E8EF086}">
      <p15:sldGuideLst xmlns:p15="http://schemas.microsoft.com/office/powerpoint/2012/main">
        <p15:guide id="1" pos="257">
          <p15:clr>
            <a:srgbClr val="FBAE40"/>
          </p15:clr>
        </p15:guide>
        <p15:guide id="2" pos="7423">
          <p15:clr>
            <a:srgbClr val="FBAE40"/>
          </p15:clr>
        </p15:guide>
        <p15:guide id="3" orient="horz" pos="210">
          <p15:clr>
            <a:srgbClr val="FBAE40"/>
          </p15:clr>
        </p15:guide>
        <p15:guide id="4" orient="horz" pos="1275">
          <p15:clr>
            <a:srgbClr val="FBAE40"/>
          </p15:clr>
        </p15:guide>
        <p15:guide id="5" pos="3840">
          <p15:clr>
            <a:srgbClr val="FBAE40"/>
          </p15:clr>
        </p15:guide>
        <p15:guide id="6" orient="horz" pos="1480">
          <p15:clr>
            <a:srgbClr val="FBAE40"/>
          </p15:clr>
        </p15:guide>
        <p15:guide id="7" orient="horz" pos="3997">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2362309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47854548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3443027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3003507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19676622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36434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2863742476"/>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1204293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4395791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9068386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42062909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1CB46D-4F4B-4107-BBAA-B5937D29703C}"/>
              </a:ext>
            </a:extLst>
          </p:cNvPr>
          <p:cNvSpPr>
            <a:spLocks noGrp="1"/>
          </p:cNvSpPr>
          <p:nvPr>
            <p:ph type="title" orient="vert"/>
          </p:nvPr>
        </p:nvSpPr>
        <p:spPr>
          <a:xfrm>
            <a:off x="8724900" y="365125"/>
            <a:ext cx="2628900" cy="5811838"/>
          </a:xfrm>
        </p:spPr>
        <p:txBody>
          <a:bodyPr vert="eaVert"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8EEFEBD0-E072-4A68-9446-F9B7143F6B61}"/>
              </a:ext>
            </a:extLst>
          </p:cNvPr>
          <p:cNvSpPr>
            <a:spLocks noGrp="1"/>
          </p:cNvSpPr>
          <p:nvPr>
            <p:ph type="body" orient="vert" idx="1"/>
          </p:nvPr>
        </p:nvSpPr>
        <p:spPr>
          <a:xfrm>
            <a:off x="838200" y="365125"/>
            <a:ext cx="7734300" cy="5811838"/>
          </a:xfrm>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96CDD9C-ABBC-423E-B932-2A3944CBC1D1}"/>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8A27C81-7E3A-49C7-A9D9-E6259DB852C3}"/>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3FB9DB42-732A-4468-8672-E4F8838A15DA}"/>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761841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rtlCol="0"/>
          <a:lstStyle/>
          <a:p>
            <a:pPr rtl="0"/>
            <a:r>
              <a:rPr lang="en-GB"/>
              <a:t>19/06/2020</a:t>
            </a:r>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4621678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42231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D2758-3846-42DD-A234-CF50F1CDCC68}"/>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EDD7FA5B-0ED0-4C7A-8472-3D8197AB3F8F}"/>
              </a:ext>
            </a:extLst>
          </p:cNvPr>
          <p:cNvSpPr>
            <a:spLocks noGrp="1"/>
          </p:cNvSpPr>
          <p:nvPr>
            <p:ph idx="1"/>
          </p:nvPr>
        </p:nvSpPr>
        <p:spPr>
          <a:xfrm>
            <a:off x="838200" y="1825625"/>
            <a:ext cx="10515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87713440-56F5-4A6C-94F6-71725639722B}"/>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E9BD6537-267A-4C93-8456-AF80A94EDD5B}"/>
              </a:ext>
            </a:extLst>
          </p:cNvPr>
          <p:cNvSpPr>
            <a:spLocks noGrp="1"/>
          </p:cNvSpPr>
          <p:nvPr>
            <p:ph type="ftr" sz="quarter" idx="11"/>
          </p:nvPr>
        </p:nvSpPr>
        <p:spPr/>
        <p:txBody>
          <a:bodyPr rtlCol="0"/>
          <a:lstStyle/>
          <a:p>
            <a:pPr rtl="0"/>
            <a:endParaRPr lang="en-GB"/>
          </a:p>
        </p:txBody>
      </p:sp>
      <p:sp>
        <p:nvSpPr>
          <p:cNvPr id="6" name="Slide Number Placeholder 4">
            <a:extLst>
              <a:ext uri="{FF2B5EF4-FFF2-40B4-BE49-F238E27FC236}">
                <a16:creationId xmlns:a16="http://schemas.microsoft.com/office/drawing/2014/main" id="{77D7503C-F4C6-47FA-8AD9-51A295BC5BE4}"/>
              </a:ext>
            </a:extLst>
          </p:cNvPr>
          <p:cNvSpPr>
            <a:spLocks noGrp="1"/>
          </p:cNvSpPr>
          <p:nvPr>
            <p:ph type="sldNum" sz="quarter" idx="12"/>
          </p:nvPr>
        </p:nvSpPr>
        <p:spPr>
          <a:xfrm>
            <a:off x="8610600" y="6356350"/>
            <a:ext cx="2743200" cy="365125"/>
          </a:xfrm>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1643131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28822-CF31-4F57-9202-6D133EF65C30}"/>
              </a:ext>
            </a:extLst>
          </p:cNvPr>
          <p:cNvSpPr>
            <a:spLocks noGrp="1"/>
          </p:cNvSpPr>
          <p:nvPr>
            <p:ph type="title"/>
          </p:nvPr>
        </p:nvSpPr>
        <p:spPr>
          <a:xfrm>
            <a:off x="831850" y="1709738"/>
            <a:ext cx="10515600" cy="2852737"/>
          </a:xfrm>
        </p:spPr>
        <p:txBody>
          <a:bodyPr rtlCol="0" anchor="b"/>
          <a:lstStyle>
            <a:lvl1pPr>
              <a:defRPr sz="6000"/>
            </a:lvl1p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872E48F8-7AA2-4841-B36C-941606A5AF62}"/>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v-lv"/>
              <a:t>Edit Master text styles</a:t>
            </a:r>
          </a:p>
        </p:txBody>
      </p:sp>
      <p:sp>
        <p:nvSpPr>
          <p:cNvPr id="4" name="Date Placeholder 3">
            <a:extLst>
              <a:ext uri="{FF2B5EF4-FFF2-40B4-BE49-F238E27FC236}">
                <a16:creationId xmlns:a16="http://schemas.microsoft.com/office/drawing/2014/main" id="{57B70448-3FC8-4431-8557-3A034D018858}"/>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ACAF2D8E-A7FD-457A-9581-07ABC871F5B4}"/>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82D9AC8-E0E5-4BE8-B07C-7AFDCDC066E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138550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15D77-E754-4932-9E32-E0DC4B3DCEDD}"/>
              </a:ext>
            </a:extLst>
          </p:cNvPr>
          <p:cNvSpPr>
            <a:spLocks noGrp="1"/>
          </p:cNvSpPr>
          <p:nvPr>
            <p:ph type="title"/>
          </p:nvPr>
        </p:nvSpPr>
        <p:spPr/>
        <p:txBody>
          <a:bodyPr rtlCol="0"/>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94EF0DF0-CF48-4C92-ADB1-26182F54D790}"/>
              </a:ext>
            </a:extLst>
          </p:cNvPr>
          <p:cNvSpPr>
            <a:spLocks noGrp="1"/>
          </p:cNvSpPr>
          <p:nvPr>
            <p:ph sz="half" idx="1"/>
          </p:nvPr>
        </p:nvSpPr>
        <p:spPr>
          <a:xfrm>
            <a:off x="838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Content Placeholder 3">
            <a:extLst>
              <a:ext uri="{FF2B5EF4-FFF2-40B4-BE49-F238E27FC236}">
                <a16:creationId xmlns:a16="http://schemas.microsoft.com/office/drawing/2014/main" id="{BB2910AE-C36A-4586-8A3E-06484F1A72B8}"/>
              </a:ext>
            </a:extLst>
          </p:cNvPr>
          <p:cNvSpPr>
            <a:spLocks noGrp="1"/>
          </p:cNvSpPr>
          <p:nvPr>
            <p:ph sz="half" idx="2"/>
          </p:nvPr>
        </p:nvSpPr>
        <p:spPr>
          <a:xfrm>
            <a:off x="6172200" y="1825625"/>
            <a:ext cx="5181600" cy="435133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Date Placeholder 4">
            <a:extLst>
              <a:ext uri="{FF2B5EF4-FFF2-40B4-BE49-F238E27FC236}">
                <a16:creationId xmlns:a16="http://schemas.microsoft.com/office/drawing/2014/main" id="{0F9BB8F5-A0E8-498F-8A0F-D98CD950B74F}"/>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0186908D-9F21-4FC2-9B43-F9A8973E32EA}"/>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2B3F0ABD-B311-47D8-BEAB-90C035DD9827}"/>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248345079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5C463-AD71-408B-9020-1EBEB382CB09}"/>
              </a:ext>
            </a:extLst>
          </p:cNvPr>
          <p:cNvSpPr>
            <a:spLocks noGrp="1"/>
          </p:cNvSpPr>
          <p:nvPr>
            <p:ph type="title"/>
          </p:nvPr>
        </p:nvSpPr>
        <p:spPr>
          <a:xfrm>
            <a:off x="839788" y="365125"/>
            <a:ext cx="10515600" cy="1325563"/>
          </a:xfrm>
        </p:spPr>
        <p:txBody>
          <a:bodyPr rtlCol="0"/>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CE2BE343-40B5-45DE-A1D8-47A0B55ED0E1}"/>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4" name="Content Placeholder 3">
            <a:extLst>
              <a:ext uri="{FF2B5EF4-FFF2-40B4-BE49-F238E27FC236}">
                <a16:creationId xmlns:a16="http://schemas.microsoft.com/office/drawing/2014/main" id="{D4A1F021-5808-4421-B450-3AB0575987F7}"/>
              </a:ext>
            </a:extLst>
          </p:cNvPr>
          <p:cNvSpPr>
            <a:spLocks noGrp="1"/>
          </p:cNvSpPr>
          <p:nvPr>
            <p:ph sz="half" idx="2"/>
          </p:nvPr>
        </p:nvSpPr>
        <p:spPr>
          <a:xfrm>
            <a:off x="839788" y="2505075"/>
            <a:ext cx="5157787"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5" name="Text Placeholder 4">
            <a:extLst>
              <a:ext uri="{FF2B5EF4-FFF2-40B4-BE49-F238E27FC236}">
                <a16:creationId xmlns:a16="http://schemas.microsoft.com/office/drawing/2014/main" id="{1E383100-7413-46A9-A4F4-189038E65FD4}"/>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v-lv"/>
              <a:t>Edit Master text styles</a:t>
            </a:r>
          </a:p>
        </p:txBody>
      </p:sp>
      <p:sp>
        <p:nvSpPr>
          <p:cNvPr id="6" name="Content Placeholder 5">
            <a:extLst>
              <a:ext uri="{FF2B5EF4-FFF2-40B4-BE49-F238E27FC236}">
                <a16:creationId xmlns:a16="http://schemas.microsoft.com/office/drawing/2014/main" id="{E0B953E3-60D6-4A11-B815-AFCA31274AA1}"/>
              </a:ext>
            </a:extLst>
          </p:cNvPr>
          <p:cNvSpPr>
            <a:spLocks noGrp="1"/>
          </p:cNvSpPr>
          <p:nvPr>
            <p:ph sz="quarter" idx="4"/>
          </p:nvPr>
        </p:nvSpPr>
        <p:spPr>
          <a:xfrm>
            <a:off x="6172200" y="2505075"/>
            <a:ext cx="5183188" cy="3684588"/>
          </a:xfrm>
        </p:spPr>
        <p:txBody>
          <a:bodyPr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7" name="Date Placeholder 6">
            <a:extLst>
              <a:ext uri="{FF2B5EF4-FFF2-40B4-BE49-F238E27FC236}">
                <a16:creationId xmlns:a16="http://schemas.microsoft.com/office/drawing/2014/main" id="{E4311C7B-F225-43D4-91F7-06CE20E0441C}"/>
              </a:ext>
            </a:extLst>
          </p:cNvPr>
          <p:cNvSpPr>
            <a:spLocks noGrp="1"/>
          </p:cNvSpPr>
          <p:nvPr>
            <p:ph type="dt" sz="half" idx="10"/>
          </p:nvPr>
        </p:nvSpPr>
        <p:spPr/>
        <p:txBody>
          <a:bodyPr rtlCol="0"/>
          <a:lstStyle/>
          <a:p>
            <a:pPr rtl="0"/>
            <a:endParaRPr lang="en-GB"/>
          </a:p>
        </p:txBody>
      </p:sp>
      <p:sp>
        <p:nvSpPr>
          <p:cNvPr id="8" name="Footer Placeholder 7">
            <a:extLst>
              <a:ext uri="{FF2B5EF4-FFF2-40B4-BE49-F238E27FC236}">
                <a16:creationId xmlns:a16="http://schemas.microsoft.com/office/drawing/2014/main" id="{7B4EAEC8-A6DB-4186-95ED-65B2C151359B}"/>
              </a:ext>
            </a:extLst>
          </p:cNvPr>
          <p:cNvSpPr>
            <a:spLocks noGrp="1"/>
          </p:cNvSpPr>
          <p:nvPr>
            <p:ph type="ftr" sz="quarter" idx="11"/>
          </p:nvPr>
        </p:nvSpPr>
        <p:spPr/>
        <p:txBody>
          <a:bodyPr rtlCol="0"/>
          <a:lstStyle/>
          <a:p>
            <a:pPr rtl="0"/>
            <a:endParaRPr lang="en-GB"/>
          </a:p>
        </p:txBody>
      </p:sp>
      <p:sp>
        <p:nvSpPr>
          <p:cNvPr id="9" name="Slide Number Placeholder 8">
            <a:extLst>
              <a:ext uri="{FF2B5EF4-FFF2-40B4-BE49-F238E27FC236}">
                <a16:creationId xmlns:a16="http://schemas.microsoft.com/office/drawing/2014/main" id="{03D38179-CB7D-4D7B-93DC-56BBE805BD26}"/>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8507531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CB909621-D2AA-473B-8610-B03974556D15}"/>
              </a:ext>
            </a:extLst>
          </p:cNvPr>
          <p:cNvGraphicFramePr>
            <a:graphicFrameLocks noChangeAspect="1"/>
          </p:cNvGraphicFramePr>
          <p:nvPr userDrawn="1">
            <p:custDataLst>
              <p:tags r:id="rId2"/>
            </p:custDataLst>
            <p:extLst>
              <p:ext uri="{D42A27DB-BD31-4B8C-83A1-F6EECF244321}">
                <p14:modId xmlns:p14="http://schemas.microsoft.com/office/powerpoint/2010/main" val="11076880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Slide" r:id="rId5" imgW="494" imgH="494" progId="TCLayout.ActiveDocument.1">
                  <p:embed/>
                </p:oleObj>
              </mc:Choice>
              <mc:Fallback>
                <p:oleObj name="think-cell Slide" r:id="rId5" imgW="494" imgH="494" progId="TCLayout.ActiveDocument.1">
                  <p:embed/>
                  <p:pic>
                    <p:nvPicPr>
                      <p:cNvPr id="12" name="Object 11" hidden="1">
                        <a:extLst>
                          <a:ext uri="{FF2B5EF4-FFF2-40B4-BE49-F238E27FC236}">
                            <a16:creationId xmlns:a16="http://schemas.microsoft.com/office/drawing/2014/main" id="{CB909621-D2AA-473B-8610-B03974556D1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5654ED42-B7EE-4A07-B34C-53996326A38F}"/>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000" b="0" i="0" baseline="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6240E36D-123B-4651-8CBE-E50DE63F9B81}"/>
              </a:ext>
            </a:extLst>
          </p:cNvPr>
          <p:cNvSpPr>
            <a:spLocks noGrp="1"/>
          </p:cNvSpPr>
          <p:nvPr>
            <p:ph type="title"/>
          </p:nvPr>
        </p:nvSpPr>
        <p:spPr>
          <a:xfrm>
            <a:off x="421240" y="333375"/>
            <a:ext cx="11362773" cy="1320495"/>
          </a:xfrm>
        </p:spPr>
        <p:txBody>
          <a:bodyPr lIns="0" tIns="0" rIns="0" bIns="0" rtlCol="0">
            <a:normAutofit/>
          </a:bodyPr>
          <a:lstStyle>
            <a:lvl1pPr>
              <a:defRPr sz="4000">
                <a:latin typeface="Georgia" panose="02040502050405020303" pitchFamily="18" charset="0"/>
                <a:cs typeface="Arial" panose="020B0604020202020204" pitchFamily="34" charset="0"/>
              </a:defRPr>
            </a:lvl1pPr>
          </a:lstStyle>
          <a:p>
            <a:pPr rtl="0"/>
            <a:r>
              <a:rPr lang="lv-lv"/>
              <a:t>Click to edit Master title style</a:t>
            </a:r>
            <a:endParaRPr lang="en-GB" dirty="0"/>
          </a:p>
        </p:txBody>
      </p:sp>
      <p:sp>
        <p:nvSpPr>
          <p:cNvPr id="5" name="Slide Number Placeholder 4">
            <a:extLst>
              <a:ext uri="{FF2B5EF4-FFF2-40B4-BE49-F238E27FC236}">
                <a16:creationId xmlns:a16="http://schemas.microsoft.com/office/drawing/2014/main" id="{395DE287-8C09-447C-9DC1-DB1B83CCC80D}"/>
              </a:ext>
            </a:extLst>
          </p:cNvPr>
          <p:cNvSpPr>
            <a:spLocks noGrp="1"/>
          </p:cNvSpPr>
          <p:nvPr>
            <p:ph type="sldNum" sz="quarter" idx="12"/>
          </p:nvPr>
        </p:nvSpPr>
        <p:spPr>
          <a:xfrm>
            <a:off x="9040813" y="6364341"/>
            <a:ext cx="2743200" cy="123111"/>
          </a:xfrm>
        </p:spPr>
        <p:txBody>
          <a:bodyPr lIns="0" tIns="0" rIns="0" bIns="0" rtlCol="0">
            <a:spAutoFit/>
          </a:bodyPr>
          <a:lstStyle>
            <a:lvl1pPr>
              <a:defRPr sz="800">
                <a:solidFill>
                  <a:schemeClr val="tx1"/>
                </a:solidFill>
                <a:latin typeface="Arial" panose="020B0604020202020204" pitchFamily="34" charset="0"/>
                <a:cs typeface="Arial" panose="020B0604020202020204" pitchFamily="34" charset="0"/>
              </a:defRPr>
            </a:lvl1pPr>
          </a:lstStyle>
          <a:p>
            <a:pPr rtl="0"/>
            <a:fld id="{E81276B6-4034-4841-805E-541AB8384CBA}" type="slidenum">
              <a:rPr lang="en-GB" smtClean="0"/>
              <a:pPr/>
              <a:t>‹#›</a:t>
            </a:fld>
            <a:endParaRPr lang="en-GB"/>
          </a:p>
        </p:txBody>
      </p:sp>
    </p:spTree>
    <p:extLst>
      <p:ext uri="{BB962C8B-B14F-4D97-AF65-F5344CB8AC3E}">
        <p14:creationId xmlns:p14="http://schemas.microsoft.com/office/powerpoint/2010/main" val="1602258218"/>
      </p:ext>
    </p:extLst>
  </p:cSld>
  <p:clrMapOvr>
    <a:masterClrMapping/>
  </p:clrMapOvr>
  <p:extLst>
    <p:ext uri="{DCECCB84-F9BA-43D5-87BE-67443E8EF086}">
      <p15:sldGuideLst xmlns:p15="http://schemas.microsoft.com/office/powerpoint/2012/main">
        <p15:guide id="1" pos="7423">
          <p15:clr>
            <a:srgbClr val="FBAE40"/>
          </p15:clr>
        </p15:guide>
        <p15:guide id="2" pos="257">
          <p15:clr>
            <a:srgbClr val="FBAE40"/>
          </p15:clr>
        </p15:guide>
        <p15:guide id="3" orient="horz" pos="210">
          <p15:clr>
            <a:srgbClr val="FBAE40"/>
          </p15:clr>
        </p15:guide>
        <p15:guide id="4" orient="horz" pos="3997">
          <p15:clr>
            <a:srgbClr val="FBAE40"/>
          </p15:clr>
        </p15:guide>
        <p15:guide id="5" orient="horz" pos="1275">
          <p15:clr>
            <a:srgbClr val="FBAE40"/>
          </p15:clr>
        </p15:guide>
        <p15:guide id="6" orient="horz" pos="1480">
          <p15:clr>
            <a:srgbClr val="FBAE40"/>
          </p15:clr>
        </p15:guide>
        <p15:guide id="7" pos="3840">
          <p15:clr>
            <a:srgbClr val="FBAE40"/>
          </p15:clr>
        </p15:guide>
        <p15:guide id="8" orient="horz" pos="216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87B500-B23C-458F-9A24-5C35855D8A73}"/>
              </a:ext>
            </a:extLst>
          </p:cNvPr>
          <p:cNvSpPr>
            <a:spLocks noGrp="1"/>
          </p:cNvSpPr>
          <p:nvPr>
            <p:ph type="dt" sz="half" idx="10"/>
          </p:nvPr>
        </p:nvSpPr>
        <p:spPr/>
        <p:txBody>
          <a:bodyPr rtlCol="0"/>
          <a:lstStyle/>
          <a:p>
            <a:pPr rtl="0"/>
            <a:endParaRPr lang="en-GB"/>
          </a:p>
        </p:txBody>
      </p:sp>
      <p:sp>
        <p:nvSpPr>
          <p:cNvPr id="3" name="Footer Placeholder 2">
            <a:extLst>
              <a:ext uri="{FF2B5EF4-FFF2-40B4-BE49-F238E27FC236}">
                <a16:creationId xmlns:a16="http://schemas.microsoft.com/office/drawing/2014/main" id="{4237B91A-D455-4EF2-9C5A-A2BC97AD9F3E}"/>
              </a:ext>
            </a:extLst>
          </p:cNvPr>
          <p:cNvSpPr>
            <a:spLocks noGrp="1"/>
          </p:cNvSpPr>
          <p:nvPr>
            <p:ph type="ftr" sz="quarter" idx="11"/>
          </p:nvPr>
        </p:nvSpPr>
        <p:spPr/>
        <p:txBody>
          <a:bodyPr rtlCol="0"/>
          <a:lstStyle/>
          <a:p>
            <a:pPr rtl="0"/>
            <a:endParaRPr lang="en-GB"/>
          </a:p>
        </p:txBody>
      </p:sp>
      <p:sp>
        <p:nvSpPr>
          <p:cNvPr id="4" name="Slide Number Placeholder 3">
            <a:extLst>
              <a:ext uri="{FF2B5EF4-FFF2-40B4-BE49-F238E27FC236}">
                <a16:creationId xmlns:a16="http://schemas.microsoft.com/office/drawing/2014/main" id="{4111D76C-CFBF-4307-9EAF-913E1CA41484}"/>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3882841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73E08-88C2-49DB-913E-C5FB567FD66B}"/>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Content Placeholder 2">
            <a:extLst>
              <a:ext uri="{FF2B5EF4-FFF2-40B4-BE49-F238E27FC236}">
                <a16:creationId xmlns:a16="http://schemas.microsoft.com/office/drawing/2014/main" id="{2C656517-1F8F-4C07-89C3-41E29B2EA66C}"/>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Text Placeholder 3">
            <a:extLst>
              <a:ext uri="{FF2B5EF4-FFF2-40B4-BE49-F238E27FC236}">
                <a16:creationId xmlns:a16="http://schemas.microsoft.com/office/drawing/2014/main" id="{526BF53A-E741-44E1-8430-EFFEB616C66E}"/>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CAB44F8A-3D11-4D1E-9DD6-6FC5DE112358}"/>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7692076E-540D-49A5-9103-4CA285C0267B}"/>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E8F40C39-4C1C-49BE-8B94-644A5D675509}"/>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2302533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AAFEA-7BC9-4119-9C5C-4BA16360050F}"/>
              </a:ext>
            </a:extLst>
          </p:cNvPr>
          <p:cNvSpPr>
            <a:spLocks noGrp="1"/>
          </p:cNvSpPr>
          <p:nvPr>
            <p:ph type="title"/>
          </p:nvPr>
        </p:nvSpPr>
        <p:spPr>
          <a:xfrm>
            <a:off x="839788" y="457200"/>
            <a:ext cx="3932237" cy="1600200"/>
          </a:xfrm>
        </p:spPr>
        <p:txBody>
          <a:bodyPr rtlCol="0" anchor="b"/>
          <a:lstStyle>
            <a:lvl1pPr>
              <a:defRPr sz="3200"/>
            </a:lvl1pPr>
          </a:lstStyle>
          <a:p>
            <a:pPr rtl="0"/>
            <a:r>
              <a:rPr lang="lv-lv"/>
              <a:t>Click to edit Master title style</a:t>
            </a:r>
            <a:endParaRPr lang="en-GB"/>
          </a:p>
        </p:txBody>
      </p:sp>
      <p:sp>
        <p:nvSpPr>
          <p:cNvPr id="3" name="Picture Placeholder 2">
            <a:extLst>
              <a:ext uri="{FF2B5EF4-FFF2-40B4-BE49-F238E27FC236}">
                <a16:creationId xmlns:a16="http://schemas.microsoft.com/office/drawing/2014/main" id="{C54EE106-56DB-4CAA-A5BC-822FE4D69EF0}"/>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a:p>
        </p:txBody>
      </p:sp>
      <p:sp>
        <p:nvSpPr>
          <p:cNvPr id="4" name="Text Placeholder 3">
            <a:extLst>
              <a:ext uri="{FF2B5EF4-FFF2-40B4-BE49-F238E27FC236}">
                <a16:creationId xmlns:a16="http://schemas.microsoft.com/office/drawing/2014/main" id="{58B6AFAD-8F68-48C4-B30C-178DD8EFE768}"/>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v-lv"/>
              <a:t>Edit Master text styles</a:t>
            </a:r>
          </a:p>
        </p:txBody>
      </p:sp>
      <p:sp>
        <p:nvSpPr>
          <p:cNvPr id="5" name="Date Placeholder 4">
            <a:extLst>
              <a:ext uri="{FF2B5EF4-FFF2-40B4-BE49-F238E27FC236}">
                <a16:creationId xmlns:a16="http://schemas.microsoft.com/office/drawing/2014/main" id="{97487998-8CF2-4C86-80B3-9DFF5CE398D6}"/>
              </a:ext>
            </a:extLst>
          </p:cNvPr>
          <p:cNvSpPr>
            <a:spLocks noGrp="1"/>
          </p:cNvSpPr>
          <p:nvPr>
            <p:ph type="dt" sz="half" idx="10"/>
          </p:nvPr>
        </p:nvSpPr>
        <p:spPr/>
        <p:txBody>
          <a:bodyPr rtlCol="0"/>
          <a:lstStyle/>
          <a:p>
            <a:pPr rtl="0"/>
            <a:endParaRPr lang="en-GB"/>
          </a:p>
        </p:txBody>
      </p:sp>
      <p:sp>
        <p:nvSpPr>
          <p:cNvPr id="6" name="Footer Placeholder 5">
            <a:extLst>
              <a:ext uri="{FF2B5EF4-FFF2-40B4-BE49-F238E27FC236}">
                <a16:creationId xmlns:a16="http://schemas.microsoft.com/office/drawing/2014/main" id="{53227B4E-3EF9-4D97-A21C-A1154A9A41D4}"/>
              </a:ext>
            </a:extLst>
          </p:cNvPr>
          <p:cNvSpPr>
            <a:spLocks noGrp="1"/>
          </p:cNvSpPr>
          <p:nvPr>
            <p:ph type="ftr" sz="quarter" idx="11"/>
          </p:nvPr>
        </p:nvSpPr>
        <p:spPr/>
        <p:txBody>
          <a:bodyPr rtlCol="0"/>
          <a:lstStyle/>
          <a:p>
            <a:pPr rtl="0"/>
            <a:endParaRPr lang="en-GB"/>
          </a:p>
        </p:txBody>
      </p:sp>
      <p:sp>
        <p:nvSpPr>
          <p:cNvPr id="7" name="Slide Number Placeholder 6">
            <a:extLst>
              <a:ext uri="{FF2B5EF4-FFF2-40B4-BE49-F238E27FC236}">
                <a16:creationId xmlns:a16="http://schemas.microsoft.com/office/drawing/2014/main" id="{0405BB36-CEC5-4041-91DD-95CCD05CD4C1}"/>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17981050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E03B-E0E4-40A9-BB48-2C31B1AD2B0A}"/>
              </a:ext>
            </a:extLst>
          </p:cNvPr>
          <p:cNvSpPr>
            <a:spLocks noGrp="1"/>
          </p:cNvSpPr>
          <p:nvPr>
            <p:ph type="title"/>
          </p:nvPr>
        </p:nvSpPr>
        <p:spPr/>
        <p:txBody>
          <a:bodyPr rtlCol="0"/>
          <a:lstStyle/>
          <a:p>
            <a:pPr rtl="0"/>
            <a:r>
              <a:rPr lang="lv-lv"/>
              <a:t>Click to edit Master title style</a:t>
            </a:r>
            <a:endParaRPr lang="en-GB"/>
          </a:p>
        </p:txBody>
      </p:sp>
      <p:sp>
        <p:nvSpPr>
          <p:cNvPr id="3" name="Vertical Text Placeholder 2">
            <a:extLst>
              <a:ext uri="{FF2B5EF4-FFF2-40B4-BE49-F238E27FC236}">
                <a16:creationId xmlns:a16="http://schemas.microsoft.com/office/drawing/2014/main" id="{9247E6EB-94A7-4A55-8F16-F9F2AA6B7D2B}"/>
              </a:ext>
            </a:extLst>
          </p:cNvPr>
          <p:cNvSpPr>
            <a:spLocks noGrp="1"/>
          </p:cNvSpPr>
          <p:nvPr>
            <p:ph type="body" orient="vert" idx="1"/>
          </p:nvPr>
        </p:nvSpPr>
        <p:spPr/>
        <p:txBody>
          <a:bodyPr vert="eaVert" rtlCol="0"/>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3D5636C-0DAF-4431-AE49-D6BBFDF04ACF}"/>
              </a:ext>
            </a:extLst>
          </p:cNvPr>
          <p:cNvSpPr>
            <a:spLocks noGrp="1"/>
          </p:cNvSpPr>
          <p:nvPr>
            <p:ph type="dt" sz="half" idx="10"/>
          </p:nvPr>
        </p:nvSpPr>
        <p:spPr/>
        <p:txBody>
          <a:bodyPr rtlCol="0"/>
          <a:lstStyle/>
          <a:p>
            <a:pPr rtl="0"/>
            <a:endParaRPr lang="en-GB"/>
          </a:p>
        </p:txBody>
      </p:sp>
      <p:sp>
        <p:nvSpPr>
          <p:cNvPr id="5" name="Footer Placeholder 4">
            <a:extLst>
              <a:ext uri="{FF2B5EF4-FFF2-40B4-BE49-F238E27FC236}">
                <a16:creationId xmlns:a16="http://schemas.microsoft.com/office/drawing/2014/main" id="{2F8A4496-0F17-47A2-9F73-3536E3A99C11}"/>
              </a:ext>
            </a:extLst>
          </p:cNvPr>
          <p:cNvSpPr>
            <a:spLocks noGrp="1"/>
          </p:cNvSpPr>
          <p:nvPr>
            <p:ph type="ftr" sz="quarter" idx="11"/>
          </p:nvPr>
        </p:nvSpPr>
        <p:spPr/>
        <p:txBody>
          <a:bodyPr rtlCol="0"/>
          <a:lstStyle/>
          <a:p>
            <a:pPr rtl="0"/>
            <a:endParaRPr lang="en-GB"/>
          </a:p>
        </p:txBody>
      </p:sp>
      <p:sp>
        <p:nvSpPr>
          <p:cNvPr id="6" name="Slide Number Placeholder 5">
            <a:extLst>
              <a:ext uri="{FF2B5EF4-FFF2-40B4-BE49-F238E27FC236}">
                <a16:creationId xmlns:a16="http://schemas.microsoft.com/office/drawing/2014/main" id="{5C8923D2-0369-498A-8003-564EEB24B56B}"/>
              </a:ext>
            </a:extLst>
          </p:cNvPr>
          <p:cNvSpPr>
            <a:spLocks noGrp="1"/>
          </p:cNvSpPr>
          <p:nvPr>
            <p:ph type="sldNum" sz="quarter" idx="12"/>
          </p:nvPr>
        </p:nvSpPr>
        <p:spPr/>
        <p:txBody>
          <a:bodyPr rtlCol="0"/>
          <a:lstStyle/>
          <a:p>
            <a:pPr rtl="0"/>
            <a:fld id="{E81276B6-4034-4841-805E-541AB8384CBA}" type="slidenum">
              <a:rPr lang="en-GB" smtClean="0"/>
              <a:t>‹#›</a:t>
            </a:fld>
            <a:endParaRPr lang="en-GB"/>
          </a:p>
        </p:txBody>
      </p:sp>
    </p:spTree>
    <p:extLst>
      <p:ext uri="{BB962C8B-B14F-4D97-AF65-F5344CB8AC3E}">
        <p14:creationId xmlns:p14="http://schemas.microsoft.com/office/powerpoint/2010/main" val="393939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vmlDrawing" Target="../drawings/vmlDrawing19.v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17" Type="http://schemas.openxmlformats.org/officeDocument/2006/relationships/image" Target="../media/image1.emf"/><Relationship Id="rId2" Type="http://schemas.openxmlformats.org/officeDocument/2006/relationships/slideLayout" Target="../slideLayouts/slideLayout102.xml"/><Relationship Id="rId16" Type="http://schemas.openxmlformats.org/officeDocument/2006/relationships/oleObject" Target="../embeddings/oleObject19.bin"/><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tags" Target="../tags/tag39.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tags" Target="../tags/tag3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vmlDrawing" Target="../drawings/vmlDrawing21.v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17" Type="http://schemas.openxmlformats.org/officeDocument/2006/relationships/image" Target="../media/image1.emf"/><Relationship Id="rId2" Type="http://schemas.openxmlformats.org/officeDocument/2006/relationships/slideLayout" Target="../slideLayouts/slideLayout113.xml"/><Relationship Id="rId16" Type="http://schemas.openxmlformats.org/officeDocument/2006/relationships/oleObject" Target="../embeddings/oleObject21.bin"/><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tags" Target="../tags/tag43.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tags" Target="../tags/tag4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vmlDrawing" Target="../drawings/vmlDrawing23.v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17" Type="http://schemas.openxmlformats.org/officeDocument/2006/relationships/image" Target="../media/image1.emf"/><Relationship Id="rId2" Type="http://schemas.openxmlformats.org/officeDocument/2006/relationships/slideLayout" Target="../slideLayouts/slideLayout124.xml"/><Relationship Id="rId16" Type="http://schemas.openxmlformats.org/officeDocument/2006/relationships/oleObject" Target="../embeddings/oleObject23.bin"/><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tags" Target="../tags/tag4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tags" Target="../tags/tag46.xml"/></Relationships>
</file>

<file path=ppt/slideMasters/_rels/slideMaster13.xml.rels><?xml version="1.0" encoding="UTF-8" standalone="yes"?>
<Relationships xmlns="http://schemas.openxmlformats.org/package/2006/relationships"><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26" Type="http://schemas.openxmlformats.org/officeDocument/2006/relationships/slideLayout" Target="../slideLayouts/slideLayout159.xml"/><Relationship Id="rId39" Type="http://schemas.openxmlformats.org/officeDocument/2006/relationships/slideLayout" Target="../slideLayouts/slideLayout172.xml"/><Relationship Id="rId21" Type="http://schemas.openxmlformats.org/officeDocument/2006/relationships/slideLayout" Target="../slideLayouts/slideLayout154.xml"/><Relationship Id="rId34" Type="http://schemas.openxmlformats.org/officeDocument/2006/relationships/slideLayout" Target="../slideLayouts/slideLayout167.xml"/><Relationship Id="rId42" Type="http://schemas.openxmlformats.org/officeDocument/2006/relationships/slideLayout" Target="../slideLayouts/slideLayout175.xml"/><Relationship Id="rId47" Type="http://schemas.openxmlformats.org/officeDocument/2006/relationships/slideLayout" Target="../slideLayouts/slideLayout180.xml"/><Relationship Id="rId50" Type="http://schemas.openxmlformats.org/officeDocument/2006/relationships/slideLayout" Target="../slideLayouts/slideLayout183.xml"/><Relationship Id="rId55" Type="http://schemas.openxmlformats.org/officeDocument/2006/relationships/slideLayout" Target="../slideLayouts/slideLayout188.xml"/><Relationship Id="rId7" Type="http://schemas.openxmlformats.org/officeDocument/2006/relationships/slideLayout" Target="../slideLayouts/slideLayout14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9" Type="http://schemas.openxmlformats.org/officeDocument/2006/relationships/slideLayout" Target="../slideLayouts/slideLayout162.xml"/><Relationship Id="rId11" Type="http://schemas.openxmlformats.org/officeDocument/2006/relationships/slideLayout" Target="../slideLayouts/slideLayout144.xml"/><Relationship Id="rId24" Type="http://schemas.openxmlformats.org/officeDocument/2006/relationships/slideLayout" Target="../slideLayouts/slideLayout157.xml"/><Relationship Id="rId32" Type="http://schemas.openxmlformats.org/officeDocument/2006/relationships/slideLayout" Target="../slideLayouts/slideLayout165.xml"/><Relationship Id="rId37" Type="http://schemas.openxmlformats.org/officeDocument/2006/relationships/slideLayout" Target="../slideLayouts/slideLayout170.xml"/><Relationship Id="rId40" Type="http://schemas.openxmlformats.org/officeDocument/2006/relationships/slideLayout" Target="../slideLayouts/slideLayout173.xml"/><Relationship Id="rId45" Type="http://schemas.openxmlformats.org/officeDocument/2006/relationships/slideLayout" Target="../slideLayouts/slideLayout178.xml"/><Relationship Id="rId53" Type="http://schemas.openxmlformats.org/officeDocument/2006/relationships/slideLayout" Target="../slideLayouts/slideLayout186.xml"/><Relationship Id="rId58" Type="http://schemas.openxmlformats.org/officeDocument/2006/relationships/vmlDrawing" Target="../drawings/vmlDrawing25.vml"/><Relationship Id="rId5" Type="http://schemas.openxmlformats.org/officeDocument/2006/relationships/slideLayout" Target="../slideLayouts/slideLayout138.xml"/><Relationship Id="rId61" Type="http://schemas.openxmlformats.org/officeDocument/2006/relationships/oleObject" Target="../embeddings/oleObject25.bin"/><Relationship Id="rId19" Type="http://schemas.openxmlformats.org/officeDocument/2006/relationships/slideLayout" Target="../slideLayouts/slideLayout152.xml"/><Relationship Id="rId14" Type="http://schemas.openxmlformats.org/officeDocument/2006/relationships/slideLayout" Target="../slideLayouts/slideLayout147.xml"/><Relationship Id="rId22" Type="http://schemas.openxmlformats.org/officeDocument/2006/relationships/slideLayout" Target="../slideLayouts/slideLayout155.xml"/><Relationship Id="rId27" Type="http://schemas.openxmlformats.org/officeDocument/2006/relationships/slideLayout" Target="../slideLayouts/slideLayout160.xml"/><Relationship Id="rId30" Type="http://schemas.openxmlformats.org/officeDocument/2006/relationships/slideLayout" Target="../slideLayouts/slideLayout163.xml"/><Relationship Id="rId35" Type="http://schemas.openxmlformats.org/officeDocument/2006/relationships/slideLayout" Target="../slideLayouts/slideLayout168.xml"/><Relationship Id="rId43" Type="http://schemas.openxmlformats.org/officeDocument/2006/relationships/slideLayout" Target="../slideLayouts/slideLayout176.xml"/><Relationship Id="rId48" Type="http://schemas.openxmlformats.org/officeDocument/2006/relationships/slideLayout" Target="../slideLayouts/slideLayout181.xml"/><Relationship Id="rId56" Type="http://schemas.openxmlformats.org/officeDocument/2006/relationships/slideLayout" Target="../slideLayouts/slideLayout189.xml"/><Relationship Id="rId8" Type="http://schemas.openxmlformats.org/officeDocument/2006/relationships/slideLayout" Target="../slideLayouts/slideLayout141.xml"/><Relationship Id="rId51" Type="http://schemas.openxmlformats.org/officeDocument/2006/relationships/slideLayout" Target="../slideLayouts/slideLayout184.xml"/><Relationship Id="rId3" Type="http://schemas.openxmlformats.org/officeDocument/2006/relationships/slideLayout" Target="../slideLayouts/slideLayout136.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5" Type="http://schemas.openxmlformats.org/officeDocument/2006/relationships/slideLayout" Target="../slideLayouts/slideLayout158.xml"/><Relationship Id="rId33" Type="http://schemas.openxmlformats.org/officeDocument/2006/relationships/slideLayout" Target="../slideLayouts/slideLayout166.xml"/><Relationship Id="rId38" Type="http://schemas.openxmlformats.org/officeDocument/2006/relationships/slideLayout" Target="../slideLayouts/slideLayout171.xml"/><Relationship Id="rId46" Type="http://schemas.openxmlformats.org/officeDocument/2006/relationships/slideLayout" Target="../slideLayouts/slideLayout179.xml"/><Relationship Id="rId59" Type="http://schemas.openxmlformats.org/officeDocument/2006/relationships/tags" Target="../tags/tag50.xml"/><Relationship Id="rId20" Type="http://schemas.openxmlformats.org/officeDocument/2006/relationships/slideLayout" Target="../slideLayouts/slideLayout153.xml"/><Relationship Id="rId41" Type="http://schemas.openxmlformats.org/officeDocument/2006/relationships/slideLayout" Target="../slideLayouts/slideLayout174.xml"/><Relationship Id="rId54" Type="http://schemas.openxmlformats.org/officeDocument/2006/relationships/slideLayout" Target="../slideLayouts/slideLayout187.xml"/><Relationship Id="rId62" Type="http://schemas.openxmlformats.org/officeDocument/2006/relationships/image" Target="../media/image1.emf"/><Relationship Id="rId1" Type="http://schemas.openxmlformats.org/officeDocument/2006/relationships/slideLayout" Target="../slideLayouts/slideLayout134.xml"/><Relationship Id="rId6" Type="http://schemas.openxmlformats.org/officeDocument/2006/relationships/slideLayout" Target="../slideLayouts/slideLayout139.xml"/><Relationship Id="rId15" Type="http://schemas.openxmlformats.org/officeDocument/2006/relationships/slideLayout" Target="../slideLayouts/slideLayout148.xml"/><Relationship Id="rId23" Type="http://schemas.openxmlformats.org/officeDocument/2006/relationships/slideLayout" Target="../slideLayouts/slideLayout156.xml"/><Relationship Id="rId28" Type="http://schemas.openxmlformats.org/officeDocument/2006/relationships/slideLayout" Target="../slideLayouts/slideLayout161.xml"/><Relationship Id="rId36" Type="http://schemas.openxmlformats.org/officeDocument/2006/relationships/slideLayout" Target="../slideLayouts/slideLayout169.xml"/><Relationship Id="rId49" Type="http://schemas.openxmlformats.org/officeDocument/2006/relationships/slideLayout" Target="../slideLayouts/slideLayout182.xml"/><Relationship Id="rId57" Type="http://schemas.openxmlformats.org/officeDocument/2006/relationships/theme" Target="../theme/theme13.xml"/><Relationship Id="rId10" Type="http://schemas.openxmlformats.org/officeDocument/2006/relationships/slideLayout" Target="../slideLayouts/slideLayout143.xml"/><Relationship Id="rId31" Type="http://schemas.openxmlformats.org/officeDocument/2006/relationships/slideLayout" Target="../slideLayouts/slideLayout164.xml"/><Relationship Id="rId44" Type="http://schemas.openxmlformats.org/officeDocument/2006/relationships/slideLayout" Target="../slideLayouts/slideLayout177.xml"/><Relationship Id="rId52" Type="http://schemas.openxmlformats.org/officeDocument/2006/relationships/slideLayout" Target="../slideLayouts/slideLayout185.xml"/><Relationship Id="rId60" Type="http://schemas.openxmlformats.org/officeDocument/2006/relationships/tags" Target="../tags/tag51.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vmlDrawing" Target="../drawings/vmlDrawing3.v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image" Target="../media/image1.emf"/><Relationship Id="rId2" Type="http://schemas.openxmlformats.org/officeDocument/2006/relationships/slideLayout" Target="../slideLayouts/slideLayout14.xml"/><Relationship Id="rId16" Type="http://schemas.openxmlformats.org/officeDocument/2006/relationships/oleObject" Target="../embeddings/oleObject3.bin"/><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vmlDrawing" Target="../drawings/vmlDrawing5.v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17" Type="http://schemas.openxmlformats.org/officeDocument/2006/relationships/image" Target="../media/image1.emf"/><Relationship Id="rId2" Type="http://schemas.openxmlformats.org/officeDocument/2006/relationships/slideLayout" Target="../slideLayouts/slideLayout25.xml"/><Relationship Id="rId16" Type="http://schemas.openxmlformats.org/officeDocument/2006/relationships/oleObject" Target="../embeddings/oleObject5.bin"/><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ags" Target="../tags/tag11.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ags" Target="../tags/tag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vmlDrawing" Target="../drawings/vmlDrawing7.v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17" Type="http://schemas.openxmlformats.org/officeDocument/2006/relationships/image" Target="../media/image1.emf"/><Relationship Id="rId2" Type="http://schemas.openxmlformats.org/officeDocument/2006/relationships/slideLayout" Target="../slideLayouts/slideLayout36.xml"/><Relationship Id="rId16" Type="http://schemas.openxmlformats.org/officeDocument/2006/relationships/oleObject" Target="../embeddings/oleObject7.bin"/><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ags" Target="../tags/tag15.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ags" Target="../tags/tag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vmlDrawing" Target="../drawings/vmlDrawing9.v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17" Type="http://schemas.openxmlformats.org/officeDocument/2006/relationships/image" Target="../media/image1.emf"/><Relationship Id="rId2" Type="http://schemas.openxmlformats.org/officeDocument/2006/relationships/slideLayout" Target="../slideLayouts/slideLayout47.xml"/><Relationship Id="rId16" Type="http://schemas.openxmlformats.org/officeDocument/2006/relationships/oleObject" Target="../embeddings/oleObject9.bin"/><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ags" Target="../tags/tag19.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ags" Target="../tags/tag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vmlDrawing" Target="../drawings/vmlDrawing11.v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17" Type="http://schemas.openxmlformats.org/officeDocument/2006/relationships/image" Target="../media/image1.emf"/><Relationship Id="rId2" Type="http://schemas.openxmlformats.org/officeDocument/2006/relationships/slideLayout" Target="../slideLayouts/slideLayout58.xml"/><Relationship Id="rId16" Type="http://schemas.openxmlformats.org/officeDocument/2006/relationships/oleObject" Target="../embeddings/oleObject11.bin"/><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ags" Target="../tags/tag23.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ags" Target="../tags/tag2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vmlDrawing" Target="../drawings/vmlDrawing13.v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17" Type="http://schemas.openxmlformats.org/officeDocument/2006/relationships/image" Target="../media/image1.emf"/><Relationship Id="rId2" Type="http://schemas.openxmlformats.org/officeDocument/2006/relationships/slideLayout" Target="../slideLayouts/slideLayout69.xml"/><Relationship Id="rId16" Type="http://schemas.openxmlformats.org/officeDocument/2006/relationships/oleObject" Target="../embeddings/oleObject13.bin"/><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ags" Target="../tags/tag27.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ags" Target="../tags/tag2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vmlDrawing" Target="../drawings/vmlDrawing15.v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17" Type="http://schemas.openxmlformats.org/officeDocument/2006/relationships/image" Target="../media/image1.emf"/><Relationship Id="rId2" Type="http://schemas.openxmlformats.org/officeDocument/2006/relationships/slideLayout" Target="../slideLayouts/slideLayout80.xml"/><Relationship Id="rId16" Type="http://schemas.openxmlformats.org/officeDocument/2006/relationships/oleObject" Target="../embeddings/oleObject15.bin"/><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tags" Target="../tags/tag31.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ags" Target="../tags/tag3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vmlDrawing" Target="../drawings/vmlDrawing17.v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17" Type="http://schemas.openxmlformats.org/officeDocument/2006/relationships/image" Target="../media/image1.emf"/><Relationship Id="rId2" Type="http://schemas.openxmlformats.org/officeDocument/2006/relationships/slideLayout" Target="../slideLayouts/slideLayout91.xml"/><Relationship Id="rId16" Type="http://schemas.openxmlformats.org/officeDocument/2006/relationships/oleObject" Target="../embeddings/oleObject17.bin"/><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tags" Target="../tags/tag35.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ags" Target="../tags/tag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5"/>
            </p:custDataLst>
            <p:extLst>
              <p:ext uri="{D42A27DB-BD31-4B8C-83A1-F6EECF244321}">
                <p14:modId xmlns:p14="http://schemas.microsoft.com/office/powerpoint/2010/main" val="34215741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17" imgW="494" imgH="494" progId="TCLayout.ActiveDocument.1">
                  <p:embed/>
                </p:oleObj>
              </mc:Choice>
              <mc:Fallback>
                <p:oleObj name="think-cell Slide" r:id="rId17"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en-GB"/>
              <a:t>19/06/2020</a:t>
            </a:r>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2693636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804"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233027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418092344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23353643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6"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259916269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42872107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4"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52026159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01623EA2-4DAE-4A0B-8576-4D88E1E46745}"/>
              </a:ext>
            </a:extLst>
          </p:cNvPr>
          <p:cNvGraphicFramePr>
            <a:graphicFrameLocks noChangeAspect="1"/>
          </p:cNvGraphicFramePr>
          <p:nvPr userDrawn="1">
            <p:custDataLst>
              <p:tags r:id="rId59"/>
            </p:custDataLst>
            <p:extLst>
              <p:ext uri="{D42A27DB-BD31-4B8C-83A1-F6EECF244321}">
                <p14:modId xmlns:p14="http://schemas.microsoft.com/office/powerpoint/2010/main" val="28774954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2" name="think-cell Slide" r:id="rId61" imgW="494" imgH="494" progId="TCLayout.ActiveDocument.1">
                  <p:embed/>
                </p:oleObj>
              </mc:Choice>
              <mc:Fallback>
                <p:oleObj name="think-cell Slide" r:id="rId61" imgW="494" imgH="494" progId="TCLayout.ActiveDocument.1">
                  <p:embed/>
                  <p:pic>
                    <p:nvPicPr>
                      <p:cNvPr id="11" name="Object 10" hidden="1">
                        <a:extLst>
                          <a:ext uri="{FF2B5EF4-FFF2-40B4-BE49-F238E27FC236}">
                            <a16:creationId xmlns:a16="http://schemas.microsoft.com/office/drawing/2014/main" id="{01623EA2-4DAE-4A0B-8576-4D88E1E46745}"/>
                          </a:ext>
                        </a:extLst>
                      </p:cNvPr>
                      <p:cNvPicPr/>
                      <p:nvPr/>
                    </p:nvPicPr>
                    <p:blipFill>
                      <a:blip r:embed="rId62"/>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C5099FD-5D36-4E8D-BA18-966AB77A232F}"/>
              </a:ext>
            </a:extLst>
          </p:cNvPr>
          <p:cNvSpPr/>
          <p:nvPr userDrawn="1">
            <p:custDataLst>
              <p:tags r:id="rId60"/>
            </p:custDataLst>
          </p:nvPr>
        </p:nvSpPr>
        <p:spPr>
          <a:xfrm>
            <a:off x="0" y="0"/>
            <a:ext cx="158750" cy="158750"/>
          </a:xfrm>
          <a:prstGeom prst="rect">
            <a:avLst/>
          </a:prstGeom>
          <a:ln>
            <a:noFill/>
          </a:ln>
        </p:spPr>
        <p:style>
          <a:lnRef idx="0">
            <a:schemeClr val="accent1"/>
          </a:lnRef>
          <a:fillRef idx="1">
            <a:schemeClr val="accent1"/>
          </a:fillRef>
          <a:effectRef idx="0">
            <a:schemeClr val="dk1"/>
          </a:effectRef>
          <a:fontRef idx="minor">
            <a:schemeClr val="lt1"/>
          </a:fontRef>
        </p:style>
        <p:txBody>
          <a:bodyPr vert="horz" wrap="none" lIns="0" tIns="0" rIns="0" bIns="0" numCol="1" spcCol="0" rtlCol="0" anchor="ctr" anchorCtr="0">
            <a:noAutofit/>
          </a:bodyPr>
          <a:lstStyle/>
          <a:p>
            <a:pPr marL="0" lvl="0" indent="0" algn="ctr" rtl="0">
              <a:lnSpc>
                <a:spcPct val="100000"/>
              </a:lnSpc>
            </a:pPr>
            <a:endParaRPr lang="en-GB" sz="3200" b="0" i="0" baseline="0" dirty="0">
              <a:latin typeface="Georgia" panose="02040502050405020303" pitchFamily="18" charset="0"/>
              <a:ea typeface="+mj-ea"/>
              <a:cs typeface="+mj-cs"/>
              <a:sym typeface="Georgia" panose="02040502050405020303" pitchFamily="18" charset="0"/>
            </a:endParaRPr>
          </a:p>
        </p:txBody>
      </p:sp>
      <p:sp>
        <p:nvSpPr>
          <p:cNvPr id="2" name="Title Placeholder 1"/>
          <p:cNvSpPr>
            <a:spLocks noGrp="1"/>
          </p:cNvSpPr>
          <p:nvPr>
            <p:ph type="title"/>
          </p:nvPr>
        </p:nvSpPr>
        <p:spPr>
          <a:xfrm>
            <a:off x="442913" y="432001"/>
            <a:ext cx="11306175" cy="1387274"/>
          </a:xfrm>
          <a:prstGeom prst="rect">
            <a:avLst/>
          </a:prstGeom>
        </p:spPr>
        <p:txBody>
          <a:bodyPr vert="horz" lIns="0" tIns="0" rIns="0" bIns="0" rtlCol="0" anchor="t" anchorCtr="0">
            <a:normAutofit/>
          </a:bodyPr>
          <a:lstStyle/>
          <a:p>
            <a:pPr rtl="0"/>
            <a:r>
              <a:rPr lang="lv-lv"/>
              <a:t>[Slide title]</a:t>
            </a:r>
          </a:p>
        </p:txBody>
      </p:sp>
      <p:sp>
        <p:nvSpPr>
          <p:cNvPr id="3" name="Text Placeholder 2"/>
          <p:cNvSpPr>
            <a:spLocks noGrp="1"/>
          </p:cNvSpPr>
          <p:nvPr>
            <p:ph type="body" idx="1"/>
          </p:nvPr>
        </p:nvSpPr>
        <p:spPr>
          <a:xfrm>
            <a:off x="442913" y="2103438"/>
            <a:ext cx="11306175" cy="4068762"/>
          </a:xfrm>
          <a:prstGeom prst="rect">
            <a:avLst/>
          </a:prstGeom>
        </p:spPr>
        <p:txBody>
          <a:bodyPr vert="horz" lIns="0" tIns="0" rIns="0" bIns="0" rtlCol="0">
            <a:noAutofit/>
          </a:bodyPr>
          <a:lstStyle/>
          <a:p>
            <a:pPr lvl="0" rtl="0"/>
            <a:r>
              <a:rPr lang="lv-lv"/>
              <a:t>Click to 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dirty="0"/>
          </a:p>
        </p:txBody>
      </p:sp>
      <p:sp>
        <p:nvSpPr>
          <p:cNvPr id="5" name="Presentation Footer">
            <a:extLst>
              <a:ext uri="{FF2B5EF4-FFF2-40B4-BE49-F238E27FC236}">
                <a16:creationId xmlns:a16="http://schemas.microsoft.com/office/drawing/2014/main" id="{BE929DBE-EF12-9845-B0FD-DF795B823DF1}"/>
              </a:ext>
            </a:extLst>
          </p:cNvPr>
          <p:cNvSpPr>
            <a:spLocks noGrp="1"/>
          </p:cNvSpPr>
          <p:nvPr>
            <p:ph type="ftr" sz="quarter" idx="3"/>
          </p:nvPr>
        </p:nvSpPr>
        <p:spPr>
          <a:xfrm>
            <a:off x="442912" y="6355080"/>
            <a:ext cx="5473701" cy="137160"/>
          </a:xfrm>
          <a:prstGeom prst="rect">
            <a:avLst/>
          </a:prstGeom>
        </p:spPr>
        <p:txBody>
          <a:bodyPr vert="horz" lIns="0" tIns="0" rIns="0" bIns="0" rtlCol="0" anchor="b" anchorCtr="0"/>
          <a:lstStyle>
            <a:lvl1pPr algn="l">
              <a:defRPr sz="750">
                <a:solidFill>
                  <a:schemeClr val="tx1"/>
                </a:solidFill>
              </a:defRPr>
            </a:lvl1pPr>
          </a:lstStyle>
          <a:p>
            <a:pPr algn="l" rtl="0"/>
            <a:br>
              <a:rPr lang="en-GB"/>
            </a:br>
            <a:r>
              <a:rPr lang="lv-lv"/>
              <a:t>DTEK Energy B.V. Group</a:t>
            </a:r>
            <a:endParaRPr lang="en-GB" dirty="0"/>
          </a:p>
        </p:txBody>
      </p:sp>
      <p:sp>
        <p:nvSpPr>
          <p:cNvPr id="4" name="Date">
            <a:extLst>
              <a:ext uri="{FF2B5EF4-FFF2-40B4-BE49-F238E27FC236}">
                <a16:creationId xmlns:a16="http://schemas.microsoft.com/office/drawing/2014/main" id="{CAC161DD-0A25-2B4E-956E-04296B5905CA}"/>
              </a:ext>
            </a:extLst>
          </p:cNvPr>
          <p:cNvSpPr>
            <a:spLocks noGrp="1"/>
          </p:cNvSpPr>
          <p:nvPr>
            <p:ph type="dt" sz="half" idx="2"/>
          </p:nvPr>
        </p:nvSpPr>
        <p:spPr>
          <a:xfrm>
            <a:off x="9984296" y="6355080"/>
            <a:ext cx="1764792" cy="137160"/>
          </a:xfrm>
          <a:prstGeom prst="rect">
            <a:avLst/>
          </a:prstGeom>
        </p:spPr>
        <p:txBody>
          <a:bodyPr vert="horz" lIns="0" tIns="0" rIns="0" bIns="0" rtlCol="0" anchor="b" anchorCtr="0"/>
          <a:lstStyle>
            <a:lvl1pPr algn="r">
              <a:defRPr sz="750">
                <a:solidFill>
                  <a:schemeClr val="tx1"/>
                </a:solidFill>
              </a:defRPr>
            </a:lvl1pPr>
          </a:lstStyle>
          <a:p>
            <a:pPr rtl="0"/>
            <a:r>
              <a:rPr lang="lv-lv"/>
              <a:t>November 2019</a:t>
            </a:r>
            <a:endParaRPr lang="en-GB" dirty="0"/>
          </a:p>
        </p:txBody>
      </p:sp>
      <p:sp>
        <p:nvSpPr>
          <p:cNvPr id="8" name="PwCFirm"/>
          <p:cNvSpPr txBox="1"/>
          <p:nvPr/>
        </p:nvSpPr>
        <p:spPr>
          <a:xfrm>
            <a:off x="442913" y="6492240"/>
            <a:ext cx="5473700" cy="137160"/>
          </a:xfrm>
          <a:prstGeom prst="rect">
            <a:avLst/>
          </a:prstGeom>
          <a:noFill/>
        </p:spPr>
        <p:txBody>
          <a:bodyPr wrap="square" lIns="0" tIns="0" rIns="0" bIns="0" rtlCol="0" anchor="b" anchorCtr="0">
            <a:noAutofit/>
          </a:bodyPr>
          <a:lstStyle/>
          <a:p>
            <a:pPr algn="l" rtl="0"/>
            <a:r>
              <a:rPr lang="lv-lv" sz="750" b="0">
                <a:solidFill>
                  <a:schemeClr val="tx1"/>
                </a:solidFill>
              </a:rPr>
              <a:t>PwC</a:t>
            </a:r>
          </a:p>
        </p:txBody>
      </p:sp>
      <p:sp>
        <p:nvSpPr>
          <p:cNvPr id="6" name="Slide Number"/>
          <p:cNvSpPr>
            <a:spLocks noGrp="1"/>
          </p:cNvSpPr>
          <p:nvPr>
            <p:ph type="sldNum" sz="quarter" idx="4"/>
          </p:nvPr>
        </p:nvSpPr>
        <p:spPr>
          <a:xfrm>
            <a:off x="9984296" y="6492240"/>
            <a:ext cx="1764792" cy="137160"/>
          </a:xfrm>
          <a:prstGeom prst="rect">
            <a:avLst/>
          </a:prstGeom>
        </p:spPr>
        <p:txBody>
          <a:bodyPr vert="horz" lIns="0" tIns="0" rIns="0" bIns="0" rtlCol="0" anchor="b" anchorCtr="0">
            <a:noAutofit/>
          </a:bodyPr>
          <a:lstStyle>
            <a:lvl1pPr algn="r">
              <a:defRPr sz="750">
                <a:solidFill>
                  <a:schemeClr val="tx1"/>
                </a:solidFill>
              </a:defRPr>
            </a:lvl1pPr>
          </a:lstStyle>
          <a:p>
            <a:pPr rtl="0"/>
            <a:fld id="{7870704B-CE94-48CC-AF30-84932A1262A7}" type="slidenum">
              <a:rPr lang="en-GB" smtClean="0"/>
              <a:pPr/>
              <a:t>‹#›</a:t>
            </a:fld>
            <a:endParaRPr lang="en-GB" dirty="0"/>
          </a:p>
        </p:txBody>
      </p:sp>
    </p:spTree>
    <p:extLst>
      <p:ext uri="{BB962C8B-B14F-4D97-AF65-F5344CB8AC3E}">
        <p14:creationId xmlns:p14="http://schemas.microsoft.com/office/powerpoint/2010/main" val="3602324447"/>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 id="2147483825" r:id="rId20"/>
    <p:sldLayoutId id="2147483826" r:id="rId21"/>
    <p:sldLayoutId id="2147483827" r:id="rId22"/>
    <p:sldLayoutId id="2147483828" r:id="rId23"/>
    <p:sldLayoutId id="2147483829" r:id="rId24"/>
    <p:sldLayoutId id="2147483830" r:id="rId25"/>
    <p:sldLayoutId id="2147483831" r:id="rId26"/>
    <p:sldLayoutId id="2147483832" r:id="rId27"/>
    <p:sldLayoutId id="2147483833" r:id="rId28"/>
    <p:sldLayoutId id="2147483834" r:id="rId29"/>
    <p:sldLayoutId id="2147483835" r:id="rId30"/>
    <p:sldLayoutId id="2147483836" r:id="rId31"/>
    <p:sldLayoutId id="2147483837" r:id="rId32"/>
    <p:sldLayoutId id="2147483838" r:id="rId33"/>
    <p:sldLayoutId id="2147483839" r:id="rId34"/>
    <p:sldLayoutId id="2147483840" r:id="rId35"/>
    <p:sldLayoutId id="2147483841" r:id="rId36"/>
    <p:sldLayoutId id="2147483842" r:id="rId37"/>
    <p:sldLayoutId id="2147483843" r:id="rId38"/>
    <p:sldLayoutId id="2147483844" r:id="rId39"/>
    <p:sldLayoutId id="2147483845" r:id="rId40"/>
    <p:sldLayoutId id="2147483846" r:id="rId41"/>
    <p:sldLayoutId id="2147483847" r:id="rId42"/>
    <p:sldLayoutId id="2147483848" r:id="rId43"/>
    <p:sldLayoutId id="2147483849" r:id="rId44"/>
    <p:sldLayoutId id="2147483850" r:id="rId45"/>
    <p:sldLayoutId id="2147483851" r:id="rId46"/>
    <p:sldLayoutId id="2147483852" r:id="rId47"/>
    <p:sldLayoutId id="2147483853" r:id="rId48"/>
    <p:sldLayoutId id="2147483854" r:id="rId49"/>
    <p:sldLayoutId id="2147483855" r:id="rId50"/>
    <p:sldLayoutId id="2147483856" r:id="rId51"/>
    <p:sldLayoutId id="2147483857" r:id="rId52"/>
    <p:sldLayoutId id="2147483858" r:id="rId53"/>
    <p:sldLayoutId id="2147483859" r:id="rId54"/>
    <p:sldLayoutId id="2147483860" r:id="rId55"/>
    <p:sldLayoutId id="2147483861" r:id="rId56"/>
  </p:sldLayoutIdLst>
  <p:hf hdr="0"/>
  <p:txStyles>
    <p:titleStyle>
      <a:lvl1pPr algn="l" defTabSz="914400" rtl="0" eaLnBrk="1" latinLnBrk="0" hangingPunct="1">
        <a:lnSpc>
          <a:spcPct val="85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1800" b="1"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548640" indent="-1809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5pPr>
      <a:lvl6pPr marL="73152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6pPr>
      <a:lvl7pPr marL="91440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7pPr>
      <a:lvl8pPr marL="109728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8pPr>
      <a:lvl9pPr marL="1280160" indent="-18288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pos="279">
          <p15:clr>
            <a:srgbClr val="F26B43"/>
          </p15:clr>
        </p15:guide>
        <p15:guide id="2" pos="7401">
          <p15:clr>
            <a:srgbClr val="F26B43"/>
          </p15:clr>
        </p15:guide>
        <p15:guide id="3" pos="3953">
          <p15:clr>
            <a:srgbClr val="F26B43"/>
          </p15:clr>
        </p15:guide>
        <p15:guide id="4" pos="3727">
          <p15:clr>
            <a:srgbClr val="F26B43"/>
          </p15:clr>
        </p15:guide>
        <p15:guide id="5" orient="horz" pos="3888">
          <p15:clr>
            <a:srgbClr val="F26B43"/>
          </p15:clr>
        </p15:guide>
        <p15:guide id="6" pos="2726">
          <p15:clr>
            <a:srgbClr val="F26B43"/>
          </p15:clr>
        </p15:guide>
        <p15:guide id="7" pos="2502">
          <p15:clr>
            <a:srgbClr val="F26B43"/>
          </p15:clr>
        </p15:guide>
        <p15:guide id="8" pos="4952">
          <p15:clr>
            <a:srgbClr val="F26B43"/>
          </p15:clr>
        </p15:guide>
        <p15:guide id="9" pos="5177">
          <p15:clr>
            <a:srgbClr val="F26B43"/>
          </p15:clr>
        </p15:guide>
        <p15:guide id="10" orient="horz" pos="2160">
          <p15:clr>
            <a:srgbClr val="F26B43"/>
          </p15:clr>
        </p15:guide>
        <p15:guide id="11" orient="horz" pos="1325">
          <p15:clr>
            <a:srgbClr val="F26B43"/>
          </p15:clr>
        </p15:guide>
        <p15:guide id="12" orient="horz" pos="1146">
          <p15:clr>
            <a:srgbClr val="F26B43"/>
          </p15:clr>
        </p15:guide>
        <p15:guide id="13" orient="horz" pos="27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38922299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26250883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8939441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13690463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27539090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8723322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2860560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276102248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2215583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3533531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1431297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289063670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2406974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18231647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04FDFEC-B212-44D5-A512-6C1FBB9C8CBF}"/>
              </a:ext>
            </a:extLst>
          </p:cNvPr>
          <p:cNvGraphicFramePr>
            <a:graphicFrameLocks noChangeAspect="1"/>
          </p:cNvGraphicFramePr>
          <p:nvPr userDrawn="1">
            <p:custDataLst>
              <p:tags r:id="rId14"/>
            </p:custDataLst>
            <p:extLst>
              <p:ext uri="{D42A27DB-BD31-4B8C-83A1-F6EECF244321}">
                <p14:modId xmlns:p14="http://schemas.microsoft.com/office/powerpoint/2010/main" val="11923414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Slide" r:id="rId16" imgW="494" imgH="494" progId="TCLayout.ActiveDocument.1">
                  <p:embed/>
                </p:oleObj>
              </mc:Choice>
              <mc:Fallback>
                <p:oleObj name="think-cell Slide" r:id="rId16" imgW="494" imgH="494" progId="TCLayout.ActiveDocument.1">
                  <p:embed/>
                  <p:pic>
                    <p:nvPicPr>
                      <p:cNvPr id="8" name="Object 7" hidden="1">
                        <a:extLst>
                          <a:ext uri="{FF2B5EF4-FFF2-40B4-BE49-F238E27FC236}">
                            <a16:creationId xmlns:a16="http://schemas.microsoft.com/office/drawing/2014/main" id="{A04FDFEC-B212-44D5-A512-6C1FBB9C8CBF}"/>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8C5ED78-3346-46FE-96AE-4FB21BE85391}"/>
              </a:ext>
            </a:extLst>
          </p:cNvPr>
          <p:cNvSpPr/>
          <p:nvPr userDrawn="1">
            <p:custDataLst>
              <p:tags r:id="rId1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rtl="0"/>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2" name="Title Placeholder 1">
            <a:extLst>
              <a:ext uri="{FF2B5EF4-FFF2-40B4-BE49-F238E27FC236}">
                <a16:creationId xmlns:a16="http://schemas.microsoft.com/office/drawing/2014/main" id="{47A09B49-A56A-47C1-A1B5-8EC20AC7E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v-lv"/>
              <a:t>Click to edit Master title style</a:t>
            </a:r>
            <a:endParaRPr lang="en-GB"/>
          </a:p>
        </p:txBody>
      </p:sp>
      <p:sp>
        <p:nvSpPr>
          <p:cNvPr id="3" name="Text Placeholder 2">
            <a:extLst>
              <a:ext uri="{FF2B5EF4-FFF2-40B4-BE49-F238E27FC236}">
                <a16:creationId xmlns:a16="http://schemas.microsoft.com/office/drawing/2014/main" id="{49DD3F64-22CA-4581-A89C-CBFD2251A0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v-lv"/>
              <a:t>Edit Master text styles</a:t>
            </a:r>
          </a:p>
          <a:p>
            <a:pPr lvl="1" rtl="0"/>
            <a:r>
              <a:rPr lang="lv-lv"/>
              <a:t>Second level</a:t>
            </a:r>
          </a:p>
          <a:p>
            <a:pPr lvl="2" rtl="0"/>
            <a:r>
              <a:rPr lang="lv-lv"/>
              <a:t>Third level</a:t>
            </a:r>
          </a:p>
          <a:p>
            <a:pPr lvl="3" rtl="0"/>
            <a:r>
              <a:rPr lang="lv-lv"/>
              <a:t>Fourth level</a:t>
            </a:r>
          </a:p>
          <a:p>
            <a:pPr lvl="4" rtl="0"/>
            <a:r>
              <a:rPr lang="lv-lv"/>
              <a:t>Fifth level</a:t>
            </a:r>
            <a:endParaRPr lang="en-GB"/>
          </a:p>
        </p:txBody>
      </p:sp>
      <p:sp>
        <p:nvSpPr>
          <p:cNvPr id="4" name="Date Placeholder 3">
            <a:extLst>
              <a:ext uri="{FF2B5EF4-FFF2-40B4-BE49-F238E27FC236}">
                <a16:creationId xmlns:a16="http://schemas.microsoft.com/office/drawing/2014/main" id="{5242976F-2655-4FFE-9A1B-F76524E112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en-GB"/>
          </a:p>
        </p:txBody>
      </p:sp>
      <p:sp>
        <p:nvSpPr>
          <p:cNvPr id="5" name="Footer Placeholder 4">
            <a:extLst>
              <a:ext uri="{FF2B5EF4-FFF2-40B4-BE49-F238E27FC236}">
                <a16:creationId xmlns:a16="http://schemas.microsoft.com/office/drawing/2014/main" id="{3FC45781-ED63-4E14-A717-676E16C283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GB"/>
          </a:p>
        </p:txBody>
      </p:sp>
      <p:sp>
        <p:nvSpPr>
          <p:cNvPr id="6" name="Slide Number Placeholder 5">
            <a:extLst>
              <a:ext uri="{FF2B5EF4-FFF2-40B4-BE49-F238E27FC236}">
                <a16:creationId xmlns:a16="http://schemas.microsoft.com/office/drawing/2014/main" id="{49B8DF6F-A4CA-45ED-BB4B-F4BFEBA58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E81276B6-4034-4841-805E-541AB8384CBA}" type="slidenum">
              <a:rPr lang="en-GB" smtClean="0"/>
              <a:t>‹#›</a:t>
            </a:fld>
            <a:endParaRPr lang="en-GB"/>
          </a:p>
        </p:txBody>
      </p:sp>
    </p:spTree>
    <p:extLst>
      <p:ext uri="{BB962C8B-B14F-4D97-AF65-F5344CB8AC3E}">
        <p14:creationId xmlns:p14="http://schemas.microsoft.com/office/powerpoint/2010/main" val="237562307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55.xml"/><Relationship Id="rId7" Type="http://schemas.openxmlformats.org/officeDocument/2006/relationships/image" Target="../media/image1.emf"/><Relationship Id="rId2" Type="http://schemas.openxmlformats.org/officeDocument/2006/relationships/tags" Target="../tags/tag54.xml"/><Relationship Id="rId1" Type="http://schemas.openxmlformats.org/officeDocument/2006/relationships/vmlDrawing" Target="../drawings/vmlDrawing27.vml"/><Relationship Id="rId6" Type="http://schemas.openxmlformats.org/officeDocument/2006/relationships/oleObject" Target="../embeddings/oleObject27.bin"/><Relationship Id="rId5" Type="http://schemas.openxmlformats.org/officeDocument/2006/relationships/notesSlide" Target="../notesSlides/notesSlide1.xml"/><Relationship Id="rId10" Type="http://schemas.openxmlformats.org/officeDocument/2006/relationships/image" Target="../media/image6.jpeg"/><Relationship Id="rId4" Type="http://schemas.openxmlformats.org/officeDocument/2006/relationships/slideLayout" Target="../slideLayouts/slideLayout186.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46.xml"/><Relationship Id="rId3" Type="http://schemas.openxmlformats.org/officeDocument/2006/relationships/tags" Target="../tags/tag67.xml"/><Relationship Id="rId7" Type="http://schemas.openxmlformats.org/officeDocument/2006/relationships/image" Target="../media/image1.emf"/><Relationship Id="rId12" Type="http://schemas.openxmlformats.org/officeDocument/2006/relationships/slide" Target="slide17.xml"/><Relationship Id="rId2" Type="http://schemas.openxmlformats.org/officeDocument/2006/relationships/tags" Target="../tags/tag66.xml"/><Relationship Id="rId1" Type="http://schemas.openxmlformats.org/officeDocument/2006/relationships/vmlDrawing" Target="../drawings/vmlDrawing34.vml"/><Relationship Id="rId6" Type="http://schemas.openxmlformats.org/officeDocument/2006/relationships/oleObject" Target="../embeddings/oleObject34.bin"/><Relationship Id="rId11" Type="http://schemas.openxmlformats.org/officeDocument/2006/relationships/slide" Target="slide14.xml"/><Relationship Id="rId5" Type="http://schemas.openxmlformats.org/officeDocument/2006/relationships/notesSlide" Target="../notesSlides/notesSlide7.xml"/><Relationship Id="rId10" Type="http://schemas.openxmlformats.org/officeDocument/2006/relationships/slide" Target="slide20.xml"/><Relationship Id="rId4" Type="http://schemas.openxmlformats.org/officeDocument/2006/relationships/slideLayout" Target="../slideLayouts/slideLayout6.xml"/><Relationship Id="rId9" Type="http://schemas.openxmlformats.org/officeDocument/2006/relationships/slide" Target="slide6.xml"/></Relationships>
</file>

<file path=ppt/slides/_rels/slide11.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tags" Target="../tags/tag69.xml"/><Relationship Id="rId7" Type="http://schemas.openxmlformats.org/officeDocument/2006/relationships/image" Target="../media/image1.emf"/><Relationship Id="rId2" Type="http://schemas.openxmlformats.org/officeDocument/2006/relationships/tags" Target="../tags/tag68.xml"/><Relationship Id="rId1" Type="http://schemas.openxmlformats.org/officeDocument/2006/relationships/vmlDrawing" Target="../drawings/vmlDrawing35.vml"/><Relationship Id="rId6" Type="http://schemas.openxmlformats.org/officeDocument/2006/relationships/oleObject" Target="../embeddings/oleObject35.bin"/><Relationship Id="rId5" Type="http://schemas.openxmlformats.org/officeDocument/2006/relationships/notesSlide" Target="../notesSlides/notesSlide8.xml"/><Relationship Id="rId4"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 Target="slide4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0.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s/_rels/slide14.xml.rels><?xml version="1.0" encoding="UTF-8" standalone="yes"?>
<Relationships xmlns="http://schemas.openxmlformats.org/package/2006/relationships"><Relationship Id="rId8" Type="http://schemas.openxmlformats.org/officeDocument/2006/relationships/hyperlink" Target="http://mkd.gov.lv/download/1032" TargetMode="External"/><Relationship Id="rId3" Type="http://schemas.openxmlformats.org/officeDocument/2006/relationships/tags" Target="../tags/tag72.xml"/><Relationship Id="rId7" Type="http://schemas.openxmlformats.org/officeDocument/2006/relationships/image" Target="../media/image1.emf"/><Relationship Id="rId2" Type="http://schemas.openxmlformats.org/officeDocument/2006/relationships/tags" Target="../tags/tag71.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notesSlide" Target="../notesSlides/notesSlide9.xml"/><Relationship Id="rId4"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tags" Target="../tags/tag74.xml"/><Relationship Id="rId7" Type="http://schemas.openxmlformats.org/officeDocument/2006/relationships/image" Target="../media/image1.emf"/><Relationship Id="rId2" Type="http://schemas.openxmlformats.org/officeDocument/2006/relationships/tags" Target="../tags/tag73.xml"/><Relationship Id="rId1" Type="http://schemas.openxmlformats.org/officeDocument/2006/relationships/vmlDrawing" Target="../drawings/vmlDrawing38.vml"/><Relationship Id="rId6" Type="http://schemas.openxmlformats.org/officeDocument/2006/relationships/oleObject" Target="../embeddings/oleObject38.bin"/><Relationship Id="rId11" Type="http://schemas.openxmlformats.org/officeDocument/2006/relationships/slide" Target="slide28.xml"/><Relationship Id="rId5" Type="http://schemas.openxmlformats.org/officeDocument/2006/relationships/notesSlide" Target="../notesSlides/notesSlide10.xml"/><Relationship Id="rId10" Type="http://schemas.openxmlformats.org/officeDocument/2006/relationships/slide" Target="slide27.xml"/><Relationship Id="rId4" Type="http://schemas.openxmlformats.org/officeDocument/2006/relationships/slideLayout" Target="../slideLayouts/slideLayout6.xml"/><Relationship Id="rId9" Type="http://schemas.openxmlformats.org/officeDocument/2006/relationships/slide" Target="slide26.xml"/></Relationships>
</file>

<file path=ppt/slides/_rels/slide16.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image" Target="../media/image1.emf"/><Relationship Id="rId2" Type="http://schemas.openxmlformats.org/officeDocument/2006/relationships/tags" Target="../tags/tag75.xml"/><Relationship Id="rId1" Type="http://schemas.openxmlformats.org/officeDocument/2006/relationships/vmlDrawing" Target="../drawings/vmlDrawing39.vml"/><Relationship Id="rId6" Type="http://schemas.openxmlformats.org/officeDocument/2006/relationships/oleObject" Target="../embeddings/oleObject39.bin"/><Relationship Id="rId5" Type="http://schemas.openxmlformats.org/officeDocument/2006/relationships/notesSlide" Target="../notesSlides/notesSlide11.xml"/><Relationship Id="rId4"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77.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s/_rels/slide18.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tags" Target="../tags/tag79.xml"/><Relationship Id="rId7" Type="http://schemas.openxmlformats.org/officeDocument/2006/relationships/image" Target="../media/image1.emf"/><Relationship Id="rId2" Type="http://schemas.openxmlformats.org/officeDocument/2006/relationships/tags" Target="../tags/tag78.xml"/><Relationship Id="rId1" Type="http://schemas.openxmlformats.org/officeDocument/2006/relationships/vmlDrawing" Target="../drawings/vmlDrawing41.vml"/><Relationship Id="rId6" Type="http://schemas.openxmlformats.org/officeDocument/2006/relationships/oleObject" Target="../embeddings/oleObject41.bin"/><Relationship Id="rId5" Type="http://schemas.openxmlformats.org/officeDocument/2006/relationships/notesSlide" Target="../notesSlides/notesSlide12.xml"/><Relationship Id="rId10" Type="http://schemas.openxmlformats.org/officeDocument/2006/relationships/slide" Target="slide40.xml"/><Relationship Id="rId4" Type="http://schemas.openxmlformats.org/officeDocument/2006/relationships/slideLayout" Target="../slideLayouts/slideLayout6.xml"/><Relationship Id="rId9" Type="http://schemas.openxmlformats.org/officeDocument/2006/relationships/slide" Target="slide32.xml"/></Relationships>
</file>

<file path=ppt/slides/_rels/slide19.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20.png"/><Relationship Id="rId3" Type="http://schemas.openxmlformats.org/officeDocument/2006/relationships/tags" Target="../tags/tag81.xml"/><Relationship Id="rId7" Type="http://schemas.openxmlformats.org/officeDocument/2006/relationships/image" Target="../media/image1.emf"/><Relationship Id="rId12" Type="http://schemas.openxmlformats.org/officeDocument/2006/relationships/image" Target="../media/image19.png"/><Relationship Id="rId2" Type="http://schemas.openxmlformats.org/officeDocument/2006/relationships/tags" Target="../tags/tag80.xml"/><Relationship Id="rId1" Type="http://schemas.openxmlformats.org/officeDocument/2006/relationships/vmlDrawing" Target="../drawings/vmlDrawing42.vml"/><Relationship Id="rId6" Type="http://schemas.openxmlformats.org/officeDocument/2006/relationships/oleObject" Target="../embeddings/oleObject42.bin"/><Relationship Id="rId11" Type="http://schemas.openxmlformats.org/officeDocument/2006/relationships/hyperlink" Target="https://eur-lex.europa.eu/legal-content/LV/TXT/?uri=CELEX%3A32019L1023" TargetMode="External"/><Relationship Id="rId5" Type="http://schemas.openxmlformats.org/officeDocument/2006/relationships/notesSlide" Target="../notesSlides/notesSlide13.xml"/><Relationship Id="rId10" Type="http://schemas.openxmlformats.org/officeDocument/2006/relationships/hyperlink" Target="https://likumi.lv/ta/id/214590-maksatnespejas-likums" TargetMode="External"/><Relationship Id="rId4" Type="http://schemas.openxmlformats.org/officeDocument/2006/relationships/slideLayout" Target="../slideLayouts/slideLayout6.xml"/><Relationship Id="rId9" Type="http://schemas.openxmlformats.org/officeDocument/2006/relationships/slide" Target="slide3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slide" Target="slide48.xml"/><Relationship Id="rId2" Type="http://schemas.openxmlformats.org/officeDocument/2006/relationships/tags" Target="../tags/tag56.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2.xml"/><Relationship Id="rId1" Type="http://schemas.openxmlformats.org/officeDocument/2006/relationships/vmlDrawing" Target="../drawings/vmlDrawing43.vml"/><Relationship Id="rId6" Type="http://schemas.openxmlformats.org/officeDocument/2006/relationships/image" Target="../media/image1.emf"/><Relationship Id="rId5" Type="http://schemas.openxmlformats.org/officeDocument/2006/relationships/oleObject" Target="../embeddings/oleObject43.bin"/><Relationship Id="rId4"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tags" Target="../tags/tag84.xml"/><Relationship Id="rId7" Type="http://schemas.openxmlformats.org/officeDocument/2006/relationships/image" Target="../media/image1.emf"/><Relationship Id="rId2" Type="http://schemas.openxmlformats.org/officeDocument/2006/relationships/tags" Target="../tags/tag83.xml"/><Relationship Id="rId1" Type="http://schemas.openxmlformats.org/officeDocument/2006/relationships/vmlDrawing" Target="../drawings/vmlDrawing44.vml"/><Relationship Id="rId6" Type="http://schemas.openxmlformats.org/officeDocument/2006/relationships/oleObject" Target="../embeddings/oleObject44.bin"/><Relationship Id="rId5" Type="http://schemas.openxmlformats.org/officeDocument/2006/relationships/notesSlide" Target="../notesSlides/notesSlide15.xml"/><Relationship Id="rId4"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5.xml"/><Relationship Id="rId1" Type="http://schemas.openxmlformats.org/officeDocument/2006/relationships/vmlDrawing" Target="../drawings/vmlDrawing45.vml"/><Relationship Id="rId6" Type="http://schemas.openxmlformats.org/officeDocument/2006/relationships/image" Target="../media/image1.emf"/><Relationship Id="rId5" Type="http://schemas.openxmlformats.org/officeDocument/2006/relationships/oleObject" Target="../embeddings/oleObject45.bin"/><Relationship Id="rId4"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tags" Target="../tags/tag87.xml"/><Relationship Id="rId7" Type="http://schemas.openxmlformats.org/officeDocument/2006/relationships/image" Target="../media/image13.png"/><Relationship Id="rId2" Type="http://schemas.openxmlformats.org/officeDocument/2006/relationships/tags" Target="../tags/tag86.xml"/><Relationship Id="rId1" Type="http://schemas.openxmlformats.org/officeDocument/2006/relationships/vmlDrawing" Target="../drawings/vmlDrawing46.vml"/><Relationship Id="rId6" Type="http://schemas.openxmlformats.org/officeDocument/2006/relationships/image" Target="../media/image1.emf"/><Relationship Id="rId5" Type="http://schemas.openxmlformats.org/officeDocument/2006/relationships/oleObject" Target="../embeddings/oleObject46.bin"/><Relationship Id="rId4" Type="http://schemas.openxmlformats.org/officeDocument/2006/relationships/slideLayout" Target="../slideLayouts/slideLayout128.xml"/><Relationship Id="rId9" Type="http://schemas.openxmlformats.org/officeDocument/2006/relationships/hyperlink" Target="http://www.eds.vid.gov.lv/"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em.gov.lv/en/" TargetMode="External"/><Relationship Id="rId13" Type="http://schemas.openxmlformats.org/officeDocument/2006/relationships/hyperlink" Target="http://mkd.gov.lv/" TargetMode="External"/><Relationship Id="rId18" Type="http://schemas.openxmlformats.org/officeDocument/2006/relationships/image" Target="../media/image15.png"/><Relationship Id="rId3" Type="http://schemas.openxmlformats.org/officeDocument/2006/relationships/tags" Target="../tags/tag89.xml"/><Relationship Id="rId21" Type="http://schemas.openxmlformats.org/officeDocument/2006/relationships/image" Target="../media/image18.png"/><Relationship Id="rId7" Type="http://schemas.openxmlformats.org/officeDocument/2006/relationships/hyperlink" Target="https://likumi.lv/ta/id/214590-meaksatnespejas-likums" TargetMode="External"/><Relationship Id="rId12" Type="http://schemas.openxmlformats.org/officeDocument/2006/relationships/hyperlink" Target="https://manidati.kreg.lv/?lang=EN" TargetMode="External"/><Relationship Id="rId17" Type="http://schemas.openxmlformats.org/officeDocument/2006/relationships/image" Target="../media/image1.emf"/><Relationship Id="rId2" Type="http://schemas.openxmlformats.org/officeDocument/2006/relationships/tags" Target="../tags/tag88.xml"/><Relationship Id="rId16" Type="http://schemas.openxmlformats.org/officeDocument/2006/relationships/oleObject" Target="../embeddings/oleObject47.bin"/><Relationship Id="rId20" Type="http://schemas.openxmlformats.org/officeDocument/2006/relationships/image" Target="../media/image17.png"/><Relationship Id="rId1" Type="http://schemas.openxmlformats.org/officeDocument/2006/relationships/vmlDrawing" Target="../drawings/vmlDrawing47.vml"/><Relationship Id="rId6" Type="http://schemas.openxmlformats.org/officeDocument/2006/relationships/hyperlink" Target="https://likumi.lv/ta/id/33946-par-nodokliem-un-nodevam" TargetMode="External"/><Relationship Id="rId11" Type="http://schemas.openxmlformats.org/officeDocument/2006/relationships/hyperlink" Target="https://www.ur.gov.lv/en/" TargetMode="External"/><Relationship Id="rId24" Type="http://schemas.openxmlformats.org/officeDocument/2006/relationships/image" Target="../media/image22.png"/><Relationship Id="rId5" Type="http://schemas.openxmlformats.org/officeDocument/2006/relationships/notesSlide" Target="../notesSlides/notesSlide17.xml"/><Relationship Id="rId15" Type="http://schemas.openxmlformats.org/officeDocument/2006/relationships/hyperlink" Target="https://www.vid.gov.lv/lv/pieejami-vairaki-risinajumi-kas-atvieglo-nodoklu-paradu-nomaksu-0" TargetMode="External"/><Relationship Id="rId23" Type="http://schemas.openxmlformats.org/officeDocument/2006/relationships/image" Target="../media/image21.png"/><Relationship Id="rId10" Type="http://schemas.openxmlformats.org/officeDocument/2006/relationships/hyperlink" Target="https://www.crediweb.lv/" TargetMode="External"/><Relationship Id="rId19" Type="http://schemas.openxmlformats.org/officeDocument/2006/relationships/image" Target="../media/image16.png"/><Relationship Id="rId4" Type="http://schemas.openxmlformats.org/officeDocument/2006/relationships/slideLayout" Target="../slideLayouts/slideLayout6.xml"/><Relationship Id="rId9" Type="http://schemas.openxmlformats.org/officeDocument/2006/relationships/hyperlink" Target="https://www.zemesgramata.lv/" TargetMode="External"/><Relationship Id="rId14" Type="http://schemas.openxmlformats.org/officeDocument/2006/relationships/hyperlink" Target="https://www.vid.gov.lv/lv/nodoklu-maksataju-reitinga-sistema" TargetMode="External"/><Relationship Id="rId22"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tags" Target="../tags/tag91.xml"/><Relationship Id="rId7" Type="http://schemas.openxmlformats.org/officeDocument/2006/relationships/image" Target="../media/image1.emf"/><Relationship Id="rId2" Type="http://schemas.openxmlformats.org/officeDocument/2006/relationships/tags" Target="../tags/tag90.xml"/><Relationship Id="rId1" Type="http://schemas.openxmlformats.org/officeDocument/2006/relationships/vmlDrawing" Target="../drawings/vmlDrawing48.vml"/><Relationship Id="rId6" Type="http://schemas.openxmlformats.org/officeDocument/2006/relationships/oleObject" Target="../embeddings/oleObject48.bin"/><Relationship Id="rId5" Type="http://schemas.openxmlformats.org/officeDocument/2006/relationships/notesSlide" Target="../notesSlides/notesSlide18.xml"/><Relationship Id="rId4"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tags" Target="../tags/tag93.xml"/><Relationship Id="rId7" Type="http://schemas.openxmlformats.org/officeDocument/2006/relationships/slide" Target="slide27.xml"/><Relationship Id="rId2" Type="http://schemas.openxmlformats.org/officeDocument/2006/relationships/tags" Target="../tags/tag92.xml"/><Relationship Id="rId1" Type="http://schemas.openxmlformats.org/officeDocument/2006/relationships/vmlDrawing" Target="../drawings/vmlDrawing49.vml"/><Relationship Id="rId6" Type="http://schemas.openxmlformats.org/officeDocument/2006/relationships/image" Target="../media/image1.emf"/><Relationship Id="rId5" Type="http://schemas.openxmlformats.org/officeDocument/2006/relationships/oleObject" Target="../embeddings/oleObject49.bin"/><Relationship Id="rId4"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8" Type="http://schemas.openxmlformats.org/officeDocument/2006/relationships/hyperlink" Target="https://www.vid.gov.lv/lv/veidlapas-un-iesniegumi-22" TargetMode="External"/><Relationship Id="rId3" Type="http://schemas.openxmlformats.org/officeDocument/2006/relationships/tags" Target="../tags/tag95.xml"/><Relationship Id="rId7" Type="http://schemas.openxmlformats.org/officeDocument/2006/relationships/image" Target="../media/image1.emf"/><Relationship Id="rId2" Type="http://schemas.openxmlformats.org/officeDocument/2006/relationships/tags" Target="../tags/tag94.xml"/><Relationship Id="rId1" Type="http://schemas.openxmlformats.org/officeDocument/2006/relationships/vmlDrawing" Target="../drawings/vmlDrawing50.vml"/><Relationship Id="rId6" Type="http://schemas.openxmlformats.org/officeDocument/2006/relationships/oleObject" Target="../embeddings/oleObject50.bin"/><Relationship Id="rId5" Type="http://schemas.openxmlformats.org/officeDocument/2006/relationships/notesSlide" Target="../notesSlides/notesSlide19.xml"/><Relationship Id="rId4" Type="http://schemas.openxmlformats.org/officeDocument/2006/relationships/slideLayout" Target="../slideLayouts/slideLayout40.xml"/><Relationship Id="rId9" Type="http://schemas.openxmlformats.org/officeDocument/2006/relationships/hyperlink" Target="https://www.vid.gov.lv/lv/pieejami-vairaki-risinajumi-kas-atvieglo-nodoklu-paradu-nomaksu" TargetMode="External"/></Relationships>
</file>

<file path=ppt/slides/_rels/slide28.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1.emf"/><Relationship Id="rId2" Type="http://schemas.openxmlformats.org/officeDocument/2006/relationships/tags" Target="../tags/tag96.xml"/><Relationship Id="rId1" Type="http://schemas.openxmlformats.org/officeDocument/2006/relationships/vmlDrawing" Target="../drawings/vmlDrawing51.vml"/><Relationship Id="rId6" Type="http://schemas.openxmlformats.org/officeDocument/2006/relationships/oleObject" Target="../embeddings/oleObject51.bin"/><Relationship Id="rId5" Type="http://schemas.openxmlformats.org/officeDocument/2006/relationships/notesSlide" Target="../notesSlides/notesSlide20.xml"/><Relationship Id="rId4"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3" Type="http://schemas.openxmlformats.org/officeDocument/2006/relationships/tags" Target="../tags/tag99.xml"/><Relationship Id="rId7" Type="http://schemas.openxmlformats.org/officeDocument/2006/relationships/image" Target="../media/image1.emf"/><Relationship Id="rId2" Type="http://schemas.openxmlformats.org/officeDocument/2006/relationships/tags" Target="../tags/tag98.xml"/><Relationship Id="rId1" Type="http://schemas.openxmlformats.org/officeDocument/2006/relationships/vmlDrawing" Target="../drawings/vmlDrawing52.vml"/><Relationship Id="rId6" Type="http://schemas.openxmlformats.org/officeDocument/2006/relationships/oleObject" Target="../embeddings/oleObject52.bin"/><Relationship Id="rId5" Type="http://schemas.openxmlformats.org/officeDocument/2006/relationships/notesSlide" Target="../notesSlides/notesSlide21.xml"/><Relationship Id="rId4"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9.xml"/><Relationship Id="rId3" Type="http://schemas.openxmlformats.org/officeDocument/2006/relationships/tags" Target="../tags/tag58.xml"/><Relationship Id="rId7" Type="http://schemas.openxmlformats.org/officeDocument/2006/relationships/image" Target="../media/image1.emf"/><Relationship Id="rId12" Type="http://schemas.openxmlformats.org/officeDocument/2006/relationships/slide" Target="slide8.xml"/><Relationship Id="rId2" Type="http://schemas.openxmlformats.org/officeDocument/2006/relationships/tags" Target="../tags/tag57.xml"/><Relationship Id="rId1" Type="http://schemas.openxmlformats.org/officeDocument/2006/relationships/vmlDrawing" Target="../drawings/vmlDrawing29.vml"/><Relationship Id="rId6" Type="http://schemas.openxmlformats.org/officeDocument/2006/relationships/oleObject" Target="../embeddings/oleObject29.bin"/><Relationship Id="rId11" Type="http://schemas.openxmlformats.org/officeDocument/2006/relationships/slide" Target="slide7.xml"/><Relationship Id="rId5" Type="http://schemas.openxmlformats.org/officeDocument/2006/relationships/notesSlide" Target="../notesSlides/notesSlide3.xml"/><Relationship Id="rId15" Type="http://schemas.openxmlformats.org/officeDocument/2006/relationships/slide" Target="slide13.xml"/><Relationship Id="rId10" Type="http://schemas.openxmlformats.org/officeDocument/2006/relationships/slide" Target="slide20.xml"/><Relationship Id="rId4" Type="http://schemas.openxmlformats.org/officeDocument/2006/relationships/slideLayout" Target="../slideLayouts/slideLayout6.xml"/><Relationship Id="rId9" Type="http://schemas.openxmlformats.org/officeDocument/2006/relationships/slide" Target="slide11.xml"/><Relationship Id="rId14" Type="http://schemas.openxmlformats.org/officeDocument/2006/relationships/slide" Target="slide17.xml"/></Relationships>
</file>

<file path=ppt/slides/_rels/slide30.xml.rels><?xml version="1.0" encoding="UTF-8" standalone="yes"?>
<Relationships xmlns="http://schemas.openxmlformats.org/package/2006/relationships"><Relationship Id="rId8" Type="http://schemas.openxmlformats.org/officeDocument/2006/relationships/package" Target="../embeddings/Microsoft_Excel_Macro-Enabled_Worksheet3.xlsm"/><Relationship Id="rId3" Type="http://schemas.openxmlformats.org/officeDocument/2006/relationships/tags" Target="../tags/tag101.xml"/><Relationship Id="rId7" Type="http://schemas.openxmlformats.org/officeDocument/2006/relationships/image" Target="../media/image1.emf"/><Relationship Id="rId2" Type="http://schemas.openxmlformats.org/officeDocument/2006/relationships/tags" Target="../tags/tag100.xml"/><Relationship Id="rId1" Type="http://schemas.openxmlformats.org/officeDocument/2006/relationships/vmlDrawing" Target="../drawings/vmlDrawing53.vml"/><Relationship Id="rId6" Type="http://schemas.openxmlformats.org/officeDocument/2006/relationships/oleObject" Target="../embeddings/oleObject53.bin"/><Relationship Id="rId5" Type="http://schemas.openxmlformats.org/officeDocument/2006/relationships/notesSlide" Target="../notesSlides/notesSlide22.xml"/><Relationship Id="rId4" Type="http://schemas.openxmlformats.org/officeDocument/2006/relationships/slideLayout" Target="../slideLayouts/slideLayout73.xml"/><Relationship Id="rId9" Type="http://schemas.openxmlformats.org/officeDocument/2006/relationships/image" Target="../media/image23.emf"/></Relationships>
</file>

<file path=ppt/slides/_rels/slide31.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tags" Target="../tags/tag103.xml"/><Relationship Id="rId7" Type="http://schemas.openxmlformats.org/officeDocument/2006/relationships/image" Target="../media/image1.emf"/><Relationship Id="rId2" Type="http://schemas.openxmlformats.org/officeDocument/2006/relationships/tags" Target="../tags/tag102.xml"/><Relationship Id="rId1" Type="http://schemas.openxmlformats.org/officeDocument/2006/relationships/vmlDrawing" Target="../drawings/vmlDrawing54.vml"/><Relationship Id="rId6" Type="http://schemas.openxmlformats.org/officeDocument/2006/relationships/oleObject" Target="../embeddings/oleObject54.bin"/><Relationship Id="rId5" Type="http://schemas.openxmlformats.org/officeDocument/2006/relationships/notesSlide" Target="../notesSlides/notesSlide23.xml"/><Relationship Id="rId10" Type="http://schemas.openxmlformats.org/officeDocument/2006/relationships/slide" Target="slide26.xml"/><Relationship Id="rId4" Type="http://schemas.openxmlformats.org/officeDocument/2006/relationships/slideLayout" Target="../slideLayouts/slideLayout84.xml"/><Relationship Id="rId9" Type="http://schemas.openxmlformats.org/officeDocument/2006/relationships/slide" Target="slide29.xml"/></Relationships>
</file>

<file path=ppt/slides/_rels/slide32.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image" Target="../media/image1.emf"/><Relationship Id="rId2" Type="http://schemas.openxmlformats.org/officeDocument/2006/relationships/tags" Target="../tags/tag104.xml"/><Relationship Id="rId1" Type="http://schemas.openxmlformats.org/officeDocument/2006/relationships/vmlDrawing" Target="../drawings/vmlDrawing55.vml"/><Relationship Id="rId6" Type="http://schemas.openxmlformats.org/officeDocument/2006/relationships/oleObject" Target="../embeddings/oleObject55.bin"/><Relationship Id="rId5" Type="http://schemas.openxmlformats.org/officeDocument/2006/relationships/notesSlide" Target="../notesSlides/notesSlide24.xml"/><Relationship Id="rId4" Type="http://schemas.openxmlformats.org/officeDocument/2006/relationships/slideLayout" Target="../slideLayouts/slideLayout95.xml"/></Relationships>
</file>

<file path=ppt/slides/_rels/slide33.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1.emf"/><Relationship Id="rId2" Type="http://schemas.openxmlformats.org/officeDocument/2006/relationships/tags" Target="../tags/tag106.xml"/><Relationship Id="rId1" Type="http://schemas.openxmlformats.org/officeDocument/2006/relationships/vmlDrawing" Target="../drawings/vmlDrawing56.vml"/><Relationship Id="rId6" Type="http://schemas.openxmlformats.org/officeDocument/2006/relationships/oleObject" Target="../embeddings/oleObject56.bin"/><Relationship Id="rId5" Type="http://schemas.openxmlformats.org/officeDocument/2006/relationships/notesSlide" Target="../notesSlides/notesSlide25.xml"/><Relationship Id="rId4" Type="http://schemas.openxmlformats.org/officeDocument/2006/relationships/slideLayout" Target="../slideLayouts/slideLayout106.xml"/></Relationships>
</file>

<file path=ppt/slides/_rels/slide34.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image" Target="../media/image1.emf"/><Relationship Id="rId2" Type="http://schemas.openxmlformats.org/officeDocument/2006/relationships/tags" Target="../tags/tag108.xml"/><Relationship Id="rId1" Type="http://schemas.openxmlformats.org/officeDocument/2006/relationships/vmlDrawing" Target="../drawings/vmlDrawing57.vml"/><Relationship Id="rId6" Type="http://schemas.openxmlformats.org/officeDocument/2006/relationships/oleObject" Target="../embeddings/oleObject57.bin"/><Relationship Id="rId5" Type="http://schemas.openxmlformats.org/officeDocument/2006/relationships/notesSlide" Target="../notesSlides/notesSlide26.xml"/><Relationship Id="rId4" Type="http://schemas.openxmlformats.org/officeDocument/2006/relationships/slideLayout" Target="../slideLayouts/slideLayout117.xml"/></Relationships>
</file>

<file path=ppt/slides/_rels/slide35.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image" Target="../media/image1.emf"/><Relationship Id="rId2" Type="http://schemas.openxmlformats.org/officeDocument/2006/relationships/tags" Target="../tags/tag110.xml"/><Relationship Id="rId1" Type="http://schemas.openxmlformats.org/officeDocument/2006/relationships/vmlDrawing" Target="../drawings/vmlDrawing58.vml"/><Relationship Id="rId6" Type="http://schemas.openxmlformats.org/officeDocument/2006/relationships/oleObject" Target="../embeddings/oleObject58.bin"/><Relationship Id="rId5" Type="http://schemas.openxmlformats.org/officeDocument/2006/relationships/notesSlide" Target="../notesSlides/notesSlide27.xml"/><Relationship Id="rId4" Type="http://schemas.openxmlformats.org/officeDocument/2006/relationships/slideLayout" Target="../slideLayouts/slideLayout117.xml"/></Relationships>
</file>

<file path=ppt/slides/_rels/slide36.xml.rels><?xml version="1.0" encoding="UTF-8" standalone="yes"?>
<Relationships xmlns="http://schemas.openxmlformats.org/package/2006/relationships"><Relationship Id="rId3" Type="http://schemas.openxmlformats.org/officeDocument/2006/relationships/tags" Target="../tags/tag113.xml"/><Relationship Id="rId7" Type="http://schemas.openxmlformats.org/officeDocument/2006/relationships/image" Target="../media/image1.emf"/><Relationship Id="rId2" Type="http://schemas.openxmlformats.org/officeDocument/2006/relationships/tags" Target="../tags/tag112.xml"/><Relationship Id="rId1" Type="http://schemas.openxmlformats.org/officeDocument/2006/relationships/vmlDrawing" Target="../drawings/vmlDrawing59.vml"/><Relationship Id="rId6" Type="http://schemas.openxmlformats.org/officeDocument/2006/relationships/oleObject" Target="../embeddings/oleObject59.bin"/><Relationship Id="rId5" Type="http://schemas.openxmlformats.org/officeDocument/2006/relationships/notesSlide" Target="../notesSlides/notesSlide28.xml"/><Relationship Id="rId4" Type="http://schemas.openxmlformats.org/officeDocument/2006/relationships/slideLayout" Target="../slideLayouts/slideLayout117.xml"/></Relationships>
</file>

<file path=ppt/slides/_rels/slide37.xml.rels><?xml version="1.0" encoding="UTF-8" standalone="yes"?>
<Relationships xmlns="http://schemas.openxmlformats.org/package/2006/relationships"><Relationship Id="rId8" Type="http://schemas.openxmlformats.org/officeDocument/2006/relationships/hyperlink" Target="https://likumi.lv/ta/id/225418-civillikums" TargetMode="External"/><Relationship Id="rId3" Type="http://schemas.openxmlformats.org/officeDocument/2006/relationships/tags" Target="../tags/tag115.xml"/><Relationship Id="rId7" Type="http://schemas.openxmlformats.org/officeDocument/2006/relationships/image" Target="../media/image1.emf"/><Relationship Id="rId2" Type="http://schemas.openxmlformats.org/officeDocument/2006/relationships/tags" Target="../tags/tag114.xml"/><Relationship Id="rId1" Type="http://schemas.openxmlformats.org/officeDocument/2006/relationships/vmlDrawing" Target="../drawings/vmlDrawing60.vml"/><Relationship Id="rId6" Type="http://schemas.openxmlformats.org/officeDocument/2006/relationships/oleObject" Target="../embeddings/oleObject60.bin"/><Relationship Id="rId5" Type="http://schemas.openxmlformats.org/officeDocument/2006/relationships/notesSlide" Target="../notesSlides/notesSlide29.xml"/><Relationship Id="rId4" Type="http://schemas.openxmlformats.org/officeDocument/2006/relationships/slideLayout" Target="../slideLayouts/slideLayout117.xml"/><Relationship Id="rId9" Type="http://schemas.openxmlformats.org/officeDocument/2006/relationships/image" Target="../media/image24.png"/></Relationships>
</file>

<file path=ppt/slides/_rels/slide3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117.xml"/><Relationship Id="rId7" Type="http://schemas.openxmlformats.org/officeDocument/2006/relationships/image" Target="../media/image1.emf"/><Relationship Id="rId2" Type="http://schemas.openxmlformats.org/officeDocument/2006/relationships/tags" Target="../tags/tag116.xml"/><Relationship Id="rId1" Type="http://schemas.openxmlformats.org/officeDocument/2006/relationships/vmlDrawing" Target="../drawings/vmlDrawing61.vml"/><Relationship Id="rId6" Type="http://schemas.openxmlformats.org/officeDocument/2006/relationships/oleObject" Target="../embeddings/oleObject61.bin"/><Relationship Id="rId5" Type="http://schemas.openxmlformats.org/officeDocument/2006/relationships/notesSlide" Target="../notesSlides/notesSlide30.xml"/><Relationship Id="rId4" Type="http://schemas.openxmlformats.org/officeDocument/2006/relationships/slideLayout" Target="../slideLayouts/slideLayout117.xml"/></Relationships>
</file>

<file path=ppt/slides/_rels/slide3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119.xml"/><Relationship Id="rId7" Type="http://schemas.openxmlformats.org/officeDocument/2006/relationships/image" Target="../media/image1.emf"/><Relationship Id="rId2" Type="http://schemas.openxmlformats.org/officeDocument/2006/relationships/tags" Target="../tags/tag118.xml"/><Relationship Id="rId1" Type="http://schemas.openxmlformats.org/officeDocument/2006/relationships/vmlDrawing" Target="../drawings/vmlDrawing62.vml"/><Relationship Id="rId6" Type="http://schemas.openxmlformats.org/officeDocument/2006/relationships/oleObject" Target="../embeddings/oleObject62.bin"/><Relationship Id="rId5" Type="http://schemas.openxmlformats.org/officeDocument/2006/relationships/notesSlide" Target="../notesSlides/notesSlide31.xml"/><Relationship Id="rId4" Type="http://schemas.openxmlformats.org/officeDocument/2006/relationships/slideLayout" Target="../slideLayouts/slideLayout11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11.xml"/><Relationship Id="rId7" Type="http://schemas.openxmlformats.org/officeDocument/2006/relationships/slide" Target="slide8.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slide" Target="slide6.xml"/><Relationship Id="rId5" Type="http://schemas.openxmlformats.org/officeDocument/2006/relationships/slide" Target="slide7.xml"/><Relationship Id="rId4" Type="http://schemas.openxmlformats.org/officeDocument/2006/relationships/slide" Target="slide21.xml"/></Relationships>
</file>

<file path=ppt/slides/_rels/slide4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21.xml"/><Relationship Id="rId7" Type="http://schemas.openxmlformats.org/officeDocument/2006/relationships/image" Target="../media/image1.emf"/><Relationship Id="rId2" Type="http://schemas.openxmlformats.org/officeDocument/2006/relationships/tags" Target="../tags/tag120.xml"/><Relationship Id="rId1" Type="http://schemas.openxmlformats.org/officeDocument/2006/relationships/vmlDrawing" Target="../drawings/vmlDrawing63.vml"/><Relationship Id="rId6" Type="http://schemas.openxmlformats.org/officeDocument/2006/relationships/oleObject" Target="../embeddings/oleObject63.bin"/><Relationship Id="rId5" Type="http://schemas.openxmlformats.org/officeDocument/2006/relationships/notesSlide" Target="../notesSlides/notesSlide32.xml"/><Relationship Id="rId4" Type="http://schemas.openxmlformats.org/officeDocument/2006/relationships/slideLayout" Target="../slideLayouts/slideLayout117.xml"/></Relationships>
</file>

<file path=ppt/slides/_rels/slide4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23.xml"/><Relationship Id="rId7" Type="http://schemas.openxmlformats.org/officeDocument/2006/relationships/image" Target="../media/image1.emf"/><Relationship Id="rId2" Type="http://schemas.openxmlformats.org/officeDocument/2006/relationships/tags" Target="../tags/tag122.xml"/><Relationship Id="rId1" Type="http://schemas.openxmlformats.org/officeDocument/2006/relationships/vmlDrawing" Target="../drawings/vmlDrawing64.vml"/><Relationship Id="rId6" Type="http://schemas.openxmlformats.org/officeDocument/2006/relationships/oleObject" Target="../embeddings/oleObject64.bin"/><Relationship Id="rId5" Type="http://schemas.openxmlformats.org/officeDocument/2006/relationships/notesSlide" Target="../notesSlides/notesSlide33.xml"/><Relationship Id="rId4" Type="http://schemas.openxmlformats.org/officeDocument/2006/relationships/slideLayout" Target="../slideLayouts/slideLayout117.xml"/></Relationships>
</file>

<file path=ppt/slides/_rels/slide4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125.xml"/><Relationship Id="rId7" Type="http://schemas.openxmlformats.org/officeDocument/2006/relationships/image" Target="../media/image1.emf"/><Relationship Id="rId2" Type="http://schemas.openxmlformats.org/officeDocument/2006/relationships/tags" Target="../tags/tag124.xml"/><Relationship Id="rId1" Type="http://schemas.openxmlformats.org/officeDocument/2006/relationships/vmlDrawing" Target="../drawings/vmlDrawing65.vml"/><Relationship Id="rId6" Type="http://schemas.openxmlformats.org/officeDocument/2006/relationships/oleObject" Target="../embeddings/oleObject65.bin"/><Relationship Id="rId5" Type="http://schemas.openxmlformats.org/officeDocument/2006/relationships/notesSlide" Target="../notesSlides/notesSlide34.xml"/><Relationship Id="rId4" Type="http://schemas.openxmlformats.org/officeDocument/2006/relationships/slideLayout" Target="../slideLayouts/slideLayout117.xml"/></Relationships>
</file>

<file path=ppt/slides/_rels/slide43.xml.rels><?xml version="1.0" encoding="UTF-8" standalone="yes"?>
<Relationships xmlns="http://schemas.openxmlformats.org/package/2006/relationships"><Relationship Id="rId3" Type="http://schemas.openxmlformats.org/officeDocument/2006/relationships/tags" Target="../tags/tag127.xml"/><Relationship Id="rId7" Type="http://schemas.openxmlformats.org/officeDocument/2006/relationships/image" Target="../media/image1.emf"/><Relationship Id="rId2" Type="http://schemas.openxmlformats.org/officeDocument/2006/relationships/tags" Target="../tags/tag126.xml"/><Relationship Id="rId1" Type="http://schemas.openxmlformats.org/officeDocument/2006/relationships/vmlDrawing" Target="../drawings/vmlDrawing66.vml"/><Relationship Id="rId6" Type="http://schemas.openxmlformats.org/officeDocument/2006/relationships/oleObject" Target="../embeddings/oleObject66.bin"/><Relationship Id="rId5" Type="http://schemas.openxmlformats.org/officeDocument/2006/relationships/notesSlide" Target="../notesSlides/notesSlide35.xml"/><Relationship Id="rId4" Type="http://schemas.openxmlformats.org/officeDocument/2006/relationships/slideLayout" Target="../slideLayouts/slideLayout117.xml"/></Relationships>
</file>

<file path=ppt/slides/_rels/slide44.xml.rels><?xml version="1.0" encoding="UTF-8" standalone="yes"?>
<Relationships xmlns="http://schemas.openxmlformats.org/package/2006/relationships"><Relationship Id="rId3" Type="http://schemas.openxmlformats.org/officeDocument/2006/relationships/tags" Target="../tags/tag129.xml"/><Relationship Id="rId7" Type="http://schemas.openxmlformats.org/officeDocument/2006/relationships/image" Target="../media/image1.emf"/><Relationship Id="rId2" Type="http://schemas.openxmlformats.org/officeDocument/2006/relationships/tags" Target="../tags/tag128.xml"/><Relationship Id="rId1" Type="http://schemas.openxmlformats.org/officeDocument/2006/relationships/vmlDrawing" Target="../drawings/vmlDrawing67.vml"/><Relationship Id="rId6" Type="http://schemas.openxmlformats.org/officeDocument/2006/relationships/oleObject" Target="../embeddings/oleObject67.bin"/><Relationship Id="rId5" Type="http://schemas.openxmlformats.org/officeDocument/2006/relationships/notesSlide" Target="../notesSlides/notesSlide36.xml"/><Relationship Id="rId4"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image" Target="../media/image1.emf"/><Relationship Id="rId2" Type="http://schemas.openxmlformats.org/officeDocument/2006/relationships/tags" Target="../tags/tag130.xml"/><Relationship Id="rId1" Type="http://schemas.openxmlformats.org/officeDocument/2006/relationships/vmlDrawing" Target="../drawings/vmlDrawing68.vml"/><Relationship Id="rId6" Type="http://schemas.openxmlformats.org/officeDocument/2006/relationships/oleObject" Target="../embeddings/oleObject68.bin"/><Relationship Id="rId5" Type="http://schemas.openxmlformats.org/officeDocument/2006/relationships/notesSlide" Target="../notesSlides/notesSlide37.xml"/><Relationship Id="rId4"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32.xml"/><Relationship Id="rId1" Type="http://schemas.openxmlformats.org/officeDocument/2006/relationships/vmlDrawing" Target="../drawings/vmlDrawing69.vml"/><Relationship Id="rId6" Type="http://schemas.openxmlformats.org/officeDocument/2006/relationships/image" Target="../media/image1.emf"/><Relationship Id="rId5" Type="http://schemas.openxmlformats.org/officeDocument/2006/relationships/oleObject" Target="../embeddings/oleObject69.bin"/><Relationship Id="rId4" Type="http://schemas.openxmlformats.org/officeDocument/2006/relationships/notesSlide" Target="../notesSlides/notesSlide40.xml"/></Relationships>
</file>

<file path=ppt/slides/_rels/slide49.xml.rels><?xml version="1.0" encoding="UTF-8" standalone="yes"?>
<Relationships xmlns="http://schemas.openxmlformats.org/package/2006/relationships"><Relationship Id="rId8" Type="http://schemas.openxmlformats.org/officeDocument/2006/relationships/hyperlink" Target="mailto:tm.kanceleja@tm.gov.lv" TargetMode="External"/><Relationship Id="rId3" Type="http://schemas.openxmlformats.org/officeDocument/2006/relationships/tags" Target="../tags/tag134.xml"/><Relationship Id="rId7" Type="http://schemas.openxmlformats.org/officeDocument/2006/relationships/image" Target="../media/image1.emf"/><Relationship Id="rId2" Type="http://schemas.openxmlformats.org/officeDocument/2006/relationships/tags" Target="../tags/tag133.xml"/><Relationship Id="rId1" Type="http://schemas.openxmlformats.org/officeDocument/2006/relationships/vmlDrawing" Target="../drawings/vmlDrawing70.vml"/><Relationship Id="rId6" Type="http://schemas.openxmlformats.org/officeDocument/2006/relationships/oleObject" Target="../embeddings/oleObject70.bin"/><Relationship Id="rId5" Type="http://schemas.openxmlformats.org/officeDocument/2006/relationships/notesSlide" Target="../notesSlides/notesSlide41.xml"/><Relationship Id="rId4" Type="http://schemas.openxmlformats.org/officeDocument/2006/relationships/slideLayout" Target="../slideLayouts/slideLayout186.xml"/><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slide" Target="slide1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9.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s/_rels/slide7.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tags" Target="../tags/tag61.xml"/><Relationship Id="rId7" Type="http://schemas.openxmlformats.org/officeDocument/2006/relationships/image" Target="../media/image1.emf"/><Relationship Id="rId2" Type="http://schemas.openxmlformats.org/officeDocument/2006/relationships/tags" Target="../tags/tag60.xml"/><Relationship Id="rId1" Type="http://schemas.openxmlformats.org/officeDocument/2006/relationships/vmlDrawing" Target="../drawings/vmlDrawing31.vml"/><Relationship Id="rId6" Type="http://schemas.openxmlformats.org/officeDocument/2006/relationships/oleObject" Target="../embeddings/oleObject31.bin"/><Relationship Id="rId11" Type="http://schemas.openxmlformats.org/officeDocument/2006/relationships/slide" Target="slide24.xml"/><Relationship Id="rId5" Type="http://schemas.openxmlformats.org/officeDocument/2006/relationships/notesSlide" Target="../notesSlides/notesSlide6.xml"/><Relationship Id="rId10" Type="http://schemas.openxmlformats.org/officeDocument/2006/relationships/image" Target="../media/image9.jpeg"/><Relationship Id="rId4" Type="http://schemas.openxmlformats.org/officeDocument/2006/relationships/slideLayout" Target="../slideLayouts/slideLayout6.xml"/><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tags" Target="../tags/tag63.xml"/><Relationship Id="rId7" Type="http://schemas.openxmlformats.org/officeDocument/2006/relationships/slide" Target="slide25.xml"/><Relationship Id="rId12" Type="http://schemas.openxmlformats.org/officeDocument/2006/relationships/image" Target="../media/image11.emf"/><Relationship Id="rId2" Type="http://schemas.openxmlformats.org/officeDocument/2006/relationships/tags" Target="../tags/tag62.xml"/><Relationship Id="rId1" Type="http://schemas.openxmlformats.org/officeDocument/2006/relationships/vmlDrawing" Target="../drawings/vmlDrawing32.vml"/><Relationship Id="rId6" Type="http://schemas.openxmlformats.org/officeDocument/2006/relationships/image" Target="../media/image1.emf"/><Relationship Id="rId11" Type="http://schemas.openxmlformats.org/officeDocument/2006/relationships/package" Target="../embeddings/Microsoft_Excel_Macro-Enabled_Worksheet1.xlsm"/><Relationship Id="rId5" Type="http://schemas.openxmlformats.org/officeDocument/2006/relationships/oleObject" Target="../embeddings/oleObject32.bin"/><Relationship Id="rId10" Type="http://schemas.openxmlformats.org/officeDocument/2006/relationships/image" Target="../media/image10.emf"/><Relationship Id="rId4" Type="http://schemas.openxmlformats.org/officeDocument/2006/relationships/slideLayout" Target="../slideLayouts/slideLayout6.xml"/><Relationship Id="rId9" Type="http://schemas.openxmlformats.org/officeDocument/2006/relationships/package" Target="../embeddings/Microsoft_Excel_Macro-Enabled_Worksheet.xlsm"/></Relationships>
</file>

<file path=ppt/slides/_rels/slide9.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tags" Target="../tags/tag65.xml"/><Relationship Id="rId7" Type="http://schemas.openxmlformats.org/officeDocument/2006/relationships/slide" Target="slide23.xml"/><Relationship Id="rId2" Type="http://schemas.openxmlformats.org/officeDocument/2006/relationships/tags" Target="../tags/tag64.xml"/><Relationship Id="rId1" Type="http://schemas.openxmlformats.org/officeDocument/2006/relationships/vmlDrawing" Target="../drawings/vmlDrawing33.vml"/><Relationship Id="rId6" Type="http://schemas.openxmlformats.org/officeDocument/2006/relationships/image" Target="../media/image1.emf"/><Relationship Id="rId5" Type="http://schemas.openxmlformats.org/officeDocument/2006/relationships/oleObject" Target="../embeddings/oleObject33.bin"/><Relationship Id="rId10" Type="http://schemas.openxmlformats.org/officeDocument/2006/relationships/image" Target="../media/image10.emf"/><Relationship Id="rId4" Type="http://schemas.openxmlformats.org/officeDocument/2006/relationships/slideLayout" Target="../slideLayouts/slideLayout6.xml"/><Relationship Id="rId9" Type="http://schemas.openxmlformats.org/officeDocument/2006/relationships/package" Target="../embeddings/Microsoft_Excel_Macro-Enabled_Worksheet2.xlsm"/></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B723C57E-FCBC-414B-949C-C0A079520B98}"/>
              </a:ext>
            </a:extLst>
          </p:cNvPr>
          <p:cNvGraphicFramePr>
            <a:graphicFrameLocks noChangeAspect="1"/>
          </p:cNvGraphicFramePr>
          <p:nvPr>
            <p:custDataLst>
              <p:tags r:id="rId2"/>
            </p:custDataLst>
            <p:extLst>
              <p:ext uri="{D42A27DB-BD31-4B8C-83A1-F6EECF244321}">
                <p14:modId xmlns:p14="http://schemas.microsoft.com/office/powerpoint/2010/main" val="30677935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0" name="think-cell Slide" r:id="rId6" imgW="455" imgH="454" progId="TCLayout.ActiveDocument.1">
                  <p:embed/>
                </p:oleObj>
              </mc:Choice>
              <mc:Fallback>
                <p:oleObj name="think-cell Slide" r:id="rId6" imgW="455" imgH="454" progId="TCLayout.ActiveDocument.1">
                  <p:embed/>
                  <p:pic>
                    <p:nvPicPr>
                      <p:cNvPr id="18" name="Object 17" hidden="1">
                        <a:extLst>
                          <a:ext uri="{FF2B5EF4-FFF2-40B4-BE49-F238E27FC236}">
                            <a16:creationId xmlns:a16="http://schemas.microsoft.com/office/drawing/2014/main" id="{B723C57E-FCBC-414B-949C-C0A079520B9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Rectangle 16" hidden="1">
            <a:extLst>
              <a:ext uri="{FF2B5EF4-FFF2-40B4-BE49-F238E27FC236}">
                <a16:creationId xmlns:a16="http://schemas.microsoft.com/office/drawing/2014/main" id="{159C2277-33EC-4574-85CF-A4021336D417}"/>
              </a:ext>
            </a:extLst>
          </p:cNvPr>
          <p:cNvSpPr/>
          <p:nvPr>
            <p:custDataLst>
              <p:tags r:id="rId3"/>
            </p:custDataLst>
          </p:nvPr>
        </p:nvSpPr>
        <p:spPr>
          <a:xfrm>
            <a:off x="0" y="0"/>
            <a:ext cx="158750" cy="158750"/>
          </a:xfrm>
          <a:prstGeom prst="rect">
            <a:avLst/>
          </a:prstGeom>
          <a:ln>
            <a:noFill/>
          </a:ln>
        </p:spPr>
        <p:style>
          <a:lnRef idx="0">
            <a:schemeClr val="accent1"/>
          </a:lnRef>
          <a:fillRef idx="1">
            <a:schemeClr val="accent1"/>
          </a:fillRef>
          <a:effectRef idx="0">
            <a:schemeClr val="dk1"/>
          </a:effectRef>
          <a:fontRef idx="minor">
            <a:schemeClr val="lt1"/>
          </a:fontRef>
        </p:style>
        <p:txBody>
          <a:bodyPr vert="horz" wrap="none" lIns="0" tIns="0" rIns="0" bIns="0" numCol="1" spcCol="0" rtlCol="0" anchor="ctr" anchorCtr="0">
            <a:noAutofit/>
          </a:bodyPr>
          <a:lstStyle/>
          <a:p>
            <a:pPr algn="ctr" rtl="0">
              <a:lnSpc>
                <a:spcPct val="85000"/>
              </a:lnSpc>
              <a:spcBef>
                <a:spcPct val="0"/>
              </a:spcBef>
              <a:spcAft>
                <a:spcPct val="0"/>
              </a:spcAft>
            </a:pPr>
            <a:endParaRPr kumimoji="0" lang="en-US" sz="4000" b="1" u="none" strike="noStrike" kern="1200" cap="none" spc="0" normalizeH="0" noProof="0" dirty="0">
              <a:ln>
                <a:noFill/>
              </a:ln>
              <a:solidFill>
                <a:srgbClr val="FFFFFF"/>
              </a:solidFill>
              <a:effectLst/>
              <a:uLnTx/>
              <a:uFillTx/>
              <a:latin typeface="Georgia" panose="02040502050405020303" pitchFamily="18" charset="0"/>
              <a:ea typeface="MS PGothic" panose="020B0600070205080204" pitchFamily="34" charset="-128"/>
              <a:cs typeface="+mj-cs"/>
              <a:sym typeface="Georgia" panose="02040502050405020303" pitchFamily="18" charset="0"/>
            </a:endParaRPr>
          </a:p>
        </p:txBody>
      </p:sp>
      <p:sp>
        <p:nvSpPr>
          <p:cNvPr id="20" name="Rectangle 19">
            <a:extLst>
              <a:ext uri="{FF2B5EF4-FFF2-40B4-BE49-F238E27FC236}">
                <a16:creationId xmlns:a16="http://schemas.microsoft.com/office/drawing/2014/main" id="{FF915C2A-A950-49AA-9712-A77A115A7345}"/>
              </a:ext>
            </a:extLst>
          </p:cNvPr>
          <p:cNvSpPr/>
          <p:nvPr/>
        </p:nvSpPr>
        <p:spPr>
          <a:xfrm>
            <a:off x="10497312" y="5005387"/>
            <a:ext cx="1251776" cy="1852613"/>
          </a:xfrm>
          <a:prstGeom prst="rect">
            <a:avLst/>
          </a:prstGeom>
          <a:solidFill>
            <a:schemeClr val="bg1">
              <a:alpha val="67000"/>
            </a:schemeClr>
          </a:solidFill>
          <a:ln>
            <a:noFill/>
          </a:ln>
        </p:spPr>
        <p:style>
          <a:lnRef idx="0">
            <a:schemeClr val="accent1"/>
          </a:lnRef>
          <a:fillRef idx="1">
            <a:schemeClr val="accent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cxnSp>
        <p:nvCxnSpPr>
          <p:cNvPr id="21" name="Straight Connector 20">
            <a:extLst>
              <a:ext uri="{FF2B5EF4-FFF2-40B4-BE49-F238E27FC236}">
                <a16:creationId xmlns:a16="http://schemas.microsoft.com/office/drawing/2014/main" id="{F8E3D5FF-A31E-4FD7-A3B6-25B4810801A4}"/>
              </a:ext>
            </a:extLst>
          </p:cNvPr>
          <p:cNvCxnSpPr/>
          <p:nvPr/>
        </p:nvCxnSpPr>
        <p:spPr>
          <a:xfrm>
            <a:off x="442912" y="3847500"/>
            <a:ext cx="7418388" cy="0"/>
          </a:xfrm>
          <a:prstGeom prst="line">
            <a:avLst/>
          </a:prstGeom>
          <a:ln w="19050" cap="sq">
            <a:solidFill>
              <a:schemeClr val="tx1"/>
            </a:solidFill>
          </a:ln>
        </p:spPr>
        <p:style>
          <a:lnRef idx="1">
            <a:schemeClr val="accent1"/>
          </a:lnRef>
          <a:fillRef idx="0">
            <a:schemeClr val="accent1"/>
          </a:fillRef>
          <a:effectRef idx="0">
            <a:schemeClr val="dk1"/>
          </a:effectRef>
          <a:fontRef idx="minor">
            <a:schemeClr val="lt1"/>
          </a:fontRef>
        </p:style>
      </p:cxnSp>
      <p:sp>
        <p:nvSpPr>
          <p:cNvPr id="2" name="Title 1"/>
          <p:cNvSpPr>
            <a:spLocks noGrp="1"/>
          </p:cNvSpPr>
          <p:nvPr>
            <p:ph type="ctrTitle"/>
          </p:nvPr>
        </p:nvSpPr>
        <p:spPr>
          <a:ln>
            <a:noFill/>
          </a:ln>
        </p:spPr>
        <p:txBody>
          <a:bodyPr rtlCol="0">
            <a:normAutofit/>
          </a:bodyPr>
          <a:lstStyle/>
          <a:p>
            <a:pPr rtl="0"/>
            <a:r>
              <a:rPr lang="lv-lv" dirty="0">
                <a:solidFill>
                  <a:schemeClr val="tx1"/>
                </a:solidFill>
              </a:rPr>
              <a:t>Labās prakses vadlīnijas lēmumu pieņemšanas proces</a:t>
            </a:r>
            <a:r>
              <a:rPr lang="lv-LV" dirty="0">
                <a:solidFill>
                  <a:schemeClr val="tx1"/>
                </a:solidFill>
              </a:rPr>
              <a:t>ā</a:t>
            </a:r>
            <a:r>
              <a:rPr lang="lv-lv" dirty="0">
                <a:solidFill>
                  <a:schemeClr val="tx1"/>
                </a:solidFill>
              </a:rPr>
              <a:t> uzņēmumiem, kas nonākuši finan</a:t>
            </a:r>
            <a:r>
              <a:rPr lang="lv-LV" dirty="0">
                <a:solidFill>
                  <a:schemeClr val="tx1"/>
                </a:solidFill>
              </a:rPr>
              <a:t>šu</a:t>
            </a:r>
            <a:r>
              <a:rPr lang="lv-lv" dirty="0">
                <a:solidFill>
                  <a:schemeClr val="tx1"/>
                </a:solidFill>
              </a:rPr>
              <a:t> grūtībās</a:t>
            </a:r>
          </a:p>
        </p:txBody>
      </p:sp>
      <p:cxnSp>
        <p:nvCxnSpPr>
          <p:cNvPr id="22" name="Straight Connector 21">
            <a:extLst>
              <a:ext uri="{FF2B5EF4-FFF2-40B4-BE49-F238E27FC236}">
                <a16:creationId xmlns:a16="http://schemas.microsoft.com/office/drawing/2014/main" id="{0A8A0193-4BA1-43A4-BCFB-A9080CB73FEB}"/>
              </a:ext>
            </a:extLst>
          </p:cNvPr>
          <p:cNvCxnSpPr/>
          <p:nvPr/>
        </p:nvCxnSpPr>
        <p:spPr>
          <a:xfrm>
            <a:off x="442912" y="988657"/>
            <a:ext cx="7418388" cy="0"/>
          </a:xfrm>
          <a:prstGeom prst="line">
            <a:avLst/>
          </a:prstGeom>
          <a:ln w="19050" cap="sq">
            <a:solidFill>
              <a:schemeClr val="tx1"/>
            </a:solidFill>
          </a:ln>
        </p:spPr>
        <p:style>
          <a:lnRef idx="1">
            <a:schemeClr val="accent1"/>
          </a:lnRef>
          <a:fillRef idx="0">
            <a:schemeClr val="accent1"/>
          </a:fillRef>
          <a:effectRef idx="0">
            <a:schemeClr val="dk1"/>
          </a:effectRef>
          <a:fontRef idx="minor">
            <a:schemeClr val="lt1"/>
          </a:fontRef>
        </p:style>
      </p:cxnSp>
      <p:pic>
        <p:nvPicPr>
          <p:cNvPr id="15" name="Picture 2" descr="Image result for european bank for reconstruction and development logo">
            <a:extLst>
              <a:ext uri="{FF2B5EF4-FFF2-40B4-BE49-F238E27FC236}">
                <a16:creationId xmlns:a16="http://schemas.microsoft.com/office/drawing/2014/main" id="{8BB6488C-870F-4DD1-B76F-53758736A1A8}"/>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0702167" y="5117430"/>
            <a:ext cx="842067" cy="8428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
            <a:extLst>
              <a:ext uri="{FF2B5EF4-FFF2-40B4-BE49-F238E27FC236}">
                <a16:creationId xmlns:a16="http://schemas.microsoft.com/office/drawing/2014/main" id="{CC704114-F5DD-4758-A83A-47DA29761A9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0785139" y="6178648"/>
            <a:ext cx="676123" cy="450748"/>
          </a:xfrm>
          <a:prstGeom prst="rect">
            <a:avLst/>
          </a:prstGeom>
        </p:spPr>
      </p:pic>
      <p:sp>
        <p:nvSpPr>
          <p:cNvPr id="3" name="Rectangle 2">
            <a:extLst>
              <a:ext uri="{FF2B5EF4-FFF2-40B4-BE49-F238E27FC236}">
                <a16:creationId xmlns:a16="http://schemas.microsoft.com/office/drawing/2014/main" id="{71B6B083-7484-4C71-AFBE-057E5D9022C0}"/>
              </a:ext>
            </a:extLst>
          </p:cNvPr>
          <p:cNvSpPr/>
          <p:nvPr/>
        </p:nvSpPr>
        <p:spPr>
          <a:xfrm>
            <a:off x="442912" y="5931693"/>
            <a:ext cx="6096000" cy="553998"/>
          </a:xfrm>
          <a:prstGeom prst="rect">
            <a:avLst/>
          </a:prstGeom>
          <a:noFill/>
        </p:spPr>
        <p:txBody>
          <a:bodyPr rtlCol="0">
            <a:spAutoFit/>
          </a:bodyPr>
          <a:lstStyle/>
          <a:p>
            <a:pPr rtl="0"/>
            <a:r>
              <a:rPr lang="lv-lv" sz="1500" i="1" dirty="0">
                <a:latin typeface="Georgia" panose="02040502050405020303" pitchFamily="18" charset="0"/>
              </a:rPr>
              <a:t>Šo projektu finansē ES, izmantojot </a:t>
            </a:r>
            <a:r>
              <a:rPr lang="lv-LV" sz="1500" i="1" dirty="0">
                <a:latin typeface="Georgia" panose="02040502050405020303" pitchFamily="18" charset="0"/>
              </a:rPr>
              <a:t>S</a:t>
            </a:r>
            <a:r>
              <a:rPr lang="lv-lv" sz="1500" i="1" dirty="0">
                <a:latin typeface="Georgia" panose="02040502050405020303" pitchFamily="18" charset="0"/>
              </a:rPr>
              <a:t>trukturālo reformu atbalsta programmu un to īsteno E</a:t>
            </a:r>
            <a:r>
              <a:rPr lang="lv-LV" sz="1500" i="1" dirty="0">
                <a:latin typeface="Georgia" panose="02040502050405020303" pitchFamily="18" charset="0"/>
              </a:rPr>
              <a:t>RAB</a:t>
            </a:r>
            <a:r>
              <a:rPr lang="lv-lv" sz="1500" i="1" dirty="0">
                <a:latin typeface="Georgia" panose="02040502050405020303" pitchFamily="18" charset="0"/>
              </a:rPr>
              <a:t> sadarbībā ar Eiropas Komisiju</a:t>
            </a:r>
            <a:endParaRPr lang="en-GB" sz="1500" dirty="0"/>
          </a:p>
        </p:txBody>
      </p:sp>
      <p:pic>
        <p:nvPicPr>
          <p:cNvPr id="13" name="Picture 6">
            <a:extLst>
              <a:ext uri="{FF2B5EF4-FFF2-40B4-BE49-F238E27FC236}">
                <a16:creationId xmlns:a16="http://schemas.microsoft.com/office/drawing/2014/main" id="{39B60B1B-B3AC-48A4-80C6-90F0472DFCB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988551"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0362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6318EDB8-19AA-4F59-9F9C-40889E5A8A56}"/>
              </a:ext>
            </a:extLst>
          </p:cNvPr>
          <p:cNvSpPr/>
          <p:nvPr/>
        </p:nvSpPr>
        <p:spPr>
          <a:xfrm>
            <a:off x="8223353" y="3308333"/>
            <a:ext cx="3573912" cy="2974605"/>
          </a:xfrm>
          <a:prstGeom prst="rect">
            <a:avLst/>
          </a:prstGeom>
          <a:solidFill>
            <a:srgbClr val="C000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5" name="Rectangle 54">
            <a:extLst>
              <a:ext uri="{FF2B5EF4-FFF2-40B4-BE49-F238E27FC236}">
                <a16:creationId xmlns:a16="http://schemas.microsoft.com/office/drawing/2014/main" id="{BC04B774-2614-4290-970C-D6226206AA46}"/>
              </a:ext>
            </a:extLst>
          </p:cNvPr>
          <p:cNvSpPr/>
          <p:nvPr/>
        </p:nvSpPr>
        <p:spPr>
          <a:xfrm>
            <a:off x="4328492" y="3308333"/>
            <a:ext cx="3574219" cy="2974602"/>
          </a:xfrm>
          <a:prstGeom prst="rect">
            <a:avLst/>
          </a:prstGeom>
          <a:solidFill>
            <a:srgbClr val="E571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 name="Rectangle 1">
            <a:extLst>
              <a:ext uri="{FF2B5EF4-FFF2-40B4-BE49-F238E27FC236}">
                <a16:creationId xmlns:a16="http://schemas.microsoft.com/office/drawing/2014/main" id="{E1AD7BBE-FC74-4E12-8CCD-70D0D0CBAABF}"/>
              </a:ext>
            </a:extLst>
          </p:cNvPr>
          <p:cNvSpPr/>
          <p:nvPr/>
        </p:nvSpPr>
        <p:spPr>
          <a:xfrm>
            <a:off x="421240" y="3266273"/>
            <a:ext cx="3553278" cy="3016655"/>
          </a:xfrm>
          <a:prstGeom prst="rect">
            <a:avLst/>
          </a:prstGeom>
          <a:solidFill>
            <a:schemeClr val="accent6">
              <a:lumMod val="20000"/>
              <a:lumOff val="80000"/>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2000"/>
          </a:p>
        </p:txBody>
      </p:sp>
      <p:graphicFrame>
        <p:nvGraphicFramePr>
          <p:cNvPr id="9" name="Object 8" hidden="1">
            <a:extLst>
              <a:ext uri="{FF2B5EF4-FFF2-40B4-BE49-F238E27FC236}">
                <a16:creationId xmlns:a16="http://schemas.microsoft.com/office/drawing/2014/main" id="{B503EAAE-D511-4216-BA6A-7C15E1CA2AE2}"/>
              </a:ext>
            </a:extLst>
          </p:cNvPr>
          <p:cNvGraphicFramePr>
            <a:graphicFrameLocks noChangeAspect="1"/>
          </p:cNvGraphicFramePr>
          <p:nvPr>
            <p:custDataLst>
              <p:tags r:id="rId2"/>
            </p:custDataLst>
            <p:extLst>
              <p:ext uri="{D42A27DB-BD31-4B8C-83A1-F6EECF244321}">
                <p14:modId xmlns:p14="http://schemas.microsoft.com/office/powerpoint/2010/main" val="18573554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8" name="think-cell Slide" r:id="rId6" imgW="494" imgH="494" progId="TCLayout.ActiveDocument.1">
                  <p:embed/>
                </p:oleObj>
              </mc:Choice>
              <mc:Fallback>
                <p:oleObj name="think-cell Slide" r:id="rId6" imgW="494" imgH="494" progId="TCLayout.ActiveDocument.1">
                  <p:embed/>
                  <p:pic>
                    <p:nvPicPr>
                      <p:cNvPr id="9" name="Object 8" hidden="1">
                        <a:extLst>
                          <a:ext uri="{FF2B5EF4-FFF2-40B4-BE49-F238E27FC236}">
                            <a16:creationId xmlns:a16="http://schemas.microsoft.com/office/drawing/2014/main" id="{B503EAAE-D511-4216-BA6A-7C15E1CA2AE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3" name="Rectangle 52" hidden="1">
            <a:extLst>
              <a:ext uri="{FF2B5EF4-FFF2-40B4-BE49-F238E27FC236}">
                <a16:creationId xmlns:a16="http://schemas.microsoft.com/office/drawing/2014/main" id="{4BA53940-4A83-4DB2-AB1C-C4F5C6697F9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US" sz="4000" dirty="0">
              <a:latin typeface="arial" panose="020B0604020202020204" pitchFamily="34" charset="0"/>
              <a:ea typeface="+mj-ea"/>
              <a:cs typeface="Arial" panose="020B0604020202020204" pitchFamily="34" charset="0"/>
              <a:sym typeface="Georgia" panose="02040502050405020303" pitchFamily="18" charset="0"/>
            </a:endParaRPr>
          </a:p>
        </p:txBody>
      </p:sp>
      <p:sp>
        <p:nvSpPr>
          <p:cNvPr id="111" name="TextBox 110">
            <a:extLst>
              <a:ext uri="{FF2B5EF4-FFF2-40B4-BE49-F238E27FC236}">
                <a16:creationId xmlns:a16="http://schemas.microsoft.com/office/drawing/2014/main" id="{7F57B9E9-98EF-45A4-AEC5-2C32AF631F3D}"/>
              </a:ext>
            </a:extLst>
          </p:cNvPr>
          <p:cNvSpPr txBox="1"/>
          <p:nvPr/>
        </p:nvSpPr>
        <p:spPr>
          <a:xfrm>
            <a:off x="8867643" y="4718877"/>
            <a:ext cx="2929623" cy="1058238"/>
          </a:xfrm>
          <a:prstGeom prst="rect">
            <a:avLst/>
          </a:prstGeom>
          <a:noFill/>
          <a:ln w="3175">
            <a:solidFill>
              <a:srgbClr val="990066"/>
            </a:solidFill>
          </a:ln>
        </p:spPr>
        <p:txBody>
          <a:bodyPr wrap="square" lIns="72000" tIns="72000" rIns="61568" bIns="72000" rtlCol="0">
            <a:noAutofit/>
          </a:bodyPr>
          <a:lstStyle/>
          <a:p>
            <a:pPr rtl="0"/>
            <a:endParaRPr lang="en-GB" sz="1100" kern="0" dirty="0">
              <a:solidFill>
                <a:srgbClr val="464646"/>
              </a:solidFill>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3F2027E3-D772-4EF6-A580-4993DAF812B0}"/>
              </a:ext>
            </a:extLst>
          </p:cNvPr>
          <p:cNvSpPr txBox="1"/>
          <p:nvPr/>
        </p:nvSpPr>
        <p:spPr>
          <a:xfrm>
            <a:off x="4346065" y="4718877"/>
            <a:ext cx="4442932" cy="1058238"/>
          </a:xfrm>
          <a:prstGeom prst="rect">
            <a:avLst/>
          </a:prstGeom>
          <a:noFill/>
          <a:ln w="3175">
            <a:solidFill>
              <a:srgbClr val="6BA439"/>
            </a:solidFill>
          </a:ln>
        </p:spPr>
        <p:txBody>
          <a:bodyPr wrap="square" lIns="72000" tIns="72000" rIns="61568" bIns="72000" rtlCol="0">
            <a:noAutofit/>
          </a:bodyPr>
          <a:lstStyle/>
          <a:p>
            <a:pPr rtl="0"/>
            <a:endParaRPr lang="en-GB" sz="1100" kern="0" dirty="0">
              <a:solidFill>
                <a:srgbClr val="464646"/>
              </a:solidFill>
              <a:latin typeface="arial" panose="020B0604020202020204" pitchFamily="34" charset="0"/>
              <a:cs typeface="Arial" panose="020B0604020202020204" pitchFamily="34" charset="0"/>
            </a:endParaRPr>
          </a:p>
        </p:txBody>
      </p:sp>
      <p:sp>
        <p:nvSpPr>
          <p:cNvPr id="51" name="Title 50">
            <a:extLst>
              <a:ext uri="{FF2B5EF4-FFF2-40B4-BE49-F238E27FC236}">
                <a16:creationId xmlns:a16="http://schemas.microsoft.com/office/drawing/2014/main" id="{3920F660-C3C9-4407-94C1-95F821687459}"/>
              </a:ext>
            </a:extLst>
          </p:cNvPr>
          <p:cNvSpPr>
            <a:spLocks noGrp="1"/>
          </p:cNvSpPr>
          <p:nvPr>
            <p:ph type="title"/>
          </p:nvPr>
        </p:nvSpPr>
        <p:spPr/>
        <p:txBody>
          <a:bodyPr rtlCol="0"/>
          <a:lstStyle/>
          <a:p>
            <a:pPr rtl="0"/>
            <a:r>
              <a:rPr lang="lv-lv" dirty="0"/>
              <a:t>K</a:t>
            </a:r>
            <a:r>
              <a:rPr lang="lv-LV" dirty="0"/>
              <a:t>as veicams</a:t>
            </a:r>
            <a:r>
              <a:rPr lang="lv-lv" dirty="0"/>
              <a:t> tālāk?</a:t>
            </a:r>
            <a:endParaRPr lang="en-GB" dirty="0"/>
          </a:p>
        </p:txBody>
      </p:sp>
      <p:sp>
        <p:nvSpPr>
          <p:cNvPr id="57" name="Rectangle 56">
            <a:extLst>
              <a:ext uri="{FF2B5EF4-FFF2-40B4-BE49-F238E27FC236}">
                <a16:creationId xmlns:a16="http://schemas.microsoft.com/office/drawing/2014/main" id="{57EE09F4-070F-4089-87FA-006E3CC25BE9}"/>
              </a:ext>
            </a:extLst>
          </p:cNvPr>
          <p:cNvSpPr/>
          <p:nvPr/>
        </p:nvSpPr>
        <p:spPr>
          <a:xfrm>
            <a:off x="421240" y="1729095"/>
            <a:ext cx="11376025" cy="325437"/>
          </a:xfrm>
          <a:prstGeom prst="rect">
            <a:avLst/>
          </a:prstGeom>
          <a:solidFill>
            <a:srgbClr val="990066"/>
          </a:solidFill>
          <a:ln w="3175" cap="flat" cmpd="sng" algn="ctr">
            <a:noFill/>
            <a:prstDash val="solid"/>
            <a:miter lim="800000"/>
          </a:ln>
          <a:effectLst/>
        </p:spPr>
        <p:txBody>
          <a:bodyPr lIns="72000" tIns="36000" rIns="72000" bIns="36000" rtlCol="0" anchor="ctr"/>
          <a:lstStyle/>
          <a:p>
            <a:pPr lvl="0" rtl="0">
              <a:defRPr/>
            </a:pPr>
            <a:r>
              <a:rPr lang="lv-lv" sz="1200" b="1" kern="0" dirty="0">
                <a:solidFill>
                  <a:prstClr val="white"/>
                </a:solidFill>
                <a:latin typeface="arial" panose="020B0604020202020204" pitchFamily="34" charset="0"/>
              </a:rPr>
              <a:t>Ko jūs esa</a:t>
            </a:r>
            <a:r>
              <a:rPr lang="lv-LV" sz="1200" b="1" kern="0" dirty="0">
                <a:solidFill>
                  <a:prstClr val="white"/>
                </a:solidFill>
                <a:latin typeface="arial" panose="020B0604020202020204" pitchFamily="34" charset="0"/>
              </a:rPr>
              <a:t>t </a:t>
            </a:r>
            <a:r>
              <a:rPr lang="lv-lv" sz="1200" b="1" kern="0" dirty="0">
                <a:solidFill>
                  <a:prstClr val="white"/>
                </a:solidFill>
                <a:latin typeface="arial" panose="020B0604020202020204" pitchFamily="34" charset="0"/>
              </a:rPr>
              <a:t>sapratuši un kas </a:t>
            </a:r>
            <a:r>
              <a:rPr lang="lv-LV" sz="1200" b="1" kern="0" dirty="0">
                <a:solidFill>
                  <a:prstClr val="white"/>
                </a:solidFill>
                <a:latin typeface="arial" panose="020B0604020202020204" pitchFamily="34" charset="0"/>
              </a:rPr>
              <a:t>j</a:t>
            </a:r>
            <a:r>
              <a:rPr lang="lv-lv" sz="1200" b="1" kern="0" dirty="0">
                <a:solidFill>
                  <a:prstClr val="white"/>
                </a:solidFill>
                <a:latin typeface="arial" panose="020B0604020202020204" pitchFamily="34" charset="0"/>
              </a:rPr>
              <a:t>ums jādara turpmāk?</a:t>
            </a:r>
          </a:p>
        </p:txBody>
      </p:sp>
      <p:grpSp>
        <p:nvGrpSpPr>
          <p:cNvPr id="19" name="Group 18">
            <a:extLst>
              <a:ext uri="{FF2B5EF4-FFF2-40B4-BE49-F238E27FC236}">
                <a16:creationId xmlns:a16="http://schemas.microsoft.com/office/drawing/2014/main" id="{B1AFC663-92DE-44D2-B94C-D694D6685ADE}"/>
              </a:ext>
            </a:extLst>
          </p:cNvPr>
          <p:cNvGrpSpPr/>
          <p:nvPr/>
        </p:nvGrpSpPr>
        <p:grpSpPr>
          <a:xfrm>
            <a:off x="421240" y="3266275"/>
            <a:ext cx="3565922" cy="652463"/>
            <a:chOff x="407987" y="3666441"/>
            <a:chExt cx="3565922" cy="652463"/>
          </a:xfrm>
        </p:grpSpPr>
        <p:sp>
          <p:nvSpPr>
            <p:cNvPr id="75" name="TextBox 74">
              <a:extLst>
                <a:ext uri="{FF2B5EF4-FFF2-40B4-BE49-F238E27FC236}">
                  <a16:creationId xmlns:a16="http://schemas.microsoft.com/office/drawing/2014/main" id="{26AA7707-3610-47EB-A092-5CCE92600C2B}"/>
                </a:ext>
              </a:extLst>
            </p:cNvPr>
            <p:cNvSpPr txBox="1"/>
            <p:nvPr/>
          </p:nvSpPr>
          <p:spPr>
            <a:xfrm>
              <a:off x="863376" y="3666441"/>
              <a:ext cx="3110533" cy="652463"/>
            </a:xfrm>
            <a:prstGeom prst="rect">
              <a:avLst/>
            </a:prstGeom>
            <a:solidFill>
              <a:schemeClr val="bg1">
                <a:lumMod val="95000"/>
              </a:schemeClr>
            </a:solidFill>
            <a:ln w="3175">
              <a:noFill/>
            </a:ln>
          </p:spPr>
          <p:txBody>
            <a:bodyPr wrap="square" lIns="72000" tIns="72000" rIns="61568" bIns="72000" rtlCol="0">
              <a:noAutofit/>
            </a:bodyPr>
            <a:lstStyle/>
            <a:p>
              <a:pPr rtl="0"/>
              <a:r>
                <a:rPr lang="lv-lv" sz="1000" kern="0" dirty="0">
                  <a:latin typeface="arial" panose="020B0604020202020204" pitchFamily="34" charset="0"/>
                  <a:cs typeface="Arial" panose="020B0604020202020204" pitchFamily="34" charset="0"/>
                </a:rPr>
                <a:t>Uzņēmumam ir </a:t>
              </a:r>
              <a:r>
                <a:rPr lang="lv-lv" sz="1000" b="1" kern="0" dirty="0">
                  <a:solidFill>
                    <a:srgbClr val="990066"/>
                  </a:solidFill>
                  <a:latin typeface="arial" panose="020B0604020202020204" pitchFamily="34" charset="0"/>
                  <a:cs typeface="Arial" panose="020B0604020202020204" pitchFamily="34" charset="0"/>
                </a:rPr>
                <a:t>labi darbības rezultāti,</a:t>
              </a:r>
              <a:r>
                <a:rPr lang="lv-lv" sz="1000" kern="0" dirty="0">
                  <a:latin typeface="arial" panose="020B0604020202020204" pitchFamily="34" charset="0"/>
                  <a:cs typeface="Arial" panose="020B0604020202020204" pitchFamily="34" charset="0"/>
                </a:rPr>
                <a:t> un tā finan</a:t>
              </a:r>
              <a:r>
                <a:rPr lang="lv-LV" sz="1000" kern="0" dirty="0">
                  <a:latin typeface="arial" panose="020B0604020202020204" pitchFamily="34" charset="0"/>
                  <a:cs typeface="Arial" panose="020B0604020202020204" pitchFamily="34" charset="0"/>
                </a:rPr>
                <a:t>šu</a:t>
              </a:r>
              <a:r>
                <a:rPr lang="lv-lv" sz="1000" kern="0" dirty="0">
                  <a:latin typeface="arial" panose="020B0604020202020204" pitchFamily="34" charset="0"/>
                  <a:cs typeface="Arial" panose="020B0604020202020204" pitchFamily="34" charset="0"/>
                </a:rPr>
                <a:t> stāvoklis ir stabils</a:t>
              </a:r>
            </a:p>
          </p:txBody>
        </p:sp>
        <p:sp>
          <p:nvSpPr>
            <p:cNvPr id="78" name="Rectangle 77">
              <a:extLst>
                <a:ext uri="{FF2B5EF4-FFF2-40B4-BE49-F238E27FC236}">
                  <a16:creationId xmlns:a16="http://schemas.microsoft.com/office/drawing/2014/main" id="{F13CD7C8-42CB-4C61-8FA9-A862E0B70569}"/>
                </a:ext>
              </a:extLst>
            </p:cNvPr>
            <p:cNvSpPr/>
            <p:nvPr/>
          </p:nvSpPr>
          <p:spPr bwMode="ltGray">
            <a:xfrm>
              <a:off x="407987" y="3666441"/>
              <a:ext cx="388938" cy="652463"/>
            </a:xfrm>
            <a:prstGeom prst="rect">
              <a:avLst/>
            </a:prstGeom>
            <a:solidFill>
              <a:srgbClr val="6BA43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8" name="Freeform 5">
              <a:extLst>
                <a:ext uri="{FF2B5EF4-FFF2-40B4-BE49-F238E27FC236}">
                  <a16:creationId xmlns:a16="http://schemas.microsoft.com/office/drawing/2014/main" id="{C2B84CD6-145A-4F82-AB30-592CAD00C1C2}"/>
                </a:ext>
              </a:extLst>
            </p:cNvPr>
            <p:cNvSpPr>
              <a:spLocks noEditPoints="1"/>
            </p:cNvSpPr>
            <p:nvPr/>
          </p:nvSpPr>
          <p:spPr bwMode="auto">
            <a:xfrm>
              <a:off x="475613" y="3843307"/>
              <a:ext cx="253687" cy="253687"/>
            </a:xfrm>
            <a:custGeom>
              <a:avLst/>
              <a:gdLst>
                <a:gd name="T0" fmla="*/ 59 w 1013"/>
                <a:gd name="T1" fmla="*/ 932 h 1012"/>
                <a:gd name="T2" fmla="*/ 59 w 1013"/>
                <a:gd name="T3" fmla="*/ 932 h 1012"/>
                <a:gd name="T4" fmla="*/ 59 w 1013"/>
                <a:gd name="T5" fmla="*/ 451 h 1012"/>
                <a:gd name="T6" fmla="*/ 122 w 1013"/>
                <a:gd name="T7" fmla="*/ 451 h 1012"/>
                <a:gd name="T8" fmla="*/ 122 w 1013"/>
                <a:gd name="T9" fmla="*/ 900 h 1012"/>
                <a:gd name="T10" fmla="*/ 91 w 1013"/>
                <a:gd name="T11" fmla="*/ 932 h 1012"/>
                <a:gd name="T12" fmla="*/ 59 w 1013"/>
                <a:gd name="T13" fmla="*/ 932 h 1012"/>
                <a:gd name="T14" fmla="*/ 151 w 1013"/>
                <a:gd name="T15" fmla="*/ 391 h 1012"/>
                <a:gd name="T16" fmla="*/ 151 w 1013"/>
                <a:gd name="T17" fmla="*/ 391 h 1012"/>
                <a:gd name="T18" fmla="*/ 35 w 1013"/>
                <a:gd name="T19" fmla="*/ 391 h 1012"/>
                <a:gd name="T20" fmla="*/ 0 w 1013"/>
                <a:gd name="T21" fmla="*/ 422 h 1012"/>
                <a:gd name="T22" fmla="*/ 0 w 1013"/>
                <a:gd name="T23" fmla="*/ 956 h 1012"/>
                <a:gd name="T24" fmla="*/ 35 w 1013"/>
                <a:gd name="T25" fmla="*/ 992 h 1012"/>
                <a:gd name="T26" fmla="*/ 91 w 1013"/>
                <a:gd name="T27" fmla="*/ 992 h 1012"/>
                <a:gd name="T28" fmla="*/ 182 w 1013"/>
                <a:gd name="T29" fmla="*/ 900 h 1012"/>
                <a:gd name="T30" fmla="*/ 182 w 1013"/>
                <a:gd name="T31" fmla="*/ 422 h 1012"/>
                <a:gd name="T32" fmla="*/ 151 w 1013"/>
                <a:gd name="T33" fmla="*/ 391 h 1012"/>
                <a:gd name="T34" fmla="*/ 678 w 1013"/>
                <a:gd name="T35" fmla="*/ 952 h 1012"/>
                <a:gd name="T36" fmla="*/ 678 w 1013"/>
                <a:gd name="T37" fmla="*/ 952 h 1012"/>
                <a:gd name="T38" fmla="*/ 505 w 1013"/>
                <a:gd name="T39" fmla="*/ 920 h 1012"/>
                <a:gd name="T40" fmla="*/ 333 w 1013"/>
                <a:gd name="T41" fmla="*/ 882 h 1012"/>
                <a:gd name="T42" fmla="*/ 333 w 1013"/>
                <a:gd name="T43" fmla="*/ 475 h 1012"/>
                <a:gd name="T44" fmla="*/ 566 w 1013"/>
                <a:gd name="T45" fmla="*/ 172 h 1012"/>
                <a:gd name="T46" fmla="*/ 566 w 1013"/>
                <a:gd name="T47" fmla="*/ 59 h 1012"/>
                <a:gd name="T48" fmla="*/ 597 w 1013"/>
                <a:gd name="T49" fmla="*/ 59 h 1012"/>
                <a:gd name="T50" fmla="*/ 629 w 1013"/>
                <a:gd name="T51" fmla="*/ 91 h 1012"/>
                <a:gd name="T52" fmla="*/ 629 w 1013"/>
                <a:gd name="T53" fmla="*/ 320 h 1012"/>
                <a:gd name="T54" fmla="*/ 780 w 1013"/>
                <a:gd name="T55" fmla="*/ 477 h 1012"/>
                <a:gd name="T56" fmla="*/ 922 w 1013"/>
                <a:gd name="T57" fmla="*/ 477 h 1012"/>
                <a:gd name="T58" fmla="*/ 953 w 1013"/>
                <a:gd name="T59" fmla="*/ 503 h 1012"/>
                <a:gd name="T60" fmla="*/ 953 w 1013"/>
                <a:gd name="T61" fmla="*/ 794 h 1012"/>
                <a:gd name="T62" fmla="*/ 678 w 1013"/>
                <a:gd name="T63" fmla="*/ 952 h 1012"/>
                <a:gd name="T64" fmla="*/ 922 w 1013"/>
                <a:gd name="T65" fmla="*/ 417 h 1012"/>
                <a:gd name="T66" fmla="*/ 922 w 1013"/>
                <a:gd name="T67" fmla="*/ 417 h 1012"/>
                <a:gd name="T68" fmla="*/ 780 w 1013"/>
                <a:gd name="T69" fmla="*/ 417 h 1012"/>
                <a:gd name="T70" fmla="*/ 689 w 1013"/>
                <a:gd name="T71" fmla="*/ 320 h 1012"/>
                <a:gd name="T72" fmla="*/ 689 w 1013"/>
                <a:gd name="T73" fmla="*/ 91 h 1012"/>
                <a:gd name="T74" fmla="*/ 597 w 1013"/>
                <a:gd name="T75" fmla="*/ 0 h 1012"/>
                <a:gd name="T76" fmla="*/ 542 w 1013"/>
                <a:gd name="T77" fmla="*/ 0 h 1012"/>
                <a:gd name="T78" fmla="*/ 506 w 1013"/>
                <a:gd name="T79" fmla="*/ 30 h 1012"/>
                <a:gd name="T80" fmla="*/ 506 w 1013"/>
                <a:gd name="T81" fmla="*/ 172 h 1012"/>
                <a:gd name="T82" fmla="*/ 309 w 1013"/>
                <a:gd name="T83" fmla="*/ 417 h 1012"/>
                <a:gd name="T84" fmla="*/ 273 w 1013"/>
                <a:gd name="T85" fmla="*/ 447 h 1012"/>
                <a:gd name="T86" fmla="*/ 273 w 1013"/>
                <a:gd name="T87" fmla="*/ 911 h 1012"/>
                <a:gd name="T88" fmla="*/ 309 w 1013"/>
                <a:gd name="T89" fmla="*/ 941 h 1012"/>
                <a:gd name="T90" fmla="*/ 678 w 1013"/>
                <a:gd name="T91" fmla="*/ 1012 h 1012"/>
                <a:gd name="T92" fmla="*/ 1013 w 1013"/>
                <a:gd name="T93" fmla="*/ 794 h 1012"/>
                <a:gd name="T94" fmla="*/ 1013 w 1013"/>
                <a:gd name="T95" fmla="*/ 503 h 1012"/>
                <a:gd name="T96" fmla="*/ 922 w 1013"/>
                <a:gd name="T97" fmla="*/ 417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3" h="1012">
                  <a:moveTo>
                    <a:pt x="59" y="932"/>
                  </a:moveTo>
                  <a:lnTo>
                    <a:pt x="59" y="932"/>
                  </a:lnTo>
                  <a:lnTo>
                    <a:pt x="59" y="451"/>
                  </a:lnTo>
                  <a:lnTo>
                    <a:pt x="122" y="451"/>
                  </a:lnTo>
                  <a:lnTo>
                    <a:pt x="122" y="900"/>
                  </a:lnTo>
                  <a:cubicBezTo>
                    <a:pt x="122" y="913"/>
                    <a:pt x="113" y="932"/>
                    <a:pt x="91" y="932"/>
                  </a:cubicBezTo>
                  <a:lnTo>
                    <a:pt x="59" y="932"/>
                  </a:lnTo>
                  <a:close/>
                  <a:moveTo>
                    <a:pt x="151" y="391"/>
                  </a:moveTo>
                  <a:lnTo>
                    <a:pt x="151" y="391"/>
                  </a:lnTo>
                  <a:lnTo>
                    <a:pt x="35" y="391"/>
                  </a:lnTo>
                  <a:cubicBezTo>
                    <a:pt x="15" y="391"/>
                    <a:pt x="0" y="407"/>
                    <a:pt x="0" y="422"/>
                  </a:cubicBezTo>
                  <a:lnTo>
                    <a:pt x="0" y="956"/>
                  </a:lnTo>
                  <a:cubicBezTo>
                    <a:pt x="0" y="977"/>
                    <a:pt x="15" y="992"/>
                    <a:pt x="35" y="992"/>
                  </a:cubicBezTo>
                  <a:lnTo>
                    <a:pt x="91" y="992"/>
                  </a:lnTo>
                  <a:cubicBezTo>
                    <a:pt x="146" y="992"/>
                    <a:pt x="182" y="946"/>
                    <a:pt x="182" y="900"/>
                  </a:cubicBezTo>
                  <a:lnTo>
                    <a:pt x="182" y="422"/>
                  </a:lnTo>
                  <a:cubicBezTo>
                    <a:pt x="182" y="407"/>
                    <a:pt x="167" y="391"/>
                    <a:pt x="151" y="391"/>
                  </a:cubicBezTo>
                  <a:close/>
                  <a:moveTo>
                    <a:pt x="678" y="952"/>
                  </a:moveTo>
                  <a:lnTo>
                    <a:pt x="678" y="952"/>
                  </a:lnTo>
                  <a:cubicBezTo>
                    <a:pt x="604" y="952"/>
                    <a:pt x="558" y="937"/>
                    <a:pt x="505" y="920"/>
                  </a:cubicBezTo>
                  <a:cubicBezTo>
                    <a:pt x="458" y="905"/>
                    <a:pt x="406" y="887"/>
                    <a:pt x="333" y="882"/>
                  </a:cubicBezTo>
                  <a:lnTo>
                    <a:pt x="333" y="475"/>
                  </a:lnTo>
                  <a:cubicBezTo>
                    <a:pt x="450" y="460"/>
                    <a:pt x="566" y="342"/>
                    <a:pt x="566" y="172"/>
                  </a:cubicBezTo>
                  <a:lnTo>
                    <a:pt x="566" y="59"/>
                  </a:lnTo>
                  <a:lnTo>
                    <a:pt x="597" y="59"/>
                  </a:lnTo>
                  <a:cubicBezTo>
                    <a:pt x="615" y="59"/>
                    <a:pt x="629" y="73"/>
                    <a:pt x="629" y="91"/>
                  </a:cubicBezTo>
                  <a:lnTo>
                    <a:pt x="629" y="320"/>
                  </a:lnTo>
                  <a:cubicBezTo>
                    <a:pt x="629" y="403"/>
                    <a:pt x="699" y="477"/>
                    <a:pt x="780" y="477"/>
                  </a:cubicBezTo>
                  <a:lnTo>
                    <a:pt x="922" y="477"/>
                  </a:lnTo>
                  <a:cubicBezTo>
                    <a:pt x="939" y="477"/>
                    <a:pt x="953" y="491"/>
                    <a:pt x="953" y="503"/>
                  </a:cubicBezTo>
                  <a:lnTo>
                    <a:pt x="953" y="794"/>
                  </a:lnTo>
                  <a:cubicBezTo>
                    <a:pt x="953" y="915"/>
                    <a:pt x="889" y="952"/>
                    <a:pt x="678" y="952"/>
                  </a:cubicBezTo>
                  <a:close/>
                  <a:moveTo>
                    <a:pt x="922" y="417"/>
                  </a:moveTo>
                  <a:lnTo>
                    <a:pt x="922" y="417"/>
                  </a:lnTo>
                  <a:lnTo>
                    <a:pt x="780" y="417"/>
                  </a:lnTo>
                  <a:cubicBezTo>
                    <a:pt x="734" y="417"/>
                    <a:pt x="689" y="371"/>
                    <a:pt x="689" y="320"/>
                  </a:cubicBezTo>
                  <a:lnTo>
                    <a:pt x="689" y="91"/>
                  </a:lnTo>
                  <a:cubicBezTo>
                    <a:pt x="689" y="40"/>
                    <a:pt x="648" y="0"/>
                    <a:pt x="597" y="0"/>
                  </a:cubicBezTo>
                  <a:lnTo>
                    <a:pt x="542" y="0"/>
                  </a:lnTo>
                  <a:cubicBezTo>
                    <a:pt x="521" y="0"/>
                    <a:pt x="506" y="14"/>
                    <a:pt x="506" y="30"/>
                  </a:cubicBezTo>
                  <a:lnTo>
                    <a:pt x="506" y="172"/>
                  </a:lnTo>
                  <a:cubicBezTo>
                    <a:pt x="506" y="295"/>
                    <a:pt x="420" y="417"/>
                    <a:pt x="309" y="417"/>
                  </a:cubicBezTo>
                  <a:cubicBezTo>
                    <a:pt x="288" y="417"/>
                    <a:pt x="273" y="427"/>
                    <a:pt x="273" y="447"/>
                  </a:cubicBezTo>
                  <a:lnTo>
                    <a:pt x="273" y="911"/>
                  </a:lnTo>
                  <a:cubicBezTo>
                    <a:pt x="273" y="931"/>
                    <a:pt x="288" y="941"/>
                    <a:pt x="309" y="941"/>
                  </a:cubicBezTo>
                  <a:cubicBezTo>
                    <a:pt x="466" y="946"/>
                    <a:pt x="516" y="1012"/>
                    <a:pt x="678" y="1012"/>
                  </a:cubicBezTo>
                  <a:cubicBezTo>
                    <a:pt x="856" y="1012"/>
                    <a:pt x="1013" y="992"/>
                    <a:pt x="1013" y="794"/>
                  </a:cubicBezTo>
                  <a:lnTo>
                    <a:pt x="1013" y="503"/>
                  </a:lnTo>
                  <a:cubicBezTo>
                    <a:pt x="1013" y="457"/>
                    <a:pt x="972" y="417"/>
                    <a:pt x="922" y="417"/>
                  </a:cubicBezTo>
                  <a:close/>
                </a:path>
              </a:pathLst>
            </a:custGeom>
            <a:solidFill>
              <a:schemeClr val="bg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sz="2000">
                <a:latin typeface="arial" panose="020B0604020202020204" pitchFamily="34" charset="0"/>
              </a:endParaRPr>
            </a:p>
          </p:txBody>
        </p:sp>
      </p:grpSp>
      <p:grpSp>
        <p:nvGrpSpPr>
          <p:cNvPr id="17" name="Group 16">
            <a:extLst>
              <a:ext uri="{FF2B5EF4-FFF2-40B4-BE49-F238E27FC236}">
                <a16:creationId xmlns:a16="http://schemas.microsoft.com/office/drawing/2014/main" id="{92D8ACD7-3202-44E1-939A-99F547557A1E}"/>
              </a:ext>
            </a:extLst>
          </p:cNvPr>
          <p:cNvGrpSpPr/>
          <p:nvPr/>
        </p:nvGrpSpPr>
        <p:grpSpPr>
          <a:xfrm>
            <a:off x="8236502" y="3266275"/>
            <a:ext cx="3560763" cy="652463"/>
            <a:chOff x="8223249" y="3666441"/>
            <a:chExt cx="3560763" cy="652463"/>
          </a:xfrm>
        </p:grpSpPr>
        <p:sp>
          <p:nvSpPr>
            <p:cNvPr id="83" name="Rectangle 82">
              <a:extLst>
                <a:ext uri="{FF2B5EF4-FFF2-40B4-BE49-F238E27FC236}">
                  <a16:creationId xmlns:a16="http://schemas.microsoft.com/office/drawing/2014/main" id="{19FCD41C-D81E-413E-A3C3-B39ABA4EA502}"/>
                </a:ext>
              </a:extLst>
            </p:cNvPr>
            <p:cNvSpPr/>
            <p:nvPr/>
          </p:nvSpPr>
          <p:spPr bwMode="ltGray">
            <a:xfrm>
              <a:off x="8223249" y="3666441"/>
              <a:ext cx="388938" cy="652463"/>
            </a:xfrm>
            <a:prstGeom prst="rect">
              <a:avLst/>
            </a:prstGeom>
            <a:solidFill>
              <a:srgbClr val="99006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84" name="TextBox 83">
              <a:extLst>
                <a:ext uri="{FF2B5EF4-FFF2-40B4-BE49-F238E27FC236}">
                  <a16:creationId xmlns:a16="http://schemas.microsoft.com/office/drawing/2014/main" id="{FA777968-8137-4CD2-81AD-9C8C3A72B00C}"/>
                </a:ext>
              </a:extLst>
            </p:cNvPr>
            <p:cNvSpPr txBox="1"/>
            <p:nvPr/>
          </p:nvSpPr>
          <p:spPr>
            <a:xfrm>
              <a:off x="8674324" y="3666441"/>
              <a:ext cx="3109688" cy="652463"/>
            </a:xfrm>
            <a:prstGeom prst="rect">
              <a:avLst/>
            </a:prstGeom>
            <a:solidFill>
              <a:schemeClr val="bg1">
                <a:lumMod val="95000"/>
              </a:schemeClr>
            </a:solidFill>
            <a:ln w="3175">
              <a:noFill/>
            </a:ln>
          </p:spPr>
          <p:txBody>
            <a:bodyPr wrap="square" lIns="72000" tIns="72000" rIns="61568" bIns="72000" rtlCol="0">
              <a:noAutofit/>
            </a:bodyPr>
            <a:lstStyle/>
            <a:p>
              <a:pPr rtl="0"/>
              <a:r>
                <a:rPr lang="lv-lv" sz="1000" b="1" kern="0" dirty="0">
                  <a:solidFill>
                    <a:srgbClr val="990066"/>
                  </a:solidFill>
                  <a:latin typeface="arial" panose="020B0604020202020204" pitchFamily="34" charset="0"/>
                  <a:cs typeface="Arial" panose="020B0604020202020204" pitchFamily="34" charset="0"/>
                </a:rPr>
                <a:t>Sarkanie karodziņi ir identificēti</a:t>
              </a:r>
            </a:p>
          </p:txBody>
        </p:sp>
        <p:sp>
          <p:nvSpPr>
            <p:cNvPr id="100" name="Freeform 35">
              <a:extLst>
                <a:ext uri="{FF2B5EF4-FFF2-40B4-BE49-F238E27FC236}">
                  <a16:creationId xmlns:a16="http://schemas.microsoft.com/office/drawing/2014/main" id="{FB3073E0-1E97-42EE-BE07-CF76F4014C59}"/>
                </a:ext>
              </a:extLst>
            </p:cNvPr>
            <p:cNvSpPr>
              <a:spLocks noChangeAspect="1" noEditPoints="1"/>
            </p:cNvSpPr>
            <p:nvPr/>
          </p:nvSpPr>
          <p:spPr bwMode="auto">
            <a:xfrm>
              <a:off x="8244329" y="3845402"/>
              <a:ext cx="346778" cy="249496"/>
            </a:xfrm>
            <a:custGeom>
              <a:avLst/>
              <a:gdLst>
                <a:gd name="T0" fmla="*/ 147 w 200"/>
                <a:gd name="T1" fmla="*/ 19 h 144"/>
                <a:gd name="T2" fmla="*/ 100 w 200"/>
                <a:gd name="T3" fmla="*/ 0 h 144"/>
                <a:gd name="T4" fmla="*/ 53 w 200"/>
                <a:gd name="T5" fmla="*/ 19 h 144"/>
                <a:gd name="T6" fmla="*/ 0 w 200"/>
                <a:gd name="T7" fmla="*/ 72 h 144"/>
                <a:gd name="T8" fmla="*/ 53 w 200"/>
                <a:gd name="T9" fmla="*/ 125 h 144"/>
                <a:gd name="T10" fmla="*/ 100 w 200"/>
                <a:gd name="T11" fmla="*/ 144 h 144"/>
                <a:gd name="T12" fmla="*/ 147 w 200"/>
                <a:gd name="T13" fmla="*/ 125 h 144"/>
                <a:gd name="T14" fmla="*/ 200 w 200"/>
                <a:gd name="T15" fmla="*/ 72 h 144"/>
                <a:gd name="T16" fmla="*/ 147 w 200"/>
                <a:gd name="T17" fmla="*/ 19 h 144"/>
                <a:gd name="T18" fmla="*/ 138 w 200"/>
                <a:gd name="T19" fmla="*/ 116 h 144"/>
                <a:gd name="T20" fmla="*/ 100 w 200"/>
                <a:gd name="T21" fmla="*/ 132 h 144"/>
                <a:gd name="T22" fmla="*/ 62 w 200"/>
                <a:gd name="T23" fmla="*/ 116 h 144"/>
                <a:gd name="T24" fmla="*/ 18 w 200"/>
                <a:gd name="T25" fmla="*/ 72 h 144"/>
                <a:gd name="T26" fmla="*/ 62 w 200"/>
                <a:gd name="T27" fmla="*/ 28 h 144"/>
                <a:gd name="T28" fmla="*/ 100 w 200"/>
                <a:gd name="T29" fmla="*/ 12 h 144"/>
                <a:gd name="T30" fmla="*/ 138 w 200"/>
                <a:gd name="T31" fmla="*/ 28 h 144"/>
                <a:gd name="T32" fmla="*/ 182 w 200"/>
                <a:gd name="T33" fmla="*/ 72 h 144"/>
                <a:gd name="T34" fmla="*/ 138 w 200"/>
                <a:gd name="T35" fmla="*/ 116 h 144"/>
                <a:gd name="T36" fmla="*/ 100 w 200"/>
                <a:gd name="T37" fmla="*/ 43 h 144"/>
                <a:gd name="T38" fmla="*/ 71 w 200"/>
                <a:gd name="T39" fmla="*/ 72 h 144"/>
                <a:gd name="T40" fmla="*/ 100 w 200"/>
                <a:gd name="T41" fmla="*/ 101 h 144"/>
                <a:gd name="T42" fmla="*/ 129 w 200"/>
                <a:gd name="T43" fmla="*/ 72 h 144"/>
                <a:gd name="T44" fmla="*/ 100 w 200"/>
                <a:gd name="T45" fmla="*/ 43 h 144"/>
                <a:gd name="T46" fmla="*/ 100 w 200"/>
                <a:gd name="T47" fmla="*/ 89 h 144"/>
                <a:gd name="T48" fmla="*/ 83 w 200"/>
                <a:gd name="T49" fmla="*/ 72 h 144"/>
                <a:gd name="T50" fmla="*/ 100 w 200"/>
                <a:gd name="T51" fmla="*/ 55 h 144"/>
                <a:gd name="T52" fmla="*/ 116 w 200"/>
                <a:gd name="T53" fmla="*/ 72 h 144"/>
                <a:gd name="T54" fmla="*/ 100 w 200"/>
                <a:gd name="T55" fmla="*/ 8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 h="144">
                  <a:moveTo>
                    <a:pt x="147" y="19"/>
                  </a:moveTo>
                  <a:cubicBezTo>
                    <a:pt x="134" y="6"/>
                    <a:pt x="117" y="0"/>
                    <a:pt x="100" y="0"/>
                  </a:cubicBezTo>
                  <a:cubicBezTo>
                    <a:pt x="83" y="0"/>
                    <a:pt x="66" y="6"/>
                    <a:pt x="53" y="19"/>
                  </a:cubicBezTo>
                  <a:cubicBezTo>
                    <a:pt x="0" y="72"/>
                    <a:pt x="0" y="72"/>
                    <a:pt x="0" y="72"/>
                  </a:cubicBezTo>
                  <a:cubicBezTo>
                    <a:pt x="53" y="125"/>
                    <a:pt x="53" y="125"/>
                    <a:pt x="53" y="125"/>
                  </a:cubicBezTo>
                  <a:cubicBezTo>
                    <a:pt x="66" y="138"/>
                    <a:pt x="83" y="144"/>
                    <a:pt x="100" y="144"/>
                  </a:cubicBezTo>
                  <a:cubicBezTo>
                    <a:pt x="117" y="144"/>
                    <a:pt x="134" y="138"/>
                    <a:pt x="147" y="125"/>
                  </a:cubicBezTo>
                  <a:cubicBezTo>
                    <a:pt x="200" y="72"/>
                    <a:pt x="200" y="72"/>
                    <a:pt x="200" y="72"/>
                  </a:cubicBezTo>
                  <a:lnTo>
                    <a:pt x="147" y="19"/>
                  </a:lnTo>
                  <a:close/>
                  <a:moveTo>
                    <a:pt x="138" y="116"/>
                  </a:moveTo>
                  <a:cubicBezTo>
                    <a:pt x="128" y="126"/>
                    <a:pt x="114" y="132"/>
                    <a:pt x="100" y="132"/>
                  </a:cubicBezTo>
                  <a:cubicBezTo>
                    <a:pt x="85" y="132"/>
                    <a:pt x="72" y="126"/>
                    <a:pt x="62" y="116"/>
                  </a:cubicBezTo>
                  <a:cubicBezTo>
                    <a:pt x="18" y="72"/>
                    <a:pt x="18" y="72"/>
                    <a:pt x="18" y="72"/>
                  </a:cubicBezTo>
                  <a:cubicBezTo>
                    <a:pt x="62" y="28"/>
                    <a:pt x="62" y="28"/>
                    <a:pt x="62" y="28"/>
                  </a:cubicBezTo>
                  <a:cubicBezTo>
                    <a:pt x="72" y="18"/>
                    <a:pt x="85" y="12"/>
                    <a:pt x="100" y="12"/>
                  </a:cubicBezTo>
                  <a:cubicBezTo>
                    <a:pt x="114" y="12"/>
                    <a:pt x="128" y="18"/>
                    <a:pt x="138" y="28"/>
                  </a:cubicBezTo>
                  <a:cubicBezTo>
                    <a:pt x="182" y="72"/>
                    <a:pt x="182" y="72"/>
                    <a:pt x="182" y="72"/>
                  </a:cubicBezTo>
                  <a:lnTo>
                    <a:pt x="138" y="116"/>
                  </a:lnTo>
                  <a:close/>
                  <a:moveTo>
                    <a:pt x="100" y="43"/>
                  </a:moveTo>
                  <a:cubicBezTo>
                    <a:pt x="84" y="43"/>
                    <a:pt x="71" y="56"/>
                    <a:pt x="71" y="72"/>
                  </a:cubicBezTo>
                  <a:cubicBezTo>
                    <a:pt x="71" y="88"/>
                    <a:pt x="84" y="101"/>
                    <a:pt x="100" y="101"/>
                  </a:cubicBezTo>
                  <a:cubicBezTo>
                    <a:pt x="116" y="101"/>
                    <a:pt x="129" y="88"/>
                    <a:pt x="129" y="72"/>
                  </a:cubicBezTo>
                  <a:cubicBezTo>
                    <a:pt x="129" y="56"/>
                    <a:pt x="116" y="43"/>
                    <a:pt x="100" y="43"/>
                  </a:cubicBezTo>
                  <a:close/>
                  <a:moveTo>
                    <a:pt x="100" y="89"/>
                  </a:moveTo>
                  <a:cubicBezTo>
                    <a:pt x="91" y="89"/>
                    <a:pt x="83" y="81"/>
                    <a:pt x="83" y="72"/>
                  </a:cubicBezTo>
                  <a:cubicBezTo>
                    <a:pt x="83" y="63"/>
                    <a:pt x="91" y="55"/>
                    <a:pt x="100" y="55"/>
                  </a:cubicBezTo>
                  <a:cubicBezTo>
                    <a:pt x="109" y="55"/>
                    <a:pt x="116" y="63"/>
                    <a:pt x="116" y="72"/>
                  </a:cubicBezTo>
                  <a:cubicBezTo>
                    <a:pt x="116" y="81"/>
                    <a:pt x="109" y="89"/>
                    <a:pt x="100" y="89"/>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US" sz="2000">
                <a:latin typeface="arial" panose="020B0604020202020204" pitchFamily="34" charset="0"/>
              </a:endParaRPr>
            </a:p>
          </p:txBody>
        </p:sp>
      </p:grpSp>
      <p:sp>
        <p:nvSpPr>
          <p:cNvPr id="102" name="Rectangle 101">
            <a:extLst>
              <a:ext uri="{FF2B5EF4-FFF2-40B4-BE49-F238E27FC236}">
                <a16:creationId xmlns:a16="http://schemas.microsoft.com/office/drawing/2014/main" id="{444256B5-CA3C-4464-9F5B-374A23A7AF01}"/>
              </a:ext>
            </a:extLst>
          </p:cNvPr>
          <p:cNvSpPr/>
          <p:nvPr/>
        </p:nvSpPr>
        <p:spPr>
          <a:xfrm>
            <a:off x="421240" y="4164684"/>
            <a:ext cx="3560764" cy="1885586"/>
          </a:xfrm>
          <a:prstGeom prst="rect">
            <a:avLst/>
          </a:prstGeom>
          <a:noFill/>
          <a:ln w="3175" cap="flat" cmpd="sng" algn="ctr">
            <a:noFill/>
            <a:prstDash val="solid"/>
            <a:miter lim="800000"/>
          </a:ln>
          <a:effectLst/>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171450" marR="0" lvl="0" indent="-17145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lv-lv" sz="1200" b="0" i="0" u="none" strike="noStrike" kern="0" cap="none" spc="0" normalizeH="0" noProof="0" dirty="0">
                <a:ln>
                  <a:noFill/>
                </a:ln>
                <a:effectLst/>
                <a:uLnTx/>
                <a:uFillTx/>
                <a:latin typeface="arial" panose="020B0604020202020204" pitchFamily="34" charset="0"/>
                <a:cs typeface="Arial" panose="020B0604020202020204" pitchFamily="34" charset="0"/>
              </a:rPr>
              <a:t>Turpiniet uzņēmējdarbību kā parasti, īpaša iejaukšanās nav vajadzīga.</a:t>
            </a:r>
          </a:p>
          <a:p>
            <a:pPr marL="171450" marR="0" lvl="0" indent="-171450"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lv-lv" sz="1200" b="0" i="0" u="none" strike="noStrike" kern="0" cap="none" spc="0" normalizeH="0" noProof="0" dirty="0">
                <a:ln>
                  <a:noFill/>
                </a:ln>
                <a:effectLst/>
                <a:uLnTx/>
                <a:uFillTx/>
                <a:latin typeface="arial" panose="020B0604020202020204" pitchFamily="34" charset="0"/>
                <a:cs typeface="Arial" panose="020B0604020202020204" pitchFamily="34" charset="0"/>
              </a:rPr>
              <a:t>Lai nodrošinātu turpmāku darbības stabilitāti, ieteicams veikt regulāru (piemēram, ceturkšņa vai pusgada) </a:t>
            </a:r>
            <a:r>
              <a:rPr lang="lv-LV" sz="1200" b="0" i="0" u="none" strike="noStrike" kern="0" cap="none" spc="0" normalizeH="0" noProof="0" dirty="0">
                <a:ln>
                  <a:noFill/>
                </a:ln>
                <a:effectLst/>
                <a:uLnTx/>
                <a:uFillTx/>
                <a:latin typeface="arial" panose="020B0604020202020204" pitchFamily="34" charset="0"/>
                <a:cs typeface="Arial" panose="020B0604020202020204" pitchFamily="34" charset="0"/>
              </a:rPr>
              <a:t>uzņēmuma novērtēšanu</a:t>
            </a:r>
            <a:r>
              <a:rPr lang="lv-lv" sz="1200" b="0" i="0" u="none" strike="noStrike" kern="0" cap="none" spc="0" normalizeH="0" noProof="0" dirty="0">
                <a:ln>
                  <a:noFill/>
                </a:ln>
                <a:effectLst/>
                <a:uLnTx/>
                <a:uFillTx/>
                <a:latin typeface="arial" panose="020B0604020202020204" pitchFamily="34" charset="0"/>
                <a:cs typeface="Arial" panose="020B0604020202020204" pitchFamily="34" charset="0"/>
              </a:rPr>
              <a:t>.</a:t>
            </a:r>
            <a:endParaRPr kumimoji="0" lang="en-GB" sz="120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5DEE7192-B657-41C2-B9E3-CFC8DF017D80}"/>
              </a:ext>
            </a:extLst>
          </p:cNvPr>
          <p:cNvCxnSpPr/>
          <p:nvPr/>
        </p:nvCxnSpPr>
        <p:spPr>
          <a:xfrm>
            <a:off x="421240" y="4154410"/>
            <a:ext cx="356076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E46D22D6-4C7F-4C1F-952A-DED7A2208D5D}"/>
              </a:ext>
            </a:extLst>
          </p:cNvPr>
          <p:cNvSpPr/>
          <p:nvPr/>
        </p:nvSpPr>
        <p:spPr>
          <a:xfrm>
            <a:off x="4346066" y="4164684"/>
            <a:ext cx="5927834" cy="283906"/>
          </a:xfrm>
          <a:prstGeom prst="rect">
            <a:avLst/>
          </a:prstGeom>
          <a:solidFill>
            <a:schemeClr val="bg1">
              <a:lumMod val="65000"/>
            </a:schemeClr>
          </a:solidFill>
          <a:ln w="3175"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lvl="0" algn="ctr" defTabSz="914400" rtl="0" eaLnBrk="1" fontAlgn="auto" latinLnBrk="0" hangingPunct="1">
              <a:lnSpc>
                <a:spcPct val="100000"/>
              </a:lnSpc>
              <a:spcBef>
                <a:spcPts val="0"/>
              </a:spcBef>
              <a:spcAft>
                <a:spcPts val="0"/>
              </a:spcAft>
              <a:buClrTx/>
              <a:buSzTx/>
              <a:tabLst/>
              <a:defRPr/>
            </a:pPr>
            <a:r>
              <a:rPr lang="lv-lv" sz="1100" b="1" i="0" u="none" strike="noStrike" kern="0" cap="none" spc="0" normalizeH="0" noProof="0">
                <a:ln>
                  <a:noFill/>
                </a:ln>
                <a:solidFill>
                  <a:schemeClr val="bg1"/>
                </a:solidFill>
                <a:effectLst/>
                <a:uLnTx/>
                <a:uFillTx/>
                <a:latin typeface="arial" panose="020B0604020202020204" pitchFamily="34" charset="0"/>
                <a:cs typeface="Arial" panose="020B0604020202020204" pitchFamily="34" charset="0"/>
              </a:rPr>
              <a:t>Nepieciešama tūlītēja rīcība:</a:t>
            </a:r>
            <a:endParaRPr kumimoji="0" lang="en-US" sz="1200" b="1" i="0" u="sng" strike="noStrike" kern="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07" name="Rectangle 106">
            <a:extLst>
              <a:ext uri="{FF2B5EF4-FFF2-40B4-BE49-F238E27FC236}">
                <a16:creationId xmlns:a16="http://schemas.microsoft.com/office/drawing/2014/main" id="{BB5F22C2-5A63-4A90-8A06-0B23E3EED2C3}"/>
              </a:ext>
            </a:extLst>
          </p:cNvPr>
          <p:cNvSpPr/>
          <p:nvPr/>
        </p:nvSpPr>
        <p:spPr>
          <a:xfrm>
            <a:off x="4539895" y="4838757"/>
            <a:ext cx="1263078" cy="836210"/>
          </a:xfrm>
          <a:prstGeom prst="rect">
            <a:avLst/>
          </a:prstGeom>
          <a:solidFill>
            <a:schemeClr val="accent2"/>
          </a:solidFill>
          <a:ln w="3175"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0" cap="none" spc="0" normalizeH="0" noProof="0">
                <a:ln>
                  <a:noFill/>
                </a:ln>
                <a:effectLst/>
                <a:uLnTx/>
                <a:uFillTx/>
                <a:latin typeface="arial" panose="020B0604020202020204" pitchFamily="34" charset="0"/>
                <a:cs typeface="Arial" panose="020B0604020202020204" pitchFamily="34" charset="0"/>
              </a:rPr>
              <a:t>Jāsāk</a:t>
            </a:r>
            <a:r>
              <a:rPr lang="lv-lv" sz="1050" b="1" i="0" u="none" strike="noStrike" kern="0" cap="none" spc="0" normalizeH="0" noProof="0">
                <a:ln>
                  <a:noFill/>
                </a:ln>
                <a:effectLst/>
                <a:uLnTx/>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 sarunas ar kreditoriem</a:t>
            </a:r>
            <a:endParaRPr kumimoji="0" lang="en-GB" sz="1050" b="0"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99E11A9A-35A3-4645-9F04-C5E230AA68F9}"/>
              </a:ext>
            </a:extLst>
          </p:cNvPr>
          <p:cNvSpPr/>
          <p:nvPr/>
        </p:nvSpPr>
        <p:spPr>
          <a:xfrm>
            <a:off x="433940" y="2125651"/>
            <a:ext cx="11363325" cy="183320"/>
          </a:xfrm>
          <a:prstGeom prst="rect">
            <a:avLst/>
          </a:prstGeom>
        </p:spPr>
        <p:txBody>
          <a:bodyPr wrap="square" lIns="0" tIns="0" rIns="0" bIns="0" rtlCol="0">
            <a:spAutoFit/>
          </a:bodyPr>
          <a:lstStyle/>
          <a:p>
            <a:pPr rtl="0">
              <a:lnSpc>
                <a:spcPct val="107000"/>
              </a:lnSpc>
              <a:spcAft>
                <a:spcPts val="800"/>
              </a:spcAft>
            </a:pPr>
            <a:r>
              <a:rPr lang="lv-lv" sz="1200" b="1" dirty="0">
                <a:solidFill>
                  <a:schemeClr val="tx1">
                    <a:lumMod val="65000"/>
                    <a:lumOff val="35000"/>
                  </a:schemeClr>
                </a:solidFill>
                <a:latin typeface="arial" panose="020B0604020202020204" pitchFamily="34" charset="0"/>
                <a:cs typeface="Arial" panose="020B0604020202020204" pitchFamily="34" charset="0"/>
              </a:rPr>
              <a:t>Pabeidzot uzņēmuma vispārējā stāvokļa novērtējumu un izprotot uzņēmuma finan</a:t>
            </a:r>
            <a:r>
              <a:rPr lang="lv-LV" sz="1200" b="1" dirty="0">
                <a:solidFill>
                  <a:schemeClr val="tx1">
                    <a:lumMod val="65000"/>
                    <a:lumOff val="35000"/>
                  </a:schemeClr>
                </a:solidFill>
                <a:latin typeface="arial" panose="020B0604020202020204" pitchFamily="34" charset="0"/>
                <a:cs typeface="Arial" panose="020B0604020202020204" pitchFamily="34" charset="0"/>
              </a:rPr>
              <a:t>šu</a:t>
            </a:r>
            <a:r>
              <a:rPr lang="lv-lv" sz="1200" b="1" dirty="0">
                <a:solidFill>
                  <a:schemeClr val="tx1">
                    <a:lumMod val="65000"/>
                    <a:lumOff val="35000"/>
                  </a:schemeClr>
                </a:solidFill>
                <a:latin typeface="arial" panose="020B0604020202020204" pitchFamily="34" charset="0"/>
                <a:cs typeface="Arial" panose="020B0604020202020204" pitchFamily="34" charset="0"/>
              </a:rPr>
              <a:t> stāvokli, vadība veic turpmāk minētās darbības</a:t>
            </a:r>
            <a:endParaRPr lang="en-US" sz="1200" b="1"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23" name="Connector: Elbow 22">
            <a:extLst>
              <a:ext uri="{FF2B5EF4-FFF2-40B4-BE49-F238E27FC236}">
                <a16:creationId xmlns:a16="http://schemas.microsoft.com/office/drawing/2014/main" id="{E03E6BC2-15FE-45D8-B703-4E765495304C}"/>
              </a:ext>
            </a:extLst>
          </p:cNvPr>
          <p:cNvCxnSpPr>
            <a:cxnSpLocks/>
          </p:cNvCxnSpPr>
          <p:nvPr/>
        </p:nvCxnSpPr>
        <p:spPr>
          <a:xfrm rot="5400000">
            <a:off x="4272023" y="1200811"/>
            <a:ext cx="225337" cy="3905590"/>
          </a:xfrm>
          <a:prstGeom prst="bentConnector3">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5C378FEA-62B3-4E79-82C2-6D013F90AF8D}"/>
              </a:ext>
            </a:extLst>
          </p:cNvPr>
          <p:cNvCxnSpPr>
            <a:cxnSpLocks/>
          </p:cNvCxnSpPr>
          <p:nvPr/>
        </p:nvCxnSpPr>
        <p:spPr>
          <a:xfrm rot="16200000" flipH="1">
            <a:off x="8177285" y="1201138"/>
            <a:ext cx="225337" cy="3904935"/>
          </a:xfrm>
          <a:prstGeom prst="bentConnector3">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138F355B-F9EF-4663-B2B8-D04EFF6F7C2C}"/>
              </a:ext>
            </a:extLst>
          </p:cNvPr>
          <p:cNvCxnSpPr>
            <a:cxnSpLocks/>
          </p:cNvCxnSpPr>
          <p:nvPr/>
        </p:nvCxnSpPr>
        <p:spPr>
          <a:xfrm rot="16200000" flipH="1">
            <a:off x="6232660" y="3145764"/>
            <a:ext cx="225337" cy="15684"/>
          </a:xfrm>
          <a:prstGeom prst="bentConnector3">
            <a:avLst>
              <a:gd name="adj1" fmla="val 110026"/>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5EB49B4-0052-4921-89AF-6FCE7E027DA2}"/>
              </a:ext>
            </a:extLst>
          </p:cNvPr>
          <p:cNvCxnSpPr>
            <a:cxnSpLocks/>
          </p:cNvCxnSpPr>
          <p:nvPr/>
        </p:nvCxnSpPr>
        <p:spPr>
          <a:xfrm>
            <a:off x="2420332" y="3918738"/>
            <a:ext cx="0" cy="235672"/>
          </a:xfrm>
          <a:prstGeom prst="line">
            <a:avLst/>
          </a:prstGeom>
          <a:ln w="3175">
            <a:solidFill>
              <a:schemeClr val="bg1">
                <a:lumMod val="75000"/>
              </a:schemeClr>
            </a:solidFill>
            <a:tailEnd type="oval" w="sm" len="sm"/>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374E4C46-6C54-414D-AB93-90E2643D0304}"/>
              </a:ext>
            </a:extLst>
          </p:cNvPr>
          <p:cNvCxnSpPr>
            <a:cxnSpLocks/>
            <a:endCxn id="103" idx="0"/>
          </p:cNvCxnSpPr>
          <p:nvPr/>
        </p:nvCxnSpPr>
        <p:spPr>
          <a:xfrm rot="16200000" flipH="1">
            <a:off x="6708991" y="3563691"/>
            <a:ext cx="245171" cy="956813"/>
          </a:xfrm>
          <a:prstGeom prst="bentConnector3">
            <a:avLst/>
          </a:prstGeom>
          <a:ln w="3175">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AA11BA39-C49D-4BF2-8BB2-46F5101EC566}"/>
              </a:ext>
            </a:extLst>
          </p:cNvPr>
          <p:cNvCxnSpPr>
            <a:cxnSpLocks/>
            <a:endCxn id="103" idx="0"/>
          </p:cNvCxnSpPr>
          <p:nvPr/>
        </p:nvCxnSpPr>
        <p:spPr>
          <a:xfrm rot="5400000">
            <a:off x="8653229" y="2575492"/>
            <a:ext cx="245946" cy="2932438"/>
          </a:xfrm>
          <a:prstGeom prst="bentConnector3">
            <a:avLst/>
          </a:prstGeom>
          <a:ln w="3175">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27943B9F-DFCA-4B4C-8F8F-1DFD0AC127B8}"/>
              </a:ext>
            </a:extLst>
          </p:cNvPr>
          <p:cNvCxnSpPr>
            <a:cxnSpLocks/>
            <a:endCxn id="64" idx="0"/>
          </p:cNvCxnSpPr>
          <p:nvPr/>
        </p:nvCxnSpPr>
        <p:spPr>
          <a:xfrm rot="16200000" flipH="1">
            <a:off x="10189881" y="3971276"/>
            <a:ext cx="920019" cy="814942"/>
          </a:xfrm>
          <a:prstGeom prst="bentConnector3">
            <a:avLst>
              <a:gd name="adj1" fmla="val 13321"/>
            </a:avLst>
          </a:prstGeom>
          <a:ln w="3175">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51CB8863-88AD-4316-8B4A-FC798DB65A8F}"/>
              </a:ext>
            </a:extLst>
          </p:cNvPr>
          <p:cNvCxnSpPr>
            <a:cxnSpLocks/>
            <a:stCxn id="103" idx="2"/>
            <a:endCxn id="66" idx="0"/>
          </p:cNvCxnSpPr>
          <p:nvPr/>
        </p:nvCxnSpPr>
        <p:spPr>
          <a:xfrm rot="5400000">
            <a:off x="6774662" y="4303435"/>
            <a:ext cx="390167" cy="680477"/>
          </a:xfrm>
          <a:prstGeom prst="bentConnector3">
            <a:avLst>
              <a:gd name="adj1" fmla="val 50000"/>
            </a:avLst>
          </a:prstGeom>
          <a:ln w="3175">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98BE91DD-6320-4554-BE2F-E7AB647C7BF7}"/>
              </a:ext>
            </a:extLst>
          </p:cNvPr>
          <p:cNvCxnSpPr>
            <a:cxnSpLocks/>
            <a:stCxn id="103" idx="2"/>
            <a:endCxn id="107" idx="0"/>
          </p:cNvCxnSpPr>
          <p:nvPr/>
        </p:nvCxnSpPr>
        <p:spPr>
          <a:xfrm rot="5400000">
            <a:off x="6045626" y="3574399"/>
            <a:ext cx="390167" cy="2138549"/>
          </a:xfrm>
          <a:prstGeom prst="bentConnector3">
            <a:avLst>
              <a:gd name="adj1" fmla="val 50000"/>
            </a:avLst>
          </a:prstGeom>
          <a:ln w="3175">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FD97461E-4C54-4438-95BC-9D608D88FEF7}"/>
              </a:ext>
            </a:extLst>
          </p:cNvPr>
          <p:cNvCxnSpPr>
            <a:cxnSpLocks/>
            <a:stCxn id="103" idx="2"/>
            <a:endCxn id="67" idx="0"/>
          </p:cNvCxnSpPr>
          <p:nvPr/>
        </p:nvCxnSpPr>
        <p:spPr>
          <a:xfrm rot="16200000" flipH="1">
            <a:off x="7489485" y="4269087"/>
            <a:ext cx="390167" cy="749171"/>
          </a:xfrm>
          <a:prstGeom prst="bentConnector3">
            <a:avLst>
              <a:gd name="adj1" fmla="val 50000"/>
            </a:avLst>
          </a:prstGeom>
          <a:ln w="3175">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D622FDA2-F768-42A9-B817-886A4CE549E2}"/>
              </a:ext>
            </a:extLst>
          </p:cNvPr>
          <p:cNvCxnSpPr>
            <a:cxnSpLocks/>
            <a:stCxn id="103" idx="2"/>
            <a:endCxn id="65" idx="0"/>
          </p:cNvCxnSpPr>
          <p:nvPr/>
        </p:nvCxnSpPr>
        <p:spPr>
          <a:xfrm rot="16200000" flipH="1">
            <a:off x="8281112" y="3477461"/>
            <a:ext cx="390166" cy="2332424"/>
          </a:xfrm>
          <a:prstGeom prst="bentConnector3">
            <a:avLst>
              <a:gd name="adj1" fmla="val 50000"/>
            </a:avLst>
          </a:prstGeom>
          <a:ln w="3175">
            <a:solidFill>
              <a:schemeClr val="bg1">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63" name="Rectangle 162">
            <a:extLst>
              <a:ext uri="{FF2B5EF4-FFF2-40B4-BE49-F238E27FC236}">
                <a16:creationId xmlns:a16="http://schemas.microsoft.com/office/drawing/2014/main" id="{42560931-8E6B-4852-A84F-B4D2B64F8ADA}"/>
              </a:ext>
            </a:extLst>
          </p:cNvPr>
          <p:cNvSpPr/>
          <p:nvPr/>
        </p:nvSpPr>
        <p:spPr>
          <a:xfrm>
            <a:off x="11143534" y="4087715"/>
            <a:ext cx="653732" cy="323165"/>
          </a:xfrm>
          <a:prstGeom prst="rect">
            <a:avLst/>
          </a:prstGeom>
        </p:spPr>
        <p:txBody>
          <a:bodyPr wrap="square" lIns="0" tIns="0" rIns="0" bIns="0" rtlCol="0">
            <a:spAutoFit/>
          </a:bodyPr>
          <a:lstStyle/>
          <a:p>
            <a:pPr lvl="0" rtl="0"/>
            <a:r>
              <a:rPr lang="lv-lv" sz="700" b="1" dirty="0">
                <a:solidFill>
                  <a:schemeClr val="tx1">
                    <a:lumMod val="65000"/>
                    <a:lumOff val="35000"/>
                  </a:schemeClr>
                </a:solidFill>
                <a:latin typeface="arial" panose="020B0604020202020204" pitchFamily="34" charset="0"/>
                <a:cs typeface="Arial" panose="020B0604020202020204" pitchFamily="34" charset="0"/>
              </a:rPr>
              <a:t>Netiek veiktas nekādas darbības / novēlotas darbības *</a:t>
            </a:r>
            <a:endParaRPr lang="en-US" sz="700" b="1"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E2FF0DBA-7E15-40B2-B2B9-F2AAEFD2533C}"/>
              </a:ext>
            </a:extLst>
          </p:cNvPr>
          <p:cNvGrpSpPr/>
          <p:nvPr/>
        </p:nvGrpSpPr>
        <p:grpSpPr>
          <a:xfrm>
            <a:off x="421240" y="2541589"/>
            <a:ext cx="11376025" cy="514738"/>
            <a:chOff x="407987" y="3011893"/>
            <a:chExt cx="11376025" cy="514738"/>
          </a:xfrm>
        </p:grpSpPr>
        <p:sp>
          <p:nvSpPr>
            <p:cNvPr id="62" name="TextBox 61">
              <a:extLst>
                <a:ext uri="{FF2B5EF4-FFF2-40B4-BE49-F238E27FC236}">
                  <a16:creationId xmlns:a16="http://schemas.microsoft.com/office/drawing/2014/main" id="{D1F13353-FFD7-4244-8F02-69E0EE169D6D}"/>
                </a:ext>
              </a:extLst>
            </p:cNvPr>
            <p:cNvSpPr txBox="1"/>
            <p:nvPr/>
          </p:nvSpPr>
          <p:spPr>
            <a:xfrm>
              <a:off x="864453" y="3011893"/>
              <a:ext cx="10919559" cy="514738"/>
            </a:xfrm>
            <a:prstGeom prst="rect">
              <a:avLst/>
            </a:prstGeom>
            <a:solidFill>
              <a:schemeClr val="bg1">
                <a:lumMod val="95000"/>
              </a:schemeClr>
            </a:solidFill>
          </p:spPr>
          <p:txBody>
            <a:bodyPr wrap="square" lIns="72000" tIns="72000" rIns="61568" bIns="72000" rtlCol="0" anchor="ctr">
              <a:spAutoFit/>
            </a:bodyPr>
            <a:lstStyle/>
            <a:p>
              <a:pPr rtl="0"/>
              <a:r>
                <a:rPr lang="lv-lv" sz="1200" b="1" kern="0" dirty="0">
                  <a:solidFill>
                    <a:srgbClr val="990066"/>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1. solis ir pabeigts</a:t>
              </a:r>
              <a:endParaRPr lang="en-US" sz="1200" b="1" kern="0" dirty="0">
                <a:solidFill>
                  <a:srgbClr val="990066"/>
                </a:solidFill>
                <a:latin typeface="arial" panose="020B0604020202020204" pitchFamily="34" charset="0"/>
                <a:cs typeface="Arial" panose="020B0604020202020204" pitchFamily="34" charset="0"/>
              </a:endParaRPr>
            </a:p>
            <a:p>
              <a:pPr rtl="0"/>
              <a:r>
                <a:rPr lang="lv-lv" sz="1200" kern="0" dirty="0">
                  <a:latin typeface="arial" panose="020B0604020202020204" pitchFamily="34" charset="0"/>
                  <a:cs typeface="Arial" panose="020B0604020202020204" pitchFamily="34" charset="0"/>
                </a:rPr>
                <a:t>Izanalizēts uzņēmuma finan</a:t>
              </a:r>
              <a:r>
                <a:rPr lang="lv-LV" sz="1200" kern="0" dirty="0">
                  <a:latin typeface="arial" panose="020B0604020202020204" pitchFamily="34" charset="0"/>
                  <a:cs typeface="Arial" panose="020B0604020202020204" pitchFamily="34" charset="0"/>
                </a:rPr>
                <a:t>šu</a:t>
              </a:r>
              <a:r>
                <a:rPr lang="lv-lv" sz="1200" kern="0" dirty="0">
                  <a:latin typeface="arial" panose="020B0604020202020204" pitchFamily="34" charset="0"/>
                  <a:cs typeface="Arial" panose="020B0604020202020204" pitchFamily="34" charset="0"/>
                </a:rPr>
                <a:t> stāvoklis un darbības rezultāti</a:t>
              </a:r>
              <a:r>
                <a:rPr lang="lv-LV" sz="1200" kern="0" dirty="0">
                  <a:latin typeface="arial" panose="020B0604020202020204" pitchFamily="34" charset="0"/>
                  <a:cs typeface="Arial" panose="020B0604020202020204" pitchFamily="34" charset="0"/>
                </a:rPr>
                <a:t>, i</a:t>
              </a:r>
              <a:r>
                <a:rPr lang="lv-lv" sz="1200" kern="0" dirty="0">
                  <a:latin typeface="arial" panose="020B0604020202020204" pitchFamily="34" charset="0"/>
                  <a:cs typeface="Arial" panose="020B0604020202020204" pitchFamily="34" charset="0"/>
                </a:rPr>
                <a:t>zdarīti secinājumi.</a:t>
              </a:r>
              <a:endParaRPr lang="en-US" sz="1200" dirty="0">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id="{8CD0E2AD-0EA1-44DE-8417-90788AA7D333}"/>
                </a:ext>
              </a:extLst>
            </p:cNvPr>
            <p:cNvSpPr/>
            <p:nvPr/>
          </p:nvSpPr>
          <p:spPr bwMode="ltGray">
            <a:xfrm>
              <a:off x="407987" y="3027282"/>
              <a:ext cx="388938" cy="484188"/>
            </a:xfrm>
            <a:prstGeom prst="rect">
              <a:avLst/>
            </a:prstGeom>
            <a:solidFill>
              <a:srgbClr val="99006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b="1" i="0" u="none" strike="noStrike" kern="1200" cap="none" spc="0" normalizeH="0" noProof="0">
                  <a:ln>
                    <a:noFill/>
                  </a:ln>
                  <a:solidFill>
                    <a:srgbClr val="FFFFFF"/>
                  </a:solidFill>
                  <a:effectLst/>
                  <a:uLnTx/>
                  <a:uFillTx/>
                  <a:latin typeface="arial" panose="020B0604020202020204" pitchFamily="34" charset="0"/>
                  <a:cs typeface="Arial" panose="020B0604020202020204" pitchFamily="34" charset="0"/>
                </a:rPr>
                <a:t>1</a:t>
              </a:r>
            </a:p>
          </p:txBody>
        </p:sp>
      </p:grpSp>
      <p:grpSp>
        <p:nvGrpSpPr>
          <p:cNvPr id="18" name="Group 17">
            <a:extLst>
              <a:ext uri="{FF2B5EF4-FFF2-40B4-BE49-F238E27FC236}">
                <a16:creationId xmlns:a16="http://schemas.microsoft.com/office/drawing/2014/main" id="{76B3E127-1B4B-46DC-A388-D48D0C7ED9D1}"/>
              </a:ext>
            </a:extLst>
          </p:cNvPr>
          <p:cNvGrpSpPr/>
          <p:nvPr/>
        </p:nvGrpSpPr>
        <p:grpSpPr>
          <a:xfrm>
            <a:off x="4346066" y="3266275"/>
            <a:ext cx="3562370" cy="653238"/>
            <a:chOff x="4332813" y="3666441"/>
            <a:chExt cx="3562370" cy="653238"/>
          </a:xfrm>
        </p:grpSpPr>
        <p:sp>
          <p:nvSpPr>
            <p:cNvPr id="82" name="Rectangle 81">
              <a:extLst>
                <a:ext uri="{FF2B5EF4-FFF2-40B4-BE49-F238E27FC236}">
                  <a16:creationId xmlns:a16="http://schemas.microsoft.com/office/drawing/2014/main" id="{70BF3D62-0309-483A-8CC9-8A6D43F9DCFD}"/>
                </a:ext>
              </a:extLst>
            </p:cNvPr>
            <p:cNvSpPr/>
            <p:nvPr/>
          </p:nvSpPr>
          <p:spPr bwMode="ltGray">
            <a:xfrm>
              <a:off x="4332813" y="3666441"/>
              <a:ext cx="387659" cy="652463"/>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2" name="TextBox 91">
              <a:extLst>
                <a:ext uri="{FF2B5EF4-FFF2-40B4-BE49-F238E27FC236}">
                  <a16:creationId xmlns:a16="http://schemas.microsoft.com/office/drawing/2014/main" id="{E2C47DAA-E937-4735-BA0B-169320DFB73B}"/>
                </a:ext>
              </a:extLst>
            </p:cNvPr>
            <p:cNvSpPr txBox="1"/>
            <p:nvPr/>
          </p:nvSpPr>
          <p:spPr>
            <a:xfrm>
              <a:off x="4784650" y="3666441"/>
              <a:ext cx="3110533" cy="653238"/>
            </a:xfrm>
            <a:prstGeom prst="rect">
              <a:avLst/>
            </a:prstGeom>
            <a:solidFill>
              <a:schemeClr val="bg1">
                <a:lumMod val="95000"/>
              </a:schemeClr>
            </a:solidFill>
            <a:ln w="3175">
              <a:noFill/>
            </a:ln>
          </p:spPr>
          <p:txBody>
            <a:bodyPr wrap="square" lIns="72000" tIns="72000" rIns="61568" bIns="72000" rtlCol="0">
              <a:noAutofit/>
            </a:bodyPr>
            <a:lstStyle/>
            <a:p>
              <a:pPr rtl="0"/>
              <a:r>
                <a:rPr lang="lv-lv" sz="1000" kern="0" dirty="0">
                  <a:latin typeface="arial" panose="020B0604020202020204" pitchFamily="34" charset="0"/>
                  <a:cs typeface="Arial" panose="020B0604020202020204" pitchFamily="34" charset="0"/>
                </a:rPr>
                <a:t>Sarkanie karodziņi nav identificēti, taču, pamatojoties uz ABS, </a:t>
              </a:r>
              <a:r>
                <a:rPr lang="lv-lv" sz="1000" b="1" kern="0" dirty="0">
                  <a:solidFill>
                    <a:srgbClr val="990066"/>
                  </a:solidFill>
                  <a:latin typeface="arial" panose="020B0604020202020204" pitchFamily="34" charset="0"/>
                  <a:cs typeface="Arial" panose="020B0604020202020204" pitchFamily="34" charset="0"/>
                </a:rPr>
                <a:t>ir skaidrs, ka nepieciešami uzlabojumi</a:t>
              </a:r>
              <a:r>
                <a:rPr lang="lv-lv" sz="1000" kern="0" dirty="0">
                  <a:latin typeface="arial" panose="020B0604020202020204" pitchFamily="34" charset="0"/>
                  <a:cs typeface="Arial" panose="020B0604020202020204" pitchFamily="34" charset="0"/>
                </a:rPr>
                <a:t>,</a:t>
              </a:r>
              <a:r>
                <a:rPr lang="en-US" sz="1000" kern="0" dirty="0">
                  <a:latin typeface="arial" panose="020B0604020202020204" pitchFamily="34" charset="0"/>
                  <a:cs typeface="Arial" panose="020B0604020202020204" pitchFamily="34" charset="0"/>
                </a:rPr>
                <a:t> </a:t>
              </a:r>
              <a:r>
                <a:rPr lang="lv-lv" sz="1000" kern="0" dirty="0">
                  <a:solidFill>
                    <a:srgbClr val="464646"/>
                  </a:solidFill>
                  <a:latin typeface="arial" panose="020B0604020202020204" pitchFamily="34" charset="0"/>
                  <a:cs typeface="Arial" panose="020B0604020202020204" pitchFamily="34" charset="0"/>
                </a:rPr>
                <a:t>lai</a:t>
              </a:r>
              <a:r>
                <a:rPr lang="lv-lv" sz="1000" kern="0" dirty="0">
                  <a:latin typeface="arial" panose="020B0604020202020204" pitchFamily="34" charset="0"/>
                  <a:cs typeface="Arial" panose="020B0604020202020204" pitchFamily="34" charset="0"/>
                </a:rPr>
                <a:t> mazinātu iespējamos riskus</a:t>
              </a:r>
              <a:endParaRPr lang="en-GB" sz="1000" kern="0" dirty="0">
                <a:latin typeface="arial" panose="020B0604020202020204" pitchFamily="34" charset="0"/>
                <a:cs typeface="Arial" panose="020B0604020202020204" pitchFamily="34" charset="0"/>
              </a:endParaRPr>
            </a:p>
          </p:txBody>
        </p:sp>
        <p:sp>
          <p:nvSpPr>
            <p:cNvPr id="99" name="Freeform 41">
              <a:extLst>
                <a:ext uri="{FF2B5EF4-FFF2-40B4-BE49-F238E27FC236}">
                  <a16:creationId xmlns:a16="http://schemas.microsoft.com/office/drawing/2014/main" id="{817BD828-2633-4997-9728-7F5C304BBE93}"/>
                </a:ext>
              </a:extLst>
            </p:cNvPr>
            <p:cNvSpPr>
              <a:spLocks noChangeAspect="1" noEditPoints="1"/>
            </p:cNvSpPr>
            <p:nvPr/>
          </p:nvSpPr>
          <p:spPr bwMode="auto">
            <a:xfrm>
              <a:off x="4405015" y="3848523"/>
              <a:ext cx="243255" cy="243255"/>
            </a:xfrm>
            <a:custGeom>
              <a:avLst/>
              <a:gdLst>
                <a:gd name="T0" fmla="*/ 171 w 200"/>
                <a:gd name="T1" fmla="*/ 188 h 200"/>
                <a:gd name="T2" fmla="*/ 12 w 200"/>
                <a:gd name="T3" fmla="*/ 188 h 200"/>
                <a:gd name="T4" fmla="*/ 12 w 200"/>
                <a:gd name="T5" fmla="*/ 29 h 200"/>
                <a:gd name="T6" fmla="*/ 92 w 200"/>
                <a:gd name="T7" fmla="*/ 29 h 200"/>
                <a:gd name="T8" fmla="*/ 124 w 200"/>
                <a:gd name="T9" fmla="*/ 29 h 200"/>
                <a:gd name="T10" fmla="*/ 124 w 200"/>
                <a:gd name="T11" fmla="*/ 16 h 200"/>
                <a:gd name="T12" fmla="*/ 92 w 200"/>
                <a:gd name="T13" fmla="*/ 16 h 200"/>
                <a:gd name="T14" fmla="*/ 12 w 200"/>
                <a:gd name="T15" fmla="*/ 16 h 200"/>
                <a:gd name="T16" fmla="*/ 0 w 200"/>
                <a:gd name="T17" fmla="*/ 29 h 200"/>
                <a:gd name="T18" fmla="*/ 0 w 200"/>
                <a:gd name="T19" fmla="*/ 200 h 200"/>
                <a:gd name="T20" fmla="*/ 171 w 200"/>
                <a:gd name="T21" fmla="*/ 200 h 200"/>
                <a:gd name="T22" fmla="*/ 184 w 200"/>
                <a:gd name="T23" fmla="*/ 188 h 200"/>
                <a:gd name="T24" fmla="*/ 184 w 200"/>
                <a:gd name="T25" fmla="*/ 76 h 200"/>
                <a:gd name="T26" fmla="*/ 171 w 200"/>
                <a:gd name="T27" fmla="*/ 76 h 200"/>
                <a:gd name="T28" fmla="*/ 171 w 200"/>
                <a:gd name="T29" fmla="*/ 188 h 200"/>
                <a:gd name="T30" fmla="*/ 79 w 200"/>
                <a:gd name="T31" fmla="*/ 112 h 200"/>
                <a:gd name="T32" fmla="*/ 88 w 200"/>
                <a:gd name="T33" fmla="*/ 121 h 200"/>
                <a:gd name="T34" fmla="*/ 100 w 200"/>
                <a:gd name="T35" fmla="*/ 109 h 200"/>
                <a:gd name="T36" fmla="*/ 91 w 200"/>
                <a:gd name="T37" fmla="*/ 100 h 200"/>
                <a:gd name="T38" fmla="*/ 79 w 200"/>
                <a:gd name="T39" fmla="*/ 112 h 200"/>
                <a:gd name="T40" fmla="*/ 191 w 200"/>
                <a:gd name="T41" fmla="*/ 0 h 200"/>
                <a:gd name="T42" fmla="*/ 181 w 200"/>
                <a:gd name="T43" fmla="*/ 10 h 200"/>
                <a:gd name="T44" fmla="*/ 175 w 200"/>
                <a:gd name="T45" fmla="*/ 16 h 200"/>
                <a:gd name="T46" fmla="*/ 162 w 200"/>
                <a:gd name="T47" fmla="*/ 29 h 200"/>
                <a:gd name="T48" fmla="*/ 156 w 200"/>
                <a:gd name="T49" fmla="*/ 35 h 200"/>
                <a:gd name="T50" fmla="*/ 100 w 200"/>
                <a:gd name="T51" fmla="*/ 91 h 200"/>
                <a:gd name="T52" fmla="*/ 109 w 200"/>
                <a:gd name="T53" fmla="*/ 100 h 200"/>
                <a:gd name="T54" fmla="*/ 165 w 200"/>
                <a:gd name="T55" fmla="*/ 44 h 200"/>
                <a:gd name="T56" fmla="*/ 171 w 200"/>
                <a:gd name="T57" fmla="*/ 38 h 200"/>
                <a:gd name="T58" fmla="*/ 184 w 200"/>
                <a:gd name="T59" fmla="*/ 25 h 200"/>
                <a:gd name="T60" fmla="*/ 190 w 200"/>
                <a:gd name="T61" fmla="*/ 19 h 200"/>
                <a:gd name="T62" fmla="*/ 200 w 200"/>
                <a:gd name="T63" fmla="*/ 9 h 200"/>
                <a:gd name="T64" fmla="*/ 191 w 200"/>
                <a:gd name="T6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 h="200">
                  <a:moveTo>
                    <a:pt x="171" y="188"/>
                  </a:moveTo>
                  <a:cubicBezTo>
                    <a:pt x="12" y="188"/>
                    <a:pt x="12" y="188"/>
                    <a:pt x="12" y="188"/>
                  </a:cubicBezTo>
                  <a:cubicBezTo>
                    <a:pt x="12" y="29"/>
                    <a:pt x="12" y="29"/>
                    <a:pt x="12" y="29"/>
                  </a:cubicBezTo>
                  <a:cubicBezTo>
                    <a:pt x="92" y="29"/>
                    <a:pt x="92" y="29"/>
                    <a:pt x="92" y="29"/>
                  </a:cubicBezTo>
                  <a:cubicBezTo>
                    <a:pt x="124" y="29"/>
                    <a:pt x="124" y="29"/>
                    <a:pt x="124" y="29"/>
                  </a:cubicBezTo>
                  <a:cubicBezTo>
                    <a:pt x="124" y="16"/>
                    <a:pt x="124" y="16"/>
                    <a:pt x="124" y="16"/>
                  </a:cubicBezTo>
                  <a:cubicBezTo>
                    <a:pt x="92" y="16"/>
                    <a:pt x="92" y="16"/>
                    <a:pt x="92" y="16"/>
                  </a:cubicBezTo>
                  <a:cubicBezTo>
                    <a:pt x="12" y="16"/>
                    <a:pt x="12" y="16"/>
                    <a:pt x="12" y="16"/>
                  </a:cubicBezTo>
                  <a:cubicBezTo>
                    <a:pt x="5" y="16"/>
                    <a:pt x="0" y="22"/>
                    <a:pt x="0" y="29"/>
                  </a:cubicBezTo>
                  <a:cubicBezTo>
                    <a:pt x="0" y="200"/>
                    <a:pt x="0" y="200"/>
                    <a:pt x="0" y="200"/>
                  </a:cubicBezTo>
                  <a:cubicBezTo>
                    <a:pt x="171" y="200"/>
                    <a:pt x="171" y="200"/>
                    <a:pt x="171" y="200"/>
                  </a:cubicBezTo>
                  <a:cubicBezTo>
                    <a:pt x="178" y="200"/>
                    <a:pt x="184" y="195"/>
                    <a:pt x="184" y="188"/>
                  </a:cubicBezTo>
                  <a:cubicBezTo>
                    <a:pt x="184" y="76"/>
                    <a:pt x="184" y="76"/>
                    <a:pt x="184" y="76"/>
                  </a:cubicBezTo>
                  <a:cubicBezTo>
                    <a:pt x="171" y="76"/>
                    <a:pt x="171" y="76"/>
                    <a:pt x="171" y="76"/>
                  </a:cubicBezTo>
                  <a:lnTo>
                    <a:pt x="171" y="188"/>
                  </a:lnTo>
                  <a:close/>
                  <a:moveTo>
                    <a:pt x="79" y="112"/>
                  </a:moveTo>
                  <a:cubicBezTo>
                    <a:pt x="88" y="121"/>
                    <a:pt x="88" y="121"/>
                    <a:pt x="88" y="121"/>
                  </a:cubicBezTo>
                  <a:cubicBezTo>
                    <a:pt x="100" y="109"/>
                    <a:pt x="100" y="109"/>
                    <a:pt x="100" y="109"/>
                  </a:cubicBezTo>
                  <a:cubicBezTo>
                    <a:pt x="91" y="100"/>
                    <a:pt x="91" y="100"/>
                    <a:pt x="91" y="100"/>
                  </a:cubicBezTo>
                  <a:lnTo>
                    <a:pt x="79" y="112"/>
                  </a:lnTo>
                  <a:close/>
                  <a:moveTo>
                    <a:pt x="191" y="0"/>
                  </a:moveTo>
                  <a:cubicBezTo>
                    <a:pt x="181" y="10"/>
                    <a:pt x="181" y="10"/>
                    <a:pt x="181" y="10"/>
                  </a:cubicBezTo>
                  <a:cubicBezTo>
                    <a:pt x="175" y="16"/>
                    <a:pt x="175" y="16"/>
                    <a:pt x="175" y="16"/>
                  </a:cubicBezTo>
                  <a:cubicBezTo>
                    <a:pt x="162" y="29"/>
                    <a:pt x="162" y="29"/>
                    <a:pt x="162" y="29"/>
                  </a:cubicBezTo>
                  <a:cubicBezTo>
                    <a:pt x="156" y="35"/>
                    <a:pt x="156" y="35"/>
                    <a:pt x="156" y="35"/>
                  </a:cubicBezTo>
                  <a:cubicBezTo>
                    <a:pt x="100" y="91"/>
                    <a:pt x="100" y="91"/>
                    <a:pt x="100" y="91"/>
                  </a:cubicBezTo>
                  <a:cubicBezTo>
                    <a:pt x="109" y="100"/>
                    <a:pt x="109" y="100"/>
                    <a:pt x="109" y="100"/>
                  </a:cubicBezTo>
                  <a:cubicBezTo>
                    <a:pt x="165" y="44"/>
                    <a:pt x="165" y="44"/>
                    <a:pt x="165" y="44"/>
                  </a:cubicBezTo>
                  <a:cubicBezTo>
                    <a:pt x="171" y="38"/>
                    <a:pt x="171" y="38"/>
                    <a:pt x="171" y="38"/>
                  </a:cubicBezTo>
                  <a:cubicBezTo>
                    <a:pt x="184" y="25"/>
                    <a:pt x="184" y="25"/>
                    <a:pt x="184" y="25"/>
                  </a:cubicBezTo>
                  <a:cubicBezTo>
                    <a:pt x="190" y="19"/>
                    <a:pt x="190" y="19"/>
                    <a:pt x="190" y="19"/>
                  </a:cubicBezTo>
                  <a:cubicBezTo>
                    <a:pt x="200" y="9"/>
                    <a:pt x="200" y="9"/>
                    <a:pt x="200" y="9"/>
                  </a:cubicBezTo>
                  <a:lnTo>
                    <a:pt x="191" y="0"/>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rtl="0"/>
              <a:endParaRPr lang="en-US" sz="900">
                <a:latin typeface="arial" panose="020B0604020202020204" pitchFamily="34" charset="0"/>
              </a:endParaRPr>
            </a:p>
          </p:txBody>
        </p:sp>
      </p:grpSp>
      <p:sp>
        <p:nvSpPr>
          <p:cNvPr id="54" name="Slide Number Placeholder 5">
            <a:extLst>
              <a:ext uri="{FF2B5EF4-FFF2-40B4-BE49-F238E27FC236}">
                <a16:creationId xmlns:a16="http://schemas.microsoft.com/office/drawing/2014/main" id="{F49D97F8-222E-47D8-A281-EC136071733B}"/>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10</a:t>
            </a:fld>
            <a:endParaRPr lang="en-GB" noProof="0"/>
          </a:p>
        </p:txBody>
      </p:sp>
      <p:sp>
        <p:nvSpPr>
          <p:cNvPr id="64" name="Rectangle 63">
            <a:extLst>
              <a:ext uri="{FF2B5EF4-FFF2-40B4-BE49-F238E27FC236}">
                <a16:creationId xmlns:a16="http://schemas.microsoft.com/office/drawing/2014/main" id="{E081CE66-81C8-426F-B3B0-C47FA7AFBD45}"/>
              </a:ext>
            </a:extLst>
          </p:cNvPr>
          <p:cNvSpPr/>
          <p:nvPr/>
        </p:nvSpPr>
        <p:spPr>
          <a:xfrm>
            <a:off x="10425665" y="4838757"/>
            <a:ext cx="1263392" cy="836210"/>
          </a:xfrm>
          <a:prstGeom prst="rect">
            <a:avLst/>
          </a:prstGeom>
          <a:solidFill>
            <a:srgbClr val="990066"/>
          </a:solidFill>
          <a:ln w="3175"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lv-LV" sz="1050" b="0" i="0" u="none" strike="noStrike" kern="0" cap="none" spc="0" normalizeH="0" dirty="0">
                <a:ln>
                  <a:noFill/>
                </a:ln>
                <a:solidFill>
                  <a:schemeClr val="bg1"/>
                </a:solidFill>
                <a:effectLst/>
                <a:uLnTx/>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Uzņēmuma maksātnespējas process</a:t>
            </a:r>
            <a:endParaRPr kumimoji="0" lang="en-US" sz="1050" b="0" i="0" u="none" strike="noStrike" kern="0" cap="none" spc="0" normalizeH="0" baseline="0" dirty="0">
              <a:ln>
                <a:noFill/>
              </a:ln>
              <a:solidFill>
                <a:schemeClr val="bg1"/>
              </a:solidFill>
              <a:effectLst/>
              <a:uLnTx/>
              <a:uFillTx/>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9C305EE0-3F63-4B1C-9B1B-570344031AD9}"/>
              </a:ext>
            </a:extLst>
          </p:cNvPr>
          <p:cNvSpPr/>
          <p:nvPr/>
        </p:nvSpPr>
        <p:spPr>
          <a:xfrm>
            <a:off x="9010914" y="4838756"/>
            <a:ext cx="1262985" cy="836211"/>
          </a:xfrm>
          <a:prstGeom prst="rect">
            <a:avLst/>
          </a:prstGeom>
          <a:solidFill>
            <a:srgbClr val="990066"/>
          </a:solidFill>
          <a:ln w="3175"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lv-lv" sz="1050" b="0" i="0" u="none" strike="noStrike" kern="0" cap="none" spc="0" normalizeH="0" noProof="0">
                <a:ln>
                  <a:noFill/>
                </a:ln>
                <a:solidFill>
                  <a:prstClr val="white"/>
                </a:solidFill>
                <a:effectLst/>
                <a:uLnTx/>
                <a:uFillTx/>
                <a:latin typeface="arial" panose="020B0604020202020204" pitchFamily="34" charset="0"/>
                <a:cs typeface="Arial" panose="020B0604020202020204" pitchFamily="34" charset="0"/>
              </a:rPr>
              <a:t>Skaidras naudas iepludināšana / investora piesaiste / akūts risinājums</a:t>
            </a:r>
          </a:p>
        </p:txBody>
      </p:sp>
      <p:sp>
        <p:nvSpPr>
          <p:cNvPr id="66" name="Rectangle 65">
            <a:extLst>
              <a:ext uri="{FF2B5EF4-FFF2-40B4-BE49-F238E27FC236}">
                <a16:creationId xmlns:a16="http://schemas.microsoft.com/office/drawing/2014/main" id="{DB98814F-35DB-44CF-931B-F54D5D097D2F}"/>
              </a:ext>
            </a:extLst>
          </p:cNvPr>
          <p:cNvSpPr/>
          <p:nvPr/>
        </p:nvSpPr>
        <p:spPr>
          <a:xfrm>
            <a:off x="5998013" y="4838757"/>
            <a:ext cx="1262985" cy="836210"/>
          </a:xfrm>
          <a:prstGeom prst="rect">
            <a:avLst/>
          </a:prstGeom>
          <a:solidFill>
            <a:schemeClr val="accent2"/>
          </a:solidFill>
          <a:ln w="3175"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000" kern="0" dirty="0">
                <a:latin typeface="arial" panose="020B0604020202020204" pitchFamily="34" charset="0"/>
                <a:cs typeface="Arial" panose="020B0604020202020204" pitchFamily="34" charset="0"/>
              </a:rPr>
              <a:t>J</a:t>
            </a:r>
            <a:r>
              <a:rPr lang="lv-lv" sz="1000" b="0" i="0" u="none" strike="noStrike" kern="0" cap="none" spc="0" normalizeH="0" noProof="0" dirty="0">
                <a:ln>
                  <a:noFill/>
                </a:ln>
                <a:effectLst/>
                <a:uLnTx/>
                <a:uFillTx/>
                <a:latin typeface="arial" panose="020B0604020202020204" pitchFamily="34" charset="0"/>
                <a:cs typeface="Arial" panose="020B0604020202020204" pitchFamily="34" charset="0"/>
              </a:rPr>
              <a:t>āveic aktīvas darbības, lai mazinātu riskus, izmantojot </a:t>
            </a:r>
            <a:r>
              <a:rPr lang="lv-lv" sz="1000" b="1" i="0" u="none" strike="noStrike" kern="0" cap="none" spc="0" normalizeH="0" noProof="0" dirty="0">
                <a:ln>
                  <a:noFill/>
                </a:ln>
                <a:effectLst/>
                <a:uLnTx/>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ĀTV</a:t>
            </a:r>
            <a:endParaRPr kumimoji="0" lang="en-US" sz="1000" b="1" i="0" u="none" strike="noStrike" kern="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CCE5A58C-14B6-4159-81A3-3AACCE7A1B38}"/>
              </a:ext>
            </a:extLst>
          </p:cNvPr>
          <p:cNvSpPr/>
          <p:nvPr/>
        </p:nvSpPr>
        <p:spPr>
          <a:xfrm>
            <a:off x="7427661" y="4838757"/>
            <a:ext cx="1262985" cy="836210"/>
          </a:xfrm>
          <a:prstGeom prst="rect">
            <a:avLst/>
          </a:prstGeom>
          <a:solidFill>
            <a:schemeClr val="accent2"/>
          </a:solidFill>
          <a:ln w="3175" cap="flat" cmpd="sng" algn="ctr">
            <a:noFill/>
            <a:prstDash val="solid"/>
            <a:miter lim="800000"/>
          </a:ln>
          <a:effectLst/>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050" kern="0" dirty="0">
                <a:latin typeface="arial" panose="020B0604020202020204" pitchFamily="34" charset="0"/>
                <a:cs typeface="Arial" panose="020B0604020202020204" pitchFamily="34" charset="0"/>
              </a:rPr>
              <a:t>Jāapsver </a:t>
            </a:r>
            <a:r>
              <a:rPr lang="lv-lv" sz="1050" b="1" kern="0" dirty="0">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 </a:t>
            </a:r>
            <a:r>
              <a:rPr lang="lv-LV" sz="1050" b="1" kern="0" dirty="0">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formālas restrukturizācijas </a:t>
            </a:r>
            <a:r>
              <a:rPr lang="lv-lv" sz="1050" kern="0" dirty="0">
                <a:latin typeface="arial" panose="020B0604020202020204" pitchFamily="34" charset="0"/>
                <a:cs typeface="Arial" panose="020B0604020202020204" pitchFamily="34" charset="0"/>
              </a:rPr>
              <a:t>iespējas</a:t>
            </a:r>
            <a:endParaRPr kumimoji="0" lang="en-GB" sz="1050" b="0" i="0" u="none" strike="noStrike" kern="0" cap="none" spc="0" normalizeH="0" baseline="0" noProof="0" dirty="0">
              <a:ln>
                <a:noFill/>
              </a:ln>
              <a:solidFill>
                <a:srgbClr val="990066"/>
              </a:solidFill>
              <a:effectLst/>
              <a:uLnTx/>
              <a:uFillTx/>
              <a:latin typeface="arial" panose="020B0604020202020204" pitchFamily="34" charset="0"/>
              <a:cs typeface="Arial" panose="020B0604020202020204" pitchFamily="34" charset="0"/>
            </a:endParaRPr>
          </a:p>
        </p:txBody>
      </p:sp>
      <p:sp>
        <p:nvSpPr>
          <p:cNvPr id="49" name="Rectangle: Rounded Corners 48">
            <a:extLst>
              <a:ext uri="{FF2B5EF4-FFF2-40B4-BE49-F238E27FC236}">
                <a16:creationId xmlns:a16="http://schemas.microsoft.com/office/drawing/2014/main" id="{C07FDB13-DD24-462C-82F7-19628FFF4E03}"/>
              </a:ext>
            </a:extLst>
          </p:cNvPr>
          <p:cNvSpPr/>
          <p:nvPr/>
        </p:nvSpPr>
        <p:spPr>
          <a:xfrm>
            <a:off x="8223250" y="5794846"/>
            <a:ext cx="3560763" cy="488092"/>
          </a:xfrm>
          <a:prstGeom prst="roundRect">
            <a:avLst>
              <a:gd name="adj" fmla="val 0"/>
            </a:avLst>
          </a:prstGeom>
          <a:noFill/>
          <a:ln w="38100">
            <a:noFill/>
            <a:prstDash val="sysDot"/>
          </a:ln>
        </p:spPr>
        <p:txBody>
          <a:bodyPr wrap="square" lIns="72000" rIns="72000" rtlCol="0" anchor="ctr">
            <a:noAutofit/>
          </a:bodyPr>
          <a:lstStyle/>
          <a:p>
            <a:pPr rtl="0">
              <a:lnSpc>
                <a:spcPct val="107000"/>
              </a:lnSpc>
            </a:pPr>
            <a:r>
              <a:rPr lang="lv-lv" sz="800" i="1" dirty="0">
                <a:solidFill>
                  <a:srgbClr val="831355"/>
                </a:solidFill>
                <a:latin typeface="Arial" panose="020B0604020202020204" pitchFamily="34" charset="0"/>
                <a:cs typeface="Arial" panose="020B0604020202020204" pitchFamily="34" charset="0"/>
              </a:rPr>
              <a:t>* Saskaņā ar Latvijas normatīvajiem aktiem, uzņēmuma vadība ir personīgi atbildīga par uzņēmumam nodarīto finansiālo kaitējumu. Detalizētu sankciju un saistību uzskaitījumu skatīt </a:t>
            </a:r>
            <a:r>
              <a:rPr lang="lv-lv" sz="800" b="1" i="1" dirty="0">
                <a:solidFill>
                  <a:srgbClr val="990066"/>
                </a:solidFill>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15. pielikumā</a:t>
            </a:r>
            <a:r>
              <a:rPr lang="lv-lv" sz="800" i="1" dirty="0">
                <a:solidFill>
                  <a:srgbClr val="831355"/>
                </a:solidFill>
                <a:latin typeface="Arial" panose="020B0604020202020204" pitchFamily="34" charset="0"/>
                <a:cs typeface="Arial" panose="020B0604020202020204" pitchFamily="34" charset="0"/>
              </a:rPr>
              <a:t>.</a:t>
            </a:r>
            <a:endParaRPr lang="en-US" sz="800" i="1" dirty="0">
              <a:solidFill>
                <a:srgbClr val="99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876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E37C5C2-1430-4268-A5DF-0DCBBC5866E4}"/>
              </a:ext>
            </a:extLst>
          </p:cNvPr>
          <p:cNvGraphicFramePr>
            <a:graphicFrameLocks noChangeAspect="1"/>
          </p:cNvGraphicFramePr>
          <p:nvPr>
            <p:custDataLst>
              <p:tags r:id="rId2"/>
            </p:custDataLst>
            <p:extLst>
              <p:ext uri="{D42A27DB-BD31-4B8C-83A1-F6EECF244321}">
                <p14:modId xmlns:p14="http://schemas.microsoft.com/office/powerpoint/2010/main" val="25816132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42"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id="{CE37C5C2-1430-4268-A5DF-0DCBBC5866E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36C88D1-33EC-4234-A80D-67846C5EA7A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cs typeface="Arial" panose="020B0604020202020204" pitchFamily="34" charset="0"/>
              <a:sym typeface="arial" panose="020B0604020202020204" pitchFamily="34" charset="0"/>
            </a:endParaRPr>
          </a:p>
        </p:txBody>
      </p:sp>
      <p:sp>
        <p:nvSpPr>
          <p:cNvPr id="5" name="Title 4">
            <a:extLst>
              <a:ext uri="{FF2B5EF4-FFF2-40B4-BE49-F238E27FC236}">
                <a16:creationId xmlns:a16="http://schemas.microsoft.com/office/drawing/2014/main" id="{6F328A4D-E1C6-4B76-94FB-A239BBB8EE8A}"/>
              </a:ext>
            </a:extLst>
          </p:cNvPr>
          <p:cNvSpPr>
            <a:spLocks noGrp="1"/>
          </p:cNvSpPr>
          <p:nvPr>
            <p:ph type="title"/>
          </p:nvPr>
        </p:nvSpPr>
        <p:spPr>
          <a:xfrm>
            <a:off x="421240" y="333375"/>
            <a:ext cx="11362773" cy="1320495"/>
          </a:xfrm>
        </p:spPr>
        <p:txBody>
          <a:bodyPr rtlCol="0"/>
          <a:lstStyle/>
          <a:p>
            <a:pPr lvl="0" rtl="0"/>
            <a:r>
              <a:rPr lang="lv-lv" dirty="0">
                <a:sym typeface="Arial"/>
              </a:rPr>
              <a:t>Kādi ir iespējamie risinājumi?</a:t>
            </a:r>
          </a:p>
        </p:txBody>
      </p:sp>
      <p:sp>
        <p:nvSpPr>
          <p:cNvPr id="110" name="Slide Number Placeholder 5">
            <a:extLst>
              <a:ext uri="{FF2B5EF4-FFF2-40B4-BE49-F238E27FC236}">
                <a16:creationId xmlns:a16="http://schemas.microsoft.com/office/drawing/2014/main" id="{3478A4AF-44BC-4674-9A3F-FD208EF27429}"/>
              </a:ext>
            </a:extLst>
          </p:cNvPr>
          <p:cNvSpPr>
            <a:spLocks noGrp="1"/>
          </p:cNvSpPr>
          <p:nvPr>
            <p:ph type="sldNum" sz="quarter" idx="12"/>
          </p:nvPr>
        </p:nvSpPr>
        <p:spPr/>
        <p:txBody>
          <a:bodyPr rtlCol="0"/>
          <a:lstStyle/>
          <a:p>
            <a:pPr lvl="0" rtl="0"/>
            <a:fld id="{E81276B6-4034-4841-805E-541AB8384CBA}" type="slidenum">
              <a:rPr lang="en-GB" noProof="0" smtClean="0"/>
              <a:pPr lvl="0" rtl="0"/>
              <a:t>11</a:t>
            </a:fld>
            <a:endParaRPr lang="en-GB" noProof="0" dirty="0"/>
          </a:p>
        </p:txBody>
      </p:sp>
      <p:sp>
        <p:nvSpPr>
          <p:cNvPr id="724" name="Rectangle 723">
            <a:extLst>
              <a:ext uri="{FF2B5EF4-FFF2-40B4-BE49-F238E27FC236}">
                <a16:creationId xmlns:a16="http://schemas.microsoft.com/office/drawing/2014/main" id="{C9F31624-1892-4E48-8CF2-F9FF8C4EA9FF}"/>
              </a:ext>
            </a:extLst>
          </p:cNvPr>
          <p:cNvSpPr/>
          <p:nvPr/>
        </p:nvSpPr>
        <p:spPr>
          <a:xfrm>
            <a:off x="2895886" y="1653870"/>
            <a:ext cx="6144927" cy="421838"/>
          </a:xfrm>
          <a:prstGeom prst="rect">
            <a:avLst/>
          </a:prstGeom>
          <a:solidFill>
            <a:srgbClr val="990066"/>
          </a:solidFill>
        </p:spPr>
        <p:txBody>
          <a:bodyPr wrap="square" lIns="72000" tIns="36000" rIns="72000" bIns="36000" rtlCol="0">
            <a:spAutoFit/>
          </a:bodyPr>
          <a:lstStyle/>
          <a:p>
            <a:pPr marL="0" marR="0" lvl="0" indent="0" defTabSz="914400" rtl="0" eaLnBrk="1" fontAlgn="auto" latinLnBrk="0" hangingPunct="1">
              <a:lnSpc>
                <a:spcPct val="107000"/>
              </a:lnSpc>
              <a:spcBef>
                <a:spcPts val="0"/>
              </a:spcBef>
              <a:spcAft>
                <a:spcPts val="800"/>
              </a:spcAft>
              <a:buClrTx/>
              <a:buSzTx/>
              <a:buFontTx/>
              <a:buNone/>
              <a:tabLst/>
              <a:defRPr/>
            </a:pPr>
            <a:r>
              <a:rPr lang="lv-lv" sz="1100" b="1" i="0" u="none"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Maksātnespējas likumā un </a:t>
            </a:r>
            <a:r>
              <a:rPr lang="lv-LV" sz="1100" b="1" i="0" u="none"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citos saistītajos </a:t>
            </a:r>
            <a:r>
              <a:rPr lang="lv-lv" sz="1100" b="1" i="0" u="none" strike="noStrike" kern="1200" cap="none" spc="0" normalizeH="0" dirty="0">
                <a:ln>
                  <a:noFill/>
                </a:ln>
                <a:solidFill>
                  <a:schemeClr val="bg1"/>
                </a:solidFill>
                <a:effectLst/>
                <a:uLnTx/>
                <a:uFillTx/>
                <a:latin typeface="arial" panose="020B0604020202020204" pitchFamily="34" charset="0"/>
                <a:cs typeface="Arial" panose="020B0604020202020204" pitchFamily="34" charset="0"/>
              </a:rPr>
              <a:t>tiesību aktos</a:t>
            </a:r>
            <a:r>
              <a:rPr lang="lv-lv" sz="1100" b="1" i="0" u="none"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a:t>
            </a:r>
            <a:r>
              <a:rPr lang="lv-lv" sz="1100" b="1" dirty="0">
                <a:solidFill>
                  <a:schemeClr val="bg1"/>
                </a:solidFill>
                <a:latin typeface="arial" panose="020B0604020202020204" pitchFamily="34" charset="0"/>
                <a:cs typeface="Arial" panose="020B0604020202020204" pitchFamily="34" charset="0"/>
              </a:rPr>
              <a:t>kā arī</a:t>
            </a:r>
            <a:r>
              <a:rPr lang="lv-lv" sz="1100" b="1" i="0" u="none"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ĀTV vadlīnijās Latvijā, ir </a:t>
            </a:r>
            <a:r>
              <a:rPr lang="lv-lv" sz="1100" b="1" i="0" u="none" strike="noStrike" kern="1200" cap="none" spc="0" normalizeH="0" dirty="0">
                <a:ln>
                  <a:noFill/>
                </a:ln>
                <a:solidFill>
                  <a:schemeClr val="bg1"/>
                </a:solidFill>
                <a:effectLst/>
                <a:uLnTx/>
                <a:uFillTx/>
                <a:latin typeface="arial" panose="020B0604020202020204" pitchFamily="34" charset="0"/>
                <a:cs typeface="Arial" panose="020B0604020202020204" pitchFamily="34" charset="0"/>
              </a:rPr>
              <a:t>atzīti</a:t>
            </a:r>
            <a:r>
              <a:rPr lang="lv-lv" sz="1100" b="1" i="0" u="none"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trīs risinājumi, kas pieejami finanšu grūtībās nonākušiem uzņēmumiem. Tie ir:</a:t>
            </a:r>
            <a:endParaRPr kumimoji="0" lang="lv-LV" sz="11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412" name="Rectangle 10">
            <a:extLst>
              <a:ext uri="{FF2B5EF4-FFF2-40B4-BE49-F238E27FC236}">
                <a16:creationId xmlns:a16="http://schemas.microsoft.com/office/drawing/2014/main" id="{F7AD59F7-82E0-40BB-9EAF-A44A17494A6C}"/>
              </a:ext>
            </a:extLst>
          </p:cNvPr>
          <p:cNvSpPr>
            <a:spLocks noChangeArrowheads="1"/>
          </p:cNvSpPr>
          <p:nvPr/>
        </p:nvSpPr>
        <p:spPr bwMode="auto">
          <a:xfrm>
            <a:off x="2896383" y="3439951"/>
            <a:ext cx="1941513" cy="2950336"/>
          </a:xfrm>
          <a:prstGeom prst="rect">
            <a:avLst/>
          </a:prstGeom>
          <a:solidFill>
            <a:schemeClr val="bg1">
              <a:lumMod val="95000"/>
            </a:schemeClr>
          </a:solidFill>
          <a:ln w="9525">
            <a:noFill/>
            <a:miter lim="800000"/>
            <a:headEnd/>
            <a:tailEnd/>
          </a:ln>
        </p:spPr>
        <p:txBody>
          <a:bodyPr vert="horz" wrap="square" lIns="72000" tIns="72000" rIns="72000" bIns="72000" numCol="1" rtlCol="0" anchor="t" anchorCtr="0" compatLnSpc="1">
            <a:prstTxWarp prst="textNoShape">
              <a:avLst/>
            </a:prstTxWarp>
            <a:noAutofit/>
          </a:bodyPr>
          <a:lstStyle/>
          <a:p>
            <a:pPr defTabSz="682749" rtl="0" eaLnBrk="0" hangingPunct="0">
              <a:spcAft>
                <a:spcPts val="171"/>
              </a:spcAft>
              <a:defRPr/>
            </a:pPr>
            <a:r>
              <a:rPr lang="lv-lv" sz="1200" kern="0" dirty="0">
                <a:solidFill>
                  <a:srgbClr val="000000"/>
                </a:solidFill>
                <a:latin typeface="arial" panose="020B0604020202020204" pitchFamily="34" charset="0"/>
                <a:cs typeface="Arial" panose="020B0604020202020204" pitchFamily="34" charset="0"/>
              </a:rPr>
              <a:t>Finan</a:t>
            </a:r>
            <a:r>
              <a:rPr lang="lv-LV" sz="1200" kern="0" dirty="0">
                <a:solidFill>
                  <a:srgbClr val="000000"/>
                </a:solidFill>
                <a:latin typeface="arial" panose="020B0604020202020204" pitchFamily="34" charset="0"/>
                <a:cs typeface="Arial" panose="020B0604020202020204" pitchFamily="34" charset="0"/>
              </a:rPr>
              <a:t>šu</a:t>
            </a:r>
            <a:r>
              <a:rPr lang="lv-lv" sz="1200" kern="0" dirty="0">
                <a:solidFill>
                  <a:srgbClr val="000000"/>
                </a:solidFill>
                <a:latin typeface="arial" panose="020B0604020202020204" pitchFamily="34" charset="0"/>
                <a:cs typeface="Arial" panose="020B0604020202020204" pitchFamily="34" charset="0"/>
              </a:rPr>
              <a:t> grūtību gadījumā divpusēju vai daudzpusēju vienošanos ar kreditoriem var panākt bez tiesas līdzdalības. </a:t>
            </a:r>
            <a:endParaRPr lang="en-GB" sz="1200" kern="0" dirty="0">
              <a:solidFill>
                <a:srgbClr val="000000"/>
              </a:solidFill>
              <a:latin typeface="arial" panose="020B0604020202020204" pitchFamily="34" charset="0"/>
              <a:cs typeface="Arial" panose="020B0604020202020204" pitchFamily="34" charset="0"/>
            </a:endParaRPr>
          </a:p>
        </p:txBody>
      </p:sp>
      <p:sp>
        <p:nvSpPr>
          <p:cNvPr id="413" name="Rectangle 10">
            <a:extLst>
              <a:ext uri="{FF2B5EF4-FFF2-40B4-BE49-F238E27FC236}">
                <a16:creationId xmlns:a16="http://schemas.microsoft.com/office/drawing/2014/main" id="{9BC2AB92-D8B7-447B-9CE9-0C15DD714C33}"/>
              </a:ext>
            </a:extLst>
          </p:cNvPr>
          <p:cNvSpPr>
            <a:spLocks noChangeArrowheads="1"/>
          </p:cNvSpPr>
          <p:nvPr/>
        </p:nvSpPr>
        <p:spPr bwMode="auto">
          <a:xfrm>
            <a:off x="4984778" y="3439950"/>
            <a:ext cx="1941513" cy="2950335"/>
          </a:xfrm>
          <a:prstGeom prst="rect">
            <a:avLst/>
          </a:prstGeom>
          <a:solidFill>
            <a:schemeClr val="bg1">
              <a:lumMod val="95000"/>
            </a:schemeClr>
          </a:solidFill>
          <a:ln w="9525">
            <a:noFill/>
            <a:miter lim="800000"/>
            <a:headEnd/>
            <a:tailEnd/>
          </a:ln>
        </p:spPr>
        <p:txBody>
          <a:bodyPr vert="horz" wrap="square" lIns="72000" tIns="72000" rIns="72000" bIns="72000" numCol="1" rtlCol="0" anchor="t" anchorCtr="0" compatLnSpc="1">
            <a:prstTxWarp prst="textNoShape">
              <a:avLst/>
            </a:prstTxWarp>
            <a:noAutofit/>
          </a:bodyPr>
          <a:lstStyle/>
          <a:p>
            <a:pPr defTabSz="682749" rtl="0" eaLnBrk="0" hangingPunct="0">
              <a:spcAft>
                <a:spcPts val="171"/>
              </a:spcAft>
              <a:defRPr/>
            </a:pPr>
            <a:r>
              <a:rPr lang="lv-lv" sz="1200" kern="0" dirty="0">
                <a:solidFill>
                  <a:srgbClr val="000000"/>
                </a:solidFill>
                <a:latin typeface="arial" panose="020B0604020202020204" pitchFamily="34" charset="0"/>
                <a:cs typeface="Arial" panose="020B0604020202020204" pitchFamily="34" charset="0"/>
              </a:rPr>
              <a:t>TAP – finan</a:t>
            </a:r>
            <a:r>
              <a:rPr lang="lv-LV" sz="1200" kern="0" dirty="0">
                <a:solidFill>
                  <a:srgbClr val="000000"/>
                </a:solidFill>
                <a:latin typeface="arial" panose="020B0604020202020204" pitchFamily="34" charset="0"/>
                <a:cs typeface="Arial" panose="020B0604020202020204" pitchFamily="34" charset="0"/>
              </a:rPr>
              <a:t>šu</a:t>
            </a:r>
            <a:r>
              <a:rPr lang="lv-lv" sz="1200" kern="0" dirty="0">
                <a:solidFill>
                  <a:srgbClr val="000000"/>
                </a:solidFill>
                <a:latin typeface="arial" panose="020B0604020202020204" pitchFamily="34" charset="0"/>
                <a:cs typeface="Arial" panose="020B0604020202020204" pitchFamily="34" charset="0"/>
              </a:rPr>
              <a:t> grūtību gadījumā, ja uzņēmumam nepieciešama tiesas aizsardzība, lai panāktu vienošanos ar kreditoriem.</a:t>
            </a:r>
          </a:p>
          <a:p>
            <a:pPr defTabSz="682749" rtl="0" eaLnBrk="0" hangingPunct="0">
              <a:spcAft>
                <a:spcPts val="171"/>
              </a:spcAft>
              <a:defRPr/>
            </a:pPr>
            <a:endParaRPr lang="en-US" sz="1200" kern="0" dirty="0">
              <a:solidFill>
                <a:srgbClr val="000000"/>
              </a:solidFill>
              <a:latin typeface="arial" panose="020B0604020202020204" pitchFamily="34" charset="0"/>
              <a:cs typeface="Arial" panose="020B0604020202020204" pitchFamily="34" charset="0"/>
            </a:endParaRPr>
          </a:p>
          <a:p>
            <a:pPr defTabSz="682749" rtl="0" eaLnBrk="0" hangingPunct="0">
              <a:spcAft>
                <a:spcPts val="171"/>
              </a:spcAft>
              <a:defRPr/>
            </a:pPr>
            <a:r>
              <a:rPr lang="lv-lv" sz="1200" kern="0" dirty="0">
                <a:solidFill>
                  <a:srgbClr val="000000"/>
                </a:solidFill>
                <a:latin typeface="arial" panose="020B0604020202020204" pitchFamily="34" charset="0"/>
                <a:cs typeface="Arial" panose="020B0604020202020204" pitchFamily="34" charset="0"/>
              </a:rPr>
              <a:t>ĀTAP (TAP paveids) – finan</a:t>
            </a:r>
            <a:r>
              <a:rPr lang="lv-LV" sz="1200" kern="0" dirty="0">
                <a:solidFill>
                  <a:srgbClr val="000000"/>
                </a:solidFill>
                <a:latin typeface="arial" panose="020B0604020202020204" pitchFamily="34" charset="0"/>
                <a:cs typeface="Arial" panose="020B0604020202020204" pitchFamily="34" charset="0"/>
              </a:rPr>
              <a:t>šu</a:t>
            </a:r>
            <a:r>
              <a:rPr lang="lv-lv" sz="1200" kern="0" dirty="0">
                <a:solidFill>
                  <a:srgbClr val="000000"/>
                </a:solidFill>
                <a:latin typeface="arial" panose="020B0604020202020204" pitchFamily="34" charset="0"/>
                <a:cs typeface="Arial" panose="020B0604020202020204" pitchFamily="34" charset="0"/>
              </a:rPr>
              <a:t> grūtību gadījumā, ja uzņēmumam jāpanāk vienošanās ar kreditoriem, bet nav nepieciešama tūlītēja tiesas aizsardzība.</a:t>
            </a:r>
          </a:p>
          <a:p>
            <a:pPr defTabSz="682749" rtl="0" eaLnBrk="0" hangingPunct="0">
              <a:spcAft>
                <a:spcPts val="171"/>
              </a:spcAft>
              <a:defRPr/>
            </a:pPr>
            <a:endParaRPr lang="en-GB" sz="1200" kern="0" dirty="0">
              <a:solidFill>
                <a:srgbClr val="000000"/>
              </a:solidFill>
              <a:latin typeface="arial" panose="020B0604020202020204" pitchFamily="34" charset="0"/>
              <a:cs typeface="Arial" panose="020B0604020202020204" pitchFamily="34" charset="0"/>
            </a:endParaRPr>
          </a:p>
        </p:txBody>
      </p:sp>
      <p:sp>
        <p:nvSpPr>
          <p:cNvPr id="415" name="Rectangle 10">
            <a:extLst>
              <a:ext uri="{FF2B5EF4-FFF2-40B4-BE49-F238E27FC236}">
                <a16:creationId xmlns:a16="http://schemas.microsoft.com/office/drawing/2014/main" id="{84568EB2-B7E3-46D1-9F21-4F7D95BE43D3}"/>
              </a:ext>
            </a:extLst>
          </p:cNvPr>
          <p:cNvSpPr>
            <a:spLocks noChangeArrowheads="1"/>
          </p:cNvSpPr>
          <p:nvPr/>
        </p:nvSpPr>
        <p:spPr bwMode="auto">
          <a:xfrm>
            <a:off x="2895886" y="2258402"/>
            <a:ext cx="1942507" cy="169277"/>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p>
            <a:pPr algn="ctr" defTabSz="682749" rtl="0" eaLnBrk="0" hangingPunct="0">
              <a:spcAft>
                <a:spcPts val="171"/>
              </a:spcAft>
              <a:defRPr/>
            </a:pPr>
            <a:r>
              <a:rPr lang="lv-lv" sz="1100" b="1" dirty="0">
                <a:solidFill>
                  <a:schemeClr val="tx1">
                    <a:lumMod val="65000"/>
                    <a:lumOff val="35000"/>
                  </a:schemeClr>
                </a:solidFill>
                <a:latin typeface="arial" panose="020B0604020202020204" pitchFamily="34" charset="0"/>
                <a:cs typeface="Arial" panose="020B0604020202020204" pitchFamily="34" charset="0"/>
              </a:rPr>
              <a:t>Ārpustiesas vienošanās</a:t>
            </a:r>
          </a:p>
        </p:txBody>
      </p:sp>
      <p:sp>
        <p:nvSpPr>
          <p:cNvPr id="416" name="Rectangle 10">
            <a:extLst>
              <a:ext uri="{FF2B5EF4-FFF2-40B4-BE49-F238E27FC236}">
                <a16:creationId xmlns:a16="http://schemas.microsoft.com/office/drawing/2014/main" id="{5C2023F0-6059-4AB7-89E7-49F9E1DD94C7}"/>
              </a:ext>
            </a:extLst>
          </p:cNvPr>
          <p:cNvSpPr>
            <a:spLocks noChangeArrowheads="1"/>
          </p:cNvSpPr>
          <p:nvPr/>
        </p:nvSpPr>
        <p:spPr bwMode="auto">
          <a:xfrm>
            <a:off x="4984281" y="2258402"/>
            <a:ext cx="1942507" cy="169277"/>
          </a:xfrm>
          <a:prstGeom prst="rect">
            <a:avLst/>
          </a:prstGeom>
          <a:noFill/>
          <a:ln w="9525">
            <a:noFill/>
            <a:miter lim="800000"/>
            <a:headEnd/>
            <a:tailEnd/>
          </a:ln>
        </p:spPr>
        <p:txBody>
          <a:bodyPr vert="horz" wrap="square" lIns="0" tIns="0" rIns="0" bIns="0" numCol="1" rtlCol="0" anchor="t" anchorCtr="0" compatLnSpc="1">
            <a:prstTxWarp prst="textNoShape">
              <a:avLst/>
            </a:prstTxWarp>
            <a:noAutofit/>
          </a:bodyPr>
          <a:lstStyle/>
          <a:p>
            <a:pPr algn="ctr" defTabSz="682749" rtl="0" eaLnBrk="0" hangingPunct="0">
              <a:spcAft>
                <a:spcPts val="171"/>
              </a:spcAft>
              <a:defRPr/>
            </a:pPr>
            <a:r>
              <a:rPr lang="lv-lv" sz="1100" b="1">
                <a:solidFill>
                  <a:schemeClr val="tx1">
                    <a:lumMod val="65000"/>
                    <a:lumOff val="35000"/>
                  </a:schemeClr>
                </a:solidFill>
                <a:latin typeface="arial" panose="020B0604020202020204" pitchFamily="34" charset="0"/>
                <a:cs typeface="Arial" panose="020B0604020202020204" pitchFamily="34" charset="0"/>
              </a:rPr>
              <a:t>TAP UN ĀTAP</a:t>
            </a:r>
            <a:endParaRPr lang="en-GB" sz="1100" b="1"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17" name="Rectangle 10">
            <a:extLst>
              <a:ext uri="{FF2B5EF4-FFF2-40B4-BE49-F238E27FC236}">
                <a16:creationId xmlns:a16="http://schemas.microsoft.com/office/drawing/2014/main" id="{EE081856-CDC6-4318-95BA-F86FD65B14CF}"/>
              </a:ext>
            </a:extLst>
          </p:cNvPr>
          <p:cNvSpPr>
            <a:spLocks noChangeArrowheads="1"/>
          </p:cNvSpPr>
          <p:nvPr/>
        </p:nvSpPr>
        <p:spPr bwMode="auto">
          <a:xfrm>
            <a:off x="7090738" y="2231533"/>
            <a:ext cx="1942773" cy="16927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algn="ctr" defTabSz="682749" rtl="0" eaLnBrk="0" hangingPunct="0">
              <a:spcAft>
                <a:spcPts val="171"/>
              </a:spcAft>
              <a:defRPr/>
            </a:pPr>
            <a:r>
              <a:rPr lang="lv-LV" sz="1100" b="1" dirty="0">
                <a:solidFill>
                  <a:schemeClr val="tx1">
                    <a:lumMod val="65000"/>
                    <a:lumOff val="35000"/>
                  </a:schemeClr>
                </a:solidFill>
                <a:latin typeface="arial" panose="020B0604020202020204" pitchFamily="34" charset="0"/>
                <a:cs typeface="Arial" panose="020B0604020202020204" pitchFamily="34" charset="0"/>
              </a:rPr>
              <a:t>Maksātnespējas process</a:t>
            </a:r>
            <a:endParaRPr lang="en-GB" sz="1100" b="1"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61" name="Rectangle 10">
            <a:extLst>
              <a:ext uri="{FF2B5EF4-FFF2-40B4-BE49-F238E27FC236}">
                <a16:creationId xmlns:a16="http://schemas.microsoft.com/office/drawing/2014/main" id="{DA1684D4-69D4-4E6B-8CB4-7763D667C1D4}"/>
              </a:ext>
            </a:extLst>
          </p:cNvPr>
          <p:cNvSpPr>
            <a:spLocks noChangeArrowheads="1"/>
          </p:cNvSpPr>
          <p:nvPr/>
        </p:nvSpPr>
        <p:spPr bwMode="auto">
          <a:xfrm>
            <a:off x="7091367" y="3439950"/>
            <a:ext cx="1941513" cy="1541657"/>
          </a:xfrm>
          <a:prstGeom prst="rect">
            <a:avLst/>
          </a:prstGeom>
          <a:solidFill>
            <a:schemeClr val="bg1">
              <a:lumMod val="95000"/>
            </a:schemeClr>
          </a:solidFill>
          <a:ln w="9525">
            <a:noFill/>
            <a:miter lim="800000"/>
            <a:headEnd/>
            <a:tailEnd/>
          </a:ln>
        </p:spPr>
        <p:txBody>
          <a:bodyPr vert="horz" wrap="square" lIns="72000" tIns="72000" rIns="72000" bIns="72000" numCol="1" rtlCol="0" anchor="t" anchorCtr="0" compatLnSpc="1">
            <a:prstTxWarp prst="textNoShape">
              <a:avLst/>
            </a:prstTxWarp>
            <a:noAutofit/>
          </a:bodyPr>
          <a:lstStyle/>
          <a:p>
            <a:pPr defTabSz="682749" rtl="0" eaLnBrk="0" hangingPunct="0">
              <a:spcAft>
                <a:spcPts val="171"/>
              </a:spcAft>
              <a:defRPr/>
            </a:pPr>
            <a:r>
              <a:rPr lang="lv-LV" sz="1200" kern="0" dirty="0">
                <a:solidFill>
                  <a:srgbClr val="000000"/>
                </a:solidFill>
                <a:latin typeface="arial" panose="020B0604020202020204" pitchFamily="34" charset="0"/>
                <a:cs typeface="Arial" panose="020B0604020202020204" pitchFamily="34" charset="0"/>
              </a:rPr>
              <a:t>Maksātnespējas procesa ceļš ejams</a:t>
            </a:r>
            <a:r>
              <a:rPr lang="lv-lv" sz="1200" kern="0" dirty="0">
                <a:solidFill>
                  <a:srgbClr val="000000"/>
                </a:solidFill>
                <a:latin typeface="arial" panose="020B0604020202020204" pitchFamily="34" charset="0"/>
                <a:cs typeface="Arial" panose="020B0604020202020204" pitchFamily="34" charset="0"/>
              </a:rPr>
              <a:t>, ja uzņēmums jau ir maksātnespējīgs </a:t>
            </a:r>
            <a:r>
              <a:rPr lang="lv-LV" sz="1200" kern="0" dirty="0">
                <a:solidFill>
                  <a:srgbClr val="000000"/>
                </a:solidFill>
                <a:latin typeface="arial" panose="020B0604020202020204" pitchFamily="34" charset="0"/>
                <a:cs typeface="Arial" panose="020B0604020202020204" pitchFamily="34" charset="0"/>
              </a:rPr>
              <a:t>vai notikušie </a:t>
            </a:r>
            <a:r>
              <a:rPr lang="lv-lv" sz="1200" kern="0" dirty="0">
                <a:solidFill>
                  <a:srgbClr val="000000"/>
                </a:solidFill>
                <a:latin typeface="arial" panose="020B0604020202020204" pitchFamily="34" charset="0"/>
                <a:cs typeface="Arial" panose="020B0604020202020204" pitchFamily="34" charset="0"/>
              </a:rPr>
              <a:t>parād</a:t>
            </a:r>
            <a:r>
              <a:rPr lang="lv-LV" sz="1200" kern="0" dirty="0">
                <a:solidFill>
                  <a:srgbClr val="000000"/>
                </a:solidFill>
                <a:latin typeface="arial" panose="020B0604020202020204" pitchFamily="34" charset="0"/>
                <a:cs typeface="Arial" panose="020B0604020202020204" pitchFamily="34" charset="0"/>
              </a:rPr>
              <a:t>u restrukturizācijas </a:t>
            </a:r>
            <a:r>
              <a:rPr lang="lv-lv" sz="1200" kern="0" dirty="0">
                <a:solidFill>
                  <a:srgbClr val="000000"/>
                </a:solidFill>
                <a:latin typeface="arial" panose="020B0604020202020204" pitchFamily="34" charset="0"/>
                <a:cs typeface="Arial" panose="020B0604020202020204" pitchFamily="34" charset="0"/>
              </a:rPr>
              <a:t>centieni (tostarp TAP un ĀTAP) ir bijuši neveiksmīgi.</a:t>
            </a:r>
          </a:p>
        </p:txBody>
      </p:sp>
      <p:sp>
        <p:nvSpPr>
          <p:cNvPr id="4" name="Rectangle: Rounded Corners 3">
            <a:hlinkClick r:id="rId8" action="ppaction://hlinksldjump"/>
            <a:extLst>
              <a:ext uri="{FF2B5EF4-FFF2-40B4-BE49-F238E27FC236}">
                <a16:creationId xmlns:a16="http://schemas.microsoft.com/office/drawing/2014/main" id="{969DF71B-92B9-42B8-A932-B03627F3085A}"/>
              </a:ext>
            </a:extLst>
          </p:cNvPr>
          <p:cNvSpPr/>
          <p:nvPr/>
        </p:nvSpPr>
        <p:spPr>
          <a:xfrm>
            <a:off x="6517240" y="0"/>
            <a:ext cx="5559146" cy="330072"/>
          </a:xfrm>
          <a:prstGeom prst="roundRect">
            <a:avLst>
              <a:gd name="adj" fmla="val 0"/>
            </a:avLst>
          </a:prstGeom>
          <a:solidFill>
            <a:schemeClr val="bg1">
              <a:lumMod val="95000"/>
            </a:schemeClr>
          </a:solidFill>
          <a:ln w="38100">
            <a:noFill/>
            <a:prstDash val="sysDot"/>
          </a:ln>
        </p:spPr>
        <p:txBody>
          <a:bodyPr wrap="square" lIns="72000" rIns="72000" rtlCol="0" anchor="ctr">
            <a:noAutofit/>
          </a:bodyPr>
          <a:lstStyle/>
          <a:p>
            <a:r>
              <a:rPr lang="lv-lv" sz="900" b="1" dirty="0">
                <a:solidFill>
                  <a:srgbClr val="990066"/>
                </a:solidFill>
                <a:latin typeface="arial" panose="020B0604020202020204" pitchFamily="34" charset="0"/>
                <a:cs typeface="Arial" panose="020B0604020202020204" pitchFamily="34" charset="0"/>
              </a:rPr>
              <a:t>Dažādu </a:t>
            </a:r>
            <a:r>
              <a:rPr lang="lv-LV" sz="900" b="1" dirty="0">
                <a:solidFill>
                  <a:srgbClr val="990066"/>
                </a:solidFill>
                <a:latin typeface="arial" panose="020B0604020202020204" pitchFamily="34" charset="0"/>
                <a:cs typeface="Arial" panose="020B0604020202020204" pitchFamily="34" charset="0"/>
              </a:rPr>
              <a:t>restrukturizācijas</a:t>
            </a:r>
            <a:r>
              <a:rPr lang="lv-lv" sz="900" b="1" dirty="0">
                <a:solidFill>
                  <a:srgbClr val="990066"/>
                </a:solidFill>
                <a:latin typeface="arial" panose="020B0604020202020204" pitchFamily="34" charset="0"/>
                <a:cs typeface="Arial" panose="020B0604020202020204" pitchFamily="34" charset="0"/>
              </a:rPr>
              <a:t> iespēju un maksātnespējas</a:t>
            </a:r>
            <a:r>
              <a:rPr lang="lv-LV" sz="900" b="1" dirty="0">
                <a:solidFill>
                  <a:srgbClr val="990066"/>
                </a:solidFill>
                <a:latin typeface="arial" panose="020B0604020202020204" pitchFamily="34" charset="0"/>
                <a:cs typeface="Arial" panose="020B0604020202020204" pitchFamily="34" charset="0"/>
              </a:rPr>
              <a:t> procesa </a:t>
            </a:r>
            <a:r>
              <a:rPr lang="lv-lv" sz="900" b="1" dirty="0">
                <a:solidFill>
                  <a:srgbClr val="990066"/>
                </a:solidFill>
                <a:latin typeface="arial" panose="020B0604020202020204" pitchFamily="34" charset="0"/>
                <a:cs typeface="Arial" panose="020B0604020202020204" pitchFamily="34" charset="0"/>
              </a:rPr>
              <a:t>plusi un mīnusi – 14. pielikums</a:t>
            </a:r>
          </a:p>
        </p:txBody>
      </p:sp>
      <p:sp>
        <p:nvSpPr>
          <p:cNvPr id="218" name="Rectangle 217">
            <a:extLst>
              <a:ext uri="{FF2B5EF4-FFF2-40B4-BE49-F238E27FC236}">
                <a16:creationId xmlns:a16="http://schemas.microsoft.com/office/drawing/2014/main" id="{F88E98B6-6444-4412-A0AC-A20D8CF01052}"/>
              </a:ext>
            </a:extLst>
          </p:cNvPr>
          <p:cNvSpPr/>
          <p:nvPr/>
        </p:nvSpPr>
        <p:spPr>
          <a:xfrm>
            <a:off x="0" y="0"/>
            <a:ext cx="6096000" cy="33007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dirty="0">
                <a:solidFill>
                  <a:schemeClr val="bg1"/>
                </a:solidFill>
                <a:latin typeface="arial" panose="020B0604020202020204" pitchFamily="34" charset="0"/>
                <a:ea typeface="Arial"/>
                <a:cs typeface="Arial"/>
                <a:sym typeface="Arial"/>
              </a:rPr>
              <a:t>Restrukturizācija</a:t>
            </a:r>
            <a:r>
              <a:rPr lang="lv-lv" sz="1200" b="1" dirty="0">
                <a:solidFill>
                  <a:schemeClr val="bg1"/>
                </a:solidFill>
                <a:latin typeface="arial" panose="020B0604020202020204" pitchFamily="34" charset="0"/>
                <a:ea typeface="Arial"/>
                <a:cs typeface="Arial"/>
                <a:sym typeface="Arial"/>
              </a:rPr>
              <a:t> vai </a:t>
            </a:r>
            <a:r>
              <a:rPr lang="lv-LV" sz="1200" b="1" dirty="0">
                <a:solidFill>
                  <a:schemeClr val="bg1"/>
                </a:solidFill>
                <a:latin typeface="arial" panose="020B0604020202020204" pitchFamily="34" charset="0"/>
                <a:ea typeface="Arial"/>
                <a:cs typeface="Arial"/>
                <a:sym typeface="Arial"/>
              </a:rPr>
              <a:t>maksātnespējas process</a:t>
            </a:r>
            <a:endParaRPr lang="lv-lv" sz="1200" b="1" dirty="0">
              <a:solidFill>
                <a:schemeClr val="bg1"/>
              </a:solidFill>
              <a:latin typeface="arial" panose="020B0604020202020204" pitchFamily="34" charset="0"/>
              <a:ea typeface="Arial"/>
              <a:cs typeface="Arial"/>
              <a:sym typeface="Arial"/>
            </a:endParaRPr>
          </a:p>
        </p:txBody>
      </p:sp>
      <p:sp>
        <p:nvSpPr>
          <p:cNvPr id="221" name="Google Shape;624;p46">
            <a:extLst>
              <a:ext uri="{FF2B5EF4-FFF2-40B4-BE49-F238E27FC236}">
                <a16:creationId xmlns:a16="http://schemas.microsoft.com/office/drawing/2014/main" id="{75C27CF4-CE40-4D92-A012-6922DCBD805C}"/>
              </a:ext>
            </a:extLst>
          </p:cNvPr>
          <p:cNvSpPr/>
          <p:nvPr/>
        </p:nvSpPr>
        <p:spPr>
          <a:xfrm>
            <a:off x="3588386" y="2710392"/>
            <a:ext cx="557506" cy="557508"/>
          </a:xfrm>
          <a:custGeom>
            <a:avLst/>
            <a:gdLst/>
            <a:ahLst/>
            <a:cxnLst/>
            <a:rect l="l" t="t" r="r" b="b"/>
            <a:pathLst>
              <a:path w="1013" h="1012" extrusionOk="0">
                <a:moveTo>
                  <a:pt x="59" y="932"/>
                </a:moveTo>
                <a:lnTo>
                  <a:pt x="59" y="932"/>
                </a:lnTo>
                <a:lnTo>
                  <a:pt x="59" y="451"/>
                </a:lnTo>
                <a:lnTo>
                  <a:pt x="122" y="451"/>
                </a:lnTo>
                <a:lnTo>
                  <a:pt x="122" y="900"/>
                </a:lnTo>
                <a:cubicBezTo>
                  <a:pt x="122" y="913"/>
                  <a:pt x="113" y="932"/>
                  <a:pt x="91" y="932"/>
                </a:cubicBezTo>
                <a:lnTo>
                  <a:pt x="59" y="932"/>
                </a:lnTo>
                <a:close/>
                <a:moveTo>
                  <a:pt x="151" y="391"/>
                </a:moveTo>
                <a:lnTo>
                  <a:pt x="151" y="391"/>
                </a:lnTo>
                <a:lnTo>
                  <a:pt x="35" y="391"/>
                </a:lnTo>
                <a:cubicBezTo>
                  <a:pt x="15" y="391"/>
                  <a:pt x="0" y="407"/>
                  <a:pt x="0" y="422"/>
                </a:cubicBezTo>
                <a:lnTo>
                  <a:pt x="0" y="956"/>
                </a:lnTo>
                <a:cubicBezTo>
                  <a:pt x="0" y="977"/>
                  <a:pt x="15" y="992"/>
                  <a:pt x="35" y="992"/>
                </a:cubicBezTo>
                <a:lnTo>
                  <a:pt x="91" y="992"/>
                </a:lnTo>
                <a:cubicBezTo>
                  <a:pt x="146" y="992"/>
                  <a:pt x="182" y="946"/>
                  <a:pt x="182" y="900"/>
                </a:cubicBezTo>
                <a:lnTo>
                  <a:pt x="182" y="422"/>
                </a:lnTo>
                <a:cubicBezTo>
                  <a:pt x="182" y="407"/>
                  <a:pt x="167" y="391"/>
                  <a:pt x="151" y="391"/>
                </a:cubicBezTo>
                <a:close/>
                <a:moveTo>
                  <a:pt x="678" y="952"/>
                </a:moveTo>
                <a:lnTo>
                  <a:pt x="678" y="952"/>
                </a:lnTo>
                <a:cubicBezTo>
                  <a:pt x="604" y="952"/>
                  <a:pt x="558" y="937"/>
                  <a:pt x="505" y="920"/>
                </a:cubicBezTo>
                <a:cubicBezTo>
                  <a:pt x="458" y="905"/>
                  <a:pt x="406" y="887"/>
                  <a:pt x="333" y="882"/>
                </a:cubicBezTo>
                <a:lnTo>
                  <a:pt x="333" y="475"/>
                </a:lnTo>
                <a:cubicBezTo>
                  <a:pt x="450" y="460"/>
                  <a:pt x="566" y="342"/>
                  <a:pt x="566" y="172"/>
                </a:cubicBezTo>
                <a:lnTo>
                  <a:pt x="566" y="59"/>
                </a:lnTo>
                <a:lnTo>
                  <a:pt x="597" y="59"/>
                </a:lnTo>
                <a:cubicBezTo>
                  <a:pt x="615" y="59"/>
                  <a:pt x="629" y="73"/>
                  <a:pt x="629" y="91"/>
                </a:cubicBezTo>
                <a:lnTo>
                  <a:pt x="629" y="320"/>
                </a:lnTo>
                <a:cubicBezTo>
                  <a:pt x="629" y="403"/>
                  <a:pt x="699" y="477"/>
                  <a:pt x="780" y="477"/>
                </a:cubicBezTo>
                <a:lnTo>
                  <a:pt x="922" y="477"/>
                </a:lnTo>
                <a:cubicBezTo>
                  <a:pt x="939" y="477"/>
                  <a:pt x="953" y="491"/>
                  <a:pt x="953" y="503"/>
                </a:cubicBezTo>
                <a:lnTo>
                  <a:pt x="953" y="794"/>
                </a:lnTo>
                <a:cubicBezTo>
                  <a:pt x="953" y="915"/>
                  <a:pt x="889" y="952"/>
                  <a:pt x="678" y="952"/>
                </a:cubicBezTo>
                <a:close/>
                <a:moveTo>
                  <a:pt x="922" y="417"/>
                </a:moveTo>
                <a:lnTo>
                  <a:pt x="922" y="417"/>
                </a:lnTo>
                <a:lnTo>
                  <a:pt x="780" y="417"/>
                </a:lnTo>
                <a:cubicBezTo>
                  <a:pt x="734" y="417"/>
                  <a:pt x="689" y="371"/>
                  <a:pt x="689" y="320"/>
                </a:cubicBezTo>
                <a:lnTo>
                  <a:pt x="689" y="91"/>
                </a:lnTo>
                <a:cubicBezTo>
                  <a:pt x="689" y="40"/>
                  <a:pt x="648" y="0"/>
                  <a:pt x="597" y="0"/>
                </a:cubicBezTo>
                <a:lnTo>
                  <a:pt x="542" y="0"/>
                </a:lnTo>
                <a:cubicBezTo>
                  <a:pt x="521" y="0"/>
                  <a:pt x="506" y="14"/>
                  <a:pt x="506" y="30"/>
                </a:cubicBezTo>
                <a:lnTo>
                  <a:pt x="506" y="172"/>
                </a:lnTo>
                <a:cubicBezTo>
                  <a:pt x="506" y="295"/>
                  <a:pt x="420" y="417"/>
                  <a:pt x="309" y="417"/>
                </a:cubicBezTo>
                <a:cubicBezTo>
                  <a:pt x="288" y="417"/>
                  <a:pt x="273" y="427"/>
                  <a:pt x="273" y="447"/>
                </a:cubicBezTo>
                <a:lnTo>
                  <a:pt x="273" y="911"/>
                </a:lnTo>
                <a:cubicBezTo>
                  <a:pt x="273" y="931"/>
                  <a:pt x="288" y="941"/>
                  <a:pt x="309" y="941"/>
                </a:cubicBezTo>
                <a:cubicBezTo>
                  <a:pt x="466" y="946"/>
                  <a:pt x="516" y="1012"/>
                  <a:pt x="678" y="1012"/>
                </a:cubicBezTo>
                <a:cubicBezTo>
                  <a:pt x="856" y="1012"/>
                  <a:pt x="1013" y="992"/>
                  <a:pt x="1013" y="794"/>
                </a:cubicBezTo>
                <a:lnTo>
                  <a:pt x="1013" y="503"/>
                </a:lnTo>
                <a:cubicBezTo>
                  <a:pt x="1013" y="457"/>
                  <a:pt x="972" y="417"/>
                  <a:pt x="922" y="417"/>
                </a:cubicBezTo>
                <a:close/>
              </a:path>
            </a:pathLst>
          </a:custGeom>
          <a:solidFill>
            <a:srgbClr val="E57100"/>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panose="020B0604020202020204" pitchFamily="34" charset="0"/>
              <a:ea typeface="Arial"/>
              <a:cs typeface="Arial"/>
              <a:sym typeface="Arial"/>
            </a:endParaRPr>
          </a:p>
        </p:txBody>
      </p:sp>
      <p:sp>
        <p:nvSpPr>
          <p:cNvPr id="222" name="Google Shape;245;p42">
            <a:extLst>
              <a:ext uri="{FF2B5EF4-FFF2-40B4-BE49-F238E27FC236}">
                <a16:creationId xmlns:a16="http://schemas.microsoft.com/office/drawing/2014/main" id="{66CBF97A-96AE-4943-BB82-26D689452DFE}"/>
              </a:ext>
            </a:extLst>
          </p:cNvPr>
          <p:cNvSpPr/>
          <p:nvPr/>
        </p:nvSpPr>
        <p:spPr>
          <a:xfrm>
            <a:off x="5683097" y="2716708"/>
            <a:ext cx="544876" cy="544876"/>
          </a:xfrm>
          <a:custGeom>
            <a:avLst/>
            <a:gdLst/>
            <a:ahLst/>
            <a:cxnLst/>
            <a:rect l="l" t="t" r="r" b="b"/>
            <a:pathLst>
              <a:path w="200" h="200" extrusionOk="0">
                <a:moveTo>
                  <a:pt x="175" y="188"/>
                </a:moveTo>
                <a:cubicBezTo>
                  <a:pt x="175" y="50"/>
                  <a:pt x="175" y="50"/>
                  <a:pt x="175" y="50"/>
                </a:cubicBezTo>
                <a:cubicBezTo>
                  <a:pt x="175" y="44"/>
                  <a:pt x="169" y="38"/>
                  <a:pt x="162" y="38"/>
                </a:cubicBezTo>
                <a:cubicBezTo>
                  <a:pt x="137" y="38"/>
                  <a:pt x="137" y="38"/>
                  <a:pt x="137" y="38"/>
                </a:cubicBezTo>
                <a:cubicBezTo>
                  <a:pt x="137" y="13"/>
                  <a:pt x="137" y="13"/>
                  <a:pt x="137" y="13"/>
                </a:cubicBezTo>
                <a:cubicBezTo>
                  <a:pt x="137" y="6"/>
                  <a:pt x="132" y="0"/>
                  <a:pt x="125" y="0"/>
                </a:cubicBezTo>
                <a:cubicBezTo>
                  <a:pt x="37" y="0"/>
                  <a:pt x="37" y="0"/>
                  <a:pt x="37" y="0"/>
                </a:cubicBezTo>
                <a:cubicBezTo>
                  <a:pt x="31" y="0"/>
                  <a:pt x="25" y="6"/>
                  <a:pt x="25" y="13"/>
                </a:cubicBezTo>
                <a:cubicBezTo>
                  <a:pt x="25" y="188"/>
                  <a:pt x="25" y="188"/>
                  <a:pt x="25" y="188"/>
                </a:cubicBezTo>
                <a:cubicBezTo>
                  <a:pt x="0" y="188"/>
                  <a:pt x="0" y="188"/>
                  <a:pt x="0" y="188"/>
                </a:cubicBezTo>
                <a:cubicBezTo>
                  <a:pt x="0" y="200"/>
                  <a:pt x="0" y="200"/>
                  <a:pt x="0" y="200"/>
                </a:cubicBezTo>
                <a:cubicBezTo>
                  <a:pt x="200" y="200"/>
                  <a:pt x="200" y="200"/>
                  <a:pt x="200" y="200"/>
                </a:cubicBezTo>
                <a:cubicBezTo>
                  <a:pt x="200" y="188"/>
                  <a:pt x="200" y="188"/>
                  <a:pt x="200" y="188"/>
                </a:cubicBezTo>
                <a:lnTo>
                  <a:pt x="175" y="188"/>
                </a:lnTo>
                <a:close/>
                <a:moveTo>
                  <a:pt x="162" y="188"/>
                </a:moveTo>
                <a:cubicBezTo>
                  <a:pt x="37" y="188"/>
                  <a:pt x="37" y="188"/>
                  <a:pt x="37" y="188"/>
                </a:cubicBezTo>
                <a:cubicBezTo>
                  <a:pt x="37" y="13"/>
                  <a:pt x="37" y="13"/>
                  <a:pt x="37" y="13"/>
                </a:cubicBezTo>
                <a:cubicBezTo>
                  <a:pt x="125" y="13"/>
                  <a:pt x="125" y="13"/>
                  <a:pt x="125" y="13"/>
                </a:cubicBezTo>
                <a:cubicBezTo>
                  <a:pt x="125" y="38"/>
                  <a:pt x="125" y="38"/>
                  <a:pt x="125" y="38"/>
                </a:cubicBezTo>
                <a:cubicBezTo>
                  <a:pt x="125" y="50"/>
                  <a:pt x="125" y="50"/>
                  <a:pt x="125" y="50"/>
                </a:cubicBezTo>
                <a:cubicBezTo>
                  <a:pt x="137" y="50"/>
                  <a:pt x="137" y="50"/>
                  <a:pt x="137" y="50"/>
                </a:cubicBezTo>
                <a:cubicBezTo>
                  <a:pt x="162" y="50"/>
                  <a:pt x="162" y="50"/>
                  <a:pt x="162" y="50"/>
                </a:cubicBezTo>
                <a:lnTo>
                  <a:pt x="162" y="188"/>
                </a:lnTo>
                <a:close/>
                <a:moveTo>
                  <a:pt x="56" y="144"/>
                </a:moveTo>
                <a:cubicBezTo>
                  <a:pt x="69" y="144"/>
                  <a:pt x="69" y="144"/>
                  <a:pt x="69" y="144"/>
                </a:cubicBezTo>
                <a:cubicBezTo>
                  <a:pt x="69" y="132"/>
                  <a:pt x="69" y="132"/>
                  <a:pt x="69" y="132"/>
                </a:cubicBezTo>
                <a:cubicBezTo>
                  <a:pt x="56" y="132"/>
                  <a:pt x="56" y="132"/>
                  <a:pt x="56" y="132"/>
                </a:cubicBezTo>
                <a:lnTo>
                  <a:pt x="56" y="144"/>
                </a:lnTo>
                <a:close/>
                <a:moveTo>
                  <a:pt x="56" y="94"/>
                </a:moveTo>
                <a:cubicBezTo>
                  <a:pt x="69" y="94"/>
                  <a:pt x="69" y="94"/>
                  <a:pt x="69" y="94"/>
                </a:cubicBezTo>
                <a:cubicBezTo>
                  <a:pt x="69" y="82"/>
                  <a:pt x="69" y="82"/>
                  <a:pt x="69" y="82"/>
                </a:cubicBezTo>
                <a:cubicBezTo>
                  <a:pt x="56" y="82"/>
                  <a:pt x="56" y="82"/>
                  <a:pt x="56" y="82"/>
                </a:cubicBezTo>
                <a:lnTo>
                  <a:pt x="56" y="94"/>
                </a:lnTo>
                <a:close/>
                <a:moveTo>
                  <a:pt x="56" y="44"/>
                </a:moveTo>
                <a:cubicBezTo>
                  <a:pt x="69" y="44"/>
                  <a:pt x="69" y="44"/>
                  <a:pt x="69" y="44"/>
                </a:cubicBezTo>
                <a:cubicBezTo>
                  <a:pt x="69" y="32"/>
                  <a:pt x="69" y="32"/>
                  <a:pt x="69" y="32"/>
                </a:cubicBezTo>
                <a:cubicBezTo>
                  <a:pt x="56" y="32"/>
                  <a:pt x="56" y="32"/>
                  <a:pt x="56" y="32"/>
                </a:cubicBezTo>
                <a:lnTo>
                  <a:pt x="56" y="44"/>
                </a:lnTo>
                <a:close/>
                <a:moveTo>
                  <a:pt x="94" y="157"/>
                </a:moveTo>
                <a:cubicBezTo>
                  <a:pt x="106" y="157"/>
                  <a:pt x="106" y="157"/>
                  <a:pt x="106" y="157"/>
                </a:cubicBezTo>
                <a:cubicBezTo>
                  <a:pt x="106" y="132"/>
                  <a:pt x="106" y="132"/>
                  <a:pt x="106" y="132"/>
                </a:cubicBezTo>
                <a:cubicBezTo>
                  <a:pt x="94" y="132"/>
                  <a:pt x="94" y="132"/>
                  <a:pt x="94" y="132"/>
                </a:cubicBezTo>
                <a:lnTo>
                  <a:pt x="94" y="157"/>
                </a:lnTo>
                <a:close/>
                <a:moveTo>
                  <a:pt x="94" y="94"/>
                </a:moveTo>
                <a:cubicBezTo>
                  <a:pt x="106" y="94"/>
                  <a:pt x="106" y="94"/>
                  <a:pt x="106" y="94"/>
                </a:cubicBezTo>
                <a:cubicBezTo>
                  <a:pt x="106" y="82"/>
                  <a:pt x="106" y="82"/>
                  <a:pt x="106" y="82"/>
                </a:cubicBezTo>
                <a:cubicBezTo>
                  <a:pt x="94" y="82"/>
                  <a:pt x="94" y="82"/>
                  <a:pt x="94" y="82"/>
                </a:cubicBezTo>
                <a:lnTo>
                  <a:pt x="94" y="94"/>
                </a:lnTo>
                <a:close/>
                <a:moveTo>
                  <a:pt x="94" y="44"/>
                </a:moveTo>
                <a:cubicBezTo>
                  <a:pt x="106" y="44"/>
                  <a:pt x="106" y="44"/>
                  <a:pt x="106" y="44"/>
                </a:cubicBezTo>
                <a:cubicBezTo>
                  <a:pt x="106" y="32"/>
                  <a:pt x="106" y="32"/>
                  <a:pt x="106" y="32"/>
                </a:cubicBezTo>
                <a:cubicBezTo>
                  <a:pt x="94" y="32"/>
                  <a:pt x="94" y="32"/>
                  <a:pt x="94" y="32"/>
                </a:cubicBezTo>
                <a:lnTo>
                  <a:pt x="94" y="44"/>
                </a:lnTo>
                <a:close/>
                <a:moveTo>
                  <a:pt x="131" y="144"/>
                </a:moveTo>
                <a:cubicBezTo>
                  <a:pt x="144" y="144"/>
                  <a:pt x="144" y="144"/>
                  <a:pt x="144" y="144"/>
                </a:cubicBezTo>
                <a:cubicBezTo>
                  <a:pt x="144" y="132"/>
                  <a:pt x="144" y="132"/>
                  <a:pt x="144" y="132"/>
                </a:cubicBezTo>
                <a:cubicBezTo>
                  <a:pt x="131" y="132"/>
                  <a:pt x="131" y="132"/>
                  <a:pt x="131" y="132"/>
                </a:cubicBezTo>
                <a:lnTo>
                  <a:pt x="131" y="144"/>
                </a:lnTo>
                <a:close/>
                <a:moveTo>
                  <a:pt x="131" y="94"/>
                </a:moveTo>
                <a:cubicBezTo>
                  <a:pt x="144" y="94"/>
                  <a:pt x="144" y="94"/>
                  <a:pt x="144" y="94"/>
                </a:cubicBezTo>
                <a:cubicBezTo>
                  <a:pt x="144" y="82"/>
                  <a:pt x="144" y="82"/>
                  <a:pt x="144" y="82"/>
                </a:cubicBezTo>
                <a:cubicBezTo>
                  <a:pt x="131" y="82"/>
                  <a:pt x="131" y="82"/>
                  <a:pt x="131" y="82"/>
                </a:cubicBezTo>
                <a:lnTo>
                  <a:pt x="131" y="94"/>
                </a:lnTo>
                <a:close/>
              </a:path>
            </a:pathLst>
          </a:custGeom>
          <a:solidFill>
            <a:srgbClr val="E57100"/>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panose="020B0604020202020204" pitchFamily="34" charset="0"/>
              <a:ea typeface="Arial"/>
              <a:cs typeface="Arial"/>
              <a:sym typeface="Arial"/>
            </a:endParaRPr>
          </a:p>
        </p:txBody>
      </p:sp>
      <p:sp>
        <p:nvSpPr>
          <p:cNvPr id="223" name="Google Shape;422;p44">
            <a:extLst>
              <a:ext uri="{FF2B5EF4-FFF2-40B4-BE49-F238E27FC236}">
                <a16:creationId xmlns:a16="http://schemas.microsoft.com/office/drawing/2014/main" id="{3B63386B-63F6-4D53-BD9F-5761C117E50D}"/>
              </a:ext>
            </a:extLst>
          </p:cNvPr>
          <p:cNvSpPr/>
          <p:nvPr/>
        </p:nvSpPr>
        <p:spPr>
          <a:xfrm>
            <a:off x="7840204" y="2715806"/>
            <a:ext cx="443840" cy="546680"/>
          </a:xfrm>
          <a:custGeom>
            <a:avLst/>
            <a:gdLst/>
            <a:ahLst/>
            <a:cxnLst/>
            <a:rect l="l" t="t" r="r" b="b"/>
            <a:pathLst>
              <a:path w="162" h="200" extrusionOk="0">
                <a:moveTo>
                  <a:pt x="150" y="186"/>
                </a:moveTo>
                <a:cubicBezTo>
                  <a:pt x="150" y="187"/>
                  <a:pt x="150" y="187"/>
                  <a:pt x="149" y="187"/>
                </a:cubicBezTo>
                <a:cubicBezTo>
                  <a:pt x="13" y="187"/>
                  <a:pt x="13" y="187"/>
                  <a:pt x="13" y="187"/>
                </a:cubicBezTo>
                <a:cubicBezTo>
                  <a:pt x="13" y="187"/>
                  <a:pt x="12" y="187"/>
                  <a:pt x="12" y="186"/>
                </a:cubicBezTo>
                <a:cubicBezTo>
                  <a:pt x="12" y="13"/>
                  <a:pt x="12" y="13"/>
                  <a:pt x="12" y="13"/>
                </a:cubicBezTo>
                <a:cubicBezTo>
                  <a:pt x="12" y="12"/>
                  <a:pt x="13" y="12"/>
                  <a:pt x="13" y="12"/>
                </a:cubicBezTo>
                <a:cubicBezTo>
                  <a:pt x="149" y="12"/>
                  <a:pt x="149" y="12"/>
                  <a:pt x="149" y="12"/>
                </a:cubicBezTo>
                <a:cubicBezTo>
                  <a:pt x="150" y="12"/>
                  <a:pt x="150" y="12"/>
                  <a:pt x="150" y="13"/>
                </a:cubicBezTo>
                <a:lnTo>
                  <a:pt x="150" y="186"/>
                </a:lnTo>
                <a:close/>
                <a:moveTo>
                  <a:pt x="149" y="0"/>
                </a:moveTo>
                <a:cubicBezTo>
                  <a:pt x="13" y="0"/>
                  <a:pt x="13" y="0"/>
                  <a:pt x="13" y="0"/>
                </a:cubicBezTo>
                <a:cubicBezTo>
                  <a:pt x="6" y="0"/>
                  <a:pt x="0" y="6"/>
                  <a:pt x="0" y="13"/>
                </a:cubicBezTo>
                <a:cubicBezTo>
                  <a:pt x="0" y="186"/>
                  <a:pt x="0" y="186"/>
                  <a:pt x="0" y="186"/>
                </a:cubicBezTo>
                <a:cubicBezTo>
                  <a:pt x="0" y="194"/>
                  <a:pt x="6" y="200"/>
                  <a:pt x="13" y="200"/>
                </a:cubicBezTo>
                <a:cubicBezTo>
                  <a:pt x="149" y="200"/>
                  <a:pt x="149" y="200"/>
                  <a:pt x="149" y="200"/>
                </a:cubicBezTo>
                <a:cubicBezTo>
                  <a:pt x="157" y="200"/>
                  <a:pt x="162" y="194"/>
                  <a:pt x="162" y="186"/>
                </a:cubicBezTo>
                <a:cubicBezTo>
                  <a:pt x="162" y="13"/>
                  <a:pt x="162" y="13"/>
                  <a:pt x="162" y="13"/>
                </a:cubicBezTo>
                <a:cubicBezTo>
                  <a:pt x="162" y="6"/>
                  <a:pt x="157" y="0"/>
                  <a:pt x="149" y="0"/>
                </a:cubicBezTo>
                <a:close/>
                <a:moveTo>
                  <a:pt x="31" y="87"/>
                </a:moveTo>
                <a:cubicBezTo>
                  <a:pt x="131" y="87"/>
                  <a:pt x="131" y="87"/>
                  <a:pt x="131" y="87"/>
                </a:cubicBezTo>
                <a:cubicBezTo>
                  <a:pt x="131" y="75"/>
                  <a:pt x="131" y="75"/>
                  <a:pt x="131" y="75"/>
                </a:cubicBezTo>
                <a:cubicBezTo>
                  <a:pt x="31" y="75"/>
                  <a:pt x="31" y="75"/>
                  <a:pt x="31" y="75"/>
                </a:cubicBezTo>
                <a:lnTo>
                  <a:pt x="31" y="87"/>
                </a:lnTo>
                <a:close/>
                <a:moveTo>
                  <a:pt x="31" y="125"/>
                </a:moveTo>
                <a:cubicBezTo>
                  <a:pt x="131" y="125"/>
                  <a:pt x="131" y="125"/>
                  <a:pt x="131" y="125"/>
                </a:cubicBezTo>
                <a:cubicBezTo>
                  <a:pt x="131" y="112"/>
                  <a:pt x="131" y="112"/>
                  <a:pt x="131" y="112"/>
                </a:cubicBezTo>
                <a:cubicBezTo>
                  <a:pt x="31" y="112"/>
                  <a:pt x="31" y="112"/>
                  <a:pt x="31" y="112"/>
                </a:cubicBezTo>
                <a:lnTo>
                  <a:pt x="31" y="125"/>
                </a:lnTo>
                <a:close/>
                <a:moveTo>
                  <a:pt x="31" y="50"/>
                </a:moveTo>
                <a:cubicBezTo>
                  <a:pt x="81" y="50"/>
                  <a:pt x="81" y="50"/>
                  <a:pt x="81" y="50"/>
                </a:cubicBezTo>
                <a:cubicBezTo>
                  <a:pt x="81" y="37"/>
                  <a:pt x="81" y="37"/>
                  <a:pt x="81" y="37"/>
                </a:cubicBezTo>
                <a:cubicBezTo>
                  <a:pt x="31" y="37"/>
                  <a:pt x="31" y="37"/>
                  <a:pt x="31" y="37"/>
                </a:cubicBezTo>
                <a:lnTo>
                  <a:pt x="31" y="50"/>
                </a:lnTo>
                <a:close/>
              </a:path>
            </a:pathLst>
          </a:custGeom>
          <a:solidFill>
            <a:srgbClr val="E57100"/>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dirty="0">
              <a:solidFill>
                <a:schemeClr val="dk1"/>
              </a:solidFill>
              <a:latin typeface="arial" panose="020B0604020202020204" pitchFamily="34" charset="0"/>
              <a:ea typeface="Arial"/>
              <a:cs typeface="Arial"/>
              <a:sym typeface="Arial"/>
            </a:endParaRPr>
          </a:p>
        </p:txBody>
      </p:sp>
      <p:cxnSp>
        <p:nvCxnSpPr>
          <p:cNvPr id="11" name="Straight Connector 10">
            <a:extLst>
              <a:ext uri="{FF2B5EF4-FFF2-40B4-BE49-F238E27FC236}">
                <a16:creationId xmlns:a16="http://schemas.microsoft.com/office/drawing/2014/main" id="{1DCE1C76-4766-46DE-988B-8A20B66B12BD}"/>
              </a:ext>
            </a:extLst>
          </p:cNvPr>
          <p:cNvCxnSpPr>
            <a:cxnSpLocks/>
          </p:cNvCxnSpPr>
          <p:nvPr/>
        </p:nvCxnSpPr>
        <p:spPr>
          <a:xfrm>
            <a:off x="4984778" y="2564726"/>
            <a:ext cx="194151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F6EDFFFB-E5C2-437B-B255-170FB0530DFD}"/>
              </a:ext>
            </a:extLst>
          </p:cNvPr>
          <p:cNvCxnSpPr>
            <a:cxnSpLocks/>
          </p:cNvCxnSpPr>
          <p:nvPr/>
        </p:nvCxnSpPr>
        <p:spPr>
          <a:xfrm>
            <a:off x="7091367" y="2564726"/>
            <a:ext cx="1941513"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E5ACC2FD-C05A-4486-BD24-7CAFBE90922C}"/>
              </a:ext>
            </a:extLst>
          </p:cNvPr>
          <p:cNvCxnSpPr>
            <a:cxnSpLocks/>
          </p:cNvCxnSpPr>
          <p:nvPr/>
        </p:nvCxnSpPr>
        <p:spPr>
          <a:xfrm>
            <a:off x="2895886" y="2564726"/>
            <a:ext cx="1942507"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BF449C29-BF8F-4F08-B3F5-FACCFFC32F0B}"/>
              </a:ext>
            </a:extLst>
          </p:cNvPr>
          <p:cNvSpPr/>
          <p:nvPr/>
        </p:nvSpPr>
        <p:spPr>
          <a:xfrm>
            <a:off x="7090738" y="5181117"/>
            <a:ext cx="1941513" cy="1209168"/>
          </a:xfrm>
          <a:prstGeom prst="rect">
            <a:avLst/>
          </a:prstGeom>
          <a:solidFill>
            <a:srgbClr val="990066">
              <a:alpha val="10000"/>
            </a:srgbClr>
          </a:solidFill>
        </p:spPr>
        <p:txBody>
          <a:bodyPr wrap="square" lIns="72000" tIns="36000" rIns="72000" bIns="36000" rtlCol="0">
            <a:spAutoFit/>
          </a:bodyPr>
          <a:lstStyle/>
          <a:p>
            <a:pPr lvl="0" rtl="0">
              <a:lnSpc>
                <a:spcPct val="107000"/>
              </a:lnSpc>
              <a:spcAft>
                <a:spcPts val="800"/>
              </a:spcAft>
              <a:defRPr/>
            </a:pPr>
            <a:r>
              <a:rPr lang="lv-lv" sz="1200" kern="0" dirty="0">
                <a:solidFill>
                  <a:srgbClr val="000000"/>
                </a:solidFill>
                <a:latin typeface="arial" panose="020B0604020202020204" pitchFamily="34" charset="0"/>
                <a:cs typeface="Arial" panose="020B0604020202020204" pitchFamily="34" charset="0"/>
              </a:rPr>
              <a:t>Pastāv iespēja </a:t>
            </a:r>
            <a:r>
              <a:rPr lang="lv-LV" sz="1200" kern="0" dirty="0">
                <a:solidFill>
                  <a:srgbClr val="000000"/>
                </a:solidFill>
                <a:latin typeface="arial" panose="020B0604020202020204" pitchFamily="34" charset="0"/>
                <a:cs typeface="Arial" panose="020B0604020202020204" pitchFamily="34" charset="0"/>
              </a:rPr>
              <a:t>maksātnespējas</a:t>
            </a:r>
            <a:r>
              <a:rPr lang="lv-lv" sz="1200" kern="0" dirty="0">
                <a:solidFill>
                  <a:srgbClr val="000000"/>
                </a:solidFill>
                <a:latin typeface="arial" panose="020B0604020202020204" pitchFamily="34" charset="0"/>
                <a:cs typeface="Arial" panose="020B0604020202020204" pitchFamily="34" charset="0"/>
              </a:rPr>
              <a:t> </a:t>
            </a:r>
            <a:r>
              <a:rPr lang="lv-LV" sz="1200" kern="0" dirty="0">
                <a:solidFill>
                  <a:srgbClr val="000000"/>
                </a:solidFill>
                <a:latin typeface="arial" panose="020B0604020202020204" pitchFamily="34" charset="0"/>
                <a:cs typeface="Arial" panose="020B0604020202020204" pitchFamily="34" charset="0"/>
              </a:rPr>
              <a:t>procesu</a:t>
            </a:r>
            <a:r>
              <a:rPr lang="lv-lv" sz="1200" kern="0" dirty="0">
                <a:solidFill>
                  <a:srgbClr val="000000"/>
                </a:solidFill>
                <a:latin typeface="arial" panose="020B0604020202020204" pitchFamily="34" charset="0"/>
                <a:cs typeface="Arial" panose="020B0604020202020204" pitchFamily="34" charset="0"/>
              </a:rPr>
              <a:t> pārveidot par ĀTAP</a:t>
            </a:r>
            <a:r>
              <a:rPr lang="lv-LV" sz="1200" kern="0" dirty="0">
                <a:solidFill>
                  <a:srgbClr val="000000"/>
                </a:solidFill>
                <a:latin typeface="arial" panose="020B0604020202020204" pitchFamily="34" charset="0"/>
                <a:cs typeface="Arial" panose="020B0604020202020204" pitchFamily="34" charset="0"/>
              </a:rPr>
              <a:t>,</a:t>
            </a:r>
            <a:r>
              <a:rPr lang="lv-lv" sz="1200" kern="0" dirty="0">
                <a:solidFill>
                  <a:srgbClr val="000000"/>
                </a:solidFill>
                <a:latin typeface="arial" panose="020B0604020202020204" pitchFamily="34" charset="0"/>
                <a:cs typeface="Arial" panose="020B0604020202020204" pitchFamily="34" charset="0"/>
              </a:rPr>
              <a:t> ja </a:t>
            </a:r>
            <a:r>
              <a:rPr lang="lv-LV" sz="1200" kern="0" dirty="0">
                <a:solidFill>
                  <a:srgbClr val="000000"/>
                </a:solidFill>
                <a:latin typeface="arial" panose="020B0604020202020204" pitchFamily="34" charset="0"/>
                <a:cs typeface="Arial" panose="020B0604020202020204" pitchFamily="34" charset="0"/>
              </a:rPr>
              <a:t>izdodas</a:t>
            </a:r>
            <a:r>
              <a:rPr lang="lv-lv" sz="1200" kern="0" dirty="0">
                <a:solidFill>
                  <a:srgbClr val="000000"/>
                </a:solidFill>
                <a:latin typeface="arial" panose="020B0604020202020204" pitchFamily="34" charset="0"/>
                <a:cs typeface="Arial" panose="020B0604020202020204" pitchFamily="34" charset="0"/>
              </a:rPr>
              <a:t> vienoties ar kreditoriem.</a:t>
            </a:r>
            <a:endParaRPr lang="lv-LV" sz="1200" kern="0" dirty="0">
              <a:solidFill>
                <a:srgbClr val="000000"/>
              </a:solidFill>
              <a:latin typeface="arial" panose="020B0604020202020204" pitchFamily="34" charset="0"/>
              <a:cs typeface="Arial" panose="020B0604020202020204" pitchFamily="34" charset="0"/>
            </a:endParaRPr>
          </a:p>
          <a:p>
            <a:pPr lvl="0" rtl="0">
              <a:lnSpc>
                <a:spcPct val="107000"/>
              </a:lnSpc>
              <a:spcAft>
                <a:spcPts val="800"/>
              </a:spcAft>
              <a:defRPr/>
            </a:pPr>
            <a:endParaRPr lang="en-US" sz="300" kern="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8351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80FBD-6273-4F0E-9D3C-6F250462DBD9}"/>
              </a:ext>
            </a:extLst>
          </p:cNvPr>
          <p:cNvSpPr>
            <a:spLocks noGrp="1"/>
          </p:cNvSpPr>
          <p:nvPr>
            <p:ph type="title"/>
          </p:nvPr>
        </p:nvSpPr>
        <p:spPr/>
        <p:txBody>
          <a:bodyPr rtlCol="0"/>
          <a:lstStyle/>
          <a:p>
            <a:pPr rtl="0"/>
            <a:r>
              <a:rPr lang="lv-lv" dirty="0">
                <a:sym typeface="Arial"/>
              </a:rPr>
              <a:t>Kādi ir iespējamie risinājumi?</a:t>
            </a:r>
            <a:endParaRPr lang="en-GB" dirty="0"/>
          </a:p>
        </p:txBody>
      </p:sp>
      <p:sp>
        <p:nvSpPr>
          <p:cNvPr id="3" name="Slide Number Placeholder 2">
            <a:extLst>
              <a:ext uri="{FF2B5EF4-FFF2-40B4-BE49-F238E27FC236}">
                <a16:creationId xmlns:a16="http://schemas.microsoft.com/office/drawing/2014/main" id="{08554327-1D15-48A8-A3EE-3A308CF4F2CC}"/>
              </a:ext>
            </a:extLst>
          </p:cNvPr>
          <p:cNvSpPr>
            <a:spLocks noGrp="1"/>
          </p:cNvSpPr>
          <p:nvPr>
            <p:ph type="sldNum" sz="quarter" idx="12"/>
          </p:nvPr>
        </p:nvSpPr>
        <p:spPr/>
        <p:txBody>
          <a:bodyPr rtlCol="0"/>
          <a:lstStyle/>
          <a:p>
            <a:pPr rtl="0"/>
            <a:fld id="{E81276B6-4034-4841-805E-541AB8384CBA}" type="slidenum">
              <a:rPr lang="en-GB" smtClean="0"/>
              <a:pPr rtl="0"/>
              <a:t>12</a:t>
            </a:fld>
            <a:endParaRPr lang="en-GB"/>
          </a:p>
        </p:txBody>
      </p:sp>
      <p:sp>
        <p:nvSpPr>
          <p:cNvPr id="6" name="Rectangle 5">
            <a:extLst>
              <a:ext uri="{FF2B5EF4-FFF2-40B4-BE49-F238E27FC236}">
                <a16:creationId xmlns:a16="http://schemas.microsoft.com/office/drawing/2014/main" id="{2774F3C3-A297-4343-8033-AABFC3460CD3}"/>
              </a:ext>
            </a:extLst>
          </p:cNvPr>
          <p:cNvSpPr/>
          <p:nvPr/>
        </p:nvSpPr>
        <p:spPr>
          <a:xfrm>
            <a:off x="4879788" y="3016290"/>
            <a:ext cx="359243" cy="1598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cxnSp>
        <p:nvCxnSpPr>
          <p:cNvPr id="7" name="Straight Connector 6">
            <a:extLst>
              <a:ext uri="{FF2B5EF4-FFF2-40B4-BE49-F238E27FC236}">
                <a16:creationId xmlns:a16="http://schemas.microsoft.com/office/drawing/2014/main" id="{CB4F9DE8-2775-4DEC-A42F-F18D36D50340}"/>
              </a:ext>
            </a:extLst>
          </p:cNvPr>
          <p:cNvCxnSpPr>
            <a:cxnSpLocks/>
            <a:stCxn id="52" idx="2"/>
            <a:endCxn id="81" idx="0"/>
          </p:cNvCxnSpPr>
          <p:nvPr/>
        </p:nvCxnSpPr>
        <p:spPr>
          <a:xfrm>
            <a:off x="7959206" y="3700587"/>
            <a:ext cx="11017" cy="297966"/>
          </a:xfrm>
          <a:prstGeom prst="line">
            <a:avLst/>
          </a:prstGeom>
          <a:ln w="3175">
            <a:solidFill>
              <a:srgbClr val="E57100"/>
            </a:solidFill>
            <a:headEnd type="triangle"/>
          </a:ln>
        </p:spPr>
        <p:style>
          <a:lnRef idx="1">
            <a:schemeClr val="accent1"/>
          </a:lnRef>
          <a:fillRef idx="0">
            <a:schemeClr val="accent1"/>
          </a:fillRef>
          <a:effectRef idx="0">
            <a:schemeClr val="accent1"/>
          </a:effectRef>
          <a:fontRef idx="minor">
            <a:schemeClr val="tx1"/>
          </a:fontRef>
        </p:style>
      </p:cxnSp>
      <p:sp>
        <p:nvSpPr>
          <p:cNvPr id="8" name="Freeform: Shape 7">
            <a:extLst>
              <a:ext uri="{FF2B5EF4-FFF2-40B4-BE49-F238E27FC236}">
                <a16:creationId xmlns:a16="http://schemas.microsoft.com/office/drawing/2014/main" id="{54752192-9F2B-47EF-97DD-7F414911F8B0}"/>
              </a:ext>
            </a:extLst>
          </p:cNvPr>
          <p:cNvSpPr/>
          <p:nvPr/>
        </p:nvSpPr>
        <p:spPr>
          <a:xfrm>
            <a:off x="6670525" y="4923388"/>
            <a:ext cx="1288256" cy="327991"/>
          </a:xfrm>
          <a:custGeom>
            <a:avLst/>
            <a:gdLst>
              <a:gd name="connsiteX0" fmla="*/ 0 w 914400"/>
              <a:gd name="connsiteY0" fmla="*/ 0 h 327991"/>
              <a:gd name="connsiteX1" fmla="*/ 914400 w 914400"/>
              <a:gd name="connsiteY1" fmla="*/ 0 h 327991"/>
              <a:gd name="connsiteX2" fmla="*/ 914400 w 914400"/>
              <a:gd name="connsiteY2" fmla="*/ 327991 h 327991"/>
            </a:gdLst>
            <a:ahLst/>
            <a:cxnLst>
              <a:cxn ang="0">
                <a:pos x="connsiteX0" y="connsiteY0"/>
              </a:cxn>
              <a:cxn ang="0">
                <a:pos x="connsiteX1" y="connsiteY1"/>
              </a:cxn>
              <a:cxn ang="0">
                <a:pos x="connsiteX2" y="connsiteY2"/>
              </a:cxn>
            </a:cxnLst>
            <a:rect l="l" t="t" r="r" b="b"/>
            <a:pathLst>
              <a:path w="914400" h="327991">
                <a:moveTo>
                  <a:pt x="0" y="0"/>
                </a:moveTo>
                <a:lnTo>
                  <a:pt x="914400" y="0"/>
                </a:lnTo>
                <a:lnTo>
                  <a:pt x="914400" y="327991"/>
                </a:lnTo>
              </a:path>
            </a:pathLst>
          </a:custGeom>
          <a:ln w="3175">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a:solidFill>
                <a:srgbClr val="E57100"/>
              </a:solidFill>
              <a:latin typeface="arial" panose="020B0604020202020204" pitchFamily="34" charset="0"/>
            </a:endParaRPr>
          </a:p>
        </p:txBody>
      </p:sp>
      <p:cxnSp>
        <p:nvCxnSpPr>
          <p:cNvPr id="9" name="Connector: Elbow 8">
            <a:extLst>
              <a:ext uri="{FF2B5EF4-FFF2-40B4-BE49-F238E27FC236}">
                <a16:creationId xmlns:a16="http://schemas.microsoft.com/office/drawing/2014/main" id="{C783D9B3-6629-4C2A-93EA-155AF007DCB7}"/>
              </a:ext>
            </a:extLst>
          </p:cNvPr>
          <p:cNvCxnSpPr>
            <a:cxnSpLocks/>
            <a:stCxn id="53" idx="1"/>
            <a:endCxn id="43" idx="0"/>
          </p:cNvCxnSpPr>
          <p:nvPr/>
        </p:nvCxnSpPr>
        <p:spPr>
          <a:xfrm rot="10800000" flipV="1">
            <a:off x="5766370" y="3321772"/>
            <a:ext cx="1066101" cy="1409520"/>
          </a:xfrm>
          <a:prstGeom prst="bentConnector2">
            <a:avLst/>
          </a:prstGeom>
          <a:ln w="3175">
            <a:solidFill>
              <a:srgbClr val="0057B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6B72270-F605-4211-83A6-C45863F72B95}"/>
              </a:ext>
            </a:extLst>
          </p:cNvPr>
          <p:cNvCxnSpPr>
            <a:cxnSpLocks/>
            <a:stCxn id="50" idx="6"/>
            <a:endCxn id="51" idx="2"/>
          </p:cNvCxnSpPr>
          <p:nvPr/>
        </p:nvCxnSpPr>
        <p:spPr>
          <a:xfrm>
            <a:off x="7717505" y="2713931"/>
            <a:ext cx="345644" cy="1"/>
          </a:xfrm>
          <a:prstGeom prst="line">
            <a:avLst/>
          </a:prstGeom>
          <a:ln w="3175">
            <a:solidFill>
              <a:srgbClr val="0057B8"/>
            </a:solidFill>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BD350814-219C-4785-8481-9F7F04A178DA}"/>
              </a:ext>
            </a:extLst>
          </p:cNvPr>
          <p:cNvCxnSpPr>
            <a:cxnSpLocks/>
            <a:endCxn id="52" idx="0"/>
          </p:cNvCxnSpPr>
          <p:nvPr/>
        </p:nvCxnSpPr>
        <p:spPr>
          <a:xfrm>
            <a:off x="6670849" y="2714007"/>
            <a:ext cx="1288357" cy="848081"/>
          </a:xfrm>
          <a:prstGeom prst="bentConnector2">
            <a:avLst/>
          </a:prstGeom>
          <a:ln w="3175">
            <a:solidFill>
              <a:srgbClr val="0057B8"/>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5ADA1480-F78A-4406-A640-47C3B8554F40}"/>
              </a:ext>
            </a:extLst>
          </p:cNvPr>
          <p:cNvCxnSpPr>
            <a:cxnSpLocks/>
          </p:cNvCxnSpPr>
          <p:nvPr/>
        </p:nvCxnSpPr>
        <p:spPr>
          <a:xfrm>
            <a:off x="6670849" y="2714007"/>
            <a:ext cx="391559" cy="557080"/>
          </a:xfrm>
          <a:prstGeom prst="bentConnector2">
            <a:avLst/>
          </a:prstGeom>
          <a:ln w="3175">
            <a:solidFill>
              <a:srgbClr val="0057B8"/>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F4ED506C-FDA6-4C79-BCB9-EE46E409164A}"/>
              </a:ext>
            </a:extLst>
          </p:cNvPr>
          <p:cNvCxnSpPr>
            <a:cxnSpLocks/>
            <a:stCxn id="32" idx="1"/>
            <a:endCxn id="35" idx="0"/>
          </p:cNvCxnSpPr>
          <p:nvPr/>
        </p:nvCxnSpPr>
        <p:spPr>
          <a:xfrm rot="10800000" flipV="1">
            <a:off x="4109561" y="2695441"/>
            <a:ext cx="769703" cy="320475"/>
          </a:xfrm>
          <a:prstGeom prst="bentConnector2">
            <a:avLst/>
          </a:prstGeom>
          <a:ln w="3175">
            <a:solidFill>
              <a:srgbClr val="E571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3712CE4D-D0BF-4E43-9F95-763C1B55103E}"/>
              </a:ext>
            </a:extLst>
          </p:cNvPr>
          <p:cNvSpPr/>
          <p:nvPr/>
        </p:nvSpPr>
        <p:spPr>
          <a:xfrm>
            <a:off x="4879263" y="1653870"/>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rtl="0"/>
            <a:r>
              <a:rPr lang="lv-lv" sz="1000" b="1" dirty="0">
                <a:solidFill>
                  <a:schemeClr val="bg1"/>
                </a:solidFill>
                <a:latin typeface="arial" panose="020B0604020202020204" pitchFamily="34" charset="0"/>
                <a:cs typeface="Arial" panose="020B0604020202020204" pitchFamily="34" charset="0"/>
              </a:rPr>
              <a:t>Finanšu </a:t>
            </a:r>
            <a:br>
              <a:rPr lang="en-US" sz="1000" b="1" dirty="0">
                <a:solidFill>
                  <a:schemeClr val="bg1"/>
                </a:solidFill>
                <a:latin typeface="arial" panose="020B0604020202020204" pitchFamily="34" charset="0"/>
                <a:cs typeface="Arial" panose="020B0604020202020204" pitchFamily="34" charset="0"/>
              </a:rPr>
            </a:br>
            <a:r>
              <a:rPr lang="lv-lv" sz="1000" b="1" dirty="0">
                <a:solidFill>
                  <a:schemeClr val="bg1"/>
                </a:solidFill>
                <a:latin typeface="arial" panose="020B0604020202020204" pitchFamily="34" charset="0"/>
                <a:cs typeface="Arial" panose="020B0604020202020204" pitchFamily="34" charset="0"/>
              </a:rPr>
              <a:t>grūtības</a:t>
            </a:r>
          </a:p>
        </p:txBody>
      </p:sp>
      <p:grpSp>
        <p:nvGrpSpPr>
          <p:cNvPr id="15" name="Group 14">
            <a:extLst>
              <a:ext uri="{FF2B5EF4-FFF2-40B4-BE49-F238E27FC236}">
                <a16:creationId xmlns:a16="http://schemas.microsoft.com/office/drawing/2014/main" id="{BFF77CFA-1DC3-41AD-96F4-E49E45BE1480}"/>
              </a:ext>
            </a:extLst>
          </p:cNvPr>
          <p:cNvGrpSpPr/>
          <p:nvPr/>
        </p:nvGrpSpPr>
        <p:grpSpPr>
          <a:xfrm>
            <a:off x="5740353" y="1773311"/>
            <a:ext cx="859589" cy="481843"/>
            <a:chOff x="782176" y="2867715"/>
            <a:chExt cx="903434" cy="506420"/>
          </a:xfrm>
        </p:grpSpPr>
        <p:cxnSp>
          <p:nvCxnSpPr>
            <p:cNvPr id="16" name="Straight Connector 15">
              <a:extLst>
                <a:ext uri="{FF2B5EF4-FFF2-40B4-BE49-F238E27FC236}">
                  <a16:creationId xmlns:a16="http://schemas.microsoft.com/office/drawing/2014/main" id="{0D1E8020-9F42-46F7-8A69-1C2C3BC91757}"/>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B505FD7E-C68F-409F-9EF1-0CA3A23D68E4}"/>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EECAABA8-FBEB-4844-9740-4C03E5979B63}"/>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19" name="Group 18">
              <a:extLst>
                <a:ext uri="{FF2B5EF4-FFF2-40B4-BE49-F238E27FC236}">
                  <a16:creationId xmlns:a16="http://schemas.microsoft.com/office/drawing/2014/main" id="{4D14F91A-6893-4493-AFEC-445081F4E996}"/>
                </a:ext>
              </a:extLst>
            </p:cNvPr>
            <p:cNvGrpSpPr/>
            <p:nvPr/>
          </p:nvGrpSpPr>
          <p:grpSpPr>
            <a:xfrm>
              <a:off x="782176" y="2867715"/>
              <a:ext cx="903434" cy="506420"/>
              <a:chOff x="818686" y="1701475"/>
              <a:chExt cx="903434" cy="506420"/>
            </a:xfrm>
          </p:grpSpPr>
          <p:cxnSp>
            <p:nvCxnSpPr>
              <p:cNvPr id="20" name="Straight Connector 19">
                <a:extLst>
                  <a:ext uri="{FF2B5EF4-FFF2-40B4-BE49-F238E27FC236}">
                    <a16:creationId xmlns:a16="http://schemas.microsoft.com/office/drawing/2014/main" id="{594D6646-0310-485D-A4B3-29CF5FFDA0B7}"/>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29CA954E-6488-4EC2-B6DA-3D5A4EAAE654}"/>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2" name="Straight Connector 21">
                <a:extLst>
                  <a:ext uri="{FF2B5EF4-FFF2-40B4-BE49-F238E27FC236}">
                    <a16:creationId xmlns:a16="http://schemas.microsoft.com/office/drawing/2014/main" id="{D94B7284-6680-4EF8-BB0B-0C900FC9B3C3}"/>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3" name="Straight Connector 22">
                <a:extLst>
                  <a:ext uri="{FF2B5EF4-FFF2-40B4-BE49-F238E27FC236}">
                    <a16:creationId xmlns:a16="http://schemas.microsoft.com/office/drawing/2014/main" id="{8384E4A1-AA83-4846-AF0C-7147E9C2AE4D}"/>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4" name="Straight Connector 23">
                <a:extLst>
                  <a:ext uri="{FF2B5EF4-FFF2-40B4-BE49-F238E27FC236}">
                    <a16:creationId xmlns:a16="http://schemas.microsoft.com/office/drawing/2014/main" id="{B2C6D675-4E56-4796-A485-2A38AB19C6AA}"/>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5" name="Straight Connector 24">
                <a:extLst>
                  <a:ext uri="{FF2B5EF4-FFF2-40B4-BE49-F238E27FC236}">
                    <a16:creationId xmlns:a16="http://schemas.microsoft.com/office/drawing/2014/main" id="{504F13D2-3E8C-4605-9301-DC05AB9094B8}"/>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6" name="Straight Connector 25">
                <a:extLst>
                  <a:ext uri="{FF2B5EF4-FFF2-40B4-BE49-F238E27FC236}">
                    <a16:creationId xmlns:a16="http://schemas.microsoft.com/office/drawing/2014/main" id="{60C911C7-62ED-4A49-A63A-4BC2C90978A4}"/>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7" name="Straight Connector 26">
                <a:extLst>
                  <a:ext uri="{FF2B5EF4-FFF2-40B4-BE49-F238E27FC236}">
                    <a16:creationId xmlns:a16="http://schemas.microsoft.com/office/drawing/2014/main" id="{EF916C51-288A-4921-9A91-AA91C507169C}"/>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28" name="Straight Connector 27">
                <a:extLst>
                  <a:ext uri="{FF2B5EF4-FFF2-40B4-BE49-F238E27FC236}">
                    <a16:creationId xmlns:a16="http://schemas.microsoft.com/office/drawing/2014/main" id="{273615FA-3C2E-46AA-A0D0-C0C7E06C786A}"/>
                  </a:ext>
                </a:extLst>
              </p:cNvPr>
              <p:cNvCxnSpPr>
                <a:cxnSpLocks/>
              </p:cNvCxnSpPr>
              <p:nvPr/>
            </p:nvCxnSpPr>
            <p:spPr>
              <a:xfrm>
                <a:off x="1475002" y="1903578"/>
                <a:ext cx="73624" cy="18781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a:extLst>
                  <a:ext uri="{FF2B5EF4-FFF2-40B4-BE49-F238E27FC236}">
                    <a16:creationId xmlns:a16="http://schemas.microsoft.com/office/drawing/2014/main" id="{F4DD1E8E-733C-422E-BE3A-38BF4F7DB50E}"/>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30" name="Straight Arrow Connector 29">
            <a:extLst>
              <a:ext uri="{FF2B5EF4-FFF2-40B4-BE49-F238E27FC236}">
                <a16:creationId xmlns:a16="http://schemas.microsoft.com/office/drawing/2014/main" id="{C821B954-28BB-4B85-AE16-6A2CEF1DFD84}"/>
              </a:ext>
            </a:extLst>
          </p:cNvPr>
          <p:cNvCxnSpPr>
            <a:cxnSpLocks/>
            <a:stCxn id="14" idx="2"/>
            <a:endCxn id="32" idx="0"/>
          </p:cNvCxnSpPr>
          <p:nvPr/>
        </p:nvCxnSpPr>
        <p:spPr>
          <a:xfrm flipH="1">
            <a:off x="5775056" y="2374595"/>
            <a:ext cx="1" cy="116015"/>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8C507FD-0FBA-4D83-9308-DB23FED9B572}"/>
              </a:ext>
            </a:extLst>
          </p:cNvPr>
          <p:cNvSpPr txBox="1"/>
          <p:nvPr/>
        </p:nvSpPr>
        <p:spPr>
          <a:xfrm>
            <a:off x="5336949" y="3015771"/>
            <a:ext cx="1316526" cy="169277"/>
          </a:xfrm>
          <a:prstGeom prst="rect">
            <a:avLst/>
          </a:prstGeom>
          <a:noFill/>
        </p:spPr>
        <p:txBody>
          <a:bodyPr wrap="square" lIns="0" tIns="0" rIns="0" bIns="0" rtlCol="0">
            <a:spAutoFit/>
          </a:bodyPr>
          <a:lstStyle/>
          <a:p>
            <a:pPr rtl="0"/>
            <a:r>
              <a:rPr lang="lv-LV" sz="1100" b="1" dirty="0">
                <a:solidFill>
                  <a:schemeClr val="bg1">
                    <a:lumMod val="50000"/>
                  </a:schemeClr>
                </a:solidFill>
                <a:latin typeface="arial" panose="020B0604020202020204" pitchFamily="34" charset="0"/>
                <a:cs typeface="Arial" panose="020B0604020202020204" pitchFamily="34" charset="0"/>
              </a:rPr>
              <a:t>Restrukturizācija</a:t>
            </a:r>
            <a:endParaRPr lang="en-US" sz="800" b="1" dirty="0">
              <a:solidFill>
                <a:schemeClr val="bg1">
                  <a:lumMod val="50000"/>
                </a:schemeClr>
              </a:solidFill>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1C8E9FE4-838A-437A-8E1F-50BF85F93B04}"/>
              </a:ext>
            </a:extLst>
          </p:cNvPr>
          <p:cNvSpPr/>
          <p:nvPr/>
        </p:nvSpPr>
        <p:spPr>
          <a:xfrm>
            <a:off x="4879263" y="2490610"/>
            <a:ext cx="1791586" cy="409664"/>
          </a:xfrm>
          <a:prstGeom prst="rect">
            <a:avLst/>
          </a:prstGeom>
          <a:solidFill>
            <a:schemeClr val="bg1">
              <a:lumMod val="85000"/>
            </a:schemeClr>
          </a:solidFill>
          <a:ln>
            <a:noFill/>
          </a:ln>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lv-lv" sz="1000" b="1" i="0" u="none" strike="noStrike" kern="1200" cap="none" spc="0" normalizeH="0" noProof="0">
                <a:ln>
                  <a:noFill/>
                </a:ln>
                <a:effectLst/>
                <a:uLnTx/>
                <a:uFillTx/>
                <a:latin typeface="arial" panose="020B0604020202020204" pitchFamily="34" charset="0"/>
                <a:cs typeface="Arial" panose="020B0604020202020204" pitchFamily="34" charset="0"/>
              </a:rPr>
              <a:t>Vai ir vienošanās ar visiem kreditoriem?</a:t>
            </a:r>
            <a:endParaRPr kumimoji="0" lang="en-US" sz="10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BF0137E1-E207-41CF-8DC1-E1C58F40A008}"/>
              </a:ext>
            </a:extLst>
          </p:cNvPr>
          <p:cNvSpPr txBox="1"/>
          <p:nvPr/>
        </p:nvSpPr>
        <p:spPr>
          <a:xfrm>
            <a:off x="7015681" y="2309370"/>
            <a:ext cx="713904" cy="184666"/>
          </a:xfrm>
          <a:prstGeom prst="rect">
            <a:avLst/>
          </a:prstGeom>
          <a:solidFill>
            <a:schemeClr val="bg1"/>
          </a:solidFill>
        </p:spPr>
        <p:txBody>
          <a:bodyPr wrap="none" lIns="36000" tIns="0" rIns="36000" bIns="0" rtlCol="0">
            <a:spAutoFit/>
          </a:bodyPr>
          <a:lstStyle/>
          <a:p>
            <a:pPr rtl="0"/>
            <a:r>
              <a:rPr lang="lv-LV" sz="1200" b="1" dirty="0">
                <a:solidFill>
                  <a:srgbClr val="0057B8"/>
                </a:solidFill>
                <a:latin typeface="arial" panose="020B0604020202020204" pitchFamily="34" charset="0"/>
                <a:cs typeface="Arial" panose="020B0604020202020204" pitchFamily="34" charset="0"/>
              </a:rPr>
              <a:t>Formālie</a:t>
            </a:r>
            <a:endParaRPr lang="en-US" sz="700" b="1" dirty="0">
              <a:solidFill>
                <a:srgbClr val="0057B8"/>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F5AC3836-5931-47B5-AC91-9F0154F71C04}"/>
              </a:ext>
            </a:extLst>
          </p:cNvPr>
          <p:cNvSpPr txBox="1"/>
          <p:nvPr/>
        </p:nvSpPr>
        <p:spPr>
          <a:xfrm>
            <a:off x="3849909" y="2309370"/>
            <a:ext cx="866190" cy="184666"/>
          </a:xfrm>
          <a:prstGeom prst="rect">
            <a:avLst/>
          </a:prstGeom>
          <a:solidFill>
            <a:schemeClr val="bg1"/>
          </a:solidFill>
        </p:spPr>
        <p:txBody>
          <a:bodyPr wrap="none" lIns="36000" tIns="0" rIns="36000" bIns="0" rtlCol="0">
            <a:spAutoFit/>
          </a:bodyPr>
          <a:lstStyle/>
          <a:p>
            <a:pPr rtl="0"/>
            <a:r>
              <a:rPr lang="lv-LV" sz="1200" b="1" dirty="0">
                <a:solidFill>
                  <a:srgbClr val="E57100"/>
                </a:solidFill>
                <a:latin typeface="arial" panose="020B0604020202020204" pitchFamily="34" charset="0"/>
                <a:cs typeface="Arial" panose="020B0604020202020204" pitchFamily="34" charset="0"/>
              </a:rPr>
              <a:t>Neformālie</a:t>
            </a:r>
            <a:endParaRPr lang="en-US" sz="900" b="1" dirty="0">
              <a:solidFill>
                <a:srgbClr val="E57100"/>
              </a:solidFill>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id="{072FDB89-EED6-4DDB-A6AD-941FAF0EA877}"/>
              </a:ext>
            </a:extLst>
          </p:cNvPr>
          <p:cNvSpPr/>
          <p:nvPr/>
        </p:nvSpPr>
        <p:spPr>
          <a:xfrm>
            <a:off x="3317560" y="3015917"/>
            <a:ext cx="1584000" cy="1598986"/>
          </a:xfrm>
          <a:prstGeom prst="roundRect">
            <a:avLst>
              <a:gd name="adj" fmla="val 0"/>
            </a:avLst>
          </a:prstGeom>
          <a:solidFill>
            <a:srgbClr val="E571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lnSpc>
                <a:spcPct val="107000"/>
              </a:lnSpc>
              <a:spcAft>
                <a:spcPts val="800"/>
              </a:spcAft>
            </a:pPr>
            <a:endParaRPr lang="en-GB" sz="1400" dirty="0">
              <a:solidFill>
                <a:prstClr val="white"/>
              </a:solidFill>
              <a:latin typeface="arial" panose="020B0604020202020204" pitchFamily="34" charset="0"/>
              <a:cs typeface="Times New Roman" panose="02020603050405020304" pitchFamily="18" charset="0"/>
            </a:endParaRPr>
          </a:p>
        </p:txBody>
      </p:sp>
      <p:sp>
        <p:nvSpPr>
          <p:cNvPr id="36" name="Rectangle 35">
            <a:extLst>
              <a:ext uri="{FF2B5EF4-FFF2-40B4-BE49-F238E27FC236}">
                <a16:creationId xmlns:a16="http://schemas.microsoft.com/office/drawing/2014/main" id="{6B1C7581-A57B-4915-AB16-20296A0B1B46}"/>
              </a:ext>
            </a:extLst>
          </p:cNvPr>
          <p:cNvSpPr/>
          <p:nvPr/>
        </p:nvSpPr>
        <p:spPr>
          <a:xfrm>
            <a:off x="3386376" y="3670768"/>
            <a:ext cx="1468911" cy="246221"/>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Saistību</a:t>
            </a: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atmaksas</a:t>
            </a:r>
            <a:r>
              <a:rPr lang="en-US"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a:t>
            </a: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nosacījumu </a:t>
            </a:r>
            <a:r>
              <a:rPr lang="lv-lv" sz="800" b="1" dirty="0">
                <a:solidFill>
                  <a:schemeClr val="bg1"/>
                </a:solidFill>
                <a:latin typeface="arial" panose="020B0604020202020204" pitchFamily="34" charset="0"/>
                <a:cs typeface="Arial" panose="020B0604020202020204" pitchFamily="34" charset="0"/>
              </a:rPr>
              <a:t>maiņa</a:t>
            </a:r>
            <a:endPar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9FF4BE93-5618-4478-AE3D-0AA00B861BB5}"/>
              </a:ext>
            </a:extLst>
          </p:cNvPr>
          <p:cNvSpPr/>
          <p:nvPr/>
        </p:nvSpPr>
        <p:spPr>
          <a:xfrm>
            <a:off x="3379437" y="4001640"/>
            <a:ext cx="1209116" cy="246221"/>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tostarp </a:t>
            </a: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n</a:t>
            </a: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odokļu parād</a:t>
            </a: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u</a:t>
            </a: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a:t>
            </a: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restrukturizācija</a:t>
            </a:r>
            <a:endPar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5822FDA1-ED21-49D3-B07B-284C1F3DFEF5}"/>
              </a:ext>
            </a:extLst>
          </p:cNvPr>
          <p:cNvSpPr/>
          <p:nvPr/>
        </p:nvSpPr>
        <p:spPr>
          <a:xfrm>
            <a:off x="3385994" y="4398297"/>
            <a:ext cx="1440000" cy="123111"/>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Finanšu </a:t>
            </a:r>
            <a:r>
              <a:rPr lang="lv-lv" sz="800" b="1" dirty="0">
                <a:solidFill>
                  <a:schemeClr val="bg1"/>
                </a:solidFill>
                <a:latin typeface="arial" panose="020B0604020202020204" pitchFamily="34" charset="0"/>
                <a:cs typeface="Arial" panose="020B0604020202020204" pitchFamily="34" charset="0"/>
              </a:rPr>
              <a:t>restrukturizācija</a:t>
            </a:r>
            <a:endPar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4C64D398-CA6F-47DC-8644-275C9F88DBF9}"/>
              </a:ext>
            </a:extLst>
          </p:cNvPr>
          <p:cNvSpPr/>
          <p:nvPr/>
        </p:nvSpPr>
        <p:spPr>
          <a:xfrm>
            <a:off x="3379437" y="3306495"/>
            <a:ext cx="1476000" cy="246221"/>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Uzņēmējdarbības</a:t>
            </a: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operacionālā</a:t>
            </a: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 </a:t>
            </a:r>
            <a:r>
              <a:rPr lang="lv-LV" sz="800" b="1" dirty="0">
                <a:solidFill>
                  <a:schemeClr val="bg1"/>
                </a:solidFill>
                <a:latin typeface="arial" panose="020B0604020202020204" pitchFamily="34" charset="0"/>
                <a:cs typeface="Arial" panose="020B0604020202020204" pitchFamily="34" charset="0"/>
              </a:rPr>
              <a:t>restrukturizācija</a:t>
            </a:r>
            <a:endPar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cxnSp>
        <p:nvCxnSpPr>
          <p:cNvPr id="40" name="Straight Connector 39">
            <a:extLst>
              <a:ext uri="{FF2B5EF4-FFF2-40B4-BE49-F238E27FC236}">
                <a16:creationId xmlns:a16="http://schemas.microsoft.com/office/drawing/2014/main" id="{8E6A7DC2-A85D-4575-AB50-DA283972B703}"/>
              </a:ext>
            </a:extLst>
          </p:cNvPr>
          <p:cNvCxnSpPr/>
          <p:nvPr/>
        </p:nvCxnSpPr>
        <p:spPr>
          <a:xfrm>
            <a:off x="3317560" y="3628681"/>
            <a:ext cx="1908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5D80EF8-12BE-4038-8E9A-0B75B6AD143C}"/>
              </a:ext>
            </a:extLst>
          </p:cNvPr>
          <p:cNvCxnSpPr/>
          <p:nvPr/>
        </p:nvCxnSpPr>
        <p:spPr>
          <a:xfrm>
            <a:off x="3291809" y="3978811"/>
            <a:ext cx="1944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BC7B6D0-5D1E-42E3-B0B6-DB12DF566B19}"/>
              </a:ext>
            </a:extLst>
          </p:cNvPr>
          <p:cNvCxnSpPr/>
          <p:nvPr/>
        </p:nvCxnSpPr>
        <p:spPr>
          <a:xfrm>
            <a:off x="3317560" y="4294608"/>
            <a:ext cx="1908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4321A723-8553-4F39-95CC-B25D634E3FA6}"/>
              </a:ext>
            </a:extLst>
          </p:cNvPr>
          <p:cNvSpPr/>
          <p:nvPr/>
        </p:nvSpPr>
        <p:spPr>
          <a:xfrm>
            <a:off x="4879263" y="4731292"/>
            <a:ext cx="1774212" cy="409664"/>
          </a:xfrm>
          <a:prstGeom prst="rect">
            <a:avLst/>
          </a:prstGeom>
          <a:solidFill>
            <a:schemeClr val="bg1">
              <a:lumMod val="85000"/>
            </a:schemeClr>
          </a:solidFill>
          <a:ln>
            <a:noFill/>
          </a:ln>
        </p:spPr>
        <p:txBody>
          <a:bodyPr wrap="square" rtlCol="0">
            <a:spAutoFit/>
          </a:bodyPr>
          <a:lstStyle/>
          <a:p>
            <a:pPr lvl="0" algn="ctr" rtl="0">
              <a:lnSpc>
                <a:spcPct val="107000"/>
              </a:lnSpc>
              <a:spcAft>
                <a:spcPts val="800"/>
              </a:spcAft>
              <a:defRPr/>
            </a:pPr>
            <a:r>
              <a:rPr lang="lv-lv" sz="1000" b="1" dirty="0">
                <a:latin typeface="arial" panose="020B0604020202020204" pitchFamily="34" charset="0"/>
                <a:cs typeface="Arial" panose="020B0604020202020204" pitchFamily="34" charset="0"/>
              </a:rPr>
              <a:t>Vai </a:t>
            </a:r>
            <a:r>
              <a:rPr lang="lv-LV" sz="1000" b="1" dirty="0">
                <a:latin typeface="arial" panose="020B0604020202020204" pitchFamily="34" charset="0"/>
                <a:cs typeface="Arial" panose="020B0604020202020204" pitchFamily="34" charset="0"/>
              </a:rPr>
              <a:t>restrukturizācija</a:t>
            </a:r>
            <a:r>
              <a:rPr lang="lv-lv" sz="1000" b="1" dirty="0">
                <a:latin typeface="arial" panose="020B0604020202020204" pitchFamily="34" charset="0"/>
                <a:cs typeface="Arial" panose="020B0604020202020204" pitchFamily="34" charset="0"/>
              </a:rPr>
              <a:t> bijusi veiksmīga?</a:t>
            </a:r>
          </a:p>
        </p:txBody>
      </p:sp>
      <p:grpSp>
        <p:nvGrpSpPr>
          <p:cNvPr id="44" name="Group 43">
            <a:extLst>
              <a:ext uri="{FF2B5EF4-FFF2-40B4-BE49-F238E27FC236}">
                <a16:creationId xmlns:a16="http://schemas.microsoft.com/office/drawing/2014/main" id="{8304BA16-5D74-4AC3-86F9-50EC775093E1}"/>
              </a:ext>
            </a:extLst>
          </p:cNvPr>
          <p:cNvGrpSpPr/>
          <p:nvPr/>
        </p:nvGrpSpPr>
        <p:grpSpPr>
          <a:xfrm>
            <a:off x="4048349" y="2502319"/>
            <a:ext cx="326130" cy="326130"/>
            <a:chOff x="830785" y="2920929"/>
            <a:chExt cx="326130" cy="326130"/>
          </a:xfrm>
        </p:grpSpPr>
        <p:sp>
          <p:nvSpPr>
            <p:cNvPr id="45" name="Oval 44">
              <a:extLst>
                <a:ext uri="{FF2B5EF4-FFF2-40B4-BE49-F238E27FC236}">
                  <a16:creationId xmlns:a16="http://schemas.microsoft.com/office/drawing/2014/main" id="{80F420CE-3DFA-4084-8681-3E1FFD69D68C}"/>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46" name="Freeform 60">
              <a:extLst>
                <a:ext uri="{FF2B5EF4-FFF2-40B4-BE49-F238E27FC236}">
                  <a16:creationId xmlns:a16="http://schemas.microsoft.com/office/drawing/2014/main" id="{9CF13342-52E6-4B06-A4F3-DEEB39E8EA0A}"/>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rgbClr val="E57100"/>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grpSp>
        <p:nvGrpSpPr>
          <p:cNvPr id="47" name="Group 46">
            <a:extLst>
              <a:ext uri="{FF2B5EF4-FFF2-40B4-BE49-F238E27FC236}">
                <a16:creationId xmlns:a16="http://schemas.microsoft.com/office/drawing/2014/main" id="{8125114C-C303-4E15-94C1-941312463230}"/>
              </a:ext>
            </a:extLst>
          </p:cNvPr>
          <p:cNvGrpSpPr/>
          <p:nvPr/>
        </p:nvGrpSpPr>
        <p:grpSpPr>
          <a:xfrm>
            <a:off x="6925180" y="2575252"/>
            <a:ext cx="277482" cy="277482"/>
            <a:chOff x="3759192" y="2945445"/>
            <a:chExt cx="277482" cy="277482"/>
          </a:xfrm>
        </p:grpSpPr>
        <p:sp>
          <p:nvSpPr>
            <p:cNvPr id="48" name="Oval 47">
              <a:extLst>
                <a:ext uri="{FF2B5EF4-FFF2-40B4-BE49-F238E27FC236}">
                  <a16:creationId xmlns:a16="http://schemas.microsoft.com/office/drawing/2014/main" id="{F1F81198-0905-48C6-8E9C-4DE129748E8D}"/>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49" name="Freeform 61">
              <a:extLst>
                <a:ext uri="{FF2B5EF4-FFF2-40B4-BE49-F238E27FC236}">
                  <a16:creationId xmlns:a16="http://schemas.microsoft.com/office/drawing/2014/main" id="{1470BAE1-615B-4394-8B63-2B4E0E3E1F08}"/>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rgbClr val="0057B8"/>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sp>
        <p:nvSpPr>
          <p:cNvPr id="50" name="TextBox 49">
            <a:extLst>
              <a:ext uri="{FF2B5EF4-FFF2-40B4-BE49-F238E27FC236}">
                <a16:creationId xmlns:a16="http://schemas.microsoft.com/office/drawing/2014/main" id="{DF06F484-25EF-42E8-B501-6DDD31E44A47}"/>
              </a:ext>
            </a:extLst>
          </p:cNvPr>
          <p:cNvSpPr txBox="1"/>
          <p:nvPr/>
        </p:nvSpPr>
        <p:spPr>
          <a:xfrm>
            <a:off x="7429505" y="2587137"/>
            <a:ext cx="288000" cy="253588"/>
          </a:xfrm>
          <a:prstGeom prst="ellipse">
            <a:avLst/>
          </a:prstGeom>
          <a:solidFill>
            <a:srgbClr val="0057B8"/>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4DE5E94E-4E74-40F6-8F7F-BF0A3115A093}"/>
              </a:ext>
            </a:extLst>
          </p:cNvPr>
          <p:cNvSpPr txBox="1"/>
          <p:nvPr/>
        </p:nvSpPr>
        <p:spPr>
          <a:xfrm>
            <a:off x="8063149" y="2581375"/>
            <a:ext cx="288000" cy="265113"/>
          </a:xfrm>
          <a:prstGeom prst="ellipse">
            <a:avLst/>
          </a:prstGeom>
          <a:solidFill>
            <a:srgbClr val="68478C"/>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F2E9C5B4-CDE1-41B7-8EF7-A44F58345417}"/>
              </a:ext>
            </a:extLst>
          </p:cNvPr>
          <p:cNvSpPr txBox="1"/>
          <p:nvPr/>
        </p:nvSpPr>
        <p:spPr>
          <a:xfrm>
            <a:off x="7782642" y="3562088"/>
            <a:ext cx="353127" cy="138499"/>
          </a:xfrm>
          <a:prstGeom prst="rect">
            <a:avLst/>
          </a:prstGeom>
          <a:solidFill>
            <a:schemeClr val="bg1"/>
          </a:solidFill>
        </p:spPr>
        <p:txBody>
          <a:bodyPr wrap="square" lIns="0" tIns="0" rIns="0" bIns="0" rtlCol="0">
            <a:spAutoFit/>
          </a:bodyPr>
          <a:lstStyle/>
          <a:p>
            <a:pPr algn="ctr" rtl="0"/>
            <a:r>
              <a:rPr lang="lv-lv" sz="900" b="1">
                <a:solidFill>
                  <a:schemeClr val="tx1">
                    <a:lumMod val="75000"/>
                    <a:lumOff val="25000"/>
                  </a:schemeClr>
                </a:solidFill>
                <a:latin typeface="arial" panose="020B0604020202020204" pitchFamily="34" charset="0"/>
                <a:cs typeface="Arial" panose="020B0604020202020204" pitchFamily="34" charset="0"/>
              </a:rPr>
              <a:t>TAP</a:t>
            </a:r>
          </a:p>
        </p:txBody>
      </p:sp>
      <p:sp>
        <p:nvSpPr>
          <p:cNvPr id="53" name="TextBox 52">
            <a:extLst>
              <a:ext uri="{FF2B5EF4-FFF2-40B4-BE49-F238E27FC236}">
                <a16:creationId xmlns:a16="http://schemas.microsoft.com/office/drawing/2014/main" id="{5A4FFA14-2F3C-4857-9387-8B9833295B8E}"/>
              </a:ext>
            </a:extLst>
          </p:cNvPr>
          <p:cNvSpPr txBox="1"/>
          <p:nvPr/>
        </p:nvSpPr>
        <p:spPr>
          <a:xfrm>
            <a:off x="6832470" y="3252522"/>
            <a:ext cx="459876" cy="138499"/>
          </a:xfrm>
          <a:prstGeom prst="rect">
            <a:avLst/>
          </a:prstGeom>
          <a:solidFill>
            <a:schemeClr val="bg1"/>
          </a:solidFill>
        </p:spPr>
        <p:txBody>
          <a:bodyPr wrap="square" lIns="0" tIns="0" rIns="0" bIns="0" rtlCol="0">
            <a:spAutoFit/>
          </a:bodyPr>
          <a:lstStyle/>
          <a:p>
            <a:pPr algn="ctr" rtl="0"/>
            <a:r>
              <a:rPr lang="lv-lv" sz="900" b="1">
                <a:solidFill>
                  <a:schemeClr val="tx1">
                    <a:lumMod val="75000"/>
                    <a:lumOff val="25000"/>
                  </a:schemeClr>
                </a:solidFill>
                <a:latin typeface="arial" panose="020B0604020202020204" pitchFamily="34" charset="0"/>
                <a:cs typeface="Arial" panose="020B0604020202020204" pitchFamily="34" charset="0"/>
              </a:rPr>
              <a:t>ĀTAP</a:t>
            </a:r>
          </a:p>
        </p:txBody>
      </p:sp>
      <p:sp>
        <p:nvSpPr>
          <p:cNvPr id="54" name="TextBox 53">
            <a:extLst>
              <a:ext uri="{FF2B5EF4-FFF2-40B4-BE49-F238E27FC236}">
                <a16:creationId xmlns:a16="http://schemas.microsoft.com/office/drawing/2014/main" id="{1805C473-F6DB-4D17-BF7A-28B340057120}"/>
              </a:ext>
            </a:extLst>
          </p:cNvPr>
          <p:cNvSpPr txBox="1"/>
          <p:nvPr/>
        </p:nvSpPr>
        <p:spPr>
          <a:xfrm>
            <a:off x="6760207" y="5254320"/>
            <a:ext cx="1454634" cy="720725"/>
          </a:xfrm>
          <a:prstGeom prst="rect">
            <a:avLst/>
          </a:prstGeom>
          <a:solidFill>
            <a:schemeClr val="bg1">
              <a:lumMod val="95000"/>
            </a:schemeClr>
          </a:solidFill>
        </p:spPr>
        <p:txBody>
          <a:bodyPr wrap="square" lIns="72000" tIns="36000" rIns="72000" bIns="36000" rtlCol="0" anchor="ctr">
            <a:noAutofit/>
          </a:bodyPr>
          <a:lstStyle/>
          <a:p>
            <a:pPr rtl="0"/>
            <a:r>
              <a:rPr lang="lv-LV" sz="1000" b="1" dirty="0">
                <a:solidFill>
                  <a:srgbClr val="68478C"/>
                </a:solidFill>
                <a:latin typeface="arial" panose="020B0604020202020204" pitchFamily="34" charset="0"/>
                <a:cs typeface="Arial" panose="020B0604020202020204" pitchFamily="34" charset="0"/>
              </a:rPr>
              <a:t>Uzņēmuma maksātnespējas</a:t>
            </a:r>
          </a:p>
          <a:p>
            <a:pPr rtl="0"/>
            <a:r>
              <a:rPr lang="lv-LV" sz="1000" b="1" dirty="0">
                <a:solidFill>
                  <a:srgbClr val="68478C"/>
                </a:solidFill>
                <a:latin typeface="arial" panose="020B0604020202020204" pitchFamily="34" charset="0"/>
                <a:cs typeface="Arial" panose="020B0604020202020204" pitchFamily="34" charset="0"/>
              </a:rPr>
              <a:t>process</a:t>
            </a:r>
            <a:endParaRPr lang="en-US" sz="1000" b="1" dirty="0">
              <a:solidFill>
                <a:srgbClr val="68478C"/>
              </a:solidFill>
              <a:latin typeface="arial" panose="020B0604020202020204" pitchFamily="34" charset="0"/>
              <a:cs typeface="Arial" panose="020B0604020202020204" pitchFamily="34" charset="0"/>
            </a:endParaRPr>
          </a:p>
        </p:txBody>
      </p:sp>
      <p:cxnSp>
        <p:nvCxnSpPr>
          <p:cNvPr id="55" name="Connector: Elbow 54">
            <a:extLst>
              <a:ext uri="{FF2B5EF4-FFF2-40B4-BE49-F238E27FC236}">
                <a16:creationId xmlns:a16="http://schemas.microsoft.com/office/drawing/2014/main" id="{C847E354-6149-4430-A380-C035E4019E68}"/>
              </a:ext>
            </a:extLst>
          </p:cNvPr>
          <p:cNvCxnSpPr>
            <a:cxnSpLocks/>
            <a:stCxn id="52" idx="1"/>
            <a:endCxn id="43" idx="0"/>
          </p:cNvCxnSpPr>
          <p:nvPr/>
        </p:nvCxnSpPr>
        <p:spPr>
          <a:xfrm rot="10800000" flipV="1">
            <a:off x="5766370" y="3631338"/>
            <a:ext cx="2016273" cy="1099954"/>
          </a:xfrm>
          <a:prstGeom prst="bentConnector2">
            <a:avLst/>
          </a:prstGeom>
          <a:ln w="3175">
            <a:solidFill>
              <a:srgbClr val="0057B8"/>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D1036C21-BE8D-4544-B980-BD4130C2C909}"/>
              </a:ext>
            </a:extLst>
          </p:cNvPr>
          <p:cNvCxnSpPr>
            <a:cxnSpLocks/>
            <a:stCxn id="35" idx="2"/>
            <a:endCxn id="43" idx="1"/>
          </p:cNvCxnSpPr>
          <p:nvPr/>
        </p:nvCxnSpPr>
        <p:spPr>
          <a:xfrm rot="16200000" flipH="1">
            <a:off x="4333801" y="4390661"/>
            <a:ext cx="321221" cy="769703"/>
          </a:xfrm>
          <a:prstGeom prst="bentConnector2">
            <a:avLst/>
          </a:prstGeom>
          <a:ln w="3175">
            <a:solidFill>
              <a:srgbClr val="E57100"/>
            </a:solidFill>
            <a:tailEnd type="triangle"/>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3009322A-16A5-493A-B976-CBE660FFE38A}"/>
              </a:ext>
            </a:extLst>
          </p:cNvPr>
          <p:cNvGrpSpPr/>
          <p:nvPr/>
        </p:nvGrpSpPr>
        <p:grpSpPr>
          <a:xfrm>
            <a:off x="6925180" y="4790489"/>
            <a:ext cx="277482" cy="277482"/>
            <a:chOff x="3759192" y="2945445"/>
            <a:chExt cx="277482" cy="277482"/>
          </a:xfrm>
        </p:grpSpPr>
        <p:sp>
          <p:nvSpPr>
            <p:cNvPr id="58" name="Oval 57">
              <a:extLst>
                <a:ext uri="{FF2B5EF4-FFF2-40B4-BE49-F238E27FC236}">
                  <a16:creationId xmlns:a16="http://schemas.microsoft.com/office/drawing/2014/main" id="{11310465-F68C-48C6-ACA5-0B9EC2CCB35F}"/>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59" name="Freeform 61">
              <a:extLst>
                <a:ext uri="{FF2B5EF4-FFF2-40B4-BE49-F238E27FC236}">
                  <a16:creationId xmlns:a16="http://schemas.microsoft.com/office/drawing/2014/main" id="{3017034F-90C3-46EE-B7C8-F8ADA5828999}"/>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rgbClr val="7F7F7F"/>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sp>
        <p:nvSpPr>
          <p:cNvPr id="60" name="TextBox 59">
            <a:extLst>
              <a:ext uri="{FF2B5EF4-FFF2-40B4-BE49-F238E27FC236}">
                <a16:creationId xmlns:a16="http://schemas.microsoft.com/office/drawing/2014/main" id="{F42FAC37-6096-4482-B67E-9F2B5E72498F}"/>
              </a:ext>
            </a:extLst>
          </p:cNvPr>
          <p:cNvSpPr txBox="1"/>
          <p:nvPr/>
        </p:nvSpPr>
        <p:spPr>
          <a:xfrm>
            <a:off x="7826223" y="4808199"/>
            <a:ext cx="288000" cy="253588"/>
          </a:xfrm>
          <a:prstGeom prst="ellipse">
            <a:avLst/>
          </a:prstGeom>
          <a:solidFill>
            <a:srgbClr val="68478C"/>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sp>
        <p:nvSpPr>
          <p:cNvPr id="61" name="Rectangle: Rounded Corners 60">
            <a:extLst>
              <a:ext uri="{FF2B5EF4-FFF2-40B4-BE49-F238E27FC236}">
                <a16:creationId xmlns:a16="http://schemas.microsoft.com/office/drawing/2014/main" id="{50D0F841-27A1-43CB-81EC-A2C16BEAC443}"/>
              </a:ext>
            </a:extLst>
          </p:cNvPr>
          <p:cNvSpPr/>
          <p:nvPr/>
        </p:nvSpPr>
        <p:spPr>
          <a:xfrm>
            <a:off x="4879263" y="5254320"/>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rtl="0"/>
            <a:r>
              <a:rPr lang="lv-lv" sz="1000" b="1">
                <a:solidFill>
                  <a:schemeClr val="bg1"/>
                </a:solidFill>
                <a:latin typeface="arial" panose="020B0604020202020204" pitchFamily="34" charset="0"/>
                <a:cs typeface="Arial" panose="020B0604020202020204" pitchFamily="34" charset="0"/>
              </a:rPr>
              <a:t>Finanšu </a:t>
            </a:r>
            <a:br>
              <a:rPr lang="en-US" sz="1000" b="1" dirty="0">
                <a:solidFill>
                  <a:schemeClr val="bg1"/>
                </a:solidFill>
                <a:latin typeface="arial" panose="020B0604020202020204" pitchFamily="34" charset="0"/>
                <a:cs typeface="Arial" panose="020B0604020202020204" pitchFamily="34" charset="0"/>
              </a:rPr>
            </a:br>
            <a:r>
              <a:rPr lang="lv-lv" sz="1000" b="1">
                <a:solidFill>
                  <a:schemeClr val="bg1"/>
                </a:solidFill>
                <a:latin typeface="arial" panose="020B0604020202020204" pitchFamily="34" charset="0"/>
                <a:cs typeface="Arial" panose="020B0604020202020204" pitchFamily="34" charset="0"/>
              </a:rPr>
              <a:t>stabilitāte</a:t>
            </a:r>
          </a:p>
        </p:txBody>
      </p:sp>
      <p:grpSp>
        <p:nvGrpSpPr>
          <p:cNvPr id="62" name="Group 61">
            <a:extLst>
              <a:ext uri="{FF2B5EF4-FFF2-40B4-BE49-F238E27FC236}">
                <a16:creationId xmlns:a16="http://schemas.microsoft.com/office/drawing/2014/main" id="{D33715AC-A317-4D73-8D59-D6E90195AC70}"/>
              </a:ext>
            </a:extLst>
          </p:cNvPr>
          <p:cNvGrpSpPr/>
          <p:nvPr/>
        </p:nvGrpSpPr>
        <p:grpSpPr>
          <a:xfrm>
            <a:off x="5740353" y="5358491"/>
            <a:ext cx="841763" cy="512383"/>
            <a:chOff x="7147037" y="5625683"/>
            <a:chExt cx="674988" cy="365308"/>
          </a:xfrm>
        </p:grpSpPr>
        <p:grpSp>
          <p:nvGrpSpPr>
            <p:cNvPr id="63" name="Group 62">
              <a:extLst>
                <a:ext uri="{FF2B5EF4-FFF2-40B4-BE49-F238E27FC236}">
                  <a16:creationId xmlns:a16="http://schemas.microsoft.com/office/drawing/2014/main" id="{C89740F0-599D-4180-8487-64E47CE382FA}"/>
                </a:ext>
              </a:extLst>
            </p:cNvPr>
            <p:cNvGrpSpPr/>
            <p:nvPr/>
          </p:nvGrpSpPr>
          <p:grpSpPr>
            <a:xfrm>
              <a:off x="7147037" y="5625683"/>
              <a:ext cx="651695" cy="365308"/>
              <a:chOff x="782176" y="2867715"/>
              <a:chExt cx="903434" cy="506420"/>
            </a:xfrm>
          </p:grpSpPr>
          <p:cxnSp>
            <p:nvCxnSpPr>
              <p:cNvPr id="66" name="Straight Connector 65">
                <a:extLst>
                  <a:ext uri="{FF2B5EF4-FFF2-40B4-BE49-F238E27FC236}">
                    <a16:creationId xmlns:a16="http://schemas.microsoft.com/office/drawing/2014/main" id="{C4877E63-49CF-4B79-9483-C582BD99E2FC}"/>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7" name="Straight Connector 66">
                <a:extLst>
                  <a:ext uri="{FF2B5EF4-FFF2-40B4-BE49-F238E27FC236}">
                    <a16:creationId xmlns:a16="http://schemas.microsoft.com/office/drawing/2014/main" id="{5357EC3A-12F6-4912-96BA-F5BFEC63CD7B}"/>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8" name="Straight Connector 67">
                <a:extLst>
                  <a:ext uri="{FF2B5EF4-FFF2-40B4-BE49-F238E27FC236}">
                    <a16:creationId xmlns:a16="http://schemas.microsoft.com/office/drawing/2014/main" id="{4DD0F255-FB2A-4074-8C1D-3B64B0B80101}"/>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69" name="Group 68">
                <a:extLst>
                  <a:ext uri="{FF2B5EF4-FFF2-40B4-BE49-F238E27FC236}">
                    <a16:creationId xmlns:a16="http://schemas.microsoft.com/office/drawing/2014/main" id="{D75B741C-E5C3-49BD-8090-B7B6F35B3666}"/>
                  </a:ext>
                </a:extLst>
              </p:cNvPr>
              <p:cNvGrpSpPr/>
              <p:nvPr/>
            </p:nvGrpSpPr>
            <p:grpSpPr>
              <a:xfrm>
                <a:off x="782176" y="2867715"/>
                <a:ext cx="903434" cy="506420"/>
                <a:chOff x="818686" y="1701475"/>
                <a:chExt cx="903434" cy="506420"/>
              </a:xfrm>
            </p:grpSpPr>
            <p:cxnSp>
              <p:nvCxnSpPr>
                <p:cNvPr id="70" name="Straight Connector 69">
                  <a:extLst>
                    <a:ext uri="{FF2B5EF4-FFF2-40B4-BE49-F238E27FC236}">
                      <a16:creationId xmlns:a16="http://schemas.microsoft.com/office/drawing/2014/main" id="{B5E05247-C6F1-4CCB-9EB5-F7259FF5B2D4}"/>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71" name="Straight Connector 70">
                  <a:extLst>
                    <a:ext uri="{FF2B5EF4-FFF2-40B4-BE49-F238E27FC236}">
                      <a16:creationId xmlns:a16="http://schemas.microsoft.com/office/drawing/2014/main" id="{B141C07B-4BF3-4B25-A8F0-E16CC08E56E6}"/>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72" name="Straight Connector 71">
                  <a:extLst>
                    <a:ext uri="{FF2B5EF4-FFF2-40B4-BE49-F238E27FC236}">
                      <a16:creationId xmlns:a16="http://schemas.microsoft.com/office/drawing/2014/main" id="{677B49F2-ADCA-4D0A-B3B0-F8441C7A9A7C}"/>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73" name="Straight Connector 72">
                  <a:extLst>
                    <a:ext uri="{FF2B5EF4-FFF2-40B4-BE49-F238E27FC236}">
                      <a16:creationId xmlns:a16="http://schemas.microsoft.com/office/drawing/2014/main" id="{5C1A887D-5725-4BD9-A857-6174B092C166}"/>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74" name="Straight Connector 73">
                  <a:extLst>
                    <a:ext uri="{FF2B5EF4-FFF2-40B4-BE49-F238E27FC236}">
                      <a16:creationId xmlns:a16="http://schemas.microsoft.com/office/drawing/2014/main" id="{A071B76C-975E-4B16-AFB9-15C1F906B9E5}"/>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75" name="Straight Connector 74">
                  <a:extLst>
                    <a:ext uri="{FF2B5EF4-FFF2-40B4-BE49-F238E27FC236}">
                      <a16:creationId xmlns:a16="http://schemas.microsoft.com/office/drawing/2014/main" id="{1D080767-DD5D-4EA1-9A54-54A2FED26CC1}"/>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76" name="Straight Connector 75">
                  <a:extLst>
                    <a:ext uri="{FF2B5EF4-FFF2-40B4-BE49-F238E27FC236}">
                      <a16:creationId xmlns:a16="http://schemas.microsoft.com/office/drawing/2014/main" id="{D03C305C-A668-41A3-9B11-AEEED2F71416}"/>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77" name="Straight Connector 76">
                  <a:extLst>
                    <a:ext uri="{FF2B5EF4-FFF2-40B4-BE49-F238E27FC236}">
                      <a16:creationId xmlns:a16="http://schemas.microsoft.com/office/drawing/2014/main" id="{A91BBBE8-EA05-48D6-B16B-916018B29FB9}"/>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78" name="Straight Connector 77">
                  <a:extLst>
                    <a:ext uri="{FF2B5EF4-FFF2-40B4-BE49-F238E27FC236}">
                      <a16:creationId xmlns:a16="http://schemas.microsoft.com/office/drawing/2014/main" id="{5B1DEBCE-649F-4EEF-BCAB-117625B6C9A8}"/>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64" name="Straight Connector 63">
              <a:extLst>
                <a:ext uri="{FF2B5EF4-FFF2-40B4-BE49-F238E27FC236}">
                  <a16:creationId xmlns:a16="http://schemas.microsoft.com/office/drawing/2014/main" id="{71039DB5-CB0A-46FD-9E9F-415A7DB76DA4}"/>
                </a:ext>
              </a:extLst>
            </p:cNvPr>
            <p:cNvCxnSpPr>
              <a:cxnSpLocks/>
            </p:cNvCxnSpPr>
            <p:nvPr/>
          </p:nvCxnSpPr>
          <p:spPr>
            <a:xfrm flipV="1">
              <a:off x="7654985" y="5774905"/>
              <a:ext cx="167040" cy="28266"/>
            </a:xfrm>
            <a:prstGeom prst="line">
              <a:avLst/>
            </a:prstGeom>
            <a:ln w="38100">
              <a:solidFill>
                <a:srgbClr val="92D050"/>
              </a:solidFill>
            </a:ln>
          </p:spPr>
          <p:style>
            <a:lnRef idx="3">
              <a:schemeClr val="accent2"/>
            </a:lnRef>
            <a:fillRef idx="0">
              <a:schemeClr val="accent2"/>
            </a:fillRef>
            <a:effectRef idx="2">
              <a:schemeClr val="accent2"/>
            </a:effectRef>
            <a:fontRef idx="minor">
              <a:schemeClr val="tx1"/>
            </a:fontRef>
          </p:style>
        </p:cxnSp>
        <p:cxnSp>
          <p:nvCxnSpPr>
            <p:cNvPr id="65" name="Straight Connector 64">
              <a:extLst>
                <a:ext uri="{FF2B5EF4-FFF2-40B4-BE49-F238E27FC236}">
                  <a16:creationId xmlns:a16="http://schemas.microsoft.com/office/drawing/2014/main" id="{1B92D363-1020-4EDD-855E-E7CBB5FD0B62}"/>
                </a:ext>
              </a:extLst>
            </p:cNvPr>
            <p:cNvCxnSpPr>
              <a:cxnSpLocks/>
            </p:cNvCxnSpPr>
            <p:nvPr/>
          </p:nvCxnSpPr>
          <p:spPr>
            <a:xfrm>
              <a:off x="7609438" y="5755236"/>
              <a:ext cx="56173" cy="58221"/>
            </a:xfrm>
            <a:prstGeom prst="line">
              <a:avLst/>
            </a:prstGeom>
            <a:ln w="38100">
              <a:solidFill>
                <a:schemeClr val="accent2"/>
              </a:solidFill>
            </a:ln>
          </p:spPr>
          <p:style>
            <a:lnRef idx="3">
              <a:schemeClr val="accent2"/>
            </a:lnRef>
            <a:fillRef idx="0">
              <a:schemeClr val="accent2"/>
            </a:fillRef>
            <a:effectRef idx="2">
              <a:schemeClr val="accent2"/>
            </a:effectRef>
            <a:fontRef idx="minor">
              <a:schemeClr val="tx1"/>
            </a:fontRef>
          </p:style>
        </p:cxnSp>
      </p:grpSp>
      <p:sp>
        <p:nvSpPr>
          <p:cNvPr id="79" name="Freeform 65">
            <a:extLst>
              <a:ext uri="{FF2B5EF4-FFF2-40B4-BE49-F238E27FC236}">
                <a16:creationId xmlns:a16="http://schemas.microsoft.com/office/drawing/2014/main" id="{2E8525DC-7B37-4FA5-A28C-D7507B4EB69E}"/>
              </a:ext>
            </a:extLst>
          </p:cNvPr>
          <p:cNvSpPr>
            <a:spLocks noChangeAspect="1"/>
          </p:cNvSpPr>
          <p:nvPr/>
        </p:nvSpPr>
        <p:spPr bwMode="auto">
          <a:xfrm>
            <a:off x="7766620" y="5428494"/>
            <a:ext cx="372376" cy="372376"/>
          </a:xfrm>
          <a:custGeom>
            <a:avLst/>
            <a:gdLst>
              <a:gd name="T0" fmla="*/ 284 w 302"/>
              <a:gd name="T1" fmla="*/ 0 h 302"/>
              <a:gd name="T2" fmla="*/ 151 w 302"/>
              <a:gd name="T3" fmla="*/ 133 h 302"/>
              <a:gd name="T4" fmla="*/ 18 w 302"/>
              <a:gd name="T5" fmla="*/ 0 h 302"/>
              <a:gd name="T6" fmla="*/ 0 w 302"/>
              <a:gd name="T7" fmla="*/ 18 h 302"/>
              <a:gd name="T8" fmla="*/ 133 w 302"/>
              <a:gd name="T9" fmla="*/ 151 h 302"/>
              <a:gd name="T10" fmla="*/ 0 w 302"/>
              <a:gd name="T11" fmla="*/ 284 h 302"/>
              <a:gd name="T12" fmla="*/ 18 w 302"/>
              <a:gd name="T13" fmla="*/ 302 h 302"/>
              <a:gd name="T14" fmla="*/ 151 w 302"/>
              <a:gd name="T15" fmla="*/ 169 h 302"/>
              <a:gd name="T16" fmla="*/ 284 w 302"/>
              <a:gd name="T17" fmla="*/ 302 h 302"/>
              <a:gd name="T18" fmla="*/ 302 w 302"/>
              <a:gd name="T19" fmla="*/ 284 h 302"/>
              <a:gd name="T20" fmla="*/ 169 w 302"/>
              <a:gd name="T21" fmla="*/ 151 h 302"/>
              <a:gd name="T22" fmla="*/ 302 w 302"/>
              <a:gd name="T23" fmla="*/ 18 h 302"/>
              <a:gd name="T24" fmla="*/ 284 w 302"/>
              <a:gd name="T25"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302">
                <a:moveTo>
                  <a:pt x="284" y="0"/>
                </a:moveTo>
                <a:lnTo>
                  <a:pt x="151" y="133"/>
                </a:lnTo>
                <a:lnTo>
                  <a:pt x="18" y="0"/>
                </a:lnTo>
                <a:lnTo>
                  <a:pt x="0" y="18"/>
                </a:lnTo>
                <a:lnTo>
                  <a:pt x="133" y="151"/>
                </a:lnTo>
                <a:lnTo>
                  <a:pt x="0" y="284"/>
                </a:lnTo>
                <a:lnTo>
                  <a:pt x="18" y="302"/>
                </a:lnTo>
                <a:lnTo>
                  <a:pt x="151" y="169"/>
                </a:lnTo>
                <a:lnTo>
                  <a:pt x="284" y="302"/>
                </a:lnTo>
                <a:lnTo>
                  <a:pt x="302" y="284"/>
                </a:lnTo>
                <a:lnTo>
                  <a:pt x="169" y="151"/>
                </a:lnTo>
                <a:lnTo>
                  <a:pt x="302" y="18"/>
                </a:lnTo>
                <a:lnTo>
                  <a:pt x="284" y="0"/>
                </a:lnTo>
                <a:close/>
              </a:path>
            </a:pathLst>
          </a:custGeom>
          <a:solidFill>
            <a:srgbClr val="68478C"/>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cxnSp>
        <p:nvCxnSpPr>
          <p:cNvPr id="80" name="Connector: Elbow 79">
            <a:extLst>
              <a:ext uri="{FF2B5EF4-FFF2-40B4-BE49-F238E27FC236}">
                <a16:creationId xmlns:a16="http://schemas.microsoft.com/office/drawing/2014/main" id="{CB4BC3DF-93CA-417A-AB30-E5F7E8873345}"/>
              </a:ext>
            </a:extLst>
          </p:cNvPr>
          <p:cNvCxnSpPr>
            <a:cxnSpLocks/>
            <a:stCxn id="60" idx="0"/>
            <a:endCxn id="53" idx="2"/>
          </p:cNvCxnSpPr>
          <p:nvPr/>
        </p:nvCxnSpPr>
        <p:spPr>
          <a:xfrm rot="16200000" flipV="1">
            <a:off x="6807727" y="3645702"/>
            <a:ext cx="1417178" cy="907815"/>
          </a:xfrm>
          <a:prstGeom prst="bentConnector3">
            <a:avLst/>
          </a:prstGeom>
          <a:ln w="3175">
            <a:solidFill>
              <a:srgbClr val="E57100"/>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1336B438-A699-473E-99BB-36D79554F74E}"/>
              </a:ext>
            </a:extLst>
          </p:cNvPr>
          <p:cNvSpPr txBox="1"/>
          <p:nvPr/>
        </p:nvSpPr>
        <p:spPr>
          <a:xfrm>
            <a:off x="7826223" y="3998553"/>
            <a:ext cx="288000" cy="253588"/>
          </a:xfrm>
          <a:prstGeom prst="ellipse">
            <a:avLst/>
          </a:prstGeom>
          <a:solidFill>
            <a:srgbClr val="E57100"/>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cxnSp>
        <p:nvCxnSpPr>
          <p:cNvPr id="82" name="Connector: Elbow 81">
            <a:extLst>
              <a:ext uri="{FF2B5EF4-FFF2-40B4-BE49-F238E27FC236}">
                <a16:creationId xmlns:a16="http://schemas.microsoft.com/office/drawing/2014/main" id="{C690A2EE-43AC-4179-AC1A-AC0B987A6DFD}"/>
              </a:ext>
            </a:extLst>
          </p:cNvPr>
          <p:cNvCxnSpPr>
            <a:cxnSpLocks/>
            <a:stCxn id="14" idx="3"/>
            <a:endCxn id="54" idx="3"/>
          </p:cNvCxnSpPr>
          <p:nvPr/>
        </p:nvCxnSpPr>
        <p:spPr>
          <a:xfrm>
            <a:off x="6670850" y="2014233"/>
            <a:ext cx="1543991" cy="3600450"/>
          </a:xfrm>
          <a:prstGeom prst="bentConnector3">
            <a:avLst>
              <a:gd name="adj1" fmla="val 114806"/>
            </a:avLst>
          </a:prstGeom>
          <a:ln w="3175">
            <a:solidFill>
              <a:srgbClr val="68478C"/>
            </a:solidFill>
          </a:ln>
        </p:spPr>
        <p:style>
          <a:lnRef idx="1">
            <a:schemeClr val="accent1"/>
          </a:lnRef>
          <a:fillRef idx="0">
            <a:schemeClr val="accent1"/>
          </a:fillRef>
          <a:effectRef idx="0">
            <a:schemeClr val="accent1"/>
          </a:effectRef>
          <a:fontRef idx="minor">
            <a:schemeClr val="tx1"/>
          </a:fontRef>
        </p:style>
      </p:cxnSp>
      <p:cxnSp>
        <p:nvCxnSpPr>
          <p:cNvPr id="83" name="Connector: Elbow 82">
            <a:extLst>
              <a:ext uri="{FF2B5EF4-FFF2-40B4-BE49-F238E27FC236}">
                <a16:creationId xmlns:a16="http://schemas.microsoft.com/office/drawing/2014/main" id="{20367605-4C6C-45CB-A173-2148323432F4}"/>
              </a:ext>
            </a:extLst>
          </p:cNvPr>
          <p:cNvCxnSpPr>
            <a:cxnSpLocks/>
            <a:stCxn id="51" idx="6"/>
            <a:endCxn id="54" idx="3"/>
          </p:cNvCxnSpPr>
          <p:nvPr/>
        </p:nvCxnSpPr>
        <p:spPr>
          <a:xfrm flipH="1">
            <a:off x="8214841" y="2713932"/>
            <a:ext cx="136308" cy="2900751"/>
          </a:xfrm>
          <a:prstGeom prst="bentConnector3">
            <a:avLst>
              <a:gd name="adj1" fmla="val -63501"/>
            </a:avLst>
          </a:prstGeom>
          <a:ln w="3175">
            <a:solidFill>
              <a:srgbClr val="68478C"/>
            </a:solidFill>
            <a:tailEnd type="triangle"/>
          </a:ln>
        </p:spPr>
        <p:style>
          <a:lnRef idx="1">
            <a:schemeClr val="accent1"/>
          </a:lnRef>
          <a:fillRef idx="0">
            <a:schemeClr val="accent1"/>
          </a:fillRef>
          <a:effectRef idx="0">
            <a:schemeClr val="accent1"/>
          </a:effectRef>
          <a:fontRef idx="minor">
            <a:schemeClr val="tx1"/>
          </a:fontRef>
        </p:style>
      </p:cxnSp>
      <p:sp>
        <p:nvSpPr>
          <p:cNvPr id="84" name="Freeform 349">
            <a:extLst>
              <a:ext uri="{FF2B5EF4-FFF2-40B4-BE49-F238E27FC236}">
                <a16:creationId xmlns:a16="http://schemas.microsoft.com/office/drawing/2014/main" id="{04939529-9BEC-44AC-93B2-AA537D623218}"/>
              </a:ext>
            </a:extLst>
          </p:cNvPr>
          <p:cNvSpPr>
            <a:spLocks noEditPoints="1"/>
          </p:cNvSpPr>
          <p:nvPr/>
        </p:nvSpPr>
        <p:spPr bwMode="auto">
          <a:xfrm>
            <a:off x="4947809" y="3325535"/>
            <a:ext cx="206579" cy="212756"/>
          </a:xfrm>
          <a:custGeom>
            <a:avLst/>
            <a:gdLst>
              <a:gd name="T0" fmla="*/ 11 w 234"/>
              <a:gd name="T1" fmla="*/ 225 h 241"/>
              <a:gd name="T2" fmla="*/ 0 w 234"/>
              <a:gd name="T3" fmla="*/ 225 h 241"/>
              <a:gd name="T4" fmla="*/ 0 w 234"/>
              <a:gd name="T5" fmla="*/ 241 h 241"/>
              <a:gd name="T6" fmla="*/ 234 w 234"/>
              <a:gd name="T7" fmla="*/ 241 h 241"/>
              <a:gd name="T8" fmla="*/ 234 w 234"/>
              <a:gd name="T9" fmla="*/ 225 h 241"/>
              <a:gd name="T10" fmla="*/ 224 w 234"/>
              <a:gd name="T11" fmla="*/ 225 h 241"/>
              <a:gd name="T12" fmla="*/ 224 w 234"/>
              <a:gd name="T13" fmla="*/ 90 h 241"/>
              <a:gd name="T14" fmla="*/ 234 w 234"/>
              <a:gd name="T15" fmla="*/ 90 h 241"/>
              <a:gd name="T16" fmla="*/ 234 w 234"/>
              <a:gd name="T17" fmla="*/ 62 h 241"/>
              <a:gd name="T18" fmla="*/ 116 w 234"/>
              <a:gd name="T19" fmla="*/ 0 h 241"/>
              <a:gd name="T20" fmla="*/ 0 w 234"/>
              <a:gd name="T21" fmla="*/ 61 h 241"/>
              <a:gd name="T22" fmla="*/ 0 w 234"/>
              <a:gd name="T23" fmla="*/ 90 h 241"/>
              <a:gd name="T24" fmla="*/ 11 w 234"/>
              <a:gd name="T25" fmla="*/ 90 h 241"/>
              <a:gd name="T26" fmla="*/ 11 w 234"/>
              <a:gd name="T27" fmla="*/ 225 h 241"/>
              <a:gd name="T28" fmla="*/ 27 w 234"/>
              <a:gd name="T29" fmla="*/ 90 h 241"/>
              <a:gd name="T30" fmla="*/ 76 w 234"/>
              <a:gd name="T31" fmla="*/ 90 h 241"/>
              <a:gd name="T32" fmla="*/ 76 w 234"/>
              <a:gd name="T33" fmla="*/ 225 h 241"/>
              <a:gd name="T34" fmla="*/ 27 w 234"/>
              <a:gd name="T35" fmla="*/ 225 h 241"/>
              <a:gd name="T36" fmla="*/ 27 w 234"/>
              <a:gd name="T37" fmla="*/ 90 h 241"/>
              <a:gd name="T38" fmla="*/ 142 w 234"/>
              <a:gd name="T39" fmla="*/ 90 h 241"/>
              <a:gd name="T40" fmla="*/ 142 w 234"/>
              <a:gd name="T41" fmla="*/ 225 h 241"/>
              <a:gd name="T42" fmla="*/ 92 w 234"/>
              <a:gd name="T43" fmla="*/ 225 h 241"/>
              <a:gd name="T44" fmla="*/ 92 w 234"/>
              <a:gd name="T45" fmla="*/ 90 h 241"/>
              <a:gd name="T46" fmla="*/ 142 w 234"/>
              <a:gd name="T47" fmla="*/ 90 h 241"/>
              <a:gd name="T48" fmla="*/ 218 w 234"/>
              <a:gd name="T49" fmla="*/ 74 h 241"/>
              <a:gd name="T50" fmla="*/ 16 w 234"/>
              <a:gd name="T51" fmla="*/ 74 h 241"/>
              <a:gd name="T52" fmla="*/ 16 w 234"/>
              <a:gd name="T53" fmla="*/ 71 h 241"/>
              <a:gd name="T54" fmla="*/ 116 w 234"/>
              <a:gd name="T55" fmla="*/ 18 h 241"/>
              <a:gd name="T56" fmla="*/ 218 w 234"/>
              <a:gd name="T57" fmla="*/ 72 h 241"/>
              <a:gd name="T58" fmla="*/ 218 w 234"/>
              <a:gd name="T59" fmla="*/ 74 h 241"/>
              <a:gd name="T60" fmla="*/ 207 w 234"/>
              <a:gd name="T61" fmla="*/ 225 h 241"/>
              <a:gd name="T62" fmla="*/ 158 w 234"/>
              <a:gd name="T63" fmla="*/ 225 h 241"/>
              <a:gd name="T64" fmla="*/ 158 w 234"/>
              <a:gd name="T65" fmla="*/ 90 h 241"/>
              <a:gd name="T66" fmla="*/ 207 w 234"/>
              <a:gd name="T67" fmla="*/ 90 h 241"/>
              <a:gd name="T68" fmla="*/ 207 w 234"/>
              <a:gd name="T69" fmla="*/ 22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241">
                <a:moveTo>
                  <a:pt x="11" y="225"/>
                </a:moveTo>
                <a:lnTo>
                  <a:pt x="0" y="225"/>
                </a:lnTo>
                <a:lnTo>
                  <a:pt x="0" y="241"/>
                </a:lnTo>
                <a:lnTo>
                  <a:pt x="234" y="241"/>
                </a:lnTo>
                <a:lnTo>
                  <a:pt x="234" y="225"/>
                </a:lnTo>
                <a:lnTo>
                  <a:pt x="224" y="225"/>
                </a:lnTo>
                <a:lnTo>
                  <a:pt x="224" y="90"/>
                </a:lnTo>
                <a:lnTo>
                  <a:pt x="234" y="90"/>
                </a:lnTo>
                <a:lnTo>
                  <a:pt x="234" y="62"/>
                </a:lnTo>
                <a:lnTo>
                  <a:pt x="116" y="0"/>
                </a:lnTo>
                <a:lnTo>
                  <a:pt x="0" y="61"/>
                </a:lnTo>
                <a:lnTo>
                  <a:pt x="0" y="90"/>
                </a:lnTo>
                <a:lnTo>
                  <a:pt x="11" y="90"/>
                </a:lnTo>
                <a:lnTo>
                  <a:pt x="11" y="225"/>
                </a:lnTo>
                <a:close/>
                <a:moveTo>
                  <a:pt x="27" y="90"/>
                </a:moveTo>
                <a:lnTo>
                  <a:pt x="76" y="90"/>
                </a:lnTo>
                <a:lnTo>
                  <a:pt x="76" y="225"/>
                </a:lnTo>
                <a:lnTo>
                  <a:pt x="27" y="225"/>
                </a:lnTo>
                <a:lnTo>
                  <a:pt x="27" y="90"/>
                </a:lnTo>
                <a:close/>
                <a:moveTo>
                  <a:pt x="142" y="90"/>
                </a:moveTo>
                <a:lnTo>
                  <a:pt x="142" y="225"/>
                </a:lnTo>
                <a:lnTo>
                  <a:pt x="92" y="225"/>
                </a:lnTo>
                <a:lnTo>
                  <a:pt x="92" y="90"/>
                </a:lnTo>
                <a:lnTo>
                  <a:pt x="142" y="90"/>
                </a:lnTo>
                <a:close/>
                <a:moveTo>
                  <a:pt x="218" y="74"/>
                </a:moveTo>
                <a:lnTo>
                  <a:pt x="16" y="74"/>
                </a:lnTo>
                <a:lnTo>
                  <a:pt x="16" y="71"/>
                </a:lnTo>
                <a:lnTo>
                  <a:pt x="116" y="18"/>
                </a:lnTo>
                <a:lnTo>
                  <a:pt x="218" y="72"/>
                </a:lnTo>
                <a:lnTo>
                  <a:pt x="218" y="74"/>
                </a:lnTo>
                <a:close/>
                <a:moveTo>
                  <a:pt x="207" y="225"/>
                </a:moveTo>
                <a:lnTo>
                  <a:pt x="158" y="225"/>
                </a:lnTo>
                <a:lnTo>
                  <a:pt x="158" y="90"/>
                </a:lnTo>
                <a:lnTo>
                  <a:pt x="207" y="90"/>
                </a:lnTo>
                <a:lnTo>
                  <a:pt x="207" y="225"/>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nvGrpSpPr>
          <p:cNvPr id="85" name="Group 84">
            <a:extLst>
              <a:ext uri="{FF2B5EF4-FFF2-40B4-BE49-F238E27FC236}">
                <a16:creationId xmlns:a16="http://schemas.microsoft.com/office/drawing/2014/main" id="{A01ED8BC-5982-498B-A66B-F68DAB33DC23}"/>
              </a:ext>
            </a:extLst>
          </p:cNvPr>
          <p:cNvGrpSpPr/>
          <p:nvPr/>
        </p:nvGrpSpPr>
        <p:grpSpPr>
          <a:xfrm>
            <a:off x="4940807" y="3694820"/>
            <a:ext cx="220583" cy="206502"/>
            <a:chOff x="4295799" y="16020410"/>
            <a:chExt cx="369851" cy="346244"/>
          </a:xfrm>
          <a:solidFill>
            <a:schemeClr val="bg1"/>
          </a:solidFill>
        </p:grpSpPr>
        <p:sp>
          <p:nvSpPr>
            <p:cNvPr id="86" name="Freeform 366">
              <a:extLst>
                <a:ext uri="{FF2B5EF4-FFF2-40B4-BE49-F238E27FC236}">
                  <a16:creationId xmlns:a16="http://schemas.microsoft.com/office/drawing/2014/main" id="{2E652C63-C58F-48DD-9598-4EAC233703CE}"/>
                </a:ext>
              </a:extLst>
            </p:cNvPr>
            <p:cNvSpPr>
              <a:spLocks/>
            </p:cNvSpPr>
            <p:nvPr/>
          </p:nvSpPr>
          <p:spPr bwMode="auto">
            <a:xfrm>
              <a:off x="4409116" y="16020410"/>
              <a:ext cx="138498" cy="47215"/>
            </a:xfrm>
            <a:custGeom>
              <a:avLst/>
              <a:gdLst>
                <a:gd name="T0" fmla="*/ 18 w 108"/>
                <a:gd name="T1" fmla="*/ 18 h 36"/>
                <a:gd name="T2" fmla="*/ 90 w 108"/>
                <a:gd name="T3" fmla="*/ 18 h 36"/>
                <a:gd name="T4" fmla="*/ 90 w 108"/>
                <a:gd name="T5" fmla="*/ 36 h 36"/>
                <a:gd name="T6" fmla="*/ 108 w 108"/>
                <a:gd name="T7" fmla="*/ 36 h 36"/>
                <a:gd name="T8" fmla="*/ 108 w 108"/>
                <a:gd name="T9" fmla="*/ 18 h 36"/>
                <a:gd name="T10" fmla="*/ 90 w 108"/>
                <a:gd name="T11" fmla="*/ 0 h 36"/>
                <a:gd name="T12" fmla="*/ 18 w 108"/>
                <a:gd name="T13" fmla="*/ 0 h 36"/>
                <a:gd name="T14" fmla="*/ 0 w 108"/>
                <a:gd name="T15" fmla="*/ 18 h 36"/>
                <a:gd name="T16" fmla="*/ 0 w 108"/>
                <a:gd name="T17" fmla="*/ 36 h 36"/>
                <a:gd name="T18" fmla="*/ 18 w 108"/>
                <a:gd name="T19" fmla="*/ 36 h 36"/>
                <a:gd name="T20" fmla="*/ 18 w 108"/>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6">
                  <a:moveTo>
                    <a:pt x="18" y="18"/>
                  </a:moveTo>
                  <a:cubicBezTo>
                    <a:pt x="90" y="18"/>
                    <a:pt x="90" y="18"/>
                    <a:pt x="90" y="18"/>
                  </a:cubicBezTo>
                  <a:cubicBezTo>
                    <a:pt x="90" y="36"/>
                    <a:pt x="90" y="36"/>
                    <a:pt x="90" y="36"/>
                  </a:cubicBezTo>
                  <a:cubicBezTo>
                    <a:pt x="108" y="36"/>
                    <a:pt x="108" y="36"/>
                    <a:pt x="108" y="36"/>
                  </a:cubicBezTo>
                  <a:cubicBezTo>
                    <a:pt x="108" y="18"/>
                    <a:pt x="108" y="18"/>
                    <a:pt x="108" y="18"/>
                  </a:cubicBezTo>
                  <a:cubicBezTo>
                    <a:pt x="108" y="8"/>
                    <a:pt x="100" y="0"/>
                    <a:pt x="90" y="0"/>
                  </a:cubicBezTo>
                  <a:cubicBezTo>
                    <a:pt x="18" y="0"/>
                    <a:pt x="18" y="0"/>
                    <a:pt x="18" y="0"/>
                  </a:cubicBezTo>
                  <a:cubicBezTo>
                    <a:pt x="8" y="0"/>
                    <a:pt x="0" y="8"/>
                    <a:pt x="0" y="18"/>
                  </a:cubicBezTo>
                  <a:cubicBezTo>
                    <a:pt x="0" y="36"/>
                    <a:pt x="0" y="36"/>
                    <a:pt x="0" y="36"/>
                  </a:cubicBezTo>
                  <a:cubicBezTo>
                    <a:pt x="18" y="36"/>
                    <a:pt x="18" y="36"/>
                    <a:pt x="18" y="36"/>
                  </a:cubicBez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87" name="Freeform 367">
              <a:extLst>
                <a:ext uri="{FF2B5EF4-FFF2-40B4-BE49-F238E27FC236}">
                  <a16:creationId xmlns:a16="http://schemas.microsoft.com/office/drawing/2014/main" id="{488A06E7-000B-4A9F-9ADB-7EDB46BF70CE}"/>
                </a:ext>
              </a:extLst>
            </p:cNvPr>
            <p:cNvSpPr>
              <a:spLocks noEditPoints="1"/>
            </p:cNvSpPr>
            <p:nvPr/>
          </p:nvSpPr>
          <p:spPr bwMode="auto">
            <a:xfrm>
              <a:off x="4295799" y="16089659"/>
              <a:ext cx="369851" cy="276995"/>
            </a:xfrm>
            <a:custGeom>
              <a:avLst/>
              <a:gdLst>
                <a:gd name="T0" fmla="*/ 270 w 288"/>
                <a:gd name="T1" fmla="*/ 0 h 216"/>
                <a:gd name="T2" fmla="*/ 0 w 288"/>
                <a:gd name="T3" fmla="*/ 0 h 216"/>
                <a:gd name="T4" fmla="*/ 0 w 288"/>
                <a:gd name="T5" fmla="*/ 198 h 216"/>
                <a:gd name="T6" fmla="*/ 18 w 288"/>
                <a:gd name="T7" fmla="*/ 216 h 216"/>
                <a:gd name="T8" fmla="*/ 270 w 288"/>
                <a:gd name="T9" fmla="*/ 216 h 216"/>
                <a:gd name="T10" fmla="*/ 288 w 288"/>
                <a:gd name="T11" fmla="*/ 198 h 216"/>
                <a:gd name="T12" fmla="*/ 288 w 288"/>
                <a:gd name="T13" fmla="*/ 18 h 216"/>
                <a:gd name="T14" fmla="*/ 270 w 288"/>
                <a:gd name="T15" fmla="*/ 0 h 216"/>
                <a:gd name="T16" fmla="*/ 270 w 288"/>
                <a:gd name="T17" fmla="*/ 18 h 216"/>
                <a:gd name="T18" fmla="*/ 270 w 288"/>
                <a:gd name="T19" fmla="*/ 52 h 216"/>
                <a:gd name="T20" fmla="*/ 18 w 288"/>
                <a:gd name="T21" fmla="*/ 52 h 216"/>
                <a:gd name="T22" fmla="*/ 18 w 288"/>
                <a:gd name="T23" fmla="*/ 18 h 216"/>
                <a:gd name="T24" fmla="*/ 270 w 288"/>
                <a:gd name="T25" fmla="*/ 18 h 216"/>
                <a:gd name="T26" fmla="*/ 18 w 288"/>
                <a:gd name="T27" fmla="*/ 198 h 216"/>
                <a:gd name="T28" fmla="*/ 18 w 288"/>
                <a:gd name="T29" fmla="*/ 70 h 216"/>
                <a:gd name="T30" fmla="*/ 270 w 288"/>
                <a:gd name="T31" fmla="*/ 70 h 216"/>
                <a:gd name="T32" fmla="*/ 270 w 288"/>
                <a:gd name="T33" fmla="*/ 198 h 216"/>
                <a:gd name="T34" fmla="*/ 18 w 288"/>
                <a:gd name="T35" fmla="*/ 19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16">
                  <a:moveTo>
                    <a:pt x="270" y="0"/>
                  </a:moveTo>
                  <a:cubicBezTo>
                    <a:pt x="0" y="0"/>
                    <a:pt x="0" y="0"/>
                    <a:pt x="0" y="0"/>
                  </a:cubicBezTo>
                  <a:cubicBezTo>
                    <a:pt x="0" y="198"/>
                    <a:pt x="0" y="198"/>
                    <a:pt x="0" y="198"/>
                  </a:cubicBezTo>
                  <a:cubicBezTo>
                    <a:pt x="0" y="208"/>
                    <a:pt x="8" y="216"/>
                    <a:pt x="18" y="216"/>
                  </a:cubicBezTo>
                  <a:cubicBezTo>
                    <a:pt x="270" y="216"/>
                    <a:pt x="270" y="216"/>
                    <a:pt x="270" y="216"/>
                  </a:cubicBezTo>
                  <a:cubicBezTo>
                    <a:pt x="280" y="216"/>
                    <a:pt x="288" y="208"/>
                    <a:pt x="288" y="198"/>
                  </a:cubicBezTo>
                  <a:cubicBezTo>
                    <a:pt x="288" y="18"/>
                    <a:pt x="288" y="18"/>
                    <a:pt x="288" y="18"/>
                  </a:cubicBezTo>
                  <a:cubicBezTo>
                    <a:pt x="288" y="8"/>
                    <a:pt x="280" y="0"/>
                    <a:pt x="270" y="0"/>
                  </a:cubicBezTo>
                  <a:close/>
                  <a:moveTo>
                    <a:pt x="270" y="18"/>
                  </a:moveTo>
                  <a:cubicBezTo>
                    <a:pt x="270" y="52"/>
                    <a:pt x="270" y="52"/>
                    <a:pt x="270" y="52"/>
                  </a:cubicBezTo>
                  <a:cubicBezTo>
                    <a:pt x="18" y="52"/>
                    <a:pt x="18" y="52"/>
                    <a:pt x="18" y="52"/>
                  </a:cubicBezTo>
                  <a:cubicBezTo>
                    <a:pt x="18" y="18"/>
                    <a:pt x="18" y="18"/>
                    <a:pt x="18" y="18"/>
                  </a:cubicBezTo>
                  <a:lnTo>
                    <a:pt x="270" y="18"/>
                  </a:lnTo>
                  <a:close/>
                  <a:moveTo>
                    <a:pt x="18" y="198"/>
                  </a:moveTo>
                  <a:cubicBezTo>
                    <a:pt x="18" y="70"/>
                    <a:pt x="18" y="70"/>
                    <a:pt x="18" y="70"/>
                  </a:cubicBezTo>
                  <a:cubicBezTo>
                    <a:pt x="270" y="70"/>
                    <a:pt x="270" y="70"/>
                    <a:pt x="270" y="70"/>
                  </a:cubicBezTo>
                  <a:cubicBezTo>
                    <a:pt x="270" y="198"/>
                    <a:pt x="270" y="198"/>
                    <a:pt x="270" y="198"/>
                  </a:cubicBezTo>
                  <a:lnTo>
                    <a:pt x="18"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88" name="Freeform 79">
            <a:extLst>
              <a:ext uri="{FF2B5EF4-FFF2-40B4-BE49-F238E27FC236}">
                <a16:creationId xmlns:a16="http://schemas.microsoft.com/office/drawing/2014/main" id="{A5A344AC-1ED4-4A01-99C8-9C74AADE91C1}"/>
              </a:ext>
            </a:extLst>
          </p:cNvPr>
          <p:cNvSpPr>
            <a:spLocks noChangeAspect="1" noEditPoints="1"/>
          </p:cNvSpPr>
          <p:nvPr/>
        </p:nvSpPr>
        <p:spPr bwMode="auto">
          <a:xfrm>
            <a:off x="4944312" y="4025287"/>
            <a:ext cx="213572" cy="213572"/>
          </a:xfrm>
          <a:custGeom>
            <a:avLst/>
            <a:gdLst>
              <a:gd name="T0" fmla="*/ 144 w 204"/>
              <a:gd name="T1" fmla="*/ 101 h 204"/>
              <a:gd name="T2" fmla="*/ 115 w 204"/>
              <a:gd name="T3" fmla="*/ 133 h 204"/>
              <a:gd name="T4" fmla="*/ 146 w 204"/>
              <a:gd name="T5" fmla="*/ 161 h 204"/>
              <a:gd name="T6" fmla="*/ 147 w 204"/>
              <a:gd name="T7" fmla="*/ 161 h 204"/>
              <a:gd name="T8" fmla="*/ 176 w 204"/>
              <a:gd name="T9" fmla="*/ 129 h 204"/>
              <a:gd name="T10" fmla="*/ 144 w 204"/>
              <a:gd name="T11" fmla="*/ 101 h 204"/>
              <a:gd name="T12" fmla="*/ 147 w 204"/>
              <a:gd name="T13" fmla="*/ 149 h 204"/>
              <a:gd name="T14" fmla="*/ 128 w 204"/>
              <a:gd name="T15" fmla="*/ 132 h 204"/>
              <a:gd name="T16" fmla="*/ 145 w 204"/>
              <a:gd name="T17" fmla="*/ 113 h 204"/>
              <a:gd name="T18" fmla="*/ 163 w 204"/>
              <a:gd name="T19" fmla="*/ 130 h 204"/>
              <a:gd name="T20" fmla="*/ 147 w 204"/>
              <a:gd name="T21" fmla="*/ 149 h 204"/>
              <a:gd name="T22" fmla="*/ 67 w 204"/>
              <a:gd name="T23" fmla="*/ 58 h 204"/>
              <a:gd name="T24" fmla="*/ 29 w 204"/>
              <a:gd name="T25" fmla="*/ 102 h 204"/>
              <a:gd name="T26" fmla="*/ 70 w 204"/>
              <a:gd name="T27" fmla="*/ 140 h 204"/>
              <a:gd name="T28" fmla="*/ 72 w 204"/>
              <a:gd name="T29" fmla="*/ 140 h 204"/>
              <a:gd name="T30" fmla="*/ 100 w 204"/>
              <a:gd name="T31" fmla="*/ 127 h 204"/>
              <a:gd name="T32" fmla="*/ 111 w 204"/>
              <a:gd name="T33" fmla="*/ 97 h 204"/>
              <a:gd name="T34" fmla="*/ 67 w 204"/>
              <a:gd name="T35" fmla="*/ 58 h 204"/>
              <a:gd name="T36" fmla="*/ 91 w 204"/>
              <a:gd name="T37" fmla="*/ 118 h 204"/>
              <a:gd name="T38" fmla="*/ 71 w 204"/>
              <a:gd name="T39" fmla="*/ 128 h 204"/>
              <a:gd name="T40" fmla="*/ 41 w 204"/>
              <a:gd name="T41" fmla="*/ 101 h 204"/>
              <a:gd name="T42" fmla="*/ 68 w 204"/>
              <a:gd name="T43" fmla="*/ 71 h 204"/>
              <a:gd name="T44" fmla="*/ 98 w 204"/>
              <a:gd name="T45" fmla="*/ 98 h 204"/>
              <a:gd name="T46" fmla="*/ 91 w 204"/>
              <a:gd name="T47" fmla="*/ 118 h 204"/>
              <a:gd name="T48" fmla="*/ 139 w 204"/>
              <a:gd name="T49" fmla="*/ 89 h 204"/>
              <a:gd name="T50" fmla="*/ 140 w 204"/>
              <a:gd name="T51" fmla="*/ 89 h 204"/>
              <a:gd name="T52" fmla="*/ 157 w 204"/>
              <a:gd name="T53" fmla="*/ 81 h 204"/>
              <a:gd name="T54" fmla="*/ 163 w 204"/>
              <a:gd name="T55" fmla="*/ 63 h 204"/>
              <a:gd name="T56" fmla="*/ 155 w 204"/>
              <a:gd name="T57" fmla="*/ 46 h 204"/>
              <a:gd name="T58" fmla="*/ 137 w 204"/>
              <a:gd name="T59" fmla="*/ 40 h 204"/>
              <a:gd name="T60" fmla="*/ 120 w 204"/>
              <a:gd name="T61" fmla="*/ 48 h 204"/>
              <a:gd name="T62" fmla="*/ 114 w 204"/>
              <a:gd name="T63" fmla="*/ 66 h 204"/>
              <a:gd name="T64" fmla="*/ 139 w 204"/>
              <a:gd name="T65" fmla="*/ 89 h 204"/>
              <a:gd name="T66" fmla="*/ 130 w 204"/>
              <a:gd name="T67" fmla="*/ 57 h 204"/>
              <a:gd name="T68" fmla="*/ 138 w 204"/>
              <a:gd name="T69" fmla="*/ 53 h 204"/>
              <a:gd name="T70" fmla="*/ 147 w 204"/>
              <a:gd name="T71" fmla="*/ 56 h 204"/>
              <a:gd name="T72" fmla="*/ 151 w 204"/>
              <a:gd name="T73" fmla="*/ 64 h 204"/>
              <a:gd name="T74" fmla="*/ 148 w 204"/>
              <a:gd name="T75" fmla="*/ 73 h 204"/>
              <a:gd name="T76" fmla="*/ 139 w 204"/>
              <a:gd name="T77" fmla="*/ 77 h 204"/>
              <a:gd name="T78" fmla="*/ 131 w 204"/>
              <a:gd name="T79" fmla="*/ 74 h 204"/>
              <a:gd name="T80" fmla="*/ 127 w 204"/>
              <a:gd name="T81" fmla="*/ 65 h 204"/>
              <a:gd name="T82" fmla="*/ 130 w 204"/>
              <a:gd name="T83" fmla="*/ 57 h 204"/>
              <a:gd name="T84" fmla="*/ 187 w 204"/>
              <a:gd name="T85" fmla="*/ 0 h 204"/>
              <a:gd name="T86" fmla="*/ 12 w 204"/>
              <a:gd name="T87" fmla="*/ 3 h 204"/>
              <a:gd name="T88" fmla="*/ 0 w 204"/>
              <a:gd name="T89" fmla="*/ 16 h 204"/>
              <a:gd name="T90" fmla="*/ 4 w 204"/>
              <a:gd name="T91" fmla="*/ 191 h 204"/>
              <a:gd name="T92" fmla="*/ 17 w 204"/>
              <a:gd name="T93" fmla="*/ 203 h 204"/>
              <a:gd name="T94" fmla="*/ 192 w 204"/>
              <a:gd name="T95" fmla="*/ 200 h 204"/>
              <a:gd name="T96" fmla="*/ 204 w 204"/>
              <a:gd name="T97" fmla="*/ 187 h 204"/>
              <a:gd name="T98" fmla="*/ 200 w 204"/>
              <a:gd name="T99" fmla="*/ 12 h 204"/>
              <a:gd name="T100" fmla="*/ 187 w 204"/>
              <a:gd name="T101" fmla="*/ 0 h 204"/>
              <a:gd name="T102" fmla="*/ 191 w 204"/>
              <a:gd name="T103" fmla="*/ 187 h 204"/>
              <a:gd name="T104" fmla="*/ 16 w 204"/>
              <a:gd name="T105" fmla="*/ 191 h 204"/>
              <a:gd name="T106" fmla="*/ 13 w 204"/>
              <a:gd name="T107" fmla="*/ 16 h 204"/>
              <a:gd name="T108" fmla="*/ 188 w 204"/>
              <a:gd name="T109" fmla="*/ 12 h 204"/>
              <a:gd name="T110" fmla="*/ 191 w 204"/>
              <a:gd name="T111"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4" h="204">
                <a:moveTo>
                  <a:pt x="144" y="101"/>
                </a:moveTo>
                <a:cubicBezTo>
                  <a:pt x="127" y="102"/>
                  <a:pt x="115" y="116"/>
                  <a:pt x="115" y="133"/>
                </a:cubicBezTo>
                <a:cubicBezTo>
                  <a:pt x="116" y="149"/>
                  <a:pt x="130" y="162"/>
                  <a:pt x="146" y="161"/>
                </a:cubicBezTo>
                <a:cubicBezTo>
                  <a:pt x="147" y="161"/>
                  <a:pt x="147" y="161"/>
                  <a:pt x="147" y="161"/>
                </a:cubicBezTo>
                <a:cubicBezTo>
                  <a:pt x="164" y="160"/>
                  <a:pt x="177" y="146"/>
                  <a:pt x="176" y="129"/>
                </a:cubicBezTo>
                <a:cubicBezTo>
                  <a:pt x="175" y="113"/>
                  <a:pt x="161" y="100"/>
                  <a:pt x="144" y="101"/>
                </a:cubicBezTo>
                <a:close/>
                <a:moveTo>
                  <a:pt x="147" y="149"/>
                </a:moveTo>
                <a:cubicBezTo>
                  <a:pt x="137" y="149"/>
                  <a:pt x="129" y="142"/>
                  <a:pt x="128" y="132"/>
                </a:cubicBezTo>
                <a:cubicBezTo>
                  <a:pt x="127" y="122"/>
                  <a:pt x="135" y="114"/>
                  <a:pt x="145" y="113"/>
                </a:cubicBezTo>
                <a:cubicBezTo>
                  <a:pt x="154" y="113"/>
                  <a:pt x="163" y="120"/>
                  <a:pt x="163" y="130"/>
                </a:cubicBezTo>
                <a:cubicBezTo>
                  <a:pt x="164" y="140"/>
                  <a:pt x="156" y="148"/>
                  <a:pt x="147" y="149"/>
                </a:cubicBezTo>
                <a:close/>
                <a:moveTo>
                  <a:pt x="67" y="58"/>
                </a:moveTo>
                <a:cubicBezTo>
                  <a:pt x="45" y="60"/>
                  <a:pt x="27" y="79"/>
                  <a:pt x="29" y="102"/>
                </a:cubicBezTo>
                <a:cubicBezTo>
                  <a:pt x="30" y="124"/>
                  <a:pt x="49" y="141"/>
                  <a:pt x="70" y="140"/>
                </a:cubicBezTo>
                <a:cubicBezTo>
                  <a:pt x="71" y="140"/>
                  <a:pt x="71" y="140"/>
                  <a:pt x="72" y="140"/>
                </a:cubicBezTo>
                <a:cubicBezTo>
                  <a:pt x="83" y="140"/>
                  <a:pt x="93" y="135"/>
                  <a:pt x="100" y="127"/>
                </a:cubicBezTo>
                <a:cubicBezTo>
                  <a:pt x="107" y="118"/>
                  <a:pt x="111" y="108"/>
                  <a:pt x="111" y="97"/>
                </a:cubicBezTo>
                <a:cubicBezTo>
                  <a:pt x="109" y="74"/>
                  <a:pt x="90" y="57"/>
                  <a:pt x="67" y="58"/>
                </a:cubicBezTo>
                <a:close/>
                <a:moveTo>
                  <a:pt x="91" y="118"/>
                </a:moveTo>
                <a:cubicBezTo>
                  <a:pt x="86" y="124"/>
                  <a:pt x="79" y="127"/>
                  <a:pt x="71" y="128"/>
                </a:cubicBezTo>
                <a:cubicBezTo>
                  <a:pt x="56" y="129"/>
                  <a:pt x="42" y="117"/>
                  <a:pt x="41" y="101"/>
                </a:cubicBezTo>
                <a:cubicBezTo>
                  <a:pt x="40" y="85"/>
                  <a:pt x="52" y="72"/>
                  <a:pt x="68" y="71"/>
                </a:cubicBezTo>
                <a:cubicBezTo>
                  <a:pt x="83" y="70"/>
                  <a:pt x="97" y="82"/>
                  <a:pt x="98" y="98"/>
                </a:cubicBezTo>
                <a:cubicBezTo>
                  <a:pt x="98" y="105"/>
                  <a:pt x="96" y="113"/>
                  <a:pt x="91" y="118"/>
                </a:cubicBezTo>
                <a:close/>
                <a:moveTo>
                  <a:pt x="139" y="89"/>
                </a:moveTo>
                <a:cubicBezTo>
                  <a:pt x="139" y="89"/>
                  <a:pt x="140" y="89"/>
                  <a:pt x="140" y="89"/>
                </a:cubicBezTo>
                <a:cubicBezTo>
                  <a:pt x="147" y="89"/>
                  <a:pt x="153" y="86"/>
                  <a:pt x="157" y="81"/>
                </a:cubicBezTo>
                <a:cubicBezTo>
                  <a:pt x="161" y="76"/>
                  <a:pt x="164" y="70"/>
                  <a:pt x="163" y="63"/>
                </a:cubicBezTo>
                <a:cubicBezTo>
                  <a:pt x="163" y="57"/>
                  <a:pt x="160" y="51"/>
                  <a:pt x="155" y="46"/>
                </a:cubicBezTo>
                <a:cubicBezTo>
                  <a:pt x="150" y="42"/>
                  <a:pt x="144" y="40"/>
                  <a:pt x="137" y="40"/>
                </a:cubicBezTo>
                <a:cubicBezTo>
                  <a:pt x="131" y="41"/>
                  <a:pt x="125" y="43"/>
                  <a:pt x="120" y="48"/>
                </a:cubicBezTo>
                <a:cubicBezTo>
                  <a:pt x="116" y="53"/>
                  <a:pt x="114" y="60"/>
                  <a:pt x="114" y="66"/>
                </a:cubicBezTo>
                <a:cubicBezTo>
                  <a:pt x="115" y="79"/>
                  <a:pt x="126" y="90"/>
                  <a:pt x="139" y="89"/>
                </a:cubicBezTo>
                <a:close/>
                <a:moveTo>
                  <a:pt x="130" y="57"/>
                </a:moveTo>
                <a:cubicBezTo>
                  <a:pt x="132" y="54"/>
                  <a:pt x="135" y="53"/>
                  <a:pt x="138" y="53"/>
                </a:cubicBezTo>
                <a:cubicBezTo>
                  <a:pt x="141" y="52"/>
                  <a:pt x="144" y="54"/>
                  <a:pt x="147" y="56"/>
                </a:cubicBezTo>
                <a:cubicBezTo>
                  <a:pt x="149" y="58"/>
                  <a:pt x="150" y="61"/>
                  <a:pt x="151" y="64"/>
                </a:cubicBezTo>
                <a:cubicBezTo>
                  <a:pt x="151" y="67"/>
                  <a:pt x="150" y="70"/>
                  <a:pt x="148" y="73"/>
                </a:cubicBezTo>
                <a:cubicBezTo>
                  <a:pt x="145" y="75"/>
                  <a:pt x="143" y="77"/>
                  <a:pt x="139" y="77"/>
                </a:cubicBezTo>
                <a:cubicBezTo>
                  <a:pt x="136" y="77"/>
                  <a:pt x="133" y="76"/>
                  <a:pt x="131" y="74"/>
                </a:cubicBezTo>
                <a:cubicBezTo>
                  <a:pt x="128" y="72"/>
                  <a:pt x="127" y="69"/>
                  <a:pt x="127" y="65"/>
                </a:cubicBezTo>
                <a:cubicBezTo>
                  <a:pt x="126" y="62"/>
                  <a:pt x="127" y="59"/>
                  <a:pt x="130" y="57"/>
                </a:cubicBezTo>
                <a:close/>
                <a:moveTo>
                  <a:pt x="187" y="0"/>
                </a:moveTo>
                <a:cubicBezTo>
                  <a:pt x="12" y="3"/>
                  <a:pt x="12" y="3"/>
                  <a:pt x="12" y="3"/>
                </a:cubicBezTo>
                <a:cubicBezTo>
                  <a:pt x="5" y="4"/>
                  <a:pt x="0" y="9"/>
                  <a:pt x="0" y="16"/>
                </a:cubicBezTo>
                <a:cubicBezTo>
                  <a:pt x="4" y="191"/>
                  <a:pt x="4" y="191"/>
                  <a:pt x="4" y="191"/>
                </a:cubicBezTo>
                <a:cubicBezTo>
                  <a:pt x="4" y="198"/>
                  <a:pt x="10" y="204"/>
                  <a:pt x="17" y="203"/>
                </a:cubicBezTo>
                <a:cubicBezTo>
                  <a:pt x="192" y="200"/>
                  <a:pt x="192" y="200"/>
                  <a:pt x="192" y="200"/>
                </a:cubicBezTo>
                <a:cubicBezTo>
                  <a:pt x="199" y="200"/>
                  <a:pt x="204" y="194"/>
                  <a:pt x="204" y="187"/>
                </a:cubicBezTo>
                <a:cubicBezTo>
                  <a:pt x="200" y="12"/>
                  <a:pt x="200" y="12"/>
                  <a:pt x="200" y="12"/>
                </a:cubicBezTo>
                <a:cubicBezTo>
                  <a:pt x="200" y="5"/>
                  <a:pt x="194" y="0"/>
                  <a:pt x="187" y="0"/>
                </a:cubicBezTo>
                <a:close/>
                <a:moveTo>
                  <a:pt x="191" y="187"/>
                </a:moveTo>
                <a:cubicBezTo>
                  <a:pt x="16" y="191"/>
                  <a:pt x="16" y="191"/>
                  <a:pt x="16" y="191"/>
                </a:cubicBezTo>
                <a:cubicBezTo>
                  <a:pt x="13" y="16"/>
                  <a:pt x="13" y="16"/>
                  <a:pt x="13" y="16"/>
                </a:cubicBezTo>
                <a:cubicBezTo>
                  <a:pt x="188" y="12"/>
                  <a:pt x="188" y="12"/>
                  <a:pt x="188" y="12"/>
                </a:cubicBezTo>
                <a:lnTo>
                  <a:pt x="191" y="187"/>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nvGrpSpPr>
          <p:cNvPr id="89" name="Group 88">
            <a:extLst>
              <a:ext uri="{FF2B5EF4-FFF2-40B4-BE49-F238E27FC236}">
                <a16:creationId xmlns:a16="http://schemas.microsoft.com/office/drawing/2014/main" id="{DC89A6D2-58E1-47CB-8FC4-56B866A3172B}"/>
              </a:ext>
            </a:extLst>
          </p:cNvPr>
          <p:cNvGrpSpPr/>
          <p:nvPr/>
        </p:nvGrpSpPr>
        <p:grpSpPr>
          <a:xfrm>
            <a:off x="4926061" y="4358286"/>
            <a:ext cx="250074" cy="196050"/>
            <a:chOff x="1399942" y="16036148"/>
            <a:chExt cx="451691" cy="354113"/>
          </a:xfrm>
          <a:solidFill>
            <a:schemeClr val="bg1"/>
          </a:solidFill>
        </p:grpSpPr>
        <p:sp>
          <p:nvSpPr>
            <p:cNvPr id="90" name="Freeform 373">
              <a:extLst>
                <a:ext uri="{FF2B5EF4-FFF2-40B4-BE49-F238E27FC236}">
                  <a16:creationId xmlns:a16="http://schemas.microsoft.com/office/drawing/2014/main" id="{90D02BFB-2F4E-4C5D-8470-0F7267656210}"/>
                </a:ext>
              </a:extLst>
            </p:cNvPr>
            <p:cNvSpPr>
              <a:spLocks noEditPoints="1"/>
            </p:cNvSpPr>
            <p:nvPr/>
          </p:nvSpPr>
          <p:spPr bwMode="auto">
            <a:xfrm>
              <a:off x="1399942" y="16036148"/>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91" name="Freeform 374">
              <a:extLst>
                <a:ext uri="{FF2B5EF4-FFF2-40B4-BE49-F238E27FC236}">
                  <a16:creationId xmlns:a16="http://schemas.microsoft.com/office/drawing/2014/main" id="{CCD7299C-EF39-4E2F-B49B-B9BC6ECA5A3E}"/>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92" name="Rectangle 91">
            <a:extLst>
              <a:ext uri="{FF2B5EF4-FFF2-40B4-BE49-F238E27FC236}">
                <a16:creationId xmlns:a16="http://schemas.microsoft.com/office/drawing/2014/main" id="{41BF9C32-C5B1-4215-A1B1-71233C3EA046}"/>
              </a:ext>
            </a:extLst>
          </p:cNvPr>
          <p:cNvSpPr/>
          <p:nvPr/>
        </p:nvSpPr>
        <p:spPr>
          <a:xfrm>
            <a:off x="3372403" y="3072630"/>
            <a:ext cx="856004" cy="153888"/>
          </a:xfrm>
          <a:prstGeom prst="rect">
            <a:avLst/>
          </a:prstGeom>
        </p:spPr>
        <p:txBody>
          <a:bodyPr wrap="none" lIns="0" tIns="0" rIns="0" bIns="0" rtlCol="0">
            <a:spAutoFit/>
          </a:bodyPr>
          <a:lstStyle/>
          <a:p>
            <a:pPr rtl="0"/>
            <a:r>
              <a:rPr lang="lv-lv" sz="1000" b="1" dirty="0">
                <a:solidFill>
                  <a:schemeClr val="bg1"/>
                </a:solidFill>
                <a:latin typeface="arial" panose="020B0604020202020204" pitchFamily="34" charset="0"/>
                <a:cs typeface="Arial" panose="020B0604020202020204" pitchFamily="34" charset="0"/>
              </a:rPr>
              <a:t>ĀTV iespējas:</a:t>
            </a:r>
          </a:p>
        </p:txBody>
      </p:sp>
      <p:cxnSp>
        <p:nvCxnSpPr>
          <p:cNvPr id="93" name="Straight Connector 92">
            <a:extLst>
              <a:ext uri="{FF2B5EF4-FFF2-40B4-BE49-F238E27FC236}">
                <a16:creationId xmlns:a16="http://schemas.microsoft.com/office/drawing/2014/main" id="{777615E0-5B72-4CDE-AC7E-7C952A72F28F}"/>
              </a:ext>
            </a:extLst>
          </p:cNvPr>
          <p:cNvCxnSpPr/>
          <p:nvPr/>
        </p:nvCxnSpPr>
        <p:spPr>
          <a:xfrm>
            <a:off x="3317560" y="3255817"/>
            <a:ext cx="1908000" cy="0"/>
          </a:xfrm>
          <a:prstGeom prst="line">
            <a:avLst/>
          </a:prstGeom>
          <a:ln w="3175">
            <a:solidFill>
              <a:srgbClr val="990066"/>
            </a:solidFill>
          </a:ln>
        </p:spPr>
        <p:style>
          <a:lnRef idx="1">
            <a:schemeClr val="accent1"/>
          </a:lnRef>
          <a:fillRef idx="0">
            <a:schemeClr val="accent1"/>
          </a:fillRef>
          <a:effectRef idx="0">
            <a:schemeClr val="accent1"/>
          </a:effectRef>
          <a:fontRef idx="minor">
            <a:schemeClr val="tx1"/>
          </a:fontRef>
        </p:style>
      </p:cxnSp>
      <p:cxnSp>
        <p:nvCxnSpPr>
          <p:cNvPr id="94" name="Connector: Elbow 93">
            <a:extLst>
              <a:ext uri="{FF2B5EF4-FFF2-40B4-BE49-F238E27FC236}">
                <a16:creationId xmlns:a16="http://schemas.microsoft.com/office/drawing/2014/main" id="{B7B2215D-D2F1-4821-B1D3-E049FFE00478}"/>
              </a:ext>
            </a:extLst>
          </p:cNvPr>
          <p:cNvCxnSpPr>
            <a:cxnSpLocks/>
            <a:stCxn id="14" idx="3"/>
          </p:cNvCxnSpPr>
          <p:nvPr/>
        </p:nvCxnSpPr>
        <p:spPr>
          <a:xfrm>
            <a:off x="6670850" y="2014233"/>
            <a:ext cx="1773851" cy="699568"/>
          </a:xfrm>
          <a:prstGeom prst="bentConnector3">
            <a:avLst>
              <a:gd name="adj1" fmla="val 99938"/>
            </a:avLst>
          </a:prstGeom>
          <a:ln w="3175">
            <a:solidFill>
              <a:srgbClr val="68478C"/>
            </a:solidFill>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3E166A02-DD77-475F-BBC5-46BED23D496C}"/>
              </a:ext>
            </a:extLst>
          </p:cNvPr>
          <p:cNvCxnSpPr>
            <a:cxnSpLocks/>
            <a:stCxn id="43" idx="2"/>
            <a:endCxn id="61" idx="0"/>
          </p:cNvCxnSpPr>
          <p:nvPr/>
        </p:nvCxnSpPr>
        <p:spPr>
          <a:xfrm>
            <a:off x="5766369" y="5140956"/>
            <a:ext cx="8688" cy="113364"/>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96" name="Group 95">
            <a:extLst>
              <a:ext uri="{FF2B5EF4-FFF2-40B4-BE49-F238E27FC236}">
                <a16:creationId xmlns:a16="http://schemas.microsoft.com/office/drawing/2014/main" id="{E47EFAF5-FAD9-4661-BDF6-DE9BDA923C24}"/>
              </a:ext>
            </a:extLst>
          </p:cNvPr>
          <p:cNvGrpSpPr/>
          <p:nvPr/>
        </p:nvGrpSpPr>
        <p:grpSpPr>
          <a:xfrm>
            <a:off x="5604754" y="5105724"/>
            <a:ext cx="326130" cy="326130"/>
            <a:chOff x="830785" y="2920929"/>
            <a:chExt cx="326130" cy="326130"/>
          </a:xfrm>
        </p:grpSpPr>
        <p:sp>
          <p:nvSpPr>
            <p:cNvPr id="97" name="Oval 96">
              <a:extLst>
                <a:ext uri="{FF2B5EF4-FFF2-40B4-BE49-F238E27FC236}">
                  <a16:creationId xmlns:a16="http://schemas.microsoft.com/office/drawing/2014/main" id="{CE6CAD30-BD24-4A69-B8C3-394E47940BA3}"/>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98" name="Freeform 60">
              <a:extLst>
                <a:ext uri="{FF2B5EF4-FFF2-40B4-BE49-F238E27FC236}">
                  <a16:creationId xmlns:a16="http://schemas.microsoft.com/office/drawing/2014/main" id="{7D5467F2-1636-484D-9978-A18AC09520B4}"/>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rgbClr val="7F7F7F"/>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cxnSp>
        <p:nvCxnSpPr>
          <p:cNvPr id="99" name="Straight Connector 98">
            <a:extLst>
              <a:ext uri="{FF2B5EF4-FFF2-40B4-BE49-F238E27FC236}">
                <a16:creationId xmlns:a16="http://schemas.microsoft.com/office/drawing/2014/main" id="{D2D7B377-F42C-4DC6-84D1-E2E22619DC2E}"/>
              </a:ext>
            </a:extLst>
          </p:cNvPr>
          <p:cNvCxnSpPr>
            <a:cxnSpLocks/>
            <a:stCxn id="60" idx="4"/>
            <a:endCxn id="8" idx="2"/>
          </p:cNvCxnSpPr>
          <p:nvPr/>
        </p:nvCxnSpPr>
        <p:spPr>
          <a:xfrm flipH="1">
            <a:off x="7958781" y="5061787"/>
            <a:ext cx="11442" cy="189592"/>
          </a:xfrm>
          <a:prstGeom prst="line">
            <a:avLst/>
          </a:prstGeom>
          <a:ln w="3175">
            <a:solidFill>
              <a:srgbClr val="68478C"/>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nector: Elbow 99">
            <a:extLst>
              <a:ext uri="{FF2B5EF4-FFF2-40B4-BE49-F238E27FC236}">
                <a16:creationId xmlns:a16="http://schemas.microsoft.com/office/drawing/2014/main" id="{FE03D974-15CF-46DC-AF54-2D8DAD54B9A5}"/>
              </a:ext>
            </a:extLst>
          </p:cNvPr>
          <p:cNvCxnSpPr>
            <a:cxnSpLocks/>
            <a:stCxn id="54" idx="0"/>
            <a:endCxn id="53" idx="3"/>
          </p:cNvCxnSpPr>
          <p:nvPr/>
        </p:nvCxnSpPr>
        <p:spPr>
          <a:xfrm rot="16200000" flipV="1">
            <a:off x="6423661" y="4190457"/>
            <a:ext cx="1932548" cy="195178"/>
          </a:xfrm>
          <a:prstGeom prst="bentConnector2">
            <a:avLst/>
          </a:prstGeom>
          <a:ln w="3175">
            <a:solidFill>
              <a:srgbClr val="68478C"/>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01" name="Rectangle: Rounded Corners 100">
            <a:hlinkClick r:id="rId2" action="ppaction://hlinksldjump"/>
            <a:extLst>
              <a:ext uri="{FF2B5EF4-FFF2-40B4-BE49-F238E27FC236}">
                <a16:creationId xmlns:a16="http://schemas.microsoft.com/office/drawing/2014/main" id="{52CB9300-1310-4245-9EFB-6414F3065439}"/>
              </a:ext>
            </a:extLst>
          </p:cNvPr>
          <p:cNvSpPr/>
          <p:nvPr/>
        </p:nvSpPr>
        <p:spPr>
          <a:xfrm>
            <a:off x="6517240" y="0"/>
            <a:ext cx="5559146" cy="330072"/>
          </a:xfrm>
          <a:prstGeom prst="roundRect">
            <a:avLst>
              <a:gd name="adj" fmla="val 0"/>
            </a:avLst>
          </a:prstGeom>
          <a:solidFill>
            <a:schemeClr val="bg1">
              <a:lumMod val="95000"/>
            </a:schemeClr>
          </a:solidFill>
          <a:ln w="38100">
            <a:noFill/>
            <a:prstDash val="sysDot"/>
          </a:ln>
        </p:spPr>
        <p:txBody>
          <a:bodyPr wrap="square" lIns="72000" rIns="72000" rtlCol="0" anchor="ctr">
            <a:noAutofit/>
          </a:bodyPr>
          <a:lstStyle/>
          <a:p>
            <a:r>
              <a:rPr lang="lv-lv" sz="900" b="1" dirty="0">
                <a:solidFill>
                  <a:srgbClr val="990066"/>
                </a:solidFill>
                <a:latin typeface="arial" panose="020B0604020202020204" pitchFamily="34" charset="0"/>
                <a:cs typeface="Arial" panose="020B0604020202020204" pitchFamily="34" charset="0"/>
              </a:rPr>
              <a:t>Dažādu </a:t>
            </a:r>
            <a:r>
              <a:rPr lang="lv-LV" sz="900" b="1" dirty="0">
                <a:solidFill>
                  <a:srgbClr val="990066"/>
                </a:solidFill>
                <a:latin typeface="arial" panose="020B0604020202020204" pitchFamily="34" charset="0"/>
                <a:cs typeface="Arial" panose="020B0604020202020204" pitchFamily="34" charset="0"/>
              </a:rPr>
              <a:t>restrukturizācijas</a:t>
            </a:r>
            <a:r>
              <a:rPr lang="lv-lv" sz="900" b="1" dirty="0">
                <a:solidFill>
                  <a:srgbClr val="990066"/>
                </a:solidFill>
                <a:latin typeface="arial" panose="020B0604020202020204" pitchFamily="34" charset="0"/>
                <a:cs typeface="Arial" panose="020B0604020202020204" pitchFamily="34" charset="0"/>
              </a:rPr>
              <a:t> iespēju un maksātnespējas</a:t>
            </a:r>
            <a:r>
              <a:rPr lang="lv-LV" sz="900" b="1" dirty="0">
                <a:solidFill>
                  <a:srgbClr val="990066"/>
                </a:solidFill>
                <a:latin typeface="arial" panose="020B0604020202020204" pitchFamily="34" charset="0"/>
                <a:cs typeface="Arial" panose="020B0604020202020204" pitchFamily="34" charset="0"/>
              </a:rPr>
              <a:t> procesa </a:t>
            </a:r>
            <a:r>
              <a:rPr lang="lv-lv" sz="900" b="1" dirty="0">
                <a:solidFill>
                  <a:srgbClr val="990066"/>
                </a:solidFill>
                <a:latin typeface="arial" panose="020B0604020202020204" pitchFamily="34" charset="0"/>
                <a:cs typeface="Arial" panose="020B0604020202020204" pitchFamily="34" charset="0"/>
              </a:rPr>
              <a:t>plusi un mīnusi – 14. pielikums</a:t>
            </a:r>
          </a:p>
        </p:txBody>
      </p:sp>
      <p:sp>
        <p:nvSpPr>
          <p:cNvPr id="102" name="Rectangle 101">
            <a:extLst>
              <a:ext uri="{FF2B5EF4-FFF2-40B4-BE49-F238E27FC236}">
                <a16:creationId xmlns:a16="http://schemas.microsoft.com/office/drawing/2014/main" id="{7821673B-561E-43DB-9EF1-0D898B16F777}"/>
              </a:ext>
            </a:extLst>
          </p:cNvPr>
          <p:cNvSpPr/>
          <p:nvPr/>
        </p:nvSpPr>
        <p:spPr>
          <a:xfrm>
            <a:off x="0" y="0"/>
            <a:ext cx="6096000" cy="33007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dirty="0">
                <a:solidFill>
                  <a:schemeClr val="bg1"/>
                </a:solidFill>
                <a:latin typeface="arial" panose="020B0604020202020204" pitchFamily="34" charset="0"/>
                <a:ea typeface="Arial"/>
                <a:cs typeface="Arial"/>
                <a:sym typeface="Arial"/>
              </a:rPr>
              <a:t>Restrukturizācija</a:t>
            </a:r>
            <a:r>
              <a:rPr lang="lv-lv" sz="1200" b="1" dirty="0">
                <a:solidFill>
                  <a:schemeClr val="bg1"/>
                </a:solidFill>
                <a:latin typeface="arial" panose="020B0604020202020204" pitchFamily="34" charset="0"/>
                <a:ea typeface="Arial"/>
                <a:cs typeface="Arial"/>
                <a:sym typeface="Arial"/>
              </a:rPr>
              <a:t> vai </a:t>
            </a:r>
            <a:r>
              <a:rPr lang="lv-LV" sz="1200" b="1" dirty="0">
                <a:solidFill>
                  <a:schemeClr val="bg1"/>
                </a:solidFill>
                <a:latin typeface="arial" panose="020B0604020202020204" pitchFamily="34" charset="0"/>
                <a:ea typeface="Arial"/>
                <a:cs typeface="Arial"/>
                <a:sym typeface="Arial"/>
              </a:rPr>
              <a:t>maksātnespējas process</a:t>
            </a:r>
            <a:endParaRPr lang="lv-lv" sz="1200" b="1" dirty="0">
              <a:solidFill>
                <a:schemeClr val="bg1"/>
              </a:solidFill>
              <a:latin typeface="arial" panose="020B0604020202020204" pitchFamily="34" charset="0"/>
              <a:ea typeface="Arial"/>
              <a:cs typeface="Arial"/>
              <a:sym typeface="Arial"/>
            </a:endParaRPr>
          </a:p>
        </p:txBody>
      </p:sp>
      <p:sp>
        <p:nvSpPr>
          <p:cNvPr id="103" name="TextBox 102">
            <a:extLst>
              <a:ext uri="{FF2B5EF4-FFF2-40B4-BE49-F238E27FC236}">
                <a16:creationId xmlns:a16="http://schemas.microsoft.com/office/drawing/2014/main" id="{1CF7011F-2425-4550-A2CA-61B424C7FA01}"/>
              </a:ext>
            </a:extLst>
          </p:cNvPr>
          <p:cNvSpPr txBox="1"/>
          <p:nvPr/>
        </p:nvSpPr>
        <p:spPr>
          <a:xfrm>
            <a:off x="6660593" y="2524823"/>
            <a:ext cx="353127" cy="138499"/>
          </a:xfrm>
          <a:prstGeom prst="rect">
            <a:avLst/>
          </a:prstGeom>
          <a:noFill/>
        </p:spPr>
        <p:txBody>
          <a:bodyPr wrap="square" lIns="0" tIns="0" rIns="0" bIns="0" rtlCol="0">
            <a:spAutoFit/>
          </a:bodyPr>
          <a:lstStyle/>
          <a:p>
            <a:pPr algn="ctr"/>
            <a:r>
              <a:rPr lang="lv-LV" sz="900" b="1" dirty="0">
                <a:solidFill>
                  <a:schemeClr val="bg2">
                    <a:lumMod val="50000"/>
                  </a:schemeClr>
                </a:solidFill>
                <a:latin typeface="arial" panose="020B0604020202020204" pitchFamily="34" charset="0"/>
                <a:cs typeface="Arial" panose="020B0604020202020204" pitchFamily="34" charset="0"/>
              </a:rPr>
              <a:t>NĒ</a:t>
            </a:r>
            <a:endParaRPr lang="en-US" sz="900" b="1" dirty="0">
              <a:solidFill>
                <a:schemeClr val="bg2">
                  <a:lumMod val="50000"/>
                </a:schemeClr>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9EBCBB66-E639-458E-93D1-15570339D439}"/>
              </a:ext>
            </a:extLst>
          </p:cNvPr>
          <p:cNvSpPr txBox="1"/>
          <p:nvPr/>
        </p:nvSpPr>
        <p:spPr>
          <a:xfrm>
            <a:off x="4463213" y="2535899"/>
            <a:ext cx="353127" cy="138499"/>
          </a:xfrm>
          <a:prstGeom prst="rect">
            <a:avLst/>
          </a:prstGeom>
          <a:noFill/>
        </p:spPr>
        <p:txBody>
          <a:bodyPr wrap="square" lIns="0" tIns="0" rIns="0" bIns="0" rtlCol="0">
            <a:spAutoFit/>
          </a:bodyPr>
          <a:lstStyle/>
          <a:p>
            <a:pPr algn="ctr"/>
            <a:r>
              <a:rPr lang="lv-LV" sz="900" b="1" dirty="0">
                <a:solidFill>
                  <a:schemeClr val="bg2">
                    <a:lumMod val="50000"/>
                  </a:schemeClr>
                </a:solidFill>
                <a:latin typeface="arial" panose="020B0604020202020204" pitchFamily="34" charset="0"/>
                <a:cs typeface="Arial" panose="020B0604020202020204" pitchFamily="34" charset="0"/>
              </a:rPr>
              <a:t>JĀ</a:t>
            </a:r>
            <a:endParaRPr lang="en-US" sz="900" b="1"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5242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7822C4-F403-49A7-A949-72DEB90A507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6" name="think-cell Slide" r:id="rId4" imgW="494" imgH="494" progId="TCLayout.ActiveDocument.1">
                  <p:embed/>
                </p:oleObj>
              </mc:Choice>
              <mc:Fallback>
                <p:oleObj name="think-cell Slide" r:id="rId4" imgW="494" imgH="494" progId="TCLayout.ActiveDocument.1">
                  <p:embed/>
                  <p:pic>
                    <p:nvPicPr>
                      <p:cNvPr id="3" name="Object 2" hidden="1">
                        <a:extLst>
                          <a:ext uri="{FF2B5EF4-FFF2-40B4-BE49-F238E27FC236}">
                            <a16:creationId xmlns:a16="http://schemas.microsoft.com/office/drawing/2014/main" id="{577822C4-F403-49A7-A949-72DEB90A507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6AF2BAB4-EE98-495F-86A7-EDBF38964B4B}"/>
              </a:ext>
            </a:extLst>
          </p:cNvPr>
          <p:cNvSpPr>
            <a:spLocks noGrp="1"/>
          </p:cNvSpPr>
          <p:nvPr>
            <p:ph type="sldNum" sz="quarter" idx="12"/>
          </p:nvPr>
        </p:nvSpPr>
        <p:spPr/>
        <p:txBody>
          <a:bodyPr rtlCol="0"/>
          <a:lstStyle/>
          <a:p>
            <a:pPr rtl="0"/>
            <a:fld id="{E81276B6-4034-4841-805E-541AB8384CBA}" type="slidenum">
              <a:rPr lang="en-GB" smtClean="0"/>
              <a:t>13</a:t>
            </a:fld>
            <a:endParaRPr lang="en-GB"/>
          </a:p>
        </p:txBody>
      </p:sp>
      <p:sp>
        <p:nvSpPr>
          <p:cNvPr id="8" name="Rectangle 7">
            <a:extLst>
              <a:ext uri="{FF2B5EF4-FFF2-40B4-BE49-F238E27FC236}">
                <a16:creationId xmlns:a16="http://schemas.microsoft.com/office/drawing/2014/main" id="{114E7C5C-9657-4ABD-8407-7AF27D19327C}"/>
              </a:ext>
            </a:extLst>
          </p:cNvPr>
          <p:cNvSpPr/>
          <p:nvPr/>
        </p:nvSpPr>
        <p:spPr>
          <a:xfrm>
            <a:off x="3469758" y="2349500"/>
            <a:ext cx="8722242" cy="120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72000" rtlCol="0" anchor="ctr"/>
          <a:lstStyle/>
          <a:p>
            <a:pPr rtl="0" fontAlgn="ctr"/>
            <a:r>
              <a:rPr lang="lv-lv" sz="3200" b="1" dirty="0">
                <a:solidFill>
                  <a:schemeClr val="tx1"/>
                </a:solidFill>
                <a:latin typeface="arial" panose="020B0604020202020204" pitchFamily="34" charset="0"/>
                <a:cs typeface="Arial" panose="020B0604020202020204" pitchFamily="34" charset="0"/>
              </a:rPr>
              <a:t>Ne</a:t>
            </a:r>
            <a:r>
              <a:rPr lang="lv-LV" sz="3200" b="1" dirty="0">
                <a:solidFill>
                  <a:schemeClr val="tx1"/>
                </a:solidFill>
                <a:latin typeface="arial" panose="020B0604020202020204" pitchFamily="34" charset="0"/>
                <a:cs typeface="Arial" panose="020B0604020202020204" pitchFamily="34" charset="0"/>
              </a:rPr>
              <a:t>formāla</a:t>
            </a:r>
            <a:r>
              <a:rPr lang="lv-lv" sz="3200" b="1" dirty="0">
                <a:solidFill>
                  <a:schemeClr val="tx1"/>
                </a:solidFill>
                <a:latin typeface="arial" panose="020B0604020202020204" pitchFamily="34" charset="0"/>
                <a:cs typeface="Arial" panose="020B0604020202020204" pitchFamily="34" charset="0"/>
              </a:rPr>
              <a:t> </a:t>
            </a:r>
            <a:r>
              <a:rPr lang="lv-LV" sz="3200" b="1" dirty="0">
                <a:solidFill>
                  <a:schemeClr val="tx1"/>
                </a:solidFill>
                <a:latin typeface="arial" panose="020B0604020202020204" pitchFamily="34" charset="0"/>
                <a:cs typeface="Arial" panose="020B0604020202020204" pitchFamily="34" charset="0"/>
              </a:rPr>
              <a:t>restrukturizācija</a:t>
            </a:r>
            <a:endParaRPr lang="en-GB" sz="3200" b="1" dirty="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2D2C23D-494D-45E2-986A-0C16326A8121}"/>
              </a:ext>
            </a:extLst>
          </p:cNvPr>
          <p:cNvSpPr/>
          <p:nvPr/>
        </p:nvSpPr>
        <p:spPr>
          <a:xfrm>
            <a:off x="0" y="0"/>
            <a:ext cx="3151188" cy="6858000"/>
          </a:xfrm>
          <a:prstGeom prst="rect">
            <a:avLst/>
          </a:prstGeom>
          <a:solidFill>
            <a:srgbClr val="99006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rIns="0" bIns="1116000" rtlCol="0" anchor="ctr"/>
          <a:lstStyle/>
          <a:p>
            <a:pPr rtl="0"/>
            <a:r>
              <a:rPr lang="lv-lv" sz="6000" b="1" dirty="0">
                <a:latin typeface="arial" panose="020B0604020202020204" pitchFamily="34" charset="0"/>
                <a:cs typeface="Arial" panose="020B0604020202020204" pitchFamily="34" charset="0"/>
              </a:rPr>
              <a:t>2</a:t>
            </a:r>
            <a:r>
              <a:rPr lang="lv-LV" sz="6000" b="1" dirty="0">
                <a:latin typeface="arial" panose="020B0604020202020204" pitchFamily="34" charset="0"/>
                <a:cs typeface="Arial" panose="020B0604020202020204" pitchFamily="34" charset="0"/>
              </a:rPr>
              <a:t> </a:t>
            </a:r>
            <a:r>
              <a:rPr lang="lv-lv" sz="5400" b="1" dirty="0">
                <a:latin typeface="arial" panose="020B0604020202020204" pitchFamily="34" charset="0"/>
                <a:cs typeface="Arial" panose="020B0604020202020204" pitchFamily="34" charset="0"/>
              </a:rPr>
              <a:t>a</a:t>
            </a:r>
            <a:r>
              <a:rPr lang="lv-LV" sz="6000" b="1" dirty="0">
                <a:latin typeface="arial" panose="020B0604020202020204" pitchFamily="34" charset="0"/>
                <a:cs typeface="Arial" panose="020B0604020202020204" pitchFamily="34" charset="0"/>
              </a:rPr>
              <a:t>. </a:t>
            </a:r>
            <a:r>
              <a:rPr lang="lv-lv" sz="6000" b="1" dirty="0">
                <a:latin typeface="arial" panose="020B0604020202020204" pitchFamily="34" charset="0"/>
                <a:cs typeface="Arial" panose="020B0604020202020204" pitchFamily="34" charset="0"/>
              </a:rPr>
              <a:t>solis</a:t>
            </a:r>
            <a:endParaRPr lang="en-GB" sz="6000" b="1"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D686D668-E468-4D9E-B7DF-273930B5C022}"/>
              </a:ext>
            </a:extLst>
          </p:cNvPr>
          <p:cNvCxnSpPr>
            <a:cxnSpLocks/>
          </p:cNvCxnSpPr>
          <p:nvPr/>
        </p:nvCxnSpPr>
        <p:spPr>
          <a:xfrm flipH="1">
            <a:off x="0" y="3703488"/>
            <a:ext cx="314744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C46E71-015D-48F7-8809-0FC2CE2DAF79}"/>
              </a:ext>
            </a:extLst>
          </p:cNvPr>
          <p:cNvCxnSpPr>
            <a:cxnSpLocks/>
          </p:cNvCxnSpPr>
          <p:nvPr/>
        </p:nvCxnSpPr>
        <p:spPr>
          <a:xfrm flipH="1">
            <a:off x="0" y="2083170"/>
            <a:ext cx="314744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718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Rectangle 289">
            <a:extLst>
              <a:ext uri="{FF2B5EF4-FFF2-40B4-BE49-F238E27FC236}">
                <a16:creationId xmlns:a16="http://schemas.microsoft.com/office/drawing/2014/main" id="{7A3EA6C2-A5FA-45CE-B717-81E7DDB8415F}"/>
              </a:ext>
            </a:extLst>
          </p:cNvPr>
          <p:cNvSpPr/>
          <p:nvPr/>
        </p:nvSpPr>
        <p:spPr>
          <a:xfrm>
            <a:off x="417492" y="2670214"/>
            <a:ext cx="1549050" cy="1477328"/>
          </a:xfrm>
          <a:prstGeom prst="rect">
            <a:avLst/>
          </a:prstGeom>
          <a:solidFill>
            <a:srgbClr val="6BA439"/>
          </a:solidFill>
          <a:ln w="28575">
            <a:noFill/>
          </a:ln>
        </p:spPr>
        <p:txBody>
          <a:bodyPr wrap="square" rtlCol="0">
            <a:spAutoFit/>
          </a:bodyPr>
          <a:lstStyle/>
          <a:p>
            <a:pPr lvl="0" rtl="0">
              <a:defRPr/>
            </a:pPr>
            <a:r>
              <a:rPr lang="lv-lv" sz="1000" dirty="0">
                <a:solidFill>
                  <a:schemeClr val="bg1"/>
                </a:solidFill>
                <a:latin typeface="arial" panose="020B0604020202020204" pitchFamily="34" charset="0"/>
                <a:cs typeface="Arial" panose="020B0604020202020204" pitchFamily="34" charset="0"/>
              </a:rPr>
              <a:t>Parāda </a:t>
            </a:r>
            <a:r>
              <a:rPr lang="lv-LV" sz="1000" dirty="0">
                <a:solidFill>
                  <a:schemeClr val="bg1"/>
                </a:solidFill>
                <a:latin typeface="arial" panose="020B0604020202020204" pitchFamily="34" charset="0"/>
                <a:cs typeface="Arial" panose="020B0604020202020204" pitchFamily="34" charset="0"/>
              </a:rPr>
              <a:t>restrukturizācijai ir</a:t>
            </a:r>
            <a:r>
              <a:rPr lang="lv-lv" sz="1000" dirty="0">
                <a:solidFill>
                  <a:schemeClr val="bg1"/>
                </a:solidFill>
                <a:latin typeface="arial" panose="020B0604020202020204" pitchFamily="34" charset="0"/>
                <a:cs typeface="Arial" panose="020B0604020202020204" pitchFamily="34" charset="0"/>
              </a:rPr>
              <a:t> </a:t>
            </a:r>
            <a:r>
              <a:rPr lang="lv-lv" sz="1000" b="1" dirty="0">
                <a:solidFill>
                  <a:schemeClr val="bg1"/>
                </a:solidFill>
                <a:latin typeface="arial" panose="020B0604020202020204" pitchFamily="34" charset="0"/>
                <a:cs typeface="Arial" panose="020B0604020202020204" pitchFamily="34" charset="0"/>
              </a:rPr>
              <a:t> jābūt savlaicīgai un atklātai parādnieka iniciatīvai.  </a:t>
            </a:r>
            <a:r>
              <a:rPr lang="lv-lv" sz="1000" dirty="0">
                <a:solidFill>
                  <a:schemeClr val="bg1"/>
                </a:solidFill>
                <a:latin typeface="arial" panose="020B0604020202020204" pitchFamily="34" charset="0"/>
                <a:cs typeface="Arial" panose="020B0604020202020204" pitchFamily="34" charset="0"/>
              </a:rPr>
              <a:t>Kreditoriem būs lielāka uzticība parādniekam, ja </a:t>
            </a:r>
            <a:r>
              <a:rPr lang="lv-LV" sz="1000" dirty="0">
                <a:solidFill>
                  <a:schemeClr val="bg1"/>
                </a:solidFill>
                <a:latin typeface="arial" panose="020B0604020202020204" pitchFamily="34" charset="0"/>
                <a:cs typeface="Arial" panose="020B0604020202020204" pitchFamily="34" charset="0"/>
              </a:rPr>
              <a:t>restrukturizāciju</a:t>
            </a:r>
            <a:r>
              <a:rPr lang="lv-lv" sz="1000" dirty="0">
                <a:solidFill>
                  <a:schemeClr val="bg1"/>
                </a:solidFill>
                <a:latin typeface="arial" panose="020B0604020202020204" pitchFamily="34" charset="0"/>
                <a:cs typeface="Arial" panose="020B0604020202020204" pitchFamily="34" charset="0"/>
              </a:rPr>
              <a:t> vadīs neatkarīgi profesionāli konsultanti</a:t>
            </a:r>
            <a:endParaRPr kumimoji="0" lang="en-US" sz="1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graphicFrame>
        <p:nvGraphicFramePr>
          <p:cNvPr id="6" name="Object 5" hidden="1">
            <a:extLst>
              <a:ext uri="{FF2B5EF4-FFF2-40B4-BE49-F238E27FC236}">
                <a16:creationId xmlns:a16="http://schemas.microsoft.com/office/drawing/2014/main" id="{CE37C5C2-1430-4268-A5DF-0DCBBC5866E4}"/>
              </a:ext>
            </a:extLst>
          </p:cNvPr>
          <p:cNvGraphicFramePr>
            <a:graphicFrameLocks noChangeAspect="1"/>
          </p:cNvGraphicFramePr>
          <p:nvPr>
            <p:custDataLst>
              <p:tags r:id="rId2"/>
            </p:custDataLst>
            <p:extLst>
              <p:ext uri="{D42A27DB-BD31-4B8C-83A1-F6EECF244321}">
                <p14:modId xmlns:p14="http://schemas.microsoft.com/office/powerpoint/2010/main" val="19998135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0"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id="{CE37C5C2-1430-4268-A5DF-0DCBBC5866E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377FD70-97A7-4B5B-9FE0-2D558CABE62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88" name="Rectangle 287">
            <a:extLst>
              <a:ext uri="{FF2B5EF4-FFF2-40B4-BE49-F238E27FC236}">
                <a16:creationId xmlns:a16="http://schemas.microsoft.com/office/drawing/2014/main" id="{9DF1ED92-48A4-446B-B445-15E7B49A7651}"/>
              </a:ext>
            </a:extLst>
          </p:cNvPr>
          <p:cNvSpPr/>
          <p:nvPr/>
        </p:nvSpPr>
        <p:spPr>
          <a:xfrm>
            <a:off x="2014865" y="2670671"/>
            <a:ext cx="1871239" cy="1800000"/>
          </a:xfrm>
          <a:prstGeom prst="rect">
            <a:avLst/>
          </a:prstGeom>
          <a:solidFill>
            <a:schemeClr val="bg1">
              <a:lumMod val="95000"/>
            </a:schemeClr>
          </a:solidFill>
        </p:spPr>
        <p:txBody>
          <a:bodyPr wrap="square" lIns="72000" rIns="72000" rtlCol="0" anchor="t">
            <a:noAutofit/>
          </a:bodyPr>
          <a:lstStyle/>
          <a:p>
            <a:pPr lvl="0" rtl="0">
              <a:defRPr/>
            </a:pPr>
            <a:r>
              <a:rPr lang="lv-LV" sz="900" b="0" i="0" u="none" strike="noStrike" kern="1200" cap="none" spc="-20" normalizeH="0" dirty="0">
                <a:ln>
                  <a:noFill/>
                </a:ln>
                <a:solidFill>
                  <a:prstClr val="black"/>
                </a:solidFill>
                <a:effectLst/>
                <a:uLnTx/>
                <a:uFillTx/>
                <a:latin typeface="arial" panose="020B0604020202020204" pitchFamily="34" charset="0"/>
                <a:cs typeface="Arial" panose="020B0604020202020204" pitchFamily="34" charset="0"/>
              </a:rPr>
              <a:t>Parāda </a:t>
            </a:r>
            <a:r>
              <a:rPr lang="lv-LV" sz="900" spc="-20" dirty="0">
                <a:solidFill>
                  <a:prstClr val="black"/>
                </a:solidFill>
                <a:latin typeface="arial" panose="020B0604020202020204" pitchFamily="34" charset="0"/>
                <a:cs typeface="Arial" panose="020B0604020202020204" pitchFamily="34" charset="0"/>
              </a:rPr>
              <a:t>restrukturizācijas</a:t>
            </a:r>
            <a:r>
              <a:rPr lang="lv-LV" sz="900" b="0" i="0" u="none" strike="noStrike" kern="1200" cap="none" spc="-20" normalizeH="0" noProof="0" dirty="0">
                <a:ln>
                  <a:noFill/>
                </a:ln>
                <a:solidFill>
                  <a:prstClr val="black"/>
                </a:solidFill>
                <a:effectLst/>
                <a:uLnTx/>
                <a:uFillTx/>
                <a:latin typeface="arial" panose="020B0604020202020204" pitchFamily="34" charset="0"/>
                <a:cs typeface="Arial" panose="020B0604020202020204" pitchFamily="34" charset="0"/>
              </a:rPr>
              <a:t> priekšlikumiem</a:t>
            </a:r>
            <a:r>
              <a:rPr lang="lv-LV" sz="900" b="0" i="0" u="none" strike="noStrike" kern="1200" cap="none" spc="-20" normalizeH="0" dirty="0">
                <a:ln>
                  <a:noFill/>
                </a:ln>
                <a:solidFill>
                  <a:prstClr val="black"/>
                </a:solidFill>
                <a:effectLst/>
                <a:uLnTx/>
                <a:uFillTx/>
                <a:latin typeface="arial" panose="020B0604020202020204" pitchFamily="34" charset="0"/>
                <a:cs typeface="Arial" panose="020B0604020202020204" pitchFamily="34" charset="0"/>
              </a:rPr>
              <a:t> vajadzētu būt </a:t>
            </a:r>
            <a:r>
              <a:rPr lang="lv-LV" sz="900" b="0" i="0" u="none" strike="noStrike" kern="1200" cap="none" spc="-20" normalizeH="0" noProof="0" dirty="0">
                <a:ln>
                  <a:noFill/>
                </a:ln>
                <a:solidFill>
                  <a:prstClr val="black"/>
                </a:solidFill>
                <a:effectLst/>
                <a:uLnTx/>
                <a:uFillTx/>
                <a:latin typeface="arial" panose="020B0604020202020204" pitchFamily="34" charset="0"/>
                <a:cs typeface="Arial" panose="020B0604020202020204" pitchFamily="34" charset="0"/>
              </a:rPr>
              <a:t>balstītiem uz uzņēmējdarbības plānu, kas ietver visus nepieciešamos soļus, lai atrisinātu finanšu grūtības.</a:t>
            </a:r>
          </a:p>
          <a:p>
            <a:pPr lvl="0" rtl="0">
              <a:defRPr/>
            </a:pPr>
            <a:endParaRPr lang="lv-LV" sz="900" spc="-20" dirty="0">
              <a:solidFill>
                <a:prstClr val="black"/>
              </a:solidFill>
              <a:latin typeface="arial" panose="020B0604020202020204" pitchFamily="34" charset="0"/>
              <a:cs typeface="Arial" panose="020B0604020202020204" pitchFamily="34" charset="0"/>
            </a:endParaRPr>
          </a:p>
          <a:p>
            <a:pPr lvl="0" rtl="0">
              <a:defRPr/>
            </a:pPr>
            <a:r>
              <a:rPr lang="lv-LV" sz="900" spc="-20" dirty="0">
                <a:solidFill>
                  <a:prstClr val="black"/>
                </a:solidFill>
                <a:latin typeface="arial" panose="020B0604020202020204" pitchFamily="34" charset="0"/>
                <a:cs typeface="Arial" panose="020B0604020202020204" pitchFamily="34" charset="0"/>
              </a:rPr>
              <a:t>Parāda restrukturizācijai nepieciešama kreditora piekrišana</a:t>
            </a:r>
            <a:r>
              <a:rPr lang="en-US" sz="900" spc="-20" dirty="0">
                <a:solidFill>
                  <a:prstClr val="black"/>
                </a:solidFill>
                <a:latin typeface="arial" panose="020B0604020202020204" pitchFamily="34" charset="0"/>
                <a:cs typeface="Arial" panose="020B0604020202020204" pitchFamily="34" charset="0"/>
              </a:rPr>
              <a:t>. Par</a:t>
            </a:r>
            <a:r>
              <a:rPr lang="lv-LV" sz="900" spc="-20" dirty="0">
                <a:solidFill>
                  <a:prstClr val="black"/>
                </a:solidFill>
                <a:latin typeface="arial" panose="020B0604020202020204" pitchFamily="34" charset="0"/>
                <a:cs typeface="Arial" panose="020B0604020202020204" pitchFamily="34" charset="0"/>
              </a:rPr>
              <a:t>āda restrukturizācija nav parādnieka tiesības.</a:t>
            </a:r>
            <a:endParaRPr kumimoji="0" lang="lv-LV" sz="900" b="0" i="0" u="none" strike="noStrike" kern="1200" cap="none" spc="-20" normalizeH="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89" name="Rectangle 288">
            <a:extLst>
              <a:ext uri="{FF2B5EF4-FFF2-40B4-BE49-F238E27FC236}">
                <a16:creationId xmlns:a16="http://schemas.microsoft.com/office/drawing/2014/main" id="{34E45248-A394-4BC5-A6A6-71413B7FB7B0}"/>
              </a:ext>
            </a:extLst>
          </p:cNvPr>
          <p:cNvSpPr/>
          <p:nvPr/>
        </p:nvSpPr>
        <p:spPr>
          <a:xfrm>
            <a:off x="3964875" y="2670214"/>
            <a:ext cx="1676705" cy="1477328"/>
          </a:xfrm>
          <a:prstGeom prst="rect">
            <a:avLst/>
          </a:prstGeom>
          <a:solidFill>
            <a:schemeClr val="accent3">
              <a:lumMod val="75000"/>
            </a:schemeClr>
          </a:solidFill>
        </p:spPr>
        <p:txBody>
          <a:bodyPr wrap="square" lIns="72000" rIns="72000" rtlCol="0" anchor="t">
            <a:spAutoFit/>
          </a:bodyPr>
          <a:lstStyle/>
          <a:p>
            <a:pPr marR="0" lvl="0" algn="l" defTabSz="914400" rtl="0" eaLnBrk="1" fontAlgn="auto" latinLnBrk="0" hangingPunct="1">
              <a:lnSpc>
                <a:spcPct val="100000"/>
              </a:lnSpc>
              <a:spcBef>
                <a:spcPts val="0"/>
              </a:spcBef>
              <a:spcAft>
                <a:spcPts val="0"/>
              </a:spcAft>
              <a:buClrTx/>
              <a:buSzTx/>
              <a:tabLst/>
              <a:defRPr/>
            </a:pPr>
            <a:r>
              <a:rPr lang="lv-lv" sz="900" b="0" i="0" u="none" strike="noStrike" kern="1200" cap="none" spc="-20" normalizeH="0" noProof="0" dirty="0">
                <a:ln>
                  <a:noFill/>
                </a:ln>
                <a:solidFill>
                  <a:schemeClr val="bg1"/>
                </a:solidFill>
                <a:effectLst/>
                <a:uLnTx/>
                <a:uFillTx/>
                <a:latin typeface="arial" panose="020B0604020202020204" pitchFamily="34" charset="0"/>
                <a:cs typeface="Arial" panose="020B0604020202020204" pitchFamily="34" charset="0"/>
              </a:rPr>
              <a:t>Sāciet sarunas godprātīgi, lai vienotos par konstruktīvu risinājumu.</a:t>
            </a:r>
            <a:endParaRPr kumimoji="0" lang="lv-LV" sz="900" b="0" i="0" u="none" strike="noStrike" kern="1200" cap="none" spc="-20" normalizeH="0" noProof="0" dirty="0">
              <a:ln>
                <a:noFill/>
              </a:ln>
              <a:solidFill>
                <a:schemeClr val="bg1"/>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lv-LV" sz="900" b="0" i="0" u="none" strike="noStrike" kern="1200" cap="none" spc="-20" normalizeH="0" noProof="0" dirty="0">
                <a:ln>
                  <a:noFill/>
                </a:ln>
                <a:solidFill>
                  <a:schemeClr val="bg1"/>
                </a:solidFill>
                <a:effectLst/>
                <a:uLnTx/>
                <a:uFillTx/>
                <a:latin typeface="arial" panose="020B0604020202020204" pitchFamily="34" charset="0"/>
                <a:cs typeface="Arial" panose="020B0604020202020204" pitchFamily="34" charset="0"/>
              </a:rPr>
              <a:t>Pārtraukuma periodā </a:t>
            </a:r>
            <a:r>
              <a:rPr lang="lv-lv" sz="900" b="0" i="0" u="none" strike="noStrike" kern="1200" cap="none" spc="-20" normalizeH="0" noProof="0" dirty="0">
                <a:ln>
                  <a:noFill/>
                </a:ln>
                <a:solidFill>
                  <a:schemeClr val="bg1"/>
                </a:solidFill>
                <a:effectLst/>
                <a:uLnTx/>
                <a:uFillTx/>
                <a:latin typeface="arial" panose="020B0604020202020204" pitchFamily="34" charset="0"/>
                <a:cs typeface="Arial" panose="020B0604020202020204" pitchFamily="34" charset="0"/>
              </a:rPr>
              <a:t>jums tiks lūgts apstiprināt, ka neveicat nekādas darbības, kas varētu negatīvi ietekmēt ierosināto parāda atmaksu.</a:t>
            </a:r>
          </a:p>
          <a:p>
            <a:pPr lvl="0" rtl="0">
              <a:defRPr/>
            </a:pPr>
            <a:r>
              <a:rPr lang="lv-lv" sz="900" spc="-20" dirty="0">
                <a:solidFill>
                  <a:schemeClr val="bg1"/>
                </a:solidFill>
                <a:latin typeface="arial" panose="020B0604020202020204" pitchFamily="34" charset="0"/>
                <a:cs typeface="Arial" panose="020B0604020202020204" pitchFamily="34" charset="0"/>
              </a:rPr>
              <a:t>Jāņem vērā kreditoru tiesības un savstarpējo saistību apjoms</a:t>
            </a:r>
            <a:endParaRPr kumimoji="0" lang="en-GB" sz="900" b="0" i="0" u="none" strike="noStrike" kern="1200" cap="none" spc="-2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287" name="TextBox 286">
            <a:extLst>
              <a:ext uri="{FF2B5EF4-FFF2-40B4-BE49-F238E27FC236}">
                <a16:creationId xmlns:a16="http://schemas.microsoft.com/office/drawing/2014/main" id="{2C20B1CD-8CA3-495A-81B0-307650E3FE88}"/>
              </a:ext>
            </a:extLst>
          </p:cNvPr>
          <p:cNvSpPr txBox="1"/>
          <p:nvPr/>
        </p:nvSpPr>
        <p:spPr>
          <a:xfrm>
            <a:off x="3823273" y="4625696"/>
            <a:ext cx="6560333" cy="1825780"/>
          </a:xfrm>
          <a:prstGeom prst="rect">
            <a:avLst/>
          </a:prstGeom>
          <a:noFill/>
          <a:ln w="3175">
            <a:solidFill>
              <a:srgbClr val="990066"/>
            </a:solidFill>
          </a:ln>
        </p:spPr>
        <p:txBody>
          <a:bodyPr wrap="square" lIns="72000" rIns="7200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lvl="0" rtl="0">
              <a:defRPr/>
            </a:pPr>
            <a:r>
              <a:rPr lang="lv-lv" sz="1100" noProof="0" dirty="0">
                <a:latin typeface="arial" panose="020B0604020202020204" pitchFamily="34" charset="0"/>
                <a:cs typeface="Arial" panose="020B0604020202020204" pitchFamily="34" charset="0"/>
              </a:rPr>
              <a:t>Kreditori tiek iedrošināti dot jums pietiekami daudz laika, lai </a:t>
            </a:r>
            <a:r>
              <a:rPr lang="lv-lv" sz="1100" dirty="0">
                <a:latin typeface="arial" panose="020B0604020202020204" pitchFamily="34" charset="0"/>
                <a:cs typeface="Arial" panose="020B0604020202020204" pitchFamily="34" charset="0"/>
              </a:rPr>
              <a:t>nāktu klajā ar </a:t>
            </a:r>
            <a:r>
              <a:rPr lang="lv-LV" sz="1100" dirty="0">
                <a:latin typeface="arial" panose="020B0604020202020204" pitchFamily="34" charset="0"/>
                <a:cs typeface="Arial" panose="020B0604020202020204" pitchFamily="34" charset="0"/>
              </a:rPr>
              <a:t>restrukturizācijas</a:t>
            </a:r>
            <a:r>
              <a:rPr lang="lv-lv" sz="1100" dirty="0">
                <a:latin typeface="arial" panose="020B0604020202020204" pitchFamily="34" charset="0"/>
                <a:cs typeface="Arial" panose="020B0604020202020204" pitchFamily="34" charset="0"/>
              </a:rPr>
              <a:t> priekšlikumu.</a:t>
            </a:r>
            <a:endParaRPr kumimoji="0" 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lvl="0" rtl="0">
              <a:defRPr/>
            </a:pPr>
            <a:r>
              <a:rPr lang="lv-lv" sz="1100" dirty="0">
                <a:latin typeface="arial" panose="020B0604020202020204" pitchFamily="34" charset="0"/>
                <a:cs typeface="Arial" panose="020B0604020202020204" pitchFamily="34" charset="0"/>
              </a:rPr>
              <a:t>Iespējams</a:t>
            </a:r>
            <a:r>
              <a:rPr lang="lv-lv" sz="1100" b="0" i="0" u="none" strike="noStrike" kern="1200" cap="none" spc="0" normalizeH="0" noProof="0" dirty="0">
                <a:ln>
                  <a:noFill/>
                </a:ln>
                <a:effectLst/>
                <a:uLnTx/>
                <a:uFillTx/>
                <a:latin typeface="arial" panose="020B0604020202020204" pitchFamily="34" charset="0"/>
                <a:cs typeface="Arial" panose="020B0604020202020204" pitchFamily="34" charset="0"/>
              </a:rPr>
              <a:t>, ka visi attiecīgie kreditori uz </a:t>
            </a:r>
            <a:r>
              <a:rPr lang="lv-lv" sz="1100" dirty="0">
                <a:latin typeface="arial" panose="020B0604020202020204" pitchFamily="34" charset="0"/>
                <a:cs typeface="Arial" panose="020B0604020202020204" pitchFamily="34" charset="0"/>
              </a:rPr>
              <a:t>neilgu laiku</a:t>
            </a:r>
            <a:r>
              <a:rPr lang="lv-lv" sz="1100" b="0" i="0" u="none" strike="noStrike" kern="1200" cap="none" spc="0" normalizeH="0" noProof="0" dirty="0">
                <a:ln>
                  <a:noFill/>
                </a:ln>
                <a:effectLst/>
                <a:uLnTx/>
                <a:uFillTx/>
                <a:latin typeface="arial" panose="020B0604020202020204" pitchFamily="34" charset="0"/>
                <a:cs typeface="Arial" panose="020B0604020202020204" pitchFamily="34" charset="0"/>
              </a:rPr>
              <a:t> </a:t>
            </a:r>
            <a:r>
              <a:rPr lang="lv-lv" sz="1100" dirty="0">
                <a:latin typeface="arial" panose="020B0604020202020204" pitchFamily="34" charset="0"/>
                <a:cs typeface="Arial" panose="020B0604020202020204" pitchFamily="34" charset="0"/>
              </a:rPr>
              <a:t>apturēs</a:t>
            </a:r>
            <a:r>
              <a:rPr lang="lv-lv" sz="1100" b="0" i="0" u="none" strike="noStrike" kern="1200" cap="none" spc="0" normalizeH="0" noProof="0" dirty="0">
                <a:ln>
                  <a:noFill/>
                </a:ln>
                <a:effectLst/>
                <a:uLnTx/>
                <a:uFillTx/>
                <a:latin typeface="arial" panose="020B0604020202020204" pitchFamily="34" charset="0"/>
                <a:cs typeface="Arial" panose="020B0604020202020204" pitchFamily="34" charset="0"/>
              </a:rPr>
              <a:t> savas prasības pret jums, </a:t>
            </a:r>
            <a:r>
              <a:rPr lang="lv-lv" sz="1100" b="0" i="0" u="sng" strike="noStrike" kern="1200" cap="none" spc="0" normalizeH="0" dirty="0">
                <a:ln>
                  <a:noFill/>
                </a:ln>
                <a:effectLst/>
                <a:uLnTx/>
                <a:uFillTx/>
                <a:latin typeface="arial" panose="020B0604020202020204" pitchFamily="34" charset="0"/>
                <a:cs typeface="Arial" panose="020B0604020202020204" pitchFamily="34" charset="0"/>
              </a:rPr>
              <a:t>ja</a:t>
            </a:r>
            <a:r>
              <a:rPr lang="en-US" sz="1100" b="0" i="0" u="sng" strike="noStrike" kern="1200" cap="none" spc="0" normalizeH="0" dirty="0">
                <a:ln>
                  <a:noFill/>
                </a:ln>
                <a:effectLst/>
                <a:uLnTx/>
                <a:uFillTx/>
                <a:latin typeface="arial" panose="020B0604020202020204" pitchFamily="34" charset="0"/>
                <a:cs typeface="Arial" panose="020B0604020202020204" pitchFamily="34" charset="0"/>
              </a:rPr>
              <a:t> </a:t>
            </a:r>
            <a:r>
              <a:rPr lang="lv-lv" sz="1100" b="0" i="0" u="sng" strike="noStrike" kern="1200" cap="none" spc="0" normalizeH="0" dirty="0">
                <a:ln>
                  <a:noFill/>
                </a:ln>
                <a:effectLst/>
                <a:uLnTx/>
                <a:uFillTx/>
                <a:latin typeface="arial" panose="020B0604020202020204" pitchFamily="34" charset="0"/>
                <a:cs typeface="Arial" panose="020B0604020202020204" pitchFamily="34" charset="0"/>
              </a:rPr>
              <a:t>viņi piekritīs priekšlikumam.</a:t>
            </a:r>
          </a:p>
        </p:txBody>
      </p:sp>
      <p:sp>
        <p:nvSpPr>
          <p:cNvPr id="17" name="Rectangle 16">
            <a:extLst>
              <a:ext uri="{FF2B5EF4-FFF2-40B4-BE49-F238E27FC236}">
                <a16:creationId xmlns:a16="http://schemas.microsoft.com/office/drawing/2014/main" id="{3A7D8C04-468B-4FCF-9AD1-2F505BEF5C4D}"/>
              </a:ext>
            </a:extLst>
          </p:cNvPr>
          <p:cNvSpPr/>
          <p:nvPr/>
        </p:nvSpPr>
        <p:spPr>
          <a:xfrm>
            <a:off x="452579" y="5176514"/>
            <a:ext cx="1274763" cy="5092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cxnSp>
        <p:nvCxnSpPr>
          <p:cNvPr id="260" name="Straight Connector 259">
            <a:extLst>
              <a:ext uri="{FF2B5EF4-FFF2-40B4-BE49-F238E27FC236}">
                <a16:creationId xmlns:a16="http://schemas.microsoft.com/office/drawing/2014/main" id="{4013923C-CD4C-4AED-95A4-3D0B99DC906C}"/>
              </a:ext>
            </a:extLst>
          </p:cNvPr>
          <p:cNvCxnSpPr>
            <a:cxnSpLocks/>
          </p:cNvCxnSpPr>
          <p:nvPr/>
        </p:nvCxnSpPr>
        <p:spPr>
          <a:xfrm>
            <a:off x="7255436" y="4451539"/>
            <a:ext cx="0" cy="17639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458C47F-234C-4DBA-9809-A2FC6B666328}"/>
              </a:ext>
            </a:extLst>
          </p:cNvPr>
          <p:cNvCxnSpPr>
            <a:cxnSpLocks/>
          </p:cNvCxnSpPr>
          <p:nvPr/>
        </p:nvCxnSpPr>
        <p:spPr>
          <a:xfrm>
            <a:off x="467236" y="4497606"/>
            <a:ext cx="0" cy="19233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D42EB0FF-B013-4A7D-A2EC-2DD0AB912874}"/>
              </a:ext>
            </a:extLst>
          </p:cNvPr>
          <p:cNvCxnSpPr>
            <a:cxnSpLocks/>
          </p:cNvCxnSpPr>
          <p:nvPr/>
        </p:nvCxnSpPr>
        <p:spPr>
          <a:xfrm>
            <a:off x="2065537" y="4522762"/>
            <a:ext cx="0" cy="19233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2D453689-3B54-4C80-A28D-1A8DD7B549E2}"/>
              </a:ext>
            </a:extLst>
          </p:cNvPr>
          <p:cNvCxnSpPr>
            <a:cxnSpLocks/>
          </p:cNvCxnSpPr>
          <p:nvPr/>
        </p:nvCxnSpPr>
        <p:spPr>
          <a:xfrm>
            <a:off x="3994098" y="4451539"/>
            <a:ext cx="0" cy="17639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18381A11-0567-4C8C-ABDA-6F891068A52D}"/>
              </a:ext>
            </a:extLst>
          </p:cNvPr>
          <p:cNvCxnSpPr>
            <a:cxnSpLocks/>
          </p:cNvCxnSpPr>
          <p:nvPr/>
        </p:nvCxnSpPr>
        <p:spPr>
          <a:xfrm>
            <a:off x="5624767" y="4451539"/>
            <a:ext cx="0" cy="17639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7FF229A7-704A-4F1A-98A4-9097F1B7E1A1}"/>
              </a:ext>
            </a:extLst>
          </p:cNvPr>
          <p:cNvCxnSpPr>
            <a:cxnSpLocks/>
          </p:cNvCxnSpPr>
          <p:nvPr/>
        </p:nvCxnSpPr>
        <p:spPr>
          <a:xfrm>
            <a:off x="8886105" y="4451539"/>
            <a:ext cx="0" cy="17639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C5D56CFC-9C8C-4766-9BBA-D6CFD532901E}"/>
              </a:ext>
            </a:extLst>
          </p:cNvPr>
          <p:cNvCxnSpPr>
            <a:cxnSpLocks/>
          </p:cNvCxnSpPr>
          <p:nvPr/>
        </p:nvCxnSpPr>
        <p:spPr>
          <a:xfrm>
            <a:off x="10516774" y="4451539"/>
            <a:ext cx="0" cy="17639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6F328A4D-E1C6-4B76-94FB-A239BBB8EE8A}"/>
              </a:ext>
            </a:extLst>
          </p:cNvPr>
          <p:cNvSpPr>
            <a:spLocks noGrp="1"/>
          </p:cNvSpPr>
          <p:nvPr>
            <p:ph type="title"/>
          </p:nvPr>
        </p:nvSpPr>
        <p:spPr>
          <a:xfrm>
            <a:off x="483303" y="361907"/>
            <a:ext cx="11362773" cy="1320495"/>
          </a:xfrm>
        </p:spPr>
        <p:txBody>
          <a:bodyPr rtlCol="0"/>
          <a:lstStyle/>
          <a:p>
            <a:pPr lvl="0" rtl="0"/>
            <a:r>
              <a:rPr lang="lv-lv" dirty="0">
                <a:sym typeface="Arial"/>
              </a:rPr>
              <a:t>2</a:t>
            </a:r>
            <a:r>
              <a:rPr lang="lv-LV" dirty="0">
                <a:sym typeface="Arial"/>
              </a:rPr>
              <a:t> </a:t>
            </a:r>
            <a:r>
              <a:rPr lang="lv-lv" sz="3600" dirty="0">
                <a:sym typeface="Arial"/>
              </a:rPr>
              <a:t>a</a:t>
            </a:r>
            <a:r>
              <a:rPr lang="lv-LV" dirty="0">
                <a:sym typeface="Arial"/>
              </a:rPr>
              <a:t>.</a:t>
            </a:r>
            <a:r>
              <a:rPr lang="lv-lv" dirty="0">
                <a:sym typeface="Arial"/>
              </a:rPr>
              <a:t> solis</a:t>
            </a:r>
            <a:r>
              <a:rPr lang="en-US" dirty="0">
                <a:sym typeface="Arial"/>
              </a:rPr>
              <a:t>:</a:t>
            </a:r>
            <a:r>
              <a:rPr lang="lv-lv" dirty="0">
                <a:sym typeface="Arial"/>
              </a:rPr>
              <a:t> Kādi ir ĀTV vispārējie principi?</a:t>
            </a:r>
          </a:p>
        </p:txBody>
      </p:sp>
      <p:sp>
        <p:nvSpPr>
          <p:cNvPr id="86" name="Slide Number Placeholder 5">
            <a:extLst>
              <a:ext uri="{FF2B5EF4-FFF2-40B4-BE49-F238E27FC236}">
                <a16:creationId xmlns:a16="http://schemas.microsoft.com/office/drawing/2014/main" id="{F475ADAF-9354-46E5-B33D-8C11F58CC3D3}"/>
              </a:ext>
            </a:extLst>
          </p:cNvPr>
          <p:cNvSpPr>
            <a:spLocks noGrp="1"/>
          </p:cNvSpPr>
          <p:nvPr>
            <p:ph type="sldNum" sz="quarter" idx="12"/>
          </p:nvPr>
        </p:nvSpPr>
        <p:spPr/>
        <p:txBody>
          <a:bodyPr rtlCol="0"/>
          <a:lstStyle/>
          <a:p>
            <a:pPr lvl="0" rtl="0"/>
            <a:fld id="{E81276B6-4034-4841-805E-541AB8384CBA}" type="slidenum">
              <a:rPr lang="en-GB" noProof="0" smtClean="0"/>
              <a:pPr lvl="0" rtl="0"/>
              <a:t>14</a:t>
            </a:fld>
            <a:endParaRPr lang="en-GB" noProof="0"/>
          </a:p>
        </p:txBody>
      </p:sp>
      <p:sp>
        <p:nvSpPr>
          <p:cNvPr id="724" name="Rectangle 723">
            <a:extLst>
              <a:ext uri="{FF2B5EF4-FFF2-40B4-BE49-F238E27FC236}">
                <a16:creationId xmlns:a16="http://schemas.microsoft.com/office/drawing/2014/main" id="{C9F31624-1892-4E48-8CF2-F9FF8C4EA9FF}"/>
              </a:ext>
            </a:extLst>
          </p:cNvPr>
          <p:cNvSpPr/>
          <p:nvPr/>
        </p:nvSpPr>
        <p:spPr>
          <a:xfrm>
            <a:off x="429186" y="1922251"/>
            <a:ext cx="11376017" cy="626701"/>
          </a:xfrm>
          <a:prstGeom prst="rect">
            <a:avLst/>
          </a:prstGeom>
          <a:solidFill>
            <a:srgbClr val="990066"/>
          </a:solidFill>
        </p:spPr>
        <p:txBody>
          <a:bodyPr wrap="square" lIns="72000" tIns="36000" rIns="72000" bIns="36000" rtlCol="0">
            <a:spAutoFit/>
          </a:bodyPr>
          <a:lstStyle/>
          <a:p>
            <a:pPr lvl="0" rtl="0">
              <a:spcAft>
                <a:spcPts val="800"/>
              </a:spcAft>
              <a:defRPr/>
            </a:pPr>
            <a:r>
              <a:rPr lang="lv-lv" sz="1200" b="1" dirty="0">
                <a:solidFill>
                  <a:schemeClr val="bg1"/>
                </a:solidFill>
                <a:latin typeface="arial" panose="020B0604020202020204" pitchFamily="34" charset="0"/>
                <a:cs typeface="Arial" panose="020B0604020202020204" pitchFamily="34" charset="0"/>
              </a:rPr>
              <a:t>No 2018. gada 12. februāra Maksātnespējas konsultatīvā padome ir atkārtoti apstiprinājusi </a:t>
            </a:r>
            <a:r>
              <a:rPr lang="lv-lv" sz="1200" b="1" dirty="0">
                <a:solidFill>
                  <a:schemeClr val="bg1"/>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publiski pieejamos ĀTV principus,</a:t>
            </a:r>
            <a:r>
              <a:rPr lang="lv-lv" sz="1200" b="1" dirty="0">
                <a:solidFill>
                  <a:schemeClr val="bg1"/>
                </a:solidFill>
                <a:latin typeface="arial" panose="020B0604020202020204" pitchFamily="34" charset="0"/>
                <a:cs typeface="Arial" panose="020B0604020202020204" pitchFamily="34" charset="0"/>
              </a:rPr>
              <a:t> kurus uzņēmēji var ievērot, lai optimizētu savus centienus izvairīties no pārmērīgām parādsaistībām. Brīvprātīga parāda restrukturizācija ir iespējama savlaicīgās un atklātās sarunās ar kreditoriem. To principi ir apkopoti turpmākajā diagrammā. </a:t>
            </a:r>
          </a:p>
        </p:txBody>
      </p:sp>
      <p:sp>
        <p:nvSpPr>
          <p:cNvPr id="218" name="Rectangle 217">
            <a:extLst>
              <a:ext uri="{FF2B5EF4-FFF2-40B4-BE49-F238E27FC236}">
                <a16:creationId xmlns:a16="http://schemas.microsoft.com/office/drawing/2014/main" id="{F88E98B6-6444-4412-A0AC-A20D8CF01052}"/>
              </a:ext>
            </a:extLst>
          </p:cNvPr>
          <p:cNvSpPr/>
          <p:nvPr/>
        </p:nvSpPr>
        <p:spPr>
          <a:xfrm>
            <a:off x="0" y="0"/>
            <a:ext cx="6096000" cy="330072"/>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dirty="0">
                <a:solidFill>
                  <a:schemeClr val="bg1"/>
                </a:solidFill>
                <a:latin typeface="arial" panose="020B0604020202020204" pitchFamily="34" charset="0"/>
                <a:ea typeface="Arial"/>
                <a:cs typeface="Arial"/>
                <a:sym typeface="Arial"/>
              </a:rPr>
              <a:t>Ne</a:t>
            </a:r>
            <a:r>
              <a:rPr lang="lv-LV" sz="1200" b="1" dirty="0">
                <a:solidFill>
                  <a:schemeClr val="bg1"/>
                </a:solidFill>
                <a:latin typeface="arial" panose="020B0604020202020204" pitchFamily="34" charset="0"/>
                <a:ea typeface="Arial"/>
                <a:cs typeface="Arial"/>
                <a:sym typeface="Arial"/>
              </a:rPr>
              <a:t>formāla</a:t>
            </a:r>
            <a:r>
              <a:rPr lang="lv-lv" sz="1200" b="1" dirty="0">
                <a:solidFill>
                  <a:schemeClr val="bg1"/>
                </a:solidFill>
                <a:latin typeface="arial" panose="020B0604020202020204" pitchFamily="34" charset="0"/>
                <a:ea typeface="Arial"/>
                <a:cs typeface="Arial"/>
                <a:sym typeface="Arial"/>
              </a:rPr>
              <a:t> </a:t>
            </a:r>
            <a:r>
              <a:rPr lang="lv-LV" sz="1200" b="1" dirty="0">
                <a:solidFill>
                  <a:schemeClr val="bg1"/>
                </a:solidFill>
                <a:latin typeface="arial" panose="020B0604020202020204" pitchFamily="34" charset="0"/>
                <a:ea typeface="Arial"/>
                <a:cs typeface="Arial"/>
                <a:sym typeface="Arial"/>
              </a:rPr>
              <a:t>restrukturizācija</a:t>
            </a:r>
            <a:r>
              <a:rPr lang="lv-lv" sz="1200" b="1" dirty="0">
                <a:solidFill>
                  <a:schemeClr val="bg1"/>
                </a:solidFill>
                <a:latin typeface="arial" panose="020B0604020202020204" pitchFamily="34" charset="0"/>
                <a:ea typeface="Arial"/>
                <a:cs typeface="Arial"/>
                <a:sym typeface="Arial"/>
              </a:rPr>
              <a:t> </a:t>
            </a:r>
          </a:p>
        </p:txBody>
      </p:sp>
      <p:sp>
        <p:nvSpPr>
          <p:cNvPr id="139" name="Rectangle 138">
            <a:extLst>
              <a:ext uri="{FF2B5EF4-FFF2-40B4-BE49-F238E27FC236}">
                <a16:creationId xmlns:a16="http://schemas.microsoft.com/office/drawing/2014/main" id="{D44F6837-670E-495F-B3C8-398C631A8B93}"/>
              </a:ext>
            </a:extLst>
          </p:cNvPr>
          <p:cNvSpPr/>
          <p:nvPr/>
        </p:nvSpPr>
        <p:spPr>
          <a:xfrm>
            <a:off x="6164690" y="3649074"/>
            <a:ext cx="5619324" cy="484748"/>
          </a:xfrm>
          <a:prstGeom prst="rect">
            <a:avLst/>
          </a:prstGeom>
        </p:spPr>
        <p:txBody>
          <a:bodyPr wrap="none" lIns="0" tIns="0" rIns="0" bIns="0" rtlCol="0">
            <a:noAutofit/>
          </a:bodyPr>
          <a:lstStyle/>
          <a:p>
            <a:pPr lvl="0" algn="just" rtl="0">
              <a:defRPr/>
            </a:pPr>
            <a:r>
              <a:rPr lang="lv-LV" sz="1100" dirty="0">
                <a:solidFill>
                  <a:prstClr val="black"/>
                </a:solidFill>
                <a:latin typeface="arial" panose="020B0604020202020204" pitchFamily="34" charset="0"/>
                <a:cs typeface="Arial" panose="020B0604020202020204" pitchFamily="34" charset="0"/>
              </a:rPr>
              <a:t>Ja darbības pārtraukuma periodā vai saskaņā ar restrukturizācijas piedāvājumiem tiek </a:t>
            </a:r>
          </a:p>
          <a:p>
            <a:pPr lvl="0" algn="just" rtl="0">
              <a:defRPr/>
            </a:pPr>
            <a:r>
              <a:rPr lang="lv-LV" sz="1100" dirty="0">
                <a:solidFill>
                  <a:prstClr val="black"/>
                </a:solidFill>
                <a:latin typeface="arial" panose="020B0604020202020204" pitchFamily="34" charset="0"/>
                <a:cs typeface="Arial" panose="020B0604020202020204" pitchFamily="34" charset="0"/>
              </a:rPr>
              <a:t>piedāvāti papildu līdzekļi, jaunajam aizdevumam var būt nepieciešams papildu </a:t>
            </a:r>
          </a:p>
          <a:p>
            <a:pPr lvl="0" algn="just" rtl="0">
              <a:defRPr/>
            </a:pPr>
            <a:r>
              <a:rPr lang="lv-LV" sz="1100" dirty="0">
                <a:solidFill>
                  <a:prstClr val="black"/>
                </a:solidFill>
                <a:latin typeface="arial" panose="020B0604020202020204" pitchFamily="34" charset="0"/>
                <a:cs typeface="Arial" panose="020B0604020202020204" pitchFamily="34" charset="0"/>
              </a:rPr>
              <a:t>nodrošinājums. Tomēr no īpašniekiem pirms jauna kredīta apstiprināšanas tiks sagaidīta</a:t>
            </a:r>
          </a:p>
          <a:p>
            <a:pPr lvl="0" algn="just" rtl="0">
              <a:defRPr/>
            </a:pPr>
            <a:r>
              <a:rPr lang="lv-LV" sz="1100" dirty="0">
                <a:solidFill>
                  <a:prstClr val="black"/>
                </a:solidFill>
                <a:latin typeface="arial" panose="020B0604020202020204" pitchFamily="34" charset="0"/>
                <a:cs typeface="Arial" panose="020B0604020202020204" pitchFamily="34" charset="0"/>
              </a:rPr>
              <a:t>finanšu līdzekļu investēšana.</a:t>
            </a:r>
          </a:p>
        </p:txBody>
      </p:sp>
      <p:sp>
        <p:nvSpPr>
          <p:cNvPr id="135" name="Rectangle 134">
            <a:extLst>
              <a:ext uri="{FF2B5EF4-FFF2-40B4-BE49-F238E27FC236}">
                <a16:creationId xmlns:a16="http://schemas.microsoft.com/office/drawing/2014/main" id="{6E4B9729-26CE-41E4-A7A5-835C0A946B07}"/>
              </a:ext>
            </a:extLst>
          </p:cNvPr>
          <p:cNvSpPr/>
          <p:nvPr/>
        </p:nvSpPr>
        <p:spPr>
          <a:xfrm>
            <a:off x="6152744" y="2614386"/>
            <a:ext cx="5631269" cy="338554"/>
          </a:xfrm>
          <a:prstGeom prst="rect">
            <a:avLst/>
          </a:prstGeom>
        </p:spPr>
        <p:txBody>
          <a:bodyPr wrap="square" lIns="0" tIns="0" rIns="0" bIns="0" rtlCol="0">
            <a:spAutoFit/>
          </a:bodyPr>
          <a:lstStyle/>
          <a:p>
            <a:pPr lvl="0" rtl="0">
              <a:defRPr/>
            </a:pPr>
            <a:r>
              <a:rPr lang="lv-lv" sz="1100" dirty="0">
                <a:solidFill>
                  <a:prstClr val="black"/>
                </a:solidFill>
                <a:latin typeface="arial" panose="020B0604020202020204" pitchFamily="34" charset="0"/>
                <a:cs typeface="Arial" panose="020B0604020202020204" pitchFamily="34" charset="0"/>
              </a:rPr>
              <a:t>Lai ievērotu visu procesā iesaistīto pušu intereses, lūdzu, pārliecinieties, vai izlīgums tiek efektīvi koordinēts.</a:t>
            </a:r>
          </a:p>
        </p:txBody>
      </p:sp>
      <p:sp>
        <p:nvSpPr>
          <p:cNvPr id="133" name="Rectangle 132">
            <a:extLst>
              <a:ext uri="{FF2B5EF4-FFF2-40B4-BE49-F238E27FC236}">
                <a16:creationId xmlns:a16="http://schemas.microsoft.com/office/drawing/2014/main" id="{65842FEE-BDD9-4A00-A6D9-06316FC9512D}"/>
              </a:ext>
            </a:extLst>
          </p:cNvPr>
          <p:cNvSpPr/>
          <p:nvPr/>
        </p:nvSpPr>
        <p:spPr>
          <a:xfrm>
            <a:off x="6164689" y="3038209"/>
            <a:ext cx="5630863" cy="484748"/>
          </a:xfrm>
          <a:prstGeom prst="rect">
            <a:avLst/>
          </a:prstGeom>
        </p:spPr>
        <p:txBody>
          <a:bodyPr wrap="none" lIns="0" tIns="0" rIns="0" bIns="0" rtlCol="0">
            <a:noAutofit/>
          </a:bodyPr>
          <a:lstStyle/>
          <a:p>
            <a:pPr lvl="0" algn="just" rtl="0">
              <a:defRPr/>
            </a:pPr>
            <a:r>
              <a:rPr lang="lv-lv" sz="1100" dirty="0">
                <a:solidFill>
                  <a:prstClr val="black"/>
                </a:solidFill>
                <a:latin typeface="arial" panose="020B0604020202020204" pitchFamily="34" charset="0"/>
                <a:cs typeface="Arial" panose="020B0604020202020204" pitchFamily="34" charset="0"/>
              </a:rPr>
              <a:t>Informācija par jūsu aktīviem, pasīviem, saimniecisko darbību un prognozēm, kā arī </a:t>
            </a:r>
            <a:br>
              <a:rPr lang="en-GB" sz="1100" dirty="0">
                <a:solidFill>
                  <a:prstClr val="black"/>
                </a:solidFill>
                <a:latin typeface="arial" panose="020B0604020202020204" pitchFamily="34" charset="0"/>
                <a:cs typeface="Arial" panose="020B0604020202020204" pitchFamily="34" charset="0"/>
              </a:rPr>
            </a:br>
            <a:r>
              <a:rPr lang="lv-lv" sz="1100" dirty="0">
                <a:solidFill>
                  <a:prstClr val="black"/>
                </a:solidFill>
                <a:latin typeface="arial" panose="020B0604020202020204" pitchFamily="34" charset="0"/>
                <a:cs typeface="Arial" panose="020B0604020202020204" pitchFamily="34" charset="0"/>
              </a:rPr>
              <a:t>risinājumu priekšlikumiem būs pieejama attiecīgajiem kreditoriem un tiks uzskatīta </a:t>
            </a:r>
            <a:br>
              <a:rPr lang="en-GB" sz="1100" dirty="0">
                <a:solidFill>
                  <a:prstClr val="black"/>
                </a:solidFill>
                <a:latin typeface="arial" panose="020B0604020202020204" pitchFamily="34" charset="0"/>
                <a:cs typeface="Arial" panose="020B0604020202020204" pitchFamily="34" charset="0"/>
              </a:rPr>
            </a:br>
            <a:r>
              <a:rPr lang="lv-lv" sz="1100" dirty="0">
                <a:solidFill>
                  <a:prstClr val="black"/>
                </a:solidFill>
                <a:latin typeface="arial" panose="020B0604020202020204" pitchFamily="34" charset="0"/>
                <a:cs typeface="Arial" panose="020B0604020202020204" pitchFamily="34" charset="0"/>
              </a:rPr>
              <a:t>par konfidenciālu, ja vien tā nav publiski pieejama.</a:t>
            </a:r>
          </a:p>
        </p:txBody>
      </p:sp>
      <p:cxnSp>
        <p:nvCxnSpPr>
          <p:cNvPr id="131" name="Straight Connector 130">
            <a:extLst>
              <a:ext uri="{FF2B5EF4-FFF2-40B4-BE49-F238E27FC236}">
                <a16:creationId xmlns:a16="http://schemas.microsoft.com/office/drawing/2014/main" id="{BE74B3F3-E6B5-4BCE-8534-08C9B8DC0EE4}"/>
              </a:ext>
            </a:extLst>
          </p:cNvPr>
          <p:cNvCxnSpPr/>
          <p:nvPr/>
        </p:nvCxnSpPr>
        <p:spPr>
          <a:xfrm>
            <a:off x="6136757" y="2952940"/>
            <a:ext cx="563127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7D64554C-C9C6-4FEE-A965-EA005AF611E3}"/>
              </a:ext>
            </a:extLst>
          </p:cNvPr>
          <p:cNvCxnSpPr/>
          <p:nvPr/>
        </p:nvCxnSpPr>
        <p:spPr>
          <a:xfrm>
            <a:off x="6183285" y="3592494"/>
            <a:ext cx="563127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4" name="Freeform 67">
            <a:extLst>
              <a:ext uri="{FF2B5EF4-FFF2-40B4-BE49-F238E27FC236}">
                <a16:creationId xmlns:a16="http://schemas.microsoft.com/office/drawing/2014/main" id="{91D14767-B92A-4982-ADF7-94D65C15B167}"/>
              </a:ext>
            </a:extLst>
          </p:cNvPr>
          <p:cNvSpPr>
            <a:spLocks noChangeAspect="1" noEditPoints="1"/>
          </p:cNvSpPr>
          <p:nvPr/>
        </p:nvSpPr>
        <p:spPr bwMode="auto">
          <a:xfrm>
            <a:off x="5713178" y="2597286"/>
            <a:ext cx="342517" cy="339148"/>
          </a:xfrm>
          <a:custGeom>
            <a:avLst/>
            <a:gdLst>
              <a:gd name="T0" fmla="*/ 25 w 202"/>
              <a:gd name="T1" fmla="*/ 200 h 200"/>
              <a:gd name="T2" fmla="*/ 66 w 202"/>
              <a:gd name="T3" fmla="*/ 174 h 200"/>
              <a:gd name="T4" fmla="*/ 89 w 202"/>
              <a:gd name="T5" fmla="*/ 177 h 200"/>
              <a:gd name="T6" fmla="*/ 114 w 202"/>
              <a:gd name="T7" fmla="*/ 177 h 200"/>
              <a:gd name="T8" fmla="*/ 202 w 202"/>
              <a:gd name="T9" fmla="*/ 89 h 200"/>
              <a:gd name="T10" fmla="*/ 114 w 202"/>
              <a:gd name="T11" fmla="*/ 0 h 200"/>
              <a:gd name="T12" fmla="*/ 89 w 202"/>
              <a:gd name="T13" fmla="*/ 0 h 200"/>
              <a:gd name="T14" fmla="*/ 0 w 202"/>
              <a:gd name="T15" fmla="*/ 89 h 200"/>
              <a:gd name="T16" fmla="*/ 25 w 202"/>
              <a:gd name="T17" fmla="*/ 150 h 200"/>
              <a:gd name="T18" fmla="*/ 25 w 202"/>
              <a:gd name="T19" fmla="*/ 200 h 200"/>
              <a:gd name="T20" fmla="*/ 13 w 202"/>
              <a:gd name="T21" fmla="*/ 89 h 200"/>
              <a:gd name="T22" fmla="*/ 89 w 202"/>
              <a:gd name="T23" fmla="*/ 13 h 200"/>
              <a:gd name="T24" fmla="*/ 114 w 202"/>
              <a:gd name="T25" fmla="*/ 13 h 200"/>
              <a:gd name="T26" fmla="*/ 190 w 202"/>
              <a:gd name="T27" fmla="*/ 89 h 200"/>
              <a:gd name="T28" fmla="*/ 114 w 202"/>
              <a:gd name="T29" fmla="*/ 165 h 200"/>
              <a:gd name="T30" fmla="*/ 89 w 202"/>
              <a:gd name="T31" fmla="*/ 165 h 200"/>
              <a:gd name="T32" fmla="*/ 69 w 202"/>
              <a:gd name="T33" fmla="*/ 162 h 200"/>
              <a:gd name="T34" fmla="*/ 63 w 202"/>
              <a:gd name="T35" fmla="*/ 160 h 200"/>
              <a:gd name="T36" fmla="*/ 59 w 202"/>
              <a:gd name="T37" fmla="*/ 163 h 200"/>
              <a:gd name="T38" fmla="*/ 37 w 202"/>
              <a:gd name="T39" fmla="*/ 177 h 200"/>
              <a:gd name="T40" fmla="*/ 38 w 202"/>
              <a:gd name="T41" fmla="*/ 150 h 200"/>
              <a:gd name="T42" fmla="*/ 38 w 202"/>
              <a:gd name="T43" fmla="*/ 145 h 200"/>
              <a:gd name="T44" fmla="*/ 34 w 202"/>
              <a:gd name="T45" fmla="*/ 141 h 200"/>
              <a:gd name="T46" fmla="*/ 13 w 202"/>
              <a:gd name="T47" fmla="*/ 8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2" h="200">
                <a:moveTo>
                  <a:pt x="25" y="200"/>
                </a:moveTo>
                <a:cubicBezTo>
                  <a:pt x="66" y="174"/>
                  <a:pt x="66" y="174"/>
                  <a:pt x="66" y="174"/>
                </a:cubicBezTo>
                <a:cubicBezTo>
                  <a:pt x="73" y="176"/>
                  <a:pt x="81" y="177"/>
                  <a:pt x="89" y="177"/>
                </a:cubicBezTo>
                <a:cubicBezTo>
                  <a:pt x="114" y="177"/>
                  <a:pt x="114" y="177"/>
                  <a:pt x="114" y="177"/>
                </a:cubicBezTo>
                <a:cubicBezTo>
                  <a:pt x="163" y="177"/>
                  <a:pt x="202" y="138"/>
                  <a:pt x="202" y="89"/>
                </a:cubicBezTo>
                <a:cubicBezTo>
                  <a:pt x="202" y="40"/>
                  <a:pt x="163" y="0"/>
                  <a:pt x="114" y="0"/>
                </a:cubicBezTo>
                <a:cubicBezTo>
                  <a:pt x="89" y="0"/>
                  <a:pt x="89" y="0"/>
                  <a:pt x="89" y="0"/>
                </a:cubicBezTo>
                <a:cubicBezTo>
                  <a:pt x="40" y="0"/>
                  <a:pt x="0" y="40"/>
                  <a:pt x="0" y="89"/>
                </a:cubicBezTo>
                <a:cubicBezTo>
                  <a:pt x="0" y="113"/>
                  <a:pt x="10" y="134"/>
                  <a:pt x="25" y="150"/>
                </a:cubicBezTo>
                <a:lnTo>
                  <a:pt x="25" y="200"/>
                </a:lnTo>
                <a:close/>
                <a:moveTo>
                  <a:pt x="13" y="89"/>
                </a:moveTo>
                <a:cubicBezTo>
                  <a:pt x="13" y="47"/>
                  <a:pt x="47" y="13"/>
                  <a:pt x="89" y="13"/>
                </a:cubicBezTo>
                <a:cubicBezTo>
                  <a:pt x="114" y="13"/>
                  <a:pt x="114" y="13"/>
                  <a:pt x="114" y="13"/>
                </a:cubicBezTo>
                <a:cubicBezTo>
                  <a:pt x="156" y="13"/>
                  <a:pt x="190" y="47"/>
                  <a:pt x="190" y="89"/>
                </a:cubicBezTo>
                <a:cubicBezTo>
                  <a:pt x="190" y="131"/>
                  <a:pt x="156" y="165"/>
                  <a:pt x="114" y="165"/>
                </a:cubicBezTo>
                <a:cubicBezTo>
                  <a:pt x="89" y="165"/>
                  <a:pt x="89" y="165"/>
                  <a:pt x="89" y="165"/>
                </a:cubicBezTo>
                <a:cubicBezTo>
                  <a:pt x="82" y="165"/>
                  <a:pt x="76" y="164"/>
                  <a:pt x="69" y="162"/>
                </a:cubicBezTo>
                <a:cubicBezTo>
                  <a:pt x="63" y="160"/>
                  <a:pt x="63" y="160"/>
                  <a:pt x="63" y="160"/>
                </a:cubicBezTo>
                <a:cubicBezTo>
                  <a:pt x="59" y="163"/>
                  <a:pt x="59" y="163"/>
                  <a:pt x="59" y="163"/>
                </a:cubicBezTo>
                <a:cubicBezTo>
                  <a:pt x="37" y="177"/>
                  <a:pt x="37" y="177"/>
                  <a:pt x="37" y="177"/>
                </a:cubicBezTo>
                <a:cubicBezTo>
                  <a:pt x="38" y="150"/>
                  <a:pt x="38" y="150"/>
                  <a:pt x="38" y="150"/>
                </a:cubicBezTo>
                <a:cubicBezTo>
                  <a:pt x="38" y="145"/>
                  <a:pt x="38" y="145"/>
                  <a:pt x="38" y="145"/>
                </a:cubicBezTo>
                <a:cubicBezTo>
                  <a:pt x="34" y="141"/>
                  <a:pt x="34" y="141"/>
                  <a:pt x="34" y="141"/>
                </a:cubicBezTo>
                <a:cubicBezTo>
                  <a:pt x="20" y="127"/>
                  <a:pt x="13" y="108"/>
                  <a:pt x="13" y="89"/>
                </a:cubicBezTo>
                <a:close/>
              </a:path>
            </a:pathLst>
          </a:custGeom>
          <a:solidFill>
            <a:schemeClr val="bg1">
              <a:lumMod val="65000"/>
            </a:schemeClr>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nvGrpSpPr>
          <p:cNvPr id="185" name="Group 184">
            <a:extLst>
              <a:ext uri="{FF2B5EF4-FFF2-40B4-BE49-F238E27FC236}">
                <a16:creationId xmlns:a16="http://schemas.microsoft.com/office/drawing/2014/main" id="{92F12EC9-1BE0-48EF-B20D-F185417769D2}"/>
              </a:ext>
            </a:extLst>
          </p:cNvPr>
          <p:cNvGrpSpPr/>
          <p:nvPr/>
        </p:nvGrpSpPr>
        <p:grpSpPr>
          <a:xfrm>
            <a:off x="5690263" y="3062312"/>
            <a:ext cx="369851" cy="368277"/>
            <a:chOff x="7138146" y="13752513"/>
            <a:chExt cx="369851" cy="368277"/>
          </a:xfrm>
          <a:solidFill>
            <a:schemeClr val="bg1">
              <a:lumMod val="65000"/>
            </a:schemeClr>
          </a:solidFill>
        </p:grpSpPr>
        <p:sp>
          <p:nvSpPr>
            <p:cNvPr id="186" name="Freeform 402">
              <a:extLst>
                <a:ext uri="{FF2B5EF4-FFF2-40B4-BE49-F238E27FC236}">
                  <a16:creationId xmlns:a16="http://schemas.microsoft.com/office/drawing/2014/main" id="{49E562D0-A3C7-4288-B2FD-86DB1F1A8E62}"/>
                </a:ext>
              </a:extLst>
            </p:cNvPr>
            <p:cNvSpPr>
              <a:spLocks noEditPoints="1"/>
            </p:cNvSpPr>
            <p:nvPr/>
          </p:nvSpPr>
          <p:spPr bwMode="auto">
            <a:xfrm>
              <a:off x="7138146" y="13752513"/>
              <a:ext cx="369851" cy="368277"/>
            </a:xfrm>
            <a:custGeom>
              <a:avLst/>
              <a:gdLst>
                <a:gd name="T0" fmla="*/ 288 w 288"/>
                <a:gd name="T1" fmla="*/ 135 h 288"/>
                <a:gd name="T2" fmla="*/ 271 w 288"/>
                <a:gd name="T3" fmla="*/ 135 h 288"/>
                <a:gd name="T4" fmla="*/ 153 w 288"/>
                <a:gd name="T5" fmla="*/ 17 h 288"/>
                <a:gd name="T6" fmla="*/ 153 w 288"/>
                <a:gd name="T7" fmla="*/ 0 h 288"/>
                <a:gd name="T8" fmla="*/ 135 w 288"/>
                <a:gd name="T9" fmla="*/ 0 h 288"/>
                <a:gd name="T10" fmla="*/ 135 w 288"/>
                <a:gd name="T11" fmla="*/ 17 h 288"/>
                <a:gd name="T12" fmla="*/ 17 w 288"/>
                <a:gd name="T13" fmla="*/ 135 h 288"/>
                <a:gd name="T14" fmla="*/ 0 w 288"/>
                <a:gd name="T15" fmla="*/ 135 h 288"/>
                <a:gd name="T16" fmla="*/ 0 w 288"/>
                <a:gd name="T17" fmla="*/ 153 h 288"/>
                <a:gd name="T18" fmla="*/ 17 w 288"/>
                <a:gd name="T19" fmla="*/ 153 h 288"/>
                <a:gd name="T20" fmla="*/ 135 w 288"/>
                <a:gd name="T21" fmla="*/ 270 h 288"/>
                <a:gd name="T22" fmla="*/ 135 w 288"/>
                <a:gd name="T23" fmla="*/ 288 h 288"/>
                <a:gd name="T24" fmla="*/ 153 w 288"/>
                <a:gd name="T25" fmla="*/ 288 h 288"/>
                <a:gd name="T26" fmla="*/ 153 w 288"/>
                <a:gd name="T27" fmla="*/ 270 h 288"/>
                <a:gd name="T28" fmla="*/ 271 w 288"/>
                <a:gd name="T29" fmla="*/ 153 h 288"/>
                <a:gd name="T30" fmla="*/ 288 w 288"/>
                <a:gd name="T31" fmla="*/ 153 h 288"/>
                <a:gd name="T32" fmla="*/ 288 w 288"/>
                <a:gd name="T33" fmla="*/ 135 h 288"/>
                <a:gd name="T34" fmla="*/ 153 w 288"/>
                <a:gd name="T35" fmla="*/ 252 h 288"/>
                <a:gd name="T36" fmla="*/ 153 w 288"/>
                <a:gd name="T37" fmla="*/ 242 h 288"/>
                <a:gd name="T38" fmla="*/ 135 w 288"/>
                <a:gd name="T39" fmla="*/ 242 h 288"/>
                <a:gd name="T40" fmla="*/ 135 w 288"/>
                <a:gd name="T41" fmla="*/ 252 h 288"/>
                <a:gd name="T42" fmla="*/ 35 w 288"/>
                <a:gd name="T43" fmla="*/ 153 h 288"/>
                <a:gd name="T44" fmla="*/ 45 w 288"/>
                <a:gd name="T45" fmla="*/ 153 h 288"/>
                <a:gd name="T46" fmla="*/ 45 w 288"/>
                <a:gd name="T47" fmla="*/ 135 h 288"/>
                <a:gd name="T48" fmla="*/ 35 w 288"/>
                <a:gd name="T49" fmla="*/ 135 h 288"/>
                <a:gd name="T50" fmla="*/ 135 w 288"/>
                <a:gd name="T51" fmla="*/ 35 h 288"/>
                <a:gd name="T52" fmla="*/ 135 w 288"/>
                <a:gd name="T53" fmla="*/ 45 h 288"/>
                <a:gd name="T54" fmla="*/ 153 w 288"/>
                <a:gd name="T55" fmla="*/ 45 h 288"/>
                <a:gd name="T56" fmla="*/ 153 w 288"/>
                <a:gd name="T57" fmla="*/ 35 h 288"/>
                <a:gd name="T58" fmla="*/ 252 w 288"/>
                <a:gd name="T59" fmla="*/ 135 h 288"/>
                <a:gd name="T60" fmla="*/ 242 w 288"/>
                <a:gd name="T61" fmla="*/ 135 h 288"/>
                <a:gd name="T62" fmla="*/ 242 w 288"/>
                <a:gd name="T63" fmla="*/ 153 h 288"/>
                <a:gd name="T64" fmla="*/ 252 w 288"/>
                <a:gd name="T65" fmla="*/ 153 h 288"/>
                <a:gd name="T66" fmla="*/ 153 w 288"/>
                <a:gd name="T67" fmla="*/ 25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8" h="288">
                  <a:moveTo>
                    <a:pt x="288" y="135"/>
                  </a:moveTo>
                  <a:cubicBezTo>
                    <a:pt x="271" y="135"/>
                    <a:pt x="271" y="135"/>
                    <a:pt x="271" y="135"/>
                  </a:cubicBezTo>
                  <a:cubicBezTo>
                    <a:pt x="266" y="72"/>
                    <a:pt x="216" y="22"/>
                    <a:pt x="153" y="17"/>
                  </a:cubicBezTo>
                  <a:cubicBezTo>
                    <a:pt x="153" y="0"/>
                    <a:pt x="153" y="0"/>
                    <a:pt x="153" y="0"/>
                  </a:cubicBezTo>
                  <a:cubicBezTo>
                    <a:pt x="135" y="0"/>
                    <a:pt x="135" y="0"/>
                    <a:pt x="135" y="0"/>
                  </a:cubicBezTo>
                  <a:cubicBezTo>
                    <a:pt x="135" y="17"/>
                    <a:pt x="135" y="17"/>
                    <a:pt x="135" y="17"/>
                  </a:cubicBezTo>
                  <a:cubicBezTo>
                    <a:pt x="72" y="22"/>
                    <a:pt x="22" y="72"/>
                    <a:pt x="17" y="135"/>
                  </a:cubicBezTo>
                  <a:cubicBezTo>
                    <a:pt x="0" y="135"/>
                    <a:pt x="0" y="135"/>
                    <a:pt x="0" y="135"/>
                  </a:cubicBezTo>
                  <a:cubicBezTo>
                    <a:pt x="0" y="153"/>
                    <a:pt x="0" y="153"/>
                    <a:pt x="0" y="153"/>
                  </a:cubicBezTo>
                  <a:cubicBezTo>
                    <a:pt x="17" y="153"/>
                    <a:pt x="17" y="153"/>
                    <a:pt x="17" y="153"/>
                  </a:cubicBezTo>
                  <a:cubicBezTo>
                    <a:pt x="22" y="216"/>
                    <a:pt x="72" y="266"/>
                    <a:pt x="135" y="270"/>
                  </a:cubicBezTo>
                  <a:cubicBezTo>
                    <a:pt x="135" y="288"/>
                    <a:pt x="135" y="288"/>
                    <a:pt x="135" y="288"/>
                  </a:cubicBezTo>
                  <a:cubicBezTo>
                    <a:pt x="153" y="288"/>
                    <a:pt x="153" y="288"/>
                    <a:pt x="153" y="288"/>
                  </a:cubicBezTo>
                  <a:cubicBezTo>
                    <a:pt x="153" y="270"/>
                    <a:pt x="153" y="270"/>
                    <a:pt x="153" y="270"/>
                  </a:cubicBezTo>
                  <a:cubicBezTo>
                    <a:pt x="216" y="266"/>
                    <a:pt x="266" y="216"/>
                    <a:pt x="271" y="153"/>
                  </a:cubicBezTo>
                  <a:cubicBezTo>
                    <a:pt x="288" y="153"/>
                    <a:pt x="288" y="153"/>
                    <a:pt x="288" y="153"/>
                  </a:cubicBezTo>
                  <a:lnTo>
                    <a:pt x="288" y="135"/>
                  </a:lnTo>
                  <a:close/>
                  <a:moveTo>
                    <a:pt x="153" y="252"/>
                  </a:moveTo>
                  <a:cubicBezTo>
                    <a:pt x="153" y="242"/>
                    <a:pt x="153" y="242"/>
                    <a:pt x="153" y="242"/>
                  </a:cubicBezTo>
                  <a:cubicBezTo>
                    <a:pt x="135" y="242"/>
                    <a:pt x="135" y="242"/>
                    <a:pt x="135" y="242"/>
                  </a:cubicBezTo>
                  <a:cubicBezTo>
                    <a:pt x="135" y="252"/>
                    <a:pt x="135" y="252"/>
                    <a:pt x="135" y="252"/>
                  </a:cubicBezTo>
                  <a:cubicBezTo>
                    <a:pt x="82" y="248"/>
                    <a:pt x="40" y="206"/>
                    <a:pt x="35" y="153"/>
                  </a:cubicBezTo>
                  <a:cubicBezTo>
                    <a:pt x="45" y="153"/>
                    <a:pt x="45" y="153"/>
                    <a:pt x="45" y="153"/>
                  </a:cubicBezTo>
                  <a:cubicBezTo>
                    <a:pt x="45" y="135"/>
                    <a:pt x="45" y="135"/>
                    <a:pt x="45" y="135"/>
                  </a:cubicBezTo>
                  <a:cubicBezTo>
                    <a:pt x="35" y="135"/>
                    <a:pt x="35" y="135"/>
                    <a:pt x="35" y="135"/>
                  </a:cubicBezTo>
                  <a:cubicBezTo>
                    <a:pt x="40" y="82"/>
                    <a:pt x="82" y="40"/>
                    <a:pt x="135" y="35"/>
                  </a:cubicBezTo>
                  <a:cubicBezTo>
                    <a:pt x="135" y="45"/>
                    <a:pt x="135" y="45"/>
                    <a:pt x="135" y="45"/>
                  </a:cubicBezTo>
                  <a:cubicBezTo>
                    <a:pt x="153" y="45"/>
                    <a:pt x="153" y="45"/>
                    <a:pt x="153" y="45"/>
                  </a:cubicBezTo>
                  <a:cubicBezTo>
                    <a:pt x="153" y="35"/>
                    <a:pt x="153" y="35"/>
                    <a:pt x="153" y="35"/>
                  </a:cubicBezTo>
                  <a:cubicBezTo>
                    <a:pt x="206" y="40"/>
                    <a:pt x="248" y="82"/>
                    <a:pt x="252" y="135"/>
                  </a:cubicBezTo>
                  <a:cubicBezTo>
                    <a:pt x="242" y="135"/>
                    <a:pt x="242" y="135"/>
                    <a:pt x="242" y="135"/>
                  </a:cubicBezTo>
                  <a:cubicBezTo>
                    <a:pt x="242" y="153"/>
                    <a:pt x="242" y="153"/>
                    <a:pt x="242" y="153"/>
                  </a:cubicBezTo>
                  <a:cubicBezTo>
                    <a:pt x="252" y="153"/>
                    <a:pt x="252" y="153"/>
                    <a:pt x="252" y="153"/>
                  </a:cubicBezTo>
                  <a:cubicBezTo>
                    <a:pt x="248" y="206"/>
                    <a:pt x="206" y="248"/>
                    <a:pt x="153" y="2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187" name="Freeform 403">
              <a:extLst>
                <a:ext uri="{FF2B5EF4-FFF2-40B4-BE49-F238E27FC236}">
                  <a16:creationId xmlns:a16="http://schemas.microsoft.com/office/drawing/2014/main" id="{F49AD509-A4EB-4A29-89E2-5D64DAAEF018}"/>
                </a:ext>
              </a:extLst>
            </p:cNvPr>
            <p:cNvSpPr>
              <a:spLocks noEditPoints="1"/>
            </p:cNvSpPr>
            <p:nvPr/>
          </p:nvSpPr>
          <p:spPr bwMode="auto">
            <a:xfrm>
              <a:off x="7254610" y="13848517"/>
              <a:ext cx="138498" cy="160531"/>
            </a:xfrm>
            <a:custGeom>
              <a:avLst/>
              <a:gdLst>
                <a:gd name="T0" fmla="*/ 99 w 108"/>
                <a:gd name="T1" fmla="*/ 47 h 126"/>
                <a:gd name="T2" fmla="*/ 91 w 108"/>
                <a:gd name="T3" fmla="*/ 47 h 126"/>
                <a:gd name="T4" fmla="*/ 91 w 108"/>
                <a:gd name="T5" fmla="*/ 39 h 126"/>
                <a:gd name="T6" fmla="*/ 54 w 108"/>
                <a:gd name="T7" fmla="*/ 0 h 126"/>
                <a:gd name="T8" fmla="*/ 16 w 108"/>
                <a:gd name="T9" fmla="*/ 39 h 126"/>
                <a:gd name="T10" fmla="*/ 16 w 108"/>
                <a:gd name="T11" fmla="*/ 47 h 126"/>
                <a:gd name="T12" fmla="*/ 9 w 108"/>
                <a:gd name="T13" fmla="*/ 47 h 126"/>
                <a:gd name="T14" fmla="*/ 0 w 108"/>
                <a:gd name="T15" fmla="*/ 56 h 126"/>
                <a:gd name="T16" fmla="*/ 0 w 108"/>
                <a:gd name="T17" fmla="*/ 117 h 126"/>
                <a:gd name="T18" fmla="*/ 9 w 108"/>
                <a:gd name="T19" fmla="*/ 126 h 126"/>
                <a:gd name="T20" fmla="*/ 99 w 108"/>
                <a:gd name="T21" fmla="*/ 126 h 126"/>
                <a:gd name="T22" fmla="*/ 108 w 108"/>
                <a:gd name="T23" fmla="*/ 117 h 126"/>
                <a:gd name="T24" fmla="*/ 108 w 108"/>
                <a:gd name="T25" fmla="*/ 56 h 126"/>
                <a:gd name="T26" fmla="*/ 99 w 108"/>
                <a:gd name="T27" fmla="*/ 47 h 126"/>
                <a:gd name="T28" fmla="*/ 34 w 108"/>
                <a:gd name="T29" fmla="*/ 39 h 126"/>
                <a:gd name="T30" fmla="*/ 54 w 108"/>
                <a:gd name="T31" fmla="*/ 18 h 126"/>
                <a:gd name="T32" fmla="*/ 73 w 108"/>
                <a:gd name="T33" fmla="*/ 39 h 126"/>
                <a:gd name="T34" fmla="*/ 73 w 108"/>
                <a:gd name="T35" fmla="*/ 47 h 126"/>
                <a:gd name="T36" fmla="*/ 34 w 108"/>
                <a:gd name="T37" fmla="*/ 47 h 126"/>
                <a:gd name="T38" fmla="*/ 34 w 108"/>
                <a:gd name="T39" fmla="*/ 39 h 126"/>
                <a:gd name="T40" fmla="*/ 90 w 108"/>
                <a:gd name="T41" fmla="*/ 108 h 126"/>
                <a:gd name="T42" fmla="*/ 18 w 108"/>
                <a:gd name="T43" fmla="*/ 108 h 126"/>
                <a:gd name="T44" fmla="*/ 18 w 108"/>
                <a:gd name="T45" fmla="*/ 65 h 126"/>
                <a:gd name="T46" fmla="*/ 90 w 108"/>
                <a:gd name="T47" fmla="*/ 65 h 126"/>
                <a:gd name="T48" fmla="*/ 90 w 108"/>
                <a:gd name="T49" fmla="*/ 10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 h="126">
                  <a:moveTo>
                    <a:pt x="99" y="47"/>
                  </a:moveTo>
                  <a:cubicBezTo>
                    <a:pt x="91" y="47"/>
                    <a:pt x="91" y="47"/>
                    <a:pt x="91" y="47"/>
                  </a:cubicBezTo>
                  <a:cubicBezTo>
                    <a:pt x="91" y="39"/>
                    <a:pt x="91" y="39"/>
                    <a:pt x="91" y="39"/>
                  </a:cubicBezTo>
                  <a:cubicBezTo>
                    <a:pt x="91" y="17"/>
                    <a:pt x="75" y="0"/>
                    <a:pt x="54" y="0"/>
                  </a:cubicBezTo>
                  <a:cubicBezTo>
                    <a:pt x="33" y="0"/>
                    <a:pt x="16" y="17"/>
                    <a:pt x="16" y="39"/>
                  </a:cubicBezTo>
                  <a:cubicBezTo>
                    <a:pt x="16" y="47"/>
                    <a:pt x="16" y="47"/>
                    <a:pt x="16" y="47"/>
                  </a:cubicBezTo>
                  <a:cubicBezTo>
                    <a:pt x="9" y="47"/>
                    <a:pt x="9" y="47"/>
                    <a:pt x="9" y="47"/>
                  </a:cubicBezTo>
                  <a:cubicBezTo>
                    <a:pt x="4" y="47"/>
                    <a:pt x="0" y="51"/>
                    <a:pt x="0" y="56"/>
                  </a:cubicBezTo>
                  <a:cubicBezTo>
                    <a:pt x="0" y="117"/>
                    <a:pt x="0" y="117"/>
                    <a:pt x="0" y="117"/>
                  </a:cubicBezTo>
                  <a:cubicBezTo>
                    <a:pt x="0" y="122"/>
                    <a:pt x="4" y="126"/>
                    <a:pt x="9" y="126"/>
                  </a:cubicBezTo>
                  <a:cubicBezTo>
                    <a:pt x="99" y="126"/>
                    <a:pt x="99" y="126"/>
                    <a:pt x="99" y="126"/>
                  </a:cubicBezTo>
                  <a:cubicBezTo>
                    <a:pt x="104" y="126"/>
                    <a:pt x="108" y="122"/>
                    <a:pt x="108" y="117"/>
                  </a:cubicBezTo>
                  <a:cubicBezTo>
                    <a:pt x="108" y="56"/>
                    <a:pt x="108" y="56"/>
                    <a:pt x="108" y="56"/>
                  </a:cubicBezTo>
                  <a:cubicBezTo>
                    <a:pt x="108" y="51"/>
                    <a:pt x="104" y="47"/>
                    <a:pt x="99" y="47"/>
                  </a:cubicBezTo>
                  <a:close/>
                  <a:moveTo>
                    <a:pt x="34" y="39"/>
                  </a:moveTo>
                  <a:cubicBezTo>
                    <a:pt x="34" y="27"/>
                    <a:pt x="43" y="18"/>
                    <a:pt x="54" y="18"/>
                  </a:cubicBezTo>
                  <a:cubicBezTo>
                    <a:pt x="65" y="18"/>
                    <a:pt x="73" y="27"/>
                    <a:pt x="73" y="39"/>
                  </a:cubicBezTo>
                  <a:cubicBezTo>
                    <a:pt x="73" y="47"/>
                    <a:pt x="73" y="47"/>
                    <a:pt x="73" y="47"/>
                  </a:cubicBezTo>
                  <a:cubicBezTo>
                    <a:pt x="34" y="47"/>
                    <a:pt x="34" y="47"/>
                    <a:pt x="34" y="47"/>
                  </a:cubicBezTo>
                  <a:lnTo>
                    <a:pt x="34" y="39"/>
                  </a:lnTo>
                  <a:close/>
                  <a:moveTo>
                    <a:pt x="90" y="108"/>
                  </a:moveTo>
                  <a:cubicBezTo>
                    <a:pt x="18" y="108"/>
                    <a:pt x="18" y="108"/>
                    <a:pt x="18" y="108"/>
                  </a:cubicBezTo>
                  <a:cubicBezTo>
                    <a:pt x="18" y="65"/>
                    <a:pt x="18" y="65"/>
                    <a:pt x="18" y="65"/>
                  </a:cubicBezTo>
                  <a:cubicBezTo>
                    <a:pt x="90" y="65"/>
                    <a:pt x="90" y="65"/>
                    <a:pt x="90" y="65"/>
                  </a:cubicBezTo>
                  <a:lnTo>
                    <a:pt x="90"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grpSp>
        <p:nvGrpSpPr>
          <p:cNvPr id="188" name="Group 187">
            <a:extLst>
              <a:ext uri="{FF2B5EF4-FFF2-40B4-BE49-F238E27FC236}">
                <a16:creationId xmlns:a16="http://schemas.microsoft.com/office/drawing/2014/main" id="{E60A9364-C3EA-4A23-9114-0480F5081E6B}"/>
              </a:ext>
            </a:extLst>
          </p:cNvPr>
          <p:cNvGrpSpPr/>
          <p:nvPr/>
        </p:nvGrpSpPr>
        <p:grpSpPr>
          <a:xfrm>
            <a:off x="5720351" y="3710378"/>
            <a:ext cx="383426" cy="300595"/>
            <a:chOff x="1399942" y="16036148"/>
            <a:chExt cx="451691" cy="354113"/>
          </a:xfrm>
          <a:solidFill>
            <a:schemeClr val="bg1">
              <a:lumMod val="65000"/>
            </a:schemeClr>
          </a:solidFill>
        </p:grpSpPr>
        <p:sp>
          <p:nvSpPr>
            <p:cNvPr id="189" name="Freeform 373">
              <a:extLst>
                <a:ext uri="{FF2B5EF4-FFF2-40B4-BE49-F238E27FC236}">
                  <a16:creationId xmlns:a16="http://schemas.microsoft.com/office/drawing/2014/main" id="{804267F5-1B9B-4013-A897-CD0DC247E6DA}"/>
                </a:ext>
              </a:extLst>
            </p:cNvPr>
            <p:cNvSpPr>
              <a:spLocks noEditPoints="1"/>
            </p:cNvSpPr>
            <p:nvPr/>
          </p:nvSpPr>
          <p:spPr bwMode="auto">
            <a:xfrm>
              <a:off x="1399942" y="16036148"/>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190" name="Freeform 374">
              <a:extLst>
                <a:ext uri="{FF2B5EF4-FFF2-40B4-BE49-F238E27FC236}">
                  <a16:creationId xmlns:a16="http://schemas.microsoft.com/office/drawing/2014/main" id="{9EA58E7C-3856-4F7D-970D-8292EA29CCB4}"/>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201" name="Rectangle 200">
            <a:extLst>
              <a:ext uri="{FF2B5EF4-FFF2-40B4-BE49-F238E27FC236}">
                <a16:creationId xmlns:a16="http://schemas.microsoft.com/office/drawing/2014/main" id="{1FC7A219-4204-40B0-BC78-DE596092E2BB}"/>
              </a:ext>
            </a:extLst>
          </p:cNvPr>
          <p:cNvSpPr/>
          <p:nvPr/>
        </p:nvSpPr>
        <p:spPr bwMode="ltGray">
          <a:xfrm>
            <a:off x="462084" y="4638157"/>
            <a:ext cx="1274892" cy="46166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srgbClr val="E57100"/>
                </a:solidFill>
                <a:effectLst/>
                <a:uLnTx/>
                <a:uFillTx/>
                <a:latin typeface="arial" panose="020B0604020202020204" pitchFamily="34" charset="0"/>
                <a:ea typeface="Arial" panose="020B0604020202020204" pitchFamily="34" charset="0"/>
                <a:cs typeface="Arial" panose="020B0604020202020204" pitchFamily="34" charset="0"/>
              </a:rPr>
              <a:t>Potenciālas finansiālas</a:t>
            </a:r>
          </a:p>
          <a:p>
            <a:pPr marL="0" marR="0" lvl="0" indent="0" defTabSz="914400" rtl="0" eaLnBrk="1" fontAlgn="auto" latinLnBrk="0" hangingPunct="1">
              <a:lnSpc>
                <a:spcPct val="100000"/>
              </a:lnSpc>
              <a:spcBef>
                <a:spcPts val="0"/>
              </a:spcBef>
              <a:spcAft>
                <a:spcPts val="0"/>
              </a:spcAft>
              <a:buClrTx/>
              <a:buSzTx/>
              <a:buFontTx/>
              <a:buNone/>
              <a:tabLst/>
              <a:defRPr/>
            </a:pPr>
            <a:r>
              <a:rPr lang="lv-LV" sz="1000" b="1" dirty="0">
                <a:solidFill>
                  <a:srgbClr val="E57100"/>
                </a:solidFill>
                <a:latin typeface="arial" panose="020B0604020202020204" pitchFamily="34" charset="0"/>
                <a:cs typeface="Arial" panose="020B0604020202020204" pitchFamily="34" charset="0"/>
              </a:rPr>
              <a:t>grūtības</a:t>
            </a:r>
          </a:p>
        </p:txBody>
      </p:sp>
      <p:grpSp>
        <p:nvGrpSpPr>
          <p:cNvPr id="202" name="Group 201">
            <a:extLst>
              <a:ext uri="{FF2B5EF4-FFF2-40B4-BE49-F238E27FC236}">
                <a16:creationId xmlns:a16="http://schemas.microsoft.com/office/drawing/2014/main" id="{56B105EF-85D4-4D64-8418-E09E259A4A56}"/>
              </a:ext>
            </a:extLst>
          </p:cNvPr>
          <p:cNvGrpSpPr/>
          <p:nvPr/>
        </p:nvGrpSpPr>
        <p:grpSpPr>
          <a:xfrm>
            <a:off x="743195" y="5223636"/>
            <a:ext cx="693530" cy="445496"/>
            <a:chOff x="782176" y="2824351"/>
            <a:chExt cx="903434" cy="580330"/>
          </a:xfrm>
        </p:grpSpPr>
        <p:cxnSp>
          <p:nvCxnSpPr>
            <p:cNvPr id="228" name="Straight Connector 227">
              <a:extLst>
                <a:ext uri="{FF2B5EF4-FFF2-40B4-BE49-F238E27FC236}">
                  <a16:creationId xmlns:a16="http://schemas.microsoft.com/office/drawing/2014/main" id="{881AB6CE-C64B-4542-B5BA-A83DE1D3559F}"/>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29" name="Straight Connector 228">
              <a:extLst>
                <a:ext uri="{FF2B5EF4-FFF2-40B4-BE49-F238E27FC236}">
                  <a16:creationId xmlns:a16="http://schemas.microsoft.com/office/drawing/2014/main" id="{9E25BCBC-25D4-4540-88EA-01958D6B6A01}"/>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0" name="Straight Connector 229">
              <a:extLst>
                <a:ext uri="{FF2B5EF4-FFF2-40B4-BE49-F238E27FC236}">
                  <a16:creationId xmlns:a16="http://schemas.microsoft.com/office/drawing/2014/main" id="{2F5DA1D9-7AE8-4399-8FC4-894D087ABA7E}"/>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31" name="Group 230">
              <a:extLst>
                <a:ext uri="{FF2B5EF4-FFF2-40B4-BE49-F238E27FC236}">
                  <a16:creationId xmlns:a16="http://schemas.microsoft.com/office/drawing/2014/main" id="{345A5A1A-09C2-4F77-8E3B-24EFF0EB26D8}"/>
                </a:ext>
              </a:extLst>
            </p:cNvPr>
            <p:cNvGrpSpPr/>
            <p:nvPr/>
          </p:nvGrpSpPr>
          <p:grpSpPr>
            <a:xfrm>
              <a:off x="782176" y="2824351"/>
              <a:ext cx="903434" cy="580330"/>
              <a:chOff x="818686" y="1658111"/>
              <a:chExt cx="903434" cy="580330"/>
            </a:xfrm>
          </p:grpSpPr>
          <p:cxnSp>
            <p:nvCxnSpPr>
              <p:cNvPr id="234" name="Straight Connector 233">
                <a:extLst>
                  <a:ext uri="{FF2B5EF4-FFF2-40B4-BE49-F238E27FC236}">
                    <a16:creationId xmlns:a16="http://schemas.microsoft.com/office/drawing/2014/main" id="{A54EE04E-12EB-4E27-9BC0-9C0AC7562416}"/>
                  </a:ext>
                </a:extLst>
              </p:cNvPr>
              <p:cNvCxnSpPr>
                <a:cxnSpLocks/>
              </p:cNvCxnSpPr>
              <p:nvPr/>
            </p:nvCxnSpPr>
            <p:spPr>
              <a:xfrm>
                <a:off x="818686" y="1658111"/>
                <a:ext cx="0" cy="549784"/>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36" name="Straight Connector 235">
                <a:extLst>
                  <a:ext uri="{FF2B5EF4-FFF2-40B4-BE49-F238E27FC236}">
                    <a16:creationId xmlns:a16="http://schemas.microsoft.com/office/drawing/2014/main" id="{40693BDF-E08B-4042-9F6B-DE5DF730C6FB}"/>
                  </a:ext>
                </a:extLst>
              </p:cNvPr>
              <p:cNvCxnSpPr>
                <a:cxnSpLocks/>
              </p:cNvCxnSpPr>
              <p:nvPr/>
            </p:nvCxnSpPr>
            <p:spPr>
              <a:xfrm flipH="1">
                <a:off x="818686" y="2199322"/>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37" name="Straight Connector 236">
                <a:extLst>
                  <a:ext uri="{FF2B5EF4-FFF2-40B4-BE49-F238E27FC236}">
                    <a16:creationId xmlns:a16="http://schemas.microsoft.com/office/drawing/2014/main" id="{85D5C626-0E91-4717-9AE6-AC24BBF5820B}"/>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38" name="Straight Connector 237">
                <a:extLst>
                  <a:ext uri="{FF2B5EF4-FFF2-40B4-BE49-F238E27FC236}">
                    <a16:creationId xmlns:a16="http://schemas.microsoft.com/office/drawing/2014/main" id="{D339EFC0-B78B-4CF6-8F22-E9855FC8DE02}"/>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39" name="Straight Connector 238">
                <a:extLst>
                  <a:ext uri="{FF2B5EF4-FFF2-40B4-BE49-F238E27FC236}">
                    <a16:creationId xmlns:a16="http://schemas.microsoft.com/office/drawing/2014/main" id="{1D22609F-61E6-40CA-AFB4-75AE35D4B161}"/>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40" name="Straight Connector 239">
                <a:extLst>
                  <a:ext uri="{FF2B5EF4-FFF2-40B4-BE49-F238E27FC236}">
                    <a16:creationId xmlns:a16="http://schemas.microsoft.com/office/drawing/2014/main" id="{80F1C88D-EB13-45F9-8AEA-F98DB84E7EE9}"/>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41" name="Straight Connector 240">
                <a:extLst>
                  <a:ext uri="{FF2B5EF4-FFF2-40B4-BE49-F238E27FC236}">
                    <a16:creationId xmlns:a16="http://schemas.microsoft.com/office/drawing/2014/main" id="{7988E142-3DFF-4C37-9F75-503DDACDD4B7}"/>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42" name="Straight Connector 241">
                <a:extLst>
                  <a:ext uri="{FF2B5EF4-FFF2-40B4-BE49-F238E27FC236}">
                    <a16:creationId xmlns:a16="http://schemas.microsoft.com/office/drawing/2014/main" id="{1E624491-FA91-4F12-8228-3ABD8B876544}"/>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243" name="Straight Connector 242">
                <a:extLst>
                  <a:ext uri="{FF2B5EF4-FFF2-40B4-BE49-F238E27FC236}">
                    <a16:creationId xmlns:a16="http://schemas.microsoft.com/office/drawing/2014/main" id="{83118BE4-BB8F-4070-8E28-A3EB005F674C}"/>
                  </a:ext>
                </a:extLst>
              </p:cNvPr>
              <p:cNvCxnSpPr>
                <a:cxnSpLocks/>
              </p:cNvCxnSpPr>
              <p:nvPr/>
            </p:nvCxnSpPr>
            <p:spPr>
              <a:xfrm>
                <a:off x="1475002" y="1903578"/>
                <a:ext cx="131264" cy="334863"/>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44" name="Straight Connector 243">
                <a:extLst>
                  <a:ext uri="{FF2B5EF4-FFF2-40B4-BE49-F238E27FC236}">
                    <a16:creationId xmlns:a16="http://schemas.microsoft.com/office/drawing/2014/main" id="{54273579-A230-4D4B-9481-B4CB1632B3E7}"/>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grpSp>
        <p:nvGrpSpPr>
          <p:cNvPr id="206" name="Group 205">
            <a:extLst>
              <a:ext uri="{FF2B5EF4-FFF2-40B4-BE49-F238E27FC236}">
                <a16:creationId xmlns:a16="http://schemas.microsoft.com/office/drawing/2014/main" id="{4E3A9956-7274-4699-A204-022AA833FB08}"/>
              </a:ext>
            </a:extLst>
          </p:cNvPr>
          <p:cNvGrpSpPr/>
          <p:nvPr/>
        </p:nvGrpSpPr>
        <p:grpSpPr>
          <a:xfrm>
            <a:off x="3969433" y="5213581"/>
            <a:ext cx="388620" cy="426345"/>
            <a:chOff x="3828380" y="2960379"/>
            <a:chExt cx="519601" cy="570042"/>
          </a:xfrm>
          <a:solidFill>
            <a:schemeClr val="bg1">
              <a:lumMod val="65000"/>
            </a:schemeClr>
          </a:solidFill>
        </p:grpSpPr>
        <p:sp>
          <p:nvSpPr>
            <p:cNvPr id="224" name="Freeform 33">
              <a:extLst>
                <a:ext uri="{FF2B5EF4-FFF2-40B4-BE49-F238E27FC236}">
                  <a16:creationId xmlns:a16="http://schemas.microsoft.com/office/drawing/2014/main" id="{83B7EA0B-A50E-49AB-8576-DD2933B4B7D9}"/>
                </a:ext>
              </a:extLst>
            </p:cNvPr>
            <p:cNvSpPr>
              <a:spLocks noChangeAspect="1" noEditPoints="1"/>
            </p:cNvSpPr>
            <p:nvPr/>
          </p:nvSpPr>
          <p:spPr bwMode="auto">
            <a:xfrm>
              <a:off x="3828380" y="2960379"/>
              <a:ext cx="392112" cy="481013"/>
            </a:xfrm>
            <a:custGeom>
              <a:avLst/>
              <a:gdLst>
                <a:gd name="T0" fmla="*/ 150 w 163"/>
                <a:gd name="T1" fmla="*/ 13 h 200"/>
                <a:gd name="T2" fmla="*/ 132 w 163"/>
                <a:gd name="T3" fmla="*/ 13 h 200"/>
                <a:gd name="T4" fmla="*/ 132 w 163"/>
                <a:gd name="T5" fmla="*/ 25 h 200"/>
                <a:gd name="T6" fmla="*/ 150 w 163"/>
                <a:gd name="T7" fmla="*/ 25 h 200"/>
                <a:gd name="T8" fmla="*/ 150 w 163"/>
                <a:gd name="T9" fmla="*/ 188 h 200"/>
                <a:gd name="T10" fmla="*/ 13 w 163"/>
                <a:gd name="T11" fmla="*/ 188 h 200"/>
                <a:gd name="T12" fmla="*/ 13 w 163"/>
                <a:gd name="T13" fmla="*/ 25 h 200"/>
                <a:gd name="T14" fmla="*/ 32 w 163"/>
                <a:gd name="T15" fmla="*/ 25 h 200"/>
                <a:gd name="T16" fmla="*/ 32 w 163"/>
                <a:gd name="T17" fmla="*/ 13 h 200"/>
                <a:gd name="T18" fmla="*/ 13 w 163"/>
                <a:gd name="T19" fmla="*/ 13 h 200"/>
                <a:gd name="T20" fmla="*/ 0 w 163"/>
                <a:gd name="T21" fmla="*/ 25 h 200"/>
                <a:gd name="T22" fmla="*/ 0 w 163"/>
                <a:gd name="T23" fmla="*/ 188 h 200"/>
                <a:gd name="T24" fmla="*/ 13 w 163"/>
                <a:gd name="T25" fmla="*/ 200 h 200"/>
                <a:gd name="T26" fmla="*/ 150 w 163"/>
                <a:gd name="T27" fmla="*/ 200 h 200"/>
                <a:gd name="T28" fmla="*/ 163 w 163"/>
                <a:gd name="T29" fmla="*/ 188 h 200"/>
                <a:gd name="T30" fmla="*/ 163 w 163"/>
                <a:gd name="T31" fmla="*/ 25 h 200"/>
                <a:gd name="T32" fmla="*/ 150 w 163"/>
                <a:gd name="T33" fmla="*/ 13 h 200"/>
                <a:gd name="T34" fmla="*/ 44 w 163"/>
                <a:gd name="T35" fmla="*/ 13 h 200"/>
                <a:gd name="T36" fmla="*/ 119 w 163"/>
                <a:gd name="T37" fmla="*/ 13 h 200"/>
                <a:gd name="T38" fmla="*/ 119 w 163"/>
                <a:gd name="T39" fmla="*/ 0 h 200"/>
                <a:gd name="T40" fmla="*/ 44 w 163"/>
                <a:gd name="T41" fmla="*/ 0 h 200"/>
                <a:gd name="T42" fmla="*/ 44 w 163"/>
                <a:gd name="T43" fmla="*/ 13 h 200"/>
                <a:gd name="T44" fmla="*/ 42 w 163"/>
                <a:gd name="T45" fmla="*/ 100 h 200"/>
                <a:gd name="T46" fmla="*/ 36 w 163"/>
                <a:gd name="T47" fmla="*/ 107 h 200"/>
                <a:gd name="T48" fmla="*/ 42 w 163"/>
                <a:gd name="T49" fmla="*/ 113 h 200"/>
                <a:gd name="T50" fmla="*/ 121 w 163"/>
                <a:gd name="T51" fmla="*/ 113 h 200"/>
                <a:gd name="T52" fmla="*/ 127 w 163"/>
                <a:gd name="T53" fmla="*/ 107 h 200"/>
                <a:gd name="T54" fmla="*/ 121 w 163"/>
                <a:gd name="T55" fmla="*/ 100 h 200"/>
                <a:gd name="T56" fmla="*/ 42 w 163"/>
                <a:gd name="T57" fmla="*/ 100 h 200"/>
                <a:gd name="T58" fmla="*/ 42 w 163"/>
                <a:gd name="T59" fmla="*/ 67 h 200"/>
                <a:gd name="T60" fmla="*/ 36 w 163"/>
                <a:gd name="T61" fmla="*/ 73 h 200"/>
                <a:gd name="T62" fmla="*/ 42 w 163"/>
                <a:gd name="T63" fmla="*/ 79 h 200"/>
                <a:gd name="T64" fmla="*/ 121 w 163"/>
                <a:gd name="T65" fmla="*/ 79 h 200"/>
                <a:gd name="T66" fmla="*/ 127 w 163"/>
                <a:gd name="T67" fmla="*/ 73 h 200"/>
                <a:gd name="T68" fmla="*/ 121 w 163"/>
                <a:gd name="T69" fmla="*/ 67 h 200"/>
                <a:gd name="T70" fmla="*/ 42 w 163"/>
                <a:gd name="T71" fmla="*/ 6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200">
                  <a:moveTo>
                    <a:pt x="150" y="13"/>
                  </a:moveTo>
                  <a:cubicBezTo>
                    <a:pt x="132" y="13"/>
                    <a:pt x="132" y="13"/>
                    <a:pt x="132" y="13"/>
                  </a:cubicBezTo>
                  <a:cubicBezTo>
                    <a:pt x="132" y="25"/>
                    <a:pt x="132" y="25"/>
                    <a:pt x="132" y="25"/>
                  </a:cubicBezTo>
                  <a:cubicBezTo>
                    <a:pt x="150" y="25"/>
                    <a:pt x="150" y="25"/>
                    <a:pt x="150" y="25"/>
                  </a:cubicBezTo>
                  <a:cubicBezTo>
                    <a:pt x="150" y="188"/>
                    <a:pt x="150" y="188"/>
                    <a:pt x="150" y="188"/>
                  </a:cubicBezTo>
                  <a:cubicBezTo>
                    <a:pt x="13" y="188"/>
                    <a:pt x="13" y="188"/>
                    <a:pt x="13" y="188"/>
                  </a:cubicBezTo>
                  <a:cubicBezTo>
                    <a:pt x="13" y="25"/>
                    <a:pt x="13" y="25"/>
                    <a:pt x="13" y="25"/>
                  </a:cubicBezTo>
                  <a:cubicBezTo>
                    <a:pt x="32" y="25"/>
                    <a:pt x="32" y="25"/>
                    <a:pt x="32" y="25"/>
                  </a:cubicBezTo>
                  <a:cubicBezTo>
                    <a:pt x="32" y="13"/>
                    <a:pt x="32" y="13"/>
                    <a:pt x="32" y="13"/>
                  </a:cubicBezTo>
                  <a:cubicBezTo>
                    <a:pt x="13" y="13"/>
                    <a:pt x="13" y="13"/>
                    <a:pt x="13" y="13"/>
                  </a:cubicBezTo>
                  <a:cubicBezTo>
                    <a:pt x="6" y="13"/>
                    <a:pt x="0" y="18"/>
                    <a:pt x="0" y="25"/>
                  </a:cubicBezTo>
                  <a:cubicBezTo>
                    <a:pt x="0" y="188"/>
                    <a:pt x="0" y="188"/>
                    <a:pt x="0" y="188"/>
                  </a:cubicBezTo>
                  <a:cubicBezTo>
                    <a:pt x="0" y="195"/>
                    <a:pt x="6" y="200"/>
                    <a:pt x="13" y="200"/>
                  </a:cubicBezTo>
                  <a:cubicBezTo>
                    <a:pt x="150" y="200"/>
                    <a:pt x="150" y="200"/>
                    <a:pt x="150" y="200"/>
                  </a:cubicBezTo>
                  <a:cubicBezTo>
                    <a:pt x="157" y="200"/>
                    <a:pt x="163" y="195"/>
                    <a:pt x="163" y="188"/>
                  </a:cubicBezTo>
                  <a:cubicBezTo>
                    <a:pt x="163" y="25"/>
                    <a:pt x="163" y="25"/>
                    <a:pt x="163" y="25"/>
                  </a:cubicBezTo>
                  <a:cubicBezTo>
                    <a:pt x="163" y="18"/>
                    <a:pt x="157" y="13"/>
                    <a:pt x="150" y="13"/>
                  </a:cubicBezTo>
                  <a:close/>
                  <a:moveTo>
                    <a:pt x="44" y="13"/>
                  </a:moveTo>
                  <a:cubicBezTo>
                    <a:pt x="119" y="13"/>
                    <a:pt x="119" y="13"/>
                    <a:pt x="119" y="13"/>
                  </a:cubicBezTo>
                  <a:cubicBezTo>
                    <a:pt x="119" y="0"/>
                    <a:pt x="119" y="0"/>
                    <a:pt x="119" y="0"/>
                  </a:cubicBezTo>
                  <a:cubicBezTo>
                    <a:pt x="44" y="0"/>
                    <a:pt x="44" y="0"/>
                    <a:pt x="44" y="0"/>
                  </a:cubicBezTo>
                  <a:lnTo>
                    <a:pt x="44" y="13"/>
                  </a:lnTo>
                  <a:close/>
                  <a:moveTo>
                    <a:pt x="42" y="100"/>
                  </a:moveTo>
                  <a:cubicBezTo>
                    <a:pt x="39" y="100"/>
                    <a:pt x="36" y="103"/>
                    <a:pt x="36" y="107"/>
                  </a:cubicBezTo>
                  <a:cubicBezTo>
                    <a:pt x="36" y="110"/>
                    <a:pt x="39" y="113"/>
                    <a:pt x="42" y="113"/>
                  </a:cubicBezTo>
                  <a:cubicBezTo>
                    <a:pt x="121" y="113"/>
                    <a:pt x="121" y="113"/>
                    <a:pt x="121" y="113"/>
                  </a:cubicBezTo>
                  <a:cubicBezTo>
                    <a:pt x="125" y="113"/>
                    <a:pt x="127" y="110"/>
                    <a:pt x="127" y="107"/>
                  </a:cubicBezTo>
                  <a:cubicBezTo>
                    <a:pt x="127" y="103"/>
                    <a:pt x="125" y="100"/>
                    <a:pt x="121" y="100"/>
                  </a:cubicBezTo>
                  <a:lnTo>
                    <a:pt x="42" y="100"/>
                  </a:lnTo>
                  <a:close/>
                  <a:moveTo>
                    <a:pt x="42" y="67"/>
                  </a:moveTo>
                  <a:cubicBezTo>
                    <a:pt x="39" y="67"/>
                    <a:pt x="36" y="70"/>
                    <a:pt x="36" y="73"/>
                  </a:cubicBezTo>
                  <a:cubicBezTo>
                    <a:pt x="36" y="77"/>
                    <a:pt x="39" y="79"/>
                    <a:pt x="42" y="79"/>
                  </a:cubicBezTo>
                  <a:cubicBezTo>
                    <a:pt x="121" y="79"/>
                    <a:pt x="121" y="79"/>
                    <a:pt x="121" y="79"/>
                  </a:cubicBezTo>
                  <a:cubicBezTo>
                    <a:pt x="125" y="79"/>
                    <a:pt x="127" y="77"/>
                    <a:pt x="127" y="73"/>
                  </a:cubicBezTo>
                  <a:cubicBezTo>
                    <a:pt x="127" y="70"/>
                    <a:pt x="125" y="67"/>
                    <a:pt x="121" y="67"/>
                  </a:cubicBezTo>
                  <a:lnTo>
                    <a:pt x="42" y="67"/>
                  </a:lnTo>
                  <a:close/>
                </a:path>
              </a:pathLst>
            </a:custGeom>
            <a:grpFill/>
            <a:ln>
              <a:noFill/>
            </a:ln>
          </p:spPr>
          <p:txBody>
            <a:bodyPr vert="horz" wrap="square" lIns="78191" tIns="39096" rIns="78191" bIns="39096"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25" name="Freeform 15">
              <a:extLst>
                <a:ext uri="{FF2B5EF4-FFF2-40B4-BE49-F238E27FC236}">
                  <a16:creationId xmlns:a16="http://schemas.microsoft.com/office/drawing/2014/main" id="{5A6F56A3-1F74-4C55-807B-71D0D7D800BF}"/>
                </a:ext>
              </a:extLst>
            </p:cNvPr>
            <p:cNvSpPr>
              <a:spLocks noChangeAspect="1" noEditPoints="1"/>
            </p:cNvSpPr>
            <p:nvPr/>
          </p:nvSpPr>
          <p:spPr bwMode="auto">
            <a:xfrm>
              <a:off x="4024436" y="3173572"/>
              <a:ext cx="323545" cy="323543"/>
            </a:xfrm>
            <a:custGeom>
              <a:avLst/>
              <a:gdLst>
                <a:gd name="T0" fmla="*/ 258 w 303"/>
                <a:gd name="T1" fmla="*/ 44 h 303"/>
                <a:gd name="T2" fmla="*/ 221 w 303"/>
                <a:gd name="T3" fmla="*/ 66 h 303"/>
                <a:gd name="T4" fmla="*/ 273 w 303"/>
                <a:gd name="T5" fmla="*/ 62 h 303"/>
                <a:gd name="T6" fmla="*/ 246 w 303"/>
                <a:gd name="T7" fmla="*/ 95 h 303"/>
                <a:gd name="T8" fmla="*/ 273 w 303"/>
                <a:gd name="T9" fmla="*/ 62 h 303"/>
                <a:gd name="T10" fmla="*/ 297 w 303"/>
                <a:gd name="T11" fmla="*/ 107 h 303"/>
                <a:gd name="T12" fmla="*/ 253 w 303"/>
                <a:gd name="T13" fmla="*/ 110 h 303"/>
                <a:gd name="T14" fmla="*/ 302 w 303"/>
                <a:gd name="T15" fmla="*/ 132 h 303"/>
                <a:gd name="T16" fmla="*/ 261 w 303"/>
                <a:gd name="T17" fmla="*/ 147 h 303"/>
                <a:gd name="T18" fmla="*/ 302 w 303"/>
                <a:gd name="T19" fmla="*/ 132 h 303"/>
                <a:gd name="T20" fmla="*/ 300 w 303"/>
                <a:gd name="T21" fmla="*/ 183 h 303"/>
                <a:gd name="T22" fmla="*/ 261 w 303"/>
                <a:gd name="T23" fmla="*/ 165 h 303"/>
                <a:gd name="T24" fmla="*/ 293 w 303"/>
                <a:gd name="T25" fmla="*/ 206 h 303"/>
                <a:gd name="T26" fmla="*/ 250 w 303"/>
                <a:gd name="T27" fmla="*/ 201 h 303"/>
                <a:gd name="T28" fmla="*/ 293 w 303"/>
                <a:gd name="T29" fmla="*/ 206 h 303"/>
                <a:gd name="T30" fmla="*/ 267 w 303"/>
                <a:gd name="T31" fmla="*/ 250 h 303"/>
                <a:gd name="T32" fmla="*/ 241 w 303"/>
                <a:gd name="T33" fmla="*/ 215 h 303"/>
                <a:gd name="T34" fmla="*/ 250 w 303"/>
                <a:gd name="T35" fmla="*/ 268 h 303"/>
                <a:gd name="T36" fmla="*/ 214 w 303"/>
                <a:gd name="T37" fmla="*/ 242 h 303"/>
                <a:gd name="T38" fmla="*/ 250 w 303"/>
                <a:gd name="T39" fmla="*/ 268 h 303"/>
                <a:gd name="T40" fmla="*/ 205 w 303"/>
                <a:gd name="T41" fmla="*/ 294 h 303"/>
                <a:gd name="T42" fmla="*/ 200 w 303"/>
                <a:gd name="T43" fmla="*/ 251 h 303"/>
                <a:gd name="T44" fmla="*/ 182 w 303"/>
                <a:gd name="T45" fmla="*/ 300 h 303"/>
                <a:gd name="T46" fmla="*/ 164 w 303"/>
                <a:gd name="T47" fmla="*/ 260 h 303"/>
                <a:gd name="T48" fmla="*/ 182 w 303"/>
                <a:gd name="T49" fmla="*/ 300 h 303"/>
                <a:gd name="T50" fmla="*/ 153 w 303"/>
                <a:gd name="T51" fmla="*/ 0 h 303"/>
                <a:gd name="T52" fmla="*/ 142 w 303"/>
                <a:gd name="T53" fmla="*/ 42 h 303"/>
                <a:gd name="T54" fmla="*/ 177 w 303"/>
                <a:gd name="T55" fmla="*/ 3 h 303"/>
                <a:gd name="T56" fmla="*/ 180 w 303"/>
                <a:gd name="T57" fmla="*/ 45 h 303"/>
                <a:gd name="T58" fmla="*/ 177 w 303"/>
                <a:gd name="T59" fmla="*/ 3 h 303"/>
                <a:gd name="T60" fmla="*/ 226 w 303"/>
                <a:gd name="T61" fmla="*/ 19 h 303"/>
                <a:gd name="T62" fmla="*/ 197 w 303"/>
                <a:gd name="T63" fmla="*/ 51 h 303"/>
                <a:gd name="T64" fmla="*/ 144 w 303"/>
                <a:gd name="T65" fmla="*/ 303 h 303"/>
                <a:gd name="T66" fmla="*/ 136 w 303"/>
                <a:gd name="T67" fmla="*/ 260 h 303"/>
                <a:gd name="T68" fmla="*/ 144 w 303"/>
                <a:gd name="T69" fmla="*/ 303 h 303"/>
                <a:gd name="T70" fmla="*/ 94 w 303"/>
                <a:gd name="T71" fmla="*/ 292 h 303"/>
                <a:gd name="T72" fmla="*/ 118 w 303"/>
                <a:gd name="T73" fmla="*/ 256 h 303"/>
                <a:gd name="T74" fmla="*/ 73 w 303"/>
                <a:gd name="T75" fmla="*/ 282 h 303"/>
                <a:gd name="T76" fmla="*/ 85 w 303"/>
                <a:gd name="T77" fmla="*/ 239 h 303"/>
                <a:gd name="T78" fmla="*/ 73 w 303"/>
                <a:gd name="T79" fmla="*/ 282 h 303"/>
                <a:gd name="T80" fmla="*/ 33 w 303"/>
                <a:gd name="T81" fmla="*/ 247 h 303"/>
                <a:gd name="T82" fmla="*/ 73 w 303"/>
                <a:gd name="T83" fmla="*/ 229 h 303"/>
                <a:gd name="T84" fmla="*/ 20 w 303"/>
                <a:gd name="T85" fmla="*/ 227 h 303"/>
                <a:gd name="T86" fmla="*/ 51 w 303"/>
                <a:gd name="T87" fmla="*/ 197 h 303"/>
                <a:gd name="T88" fmla="*/ 20 w 303"/>
                <a:gd name="T89" fmla="*/ 227 h 303"/>
                <a:gd name="T90" fmla="*/ 1 w 303"/>
                <a:gd name="T91" fmla="*/ 179 h 303"/>
                <a:gd name="T92" fmla="*/ 45 w 303"/>
                <a:gd name="T93" fmla="*/ 180 h 303"/>
                <a:gd name="T94" fmla="*/ 0 w 303"/>
                <a:gd name="T95" fmla="*/ 154 h 303"/>
                <a:gd name="T96" fmla="*/ 42 w 303"/>
                <a:gd name="T97" fmla="*/ 144 h 303"/>
                <a:gd name="T98" fmla="*/ 0 w 303"/>
                <a:gd name="T99" fmla="*/ 154 h 303"/>
                <a:gd name="T100" fmla="*/ 7 w 303"/>
                <a:gd name="T101" fmla="*/ 103 h 303"/>
                <a:gd name="T102" fmla="*/ 44 w 303"/>
                <a:gd name="T103" fmla="*/ 126 h 303"/>
                <a:gd name="T104" fmla="*/ 17 w 303"/>
                <a:gd name="T105" fmla="*/ 82 h 303"/>
                <a:gd name="T106" fmla="*/ 59 w 303"/>
                <a:gd name="T107" fmla="*/ 92 h 303"/>
                <a:gd name="T108" fmla="*/ 17 w 303"/>
                <a:gd name="T109" fmla="*/ 82 h 303"/>
                <a:gd name="T110" fmla="*/ 48 w 303"/>
                <a:gd name="T111" fmla="*/ 41 h 303"/>
                <a:gd name="T112" fmla="*/ 70 w 303"/>
                <a:gd name="T113" fmla="*/ 79 h 303"/>
                <a:gd name="T114" fmla="*/ 68 w 303"/>
                <a:gd name="T115" fmla="*/ 25 h 303"/>
                <a:gd name="T116" fmla="*/ 100 w 303"/>
                <a:gd name="T117" fmla="*/ 54 h 303"/>
                <a:gd name="T118" fmla="*/ 68 w 303"/>
                <a:gd name="T119" fmla="*/ 25 h 303"/>
                <a:gd name="T120" fmla="*/ 115 w 303"/>
                <a:gd name="T121" fmla="*/ 4 h 303"/>
                <a:gd name="T122" fmla="*/ 115 w 303"/>
                <a:gd name="T123" fmla="*/ 4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3" h="303">
                  <a:moveTo>
                    <a:pt x="247" y="35"/>
                  </a:moveTo>
                  <a:lnTo>
                    <a:pt x="258" y="44"/>
                  </a:lnTo>
                  <a:lnTo>
                    <a:pt x="229" y="74"/>
                  </a:lnTo>
                  <a:lnTo>
                    <a:pt x="221" y="66"/>
                  </a:lnTo>
                  <a:lnTo>
                    <a:pt x="247" y="35"/>
                  </a:lnTo>
                  <a:close/>
                  <a:moveTo>
                    <a:pt x="273" y="62"/>
                  </a:moveTo>
                  <a:lnTo>
                    <a:pt x="282" y="72"/>
                  </a:lnTo>
                  <a:lnTo>
                    <a:pt x="246" y="95"/>
                  </a:lnTo>
                  <a:lnTo>
                    <a:pt x="239" y="86"/>
                  </a:lnTo>
                  <a:lnTo>
                    <a:pt x="273" y="62"/>
                  </a:lnTo>
                  <a:close/>
                  <a:moveTo>
                    <a:pt x="293" y="95"/>
                  </a:moveTo>
                  <a:lnTo>
                    <a:pt x="297" y="107"/>
                  </a:lnTo>
                  <a:lnTo>
                    <a:pt x="256" y="119"/>
                  </a:lnTo>
                  <a:lnTo>
                    <a:pt x="253" y="110"/>
                  </a:lnTo>
                  <a:lnTo>
                    <a:pt x="293" y="95"/>
                  </a:lnTo>
                  <a:close/>
                  <a:moveTo>
                    <a:pt x="302" y="132"/>
                  </a:moveTo>
                  <a:lnTo>
                    <a:pt x="303" y="145"/>
                  </a:lnTo>
                  <a:lnTo>
                    <a:pt x="261" y="147"/>
                  </a:lnTo>
                  <a:lnTo>
                    <a:pt x="261" y="138"/>
                  </a:lnTo>
                  <a:lnTo>
                    <a:pt x="302" y="132"/>
                  </a:lnTo>
                  <a:close/>
                  <a:moveTo>
                    <a:pt x="302" y="170"/>
                  </a:moveTo>
                  <a:lnTo>
                    <a:pt x="300" y="183"/>
                  </a:lnTo>
                  <a:lnTo>
                    <a:pt x="259" y="174"/>
                  </a:lnTo>
                  <a:lnTo>
                    <a:pt x="261" y="165"/>
                  </a:lnTo>
                  <a:lnTo>
                    <a:pt x="302" y="170"/>
                  </a:lnTo>
                  <a:close/>
                  <a:moveTo>
                    <a:pt x="293" y="206"/>
                  </a:moveTo>
                  <a:lnTo>
                    <a:pt x="288" y="220"/>
                  </a:lnTo>
                  <a:lnTo>
                    <a:pt x="250" y="201"/>
                  </a:lnTo>
                  <a:lnTo>
                    <a:pt x="255" y="191"/>
                  </a:lnTo>
                  <a:lnTo>
                    <a:pt x="293" y="206"/>
                  </a:lnTo>
                  <a:close/>
                  <a:moveTo>
                    <a:pt x="276" y="239"/>
                  </a:moveTo>
                  <a:lnTo>
                    <a:pt x="267" y="250"/>
                  </a:lnTo>
                  <a:lnTo>
                    <a:pt x="235" y="224"/>
                  </a:lnTo>
                  <a:lnTo>
                    <a:pt x="241" y="215"/>
                  </a:lnTo>
                  <a:lnTo>
                    <a:pt x="276" y="239"/>
                  </a:lnTo>
                  <a:close/>
                  <a:moveTo>
                    <a:pt x="250" y="268"/>
                  </a:moveTo>
                  <a:lnTo>
                    <a:pt x="238" y="276"/>
                  </a:lnTo>
                  <a:lnTo>
                    <a:pt x="214" y="242"/>
                  </a:lnTo>
                  <a:lnTo>
                    <a:pt x="223" y="236"/>
                  </a:lnTo>
                  <a:lnTo>
                    <a:pt x="250" y="268"/>
                  </a:lnTo>
                  <a:close/>
                  <a:moveTo>
                    <a:pt x="218" y="288"/>
                  </a:moveTo>
                  <a:lnTo>
                    <a:pt x="205" y="294"/>
                  </a:lnTo>
                  <a:lnTo>
                    <a:pt x="189" y="254"/>
                  </a:lnTo>
                  <a:lnTo>
                    <a:pt x="200" y="251"/>
                  </a:lnTo>
                  <a:lnTo>
                    <a:pt x="218" y="288"/>
                  </a:lnTo>
                  <a:close/>
                  <a:moveTo>
                    <a:pt x="182" y="300"/>
                  </a:moveTo>
                  <a:lnTo>
                    <a:pt x="168" y="303"/>
                  </a:lnTo>
                  <a:lnTo>
                    <a:pt x="164" y="260"/>
                  </a:lnTo>
                  <a:lnTo>
                    <a:pt x="173" y="259"/>
                  </a:lnTo>
                  <a:lnTo>
                    <a:pt x="182" y="300"/>
                  </a:lnTo>
                  <a:close/>
                  <a:moveTo>
                    <a:pt x="139" y="1"/>
                  </a:moveTo>
                  <a:lnTo>
                    <a:pt x="153" y="0"/>
                  </a:lnTo>
                  <a:lnTo>
                    <a:pt x="153" y="42"/>
                  </a:lnTo>
                  <a:lnTo>
                    <a:pt x="142" y="42"/>
                  </a:lnTo>
                  <a:lnTo>
                    <a:pt x="139" y="1"/>
                  </a:lnTo>
                  <a:close/>
                  <a:moveTo>
                    <a:pt x="177" y="3"/>
                  </a:moveTo>
                  <a:lnTo>
                    <a:pt x="191" y="6"/>
                  </a:lnTo>
                  <a:lnTo>
                    <a:pt x="180" y="45"/>
                  </a:lnTo>
                  <a:lnTo>
                    <a:pt x="170" y="44"/>
                  </a:lnTo>
                  <a:lnTo>
                    <a:pt x="177" y="3"/>
                  </a:lnTo>
                  <a:close/>
                  <a:moveTo>
                    <a:pt x="214" y="13"/>
                  </a:moveTo>
                  <a:lnTo>
                    <a:pt x="226" y="19"/>
                  </a:lnTo>
                  <a:lnTo>
                    <a:pt x="206" y="56"/>
                  </a:lnTo>
                  <a:lnTo>
                    <a:pt x="197" y="51"/>
                  </a:lnTo>
                  <a:lnTo>
                    <a:pt x="214" y="13"/>
                  </a:lnTo>
                  <a:close/>
                  <a:moveTo>
                    <a:pt x="144" y="303"/>
                  </a:moveTo>
                  <a:lnTo>
                    <a:pt x="130" y="301"/>
                  </a:lnTo>
                  <a:lnTo>
                    <a:pt x="136" y="260"/>
                  </a:lnTo>
                  <a:lnTo>
                    <a:pt x="145" y="262"/>
                  </a:lnTo>
                  <a:lnTo>
                    <a:pt x="144" y="303"/>
                  </a:lnTo>
                  <a:close/>
                  <a:moveTo>
                    <a:pt x="106" y="297"/>
                  </a:moveTo>
                  <a:lnTo>
                    <a:pt x="94" y="292"/>
                  </a:lnTo>
                  <a:lnTo>
                    <a:pt x="109" y="253"/>
                  </a:lnTo>
                  <a:lnTo>
                    <a:pt x="118" y="256"/>
                  </a:lnTo>
                  <a:lnTo>
                    <a:pt x="106" y="297"/>
                  </a:lnTo>
                  <a:close/>
                  <a:moveTo>
                    <a:pt x="73" y="282"/>
                  </a:moveTo>
                  <a:lnTo>
                    <a:pt x="61" y="273"/>
                  </a:lnTo>
                  <a:lnTo>
                    <a:pt x="85" y="239"/>
                  </a:lnTo>
                  <a:lnTo>
                    <a:pt x="94" y="245"/>
                  </a:lnTo>
                  <a:lnTo>
                    <a:pt x="73" y="282"/>
                  </a:lnTo>
                  <a:close/>
                  <a:moveTo>
                    <a:pt x="42" y="257"/>
                  </a:moveTo>
                  <a:lnTo>
                    <a:pt x="33" y="247"/>
                  </a:lnTo>
                  <a:lnTo>
                    <a:pt x="65" y="221"/>
                  </a:lnTo>
                  <a:lnTo>
                    <a:pt x="73" y="229"/>
                  </a:lnTo>
                  <a:lnTo>
                    <a:pt x="42" y="257"/>
                  </a:lnTo>
                  <a:close/>
                  <a:moveTo>
                    <a:pt x="20" y="227"/>
                  </a:moveTo>
                  <a:lnTo>
                    <a:pt x="13" y="215"/>
                  </a:lnTo>
                  <a:lnTo>
                    <a:pt x="51" y="197"/>
                  </a:lnTo>
                  <a:lnTo>
                    <a:pt x="56" y="206"/>
                  </a:lnTo>
                  <a:lnTo>
                    <a:pt x="20" y="227"/>
                  </a:lnTo>
                  <a:close/>
                  <a:moveTo>
                    <a:pt x="4" y="192"/>
                  </a:moveTo>
                  <a:lnTo>
                    <a:pt x="1" y="179"/>
                  </a:lnTo>
                  <a:lnTo>
                    <a:pt x="42" y="171"/>
                  </a:lnTo>
                  <a:lnTo>
                    <a:pt x="45" y="180"/>
                  </a:lnTo>
                  <a:lnTo>
                    <a:pt x="4" y="192"/>
                  </a:lnTo>
                  <a:close/>
                  <a:moveTo>
                    <a:pt x="0" y="154"/>
                  </a:moveTo>
                  <a:lnTo>
                    <a:pt x="0" y="141"/>
                  </a:lnTo>
                  <a:lnTo>
                    <a:pt x="42" y="144"/>
                  </a:lnTo>
                  <a:lnTo>
                    <a:pt x="41" y="153"/>
                  </a:lnTo>
                  <a:lnTo>
                    <a:pt x="0" y="154"/>
                  </a:lnTo>
                  <a:close/>
                  <a:moveTo>
                    <a:pt x="4" y="116"/>
                  </a:moveTo>
                  <a:lnTo>
                    <a:pt x="7" y="103"/>
                  </a:lnTo>
                  <a:lnTo>
                    <a:pt x="47" y="116"/>
                  </a:lnTo>
                  <a:lnTo>
                    <a:pt x="44" y="126"/>
                  </a:lnTo>
                  <a:lnTo>
                    <a:pt x="4" y="116"/>
                  </a:lnTo>
                  <a:close/>
                  <a:moveTo>
                    <a:pt x="17" y="82"/>
                  </a:moveTo>
                  <a:lnTo>
                    <a:pt x="24" y="69"/>
                  </a:lnTo>
                  <a:lnTo>
                    <a:pt x="59" y="92"/>
                  </a:lnTo>
                  <a:lnTo>
                    <a:pt x="54" y="100"/>
                  </a:lnTo>
                  <a:lnTo>
                    <a:pt x="17" y="82"/>
                  </a:lnTo>
                  <a:close/>
                  <a:moveTo>
                    <a:pt x="39" y="50"/>
                  </a:moveTo>
                  <a:lnTo>
                    <a:pt x="48" y="41"/>
                  </a:lnTo>
                  <a:lnTo>
                    <a:pt x="77" y="71"/>
                  </a:lnTo>
                  <a:lnTo>
                    <a:pt x="70" y="79"/>
                  </a:lnTo>
                  <a:lnTo>
                    <a:pt x="39" y="50"/>
                  </a:lnTo>
                  <a:close/>
                  <a:moveTo>
                    <a:pt x="68" y="25"/>
                  </a:moveTo>
                  <a:lnTo>
                    <a:pt x="80" y="18"/>
                  </a:lnTo>
                  <a:lnTo>
                    <a:pt x="100" y="54"/>
                  </a:lnTo>
                  <a:lnTo>
                    <a:pt x="91" y="60"/>
                  </a:lnTo>
                  <a:lnTo>
                    <a:pt x="68" y="25"/>
                  </a:lnTo>
                  <a:close/>
                  <a:moveTo>
                    <a:pt x="101" y="9"/>
                  </a:moveTo>
                  <a:lnTo>
                    <a:pt x="115" y="4"/>
                  </a:lnTo>
                  <a:lnTo>
                    <a:pt x="126" y="45"/>
                  </a:lnTo>
                  <a:lnTo>
                    <a:pt x="115" y="48"/>
                  </a:lnTo>
                  <a:lnTo>
                    <a:pt x="101" y="9"/>
                  </a:lnTo>
                  <a:close/>
                </a:path>
              </a:pathLst>
            </a:custGeom>
            <a:grpFill/>
            <a:ln>
              <a:noFill/>
            </a:ln>
          </p:spPr>
          <p:txBody>
            <a:bodyPr vert="horz" wrap="square" lIns="58643" tIns="29321" rIns="58643" bIns="29321" numCol="1" rtlCol="0" anchor="ctr" anchorCtr="1"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FFC000"/>
                </a:solidFill>
                <a:effectLst/>
                <a:uLnTx/>
                <a:uFillTx/>
                <a:latin typeface="arial" panose="020B0604020202020204" pitchFamily="34" charset="0"/>
                <a:ea typeface="+mn-ea"/>
                <a:cs typeface="+mn-cs"/>
              </a:endParaRPr>
            </a:p>
          </p:txBody>
        </p:sp>
        <p:sp>
          <p:nvSpPr>
            <p:cNvPr id="226" name="Oval 225">
              <a:extLst>
                <a:ext uri="{FF2B5EF4-FFF2-40B4-BE49-F238E27FC236}">
                  <a16:creationId xmlns:a16="http://schemas.microsoft.com/office/drawing/2014/main" id="{C0BDA2A7-D512-414C-B6BF-81735D3C0E18}"/>
                </a:ext>
              </a:extLst>
            </p:cNvPr>
            <p:cNvSpPr/>
            <p:nvPr/>
          </p:nvSpPr>
          <p:spPr>
            <a:xfrm>
              <a:off x="4069703" y="3217172"/>
              <a:ext cx="236342" cy="236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27" name="TextBox 226">
              <a:extLst>
                <a:ext uri="{FF2B5EF4-FFF2-40B4-BE49-F238E27FC236}">
                  <a16:creationId xmlns:a16="http://schemas.microsoft.com/office/drawing/2014/main" id="{1870B119-01D3-4D27-A003-3C50AC022803}"/>
                </a:ext>
              </a:extLst>
            </p:cNvPr>
            <p:cNvSpPr txBox="1"/>
            <p:nvPr/>
          </p:nvSpPr>
          <p:spPr>
            <a:xfrm>
              <a:off x="3999944" y="3190924"/>
              <a:ext cx="308097" cy="33949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50" b="0" i="0" u="none" strike="noStrike" kern="1200" cap="none" spc="0" normalizeH="0" noProof="0">
                  <a:ln>
                    <a:noFill/>
                  </a:ln>
                  <a:solidFill>
                    <a:srgbClr val="FFC000"/>
                  </a:solidFill>
                  <a:effectLst/>
                  <a:uLnTx/>
                  <a:uFillTx/>
                  <a:latin typeface="arial" panose="020B0604020202020204" pitchFamily="34" charset="0"/>
                  <a:ea typeface="+mn-ea"/>
                  <a:cs typeface="+mn-cs"/>
                </a:rPr>
                <a:t>C</a:t>
              </a:r>
              <a:endParaRPr kumimoji="0" lang="en-GB" sz="1050" b="0" i="0" u="none" strike="noStrike" kern="1200" cap="none" spc="0" normalizeH="0" baseline="0" noProof="0" dirty="0">
                <a:ln>
                  <a:noFill/>
                </a:ln>
                <a:solidFill>
                  <a:srgbClr val="FFC000"/>
                </a:solidFill>
                <a:effectLst/>
                <a:uLnTx/>
                <a:uFillTx/>
                <a:latin typeface="arial" panose="020B0604020202020204" pitchFamily="34" charset="0"/>
                <a:ea typeface="+mn-ea"/>
                <a:cs typeface="+mn-cs"/>
              </a:endParaRPr>
            </a:p>
          </p:txBody>
        </p:sp>
      </p:grpSp>
      <p:cxnSp>
        <p:nvCxnSpPr>
          <p:cNvPr id="10" name="Straight Connector 9">
            <a:extLst>
              <a:ext uri="{FF2B5EF4-FFF2-40B4-BE49-F238E27FC236}">
                <a16:creationId xmlns:a16="http://schemas.microsoft.com/office/drawing/2014/main" id="{0C274EAD-67B3-415A-9242-E1E21CD0F4EF}"/>
              </a:ext>
            </a:extLst>
          </p:cNvPr>
          <p:cNvCxnSpPr/>
          <p:nvPr/>
        </p:nvCxnSpPr>
        <p:spPr>
          <a:xfrm>
            <a:off x="462083" y="4477058"/>
            <a:ext cx="1137602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00434A59-E5A1-462E-94A7-E1AE671CFC7A}"/>
              </a:ext>
            </a:extLst>
          </p:cNvPr>
          <p:cNvSpPr/>
          <p:nvPr/>
        </p:nvSpPr>
        <p:spPr>
          <a:xfrm>
            <a:off x="422328" y="4416104"/>
            <a:ext cx="121908" cy="121908"/>
          </a:xfrm>
          <a:prstGeom prst="ellipse">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245" name="Oval 244">
            <a:extLst>
              <a:ext uri="{FF2B5EF4-FFF2-40B4-BE49-F238E27FC236}">
                <a16:creationId xmlns:a16="http://schemas.microsoft.com/office/drawing/2014/main" id="{27848FFF-41EB-421B-BA54-2C5F4E23C466}"/>
              </a:ext>
            </a:extLst>
          </p:cNvPr>
          <p:cNvSpPr/>
          <p:nvPr/>
        </p:nvSpPr>
        <p:spPr>
          <a:xfrm>
            <a:off x="2004583" y="4406170"/>
            <a:ext cx="121908" cy="121908"/>
          </a:xfrm>
          <a:prstGeom prst="ellipse">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246" name="Oval 245">
            <a:extLst>
              <a:ext uri="{FF2B5EF4-FFF2-40B4-BE49-F238E27FC236}">
                <a16:creationId xmlns:a16="http://schemas.microsoft.com/office/drawing/2014/main" id="{A0A3B685-4FDE-4204-B99A-FB5F70A45066}"/>
              </a:ext>
            </a:extLst>
          </p:cNvPr>
          <p:cNvSpPr/>
          <p:nvPr/>
        </p:nvSpPr>
        <p:spPr>
          <a:xfrm>
            <a:off x="3933144" y="4390585"/>
            <a:ext cx="121908" cy="121908"/>
          </a:xfrm>
          <a:prstGeom prst="ellipse">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247" name="Oval 246">
            <a:extLst>
              <a:ext uri="{FF2B5EF4-FFF2-40B4-BE49-F238E27FC236}">
                <a16:creationId xmlns:a16="http://schemas.microsoft.com/office/drawing/2014/main" id="{E3C40D9A-536E-4F0C-ADDE-DC4645B0CC5D}"/>
              </a:ext>
            </a:extLst>
          </p:cNvPr>
          <p:cNvSpPr/>
          <p:nvPr/>
        </p:nvSpPr>
        <p:spPr>
          <a:xfrm>
            <a:off x="5563813" y="4390585"/>
            <a:ext cx="121908" cy="121908"/>
          </a:xfrm>
          <a:prstGeom prst="ellipse">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248" name="Oval 247">
            <a:extLst>
              <a:ext uri="{FF2B5EF4-FFF2-40B4-BE49-F238E27FC236}">
                <a16:creationId xmlns:a16="http://schemas.microsoft.com/office/drawing/2014/main" id="{4947BCD2-47DD-4CBC-9B0E-07FA30CE3D44}"/>
              </a:ext>
            </a:extLst>
          </p:cNvPr>
          <p:cNvSpPr/>
          <p:nvPr/>
        </p:nvSpPr>
        <p:spPr>
          <a:xfrm>
            <a:off x="7194482" y="4390585"/>
            <a:ext cx="121908" cy="121908"/>
          </a:xfrm>
          <a:prstGeom prst="ellipse">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249" name="Oval 248">
            <a:extLst>
              <a:ext uri="{FF2B5EF4-FFF2-40B4-BE49-F238E27FC236}">
                <a16:creationId xmlns:a16="http://schemas.microsoft.com/office/drawing/2014/main" id="{F5F38E46-6541-437D-A4D6-478F919537D9}"/>
              </a:ext>
            </a:extLst>
          </p:cNvPr>
          <p:cNvSpPr/>
          <p:nvPr/>
        </p:nvSpPr>
        <p:spPr>
          <a:xfrm>
            <a:off x="8825151" y="4390585"/>
            <a:ext cx="121908" cy="121908"/>
          </a:xfrm>
          <a:prstGeom prst="ellipse">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250" name="Oval 249">
            <a:extLst>
              <a:ext uri="{FF2B5EF4-FFF2-40B4-BE49-F238E27FC236}">
                <a16:creationId xmlns:a16="http://schemas.microsoft.com/office/drawing/2014/main" id="{463ACEA9-330B-48D9-84E9-A551FF61993F}"/>
              </a:ext>
            </a:extLst>
          </p:cNvPr>
          <p:cNvSpPr/>
          <p:nvPr/>
        </p:nvSpPr>
        <p:spPr>
          <a:xfrm>
            <a:off x="10455820" y="4390585"/>
            <a:ext cx="121908" cy="121908"/>
          </a:xfrm>
          <a:prstGeom prst="ellipse">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251" name="Rectangle 250">
            <a:extLst>
              <a:ext uri="{FF2B5EF4-FFF2-40B4-BE49-F238E27FC236}">
                <a16:creationId xmlns:a16="http://schemas.microsoft.com/office/drawing/2014/main" id="{EAE50B27-F9C2-4A68-99BC-A33AEBFA374C}"/>
              </a:ext>
            </a:extLst>
          </p:cNvPr>
          <p:cNvSpPr/>
          <p:nvPr/>
        </p:nvSpPr>
        <p:spPr bwMode="ltGray">
          <a:xfrm>
            <a:off x="2037817" y="4683948"/>
            <a:ext cx="127489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lvl="0" rtl="0">
              <a:defRPr/>
            </a:pPr>
            <a:r>
              <a:rPr lang="lv-lv" sz="1000" b="1" dirty="0">
                <a:solidFill>
                  <a:srgbClr val="E57100"/>
                </a:solidFill>
                <a:latin typeface="arial" panose="020B0604020202020204" pitchFamily="34" charset="0"/>
                <a:ea typeface="Arial" panose="020B0604020202020204" pitchFamily="34" charset="0"/>
                <a:cs typeface="Arial" panose="020B0604020202020204" pitchFamily="34" charset="0"/>
              </a:rPr>
              <a:t>Nāciet klajā ar rīcības plānu</a:t>
            </a:r>
          </a:p>
        </p:txBody>
      </p:sp>
      <p:sp>
        <p:nvSpPr>
          <p:cNvPr id="252" name="Rectangle 251">
            <a:extLst>
              <a:ext uri="{FF2B5EF4-FFF2-40B4-BE49-F238E27FC236}">
                <a16:creationId xmlns:a16="http://schemas.microsoft.com/office/drawing/2014/main" id="{24F0A4CE-3847-4C41-9656-97FDD396154C}"/>
              </a:ext>
            </a:extLst>
          </p:cNvPr>
          <p:cNvSpPr/>
          <p:nvPr/>
        </p:nvSpPr>
        <p:spPr bwMode="ltGray">
          <a:xfrm>
            <a:off x="3969433" y="4695210"/>
            <a:ext cx="127489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lvl="0" rtl="0">
              <a:defRPr/>
            </a:pPr>
            <a:r>
              <a:rPr lang="lv-lv" sz="1000" b="1">
                <a:solidFill>
                  <a:srgbClr val="E57100"/>
                </a:solidFill>
                <a:latin typeface="arial" panose="020B0604020202020204" pitchFamily="34" charset="0"/>
                <a:ea typeface="Arial" panose="020B0604020202020204" pitchFamily="34" charset="0"/>
                <a:cs typeface="Arial" panose="020B0604020202020204" pitchFamily="34" charset="0"/>
              </a:rPr>
              <a:t>Vienojieties par plānu ar kreditoriem</a:t>
            </a:r>
          </a:p>
        </p:txBody>
      </p:sp>
      <p:sp>
        <p:nvSpPr>
          <p:cNvPr id="253" name="Rectangle 252">
            <a:extLst>
              <a:ext uri="{FF2B5EF4-FFF2-40B4-BE49-F238E27FC236}">
                <a16:creationId xmlns:a16="http://schemas.microsoft.com/office/drawing/2014/main" id="{E7939404-89ED-4D16-BBB9-6A6079A2F0D0}"/>
              </a:ext>
            </a:extLst>
          </p:cNvPr>
          <p:cNvSpPr/>
          <p:nvPr/>
        </p:nvSpPr>
        <p:spPr bwMode="ltGray">
          <a:xfrm>
            <a:off x="5619985" y="4695210"/>
            <a:ext cx="1274892" cy="153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lvl="0" rtl="0">
              <a:defRPr/>
            </a:pPr>
            <a:r>
              <a:rPr lang="lv-lv" sz="1000" b="1">
                <a:solidFill>
                  <a:srgbClr val="E57100"/>
                </a:solidFill>
                <a:latin typeface="arial" panose="020B0604020202020204" pitchFamily="34" charset="0"/>
                <a:ea typeface="Arial" panose="020B0604020202020204" pitchFamily="34" charset="0"/>
                <a:cs typeface="Arial" panose="020B0604020202020204" pitchFamily="34" charset="0"/>
              </a:rPr>
              <a:t>Īstenojiet plānu</a:t>
            </a:r>
          </a:p>
        </p:txBody>
      </p:sp>
      <p:sp>
        <p:nvSpPr>
          <p:cNvPr id="254" name="Rectangle 253">
            <a:extLst>
              <a:ext uri="{FF2B5EF4-FFF2-40B4-BE49-F238E27FC236}">
                <a16:creationId xmlns:a16="http://schemas.microsoft.com/office/drawing/2014/main" id="{BC63BE79-4266-48F0-887C-9F1696C40A83}"/>
              </a:ext>
            </a:extLst>
          </p:cNvPr>
          <p:cNvSpPr/>
          <p:nvPr/>
        </p:nvSpPr>
        <p:spPr bwMode="ltGray">
          <a:xfrm>
            <a:off x="7251753" y="4709829"/>
            <a:ext cx="1274892" cy="384721"/>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lvl="0" rtl="0">
              <a:lnSpc>
                <a:spcPts val="1000"/>
              </a:lnSpc>
              <a:defRPr/>
            </a:pPr>
            <a:r>
              <a:rPr lang="lv-lv" sz="1000" b="1">
                <a:solidFill>
                  <a:srgbClr val="E57100"/>
                </a:solidFill>
                <a:latin typeface="arial" panose="020B0604020202020204" pitchFamily="34" charset="0"/>
                <a:ea typeface="Arial" panose="020B0604020202020204" pitchFamily="34" charset="0"/>
                <a:cs typeface="Arial" panose="020B0604020202020204" pitchFamily="34" charset="0"/>
              </a:rPr>
              <a:t>Ja nepieciešams, vienojieties par plāna grozījumiem </a:t>
            </a:r>
          </a:p>
        </p:txBody>
      </p:sp>
      <p:sp>
        <p:nvSpPr>
          <p:cNvPr id="255" name="Rectangle 254">
            <a:extLst>
              <a:ext uri="{FF2B5EF4-FFF2-40B4-BE49-F238E27FC236}">
                <a16:creationId xmlns:a16="http://schemas.microsoft.com/office/drawing/2014/main" id="{67F55E02-6BAC-4879-9185-0BBE7561B4F1}"/>
              </a:ext>
            </a:extLst>
          </p:cNvPr>
          <p:cNvSpPr/>
          <p:nvPr/>
        </p:nvSpPr>
        <p:spPr bwMode="ltGray">
          <a:xfrm>
            <a:off x="8883521" y="4695210"/>
            <a:ext cx="1274892" cy="15388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lvl="0" rtl="0">
              <a:defRPr/>
            </a:pPr>
            <a:r>
              <a:rPr lang="lv-lv" sz="1000" b="1">
                <a:solidFill>
                  <a:srgbClr val="E57100"/>
                </a:solidFill>
                <a:latin typeface="arial" panose="020B0604020202020204" pitchFamily="34" charset="0"/>
                <a:ea typeface="Arial" panose="020B0604020202020204" pitchFamily="34" charset="0"/>
                <a:cs typeface="Arial" panose="020B0604020202020204" pitchFamily="34" charset="0"/>
              </a:rPr>
              <a:t>Novērtējiet rezultātu</a:t>
            </a:r>
          </a:p>
        </p:txBody>
      </p:sp>
      <p:sp>
        <p:nvSpPr>
          <p:cNvPr id="256" name="Rectangle 255">
            <a:extLst>
              <a:ext uri="{FF2B5EF4-FFF2-40B4-BE49-F238E27FC236}">
                <a16:creationId xmlns:a16="http://schemas.microsoft.com/office/drawing/2014/main" id="{E734478E-8DE0-4ED5-89BA-CB0E0187BB8A}"/>
              </a:ext>
            </a:extLst>
          </p:cNvPr>
          <p:cNvSpPr/>
          <p:nvPr/>
        </p:nvSpPr>
        <p:spPr bwMode="ltGray">
          <a:xfrm>
            <a:off x="10515289" y="4612638"/>
            <a:ext cx="127489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lvl="0" rtl="0">
              <a:defRPr/>
            </a:pPr>
            <a:r>
              <a:rPr lang="lv-lv" sz="1000" b="1" dirty="0">
                <a:solidFill>
                  <a:schemeClr val="bg1">
                    <a:lumMod val="65000"/>
                  </a:schemeClr>
                </a:solidFill>
                <a:latin typeface="arial" panose="020B0604020202020204" pitchFamily="34" charset="0"/>
                <a:ea typeface="Arial" panose="020B0604020202020204" pitchFamily="34" charset="0"/>
                <a:cs typeface="Arial" panose="020B0604020202020204" pitchFamily="34" charset="0"/>
              </a:rPr>
              <a:t>Formāla restrukturizācija</a:t>
            </a:r>
          </a:p>
        </p:txBody>
      </p:sp>
      <p:sp>
        <p:nvSpPr>
          <p:cNvPr id="264" name="Freeform 33">
            <a:extLst>
              <a:ext uri="{FF2B5EF4-FFF2-40B4-BE49-F238E27FC236}">
                <a16:creationId xmlns:a16="http://schemas.microsoft.com/office/drawing/2014/main" id="{EE0308D9-714B-4E20-9454-D222E3E0F5B0}"/>
              </a:ext>
            </a:extLst>
          </p:cNvPr>
          <p:cNvSpPr>
            <a:spLocks noChangeAspect="1" noEditPoints="1"/>
          </p:cNvSpPr>
          <p:nvPr/>
        </p:nvSpPr>
        <p:spPr bwMode="auto">
          <a:xfrm>
            <a:off x="2045277" y="5241551"/>
            <a:ext cx="250713" cy="308805"/>
          </a:xfrm>
          <a:custGeom>
            <a:avLst/>
            <a:gdLst>
              <a:gd name="T0" fmla="*/ 150 w 162"/>
              <a:gd name="T1" fmla="*/ 186 h 200"/>
              <a:gd name="T2" fmla="*/ 149 w 162"/>
              <a:gd name="T3" fmla="*/ 187 h 200"/>
              <a:gd name="T4" fmla="*/ 13 w 162"/>
              <a:gd name="T5" fmla="*/ 187 h 200"/>
              <a:gd name="T6" fmla="*/ 12 w 162"/>
              <a:gd name="T7" fmla="*/ 186 h 200"/>
              <a:gd name="T8" fmla="*/ 12 w 162"/>
              <a:gd name="T9" fmla="*/ 13 h 200"/>
              <a:gd name="T10" fmla="*/ 13 w 162"/>
              <a:gd name="T11" fmla="*/ 12 h 200"/>
              <a:gd name="T12" fmla="*/ 149 w 162"/>
              <a:gd name="T13" fmla="*/ 12 h 200"/>
              <a:gd name="T14" fmla="*/ 150 w 162"/>
              <a:gd name="T15" fmla="*/ 13 h 200"/>
              <a:gd name="T16" fmla="*/ 150 w 162"/>
              <a:gd name="T17" fmla="*/ 186 h 200"/>
              <a:gd name="T18" fmla="*/ 149 w 162"/>
              <a:gd name="T19" fmla="*/ 0 h 200"/>
              <a:gd name="T20" fmla="*/ 13 w 162"/>
              <a:gd name="T21" fmla="*/ 0 h 200"/>
              <a:gd name="T22" fmla="*/ 0 w 162"/>
              <a:gd name="T23" fmla="*/ 13 h 200"/>
              <a:gd name="T24" fmla="*/ 0 w 162"/>
              <a:gd name="T25" fmla="*/ 186 h 200"/>
              <a:gd name="T26" fmla="*/ 13 w 162"/>
              <a:gd name="T27" fmla="*/ 200 h 200"/>
              <a:gd name="T28" fmla="*/ 149 w 162"/>
              <a:gd name="T29" fmla="*/ 200 h 200"/>
              <a:gd name="T30" fmla="*/ 162 w 162"/>
              <a:gd name="T31" fmla="*/ 186 h 200"/>
              <a:gd name="T32" fmla="*/ 162 w 162"/>
              <a:gd name="T33" fmla="*/ 13 h 200"/>
              <a:gd name="T34" fmla="*/ 149 w 162"/>
              <a:gd name="T35" fmla="*/ 0 h 200"/>
              <a:gd name="T36" fmla="*/ 31 w 162"/>
              <a:gd name="T37" fmla="*/ 87 h 200"/>
              <a:gd name="T38" fmla="*/ 131 w 162"/>
              <a:gd name="T39" fmla="*/ 87 h 200"/>
              <a:gd name="T40" fmla="*/ 131 w 162"/>
              <a:gd name="T41" fmla="*/ 75 h 200"/>
              <a:gd name="T42" fmla="*/ 31 w 162"/>
              <a:gd name="T43" fmla="*/ 75 h 200"/>
              <a:gd name="T44" fmla="*/ 31 w 162"/>
              <a:gd name="T45" fmla="*/ 87 h 200"/>
              <a:gd name="T46" fmla="*/ 31 w 162"/>
              <a:gd name="T47" fmla="*/ 125 h 200"/>
              <a:gd name="T48" fmla="*/ 131 w 162"/>
              <a:gd name="T49" fmla="*/ 125 h 200"/>
              <a:gd name="T50" fmla="*/ 131 w 162"/>
              <a:gd name="T51" fmla="*/ 112 h 200"/>
              <a:gd name="T52" fmla="*/ 31 w 162"/>
              <a:gd name="T53" fmla="*/ 112 h 200"/>
              <a:gd name="T54" fmla="*/ 31 w 162"/>
              <a:gd name="T55" fmla="*/ 125 h 200"/>
              <a:gd name="T56" fmla="*/ 31 w 162"/>
              <a:gd name="T57" fmla="*/ 50 h 200"/>
              <a:gd name="T58" fmla="*/ 81 w 162"/>
              <a:gd name="T59" fmla="*/ 50 h 200"/>
              <a:gd name="T60" fmla="*/ 81 w 162"/>
              <a:gd name="T61" fmla="*/ 37 h 200"/>
              <a:gd name="T62" fmla="*/ 31 w 162"/>
              <a:gd name="T63" fmla="*/ 37 h 200"/>
              <a:gd name="T64" fmla="*/ 31 w 162"/>
              <a:gd name="T65" fmla="*/ 5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200">
                <a:moveTo>
                  <a:pt x="150" y="186"/>
                </a:moveTo>
                <a:cubicBezTo>
                  <a:pt x="150" y="187"/>
                  <a:pt x="150" y="187"/>
                  <a:pt x="149" y="187"/>
                </a:cubicBezTo>
                <a:cubicBezTo>
                  <a:pt x="13" y="187"/>
                  <a:pt x="13" y="187"/>
                  <a:pt x="13" y="187"/>
                </a:cubicBezTo>
                <a:cubicBezTo>
                  <a:pt x="13" y="187"/>
                  <a:pt x="12" y="187"/>
                  <a:pt x="12" y="186"/>
                </a:cubicBezTo>
                <a:cubicBezTo>
                  <a:pt x="12" y="13"/>
                  <a:pt x="12" y="13"/>
                  <a:pt x="12" y="13"/>
                </a:cubicBezTo>
                <a:cubicBezTo>
                  <a:pt x="12" y="12"/>
                  <a:pt x="13" y="12"/>
                  <a:pt x="13" y="12"/>
                </a:cubicBezTo>
                <a:cubicBezTo>
                  <a:pt x="149" y="12"/>
                  <a:pt x="149" y="12"/>
                  <a:pt x="149" y="12"/>
                </a:cubicBezTo>
                <a:cubicBezTo>
                  <a:pt x="150" y="12"/>
                  <a:pt x="150" y="12"/>
                  <a:pt x="150" y="13"/>
                </a:cubicBezTo>
                <a:lnTo>
                  <a:pt x="150" y="186"/>
                </a:lnTo>
                <a:close/>
                <a:moveTo>
                  <a:pt x="149" y="0"/>
                </a:moveTo>
                <a:cubicBezTo>
                  <a:pt x="13" y="0"/>
                  <a:pt x="13" y="0"/>
                  <a:pt x="13" y="0"/>
                </a:cubicBezTo>
                <a:cubicBezTo>
                  <a:pt x="6" y="0"/>
                  <a:pt x="0" y="6"/>
                  <a:pt x="0" y="13"/>
                </a:cubicBezTo>
                <a:cubicBezTo>
                  <a:pt x="0" y="186"/>
                  <a:pt x="0" y="186"/>
                  <a:pt x="0" y="186"/>
                </a:cubicBezTo>
                <a:cubicBezTo>
                  <a:pt x="0" y="194"/>
                  <a:pt x="6" y="200"/>
                  <a:pt x="13" y="200"/>
                </a:cubicBezTo>
                <a:cubicBezTo>
                  <a:pt x="149" y="200"/>
                  <a:pt x="149" y="200"/>
                  <a:pt x="149" y="200"/>
                </a:cubicBezTo>
                <a:cubicBezTo>
                  <a:pt x="157" y="200"/>
                  <a:pt x="162" y="194"/>
                  <a:pt x="162" y="186"/>
                </a:cubicBezTo>
                <a:cubicBezTo>
                  <a:pt x="162" y="13"/>
                  <a:pt x="162" y="13"/>
                  <a:pt x="162" y="13"/>
                </a:cubicBezTo>
                <a:cubicBezTo>
                  <a:pt x="162" y="6"/>
                  <a:pt x="157" y="0"/>
                  <a:pt x="149" y="0"/>
                </a:cubicBezTo>
                <a:close/>
                <a:moveTo>
                  <a:pt x="31" y="87"/>
                </a:moveTo>
                <a:cubicBezTo>
                  <a:pt x="131" y="87"/>
                  <a:pt x="131" y="87"/>
                  <a:pt x="131" y="87"/>
                </a:cubicBezTo>
                <a:cubicBezTo>
                  <a:pt x="131" y="75"/>
                  <a:pt x="131" y="75"/>
                  <a:pt x="131" y="75"/>
                </a:cubicBezTo>
                <a:cubicBezTo>
                  <a:pt x="31" y="75"/>
                  <a:pt x="31" y="75"/>
                  <a:pt x="31" y="75"/>
                </a:cubicBezTo>
                <a:lnTo>
                  <a:pt x="31" y="87"/>
                </a:lnTo>
                <a:close/>
                <a:moveTo>
                  <a:pt x="31" y="125"/>
                </a:moveTo>
                <a:cubicBezTo>
                  <a:pt x="131" y="125"/>
                  <a:pt x="131" y="125"/>
                  <a:pt x="131" y="125"/>
                </a:cubicBezTo>
                <a:cubicBezTo>
                  <a:pt x="131" y="112"/>
                  <a:pt x="131" y="112"/>
                  <a:pt x="131" y="112"/>
                </a:cubicBezTo>
                <a:cubicBezTo>
                  <a:pt x="31" y="112"/>
                  <a:pt x="31" y="112"/>
                  <a:pt x="31" y="112"/>
                </a:cubicBezTo>
                <a:lnTo>
                  <a:pt x="31" y="125"/>
                </a:lnTo>
                <a:close/>
                <a:moveTo>
                  <a:pt x="31" y="50"/>
                </a:moveTo>
                <a:cubicBezTo>
                  <a:pt x="81" y="50"/>
                  <a:pt x="81" y="50"/>
                  <a:pt x="81" y="50"/>
                </a:cubicBezTo>
                <a:cubicBezTo>
                  <a:pt x="81" y="37"/>
                  <a:pt x="81" y="37"/>
                  <a:pt x="81" y="37"/>
                </a:cubicBezTo>
                <a:cubicBezTo>
                  <a:pt x="31" y="37"/>
                  <a:pt x="31" y="37"/>
                  <a:pt x="31" y="37"/>
                </a:cubicBezTo>
                <a:lnTo>
                  <a:pt x="31" y="50"/>
                </a:lnTo>
                <a:close/>
              </a:path>
            </a:pathLst>
          </a:custGeom>
          <a:solidFill>
            <a:schemeClr val="bg1">
              <a:lumMod val="65000"/>
            </a:schemeClr>
          </a:solidFill>
          <a:ln>
            <a:noFill/>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sp>
        <p:nvSpPr>
          <p:cNvPr id="265" name="Freeform 19">
            <a:extLst>
              <a:ext uri="{FF2B5EF4-FFF2-40B4-BE49-F238E27FC236}">
                <a16:creationId xmlns:a16="http://schemas.microsoft.com/office/drawing/2014/main" id="{8E073986-8BCA-4641-875C-BE7DF3E78CA4}"/>
              </a:ext>
            </a:extLst>
          </p:cNvPr>
          <p:cNvSpPr>
            <a:spLocks noChangeAspect="1" noEditPoints="1"/>
          </p:cNvSpPr>
          <p:nvPr/>
        </p:nvSpPr>
        <p:spPr bwMode="auto">
          <a:xfrm>
            <a:off x="5619986" y="5374306"/>
            <a:ext cx="332034" cy="185676"/>
          </a:xfrm>
          <a:custGeom>
            <a:avLst/>
            <a:gdLst>
              <a:gd name="T0" fmla="*/ 56 w 304"/>
              <a:gd name="T1" fmla="*/ 94 h 170"/>
              <a:gd name="T2" fmla="*/ 56 w 304"/>
              <a:gd name="T3" fmla="*/ 76 h 170"/>
              <a:gd name="T4" fmla="*/ 304 w 304"/>
              <a:gd name="T5" fmla="*/ 76 h 170"/>
              <a:gd name="T6" fmla="*/ 304 w 304"/>
              <a:gd name="T7" fmla="*/ 94 h 170"/>
              <a:gd name="T8" fmla="*/ 56 w 304"/>
              <a:gd name="T9" fmla="*/ 94 h 170"/>
              <a:gd name="T10" fmla="*/ 56 w 304"/>
              <a:gd name="T11" fmla="*/ 18 h 170"/>
              <a:gd name="T12" fmla="*/ 56 w 304"/>
              <a:gd name="T13" fmla="*/ 0 h 170"/>
              <a:gd name="T14" fmla="*/ 304 w 304"/>
              <a:gd name="T15" fmla="*/ 0 h 170"/>
              <a:gd name="T16" fmla="*/ 304 w 304"/>
              <a:gd name="T17" fmla="*/ 18 h 170"/>
              <a:gd name="T18" fmla="*/ 56 w 304"/>
              <a:gd name="T19" fmla="*/ 18 h 170"/>
              <a:gd name="T20" fmla="*/ 56 w 304"/>
              <a:gd name="T21" fmla="*/ 170 h 170"/>
              <a:gd name="T22" fmla="*/ 56 w 304"/>
              <a:gd name="T23" fmla="*/ 151 h 170"/>
              <a:gd name="T24" fmla="*/ 304 w 304"/>
              <a:gd name="T25" fmla="*/ 151 h 170"/>
              <a:gd name="T26" fmla="*/ 304 w 304"/>
              <a:gd name="T27" fmla="*/ 170 h 170"/>
              <a:gd name="T28" fmla="*/ 56 w 304"/>
              <a:gd name="T29" fmla="*/ 170 h 170"/>
              <a:gd name="T30" fmla="*/ 0 w 304"/>
              <a:gd name="T31" fmla="*/ 94 h 170"/>
              <a:gd name="T32" fmla="*/ 0 w 304"/>
              <a:gd name="T33" fmla="*/ 76 h 170"/>
              <a:gd name="T34" fmla="*/ 38 w 304"/>
              <a:gd name="T35" fmla="*/ 76 h 170"/>
              <a:gd name="T36" fmla="*/ 38 w 304"/>
              <a:gd name="T37" fmla="*/ 94 h 170"/>
              <a:gd name="T38" fmla="*/ 0 w 304"/>
              <a:gd name="T39" fmla="*/ 94 h 170"/>
              <a:gd name="T40" fmla="*/ 0 w 304"/>
              <a:gd name="T41" fmla="*/ 18 h 170"/>
              <a:gd name="T42" fmla="*/ 0 w 304"/>
              <a:gd name="T43" fmla="*/ 0 h 170"/>
              <a:gd name="T44" fmla="*/ 38 w 304"/>
              <a:gd name="T45" fmla="*/ 0 h 170"/>
              <a:gd name="T46" fmla="*/ 38 w 304"/>
              <a:gd name="T47" fmla="*/ 18 h 170"/>
              <a:gd name="T48" fmla="*/ 0 w 304"/>
              <a:gd name="T49" fmla="*/ 18 h 170"/>
              <a:gd name="T50" fmla="*/ 0 w 304"/>
              <a:gd name="T51" fmla="*/ 170 h 170"/>
              <a:gd name="T52" fmla="*/ 0 w 304"/>
              <a:gd name="T53" fmla="*/ 151 h 170"/>
              <a:gd name="T54" fmla="*/ 38 w 304"/>
              <a:gd name="T55" fmla="*/ 151 h 170"/>
              <a:gd name="T56" fmla="*/ 38 w 304"/>
              <a:gd name="T57" fmla="*/ 170 h 170"/>
              <a:gd name="T58" fmla="*/ 0 w 304"/>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4" h="170">
                <a:moveTo>
                  <a:pt x="56" y="94"/>
                </a:moveTo>
                <a:lnTo>
                  <a:pt x="56" y="76"/>
                </a:lnTo>
                <a:lnTo>
                  <a:pt x="304" y="76"/>
                </a:lnTo>
                <a:lnTo>
                  <a:pt x="304" y="94"/>
                </a:lnTo>
                <a:lnTo>
                  <a:pt x="56" y="94"/>
                </a:lnTo>
                <a:close/>
                <a:moveTo>
                  <a:pt x="56" y="18"/>
                </a:moveTo>
                <a:lnTo>
                  <a:pt x="56" y="0"/>
                </a:lnTo>
                <a:lnTo>
                  <a:pt x="304" y="0"/>
                </a:lnTo>
                <a:lnTo>
                  <a:pt x="304" y="18"/>
                </a:lnTo>
                <a:lnTo>
                  <a:pt x="56" y="18"/>
                </a:lnTo>
                <a:close/>
                <a:moveTo>
                  <a:pt x="56" y="170"/>
                </a:moveTo>
                <a:lnTo>
                  <a:pt x="56" y="151"/>
                </a:lnTo>
                <a:lnTo>
                  <a:pt x="304" y="151"/>
                </a:lnTo>
                <a:lnTo>
                  <a:pt x="304" y="170"/>
                </a:lnTo>
                <a:lnTo>
                  <a:pt x="56" y="170"/>
                </a:lnTo>
                <a:close/>
                <a:moveTo>
                  <a:pt x="0" y="94"/>
                </a:moveTo>
                <a:lnTo>
                  <a:pt x="0" y="76"/>
                </a:lnTo>
                <a:lnTo>
                  <a:pt x="38" y="76"/>
                </a:lnTo>
                <a:lnTo>
                  <a:pt x="38" y="94"/>
                </a:lnTo>
                <a:lnTo>
                  <a:pt x="0" y="94"/>
                </a:lnTo>
                <a:close/>
                <a:moveTo>
                  <a:pt x="0" y="18"/>
                </a:moveTo>
                <a:lnTo>
                  <a:pt x="0" y="0"/>
                </a:lnTo>
                <a:lnTo>
                  <a:pt x="38" y="0"/>
                </a:lnTo>
                <a:lnTo>
                  <a:pt x="38" y="18"/>
                </a:lnTo>
                <a:lnTo>
                  <a:pt x="0" y="18"/>
                </a:lnTo>
                <a:close/>
                <a:moveTo>
                  <a:pt x="0" y="170"/>
                </a:moveTo>
                <a:lnTo>
                  <a:pt x="0" y="151"/>
                </a:lnTo>
                <a:lnTo>
                  <a:pt x="38" y="151"/>
                </a:lnTo>
                <a:lnTo>
                  <a:pt x="38" y="170"/>
                </a:lnTo>
                <a:lnTo>
                  <a:pt x="0" y="170"/>
                </a:lnTo>
                <a:close/>
              </a:path>
            </a:pathLst>
          </a:custGeom>
          <a:solidFill>
            <a:schemeClr val="bg1">
              <a:lumMod val="65000"/>
            </a:schemeClr>
          </a:solidFill>
          <a:ln>
            <a:noFill/>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sp>
        <p:nvSpPr>
          <p:cNvPr id="266" name="Freeform 5">
            <a:extLst>
              <a:ext uri="{FF2B5EF4-FFF2-40B4-BE49-F238E27FC236}">
                <a16:creationId xmlns:a16="http://schemas.microsoft.com/office/drawing/2014/main" id="{A53B11DC-BC7E-4410-A7A4-D03D2540D9B5}"/>
              </a:ext>
            </a:extLst>
          </p:cNvPr>
          <p:cNvSpPr>
            <a:spLocks noEditPoints="1"/>
          </p:cNvSpPr>
          <p:nvPr/>
        </p:nvSpPr>
        <p:spPr bwMode="auto">
          <a:xfrm>
            <a:off x="7309306" y="5249734"/>
            <a:ext cx="310248" cy="310248"/>
          </a:xfrm>
          <a:custGeom>
            <a:avLst/>
            <a:gdLst>
              <a:gd name="T0" fmla="*/ 59 w 1013"/>
              <a:gd name="T1" fmla="*/ 932 h 1012"/>
              <a:gd name="T2" fmla="*/ 59 w 1013"/>
              <a:gd name="T3" fmla="*/ 932 h 1012"/>
              <a:gd name="T4" fmla="*/ 59 w 1013"/>
              <a:gd name="T5" fmla="*/ 451 h 1012"/>
              <a:gd name="T6" fmla="*/ 122 w 1013"/>
              <a:gd name="T7" fmla="*/ 451 h 1012"/>
              <a:gd name="T8" fmla="*/ 122 w 1013"/>
              <a:gd name="T9" fmla="*/ 900 h 1012"/>
              <a:gd name="T10" fmla="*/ 91 w 1013"/>
              <a:gd name="T11" fmla="*/ 932 h 1012"/>
              <a:gd name="T12" fmla="*/ 59 w 1013"/>
              <a:gd name="T13" fmla="*/ 932 h 1012"/>
              <a:gd name="T14" fmla="*/ 151 w 1013"/>
              <a:gd name="T15" fmla="*/ 391 h 1012"/>
              <a:gd name="T16" fmla="*/ 151 w 1013"/>
              <a:gd name="T17" fmla="*/ 391 h 1012"/>
              <a:gd name="T18" fmla="*/ 35 w 1013"/>
              <a:gd name="T19" fmla="*/ 391 h 1012"/>
              <a:gd name="T20" fmla="*/ 0 w 1013"/>
              <a:gd name="T21" fmla="*/ 422 h 1012"/>
              <a:gd name="T22" fmla="*/ 0 w 1013"/>
              <a:gd name="T23" fmla="*/ 956 h 1012"/>
              <a:gd name="T24" fmla="*/ 35 w 1013"/>
              <a:gd name="T25" fmla="*/ 992 h 1012"/>
              <a:gd name="T26" fmla="*/ 91 w 1013"/>
              <a:gd name="T27" fmla="*/ 992 h 1012"/>
              <a:gd name="T28" fmla="*/ 182 w 1013"/>
              <a:gd name="T29" fmla="*/ 900 h 1012"/>
              <a:gd name="T30" fmla="*/ 182 w 1013"/>
              <a:gd name="T31" fmla="*/ 422 h 1012"/>
              <a:gd name="T32" fmla="*/ 151 w 1013"/>
              <a:gd name="T33" fmla="*/ 391 h 1012"/>
              <a:gd name="T34" fmla="*/ 678 w 1013"/>
              <a:gd name="T35" fmla="*/ 952 h 1012"/>
              <a:gd name="T36" fmla="*/ 678 w 1013"/>
              <a:gd name="T37" fmla="*/ 952 h 1012"/>
              <a:gd name="T38" fmla="*/ 505 w 1013"/>
              <a:gd name="T39" fmla="*/ 920 h 1012"/>
              <a:gd name="T40" fmla="*/ 333 w 1013"/>
              <a:gd name="T41" fmla="*/ 882 h 1012"/>
              <a:gd name="T42" fmla="*/ 333 w 1013"/>
              <a:gd name="T43" fmla="*/ 475 h 1012"/>
              <a:gd name="T44" fmla="*/ 566 w 1013"/>
              <a:gd name="T45" fmla="*/ 172 h 1012"/>
              <a:gd name="T46" fmla="*/ 566 w 1013"/>
              <a:gd name="T47" fmla="*/ 59 h 1012"/>
              <a:gd name="T48" fmla="*/ 597 w 1013"/>
              <a:gd name="T49" fmla="*/ 59 h 1012"/>
              <a:gd name="T50" fmla="*/ 629 w 1013"/>
              <a:gd name="T51" fmla="*/ 91 h 1012"/>
              <a:gd name="T52" fmla="*/ 629 w 1013"/>
              <a:gd name="T53" fmla="*/ 320 h 1012"/>
              <a:gd name="T54" fmla="*/ 780 w 1013"/>
              <a:gd name="T55" fmla="*/ 477 h 1012"/>
              <a:gd name="T56" fmla="*/ 922 w 1013"/>
              <a:gd name="T57" fmla="*/ 477 h 1012"/>
              <a:gd name="T58" fmla="*/ 953 w 1013"/>
              <a:gd name="T59" fmla="*/ 503 h 1012"/>
              <a:gd name="T60" fmla="*/ 953 w 1013"/>
              <a:gd name="T61" fmla="*/ 794 h 1012"/>
              <a:gd name="T62" fmla="*/ 678 w 1013"/>
              <a:gd name="T63" fmla="*/ 952 h 1012"/>
              <a:gd name="T64" fmla="*/ 922 w 1013"/>
              <a:gd name="T65" fmla="*/ 417 h 1012"/>
              <a:gd name="T66" fmla="*/ 922 w 1013"/>
              <a:gd name="T67" fmla="*/ 417 h 1012"/>
              <a:gd name="T68" fmla="*/ 780 w 1013"/>
              <a:gd name="T69" fmla="*/ 417 h 1012"/>
              <a:gd name="T70" fmla="*/ 689 w 1013"/>
              <a:gd name="T71" fmla="*/ 320 h 1012"/>
              <a:gd name="T72" fmla="*/ 689 w 1013"/>
              <a:gd name="T73" fmla="*/ 91 h 1012"/>
              <a:gd name="T74" fmla="*/ 597 w 1013"/>
              <a:gd name="T75" fmla="*/ 0 h 1012"/>
              <a:gd name="T76" fmla="*/ 542 w 1013"/>
              <a:gd name="T77" fmla="*/ 0 h 1012"/>
              <a:gd name="T78" fmla="*/ 506 w 1013"/>
              <a:gd name="T79" fmla="*/ 30 h 1012"/>
              <a:gd name="T80" fmla="*/ 506 w 1013"/>
              <a:gd name="T81" fmla="*/ 172 h 1012"/>
              <a:gd name="T82" fmla="*/ 309 w 1013"/>
              <a:gd name="T83" fmla="*/ 417 h 1012"/>
              <a:gd name="T84" fmla="*/ 273 w 1013"/>
              <a:gd name="T85" fmla="*/ 447 h 1012"/>
              <a:gd name="T86" fmla="*/ 273 w 1013"/>
              <a:gd name="T87" fmla="*/ 911 h 1012"/>
              <a:gd name="T88" fmla="*/ 309 w 1013"/>
              <a:gd name="T89" fmla="*/ 941 h 1012"/>
              <a:gd name="T90" fmla="*/ 678 w 1013"/>
              <a:gd name="T91" fmla="*/ 1012 h 1012"/>
              <a:gd name="T92" fmla="*/ 1013 w 1013"/>
              <a:gd name="T93" fmla="*/ 794 h 1012"/>
              <a:gd name="T94" fmla="*/ 1013 w 1013"/>
              <a:gd name="T95" fmla="*/ 503 h 1012"/>
              <a:gd name="T96" fmla="*/ 922 w 1013"/>
              <a:gd name="T97" fmla="*/ 417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13" h="1012">
                <a:moveTo>
                  <a:pt x="59" y="932"/>
                </a:moveTo>
                <a:lnTo>
                  <a:pt x="59" y="932"/>
                </a:lnTo>
                <a:lnTo>
                  <a:pt x="59" y="451"/>
                </a:lnTo>
                <a:lnTo>
                  <a:pt x="122" y="451"/>
                </a:lnTo>
                <a:lnTo>
                  <a:pt x="122" y="900"/>
                </a:lnTo>
                <a:cubicBezTo>
                  <a:pt x="122" y="913"/>
                  <a:pt x="113" y="932"/>
                  <a:pt x="91" y="932"/>
                </a:cubicBezTo>
                <a:lnTo>
                  <a:pt x="59" y="932"/>
                </a:lnTo>
                <a:close/>
                <a:moveTo>
                  <a:pt x="151" y="391"/>
                </a:moveTo>
                <a:lnTo>
                  <a:pt x="151" y="391"/>
                </a:lnTo>
                <a:lnTo>
                  <a:pt x="35" y="391"/>
                </a:lnTo>
                <a:cubicBezTo>
                  <a:pt x="15" y="391"/>
                  <a:pt x="0" y="407"/>
                  <a:pt x="0" y="422"/>
                </a:cubicBezTo>
                <a:lnTo>
                  <a:pt x="0" y="956"/>
                </a:lnTo>
                <a:cubicBezTo>
                  <a:pt x="0" y="977"/>
                  <a:pt x="15" y="992"/>
                  <a:pt x="35" y="992"/>
                </a:cubicBezTo>
                <a:lnTo>
                  <a:pt x="91" y="992"/>
                </a:lnTo>
                <a:cubicBezTo>
                  <a:pt x="146" y="992"/>
                  <a:pt x="182" y="946"/>
                  <a:pt x="182" y="900"/>
                </a:cubicBezTo>
                <a:lnTo>
                  <a:pt x="182" y="422"/>
                </a:lnTo>
                <a:cubicBezTo>
                  <a:pt x="182" y="407"/>
                  <a:pt x="167" y="391"/>
                  <a:pt x="151" y="391"/>
                </a:cubicBezTo>
                <a:close/>
                <a:moveTo>
                  <a:pt x="678" y="952"/>
                </a:moveTo>
                <a:lnTo>
                  <a:pt x="678" y="952"/>
                </a:lnTo>
                <a:cubicBezTo>
                  <a:pt x="604" y="952"/>
                  <a:pt x="558" y="937"/>
                  <a:pt x="505" y="920"/>
                </a:cubicBezTo>
                <a:cubicBezTo>
                  <a:pt x="458" y="905"/>
                  <a:pt x="406" y="887"/>
                  <a:pt x="333" y="882"/>
                </a:cubicBezTo>
                <a:lnTo>
                  <a:pt x="333" y="475"/>
                </a:lnTo>
                <a:cubicBezTo>
                  <a:pt x="450" y="460"/>
                  <a:pt x="566" y="342"/>
                  <a:pt x="566" y="172"/>
                </a:cubicBezTo>
                <a:lnTo>
                  <a:pt x="566" y="59"/>
                </a:lnTo>
                <a:lnTo>
                  <a:pt x="597" y="59"/>
                </a:lnTo>
                <a:cubicBezTo>
                  <a:pt x="615" y="59"/>
                  <a:pt x="629" y="73"/>
                  <a:pt x="629" y="91"/>
                </a:cubicBezTo>
                <a:lnTo>
                  <a:pt x="629" y="320"/>
                </a:lnTo>
                <a:cubicBezTo>
                  <a:pt x="629" y="403"/>
                  <a:pt x="699" y="477"/>
                  <a:pt x="780" y="477"/>
                </a:cubicBezTo>
                <a:lnTo>
                  <a:pt x="922" y="477"/>
                </a:lnTo>
                <a:cubicBezTo>
                  <a:pt x="939" y="477"/>
                  <a:pt x="953" y="491"/>
                  <a:pt x="953" y="503"/>
                </a:cubicBezTo>
                <a:lnTo>
                  <a:pt x="953" y="794"/>
                </a:lnTo>
                <a:cubicBezTo>
                  <a:pt x="953" y="915"/>
                  <a:pt x="889" y="952"/>
                  <a:pt x="678" y="952"/>
                </a:cubicBezTo>
                <a:close/>
                <a:moveTo>
                  <a:pt x="922" y="417"/>
                </a:moveTo>
                <a:lnTo>
                  <a:pt x="922" y="417"/>
                </a:lnTo>
                <a:lnTo>
                  <a:pt x="780" y="417"/>
                </a:lnTo>
                <a:cubicBezTo>
                  <a:pt x="734" y="417"/>
                  <a:pt x="689" y="371"/>
                  <a:pt x="689" y="320"/>
                </a:cubicBezTo>
                <a:lnTo>
                  <a:pt x="689" y="91"/>
                </a:lnTo>
                <a:cubicBezTo>
                  <a:pt x="689" y="40"/>
                  <a:pt x="648" y="0"/>
                  <a:pt x="597" y="0"/>
                </a:cubicBezTo>
                <a:lnTo>
                  <a:pt x="542" y="0"/>
                </a:lnTo>
                <a:cubicBezTo>
                  <a:pt x="521" y="0"/>
                  <a:pt x="506" y="14"/>
                  <a:pt x="506" y="30"/>
                </a:cubicBezTo>
                <a:lnTo>
                  <a:pt x="506" y="172"/>
                </a:lnTo>
                <a:cubicBezTo>
                  <a:pt x="506" y="295"/>
                  <a:pt x="420" y="417"/>
                  <a:pt x="309" y="417"/>
                </a:cubicBezTo>
                <a:cubicBezTo>
                  <a:pt x="288" y="417"/>
                  <a:pt x="273" y="427"/>
                  <a:pt x="273" y="447"/>
                </a:cubicBezTo>
                <a:lnTo>
                  <a:pt x="273" y="911"/>
                </a:lnTo>
                <a:cubicBezTo>
                  <a:pt x="273" y="931"/>
                  <a:pt x="288" y="941"/>
                  <a:pt x="309" y="941"/>
                </a:cubicBezTo>
                <a:cubicBezTo>
                  <a:pt x="466" y="946"/>
                  <a:pt x="516" y="1012"/>
                  <a:pt x="678" y="1012"/>
                </a:cubicBezTo>
                <a:cubicBezTo>
                  <a:pt x="856" y="1012"/>
                  <a:pt x="1013" y="992"/>
                  <a:pt x="1013" y="794"/>
                </a:cubicBezTo>
                <a:lnTo>
                  <a:pt x="1013" y="503"/>
                </a:lnTo>
                <a:cubicBezTo>
                  <a:pt x="1013" y="457"/>
                  <a:pt x="972" y="417"/>
                  <a:pt x="922" y="417"/>
                </a:cubicBezTo>
                <a:close/>
              </a:path>
            </a:pathLst>
          </a:custGeom>
          <a:solidFill>
            <a:schemeClr val="bg1">
              <a:lumMod val="65000"/>
            </a:schemeClr>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cxnSp>
        <p:nvCxnSpPr>
          <p:cNvPr id="267" name="Straight Connector 266">
            <a:extLst>
              <a:ext uri="{FF2B5EF4-FFF2-40B4-BE49-F238E27FC236}">
                <a16:creationId xmlns:a16="http://schemas.microsoft.com/office/drawing/2014/main" id="{A36EA028-8D81-40CB-812A-ECD0A7F3D695}"/>
              </a:ext>
            </a:extLst>
          </p:cNvPr>
          <p:cNvCxnSpPr>
            <a:cxnSpLocks/>
          </p:cNvCxnSpPr>
          <p:nvPr/>
        </p:nvCxnSpPr>
        <p:spPr>
          <a:xfrm>
            <a:off x="2029375" y="5144115"/>
            <a:ext cx="114031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388B02D0-B01C-4652-AB42-10779DE6FC36}"/>
              </a:ext>
            </a:extLst>
          </p:cNvPr>
          <p:cNvCxnSpPr>
            <a:cxnSpLocks/>
          </p:cNvCxnSpPr>
          <p:nvPr/>
        </p:nvCxnSpPr>
        <p:spPr>
          <a:xfrm>
            <a:off x="3969433" y="5153741"/>
            <a:ext cx="114031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83163223-1A21-45AC-8545-AB8F8B919FFA}"/>
              </a:ext>
            </a:extLst>
          </p:cNvPr>
          <p:cNvCxnSpPr>
            <a:cxnSpLocks/>
          </p:cNvCxnSpPr>
          <p:nvPr/>
        </p:nvCxnSpPr>
        <p:spPr>
          <a:xfrm>
            <a:off x="5609968" y="5153741"/>
            <a:ext cx="114031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F5D28B27-C47F-4923-A5C6-B9DCCAE68D86}"/>
              </a:ext>
            </a:extLst>
          </p:cNvPr>
          <p:cNvCxnSpPr>
            <a:cxnSpLocks/>
          </p:cNvCxnSpPr>
          <p:nvPr/>
        </p:nvCxnSpPr>
        <p:spPr>
          <a:xfrm>
            <a:off x="7220234" y="5153741"/>
            <a:ext cx="114031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67FBC5A7-9B08-4895-A040-42912B62E427}"/>
              </a:ext>
            </a:extLst>
          </p:cNvPr>
          <p:cNvCxnSpPr>
            <a:cxnSpLocks/>
          </p:cNvCxnSpPr>
          <p:nvPr/>
        </p:nvCxnSpPr>
        <p:spPr>
          <a:xfrm>
            <a:off x="8883521" y="5153741"/>
            <a:ext cx="114031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75" name="Group 274">
            <a:extLst>
              <a:ext uri="{FF2B5EF4-FFF2-40B4-BE49-F238E27FC236}">
                <a16:creationId xmlns:a16="http://schemas.microsoft.com/office/drawing/2014/main" id="{80D0D31B-9B9B-4217-B034-3D444B759742}"/>
              </a:ext>
            </a:extLst>
          </p:cNvPr>
          <p:cNvGrpSpPr/>
          <p:nvPr/>
        </p:nvGrpSpPr>
        <p:grpSpPr>
          <a:xfrm>
            <a:off x="8905963" y="5232332"/>
            <a:ext cx="310248" cy="317815"/>
            <a:chOff x="5159835" y="14858919"/>
            <a:chExt cx="387164" cy="396607"/>
          </a:xfrm>
          <a:solidFill>
            <a:schemeClr val="bg1">
              <a:lumMod val="65000"/>
            </a:schemeClr>
          </a:solidFill>
        </p:grpSpPr>
        <p:sp>
          <p:nvSpPr>
            <p:cNvPr id="276" name="Freeform 346">
              <a:extLst>
                <a:ext uri="{FF2B5EF4-FFF2-40B4-BE49-F238E27FC236}">
                  <a16:creationId xmlns:a16="http://schemas.microsoft.com/office/drawing/2014/main" id="{9AE66B36-2094-4C7F-A1A4-78207D6CD511}"/>
                </a:ext>
              </a:extLst>
            </p:cNvPr>
            <p:cNvSpPr>
              <a:spLocks/>
            </p:cNvSpPr>
            <p:nvPr/>
          </p:nvSpPr>
          <p:spPr bwMode="auto">
            <a:xfrm>
              <a:off x="5202329" y="14858919"/>
              <a:ext cx="284864" cy="239223"/>
            </a:xfrm>
            <a:custGeom>
              <a:avLst/>
              <a:gdLst>
                <a:gd name="T0" fmla="*/ 11 w 222"/>
                <a:gd name="T1" fmla="*/ 186 h 186"/>
                <a:gd name="T2" fmla="*/ 203 w 222"/>
                <a:gd name="T3" fmla="*/ 31 h 186"/>
                <a:gd name="T4" fmla="*/ 204 w 222"/>
                <a:gd name="T5" fmla="*/ 86 h 186"/>
                <a:gd name="T6" fmla="*/ 213 w 222"/>
                <a:gd name="T7" fmla="*/ 95 h 186"/>
                <a:gd name="T8" fmla="*/ 222 w 222"/>
                <a:gd name="T9" fmla="*/ 86 h 186"/>
                <a:gd name="T10" fmla="*/ 221 w 222"/>
                <a:gd name="T11" fmla="*/ 0 h 186"/>
                <a:gd name="T12" fmla="*/ 136 w 222"/>
                <a:gd name="T13" fmla="*/ 1 h 186"/>
                <a:gd name="T14" fmla="*/ 127 w 222"/>
                <a:gd name="T15" fmla="*/ 10 h 186"/>
                <a:gd name="T16" fmla="*/ 136 w 222"/>
                <a:gd name="T17" fmla="*/ 19 h 186"/>
                <a:gd name="T18" fmla="*/ 190 w 222"/>
                <a:gd name="T19" fmla="*/ 18 h 186"/>
                <a:gd name="T20" fmla="*/ 0 w 222"/>
                <a:gd name="T21" fmla="*/ 173 h 186"/>
                <a:gd name="T22" fmla="*/ 11 w 222"/>
                <a:gd name="T23"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 h="186">
                  <a:moveTo>
                    <a:pt x="11" y="186"/>
                  </a:moveTo>
                  <a:cubicBezTo>
                    <a:pt x="203" y="31"/>
                    <a:pt x="203" y="31"/>
                    <a:pt x="203" y="31"/>
                  </a:cubicBezTo>
                  <a:cubicBezTo>
                    <a:pt x="204" y="86"/>
                    <a:pt x="204" y="86"/>
                    <a:pt x="204" y="86"/>
                  </a:cubicBezTo>
                  <a:cubicBezTo>
                    <a:pt x="204" y="91"/>
                    <a:pt x="208" y="95"/>
                    <a:pt x="213" y="95"/>
                  </a:cubicBezTo>
                  <a:cubicBezTo>
                    <a:pt x="218" y="95"/>
                    <a:pt x="222" y="90"/>
                    <a:pt x="222" y="86"/>
                  </a:cubicBezTo>
                  <a:cubicBezTo>
                    <a:pt x="221" y="0"/>
                    <a:pt x="221" y="0"/>
                    <a:pt x="221" y="0"/>
                  </a:cubicBezTo>
                  <a:cubicBezTo>
                    <a:pt x="136" y="1"/>
                    <a:pt x="136" y="1"/>
                    <a:pt x="136" y="1"/>
                  </a:cubicBezTo>
                  <a:cubicBezTo>
                    <a:pt x="131" y="1"/>
                    <a:pt x="127" y="5"/>
                    <a:pt x="127" y="10"/>
                  </a:cubicBezTo>
                  <a:cubicBezTo>
                    <a:pt x="127" y="15"/>
                    <a:pt x="131" y="19"/>
                    <a:pt x="136" y="19"/>
                  </a:cubicBezTo>
                  <a:cubicBezTo>
                    <a:pt x="190" y="18"/>
                    <a:pt x="190" y="18"/>
                    <a:pt x="190" y="18"/>
                  </a:cubicBezTo>
                  <a:cubicBezTo>
                    <a:pt x="0" y="173"/>
                    <a:pt x="0" y="173"/>
                    <a:pt x="0" y="173"/>
                  </a:cubicBezTo>
                  <a:lnTo>
                    <a:pt x="11"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277" name="Freeform 347">
              <a:extLst>
                <a:ext uri="{FF2B5EF4-FFF2-40B4-BE49-F238E27FC236}">
                  <a16:creationId xmlns:a16="http://schemas.microsoft.com/office/drawing/2014/main" id="{FB7F5255-EACE-4285-BC2A-26440D7D0D4C}"/>
                </a:ext>
              </a:extLst>
            </p:cNvPr>
            <p:cNvSpPr>
              <a:spLocks noEditPoints="1"/>
            </p:cNvSpPr>
            <p:nvPr/>
          </p:nvSpPr>
          <p:spPr bwMode="auto">
            <a:xfrm>
              <a:off x="5159835" y="15016303"/>
              <a:ext cx="387164" cy="239223"/>
            </a:xfrm>
            <a:custGeom>
              <a:avLst/>
              <a:gdLst>
                <a:gd name="T0" fmla="*/ 154 w 246"/>
                <a:gd name="T1" fmla="*/ 0 h 152"/>
                <a:gd name="T2" fmla="*/ 154 w 246"/>
                <a:gd name="T3" fmla="*/ 40 h 152"/>
                <a:gd name="T4" fmla="*/ 77 w 246"/>
                <a:gd name="T5" fmla="*/ 40 h 152"/>
                <a:gd name="T6" fmla="*/ 77 w 246"/>
                <a:gd name="T7" fmla="*/ 92 h 152"/>
                <a:gd name="T8" fmla="*/ 0 w 246"/>
                <a:gd name="T9" fmla="*/ 92 h 152"/>
                <a:gd name="T10" fmla="*/ 0 w 246"/>
                <a:gd name="T11" fmla="*/ 152 h 152"/>
                <a:gd name="T12" fmla="*/ 246 w 246"/>
                <a:gd name="T13" fmla="*/ 152 h 152"/>
                <a:gd name="T14" fmla="*/ 246 w 246"/>
                <a:gd name="T15" fmla="*/ 0 h 152"/>
                <a:gd name="T16" fmla="*/ 154 w 246"/>
                <a:gd name="T17" fmla="*/ 0 h 152"/>
                <a:gd name="T18" fmla="*/ 17 w 246"/>
                <a:gd name="T19" fmla="*/ 108 h 152"/>
                <a:gd name="T20" fmla="*/ 77 w 246"/>
                <a:gd name="T21" fmla="*/ 108 h 152"/>
                <a:gd name="T22" fmla="*/ 77 w 246"/>
                <a:gd name="T23" fmla="*/ 136 h 152"/>
                <a:gd name="T24" fmla="*/ 17 w 246"/>
                <a:gd name="T25" fmla="*/ 136 h 152"/>
                <a:gd name="T26" fmla="*/ 17 w 246"/>
                <a:gd name="T27" fmla="*/ 108 h 152"/>
                <a:gd name="T28" fmla="*/ 93 w 246"/>
                <a:gd name="T29" fmla="*/ 136 h 152"/>
                <a:gd name="T30" fmla="*/ 93 w 246"/>
                <a:gd name="T31" fmla="*/ 57 h 152"/>
                <a:gd name="T32" fmla="*/ 154 w 246"/>
                <a:gd name="T33" fmla="*/ 57 h 152"/>
                <a:gd name="T34" fmla="*/ 154 w 246"/>
                <a:gd name="T35" fmla="*/ 136 h 152"/>
                <a:gd name="T36" fmla="*/ 93 w 246"/>
                <a:gd name="T37" fmla="*/ 136 h 152"/>
                <a:gd name="T38" fmla="*/ 230 w 246"/>
                <a:gd name="T39" fmla="*/ 136 h 152"/>
                <a:gd name="T40" fmla="*/ 170 w 246"/>
                <a:gd name="T41" fmla="*/ 136 h 152"/>
                <a:gd name="T42" fmla="*/ 170 w 246"/>
                <a:gd name="T43" fmla="*/ 16 h 152"/>
                <a:gd name="T44" fmla="*/ 230 w 246"/>
                <a:gd name="T45" fmla="*/ 16 h 152"/>
                <a:gd name="T46" fmla="*/ 230 w 246"/>
                <a:gd name="T47"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152">
                  <a:moveTo>
                    <a:pt x="154" y="0"/>
                  </a:moveTo>
                  <a:lnTo>
                    <a:pt x="154" y="40"/>
                  </a:lnTo>
                  <a:lnTo>
                    <a:pt x="77" y="40"/>
                  </a:lnTo>
                  <a:lnTo>
                    <a:pt x="77" y="92"/>
                  </a:lnTo>
                  <a:lnTo>
                    <a:pt x="0" y="92"/>
                  </a:lnTo>
                  <a:lnTo>
                    <a:pt x="0" y="152"/>
                  </a:lnTo>
                  <a:lnTo>
                    <a:pt x="246" y="152"/>
                  </a:lnTo>
                  <a:lnTo>
                    <a:pt x="246" y="0"/>
                  </a:lnTo>
                  <a:lnTo>
                    <a:pt x="154" y="0"/>
                  </a:lnTo>
                  <a:close/>
                  <a:moveTo>
                    <a:pt x="17" y="108"/>
                  </a:moveTo>
                  <a:lnTo>
                    <a:pt x="77" y="108"/>
                  </a:lnTo>
                  <a:lnTo>
                    <a:pt x="77" y="136"/>
                  </a:lnTo>
                  <a:lnTo>
                    <a:pt x="17" y="136"/>
                  </a:lnTo>
                  <a:lnTo>
                    <a:pt x="17" y="108"/>
                  </a:lnTo>
                  <a:close/>
                  <a:moveTo>
                    <a:pt x="93" y="136"/>
                  </a:moveTo>
                  <a:lnTo>
                    <a:pt x="93" y="57"/>
                  </a:lnTo>
                  <a:lnTo>
                    <a:pt x="154" y="57"/>
                  </a:lnTo>
                  <a:lnTo>
                    <a:pt x="154" y="136"/>
                  </a:lnTo>
                  <a:lnTo>
                    <a:pt x="93" y="136"/>
                  </a:lnTo>
                  <a:close/>
                  <a:moveTo>
                    <a:pt x="230" y="136"/>
                  </a:moveTo>
                  <a:lnTo>
                    <a:pt x="170" y="136"/>
                  </a:lnTo>
                  <a:lnTo>
                    <a:pt x="170" y="16"/>
                  </a:lnTo>
                  <a:lnTo>
                    <a:pt x="230" y="16"/>
                  </a:lnTo>
                  <a:lnTo>
                    <a:pt x="230"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cxnSp>
        <p:nvCxnSpPr>
          <p:cNvPr id="278" name="Straight Connector 277">
            <a:extLst>
              <a:ext uri="{FF2B5EF4-FFF2-40B4-BE49-F238E27FC236}">
                <a16:creationId xmlns:a16="http://schemas.microsoft.com/office/drawing/2014/main" id="{2A59D30C-C295-4919-AED1-243248BF59B5}"/>
              </a:ext>
            </a:extLst>
          </p:cNvPr>
          <p:cNvCxnSpPr>
            <a:cxnSpLocks/>
          </p:cNvCxnSpPr>
          <p:nvPr/>
        </p:nvCxnSpPr>
        <p:spPr>
          <a:xfrm>
            <a:off x="10556385" y="5153741"/>
            <a:ext cx="114031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79" name="Freeform 69">
            <a:extLst>
              <a:ext uri="{FF2B5EF4-FFF2-40B4-BE49-F238E27FC236}">
                <a16:creationId xmlns:a16="http://schemas.microsoft.com/office/drawing/2014/main" id="{9F43D969-8953-4A68-A411-D05F6C2B4936}"/>
              </a:ext>
            </a:extLst>
          </p:cNvPr>
          <p:cNvSpPr>
            <a:spLocks noChangeAspect="1" noEditPoints="1"/>
          </p:cNvSpPr>
          <p:nvPr/>
        </p:nvSpPr>
        <p:spPr bwMode="auto">
          <a:xfrm>
            <a:off x="10577728" y="5264234"/>
            <a:ext cx="336153" cy="230410"/>
          </a:xfrm>
          <a:custGeom>
            <a:avLst/>
            <a:gdLst>
              <a:gd name="T0" fmla="*/ 92 w 302"/>
              <a:gd name="T1" fmla="*/ 0 h 207"/>
              <a:gd name="T2" fmla="*/ 8 w 302"/>
              <a:gd name="T3" fmla="*/ 85 h 207"/>
              <a:gd name="T4" fmla="*/ 302 w 302"/>
              <a:gd name="T5" fmla="*/ 85 h 207"/>
              <a:gd name="T6" fmla="*/ 302 w 302"/>
              <a:gd name="T7" fmla="*/ 67 h 207"/>
              <a:gd name="T8" fmla="*/ 53 w 302"/>
              <a:gd name="T9" fmla="*/ 67 h 207"/>
              <a:gd name="T10" fmla="*/ 106 w 302"/>
              <a:gd name="T11" fmla="*/ 14 h 207"/>
              <a:gd name="T12" fmla="*/ 92 w 302"/>
              <a:gd name="T13" fmla="*/ 0 h 207"/>
              <a:gd name="T14" fmla="*/ 0 w 302"/>
              <a:gd name="T15" fmla="*/ 123 h 207"/>
              <a:gd name="T16" fmla="*/ 0 w 302"/>
              <a:gd name="T17" fmla="*/ 142 h 207"/>
              <a:gd name="T18" fmla="*/ 249 w 302"/>
              <a:gd name="T19" fmla="*/ 142 h 207"/>
              <a:gd name="T20" fmla="*/ 196 w 302"/>
              <a:gd name="T21" fmla="*/ 194 h 207"/>
              <a:gd name="T22" fmla="*/ 210 w 302"/>
              <a:gd name="T23" fmla="*/ 207 h 207"/>
              <a:gd name="T24" fmla="*/ 294 w 302"/>
              <a:gd name="T25" fmla="*/ 123 h 207"/>
              <a:gd name="T26" fmla="*/ 0 w 302"/>
              <a:gd name="T27" fmla="*/ 12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07">
                <a:moveTo>
                  <a:pt x="92" y="0"/>
                </a:moveTo>
                <a:lnTo>
                  <a:pt x="8" y="85"/>
                </a:lnTo>
                <a:lnTo>
                  <a:pt x="302" y="85"/>
                </a:lnTo>
                <a:lnTo>
                  <a:pt x="302" y="67"/>
                </a:lnTo>
                <a:lnTo>
                  <a:pt x="53" y="67"/>
                </a:lnTo>
                <a:lnTo>
                  <a:pt x="106" y="14"/>
                </a:lnTo>
                <a:lnTo>
                  <a:pt x="92" y="0"/>
                </a:lnTo>
                <a:close/>
                <a:moveTo>
                  <a:pt x="0" y="123"/>
                </a:moveTo>
                <a:lnTo>
                  <a:pt x="0" y="142"/>
                </a:lnTo>
                <a:lnTo>
                  <a:pt x="249" y="142"/>
                </a:lnTo>
                <a:lnTo>
                  <a:pt x="196" y="194"/>
                </a:lnTo>
                <a:lnTo>
                  <a:pt x="210" y="207"/>
                </a:lnTo>
                <a:lnTo>
                  <a:pt x="294" y="123"/>
                </a:lnTo>
                <a:lnTo>
                  <a:pt x="0" y="123"/>
                </a:lnTo>
                <a:close/>
              </a:path>
            </a:pathLst>
          </a:custGeom>
          <a:solidFill>
            <a:schemeClr val="bg1">
              <a:lumMod val="65000"/>
            </a:schemeClr>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sp>
        <p:nvSpPr>
          <p:cNvPr id="281" name="TextBox 280">
            <a:extLst>
              <a:ext uri="{FF2B5EF4-FFF2-40B4-BE49-F238E27FC236}">
                <a16:creationId xmlns:a16="http://schemas.microsoft.com/office/drawing/2014/main" id="{F4DE17C6-FED7-4D1D-8F3E-DE924102FA72}"/>
              </a:ext>
            </a:extLst>
          </p:cNvPr>
          <p:cNvSpPr txBox="1"/>
          <p:nvPr/>
        </p:nvSpPr>
        <p:spPr>
          <a:xfrm>
            <a:off x="2017878" y="5607763"/>
            <a:ext cx="1151810" cy="837197"/>
          </a:xfrm>
          <a:prstGeom prst="rect">
            <a:avLst/>
          </a:prstGeom>
          <a:noFill/>
          <a:ln w="3175">
            <a:solidFill>
              <a:schemeClr val="bg1">
                <a:lumMod val="75000"/>
              </a:schemeClr>
            </a:solidFill>
          </a:ln>
        </p:spPr>
        <p:txBody>
          <a:bodyPr wrap="square" lIns="72000" rIns="72000" rtlCol="0">
            <a:noAutofit/>
          </a:bodyPr>
          <a:lstStyle/>
          <a:p>
            <a:pPr lvl="0" rtl="0">
              <a:defRPr/>
            </a:pPr>
            <a:r>
              <a:rPr lang="lv-lv" sz="1000" b="0" i="0" strike="noStrike" kern="1200" cap="none" spc="0" normalizeH="0" noProof="0" dirty="0">
                <a:ln>
                  <a:noFill/>
                </a:ln>
                <a:solidFill>
                  <a:schemeClr val="accent2"/>
                </a:solidFill>
                <a:effectLst/>
                <a:uLnTx/>
                <a:uFillTx/>
                <a:latin typeface="arial" panose="020B0604020202020204" pitchFamily="34" charset="0"/>
                <a:ea typeface="Arial" panose="020B0604020202020204" pitchFamily="34" charset="0"/>
                <a:cs typeface="Arial" panose="020B0604020202020204" pitchFamily="34" charset="0"/>
              </a:rPr>
              <a:t>Atrisiniet problēmas paši, </a:t>
            </a:r>
            <a:r>
              <a:rPr lang="lv-lv" sz="1000" dirty="0">
                <a:solidFill>
                  <a:schemeClr val="accent2"/>
                </a:solidFill>
                <a:latin typeface="arial" panose="020B0604020202020204" pitchFamily="34" charset="0"/>
                <a:ea typeface="Arial" panose="020B0604020202020204" pitchFamily="34" charset="0"/>
                <a:cs typeface="Arial" panose="020B0604020202020204" pitchFamily="34" charset="0"/>
              </a:rPr>
              <a:t>neiesaistot</a:t>
            </a:r>
            <a:r>
              <a:rPr lang="lv-lv" sz="1000" b="0" i="0" strike="noStrike" kern="1200" cap="none" spc="0" normalizeH="0" noProof="0" dirty="0">
                <a:ln>
                  <a:noFill/>
                </a:ln>
                <a:solidFill>
                  <a:schemeClr val="accent2"/>
                </a:solidFill>
                <a:effectLst/>
                <a:uLnTx/>
                <a:uFillTx/>
                <a:latin typeface="arial" panose="020B0604020202020204" pitchFamily="34" charset="0"/>
                <a:ea typeface="Arial" panose="020B0604020202020204" pitchFamily="34" charset="0"/>
                <a:cs typeface="Arial" panose="020B0604020202020204" pitchFamily="34" charset="0"/>
              </a:rPr>
              <a:t> kreditorus</a:t>
            </a:r>
            <a:endParaRPr kumimoji="0" lang="en-US" sz="1000" b="0" i="0" strike="noStrike" kern="1200" cap="none" spc="0" normalizeH="0" baseline="0" noProof="0" dirty="0">
              <a:ln>
                <a:noFill/>
              </a:ln>
              <a:solidFill>
                <a:schemeClr val="accent2"/>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285" name="Freeform 31">
            <a:extLst>
              <a:ext uri="{FF2B5EF4-FFF2-40B4-BE49-F238E27FC236}">
                <a16:creationId xmlns:a16="http://schemas.microsoft.com/office/drawing/2014/main" id="{B85A214E-A831-4241-B78C-B602CF4988CC}"/>
              </a:ext>
            </a:extLst>
          </p:cNvPr>
          <p:cNvSpPr>
            <a:spLocks noChangeAspect="1" noEditPoints="1"/>
          </p:cNvSpPr>
          <p:nvPr/>
        </p:nvSpPr>
        <p:spPr bwMode="auto">
          <a:xfrm>
            <a:off x="2884848" y="6175991"/>
            <a:ext cx="217637" cy="207273"/>
          </a:xfrm>
          <a:custGeom>
            <a:avLst/>
            <a:gdLst>
              <a:gd name="T0" fmla="*/ 136 w 208"/>
              <a:gd name="T1" fmla="*/ 118 h 198"/>
              <a:gd name="T2" fmla="*/ 181 w 208"/>
              <a:gd name="T3" fmla="*/ 83 h 198"/>
              <a:gd name="T4" fmla="*/ 124 w 208"/>
              <a:gd name="T5" fmla="*/ 80 h 198"/>
              <a:gd name="T6" fmla="*/ 104 w 208"/>
              <a:gd name="T7" fmla="*/ 27 h 198"/>
              <a:gd name="T8" fmla="*/ 84 w 208"/>
              <a:gd name="T9" fmla="*/ 80 h 198"/>
              <a:gd name="T10" fmla="*/ 27 w 208"/>
              <a:gd name="T11" fmla="*/ 83 h 198"/>
              <a:gd name="T12" fmla="*/ 72 w 208"/>
              <a:gd name="T13" fmla="*/ 118 h 198"/>
              <a:gd name="T14" fmla="*/ 56 w 208"/>
              <a:gd name="T15" fmla="*/ 174 h 198"/>
              <a:gd name="T16" fmla="*/ 104 w 208"/>
              <a:gd name="T17" fmla="*/ 142 h 198"/>
              <a:gd name="T18" fmla="*/ 152 w 208"/>
              <a:gd name="T19" fmla="*/ 174 h 198"/>
              <a:gd name="T20" fmla="*/ 136 w 208"/>
              <a:gd name="T21" fmla="*/ 118 h 198"/>
              <a:gd name="T22" fmla="*/ 104 w 208"/>
              <a:gd name="T23" fmla="*/ 158 h 198"/>
              <a:gd name="T24" fmla="*/ 56 w 208"/>
              <a:gd name="T25" fmla="*/ 190 h 198"/>
              <a:gd name="T26" fmla="*/ 41 w 208"/>
              <a:gd name="T27" fmla="*/ 179 h 198"/>
              <a:gd name="T28" fmla="*/ 56 w 208"/>
              <a:gd name="T29" fmla="*/ 123 h 198"/>
              <a:gd name="T30" fmla="*/ 11 w 208"/>
              <a:gd name="T31" fmla="*/ 88 h 198"/>
              <a:gd name="T32" fmla="*/ 17 w 208"/>
              <a:gd name="T33" fmla="*/ 70 h 198"/>
              <a:gd name="T34" fmla="*/ 75 w 208"/>
              <a:gd name="T35" fmla="*/ 67 h 198"/>
              <a:gd name="T36" fmla="*/ 95 w 208"/>
              <a:gd name="T37" fmla="*/ 13 h 198"/>
              <a:gd name="T38" fmla="*/ 113 w 208"/>
              <a:gd name="T39" fmla="*/ 13 h 198"/>
              <a:gd name="T40" fmla="*/ 133 w 208"/>
              <a:gd name="T41" fmla="*/ 67 h 198"/>
              <a:gd name="T42" fmla="*/ 191 w 208"/>
              <a:gd name="T43" fmla="*/ 70 h 198"/>
              <a:gd name="T44" fmla="*/ 197 w 208"/>
              <a:gd name="T45" fmla="*/ 88 h 198"/>
              <a:gd name="T46" fmla="*/ 152 w 208"/>
              <a:gd name="T47" fmla="*/ 123 h 198"/>
              <a:gd name="T48" fmla="*/ 167 w 208"/>
              <a:gd name="T49" fmla="*/ 179 h 198"/>
              <a:gd name="T50" fmla="*/ 152 w 208"/>
              <a:gd name="T51" fmla="*/ 190 h 198"/>
              <a:gd name="T52" fmla="*/ 104 w 208"/>
              <a:gd name="T53" fmla="*/ 15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8" h="198">
                <a:moveTo>
                  <a:pt x="136" y="118"/>
                </a:moveTo>
                <a:cubicBezTo>
                  <a:pt x="181" y="83"/>
                  <a:pt x="181" y="83"/>
                  <a:pt x="181" y="83"/>
                </a:cubicBezTo>
                <a:cubicBezTo>
                  <a:pt x="124" y="80"/>
                  <a:pt x="124" y="80"/>
                  <a:pt x="124" y="80"/>
                </a:cubicBezTo>
                <a:cubicBezTo>
                  <a:pt x="104" y="27"/>
                  <a:pt x="104" y="27"/>
                  <a:pt x="104" y="27"/>
                </a:cubicBezTo>
                <a:cubicBezTo>
                  <a:pt x="84" y="80"/>
                  <a:pt x="84" y="80"/>
                  <a:pt x="84" y="80"/>
                </a:cubicBezTo>
                <a:cubicBezTo>
                  <a:pt x="27" y="83"/>
                  <a:pt x="27" y="83"/>
                  <a:pt x="27" y="83"/>
                </a:cubicBezTo>
                <a:cubicBezTo>
                  <a:pt x="72" y="118"/>
                  <a:pt x="72" y="118"/>
                  <a:pt x="72" y="118"/>
                </a:cubicBezTo>
                <a:cubicBezTo>
                  <a:pt x="56" y="174"/>
                  <a:pt x="56" y="174"/>
                  <a:pt x="56" y="174"/>
                </a:cubicBezTo>
                <a:cubicBezTo>
                  <a:pt x="104" y="142"/>
                  <a:pt x="104" y="142"/>
                  <a:pt x="104" y="142"/>
                </a:cubicBezTo>
                <a:cubicBezTo>
                  <a:pt x="152" y="174"/>
                  <a:pt x="152" y="174"/>
                  <a:pt x="152" y="174"/>
                </a:cubicBezTo>
                <a:lnTo>
                  <a:pt x="136" y="118"/>
                </a:lnTo>
                <a:close/>
                <a:moveTo>
                  <a:pt x="104" y="158"/>
                </a:moveTo>
                <a:cubicBezTo>
                  <a:pt x="56" y="190"/>
                  <a:pt x="56" y="190"/>
                  <a:pt x="56" y="190"/>
                </a:cubicBezTo>
                <a:cubicBezTo>
                  <a:pt x="44" y="198"/>
                  <a:pt x="37" y="193"/>
                  <a:pt x="41" y="179"/>
                </a:cubicBezTo>
                <a:cubicBezTo>
                  <a:pt x="56" y="123"/>
                  <a:pt x="56" y="123"/>
                  <a:pt x="56" y="123"/>
                </a:cubicBezTo>
                <a:cubicBezTo>
                  <a:pt x="11" y="88"/>
                  <a:pt x="11" y="88"/>
                  <a:pt x="11" y="88"/>
                </a:cubicBezTo>
                <a:cubicBezTo>
                  <a:pt x="0" y="78"/>
                  <a:pt x="2" y="70"/>
                  <a:pt x="17" y="70"/>
                </a:cubicBezTo>
                <a:cubicBezTo>
                  <a:pt x="75" y="67"/>
                  <a:pt x="75" y="67"/>
                  <a:pt x="75" y="67"/>
                </a:cubicBezTo>
                <a:cubicBezTo>
                  <a:pt x="95" y="13"/>
                  <a:pt x="95" y="13"/>
                  <a:pt x="95" y="13"/>
                </a:cubicBezTo>
                <a:cubicBezTo>
                  <a:pt x="100" y="0"/>
                  <a:pt x="108" y="0"/>
                  <a:pt x="113" y="13"/>
                </a:cubicBezTo>
                <a:cubicBezTo>
                  <a:pt x="133" y="67"/>
                  <a:pt x="133" y="67"/>
                  <a:pt x="133" y="67"/>
                </a:cubicBezTo>
                <a:cubicBezTo>
                  <a:pt x="191" y="70"/>
                  <a:pt x="191" y="70"/>
                  <a:pt x="191" y="70"/>
                </a:cubicBezTo>
                <a:cubicBezTo>
                  <a:pt x="206" y="70"/>
                  <a:pt x="208" y="78"/>
                  <a:pt x="197" y="88"/>
                </a:cubicBezTo>
                <a:cubicBezTo>
                  <a:pt x="152" y="123"/>
                  <a:pt x="152" y="123"/>
                  <a:pt x="152" y="123"/>
                </a:cubicBezTo>
                <a:cubicBezTo>
                  <a:pt x="167" y="179"/>
                  <a:pt x="167" y="179"/>
                  <a:pt x="167" y="179"/>
                </a:cubicBezTo>
                <a:cubicBezTo>
                  <a:pt x="171" y="193"/>
                  <a:pt x="164" y="198"/>
                  <a:pt x="152" y="190"/>
                </a:cubicBezTo>
                <a:lnTo>
                  <a:pt x="104" y="158"/>
                </a:lnTo>
                <a:close/>
              </a:path>
            </a:pathLst>
          </a:custGeom>
          <a:solidFill>
            <a:schemeClr val="accent2"/>
          </a:solidFill>
          <a:ln>
            <a:noFill/>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sp>
        <p:nvSpPr>
          <p:cNvPr id="286" name="TextBox 285">
            <a:extLst>
              <a:ext uri="{FF2B5EF4-FFF2-40B4-BE49-F238E27FC236}">
                <a16:creationId xmlns:a16="http://schemas.microsoft.com/office/drawing/2014/main" id="{7B5D62F6-7AD0-41B6-9045-19DBBF99ED1A}"/>
              </a:ext>
            </a:extLst>
          </p:cNvPr>
          <p:cNvSpPr txBox="1"/>
          <p:nvPr/>
        </p:nvSpPr>
        <p:spPr>
          <a:xfrm>
            <a:off x="3843812" y="5541224"/>
            <a:ext cx="4590393" cy="246221"/>
          </a:xfrm>
          <a:prstGeom prst="rect">
            <a:avLst/>
          </a:prstGeom>
          <a:noFill/>
        </p:spPr>
        <p:txBody>
          <a:bodyPr wrap="square" lIns="72000" r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strike="noStrike" kern="1200" cap="none" spc="0" normalizeH="0" noProof="0" dirty="0">
                <a:ln>
                  <a:noFill/>
                </a:ln>
                <a:solidFill>
                  <a:srgbClr val="990066"/>
                </a:solidFill>
                <a:effectLst/>
                <a:uLnTx/>
                <a:uFillTx/>
                <a:latin typeface="arial" panose="020B0604020202020204" pitchFamily="34" charset="0"/>
                <a:cs typeface="Arial" panose="020B0604020202020204" pitchFamily="34" charset="0"/>
              </a:rPr>
              <a:t>Pārtraukuma periods</a:t>
            </a:r>
            <a:endParaRPr kumimoji="0" lang="en-US" sz="1000" b="1" i="0" strike="noStrike" kern="1200" cap="none" spc="0" normalizeH="0" baseline="0" noProof="0" dirty="0">
              <a:ln>
                <a:noFill/>
              </a:ln>
              <a:solidFill>
                <a:srgbClr val="990066"/>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9475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E37C5C2-1430-4268-A5DF-0DCBBC5866E4}"/>
              </a:ext>
            </a:extLst>
          </p:cNvPr>
          <p:cNvGraphicFramePr>
            <a:graphicFrameLocks noChangeAspect="1"/>
          </p:cNvGraphicFramePr>
          <p:nvPr>
            <p:custDataLst>
              <p:tags r:id="rId2"/>
            </p:custDataLst>
            <p:extLst>
              <p:ext uri="{D42A27DB-BD31-4B8C-83A1-F6EECF244321}">
                <p14:modId xmlns:p14="http://schemas.microsoft.com/office/powerpoint/2010/main" val="2055702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4"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id="{CE37C5C2-1430-4268-A5DF-0DCBBC5866E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9294028-590E-4893-96BC-4758AD460E3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cs typeface="Arial" panose="020B0604020202020204" pitchFamily="34" charset="0"/>
              <a:sym typeface="arial" panose="020B0604020202020204" pitchFamily="34" charset="0"/>
            </a:endParaRPr>
          </a:p>
        </p:txBody>
      </p:sp>
      <p:sp>
        <p:nvSpPr>
          <p:cNvPr id="16" name="Title 15">
            <a:extLst>
              <a:ext uri="{FF2B5EF4-FFF2-40B4-BE49-F238E27FC236}">
                <a16:creationId xmlns:a16="http://schemas.microsoft.com/office/drawing/2014/main" id="{8B3991D7-A71C-4D7B-BDE3-CB200C69A83B}"/>
              </a:ext>
            </a:extLst>
          </p:cNvPr>
          <p:cNvSpPr>
            <a:spLocks noGrp="1"/>
          </p:cNvSpPr>
          <p:nvPr>
            <p:ph type="title"/>
          </p:nvPr>
        </p:nvSpPr>
        <p:spPr/>
        <p:txBody>
          <a:bodyPr rtlCol="0"/>
          <a:lstStyle/>
          <a:p>
            <a:pPr lvl="0" rtl="0"/>
            <a:r>
              <a:rPr lang="lv-lv" dirty="0">
                <a:sym typeface="Arial"/>
              </a:rPr>
              <a:t>2</a:t>
            </a:r>
            <a:r>
              <a:rPr lang="lv-LV" dirty="0">
                <a:sym typeface="Arial"/>
              </a:rPr>
              <a:t> </a:t>
            </a:r>
            <a:r>
              <a:rPr lang="lv-lv" sz="3600" dirty="0">
                <a:sym typeface="Arial"/>
              </a:rPr>
              <a:t>a</a:t>
            </a:r>
            <a:r>
              <a:rPr lang="lv-LV" dirty="0">
                <a:sym typeface="Arial"/>
              </a:rPr>
              <a:t>.</a:t>
            </a:r>
            <a:r>
              <a:rPr lang="lv-lv" dirty="0">
                <a:sym typeface="Arial"/>
              </a:rPr>
              <a:t> solis</a:t>
            </a:r>
            <a:r>
              <a:rPr lang="en-US" dirty="0">
                <a:sym typeface="Arial"/>
              </a:rPr>
              <a:t>:</a:t>
            </a:r>
            <a:r>
              <a:rPr lang="lv-lv" dirty="0">
                <a:sym typeface="Arial"/>
              </a:rPr>
              <a:t> Kādas ir ĀTV </a:t>
            </a:r>
            <a:r>
              <a:rPr lang="lv-LV" dirty="0">
                <a:sym typeface="Arial"/>
              </a:rPr>
              <a:t>restrukturizācijas</a:t>
            </a:r>
            <a:r>
              <a:rPr lang="lv-lv" dirty="0">
                <a:sym typeface="Arial"/>
              </a:rPr>
              <a:t> iespējas?</a:t>
            </a:r>
          </a:p>
        </p:txBody>
      </p:sp>
      <p:sp>
        <p:nvSpPr>
          <p:cNvPr id="124" name="Slide Number Placeholder 5">
            <a:extLst>
              <a:ext uri="{FF2B5EF4-FFF2-40B4-BE49-F238E27FC236}">
                <a16:creationId xmlns:a16="http://schemas.microsoft.com/office/drawing/2014/main" id="{5D4191BB-4B33-4F17-ADE5-F65FD2B6CED5}"/>
              </a:ext>
            </a:extLst>
          </p:cNvPr>
          <p:cNvSpPr>
            <a:spLocks noGrp="1"/>
          </p:cNvSpPr>
          <p:nvPr>
            <p:ph type="sldNum" sz="quarter" idx="12"/>
          </p:nvPr>
        </p:nvSpPr>
        <p:spPr/>
        <p:txBody>
          <a:bodyPr rtlCol="0"/>
          <a:lstStyle/>
          <a:p>
            <a:pPr lvl="0" rtl="0"/>
            <a:fld id="{E81276B6-4034-4841-805E-541AB8384CBA}" type="slidenum">
              <a:rPr lang="en-GB" noProof="0" smtClean="0"/>
              <a:pPr lvl="0" rtl="0"/>
              <a:t>15</a:t>
            </a:fld>
            <a:endParaRPr lang="en-GB" noProof="0"/>
          </a:p>
        </p:txBody>
      </p:sp>
      <p:sp>
        <p:nvSpPr>
          <p:cNvPr id="724" name="Rectangle 723">
            <a:extLst>
              <a:ext uri="{FF2B5EF4-FFF2-40B4-BE49-F238E27FC236}">
                <a16:creationId xmlns:a16="http://schemas.microsoft.com/office/drawing/2014/main" id="{C9F31624-1892-4E48-8CF2-F9FF8C4EA9FF}"/>
              </a:ext>
            </a:extLst>
          </p:cNvPr>
          <p:cNvSpPr/>
          <p:nvPr/>
        </p:nvSpPr>
        <p:spPr>
          <a:xfrm>
            <a:off x="5639078" y="2038206"/>
            <a:ext cx="6144927" cy="578556"/>
          </a:xfrm>
          <a:prstGeom prst="rect">
            <a:avLst/>
          </a:prstGeom>
          <a:noFill/>
        </p:spPr>
        <p:txBody>
          <a:bodyPr wrap="square" lIns="0" tIns="0" rIns="0" bIns="0" rtlCol="0">
            <a:spAutoFit/>
          </a:bodyPr>
          <a:lstStyle/>
          <a:p>
            <a:pPr lvl="0" rtl="0">
              <a:lnSpc>
                <a:spcPct val="107000"/>
              </a:lnSpc>
              <a:spcAft>
                <a:spcPts val="800"/>
              </a:spcAft>
              <a:defRPr/>
            </a:pPr>
            <a:r>
              <a:rPr lang="lv-LV" sz="1200" dirty="0">
                <a:latin typeface="arial" panose="020B0604020202020204" pitchFamily="34" charset="0"/>
                <a:cs typeface="Arial" panose="020B0604020202020204" pitchFamily="34" charset="0"/>
              </a:rPr>
              <a:t>Kad vien tas ir iespējams, labākais risinājums ir panākt vienošanos ar kreditoriem par ĀTV restrukturizāciju, kas palīdzēs jūsu uzņēmumam un arī kreditoriem ietaupīt laiku un naudu. Tā kā process ir konfidenciāls, tam nevajadzētu traucēt jūsu uzņēmējdarbībai.</a:t>
            </a:r>
          </a:p>
        </p:txBody>
      </p:sp>
      <p:sp>
        <p:nvSpPr>
          <p:cNvPr id="412" name="Rectangle 10">
            <a:extLst>
              <a:ext uri="{FF2B5EF4-FFF2-40B4-BE49-F238E27FC236}">
                <a16:creationId xmlns:a16="http://schemas.microsoft.com/office/drawing/2014/main" id="{F7AD59F7-82E0-40BB-9EAF-A44A17494A6C}"/>
              </a:ext>
            </a:extLst>
          </p:cNvPr>
          <p:cNvSpPr>
            <a:spLocks noChangeArrowheads="1"/>
          </p:cNvSpPr>
          <p:nvPr/>
        </p:nvSpPr>
        <p:spPr bwMode="auto">
          <a:xfrm>
            <a:off x="5639575" y="2881778"/>
            <a:ext cx="6135592" cy="453641"/>
          </a:xfrm>
          <a:prstGeom prst="rect">
            <a:avLst/>
          </a:prstGeom>
          <a:solidFill>
            <a:srgbClr val="990066"/>
          </a:solidFill>
        </p:spPr>
        <p:txBody>
          <a:bodyPr wrap="square" lIns="72000" tIns="36000" rIns="72000" bIns="36000" rtlCol="0">
            <a:spAutoFit/>
          </a:bodyPr>
          <a:lstStyle/>
          <a:p>
            <a:pPr rtl="0">
              <a:lnSpc>
                <a:spcPct val="107000"/>
              </a:lnSpc>
              <a:spcAft>
                <a:spcPts val="800"/>
              </a:spcAft>
            </a:pPr>
            <a:r>
              <a:rPr lang="lv-lv" sz="1200" b="1" dirty="0">
                <a:solidFill>
                  <a:schemeClr val="bg1"/>
                </a:solidFill>
                <a:latin typeface="arial" panose="020B0604020202020204" pitchFamily="34" charset="0"/>
                <a:cs typeface="Arial" panose="020B0604020202020204" pitchFamily="34" charset="0"/>
              </a:rPr>
              <a:t>Vienkāršības labad mēs esam iedalījuši visbiežāk izmantotos ĀTV risinājumus trīs kategorijās, lai jūs savam uzņēmumam rastu vispiemērotākos risinājumus</a:t>
            </a:r>
          </a:p>
        </p:txBody>
      </p:sp>
      <p:sp>
        <p:nvSpPr>
          <p:cNvPr id="218" name="Rectangle 217">
            <a:extLst>
              <a:ext uri="{FF2B5EF4-FFF2-40B4-BE49-F238E27FC236}">
                <a16:creationId xmlns:a16="http://schemas.microsoft.com/office/drawing/2014/main" id="{F88E98B6-6444-4412-A0AC-A20D8CF01052}"/>
              </a:ext>
            </a:extLst>
          </p:cNvPr>
          <p:cNvSpPr/>
          <p:nvPr/>
        </p:nvSpPr>
        <p:spPr>
          <a:xfrm>
            <a:off x="0" y="0"/>
            <a:ext cx="6096000" cy="330072"/>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dirty="0">
                <a:latin typeface="arial" panose="020B0604020202020204" pitchFamily="34" charset="0"/>
                <a:cs typeface="Arial" panose="020B0604020202020204" pitchFamily="34" charset="0"/>
              </a:rPr>
              <a:t>Ne</a:t>
            </a:r>
            <a:r>
              <a:rPr lang="lv-LV" sz="1200" b="1" dirty="0">
                <a:latin typeface="arial" panose="020B0604020202020204" pitchFamily="34" charset="0"/>
                <a:cs typeface="Arial" panose="020B0604020202020204" pitchFamily="34" charset="0"/>
              </a:rPr>
              <a:t>formāla</a:t>
            </a:r>
            <a:r>
              <a:rPr lang="lv-lv" sz="1200" b="1" dirty="0">
                <a:latin typeface="arial" panose="020B0604020202020204" pitchFamily="34" charset="0"/>
                <a:cs typeface="Arial" panose="020B0604020202020204" pitchFamily="34" charset="0"/>
              </a:rPr>
              <a:t> restrukturizācija</a:t>
            </a:r>
            <a:endParaRPr lang="en-GB" sz="1200" b="1" dirty="0">
              <a:solidFill>
                <a:schemeClr val="bg1"/>
              </a:solidFill>
              <a:latin typeface="arial" panose="020B0604020202020204" pitchFamily="34" charset="0"/>
              <a:ea typeface="Arial"/>
              <a:cs typeface="Arial"/>
              <a:sym typeface="Arial"/>
            </a:endParaRPr>
          </a:p>
        </p:txBody>
      </p:sp>
      <p:grpSp>
        <p:nvGrpSpPr>
          <p:cNvPr id="14" name="Group 13">
            <a:extLst>
              <a:ext uri="{FF2B5EF4-FFF2-40B4-BE49-F238E27FC236}">
                <a16:creationId xmlns:a16="http://schemas.microsoft.com/office/drawing/2014/main" id="{71136174-E612-4483-A26E-E7F0E6337EEB}"/>
              </a:ext>
            </a:extLst>
          </p:cNvPr>
          <p:cNvGrpSpPr/>
          <p:nvPr/>
        </p:nvGrpSpPr>
        <p:grpSpPr>
          <a:xfrm>
            <a:off x="5680117" y="3665520"/>
            <a:ext cx="6116316" cy="1678107"/>
            <a:chOff x="5658851" y="3474543"/>
            <a:chExt cx="6116316" cy="1678107"/>
          </a:xfrm>
        </p:grpSpPr>
        <p:grpSp>
          <p:nvGrpSpPr>
            <p:cNvPr id="10" name="Group 9">
              <a:extLst>
                <a:ext uri="{FF2B5EF4-FFF2-40B4-BE49-F238E27FC236}">
                  <a16:creationId xmlns:a16="http://schemas.microsoft.com/office/drawing/2014/main" id="{09F85524-283A-4952-BBEE-3465FA14F7CF}"/>
                </a:ext>
              </a:extLst>
            </p:cNvPr>
            <p:cNvGrpSpPr/>
            <p:nvPr/>
          </p:nvGrpSpPr>
          <p:grpSpPr>
            <a:xfrm>
              <a:off x="5658852" y="4804038"/>
              <a:ext cx="3736245" cy="348612"/>
              <a:chOff x="5658852" y="4804038"/>
              <a:chExt cx="3736245" cy="348612"/>
            </a:xfrm>
          </p:grpSpPr>
          <p:sp>
            <p:nvSpPr>
              <p:cNvPr id="118" name="Rectangle 117">
                <a:extLst>
                  <a:ext uri="{FF2B5EF4-FFF2-40B4-BE49-F238E27FC236}">
                    <a16:creationId xmlns:a16="http://schemas.microsoft.com/office/drawing/2014/main" id="{D4B360AB-AD13-4CB2-B588-59D74211963A}"/>
                  </a:ext>
                </a:extLst>
              </p:cNvPr>
              <p:cNvSpPr/>
              <p:nvPr/>
            </p:nvSpPr>
            <p:spPr>
              <a:xfrm>
                <a:off x="6143897" y="4886011"/>
                <a:ext cx="3251200" cy="184666"/>
              </a:xfrm>
              <a:prstGeom prst="rect">
                <a:avLst/>
              </a:prstGeom>
            </p:spPr>
            <p:txBody>
              <a:bodyPr wrap="none" lIns="0" tIns="0" rIns="0" bIns="0" rtlCol="0">
                <a:noAutofit/>
              </a:bodyPr>
              <a:lstStyle/>
              <a:p>
                <a:pPr lvl="0" algn="just" rtl="0">
                  <a:defRPr/>
                </a:pPr>
                <a:r>
                  <a:rPr lang="lv-LV" sz="1200" dirty="0">
                    <a:solidFill>
                      <a:prstClr val="black"/>
                    </a:solidFill>
                    <a:latin typeface="arial" panose="020B0604020202020204" pitchFamily="34" charset="0"/>
                    <a:cs typeface="Arial" panose="020B0604020202020204" pitchFamily="34" charset="0"/>
                  </a:rPr>
                  <a:t>Uzņēmējdarbības operacionālā restrukturizācija </a:t>
                </a:r>
                <a:r>
                  <a:rPr lang="lv-LV" sz="1200" dirty="0">
                    <a:solidFill>
                      <a:srgbClr val="990066"/>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(7. pielikums)</a:t>
                </a:r>
                <a:endParaRPr lang="lv-LV" sz="1200" dirty="0">
                  <a:solidFill>
                    <a:srgbClr val="990066"/>
                  </a:solidFill>
                  <a:latin typeface="arial" panose="020B0604020202020204" pitchFamily="34" charset="0"/>
                  <a:cs typeface="Arial" panose="020B0604020202020204" pitchFamily="34" charset="0"/>
                </a:endParaRPr>
              </a:p>
            </p:txBody>
          </p:sp>
          <p:sp>
            <p:nvSpPr>
              <p:cNvPr id="119" name="Freeform 41">
                <a:extLst>
                  <a:ext uri="{FF2B5EF4-FFF2-40B4-BE49-F238E27FC236}">
                    <a16:creationId xmlns:a16="http://schemas.microsoft.com/office/drawing/2014/main" id="{BDC7982A-7A8D-4FE0-8603-8B9C656FC1ED}"/>
                  </a:ext>
                </a:extLst>
              </p:cNvPr>
              <p:cNvSpPr>
                <a:spLocks noChangeAspect="1" noEditPoints="1"/>
              </p:cNvSpPr>
              <p:nvPr/>
            </p:nvSpPr>
            <p:spPr bwMode="auto">
              <a:xfrm>
                <a:off x="5658852" y="4804038"/>
                <a:ext cx="348612" cy="348612"/>
              </a:xfrm>
              <a:custGeom>
                <a:avLst/>
                <a:gdLst>
                  <a:gd name="T0" fmla="*/ 171 w 200"/>
                  <a:gd name="T1" fmla="*/ 188 h 200"/>
                  <a:gd name="T2" fmla="*/ 12 w 200"/>
                  <a:gd name="T3" fmla="*/ 188 h 200"/>
                  <a:gd name="T4" fmla="*/ 12 w 200"/>
                  <a:gd name="T5" fmla="*/ 29 h 200"/>
                  <a:gd name="T6" fmla="*/ 92 w 200"/>
                  <a:gd name="T7" fmla="*/ 29 h 200"/>
                  <a:gd name="T8" fmla="*/ 124 w 200"/>
                  <a:gd name="T9" fmla="*/ 29 h 200"/>
                  <a:gd name="T10" fmla="*/ 124 w 200"/>
                  <a:gd name="T11" fmla="*/ 16 h 200"/>
                  <a:gd name="T12" fmla="*/ 92 w 200"/>
                  <a:gd name="T13" fmla="*/ 16 h 200"/>
                  <a:gd name="T14" fmla="*/ 12 w 200"/>
                  <a:gd name="T15" fmla="*/ 16 h 200"/>
                  <a:gd name="T16" fmla="*/ 0 w 200"/>
                  <a:gd name="T17" fmla="*/ 29 h 200"/>
                  <a:gd name="T18" fmla="*/ 0 w 200"/>
                  <a:gd name="T19" fmla="*/ 200 h 200"/>
                  <a:gd name="T20" fmla="*/ 171 w 200"/>
                  <a:gd name="T21" fmla="*/ 200 h 200"/>
                  <a:gd name="T22" fmla="*/ 184 w 200"/>
                  <a:gd name="T23" fmla="*/ 188 h 200"/>
                  <a:gd name="T24" fmla="*/ 184 w 200"/>
                  <a:gd name="T25" fmla="*/ 76 h 200"/>
                  <a:gd name="T26" fmla="*/ 171 w 200"/>
                  <a:gd name="T27" fmla="*/ 76 h 200"/>
                  <a:gd name="T28" fmla="*/ 171 w 200"/>
                  <a:gd name="T29" fmla="*/ 188 h 200"/>
                  <a:gd name="T30" fmla="*/ 79 w 200"/>
                  <a:gd name="T31" fmla="*/ 112 h 200"/>
                  <a:gd name="T32" fmla="*/ 88 w 200"/>
                  <a:gd name="T33" fmla="*/ 121 h 200"/>
                  <a:gd name="T34" fmla="*/ 100 w 200"/>
                  <a:gd name="T35" fmla="*/ 109 h 200"/>
                  <a:gd name="T36" fmla="*/ 91 w 200"/>
                  <a:gd name="T37" fmla="*/ 100 h 200"/>
                  <a:gd name="T38" fmla="*/ 79 w 200"/>
                  <a:gd name="T39" fmla="*/ 112 h 200"/>
                  <a:gd name="T40" fmla="*/ 191 w 200"/>
                  <a:gd name="T41" fmla="*/ 0 h 200"/>
                  <a:gd name="T42" fmla="*/ 181 w 200"/>
                  <a:gd name="T43" fmla="*/ 10 h 200"/>
                  <a:gd name="T44" fmla="*/ 175 w 200"/>
                  <a:gd name="T45" fmla="*/ 16 h 200"/>
                  <a:gd name="T46" fmla="*/ 162 w 200"/>
                  <a:gd name="T47" fmla="*/ 29 h 200"/>
                  <a:gd name="T48" fmla="*/ 156 w 200"/>
                  <a:gd name="T49" fmla="*/ 35 h 200"/>
                  <a:gd name="T50" fmla="*/ 100 w 200"/>
                  <a:gd name="T51" fmla="*/ 91 h 200"/>
                  <a:gd name="T52" fmla="*/ 109 w 200"/>
                  <a:gd name="T53" fmla="*/ 100 h 200"/>
                  <a:gd name="T54" fmla="*/ 165 w 200"/>
                  <a:gd name="T55" fmla="*/ 44 h 200"/>
                  <a:gd name="T56" fmla="*/ 171 w 200"/>
                  <a:gd name="T57" fmla="*/ 38 h 200"/>
                  <a:gd name="T58" fmla="*/ 184 w 200"/>
                  <a:gd name="T59" fmla="*/ 25 h 200"/>
                  <a:gd name="T60" fmla="*/ 190 w 200"/>
                  <a:gd name="T61" fmla="*/ 19 h 200"/>
                  <a:gd name="T62" fmla="*/ 200 w 200"/>
                  <a:gd name="T63" fmla="*/ 9 h 200"/>
                  <a:gd name="T64" fmla="*/ 191 w 200"/>
                  <a:gd name="T6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 h="200">
                    <a:moveTo>
                      <a:pt x="171" y="188"/>
                    </a:moveTo>
                    <a:cubicBezTo>
                      <a:pt x="12" y="188"/>
                      <a:pt x="12" y="188"/>
                      <a:pt x="12" y="188"/>
                    </a:cubicBezTo>
                    <a:cubicBezTo>
                      <a:pt x="12" y="29"/>
                      <a:pt x="12" y="29"/>
                      <a:pt x="12" y="29"/>
                    </a:cubicBezTo>
                    <a:cubicBezTo>
                      <a:pt x="92" y="29"/>
                      <a:pt x="92" y="29"/>
                      <a:pt x="92" y="29"/>
                    </a:cubicBezTo>
                    <a:cubicBezTo>
                      <a:pt x="124" y="29"/>
                      <a:pt x="124" y="29"/>
                      <a:pt x="124" y="29"/>
                    </a:cubicBezTo>
                    <a:cubicBezTo>
                      <a:pt x="124" y="16"/>
                      <a:pt x="124" y="16"/>
                      <a:pt x="124" y="16"/>
                    </a:cubicBezTo>
                    <a:cubicBezTo>
                      <a:pt x="92" y="16"/>
                      <a:pt x="92" y="16"/>
                      <a:pt x="92" y="16"/>
                    </a:cubicBezTo>
                    <a:cubicBezTo>
                      <a:pt x="12" y="16"/>
                      <a:pt x="12" y="16"/>
                      <a:pt x="12" y="16"/>
                    </a:cubicBezTo>
                    <a:cubicBezTo>
                      <a:pt x="5" y="16"/>
                      <a:pt x="0" y="22"/>
                      <a:pt x="0" y="29"/>
                    </a:cubicBezTo>
                    <a:cubicBezTo>
                      <a:pt x="0" y="200"/>
                      <a:pt x="0" y="200"/>
                      <a:pt x="0" y="200"/>
                    </a:cubicBezTo>
                    <a:cubicBezTo>
                      <a:pt x="171" y="200"/>
                      <a:pt x="171" y="200"/>
                      <a:pt x="171" y="200"/>
                    </a:cubicBezTo>
                    <a:cubicBezTo>
                      <a:pt x="178" y="200"/>
                      <a:pt x="184" y="195"/>
                      <a:pt x="184" y="188"/>
                    </a:cubicBezTo>
                    <a:cubicBezTo>
                      <a:pt x="184" y="76"/>
                      <a:pt x="184" y="76"/>
                      <a:pt x="184" y="76"/>
                    </a:cubicBezTo>
                    <a:cubicBezTo>
                      <a:pt x="171" y="76"/>
                      <a:pt x="171" y="76"/>
                      <a:pt x="171" y="76"/>
                    </a:cubicBezTo>
                    <a:lnTo>
                      <a:pt x="171" y="188"/>
                    </a:lnTo>
                    <a:close/>
                    <a:moveTo>
                      <a:pt x="79" y="112"/>
                    </a:moveTo>
                    <a:cubicBezTo>
                      <a:pt x="88" y="121"/>
                      <a:pt x="88" y="121"/>
                      <a:pt x="88" y="121"/>
                    </a:cubicBezTo>
                    <a:cubicBezTo>
                      <a:pt x="100" y="109"/>
                      <a:pt x="100" y="109"/>
                      <a:pt x="100" y="109"/>
                    </a:cubicBezTo>
                    <a:cubicBezTo>
                      <a:pt x="91" y="100"/>
                      <a:pt x="91" y="100"/>
                      <a:pt x="91" y="100"/>
                    </a:cubicBezTo>
                    <a:lnTo>
                      <a:pt x="79" y="112"/>
                    </a:lnTo>
                    <a:close/>
                    <a:moveTo>
                      <a:pt x="191" y="0"/>
                    </a:moveTo>
                    <a:cubicBezTo>
                      <a:pt x="181" y="10"/>
                      <a:pt x="181" y="10"/>
                      <a:pt x="181" y="10"/>
                    </a:cubicBezTo>
                    <a:cubicBezTo>
                      <a:pt x="175" y="16"/>
                      <a:pt x="175" y="16"/>
                      <a:pt x="175" y="16"/>
                    </a:cubicBezTo>
                    <a:cubicBezTo>
                      <a:pt x="162" y="29"/>
                      <a:pt x="162" y="29"/>
                      <a:pt x="162" y="29"/>
                    </a:cubicBezTo>
                    <a:cubicBezTo>
                      <a:pt x="156" y="35"/>
                      <a:pt x="156" y="35"/>
                      <a:pt x="156" y="35"/>
                    </a:cubicBezTo>
                    <a:cubicBezTo>
                      <a:pt x="100" y="91"/>
                      <a:pt x="100" y="91"/>
                      <a:pt x="100" y="91"/>
                    </a:cubicBezTo>
                    <a:cubicBezTo>
                      <a:pt x="109" y="100"/>
                      <a:pt x="109" y="100"/>
                      <a:pt x="109" y="100"/>
                    </a:cubicBezTo>
                    <a:cubicBezTo>
                      <a:pt x="165" y="44"/>
                      <a:pt x="165" y="44"/>
                      <a:pt x="165" y="44"/>
                    </a:cubicBezTo>
                    <a:cubicBezTo>
                      <a:pt x="171" y="38"/>
                      <a:pt x="171" y="38"/>
                      <a:pt x="171" y="38"/>
                    </a:cubicBezTo>
                    <a:cubicBezTo>
                      <a:pt x="184" y="25"/>
                      <a:pt x="184" y="25"/>
                      <a:pt x="184" y="25"/>
                    </a:cubicBezTo>
                    <a:cubicBezTo>
                      <a:pt x="190" y="19"/>
                      <a:pt x="190" y="19"/>
                      <a:pt x="190" y="19"/>
                    </a:cubicBezTo>
                    <a:cubicBezTo>
                      <a:pt x="200" y="9"/>
                      <a:pt x="200" y="9"/>
                      <a:pt x="200" y="9"/>
                    </a:cubicBezTo>
                    <a:lnTo>
                      <a:pt x="191" y="0"/>
                    </a:lnTo>
                    <a:close/>
                  </a:path>
                </a:pathLst>
              </a:custGeom>
              <a:solidFill>
                <a:schemeClr val="bg1">
                  <a:lumMod val="65000"/>
                </a:schemeClr>
              </a:solidFill>
              <a:ln>
                <a:noFill/>
              </a:ln>
            </p:spPr>
            <p:txBody>
              <a:bodyPr vert="horz" wrap="square" lIns="78191" tIns="39096" rIns="78191" bIns="39096" numCol="1" rtlCol="0" anchor="t" anchorCtr="0" compatLnSpc="1">
                <a:prstTxWarp prst="textNoShape">
                  <a:avLst/>
                </a:prstTxWarp>
              </a:bodyPr>
              <a:lstStyle/>
              <a:p>
                <a:pPr rtl="0"/>
                <a:endParaRPr lang="en-US" sz="900">
                  <a:latin typeface="arial" panose="020B0604020202020204" pitchFamily="34" charset="0"/>
                </a:endParaRPr>
              </a:p>
            </p:txBody>
          </p:sp>
        </p:grpSp>
        <p:grpSp>
          <p:nvGrpSpPr>
            <p:cNvPr id="8" name="Group 7">
              <a:extLst>
                <a:ext uri="{FF2B5EF4-FFF2-40B4-BE49-F238E27FC236}">
                  <a16:creationId xmlns:a16="http://schemas.microsoft.com/office/drawing/2014/main" id="{DAB350A4-DB59-4D89-AF1A-304E6B9CC064}"/>
                </a:ext>
              </a:extLst>
            </p:cNvPr>
            <p:cNvGrpSpPr/>
            <p:nvPr/>
          </p:nvGrpSpPr>
          <p:grpSpPr>
            <a:xfrm>
              <a:off x="5660235" y="3474543"/>
              <a:ext cx="4377513" cy="292926"/>
              <a:chOff x="5660235" y="3523318"/>
              <a:chExt cx="4377513" cy="292926"/>
            </a:xfrm>
          </p:grpSpPr>
          <p:sp>
            <p:nvSpPr>
              <p:cNvPr id="110" name="Rectangle 109">
                <a:extLst>
                  <a:ext uri="{FF2B5EF4-FFF2-40B4-BE49-F238E27FC236}">
                    <a16:creationId xmlns:a16="http://schemas.microsoft.com/office/drawing/2014/main" id="{3B38C4DC-11B8-4CF2-8B0B-11AA1AA1FAA3}"/>
                  </a:ext>
                </a:extLst>
              </p:cNvPr>
              <p:cNvSpPr/>
              <p:nvPr/>
            </p:nvSpPr>
            <p:spPr>
              <a:xfrm>
                <a:off x="6155275" y="3603533"/>
                <a:ext cx="3882473" cy="184666"/>
              </a:xfrm>
              <a:prstGeom prst="rect">
                <a:avLst/>
              </a:prstGeom>
            </p:spPr>
            <p:txBody>
              <a:bodyPr wrap="none" lIns="0" tIns="0" rIns="0" bIns="0" rtlCol="0">
                <a:spAutoFit/>
              </a:bodyPr>
              <a:lstStyle/>
              <a:p>
                <a:pPr lvl="0" algn="just" rtl="0">
                  <a:defRPr/>
                </a:pPr>
                <a:r>
                  <a:rPr lang="lv-LV" sz="1200" dirty="0">
                    <a:solidFill>
                      <a:prstClr val="black"/>
                    </a:solidFill>
                    <a:latin typeface="arial" panose="020B0604020202020204" pitchFamily="34" charset="0"/>
                    <a:cs typeface="Arial" panose="020B0604020202020204" pitchFamily="34" charset="0"/>
                  </a:rPr>
                  <a:t>Saistību atmaksas nosacījumu maiņa (</a:t>
                </a:r>
                <a:r>
                  <a:rPr lang="lv-LV" sz="1200" dirty="0">
                    <a:solidFill>
                      <a:srgbClr val="990066"/>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4.</a:t>
                </a:r>
                <a:r>
                  <a:rPr lang="lv-LV" sz="1200" dirty="0">
                    <a:solidFill>
                      <a:srgbClr val="990066"/>
                    </a:solidFill>
                    <a:latin typeface="arial" panose="020B0604020202020204" pitchFamily="34" charset="0"/>
                    <a:cs typeface="Arial" panose="020B0604020202020204" pitchFamily="34" charset="0"/>
                  </a:rPr>
                  <a:t> </a:t>
                </a:r>
                <a:r>
                  <a:rPr lang="lv-LV" sz="1200" dirty="0">
                    <a:solidFill>
                      <a:prstClr val="black"/>
                    </a:solidFill>
                    <a:latin typeface="arial" panose="020B0604020202020204" pitchFamily="34" charset="0"/>
                    <a:cs typeface="Arial" panose="020B0604020202020204" pitchFamily="34" charset="0"/>
                  </a:rPr>
                  <a:t>un </a:t>
                </a:r>
                <a:r>
                  <a:rPr lang="lv-LV" sz="1200" dirty="0">
                    <a:solidFill>
                      <a:srgbClr val="990066"/>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5. pielikums)</a:t>
                </a:r>
                <a:endParaRPr lang="lv-LV" sz="1200" dirty="0">
                  <a:solidFill>
                    <a:srgbClr val="990066"/>
                  </a:solidFill>
                  <a:latin typeface="arial" panose="020B0604020202020204" pitchFamily="34" charset="0"/>
                  <a:cs typeface="Arial" panose="020B0604020202020204" pitchFamily="34" charset="0"/>
                </a:endParaRPr>
              </a:p>
            </p:txBody>
          </p:sp>
          <p:grpSp>
            <p:nvGrpSpPr>
              <p:cNvPr id="120" name="Group 119">
                <a:extLst>
                  <a:ext uri="{FF2B5EF4-FFF2-40B4-BE49-F238E27FC236}">
                    <a16:creationId xmlns:a16="http://schemas.microsoft.com/office/drawing/2014/main" id="{3B55F79C-3E6C-4803-AD8B-6D34C9917C11}"/>
                  </a:ext>
                </a:extLst>
              </p:cNvPr>
              <p:cNvGrpSpPr/>
              <p:nvPr/>
            </p:nvGrpSpPr>
            <p:grpSpPr>
              <a:xfrm>
                <a:off x="5660235" y="3523318"/>
                <a:ext cx="373646" cy="292926"/>
                <a:chOff x="1399942" y="16036148"/>
                <a:chExt cx="451691" cy="354113"/>
              </a:xfrm>
              <a:solidFill>
                <a:schemeClr val="bg1">
                  <a:lumMod val="65000"/>
                </a:schemeClr>
              </a:solidFill>
            </p:grpSpPr>
            <p:sp>
              <p:nvSpPr>
                <p:cNvPr id="121" name="Freeform 373">
                  <a:extLst>
                    <a:ext uri="{FF2B5EF4-FFF2-40B4-BE49-F238E27FC236}">
                      <a16:creationId xmlns:a16="http://schemas.microsoft.com/office/drawing/2014/main" id="{EA01D1F8-75E2-43C1-8391-7F8615585322}"/>
                    </a:ext>
                  </a:extLst>
                </p:cNvPr>
                <p:cNvSpPr>
                  <a:spLocks noEditPoints="1"/>
                </p:cNvSpPr>
                <p:nvPr/>
              </p:nvSpPr>
              <p:spPr bwMode="auto">
                <a:xfrm>
                  <a:off x="1399942" y="16036148"/>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sz="2000" b="1">
                    <a:latin typeface="arial" panose="020B0604020202020204" pitchFamily="34" charset="0"/>
                  </a:endParaRPr>
                </a:p>
              </p:txBody>
            </p:sp>
            <p:sp>
              <p:nvSpPr>
                <p:cNvPr id="122" name="Freeform 374">
                  <a:extLst>
                    <a:ext uri="{FF2B5EF4-FFF2-40B4-BE49-F238E27FC236}">
                      <a16:creationId xmlns:a16="http://schemas.microsoft.com/office/drawing/2014/main" id="{F2FA45AE-005E-4242-8766-4398D32B9E74}"/>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sz="2000" b="1">
                    <a:latin typeface="arial" panose="020B0604020202020204" pitchFamily="34" charset="0"/>
                  </a:endParaRPr>
                </a:p>
              </p:txBody>
            </p:sp>
          </p:grpSp>
        </p:grpSp>
        <p:grpSp>
          <p:nvGrpSpPr>
            <p:cNvPr id="9" name="Group 8">
              <a:extLst>
                <a:ext uri="{FF2B5EF4-FFF2-40B4-BE49-F238E27FC236}">
                  <a16:creationId xmlns:a16="http://schemas.microsoft.com/office/drawing/2014/main" id="{FD7FDF88-A5D3-4744-9980-1CBA44BF96E0}"/>
                </a:ext>
              </a:extLst>
            </p:cNvPr>
            <p:cNvGrpSpPr/>
            <p:nvPr/>
          </p:nvGrpSpPr>
          <p:grpSpPr>
            <a:xfrm>
              <a:off x="5658851" y="4109323"/>
              <a:ext cx="3736246" cy="352862"/>
              <a:chOff x="5658851" y="4132171"/>
              <a:chExt cx="3736246" cy="352862"/>
            </a:xfrm>
          </p:grpSpPr>
          <p:sp>
            <p:nvSpPr>
              <p:cNvPr id="117" name="Rectangle 116">
                <a:extLst>
                  <a:ext uri="{FF2B5EF4-FFF2-40B4-BE49-F238E27FC236}">
                    <a16:creationId xmlns:a16="http://schemas.microsoft.com/office/drawing/2014/main" id="{571261F0-39C4-4CE6-967F-388B836AF3E1}"/>
                  </a:ext>
                </a:extLst>
              </p:cNvPr>
              <p:cNvSpPr/>
              <p:nvPr/>
            </p:nvSpPr>
            <p:spPr>
              <a:xfrm>
                <a:off x="6143897" y="4216269"/>
                <a:ext cx="3251200" cy="184666"/>
              </a:xfrm>
              <a:prstGeom prst="rect">
                <a:avLst/>
              </a:prstGeom>
            </p:spPr>
            <p:txBody>
              <a:bodyPr wrap="none" lIns="0" tIns="0" rIns="0" bIns="0" rtlCol="0">
                <a:noAutofit/>
              </a:bodyPr>
              <a:lstStyle/>
              <a:p>
                <a:pPr lvl="0" algn="just" rtl="0">
                  <a:defRPr/>
                </a:pPr>
                <a:r>
                  <a:rPr lang="lv-lv" sz="1200" dirty="0">
                    <a:solidFill>
                      <a:prstClr val="black"/>
                    </a:solidFill>
                    <a:latin typeface="arial" panose="020B0604020202020204" pitchFamily="34" charset="0"/>
                    <a:cs typeface="Arial" panose="020B0604020202020204" pitchFamily="34" charset="0"/>
                  </a:rPr>
                  <a:t>Finanšu </a:t>
                </a:r>
                <a:r>
                  <a:rPr lang="lv-LV" sz="1200" dirty="0">
                    <a:solidFill>
                      <a:prstClr val="black"/>
                    </a:solidFill>
                    <a:latin typeface="arial" panose="020B0604020202020204" pitchFamily="34" charset="0"/>
                    <a:cs typeface="Arial" panose="020B0604020202020204" pitchFamily="34" charset="0"/>
                  </a:rPr>
                  <a:t>restrukturizācija</a:t>
                </a:r>
                <a:r>
                  <a:rPr lang="lv-lv" sz="1200" dirty="0">
                    <a:solidFill>
                      <a:prstClr val="black"/>
                    </a:solidFill>
                    <a:latin typeface="arial" panose="020B0604020202020204" pitchFamily="34" charset="0"/>
                    <a:cs typeface="Arial" panose="020B0604020202020204" pitchFamily="34" charset="0"/>
                  </a:rPr>
                  <a:t> </a:t>
                </a:r>
                <a:r>
                  <a:rPr lang="lv-lv" sz="1200" dirty="0">
                    <a:solidFill>
                      <a:srgbClr val="990066"/>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(6. pielikums</a:t>
                </a:r>
                <a:r>
                  <a:rPr lang="lv-lv" sz="1200" dirty="0">
                    <a:solidFill>
                      <a:srgbClr val="990066"/>
                    </a:solidFill>
                    <a:latin typeface="arial" panose="020B0604020202020204" pitchFamily="34" charset="0"/>
                    <a:cs typeface="Arial" panose="020B0604020202020204" pitchFamily="34" charset="0"/>
                  </a:rPr>
                  <a:t>)</a:t>
                </a:r>
                <a:endParaRPr lang="en-US" sz="1200" dirty="0">
                  <a:solidFill>
                    <a:srgbClr val="990066"/>
                  </a:solidFill>
                  <a:latin typeface="arial" panose="020B0604020202020204" pitchFamily="34" charset="0"/>
                  <a:cs typeface="Arial" panose="020B0604020202020204" pitchFamily="34" charset="0"/>
                </a:endParaRPr>
              </a:p>
            </p:txBody>
          </p:sp>
          <p:sp>
            <p:nvSpPr>
              <p:cNvPr id="123" name="Freeform 348">
                <a:extLst>
                  <a:ext uri="{FF2B5EF4-FFF2-40B4-BE49-F238E27FC236}">
                    <a16:creationId xmlns:a16="http://schemas.microsoft.com/office/drawing/2014/main" id="{94731E8D-AC69-4746-AE96-DF0927F99B07}"/>
                  </a:ext>
                </a:extLst>
              </p:cNvPr>
              <p:cNvSpPr>
                <a:spLocks noEditPoints="1"/>
              </p:cNvSpPr>
              <p:nvPr/>
            </p:nvSpPr>
            <p:spPr bwMode="auto">
              <a:xfrm>
                <a:off x="5658851" y="4132171"/>
                <a:ext cx="348612" cy="352862"/>
              </a:xfrm>
              <a:custGeom>
                <a:avLst/>
                <a:gdLst>
                  <a:gd name="T0" fmla="*/ 153 w 246"/>
                  <a:gd name="T1" fmla="*/ 0 h 249"/>
                  <a:gd name="T2" fmla="*/ 153 w 246"/>
                  <a:gd name="T3" fmla="*/ 75 h 249"/>
                  <a:gd name="T4" fmla="*/ 77 w 246"/>
                  <a:gd name="T5" fmla="*/ 75 h 249"/>
                  <a:gd name="T6" fmla="*/ 77 w 246"/>
                  <a:gd name="T7" fmla="*/ 138 h 249"/>
                  <a:gd name="T8" fmla="*/ 0 w 246"/>
                  <a:gd name="T9" fmla="*/ 138 h 249"/>
                  <a:gd name="T10" fmla="*/ 0 w 246"/>
                  <a:gd name="T11" fmla="*/ 249 h 249"/>
                  <a:gd name="T12" fmla="*/ 246 w 246"/>
                  <a:gd name="T13" fmla="*/ 249 h 249"/>
                  <a:gd name="T14" fmla="*/ 246 w 246"/>
                  <a:gd name="T15" fmla="*/ 0 h 249"/>
                  <a:gd name="T16" fmla="*/ 153 w 246"/>
                  <a:gd name="T17" fmla="*/ 0 h 249"/>
                  <a:gd name="T18" fmla="*/ 17 w 246"/>
                  <a:gd name="T19" fmla="*/ 154 h 249"/>
                  <a:gd name="T20" fmla="*/ 77 w 246"/>
                  <a:gd name="T21" fmla="*/ 154 h 249"/>
                  <a:gd name="T22" fmla="*/ 77 w 246"/>
                  <a:gd name="T23" fmla="*/ 233 h 249"/>
                  <a:gd name="T24" fmla="*/ 17 w 246"/>
                  <a:gd name="T25" fmla="*/ 233 h 249"/>
                  <a:gd name="T26" fmla="*/ 17 w 246"/>
                  <a:gd name="T27" fmla="*/ 154 h 249"/>
                  <a:gd name="T28" fmla="*/ 93 w 246"/>
                  <a:gd name="T29" fmla="*/ 233 h 249"/>
                  <a:gd name="T30" fmla="*/ 93 w 246"/>
                  <a:gd name="T31" fmla="*/ 92 h 249"/>
                  <a:gd name="T32" fmla="*/ 153 w 246"/>
                  <a:gd name="T33" fmla="*/ 92 h 249"/>
                  <a:gd name="T34" fmla="*/ 153 w 246"/>
                  <a:gd name="T35" fmla="*/ 233 h 249"/>
                  <a:gd name="T36" fmla="*/ 93 w 246"/>
                  <a:gd name="T37" fmla="*/ 233 h 249"/>
                  <a:gd name="T38" fmla="*/ 230 w 246"/>
                  <a:gd name="T39" fmla="*/ 233 h 249"/>
                  <a:gd name="T40" fmla="*/ 170 w 246"/>
                  <a:gd name="T41" fmla="*/ 233 h 249"/>
                  <a:gd name="T42" fmla="*/ 170 w 246"/>
                  <a:gd name="T43" fmla="*/ 16 h 249"/>
                  <a:gd name="T44" fmla="*/ 230 w 246"/>
                  <a:gd name="T45" fmla="*/ 16 h 249"/>
                  <a:gd name="T46" fmla="*/ 230 w 246"/>
                  <a:gd name="T47" fmla="*/ 23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249">
                    <a:moveTo>
                      <a:pt x="153" y="0"/>
                    </a:moveTo>
                    <a:lnTo>
                      <a:pt x="153" y="75"/>
                    </a:lnTo>
                    <a:lnTo>
                      <a:pt x="77" y="75"/>
                    </a:lnTo>
                    <a:lnTo>
                      <a:pt x="77" y="138"/>
                    </a:lnTo>
                    <a:lnTo>
                      <a:pt x="0" y="138"/>
                    </a:lnTo>
                    <a:lnTo>
                      <a:pt x="0" y="249"/>
                    </a:lnTo>
                    <a:lnTo>
                      <a:pt x="246" y="249"/>
                    </a:lnTo>
                    <a:lnTo>
                      <a:pt x="246" y="0"/>
                    </a:lnTo>
                    <a:lnTo>
                      <a:pt x="153" y="0"/>
                    </a:lnTo>
                    <a:close/>
                    <a:moveTo>
                      <a:pt x="17" y="154"/>
                    </a:moveTo>
                    <a:lnTo>
                      <a:pt x="77" y="154"/>
                    </a:lnTo>
                    <a:lnTo>
                      <a:pt x="77" y="233"/>
                    </a:lnTo>
                    <a:lnTo>
                      <a:pt x="17" y="233"/>
                    </a:lnTo>
                    <a:lnTo>
                      <a:pt x="17" y="154"/>
                    </a:lnTo>
                    <a:close/>
                    <a:moveTo>
                      <a:pt x="93" y="233"/>
                    </a:moveTo>
                    <a:lnTo>
                      <a:pt x="93" y="92"/>
                    </a:lnTo>
                    <a:lnTo>
                      <a:pt x="153" y="92"/>
                    </a:lnTo>
                    <a:lnTo>
                      <a:pt x="153" y="233"/>
                    </a:lnTo>
                    <a:lnTo>
                      <a:pt x="93" y="233"/>
                    </a:lnTo>
                    <a:close/>
                    <a:moveTo>
                      <a:pt x="230" y="233"/>
                    </a:moveTo>
                    <a:lnTo>
                      <a:pt x="170" y="233"/>
                    </a:lnTo>
                    <a:lnTo>
                      <a:pt x="170" y="16"/>
                    </a:lnTo>
                    <a:lnTo>
                      <a:pt x="230" y="16"/>
                    </a:lnTo>
                    <a:lnTo>
                      <a:pt x="230" y="233"/>
                    </a:lnTo>
                    <a:close/>
                  </a:path>
                </a:pathLst>
              </a:custGeom>
              <a:solidFill>
                <a:schemeClr val="bg1">
                  <a:lumMod val="65000"/>
                </a:schemeClr>
              </a:solidFill>
              <a:ln>
                <a:noFill/>
              </a:ln>
            </p:spPr>
            <p:txBody>
              <a:bodyPr vert="horz" wrap="square" lIns="91440" tIns="45720" rIns="91440" bIns="45720" numCol="1" rtlCol="0" anchor="t" anchorCtr="0" compatLnSpc="1">
                <a:prstTxWarp prst="textNoShape">
                  <a:avLst/>
                </a:prstTxWarp>
              </a:bodyPr>
              <a:lstStyle/>
              <a:p>
                <a:pPr rtl="0"/>
                <a:endParaRPr lang="en-US" sz="2000" b="1">
                  <a:latin typeface="arial" panose="020B0604020202020204" pitchFamily="34" charset="0"/>
                </a:endParaRPr>
              </a:p>
            </p:txBody>
          </p:sp>
        </p:grpSp>
        <p:cxnSp>
          <p:nvCxnSpPr>
            <p:cNvPr id="7" name="Straight Connector 6">
              <a:extLst>
                <a:ext uri="{FF2B5EF4-FFF2-40B4-BE49-F238E27FC236}">
                  <a16:creationId xmlns:a16="http://schemas.microsoft.com/office/drawing/2014/main" id="{CA86108D-C52D-4CFF-9F90-78E633C5044D}"/>
                </a:ext>
              </a:extLst>
            </p:cNvPr>
            <p:cNvCxnSpPr/>
            <p:nvPr/>
          </p:nvCxnSpPr>
          <p:spPr>
            <a:xfrm>
              <a:off x="6143897" y="3938396"/>
              <a:ext cx="563127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7B227F0-B699-4082-9D0D-BECCDEE565B1}"/>
                </a:ext>
              </a:extLst>
            </p:cNvPr>
            <p:cNvCxnSpPr/>
            <p:nvPr/>
          </p:nvCxnSpPr>
          <p:spPr>
            <a:xfrm>
              <a:off x="6143897" y="4633112"/>
              <a:ext cx="5631270"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2" name="Google Shape;2453;p59">
            <a:extLst>
              <a:ext uri="{FF2B5EF4-FFF2-40B4-BE49-F238E27FC236}">
                <a16:creationId xmlns:a16="http://schemas.microsoft.com/office/drawing/2014/main" id="{B1435E27-AAEF-43AE-BB29-B12C6469A3B4}"/>
              </a:ext>
            </a:extLst>
          </p:cNvPr>
          <p:cNvSpPr/>
          <p:nvPr/>
        </p:nvSpPr>
        <p:spPr>
          <a:xfrm>
            <a:off x="5663918" y="5764853"/>
            <a:ext cx="319412" cy="411627"/>
          </a:xfrm>
          <a:custGeom>
            <a:avLst/>
            <a:gdLst/>
            <a:ahLst/>
            <a:cxnLst/>
            <a:rect l="l" t="t" r="r" b="b"/>
            <a:pathLst>
              <a:path w="98" h="125" extrusionOk="0">
                <a:moveTo>
                  <a:pt x="7" y="89"/>
                </a:moveTo>
                <a:cubicBezTo>
                  <a:pt x="11" y="89"/>
                  <a:pt x="11" y="89"/>
                  <a:pt x="11" y="89"/>
                </a:cubicBezTo>
                <a:cubicBezTo>
                  <a:pt x="86" y="89"/>
                  <a:pt x="86" y="89"/>
                  <a:pt x="86" y="89"/>
                </a:cubicBezTo>
                <a:cubicBezTo>
                  <a:pt x="90" y="89"/>
                  <a:pt x="90" y="89"/>
                  <a:pt x="90" y="89"/>
                </a:cubicBezTo>
                <a:cubicBezTo>
                  <a:pt x="90" y="103"/>
                  <a:pt x="90" y="103"/>
                  <a:pt x="90" y="103"/>
                </a:cubicBezTo>
                <a:cubicBezTo>
                  <a:pt x="7" y="103"/>
                  <a:pt x="7" y="103"/>
                  <a:pt x="7" y="103"/>
                </a:cubicBezTo>
                <a:lnTo>
                  <a:pt x="7" y="89"/>
                </a:lnTo>
                <a:close/>
                <a:moveTo>
                  <a:pt x="19" y="49"/>
                </a:moveTo>
                <a:cubicBezTo>
                  <a:pt x="19" y="33"/>
                  <a:pt x="32" y="20"/>
                  <a:pt x="49" y="20"/>
                </a:cubicBezTo>
                <a:cubicBezTo>
                  <a:pt x="49" y="20"/>
                  <a:pt x="49" y="20"/>
                  <a:pt x="49" y="20"/>
                </a:cubicBezTo>
                <a:cubicBezTo>
                  <a:pt x="65" y="20"/>
                  <a:pt x="78" y="33"/>
                  <a:pt x="78" y="49"/>
                </a:cubicBezTo>
                <a:cubicBezTo>
                  <a:pt x="78" y="81"/>
                  <a:pt x="78" y="81"/>
                  <a:pt x="78" y="81"/>
                </a:cubicBezTo>
                <a:cubicBezTo>
                  <a:pt x="19" y="81"/>
                  <a:pt x="19" y="81"/>
                  <a:pt x="19" y="81"/>
                </a:cubicBezTo>
                <a:lnTo>
                  <a:pt x="19" y="49"/>
                </a:lnTo>
                <a:close/>
                <a:moveTo>
                  <a:pt x="49" y="117"/>
                </a:moveTo>
                <a:cubicBezTo>
                  <a:pt x="44" y="117"/>
                  <a:pt x="41" y="115"/>
                  <a:pt x="39" y="111"/>
                </a:cubicBezTo>
                <a:cubicBezTo>
                  <a:pt x="58" y="111"/>
                  <a:pt x="58" y="111"/>
                  <a:pt x="58" y="111"/>
                </a:cubicBezTo>
                <a:cubicBezTo>
                  <a:pt x="57" y="115"/>
                  <a:pt x="53" y="117"/>
                  <a:pt x="49" y="117"/>
                </a:cubicBezTo>
                <a:close/>
                <a:moveTo>
                  <a:pt x="49" y="125"/>
                </a:moveTo>
                <a:cubicBezTo>
                  <a:pt x="57" y="125"/>
                  <a:pt x="65" y="119"/>
                  <a:pt x="67" y="111"/>
                </a:cubicBezTo>
                <a:cubicBezTo>
                  <a:pt x="98" y="111"/>
                  <a:pt x="98" y="111"/>
                  <a:pt x="98" y="111"/>
                </a:cubicBezTo>
                <a:cubicBezTo>
                  <a:pt x="98" y="81"/>
                  <a:pt x="98" y="81"/>
                  <a:pt x="98" y="81"/>
                </a:cubicBezTo>
                <a:cubicBezTo>
                  <a:pt x="86" y="81"/>
                  <a:pt x="86" y="81"/>
                  <a:pt x="86" y="81"/>
                </a:cubicBezTo>
                <a:cubicBezTo>
                  <a:pt x="86" y="49"/>
                  <a:pt x="86" y="49"/>
                  <a:pt x="86" y="49"/>
                </a:cubicBezTo>
                <a:cubicBezTo>
                  <a:pt x="86" y="30"/>
                  <a:pt x="72" y="14"/>
                  <a:pt x="53" y="12"/>
                </a:cubicBezTo>
                <a:cubicBezTo>
                  <a:pt x="53" y="0"/>
                  <a:pt x="53" y="0"/>
                  <a:pt x="53" y="0"/>
                </a:cubicBezTo>
                <a:cubicBezTo>
                  <a:pt x="45" y="0"/>
                  <a:pt x="45" y="0"/>
                  <a:pt x="45" y="0"/>
                </a:cubicBezTo>
                <a:cubicBezTo>
                  <a:pt x="45" y="12"/>
                  <a:pt x="45" y="12"/>
                  <a:pt x="45" y="12"/>
                </a:cubicBezTo>
                <a:cubicBezTo>
                  <a:pt x="26" y="14"/>
                  <a:pt x="11" y="30"/>
                  <a:pt x="11" y="49"/>
                </a:cubicBezTo>
                <a:cubicBezTo>
                  <a:pt x="11" y="81"/>
                  <a:pt x="11" y="81"/>
                  <a:pt x="11" y="81"/>
                </a:cubicBezTo>
                <a:cubicBezTo>
                  <a:pt x="0" y="81"/>
                  <a:pt x="0" y="81"/>
                  <a:pt x="0" y="81"/>
                </a:cubicBezTo>
                <a:cubicBezTo>
                  <a:pt x="0" y="111"/>
                  <a:pt x="0" y="111"/>
                  <a:pt x="0" y="111"/>
                </a:cubicBezTo>
                <a:cubicBezTo>
                  <a:pt x="31" y="111"/>
                  <a:pt x="31" y="111"/>
                  <a:pt x="31" y="111"/>
                </a:cubicBezTo>
                <a:cubicBezTo>
                  <a:pt x="32" y="119"/>
                  <a:pt x="40" y="125"/>
                  <a:pt x="49" y="125"/>
                </a:cubicBezTo>
                <a:close/>
              </a:path>
            </a:pathLst>
          </a:custGeom>
          <a:solidFill>
            <a:schemeClr val="accent2"/>
          </a:solidFill>
          <a:ln>
            <a:noFill/>
          </a:ln>
        </p:spPr>
        <p:txBody>
          <a:bodyPr spcFirstLastPara="1" wrap="square" lIns="68575" tIns="34275" rIns="68575" bIns="34275" rtlCol="0" anchor="t" anchorCtr="0">
            <a:noAutofit/>
          </a:bodyPr>
          <a:lstStyle/>
          <a:p>
            <a:pPr marL="0" marR="0" lvl="0" indent="0" algn="l" rtl="0">
              <a:spcBef>
                <a:spcPts val="0"/>
              </a:spcBef>
              <a:spcAft>
                <a:spcPts val="0"/>
              </a:spcAft>
              <a:buNone/>
            </a:pPr>
            <a:endParaRPr sz="1400">
              <a:solidFill>
                <a:srgbClr val="000000"/>
              </a:solidFill>
              <a:latin typeface="arial" panose="020B0604020202020204" pitchFamily="34" charset="0"/>
              <a:ea typeface="Arial"/>
              <a:cs typeface="Arial"/>
              <a:sym typeface="Arial"/>
            </a:endParaRPr>
          </a:p>
        </p:txBody>
      </p:sp>
      <p:cxnSp>
        <p:nvCxnSpPr>
          <p:cNvPr id="13" name="Straight Connector 12">
            <a:extLst>
              <a:ext uri="{FF2B5EF4-FFF2-40B4-BE49-F238E27FC236}">
                <a16:creationId xmlns:a16="http://schemas.microsoft.com/office/drawing/2014/main" id="{29E55101-C0E5-4C09-A894-878196CF6AE3}"/>
              </a:ext>
            </a:extLst>
          </p:cNvPr>
          <p:cNvCxnSpPr/>
          <p:nvPr/>
        </p:nvCxnSpPr>
        <p:spPr>
          <a:xfrm flipV="1">
            <a:off x="6072741" y="5740568"/>
            <a:ext cx="0" cy="460196"/>
          </a:xfrm>
          <a:prstGeom prst="line">
            <a:avLst/>
          </a:prstGeom>
          <a:solidFill>
            <a:srgbClr val="990066"/>
          </a:solidFill>
          <a:ln w="3175">
            <a:solidFill>
              <a:schemeClr val="bg1">
                <a:lumMod val="75000"/>
              </a:schemeClr>
            </a:solidFill>
          </a:ln>
        </p:spPr>
      </p:cxnSp>
      <p:sp>
        <p:nvSpPr>
          <p:cNvPr id="135" name="Rectangle 134">
            <a:extLst>
              <a:ext uri="{FF2B5EF4-FFF2-40B4-BE49-F238E27FC236}">
                <a16:creationId xmlns:a16="http://schemas.microsoft.com/office/drawing/2014/main" id="{B9109D9B-1DA6-485F-8811-8E962D268BA9}"/>
              </a:ext>
            </a:extLst>
          </p:cNvPr>
          <p:cNvSpPr/>
          <p:nvPr/>
        </p:nvSpPr>
        <p:spPr>
          <a:xfrm>
            <a:off x="6143897" y="5705530"/>
            <a:ext cx="5631270" cy="578556"/>
          </a:xfrm>
          <a:prstGeom prst="rect">
            <a:avLst/>
          </a:prstGeom>
          <a:noFill/>
        </p:spPr>
        <p:txBody>
          <a:bodyPr wrap="square" lIns="0" tIns="0" rIns="0" bIns="0" rtlCol="0">
            <a:spAutoFit/>
          </a:bodyPr>
          <a:lstStyle/>
          <a:p>
            <a:pPr rtl="0">
              <a:lnSpc>
                <a:spcPct val="107000"/>
              </a:lnSpc>
              <a:spcAft>
                <a:spcPts val="800"/>
              </a:spcAft>
            </a:pPr>
            <a:r>
              <a:rPr lang="lv-lv" sz="1200" dirty="0">
                <a:latin typeface="arial" panose="020B0604020202020204" pitchFamily="34" charset="0"/>
                <a:cs typeface="Arial" panose="020B0604020202020204" pitchFamily="34" charset="0"/>
              </a:rPr>
              <a:t>Katra uzņēmuma situācija ir atšķirīga, un, cieši sadarbojoties ar kreditoriem, jārod unikāls risinājums. Šīs vadlīnijas iepazīstina jūs ar tipiskākajiem ĀTV paņēmieniem, kas uzskaitīti turpmākajos slaidos.</a:t>
            </a:r>
          </a:p>
        </p:txBody>
      </p:sp>
      <p:sp>
        <p:nvSpPr>
          <p:cNvPr id="313" name="Rectangle 312">
            <a:extLst>
              <a:ext uri="{FF2B5EF4-FFF2-40B4-BE49-F238E27FC236}">
                <a16:creationId xmlns:a16="http://schemas.microsoft.com/office/drawing/2014/main" id="{3E2C9CD7-95B9-4349-8D6A-8950279BC803}"/>
              </a:ext>
            </a:extLst>
          </p:cNvPr>
          <p:cNvSpPr/>
          <p:nvPr/>
        </p:nvSpPr>
        <p:spPr>
          <a:xfrm>
            <a:off x="1713800" y="3386483"/>
            <a:ext cx="359243" cy="1598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cxnSp>
        <p:nvCxnSpPr>
          <p:cNvPr id="314" name="Straight Connector 313">
            <a:extLst>
              <a:ext uri="{FF2B5EF4-FFF2-40B4-BE49-F238E27FC236}">
                <a16:creationId xmlns:a16="http://schemas.microsoft.com/office/drawing/2014/main" id="{C60A068D-0123-4D5C-A988-6D56638AEAB7}"/>
              </a:ext>
            </a:extLst>
          </p:cNvPr>
          <p:cNvCxnSpPr>
            <a:cxnSpLocks/>
            <a:stCxn id="359" idx="2"/>
            <a:endCxn id="388" idx="0"/>
          </p:cNvCxnSpPr>
          <p:nvPr/>
        </p:nvCxnSpPr>
        <p:spPr>
          <a:xfrm>
            <a:off x="4793218" y="4070780"/>
            <a:ext cx="11017" cy="297966"/>
          </a:xfrm>
          <a:prstGeom prst="line">
            <a:avLst/>
          </a:prstGeom>
          <a:ln w="3175">
            <a:solidFill>
              <a:srgbClr val="E57100"/>
            </a:solidFill>
            <a:headEnd type="triangle"/>
          </a:ln>
        </p:spPr>
        <p:style>
          <a:lnRef idx="1">
            <a:schemeClr val="accent1"/>
          </a:lnRef>
          <a:fillRef idx="0">
            <a:schemeClr val="accent1"/>
          </a:fillRef>
          <a:effectRef idx="0">
            <a:schemeClr val="accent1"/>
          </a:effectRef>
          <a:fontRef idx="minor">
            <a:schemeClr val="tx1"/>
          </a:fontRef>
        </p:style>
      </p:cxnSp>
      <p:sp>
        <p:nvSpPr>
          <p:cNvPr id="315" name="Freeform: Shape 314">
            <a:extLst>
              <a:ext uri="{FF2B5EF4-FFF2-40B4-BE49-F238E27FC236}">
                <a16:creationId xmlns:a16="http://schemas.microsoft.com/office/drawing/2014/main" id="{C3EC5C52-DBE7-4343-902E-FF867A816E64}"/>
              </a:ext>
            </a:extLst>
          </p:cNvPr>
          <p:cNvSpPr/>
          <p:nvPr/>
        </p:nvSpPr>
        <p:spPr>
          <a:xfrm>
            <a:off x="3504537" y="5293581"/>
            <a:ext cx="1288256" cy="327991"/>
          </a:xfrm>
          <a:custGeom>
            <a:avLst/>
            <a:gdLst>
              <a:gd name="connsiteX0" fmla="*/ 0 w 914400"/>
              <a:gd name="connsiteY0" fmla="*/ 0 h 327991"/>
              <a:gd name="connsiteX1" fmla="*/ 914400 w 914400"/>
              <a:gd name="connsiteY1" fmla="*/ 0 h 327991"/>
              <a:gd name="connsiteX2" fmla="*/ 914400 w 914400"/>
              <a:gd name="connsiteY2" fmla="*/ 327991 h 327991"/>
            </a:gdLst>
            <a:ahLst/>
            <a:cxnLst>
              <a:cxn ang="0">
                <a:pos x="connsiteX0" y="connsiteY0"/>
              </a:cxn>
              <a:cxn ang="0">
                <a:pos x="connsiteX1" y="connsiteY1"/>
              </a:cxn>
              <a:cxn ang="0">
                <a:pos x="connsiteX2" y="connsiteY2"/>
              </a:cxn>
            </a:cxnLst>
            <a:rect l="l" t="t" r="r" b="b"/>
            <a:pathLst>
              <a:path w="914400" h="327991">
                <a:moveTo>
                  <a:pt x="0" y="0"/>
                </a:moveTo>
                <a:lnTo>
                  <a:pt x="914400" y="0"/>
                </a:lnTo>
                <a:lnTo>
                  <a:pt x="914400" y="327991"/>
                </a:lnTo>
              </a:path>
            </a:pathLst>
          </a:custGeom>
          <a:ln w="3175">
            <a:solidFill>
              <a:srgbClr val="E57100"/>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a:solidFill>
                <a:srgbClr val="E57100"/>
              </a:solidFill>
              <a:latin typeface="arial" panose="020B0604020202020204" pitchFamily="34" charset="0"/>
            </a:endParaRPr>
          </a:p>
        </p:txBody>
      </p:sp>
      <p:cxnSp>
        <p:nvCxnSpPr>
          <p:cNvPr id="316" name="Connector: Elbow 315">
            <a:extLst>
              <a:ext uri="{FF2B5EF4-FFF2-40B4-BE49-F238E27FC236}">
                <a16:creationId xmlns:a16="http://schemas.microsoft.com/office/drawing/2014/main" id="{36A75EBB-5E5B-40E6-AA66-D47387D61736}"/>
              </a:ext>
            </a:extLst>
          </p:cNvPr>
          <p:cNvCxnSpPr>
            <a:cxnSpLocks/>
            <a:stCxn id="360" idx="1"/>
            <a:endCxn id="350" idx="0"/>
          </p:cNvCxnSpPr>
          <p:nvPr/>
        </p:nvCxnSpPr>
        <p:spPr>
          <a:xfrm rot="10800000" flipV="1">
            <a:off x="2621304" y="3691965"/>
            <a:ext cx="1045179" cy="1409520"/>
          </a:xfrm>
          <a:prstGeom prst="bentConnector2">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BF3CD713-A165-4744-971B-1C0EF7D87A0B}"/>
              </a:ext>
            </a:extLst>
          </p:cNvPr>
          <p:cNvCxnSpPr>
            <a:cxnSpLocks/>
            <a:stCxn id="357" idx="6"/>
            <a:endCxn id="358" idx="2"/>
          </p:cNvCxnSpPr>
          <p:nvPr/>
        </p:nvCxnSpPr>
        <p:spPr>
          <a:xfrm>
            <a:off x="4551517" y="3084124"/>
            <a:ext cx="345644" cy="1"/>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18" name="Connector: Elbow 317">
            <a:extLst>
              <a:ext uri="{FF2B5EF4-FFF2-40B4-BE49-F238E27FC236}">
                <a16:creationId xmlns:a16="http://schemas.microsoft.com/office/drawing/2014/main" id="{8E1F72F8-AA0D-4C33-B138-56C122EADEC8}"/>
              </a:ext>
            </a:extLst>
          </p:cNvPr>
          <p:cNvCxnSpPr>
            <a:cxnSpLocks/>
            <a:endCxn id="359" idx="0"/>
          </p:cNvCxnSpPr>
          <p:nvPr/>
        </p:nvCxnSpPr>
        <p:spPr>
          <a:xfrm>
            <a:off x="3504861" y="3084200"/>
            <a:ext cx="1288357" cy="848081"/>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19" name="Connector: Elbow 318">
            <a:extLst>
              <a:ext uri="{FF2B5EF4-FFF2-40B4-BE49-F238E27FC236}">
                <a16:creationId xmlns:a16="http://schemas.microsoft.com/office/drawing/2014/main" id="{F008520B-95B8-4DA0-920C-860CA5B8902C}"/>
              </a:ext>
            </a:extLst>
          </p:cNvPr>
          <p:cNvCxnSpPr>
            <a:cxnSpLocks/>
          </p:cNvCxnSpPr>
          <p:nvPr/>
        </p:nvCxnSpPr>
        <p:spPr>
          <a:xfrm>
            <a:off x="3504861" y="3084200"/>
            <a:ext cx="391559" cy="557080"/>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20" name="Connector: Elbow 319">
            <a:extLst>
              <a:ext uri="{FF2B5EF4-FFF2-40B4-BE49-F238E27FC236}">
                <a16:creationId xmlns:a16="http://schemas.microsoft.com/office/drawing/2014/main" id="{0031ADB1-2DA7-4C28-A196-D2344460C583}"/>
              </a:ext>
            </a:extLst>
          </p:cNvPr>
          <p:cNvCxnSpPr>
            <a:cxnSpLocks/>
            <a:stCxn id="339" idx="1"/>
            <a:endCxn id="342" idx="0"/>
          </p:cNvCxnSpPr>
          <p:nvPr/>
        </p:nvCxnSpPr>
        <p:spPr>
          <a:xfrm rot="10800000" flipV="1">
            <a:off x="950559" y="3065634"/>
            <a:ext cx="762717" cy="315349"/>
          </a:xfrm>
          <a:prstGeom prst="bentConnector2">
            <a:avLst/>
          </a:prstGeom>
          <a:ln w="3175">
            <a:solidFill>
              <a:srgbClr val="E57100"/>
            </a:solidFill>
            <a:tailEnd type="triangle"/>
          </a:ln>
        </p:spPr>
        <p:style>
          <a:lnRef idx="1">
            <a:schemeClr val="accent1"/>
          </a:lnRef>
          <a:fillRef idx="0">
            <a:schemeClr val="accent1"/>
          </a:fillRef>
          <a:effectRef idx="0">
            <a:schemeClr val="accent1"/>
          </a:effectRef>
          <a:fontRef idx="minor">
            <a:schemeClr val="tx1"/>
          </a:fontRef>
        </p:style>
      </p:cxnSp>
      <p:sp>
        <p:nvSpPr>
          <p:cNvPr id="321" name="Rectangle: Rounded Corners 320">
            <a:extLst>
              <a:ext uri="{FF2B5EF4-FFF2-40B4-BE49-F238E27FC236}">
                <a16:creationId xmlns:a16="http://schemas.microsoft.com/office/drawing/2014/main" id="{89A0C39B-542D-4764-BDC3-65FDEE939516}"/>
              </a:ext>
            </a:extLst>
          </p:cNvPr>
          <p:cNvSpPr/>
          <p:nvPr/>
        </p:nvSpPr>
        <p:spPr>
          <a:xfrm>
            <a:off x="1713275" y="2024063"/>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rtl="0"/>
            <a:r>
              <a:rPr lang="lv-lv" sz="1000" b="1" dirty="0">
                <a:solidFill>
                  <a:schemeClr val="bg1"/>
                </a:solidFill>
                <a:latin typeface="arial" panose="020B0604020202020204" pitchFamily="34" charset="0"/>
                <a:cs typeface="Arial" panose="020B0604020202020204" pitchFamily="34" charset="0"/>
              </a:rPr>
              <a:t>Finanšu </a:t>
            </a:r>
            <a:br>
              <a:rPr lang="en-US" sz="1000" b="1" dirty="0">
                <a:solidFill>
                  <a:schemeClr val="bg1"/>
                </a:solidFill>
                <a:latin typeface="arial" panose="020B0604020202020204" pitchFamily="34" charset="0"/>
                <a:cs typeface="Arial" panose="020B0604020202020204" pitchFamily="34" charset="0"/>
              </a:rPr>
            </a:br>
            <a:r>
              <a:rPr lang="lv-LV" sz="1000" b="1" dirty="0">
                <a:solidFill>
                  <a:schemeClr val="bg1"/>
                </a:solidFill>
                <a:latin typeface="arial" panose="020B0604020202020204" pitchFamily="34" charset="0"/>
                <a:cs typeface="Arial" panose="020B0604020202020204" pitchFamily="34" charset="0"/>
              </a:rPr>
              <a:t>grūtīb</a:t>
            </a:r>
            <a:r>
              <a:rPr lang="lv-lv" sz="1000" b="1" dirty="0">
                <a:solidFill>
                  <a:schemeClr val="bg1"/>
                </a:solidFill>
                <a:latin typeface="arial" panose="020B0604020202020204" pitchFamily="34" charset="0"/>
                <a:cs typeface="Arial" panose="020B0604020202020204" pitchFamily="34" charset="0"/>
              </a:rPr>
              <a:t>as</a:t>
            </a:r>
          </a:p>
        </p:txBody>
      </p:sp>
      <p:grpSp>
        <p:nvGrpSpPr>
          <p:cNvPr id="322" name="Group 321">
            <a:extLst>
              <a:ext uri="{FF2B5EF4-FFF2-40B4-BE49-F238E27FC236}">
                <a16:creationId xmlns:a16="http://schemas.microsoft.com/office/drawing/2014/main" id="{B207D8CC-F084-47B7-B599-7F975641BA3A}"/>
              </a:ext>
            </a:extLst>
          </p:cNvPr>
          <p:cNvGrpSpPr/>
          <p:nvPr/>
        </p:nvGrpSpPr>
        <p:grpSpPr>
          <a:xfrm>
            <a:off x="2574365" y="2143504"/>
            <a:ext cx="859589" cy="481843"/>
            <a:chOff x="782176" y="2867715"/>
            <a:chExt cx="903434" cy="506420"/>
          </a:xfrm>
        </p:grpSpPr>
        <p:cxnSp>
          <p:nvCxnSpPr>
            <p:cNvPr id="323" name="Straight Connector 322">
              <a:extLst>
                <a:ext uri="{FF2B5EF4-FFF2-40B4-BE49-F238E27FC236}">
                  <a16:creationId xmlns:a16="http://schemas.microsoft.com/office/drawing/2014/main" id="{A4A33D6D-4D41-4CD4-9018-E7D9FE3449A3}"/>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4" name="Straight Connector 323">
              <a:extLst>
                <a:ext uri="{FF2B5EF4-FFF2-40B4-BE49-F238E27FC236}">
                  <a16:creationId xmlns:a16="http://schemas.microsoft.com/office/drawing/2014/main" id="{F406C1B3-0319-4901-94A3-71A5D1EEF86D}"/>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5" name="Straight Connector 324">
              <a:extLst>
                <a:ext uri="{FF2B5EF4-FFF2-40B4-BE49-F238E27FC236}">
                  <a16:creationId xmlns:a16="http://schemas.microsoft.com/office/drawing/2014/main" id="{6C11000C-0B0F-476E-A1E5-91BAD96F5B79}"/>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26" name="Group 325">
              <a:extLst>
                <a:ext uri="{FF2B5EF4-FFF2-40B4-BE49-F238E27FC236}">
                  <a16:creationId xmlns:a16="http://schemas.microsoft.com/office/drawing/2014/main" id="{644EF187-0C68-4053-A740-26E6F7EAE83F}"/>
                </a:ext>
              </a:extLst>
            </p:cNvPr>
            <p:cNvGrpSpPr/>
            <p:nvPr/>
          </p:nvGrpSpPr>
          <p:grpSpPr>
            <a:xfrm>
              <a:off x="782176" y="2867715"/>
              <a:ext cx="903434" cy="506420"/>
              <a:chOff x="818686" y="1701475"/>
              <a:chExt cx="903434" cy="506420"/>
            </a:xfrm>
          </p:grpSpPr>
          <p:cxnSp>
            <p:nvCxnSpPr>
              <p:cNvPr id="327" name="Straight Connector 326">
                <a:extLst>
                  <a:ext uri="{FF2B5EF4-FFF2-40B4-BE49-F238E27FC236}">
                    <a16:creationId xmlns:a16="http://schemas.microsoft.com/office/drawing/2014/main" id="{4983CFB6-CDC6-44EC-930C-631420EB3393}"/>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28" name="Straight Connector 327">
                <a:extLst>
                  <a:ext uri="{FF2B5EF4-FFF2-40B4-BE49-F238E27FC236}">
                    <a16:creationId xmlns:a16="http://schemas.microsoft.com/office/drawing/2014/main" id="{91CC0265-1FA4-4488-AC66-4CE7915F9EBE}"/>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29" name="Straight Connector 328">
                <a:extLst>
                  <a:ext uri="{FF2B5EF4-FFF2-40B4-BE49-F238E27FC236}">
                    <a16:creationId xmlns:a16="http://schemas.microsoft.com/office/drawing/2014/main" id="{673FD583-D3D2-48FF-98C5-F70D7F0C11A5}"/>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30" name="Straight Connector 329">
                <a:extLst>
                  <a:ext uri="{FF2B5EF4-FFF2-40B4-BE49-F238E27FC236}">
                    <a16:creationId xmlns:a16="http://schemas.microsoft.com/office/drawing/2014/main" id="{870F011E-453D-4D11-BF9A-9D996D581FA4}"/>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31" name="Straight Connector 330">
                <a:extLst>
                  <a:ext uri="{FF2B5EF4-FFF2-40B4-BE49-F238E27FC236}">
                    <a16:creationId xmlns:a16="http://schemas.microsoft.com/office/drawing/2014/main" id="{226A02DB-1034-4532-BC74-D6C121783470}"/>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32" name="Straight Connector 331">
                <a:extLst>
                  <a:ext uri="{FF2B5EF4-FFF2-40B4-BE49-F238E27FC236}">
                    <a16:creationId xmlns:a16="http://schemas.microsoft.com/office/drawing/2014/main" id="{4FB9D471-9F52-4E96-9BA6-DB08F76CD312}"/>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33" name="Straight Connector 332">
                <a:extLst>
                  <a:ext uri="{FF2B5EF4-FFF2-40B4-BE49-F238E27FC236}">
                    <a16:creationId xmlns:a16="http://schemas.microsoft.com/office/drawing/2014/main" id="{A834C7EF-7AD9-4EF2-871F-7AF2E9EC27C2}"/>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34" name="Straight Connector 333">
                <a:extLst>
                  <a:ext uri="{FF2B5EF4-FFF2-40B4-BE49-F238E27FC236}">
                    <a16:creationId xmlns:a16="http://schemas.microsoft.com/office/drawing/2014/main" id="{3A1AD597-5868-4F75-92F5-92E8097D286F}"/>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35" name="Straight Connector 334">
                <a:extLst>
                  <a:ext uri="{FF2B5EF4-FFF2-40B4-BE49-F238E27FC236}">
                    <a16:creationId xmlns:a16="http://schemas.microsoft.com/office/drawing/2014/main" id="{2D17F929-C1FE-4B5C-8BE3-123734164D9F}"/>
                  </a:ext>
                </a:extLst>
              </p:cNvPr>
              <p:cNvCxnSpPr>
                <a:cxnSpLocks/>
              </p:cNvCxnSpPr>
              <p:nvPr/>
            </p:nvCxnSpPr>
            <p:spPr>
              <a:xfrm>
                <a:off x="1475002" y="1903578"/>
                <a:ext cx="73624" cy="18781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36" name="Straight Connector 335">
                <a:extLst>
                  <a:ext uri="{FF2B5EF4-FFF2-40B4-BE49-F238E27FC236}">
                    <a16:creationId xmlns:a16="http://schemas.microsoft.com/office/drawing/2014/main" id="{6710222D-533D-4337-93D2-C019BF9BEC52}"/>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337" name="Straight Arrow Connector 336">
            <a:extLst>
              <a:ext uri="{FF2B5EF4-FFF2-40B4-BE49-F238E27FC236}">
                <a16:creationId xmlns:a16="http://schemas.microsoft.com/office/drawing/2014/main" id="{AC66A4B0-28FD-40B9-9D31-E507C654069F}"/>
              </a:ext>
            </a:extLst>
          </p:cNvPr>
          <p:cNvCxnSpPr>
            <a:cxnSpLocks/>
            <a:stCxn id="321" idx="2"/>
            <a:endCxn id="339" idx="0"/>
          </p:cNvCxnSpPr>
          <p:nvPr/>
        </p:nvCxnSpPr>
        <p:spPr>
          <a:xfrm flipH="1">
            <a:off x="2609068" y="2744788"/>
            <a:ext cx="1" cy="116015"/>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38" name="TextBox 337">
            <a:extLst>
              <a:ext uri="{FF2B5EF4-FFF2-40B4-BE49-F238E27FC236}">
                <a16:creationId xmlns:a16="http://schemas.microsoft.com/office/drawing/2014/main" id="{9B570B65-DD26-483F-8709-FC9A42A334F3}"/>
              </a:ext>
            </a:extLst>
          </p:cNvPr>
          <p:cNvSpPr txBox="1"/>
          <p:nvPr/>
        </p:nvSpPr>
        <p:spPr>
          <a:xfrm>
            <a:off x="2170961" y="3385964"/>
            <a:ext cx="1316526" cy="169277"/>
          </a:xfrm>
          <a:prstGeom prst="rect">
            <a:avLst/>
          </a:prstGeom>
          <a:noFill/>
        </p:spPr>
        <p:txBody>
          <a:bodyPr wrap="square" lIns="0" tIns="0" rIns="0" bIns="0" rtlCol="0">
            <a:spAutoFit/>
          </a:bodyPr>
          <a:lstStyle/>
          <a:p>
            <a:pPr rtl="0"/>
            <a:r>
              <a:rPr lang="lv-lv" sz="1100" b="1" dirty="0">
                <a:solidFill>
                  <a:schemeClr val="bg1">
                    <a:lumMod val="50000"/>
                  </a:schemeClr>
                </a:solidFill>
                <a:latin typeface="arial" panose="020B0604020202020204" pitchFamily="34" charset="0"/>
                <a:cs typeface="Arial" panose="020B0604020202020204" pitchFamily="34" charset="0"/>
              </a:rPr>
              <a:t>Restrukturizācija</a:t>
            </a:r>
            <a:endParaRPr lang="en-US" sz="800" b="1" dirty="0">
              <a:solidFill>
                <a:schemeClr val="bg1">
                  <a:lumMod val="50000"/>
                </a:schemeClr>
              </a:solidFill>
              <a:latin typeface="arial" panose="020B0604020202020204" pitchFamily="34" charset="0"/>
              <a:cs typeface="Arial" panose="020B0604020202020204" pitchFamily="34" charset="0"/>
            </a:endParaRPr>
          </a:p>
        </p:txBody>
      </p:sp>
      <p:sp>
        <p:nvSpPr>
          <p:cNvPr id="339" name="Rectangle 338">
            <a:extLst>
              <a:ext uri="{FF2B5EF4-FFF2-40B4-BE49-F238E27FC236}">
                <a16:creationId xmlns:a16="http://schemas.microsoft.com/office/drawing/2014/main" id="{A979508B-CD03-4995-ADCA-7630B57F807C}"/>
              </a:ext>
            </a:extLst>
          </p:cNvPr>
          <p:cNvSpPr/>
          <p:nvPr/>
        </p:nvSpPr>
        <p:spPr>
          <a:xfrm>
            <a:off x="1713275" y="2860803"/>
            <a:ext cx="1791586" cy="409664"/>
          </a:xfrm>
          <a:prstGeom prst="rect">
            <a:avLst/>
          </a:prstGeom>
          <a:solidFill>
            <a:schemeClr val="bg1">
              <a:lumMod val="85000"/>
            </a:schemeClr>
          </a:solidFill>
          <a:ln>
            <a:noFill/>
          </a:ln>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lv-lv" sz="1000" b="1" i="0" u="none" strike="noStrike" kern="1200" cap="none" spc="0" normalizeH="0" noProof="0">
                <a:ln>
                  <a:noFill/>
                </a:ln>
                <a:effectLst/>
                <a:uLnTx/>
                <a:uFillTx/>
                <a:latin typeface="arial" panose="020B0604020202020204" pitchFamily="34" charset="0"/>
                <a:cs typeface="Arial" panose="020B0604020202020204" pitchFamily="34" charset="0"/>
              </a:rPr>
              <a:t>Vai ir vienošanās ar visiem kreditoriem?</a:t>
            </a:r>
            <a:endParaRPr kumimoji="0" lang="en-US" sz="10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40" name="TextBox 339">
            <a:extLst>
              <a:ext uri="{FF2B5EF4-FFF2-40B4-BE49-F238E27FC236}">
                <a16:creationId xmlns:a16="http://schemas.microsoft.com/office/drawing/2014/main" id="{D5907534-7F81-41B7-97B4-B3BC426036B4}"/>
              </a:ext>
            </a:extLst>
          </p:cNvPr>
          <p:cNvSpPr txBox="1"/>
          <p:nvPr/>
        </p:nvSpPr>
        <p:spPr>
          <a:xfrm>
            <a:off x="3849693" y="2679563"/>
            <a:ext cx="866190" cy="184666"/>
          </a:xfrm>
          <a:prstGeom prst="rect">
            <a:avLst/>
          </a:prstGeom>
          <a:solidFill>
            <a:schemeClr val="bg1"/>
          </a:solidFill>
        </p:spPr>
        <p:txBody>
          <a:bodyPr wrap="none" lIns="36000" tIns="0" rIns="36000" bIns="0" rtlCol="0">
            <a:spAutoFit/>
          </a:bodyPr>
          <a:lstStyle/>
          <a:p>
            <a:pPr rtl="0"/>
            <a:r>
              <a:rPr lang="lv-lv" sz="1200" b="1" dirty="0">
                <a:solidFill>
                  <a:schemeClr val="bg2"/>
                </a:solidFill>
                <a:latin typeface="arial" panose="020B0604020202020204" pitchFamily="34" charset="0"/>
                <a:cs typeface="Arial" panose="020B0604020202020204" pitchFamily="34" charset="0"/>
              </a:rPr>
              <a:t>Neformāl</a:t>
            </a:r>
            <a:r>
              <a:rPr lang="lv-LV" sz="1200" b="1" dirty="0">
                <a:solidFill>
                  <a:schemeClr val="bg2"/>
                </a:solidFill>
                <a:latin typeface="arial" panose="020B0604020202020204" pitchFamily="34" charset="0"/>
                <a:cs typeface="Arial" panose="020B0604020202020204" pitchFamily="34" charset="0"/>
              </a:rPr>
              <a:t>i</a:t>
            </a:r>
            <a:r>
              <a:rPr lang="lv-lv" sz="1200" b="1" dirty="0">
                <a:solidFill>
                  <a:schemeClr val="bg2"/>
                </a:solidFill>
                <a:latin typeface="arial" panose="020B0604020202020204" pitchFamily="34" charset="0"/>
                <a:cs typeface="Arial" panose="020B0604020202020204" pitchFamily="34" charset="0"/>
              </a:rPr>
              <a:t>e</a:t>
            </a:r>
            <a:endParaRPr lang="en-US" sz="700" b="1" dirty="0">
              <a:solidFill>
                <a:schemeClr val="bg2"/>
              </a:solidFill>
              <a:latin typeface="arial" panose="020B0604020202020204" pitchFamily="34" charset="0"/>
              <a:cs typeface="Arial" panose="020B0604020202020204" pitchFamily="34" charset="0"/>
            </a:endParaRPr>
          </a:p>
        </p:txBody>
      </p:sp>
      <p:sp>
        <p:nvSpPr>
          <p:cNvPr id="341" name="TextBox 340">
            <a:extLst>
              <a:ext uri="{FF2B5EF4-FFF2-40B4-BE49-F238E27FC236}">
                <a16:creationId xmlns:a16="http://schemas.microsoft.com/office/drawing/2014/main" id="{C26F666C-E0E3-4D61-B3C2-E497A1313745}"/>
              </a:ext>
            </a:extLst>
          </p:cNvPr>
          <p:cNvSpPr txBox="1"/>
          <p:nvPr/>
        </p:nvSpPr>
        <p:spPr>
          <a:xfrm>
            <a:off x="683921" y="2679563"/>
            <a:ext cx="713904" cy="184666"/>
          </a:xfrm>
          <a:prstGeom prst="rect">
            <a:avLst/>
          </a:prstGeom>
          <a:solidFill>
            <a:schemeClr val="bg1"/>
          </a:solidFill>
        </p:spPr>
        <p:txBody>
          <a:bodyPr wrap="none" lIns="36000" tIns="0" rIns="36000" bIns="0" rtlCol="0">
            <a:spAutoFit/>
          </a:bodyPr>
          <a:lstStyle/>
          <a:p>
            <a:pPr rtl="0"/>
            <a:r>
              <a:rPr lang="lv-LV" sz="1200" b="1" dirty="0">
                <a:solidFill>
                  <a:srgbClr val="E57100"/>
                </a:solidFill>
                <a:latin typeface="arial" panose="020B0604020202020204" pitchFamily="34" charset="0"/>
                <a:cs typeface="Arial" panose="020B0604020202020204" pitchFamily="34" charset="0"/>
              </a:rPr>
              <a:t>Formāli</a:t>
            </a:r>
            <a:r>
              <a:rPr lang="lv-lv" sz="1200" b="1" dirty="0">
                <a:solidFill>
                  <a:srgbClr val="E57100"/>
                </a:solidFill>
                <a:latin typeface="arial" panose="020B0604020202020204" pitchFamily="34" charset="0"/>
                <a:cs typeface="Arial" panose="020B0604020202020204" pitchFamily="34" charset="0"/>
              </a:rPr>
              <a:t>e</a:t>
            </a:r>
            <a:endParaRPr lang="en-US" sz="900" b="1" dirty="0">
              <a:solidFill>
                <a:srgbClr val="E57100"/>
              </a:solidFill>
              <a:latin typeface="arial" panose="020B0604020202020204" pitchFamily="34" charset="0"/>
              <a:cs typeface="Arial" panose="020B0604020202020204" pitchFamily="34" charset="0"/>
            </a:endParaRPr>
          </a:p>
        </p:txBody>
      </p:sp>
      <p:sp>
        <p:nvSpPr>
          <p:cNvPr id="342" name="Rectangle: Rounded Corners 341">
            <a:extLst>
              <a:ext uri="{FF2B5EF4-FFF2-40B4-BE49-F238E27FC236}">
                <a16:creationId xmlns:a16="http://schemas.microsoft.com/office/drawing/2014/main" id="{B45588DB-E0C7-4A2A-85E4-DBB76F98E8D7}"/>
              </a:ext>
            </a:extLst>
          </p:cNvPr>
          <p:cNvSpPr/>
          <p:nvPr/>
        </p:nvSpPr>
        <p:spPr>
          <a:xfrm>
            <a:off x="178050" y="3380984"/>
            <a:ext cx="1545016" cy="1607138"/>
          </a:xfrm>
          <a:prstGeom prst="roundRect">
            <a:avLst>
              <a:gd name="adj" fmla="val 0"/>
            </a:avLst>
          </a:prstGeom>
          <a:solidFill>
            <a:srgbClr val="E571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lnSpc>
                <a:spcPct val="107000"/>
              </a:lnSpc>
              <a:spcAft>
                <a:spcPts val="800"/>
              </a:spcAft>
            </a:pPr>
            <a:endParaRPr lang="en-GB" sz="1400" dirty="0">
              <a:solidFill>
                <a:prstClr val="white"/>
              </a:solidFill>
              <a:latin typeface="arial" panose="020B0604020202020204" pitchFamily="34" charset="0"/>
              <a:cs typeface="Times New Roman" panose="02020603050405020304" pitchFamily="18" charset="0"/>
            </a:endParaRPr>
          </a:p>
        </p:txBody>
      </p:sp>
      <p:sp>
        <p:nvSpPr>
          <p:cNvPr id="343" name="Rectangle 342">
            <a:extLst>
              <a:ext uri="{FF2B5EF4-FFF2-40B4-BE49-F238E27FC236}">
                <a16:creationId xmlns:a16="http://schemas.microsoft.com/office/drawing/2014/main" id="{C3100891-9121-43B5-8565-860F13671BEA}"/>
              </a:ext>
            </a:extLst>
          </p:cNvPr>
          <p:cNvSpPr/>
          <p:nvPr/>
        </p:nvSpPr>
        <p:spPr>
          <a:xfrm>
            <a:off x="253401" y="4071718"/>
            <a:ext cx="1524923" cy="230832"/>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Saistību atmaksas nosacījumu maiņa</a:t>
            </a:r>
            <a:endPar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44" name="Rectangle 343">
            <a:extLst>
              <a:ext uri="{FF2B5EF4-FFF2-40B4-BE49-F238E27FC236}">
                <a16:creationId xmlns:a16="http://schemas.microsoft.com/office/drawing/2014/main" id="{41277669-C609-48A7-8A9D-F731BECCB2AA}"/>
              </a:ext>
            </a:extLst>
          </p:cNvPr>
          <p:cNvSpPr/>
          <p:nvPr/>
        </p:nvSpPr>
        <p:spPr>
          <a:xfrm>
            <a:off x="238615" y="4398338"/>
            <a:ext cx="1209116" cy="230832"/>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tostarp </a:t>
            </a: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n</a:t>
            </a: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odokļu parād</a:t>
            </a: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u restrukturizācija</a:t>
            </a:r>
            <a:endPar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45" name="Rectangle 344">
            <a:extLst>
              <a:ext uri="{FF2B5EF4-FFF2-40B4-BE49-F238E27FC236}">
                <a16:creationId xmlns:a16="http://schemas.microsoft.com/office/drawing/2014/main" id="{9B377A57-573B-4015-9D4A-E46C5A8E94BB}"/>
              </a:ext>
            </a:extLst>
          </p:cNvPr>
          <p:cNvSpPr/>
          <p:nvPr/>
        </p:nvSpPr>
        <p:spPr>
          <a:xfrm>
            <a:off x="243016" y="4757574"/>
            <a:ext cx="1260627" cy="123110"/>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80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Finanšu </a:t>
            </a:r>
            <a:r>
              <a:rPr lang="lv-lv" sz="750" b="1" dirty="0">
                <a:solidFill>
                  <a:schemeClr val="bg1"/>
                </a:solidFill>
                <a:latin typeface="arial" panose="020B0604020202020204" pitchFamily="34" charset="0"/>
                <a:cs typeface="Arial" panose="020B0604020202020204" pitchFamily="34" charset="0"/>
              </a:rPr>
              <a:t>restrukturizācija</a:t>
            </a:r>
            <a:endPar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46" name="Rectangle 345">
            <a:extLst>
              <a:ext uri="{FF2B5EF4-FFF2-40B4-BE49-F238E27FC236}">
                <a16:creationId xmlns:a16="http://schemas.microsoft.com/office/drawing/2014/main" id="{B3E647B9-1E66-47A3-85CC-CCBBEC3E7358}"/>
              </a:ext>
            </a:extLst>
          </p:cNvPr>
          <p:cNvSpPr/>
          <p:nvPr/>
        </p:nvSpPr>
        <p:spPr>
          <a:xfrm>
            <a:off x="237554" y="3687795"/>
            <a:ext cx="1439239" cy="230832"/>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Uzņēmējdarbības </a:t>
            </a: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operacionālā restrukturizācija</a:t>
            </a:r>
            <a:endPar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cxnSp>
        <p:nvCxnSpPr>
          <p:cNvPr id="347" name="Straight Connector 346">
            <a:extLst>
              <a:ext uri="{FF2B5EF4-FFF2-40B4-BE49-F238E27FC236}">
                <a16:creationId xmlns:a16="http://schemas.microsoft.com/office/drawing/2014/main" id="{689186B0-1841-465D-88C0-6BA047237B61}"/>
              </a:ext>
            </a:extLst>
          </p:cNvPr>
          <p:cNvCxnSpPr/>
          <p:nvPr/>
        </p:nvCxnSpPr>
        <p:spPr>
          <a:xfrm>
            <a:off x="191359" y="4001530"/>
            <a:ext cx="187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76059F96-9448-4577-8110-30DA5F0924C7}"/>
              </a:ext>
            </a:extLst>
          </p:cNvPr>
          <p:cNvCxnSpPr/>
          <p:nvPr/>
        </p:nvCxnSpPr>
        <p:spPr>
          <a:xfrm>
            <a:off x="191359" y="4368746"/>
            <a:ext cx="187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CC093C79-4546-48E3-AA1F-963975836D15}"/>
              </a:ext>
            </a:extLst>
          </p:cNvPr>
          <p:cNvCxnSpPr/>
          <p:nvPr/>
        </p:nvCxnSpPr>
        <p:spPr>
          <a:xfrm>
            <a:off x="228295" y="4653162"/>
            <a:ext cx="1836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50" name="Rectangle 349">
            <a:extLst>
              <a:ext uri="{FF2B5EF4-FFF2-40B4-BE49-F238E27FC236}">
                <a16:creationId xmlns:a16="http://schemas.microsoft.com/office/drawing/2014/main" id="{216DAE4B-5634-4E5D-A8D2-04FB80FAE4CB}"/>
              </a:ext>
            </a:extLst>
          </p:cNvPr>
          <p:cNvSpPr/>
          <p:nvPr/>
        </p:nvSpPr>
        <p:spPr>
          <a:xfrm>
            <a:off x="1713274" y="5101485"/>
            <a:ext cx="1816057" cy="409664"/>
          </a:xfrm>
          <a:prstGeom prst="rect">
            <a:avLst/>
          </a:prstGeom>
          <a:solidFill>
            <a:schemeClr val="bg1">
              <a:lumMod val="85000"/>
            </a:schemeClr>
          </a:solidFill>
          <a:ln>
            <a:noFill/>
          </a:ln>
        </p:spPr>
        <p:txBody>
          <a:bodyPr wrap="square" rtlCol="0">
            <a:spAutoFit/>
          </a:bodyPr>
          <a:lstStyle/>
          <a:p>
            <a:pPr lvl="0" algn="ctr" rtl="0">
              <a:lnSpc>
                <a:spcPct val="107000"/>
              </a:lnSpc>
              <a:spcAft>
                <a:spcPts val="800"/>
              </a:spcAft>
              <a:defRPr/>
            </a:pPr>
            <a:r>
              <a:rPr lang="lv-lv" sz="1000" b="1" dirty="0">
                <a:latin typeface="arial" panose="020B0604020202020204" pitchFamily="34" charset="0"/>
                <a:cs typeface="Arial" panose="020B0604020202020204" pitchFamily="34" charset="0"/>
              </a:rPr>
              <a:t>Vai </a:t>
            </a:r>
            <a:r>
              <a:rPr lang="lv-LV" sz="1000" b="1" dirty="0">
                <a:latin typeface="arial" panose="020B0604020202020204" pitchFamily="34" charset="0"/>
                <a:cs typeface="Arial" panose="020B0604020202020204" pitchFamily="34" charset="0"/>
              </a:rPr>
              <a:t>restrukturizācija</a:t>
            </a:r>
            <a:r>
              <a:rPr lang="lv-lv" sz="1000" b="1" dirty="0">
                <a:latin typeface="arial" panose="020B0604020202020204" pitchFamily="34" charset="0"/>
                <a:cs typeface="Arial" panose="020B0604020202020204" pitchFamily="34" charset="0"/>
              </a:rPr>
              <a:t> bijusi veiksmīga?</a:t>
            </a:r>
          </a:p>
        </p:txBody>
      </p:sp>
      <p:grpSp>
        <p:nvGrpSpPr>
          <p:cNvPr id="351" name="Group 350">
            <a:extLst>
              <a:ext uri="{FF2B5EF4-FFF2-40B4-BE49-F238E27FC236}">
                <a16:creationId xmlns:a16="http://schemas.microsoft.com/office/drawing/2014/main" id="{52F50019-7ADF-4765-8527-6CD4A61860C5}"/>
              </a:ext>
            </a:extLst>
          </p:cNvPr>
          <p:cNvGrpSpPr/>
          <p:nvPr/>
        </p:nvGrpSpPr>
        <p:grpSpPr>
          <a:xfrm>
            <a:off x="882361" y="2872512"/>
            <a:ext cx="326130" cy="326130"/>
            <a:chOff x="830785" y="2920929"/>
            <a:chExt cx="326130" cy="326130"/>
          </a:xfrm>
        </p:grpSpPr>
        <p:sp>
          <p:nvSpPr>
            <p:cNvPr id="352" name="Oval 351">
              <a:extLst>
                <a:ext uri="{FF2B5EF4-FFF2-40B4-BE49-F238E27FC236}">
                  <a16:creationId xmlns:a16="http://schemas.microsoft.com/office/drawing/2014/main" id="{27982782-E3D0-4515-8218-5F4FB2F4C33E}"/>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353" name="Freeform 60">
              <a:extLst>
                <a:ext uri="{FF2B5EF4-FFF2-40B4-BE49-F238E27FC236}">
                  <a16:creationId xmlns:a16="http://schemas.microsoft.com/office/drawing/2014/main" id="{F0A775A5-9D24-410B-AF43-4E2F2975E170}"/>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rgbClr val="E57100"/>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grpSp>
        <p:nvGrpSpPr>
          <p:cNvPr id="354" name="Group 353">
            <a:extLst>
              <a:ext uri="{FF2B5EF4-FFF2-40B4-BE49-F238E27FC236}">
                <a16:creationId xmlns:a16="http://schemas.microsoft.com/office/drawing/2014/main" id="{E8D2FCB3-3D7E-48F7-AD1F-E44A48459810}"/>
              </a:ext>
            </a:extLst>
          </p:cNvPr>
          <p:cNvGrpSpPr/>
          <p:nvPr/>
        </p:nvGrpSpPr>
        <p:grpSpPr>
          <a:xfrm>
            <a:off x="3759192" y="2945445"/>
            <a:ext cx="277482" cy="277482"/>
            <a:chOff x="3759192" y="2945445"/>
            <a:chExt cx="277482" cy="277482"/>
          </a:xfrm>
        </p:grpSpPr>
        <p:sp>
          <p:nvSpPr>
            <p:cNvPr id="355" name="Oval 354">
              <a:extLst>
                <a:ext uri="{FF2B5EF4-FFF2-40B4-BE49-F238E27FC236}">
                  <a16:creationId xmlns:a16="http://schemas.microsoft.com/office/drawing/2014/main" id="{01A52BCE-E8C9-4D85-8AED-794DB53EFC66}"/>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356" name="Freeform 61">
              <a:extLst>
                <a:ext uri="{FF2B5EF4-FFF2-40B4-BE49-F238E27FC236}">
                  <a16:creationId xmlns:a16="http://schemas.microsoft.com/office/drawing/2014/main" id="{94D5EBCD-12AF-4EEC-9B52-39076F7C83C9}"/>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chemeClr val="bg2"/>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sp>
        <p:nvSpPr>
          <p:cNvPr id="357" name="TextBox 356">
            <a:extLst>
              <a:ext uri="{FF2B5EF4-FFF2-40B4-BE49-F238E27FC236}">
                <a16:creationId xmlns:a16="http://schemas.microsoft.com/office/drawing/2014/main" id="{7FECAF66-396D-4EC2-B8F7-5F283226627D}"/>
              </a:ext>
            </a:extLst>
          </p:cNvPr>
          <p:cNvSpPr txBox="1"/>
          <p:nvPr/>
        </p:nvSpPr>
        <p:spPr>
          <a:xfrm>
            <a:off x="4263517" y="2957330"/>
            <a:ext cx="288000" cy="253588"/>
          </a:xfrm>
          <a:prstGeom prst="ellipse">
            <a:avLst/>
          </a:prstGeom>
          <a:solidFill>
            <a:schemeClr val="bg2"/>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sp>
        <p:nvSpPr>
          <p:cNvPr id="358" name="TextBox 357">
            <a:extLst>
              <a:ext uri="{FF2B5EF4-FFF2-40B4-BE49-F238E27FC236}">
                <a16:creationId xmlns:a16="http://schemas.microsoft.com/office/drawing/2014/main" id="{E13BABC2-3F9C-47B1-8999-A14E832E0E6F}"/>
              </a:ext>
            </a:extLst>
          </p:cNvPr>
          <p:cNvSpPr txBox="1"/>
          <p:nvPr/>
        </p:nvSpPr>
        <p:spPr>
          <a:xfrm>
            <a:off x="4897161" y="2951568"/>
            <a:ext cx="288000" cy="265113"/>
          </a:xfrm>
          <a:prstGeom prst="ellipse">
            <a:avLst/>
          </a:prstGeom>
          <a:solidFill>
            <a:schemeClr val="bg2"/>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sp>
        <p:nvSpPr>
          <p:cNvPr id="359" name="TextBox 358">
            <a:extLst>
              <a:ext uri="{FF2B5EF4-FFF2-40B4-BE49-F238E27FC236}">
                <a16:creationId xmlns:a16="http://schemas.microsoft.com/office/drawing/2014/main" id="{7274C362-7B74-4E1C-A01F-BD0FC07C4EB8}"/>
              </a:ext>
            </a:extLst>
          </p:cNvPr>
          <p:cNvSpPr txBox="1"/>
          <p:nvPr/>
        </p:nvSpPr>
        <p:spPr>
          <a:xfrm>
            <a:off x="4616654" y="3932281"/>
            <a:ext cx="353127" cy="138499"/>
          </a:xfrm>
          <a:prstGeom prst="rect">
            <a:avLst/>
          </a:prstGeom>
          <a:solidFill>
            <a:schemeClr val="bg1"/>
          </a:solidFill>
        </p:spPr>
        <p:txBody>
          <a:bodyPr wrap="square" lIns="0" tIns="0" rIns="0" bIns="0" rtlCol="0">
            <a:spAutoFit/>
          </a:bodyPr>
          <a:lstStyle/>
          <a:p>
            <a:pPr algn="ctr" rtl="0"/>
            <a:r>
              <a:rPr lang="lv-lv" sz="900" b="1">
                <a:solidFill>
                  <a:schemeClr val="bg2"/>
                </a:solidFill>
                <a:latin typeface="arial" panose="020B0604020202020204" pitchFamily="34" charset="0"/>
                <a:cs typeface="Arial" panose="020B0604020202020204" pitchFamily="34" charset="0"/>
              </a:rPr>
              <a:t>TAP</a:t>
            </a:r>
          </a:p>
        </p:txBody>
      </p:sp>
      <p:sp>
        <p:nvSpPr>
          <p:cNvPr id="360" name="TextBox 359">
            <a:extLst>
              <a:ext uri="{FF2B5EF4-FFF2-40B4-BE49-F238E27FC236}">
                <a16:creationId xmlns:a16="http://schemas.microsoft.com/office/drawing/2014/main" id="{0719F5FD-40AB-46F4-BA90-D9D9470C8894}"/>
              </a:ext>
            </a:extLst>
          </p:cNvPr>
          <p:cNvSpPr txBox="1"/>
          <p:nvPr/>
        </p:nvSpPr>
        <p:spPr>
          <a:xfrm>
            <a:off x="3666482" y="3622715"/>
            <a:ext cx="459876" cy="138499"/>
          </a:xfrm>
          <a:prstGeom prst="rect">
            <a:avLst/>
          </a:prstGeom>
          <a:solidFill>
            <a:schemeClr val="bg1"/>
          </a:solidFill>
        </p:spPr>
        <p:txBody>
          <a:bodyPr wrap="square" lIns="0" tIns="0" rIns="0" bIns="0" rtlCol="0">
            <a:spAutoFit/>
          </a:bodyPr>
          <a:lstStyle/>
          <a:p>
            <a:pPr algn="ctr" rtl="0"/>
            <a:r>
              <a:rPr lang="lv-lv" sz="900" b="1">
                <a:solidFill>
                  <a:schemeClr val="bg2"/>
                </a:solidFill>
                <a:latin typeface="arial" panose="020B0604020202020204" pitchFamily="34" charset="0"/>
                <a:cs typeface="Arial" panose="020B0604020202020204" pitchFamily="34" charset="0"/>
              </a:rPr>
              <a:t>ĀTAP</a:t>
            </a:r>
          </a:p>
        </p:txBody>
      </p:sp>
      <p:sp>
        <p:nvSpPr>
          <p:cNvPr id="361" name="TextBox 360">
            <a:extLst>
              <a:ext uri="{FF2B5EF4-FFF2-40B4-BE49-F238E27FC236}">
                <a16:creationId xmlns:a16="http://schemas.microsoft.com/office/drawing/2014/main" id="{0F4B8F6B-9A95-4584-B5DB-8C13069F1737}"/>
              </a:ext>
            </a:extLst>
          </p:cNvPr>
          <p:cNvSpPr txBox="1"/>
          <p:nvPr/>
        </p:nvSpPr>
        <p:spPr>
          <a:xfrm>
            <a:off x="3594219" y="5624513"/>
            <a:ext cx="1454634" cy="720725"/>
          </a:xfrm>
          <a:prstGeom prst="rect">
            <a:avLst/>
          </a:prstGeom>
          <a:solidFill>
            <a:schemeClr val="bg1">
              <a:lumMod val="95000"/>
            </a:schemeClr>
          </a:solidFill>
        </p:spPr>
        <p:txBody>
          <a:bodyPr wrap="square" lIns="72000" tIns="36000" rIns="72000" bIns="36000" rtlCol="0" anchor="ctr">
            <a:noAutofit/>
          </a:bodyPr>
          <a:lstStyle/>
          <a:p>
            <a:pPr rtl="0"/>
            <a:r>
              <a:rPr lang="lv-lv" sz="1000" dirty="0">
                <a:solidFill>
                  <a:schemeClr val="bg1">
                    <a:lumMod val="75000"/>
                  </a:schemeClr>
                </a:solidFill>
                <a:latin typeface="arial" panose="020B0604020202020204" pitchFamily="34" charset="0"/>
                <a:cs typeface="Arial" panose="020B0604020202020204" pitchFamily="34" charset="0"/>
              </a:rPr>
              <a:t>Uzņēmuma maksātnespēja</a:t>
            </a:r>
            <a:r>
              <a:rPr lang="lv-LV" sz="1000" dirty="0">
                <a:solidFill>
                  <a:schemeClr val="bg1">
                    <a:lumMod val="75000"/>
                  </a:schemeClr>
                </a:solidFill>
                <a:latin typeface="arial" panose="020B0604020202020204" pitchFamily="34" charset="0"/>
                <a:cs typeface="Arial" panose="020B0604020202020204" pitchFamily="34" charset="0"/>
              </a:rPr>
              <a:t>s</a:t>
            </a:r>
          </a:p>
          <a:p>
            <a:pPr rtl="0"/>
            <a:r>
              <a:rPr lang="lv-LV" sz="1000" dirty="0">
                <a:solidFill>
                  <a:schemeClr val="bg1">
                    <a:lumMod val="75000"/>
                  </a:schemeClr>
                </a:solidFill>
                <a:latin typeface="arial" panose="020B0604020202020204" pitchFamily="34" charset="0"/>
                <a:cs typeface="Arial" panose="020B0604020202020204" pitchFamily="34" charset="0"/>
              </a:rPr>
              <a:t>process</a:t>
            </a:r>
          </a:p>
        </p:txBody>
      </p:sp>
      <p:cxnSp>
        <p:nvCxnSpPr>
          <p:cNvPr id="362" name="Connector: Elbow 361">
            <a:extLst>
              <a:ext uri="{FF2B5EF4-FFF2-40B4-BE49-F238E27FC236}">
                <a16:creationId xmlns:a16="http://schemas.microsoft.com/office/drawing/2014/main" id="{0E5B2870-E0A1-4E30-A0AE-8EC8E8B07B17}"/>
              </a:ext>
            </a:extLst>
          </p:cNvPr>
          <p:cNvCxnSpPr>
            <a:cxnSpLocks/>
            <a:stCxn id="359" idx="1"/>
            <a:endCxn id="350" idx="0"/>
          </p:cNvCxnSpPr>
          <p:nvPr/>
        </p:nvCxnSpPr>
        <p:spPr>
          <a:xfrm rot="10800000" flipV="1">
            <a:off x="2621304" y="4001531"/>
            <a:ext cx="1995351" cy="1099954"/>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63" name="Connector: Elbow 362">
            <a:extLst>
              <a:ext uri="{FF2B5EF4-FFF2-40B4-BE49-F238E27FC236}">
                <a16:creationId xmlns:a16="http://schemas.microsoft.com/office/drawing/2014/main" id="{815CFFD6-44BF-43C0-8756-77E31B345B15}"/>
              </a:ext>
            </a:extLst>
          </p:cNvPr>
          <p:cNvCxnSpPr>
            <a:cxnSpLocks/>
            <a:stCxn id="342" idx="2"/>
            <a:endCxn id="350" idx="1"/>
          </p:cNvCxnSpPr>
          <p:nvPr/>
        </p:nvCxnSpPr>
        <p:spPr>
          <a:xfrm rot="16200000" flipH="1">
            <a:off x="1172819" y="4765861"/>
            <a:ext cx="318195" cy="762716"/>
          </a:xfrm>
          <a:prstGeom prst="bentConnector2">
            <a:avLst/>
          </a:prstGeom>
          <a:ln w="3175">
            <a:solidFill>
              <a:srgbClr val="E57100"/>
            </a:solidFill>
            <a:tailEnd type="triangle"/>
          </a:ln>
        </p:spPr>
        <p:style>
          <a:lnRef idx="1">
            <a:schemeClr val="accent1"/>
          </a:lnRef>
          <a:fillRef idx="0">
            <a:schemeClr val="accent1"/>
          </a:fillRef>
          <a:effectRef idx="0">
            <a:schemeClr val="accent1"/>
          </a:effectRef>
          <a:fontRef idx="minor">
            <a:schemeClr val="tx1"/>
          </a:fontRef>
        </p:style>
      </p:cxnSp>
      <p:grpSp>
        <p:nvGrpSpPr>
          <p:cNvPr id="364" name="Group 363">
            <a:extLst>
              <a:ext uri="{FF2B5EF4-FFF2-40B4-BE49-F238E27FC236}">
                <a16:creationId xmlns:a16="http://schemas.microsoft.com/office/drawing/2014/main" id="{A9699841-BA8E-4062-A930-53D1015F3C25}"/>
              </a:ext>
            </a:extLst>
          </p:cNvPr>
          <p:cNvGrpSpPr/>
          <p:nvPr/>
        </p:nvGrpSpPr>
        <p:grpSpPr>
          <a:xfrm>
            <a:off x="3759192" y="5160682"/>
            <a:ext cx="277482" cy="277482"/>
            <a:chOff x="3759192" y="2945445"/>
            <a:chExt cx="277482" cy="277482"/>
          </a:xfrm>
        </p:grpSpPr>
        <p:sp>
          <p:nvSpPr>
            <p:cNvPr id="365" name="Oval 364">
              <a:extLst>
                <a:ext uri="{FF2B5EF4-FFF2-40B4-BE49-F238E27FC236}">
                  <a16:creationId xmlns:a16="http://schemas.microsoft.com/office/drawing/2014/main" id="{DEC45AC4-9BC8-449C-82E0-97B09F8CABC4}"/>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366" name="Freeform 61">
              <a:extLst>
                <a:ext uri="{FF2B5EF4-FFF2-40B4-BE49-F238E27FC236}">
                  <a16:creationId xmlns:a16="http://schemas.microsoft.com/office/drawing/2014/main" id="{8D25D826-F851-4B2B-A9FC-8B2ABF16A332}"/>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rgbClr val="7F7F7F"/>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sp>
        <p:nvSpPr>
          <p:cNvPr id="367" name="TextBox 366">
            <a:extLst>
              <a:ext uri="{FF2B5EF4-FFF2-40B4-BE49-F238E27FC236}">
                <a16:creationId xmlns:a16="http://schemas.microsoft.com/office/drawing/2014/main" id="{831A2355-FC68-4125-9577-63B6864E9E83}"/>
              </a:ext>
            </a:extLst>
          </p:cNvPr>
          <p:cNvSpPr txBox="1"/>
          <p:nvPr/>
        </p:nvSpPr>
        <p:spPr>
          <a:xfrm>
            <a:off x="4660235" y="5178392"/>
            <a:ext cx="288000" cy="253588"/>
          </a:xfrm>
          <a:prstGeom prst="ellipse">
            <a:avLst/>
          </a:prstGeom>
          <a:solidFill>
            <a:schemeClr val="bg2"/>
          </a:solidFill>
        </p:spPr>
        <p:txBody>
          <a:bodyPr wrap="square" lIns="0" tIns="0" rIns="0" bIns="0" rtlCol="0" anchor="ctr">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rtl="0"/>
            <a:r>
              <a:rPr lang="lv-lv" dirty="0"/>
              <a:t>VAI</a:t>
            </a:r>
            <a:endParaRPr lang="en-US" dirty="0"/>
          </a:p>
        </p:txBody>
      </p:sp>
      <p:sp>
        <p:nvSpPr>
          <p:cNvPr id="368" name="Rectangle: Rounded Corners 367">
            <a:extLst>
              <a:ext uri="{FF2B5EF4-FFF2-40B4-BE49-F238E27FC236}">
                <a16:creationId xmlns:a16="http://schemas.microsoft.com/office/drawing/2014/main" id="{6F00950E-B534-4DD1-934C-2CDAB8B92E9E}"/>
              </a:ext>
            </a:extLst>
          </p:cNvPr>
          <p:cNvSpPr/>
          <p:nvPr/>
        </p:nvSpPr>
        <p:spPr>
          <a:xfrm>
            <a:off x="1713275" y="5624513"/>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rtl="0"/>
            <a:r>
              <a:rPr lang="lv-lv" sz="1000" b="1">
                <a:solidFill>
                  <a:schemeClr val="bg1"/>
                </a:solidFill>
                <a:latin typeface="arial" panose="020B0604020202020204" pitchFamily="34" charset="0"/>
                <a:cs typeface="Arial" panose="020B0604020202020204" pitchFamily="34" charset="0"/>
              </a:rPr>
              <a:t>Finanšu </a:t>
            </a:r>
            <a:br>
              <a:rPr lang="en-US" sz="1000" b="1" dirty="0">
                <a:solidFill>
                  <a:schemeClr val="bg1"/>
                </a:solidFill>
                <a:latin typeface="arial" panose="020B0604020202020204" pitchFamily="34" charset="0"/>
                <a:cs typeface="Arial" panose="020B0604020202020204" pitchFamily="34" charset="0"/>
              </a:rPr>
            </a:br>
            <a:r>
              <a:rPr lang="lv-lv" sz="1000" b="1">
                <a:solidFill>
                  <a:schemeClr val="bg1"/>
                </a:solidFill>
                <a:latin typeface="arial" panose="020B0604020202020204" pitchFamily="34" charset="0"/>
                <a:cs typeface="Arial" panose="020B0604020202020204" pitchFamily="34" charset="0"/>
              </a:rPr>
              <a:t>stabilitāte</a:t>
            </a:r>
          </a:p>
        </p:txBody>
      </p:sp>
      <p:grpSp>
        <p:nvGrpSpPr>
          <p:cNvPr id="369" name="Group 368">
            <a:extLst>
              <a:ext uri="{FF2B5EF4-FFF2-40B4-BE49-F238E27FC236}">
                <a16:creationId xmlns:a16="http://schemas.microsoft.com/office/drawing/2014/main" id="{5CD96B16-C615-4B2B-B539-2C06A8BC64B6}"/>
              </a:ext>
            </a:extLst>
          </p:cNvPr>
          <p:cNvGrpSpPr/>
          <p:nvPr/>
        </p:nvGrpSpPr>
        <p:grpSpPr>
          <a:xfrm>
            <a:off x="2574365" y="5728684"/>
            <a:ext cx="841763" cy="512383"/>
            <a:chOff x="7147037" y="5625683"/>
            <a:chExt cx="674988" cy="365308"/>
          </a:xfrm>
        </p:grpSpPr>
        <p:grpSp>
          <p:nvGrpSpPr>
            <p:cNvPr id="370" name="Group 369">
              <a:extLst>
                <a:ext uri="{FF2B5EF4-FFF2-40B4-BE49-F238E27FC236}">
                  <a16:creationId xmlns:a16="http://schemas.microsoft.com/office/drawing/2014/main" id="{85800D7B-1909-44F3-BDB6-F18B9F950655}"/>
                </a:ext>
              </a:extLst>
            </p:cNvPr>
            <p:cNvGrpSpPr/>
            <p:nvPr/>
          </p:nvGrpSpPr>
          <p:grpSpPr>
            <a:xfrm>
              <a:off x="7147037" y="5625683"/>
              <a:ext cx="651695" cy="365308"/>
              <a:chOff x="782176" y="2867715"/>
              <a:chExt cx="903434" cy="506420"/>
            </a:xfrm>
          </p:grpSpPr>
          <p:cxnSp>
            <p:nvCxnSpPr>
              <p:cNvPr id="373" name="Straight Connector 372">
                <a:extLst>
                  <a:ext uri="{FF2B5EF4-FFF2-40B4-BE49-F238E27FC236}">
                    <a16:creationId xmlns:a16="http://schemas.microsoft.com/office/drawing/2014/main" id="{52C397F6-A2B0-434F-8857-322CC4C7863F}"/>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4" name="Straight Connector 373">
                <a:extLst>
                  <a:ext uri="{FF2B5EF4-FFF2-40B4-BE49-F238E27FC236}">
                    <a16:creationId xmlns:a16="http://schemas.microsoft.com/office/drawing/2014/main" id="{EBA476DC-4D29-4E76-8EC7-DB52672A5E12}"/>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5" name="Straight Connector 374">
                <a:extLst>
                  <a:ext uri="{FF2B5EF4-FFF2-40B4-BE49-F238E27FC236}">
                    <a16:creationId xmlns:a16="http://schemas.microsoft.com/office/drawing/2014/main" id="{AF579E13-D9C7-4DC4-8830-B15FD974B947}"/>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76" name="Group 375">
                <a:extLst>
                  <a:ext uri="{FF2B5EF4-FFF2-40B4-BE49-F238E27FC236}">
                    <a16:creationId xmlns:a16="http://schemas.microsoft.com/office/drawing/2014/main" id="{047BE3A6-6651-4BB6-952A-126CEBCDEDE9}"/>
                  </a:ext>
                </a:extLst>
              </p:cNvPr>
              <p:cNvGrpSpPr/>
              <p:nvPr/>
            </p:nvGrpSpPr>
            <p:grpSpPr>
              <a:xfrm>
                <a:off x="782176" y="2867715"/>
                <a:ext cx="903434" cy="506420"/>
                <a:chOff x="818686" y="1701475"/>
                <a:chExt cx="903434" cy="506420"/>
              </a:xfrm>
            </p:grpSpPr>
            <p:cxnSp>
              <p:nvCxnSpPr>
                <p:cNvPr id="377" name="Straight Connector 376">
                  <a:extLst>
                    <a:ext uri="{FF2B5EF4-FFF2-40B4-BE49-F238E27FC236}">
                      <a16:creationId xmlns:a16="http://schemas.microsoft.com/office/drawing/2014/main" id="{6A55CC26-3BB9-46A0-92D9-98B86C01F83A}"/>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78" name="Straight Connector 377">
                  <a:extLst>
                    <a:ext uri="{FF2B5EF4-FFF2-40B4-BE49-F238E27FC236}">
                      <a16:creationId xmlns:a16="http://schemas.microsoft.com/office/drawing/2014/main" id="{7903E639-CB66-4FBE-80A7-008201BDE41D}"/>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79" name="Straight Connector 378">
                  <a:extLst>
                    <a:ext uri="{FF2B5EF4-FFF2-40B4-BE49-F238E27FC236}">
                      <a16:creationId xmlns:a16="http://schemas.microsoft.com/office/drawing/2014/main" id="{0775E1B0-D1EF-4C13-A906-2F62519CC500}"/>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80" name="Straight Connector 379">
                  <a:extLst>
                    <a:ext uri="{FF2B5EF4-FFF2-40B4-BE49-F238E27FC236}">
                      <a16:creationId xmlns:a16="http://schemas.microsoft.com/office/drawing/2014/main" id="{351BF496-9F9D-431B-97DC-F947920B045E}"/>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81" name="Straight Connector 380">
                  <a:extLst>
                    <a:ext uri="{FF2B5EF4-FFF2-40B4-BE49-F238E27FC236}">
                      <a16:creationId xmlns:a16="http://schemas.microsoft.com/office/drawing/2014/main" id="{4DC66354-1E49-4AB1-8962-E48DA70005B4}"/>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82" name="Straight Connector 381">
                  <a:extLst>
                    <a:ext uri="{FF2B5EF4-FFF2-40B4-BE49-F238E27FC236}">
                      <a16:creationId xmlns:a16="http://schemas.microsoft.com/office/drawing/2014/main" id="{BC0C75D2-8205-4B48-A52C-479EA78B5D11}"/>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83" name="Straight Connector 382">
                  <a:extLst>
                    <a:ext uri="{FF2B5EF4-FFF2-40B4-BE49-F238E27FC236}">
                      <a16:creationId xmlns:a16="http://schemas.microsoft.com/office/drawing/2014/main" id="{50EDB5B8-3DA5-40CC-87AD-FB5994985F74}"/>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84" name="Straight Connector 383">
                  <a:extLst>
                    <a:ext uri="{FF2B5EF4-FFF2-40B4-BE49-F238E27FC236}">
                      <a16:creationId xmlns:a16="http://schemas.microsoft.com/office/drawing/2014/main" id="{D8F6054C-7D99-4E6B-A2B2-7CE407793E39}"/>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85" name="Straight Connector 384">
                  <a:extLst>
                    <a:ext uri="{FF2B5EF4-FFF2-40B4-BE49-F238E27FC236}">
                      <a16:creationId xmlns:a16="http://schemas.microsoft.com/office/drawing/2014/main" id="{A9452959-9546-468E-93D8-F22991246FCB}"/>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371" name="Straight Connector 370">
              <a:extLst>
                <a:ext uri="{FF2B5EF4-FFF2-40B4-BE49-F238E27FC236}">
                  <a16:creationId xmlns:a16="http://schemas.microsoft.com/office/drawing/2014/main" id="{193AC637-D6B5-47B4-9497-0ED2232A0987}"/>
                </a:ext>
              </a:extLst>
            </p:cNvPr>
            <p:cNvCxnSpPr>
              <a:cxnSpLocks/>
            </p:cNvCxnSpPr>
            <p:nvPr/>
          </p:nvCxnSpPr>
          <p:spPr>
            <a:xfrm flipV="1">
              <a:off x="7654985" y="5774905"/>
              <a:ext cx="167040" cy="28266"/>
            </a:xfrm>
            <a:prstGeom prst="line">
              <a:avLst/>
            </a:prstGeom>
            <a:ln w="38100">
              <a:solidFill>
                <a:srgbClr val="92D050"/>
              </a:solidFill>
            </a:ln>
          </p:spPr>
          <p:style>
            <a:lnRef idx="3">
              <a:schemeClr val="accent2"/>
            </a:lnRef>
            <a:fillRef idx="0">
              <a:schemeClr val="accent2"/>
            </a:fillRef>
            <a:effectRef idx="2">
              <a:schemeClr val="accent2"/>
            </a:effectRef>
            <a:fontRef idx="minor">
              <a:schemeClr val="tx1"/>
            </a:fontRef>
          </p:style>
        </p:cxnSp>
        <p:cxnSp>
          <p:nvCxnSpPr>
            <p:cNvPr id="372" name="Straight Connector 371">
              <a:extLst>
                <a:ext uri="{FF2B5EF4-FFF2-40B4-BE49-F238E27FC236}">
                  <a16:creationId xmlns:a16="http://schemas.microsoft.com/office/drawing/2014/main" id="{1C9896B2-35C3-44AC-A1C2-2A495D11B78D}"/>
                </a:ext>
              </a:extLst>
            </p:cNvPr>
            <p:cNvCxnSpPr>
              <a:cxnSpLocks/>
            </p:cNvCxnSpPr>
            <p:nvPr/>
          </p:nvCxnSpPr>
          <p:spPr>
            <a:xfrm>
              <a:off x="7609438" y="5755236"/>
              <a:ext cx="56173" cy="58221"/>
            </a:xfrm>
            <a:prstGeom prst="line">
              <a:avLst/>
            </a:prstGeom>
            <a:ln w="38100">
              <a:solidFill>
                <a:schemeClr val="accent2"/>
              </a:solidFill>
            </a:ln>
          </p:spPr>
          <p:style>
            <a:lnRef idx="3">
              <a:schemeClr val="accent2"/>
            </a:lnRef>
            <a:fillRef idx="0">
              <a:schemeClr val="accent2"/>
            </a:fillRef>
            <a:effectRef idx="2">
              <a:schemeClr val="accent2"/>
            </a:effectRef>
            <a:fontRef idx="minor">
              <a:schemeClr val="tx1"/>
            </a:fontRef>
          </p:style>
        </p:cxnSp>
      </p:grpSp>
      <p:sp>
        <p:nvSpPr>
          <p:cNvPr id="386" name="Freeform 65">
            <a:extLst>
              <a:ext uri="{FF2B5EF4-FFF2-40B4-BE49-F238E27FC236}">
                <a16:creationId xmlns:a16="http://schemas.microsoft.com/office/drawing/2014/main" id="{A450DDC7-3BBE-4C1B-B0F2-1F3B70F82D1E}"/>
              </a:ext>
            </a:extLst>
          </p:cNvPr>
          <p:cNvSpPr>
            <a:spLocks noChangeAspect="1"/>
          </p:cNvSpPr>
          <p:nvPr/>
        </p:nvSpPr>
        <p:spPr bwMode="auto">
          <a:xfrm>
            <a:off x="4575859" y="5827869"/>
            <a:ext cx="372376" cy="372376"/>
          </a:xfrm>
          <a:custGeom>
            <a:avLst/>
            <a:gdLst>
              <a:gd name="T0" fmla="*/ 284 w 302"/>
              <a:gd name="T1" fmla="*/ 0 h 302"/>
              <a:gd name="T2" fmla="*/ 151 w 302"/>
              <a:gd name="T3" fmla="*/ 133 h 302"/>
              <a:gd name="T4" fmla="*/ 18 w 302"/>
              <a:gd name="T5" fmla="*/ 0 h 302"/>
              <a:gd name="T6" fmla="*/ 0 w 302"/>
              <a:gd name="T7" fmla="*/ 18 h 302"/>
              <a:gd name="T8" fmla="*/ 133 w 302"/>
              <a:gd name="T9" fmla="*/ 151 h 302"/>
              <a:gd name="T10" fmla="*/ 0 w 302"/>
              <a:gd name="T11" fmla="*/ 284 h 302"/>
              <a:gd name="T12" fmla="*/ 18 w 302"/>
              <a:gd name="T13" fmla="*/ 302 h 302"/>
              <a:gd name="T14" fmla="*/ 151 w 302"/>
              <a:gd name="T15" fmla="*/ 169 h 302"/>
              <a:gd name="T16" fmla="*/ 284 w 302"/>
              <a:gd name="T17" fmla="*/ 302 h 302"/>
              <a:gd name="T18" fmla="*/ 302 w 302"/>
              <a:gd name="T19" fmla="*/ 284 h 302"/>
              <a:gd name="T20" fmla="*/ 169 w 302"/>
              <a:gd name="T21" fmla="*/ 151 h 302"/>
              <a:gd name="T22" fmla="*/ 302 w 302"/>
              <a:gd name="T23" fmla="*/ 18 h 302"/>
              <a:gd name="T24" fmla="*/ 284 w 302"/>
              <a:gd name="T25"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302">
                <a:moveTo>
                  <a:pt x="284" y="0"/>
                </a:moveTo>
                <a:lnTo>
                  <a:pt x="151" y="133"/>
                </a:lnTo>
                <a:lnTo>
                  <a:pt x="18" y="0"/>
                </a:lnTo>
                <a:lnTo>
                  <a:pt x="0" y="18"/>
                </a:lnTo>
                <a:lnTo>
                  <a:pt x="133" y="151"/>
                </a:lnTo>
                <a:lnTo>
                  <a:pt x="0" y="284"/>
                </a:lnTo>
                <a:lnTo>
                  <a:pt x="18" y="302"/>
                </a:lnTo>
                <a:lnTo>
                  <a:pt x="151" y="169"/>
                </a:lnTo>
                <a:lnTo>
                  <a:pt x="284" y="302"/>
                </a:lnTo>
                <a:lnTo>
                  <a:pt x="302" y="284"/>
                </a:lnTo>
                <a:lnTo>
                  <a:pt x="169" y="151"/>
                </a:lnTo>
                <a:lnTo>
                  <a:pt x="302" y="18"/>
                </a:lnTo>
                <a:lnTo>
                  <a:pt x="284" y="0"/>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cxnSp>
        <p:nvCxnSpPr>
          <p:cNvPr id="387" name="Connector: Elbow 386">
            <a:extLst>
              <a:ext uri="{FF2B5EF4-FFF2-40B4-BE49-F238E27FC236}">
                <a16:creationId xmlns:a16="http://schemas.microsoft.com/office/drawing/2014/main" id="{5B0F5321-DE58-41F8-AE98-9A471135932A}"/>
              </a:ext>
            </a:extLst>
          </p:cNvPr>
          <p:cNvCxnSpPr>
            <a:cxnSpLocks/>
            <a:stCxn id="367" idx="0"/>
            <a:endCxn id="360" idx="2"/>
          </p:cNvCxnSpPr>
          <p:nvPr/>
        </p:nvCxnSpPr>
        <p:spPr>
          <a:xfrm rot="16200000" flipV="1">
            <a:off x="3641739" y="4015895"/>
            <a:ext cx="1417178" cy="907815"/>
          </a:xfrm>
          <a:prstGeom prst="bentConnector3">
            <a:avLst/>
          </a:prstGeom>
          <a:ln w="3175">
            <a:solidFill>
              <a:srgbClr val="E57100"/>
            </a:solidFill>
            <a:tailEnd type="triangle"/>
          </a:ln>
        </p:spPr>
        <p:style>
          <a:lnRef idx="1">
            <a:schemeClr val="accent1"/>
          </a:lnRef>
          <a:fillRef idx="0">
            <a:schemeClr val="accent1"/>
          </a:fillRef>
          <a:effectRef idx="0">
            <a:schemeClr val="accent1"/>
          </a:effectRef>
          <a:fontRef idx="minor">
            <a:schemeClr val="tx1"/>
          </a:fontRef>
        </p:style>
      </p:cxnSp>
      <p:sp>
        <p:nvSpPr>
          <p:cNvPr id="388" name="TextBox 387">
            <a:extLst>
              <a:ext uri="{FF2B5EF4-FFF2-40B4-BE49-F238E27FC236}">
                <a16:creationId xmlns:a16="http://schemas.microsoft.com/office/drawing/2014/main" id="{DBD2CBF9-F403-4383-9139-3636F56E4571}"/>
              </a:ext>
            </a:extLst>
          </p:cNvPr>
          <p:cNvSpPr txBox="1"/>
          <p:nvPr/>
        </p:nvSpPr>
        <p:spPr>
          <a:xfrm>
            <a:off x="4660235" y="4368746"/>
            <a:ext cx="288000" cy="253588"/>
          </a:xfrm>
          <a:prstGeom prst="ellipse">
            <a:avLst/>
          </a:prstGeom>
          <a:solidFill>
            <a:srgbClr val="E57100"/>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cxnSp>
        <p:nvCxnSpPr>
          <p:cNvPr id="389" name="Connector: Elbow 388">
            <a:extLst>
              <a:ext uri="{FF2B5EF4-FFF2-40B4-BE49-F238E27FC236}">
                <a16:creationId xmlns:a16="http://schemas.microsoft.com/office/drawing/2014/main" id="{1BEBE694-EE4D-4FD6-A34A-E2BEF6C3B18C}"/>
              </a:ext>
            </a:extLst>
          </p:cNvPr>
          <p:cNvCxnSpPr>
            <a:cxnSpLocks/>
            <a:stCxn id="321" idx="3"/>
            <a:endCxn id="361" idx="3"/>
          </p:cNvCxnSpPr>
          <p:nvPr/>
        </p:nvCxnSpPr>
        <p:spPr>
          <a:xfrm>
            <a:off x="3504862" y="2384426"/>
            <a:ext cx="1543991" cy="3600450"/>
          </a:xfrm>
          <a:prstGeom prst="bentConnector3">
            <a:avLst>
              <a:gd name="adj1" fmla="val 114806"/>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0" name="Connector: Elbow 389">
            <a:extLst>
              <a:ext uri="{FF2B5EF4-FFF2-40B4-BE49-F238E27FC236}">
                <a16:creationId xmlns:a16="http://schemas.microsoft.com/office/drawing/2014/main" id="{BC1EB12B-C84B-4EE6-820B-EA5727CF0334}"/>
              </a:ext>
            </a:extLst>
          </p:cNvPr>
          <p:cNvCxnSpPr>
            <a:cxnSpLocks/>
            <a:stCxn id="358" idx="6"/>
            <a:endCxn id="361" idx="3"/>
          </p:cNvCxnSpPr>
          <p:nvPr/>
        </p:nvCxnSpPr>
        <p:spPr>
          <a:xfrm flipH="1">
            <a:off x="5048853" y="3084125"/>
            <a:ext cx="136308" cy="2900751"/>
          </a:xfrm>
          <a:prstGeom prst="bentConnector3">
            <a:avLst>
              <a:gd name="adj1" fmla="val -76527"/>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91" name="Freeform 349">
            <a:extLst>
              <a:ext uri="{FF2B5EF4-FFF2-40B4-BE49-F238E27FC236}">
                <a16:creationId xmlns:a16="http://schemas.microsoft.com/office/drawing/2014/main" id="{9BC55BC1-9CD8-4EAC-9016-D1A0C394C9AB}"/>
              </a:ext>
            </a:extLst>
          </p:cNvPr>
          <p:cNvSpPr>
            <a:spLocks noEditPoints="1"/>
          </p:cNvSpPr>
          <p:nvPr/>
        </p:nvSpPr>
        <p:spPr bwMode="auto">
          <a:xfrm>
            <a:off x="1781821" y="3695728"/>
            <a:ext cx="206579" cy="212756"/>
          </a:xfrm>
          <a:custGeom>
            <a:avLst/>
            <a:gdLst>
              <a:gd name="T0" fmla="*/ 11 w 234"/>
              <a:gd name="T1" fmla="*/ 225 h 241"/>
              <a:gd name="T2" fmla="*/ 0 w 234"/>
              <a:gd name="T3" fmla="*/ 225 h 241"/>
              <a:gd name="T4" fmla="*/ 0 w 234"/>
              <a:gd name="T5" fmla="*/ 241 h 241"/>
              <a:gd name="T6" fmla="*/ 234 w 234"/>
              <a:gd name="T7" fmla="*/ 241 h 241"/>
              <a:gd name="T8" fmla="*/ 234 w 234"/>
              <a:gd name="T9" fmla="*/ 225 h 241"/>
              <a:gd name="T10" fmla="*/ 224 w 234"/>
              <a:gd name="T11" fmla="*/ 225 h 241"/>
              <a:gd name="T12" fmla="*/ 224 w 234"/>
              <a:gd name="T13" fmla="*/ 90 h 241"/>
              <a:gd name="T14" fmla="*/ 234 w 234"/>
              <a:gd name="T15" fmla="*/ 90 h 241"/>
              <a:gd name="T16" fmla="*/ 234 w 234"/>
              <a:gd name="T17" fmla="*/ 62 h 241"/>
              <a:gd name="T18" fmla="*/ 116 w 234"/>
              <a:gd name="T19" fmla="*/ 0 h 241"/>
              <a:gd name="T20" fmla="*/ 0 w 234"/>
              <a:gd name="T21" fmla="*/ 61 h 241"/>
              <a:gd name="T22" fmla="*/ 0 w 234"/>
              <a:gd name="T23" fmla="*/ 90 h 241"/>
              <a:gd name="T24" fmla="*/ 11 w 234"/>
              <a:gd name="T25" fmla="*/ 90 h 241"/>
              <a:gd name="T26" fmla="*/ 11 w 234"/>
              <a:gd name="T27" fmla="*/ 225 h 241"/>
              <a:gd name="T28" fmla="*/ 27 w 234"/>
              <a:gd name="T29" fmla="*/ 90 h 241"/>
              <a:gd name="T30" fmla="*/ 76 w 234"/>
              <a:gd name="T31" fmla="*/ 90 h 241"/>
              <a:gd name="T32" fmla="*/ 76 w 234"/>
              <a:gd name="T33" fmla="*/ 225 h 241"/>
              <a:gd name="T34" fmla="*/ 27 w 234"/>
              <a:gd name="T35" fmla="*/ 225 h 241"/>
              <a:gd name="T36" fmla="*/ 27 w 234"/>
              <a:gd name="T37" fmla="*/ 90 h 241"/>
              <a:gd name="T38" fmla="*/ 142 w 234"/>
              <a:gd name="T39" fmla="*/ 90 h 241"/>
              <a:gd name="T40" fmla="*/ 142 w 234"/>
              <a:gd name="T41" fmla="*/ 225 h 241"/>
              <a:gd name="T42" fmla="*/ 92 w 234"/>
              <a:gd name="T43" fmla="*/ 225 h 241"/>
              <a:gd name="T44" fmla="*/ 92 w 234"/>
              <a:gd name="T45" fmla="*/ 90 h 241"/>
              <a:gd name="T46" fmla="*/ 142 w 234"/>
              <a:gd name="T47" fmla="*/ 90 h 241"/>
              <a:gd name="T48" fmla="*/ 218 w 234"/>
              <a:gd name="T49" fmla="*/ 74 h 241"/>
              <a:gd name="T50" fmla="*/ 16 w 234"/>
              <a:gd name="T51" fmla="*/ 74 h 241"/>
              <a:gd name="T52" fmla="*/ 16 w 234"/>
              <a:gd name="T53" fmla="*/ 71 h 241"/>
              <a:gd name="T54" fmla="*/ 116 w 234"/>
              <a:gd name="T55" fmla="*/ 18 h 241"/>
              <a:gd name="T56" fmla="*/ 218 w 234"/>
              <a:gd name="T57" fmla="*/ 72 h 241"/>
              <a:gd name="T58" fmla="*/ 218 w 234"/>
              <a:gd name="T59" fmla="*/ 74 h 241"/>
              <a:gd name="T60" fmla="*/ 207 w 234"/>
              <a:gd name="T61" fmla="*/ 225 h 241"/>
              <a:gd name="T62" fmla="*/ 158 w 234"/>
              <a:gd name="T63" fmla="*/ 225 h 241"/>
              <a:gd name="T64" fmla="*/ 158 w 234"/>
              <a:gd name="T65" fmla="*/ 90 h 241"/>
              <a:gd name="T66" fmla="*/ 207 w 234"/>
              <a:gd name="T67" fmla="*/ 90 h 241"/>
              <a:gd name="T68" fmla="*/ 207 w 234"/>
              <a:gd name="T69" fmla="*/ 22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241">
                <a:moveTo>
                  <a:pt x="11" y="225"/>
                </a:moveTo>
                <a:lnTo>
                  <a:pt x="0" y="225"/>
                </a:lnTo>
                <a:lnTo>
                  <a:pt x="0" y="241"/>
                </a:lnTo>
                <a:lnTo>
                  <a:pt x="234" y="241"/>
                </a:lnTo>
                <a:lnTo>
                  <a:pt x="234" y="225"/>
                </a:lnTo>
                <a:lnTo>
                  <a:pt x="224" y="225"/>
                </a:lnTo>
                <a:lnTo>
                  <a:pt x="224" y="90"/>
                </a:lnTo>
                <a:lnTo>
                  <a:pt x="234" y="90"/>
                </a:lnTo>
                <a:lnTo>
                  <a:pt x="234" y="62"/>
                </a:lnTo>
                <a:lnTo>
                  <a:pt x="116" y="0"/>
                </a:lnTo>
                <a:lnTo>
                  <a:pt x="0" y="61"/>
                </a:lnTo>
                <a:lnTo>
                  <a:pt x="0" y="90"/>
                </a:lnTo>
                <a:lnTo>
                  <a:pt x="11" y="90"/>
                </a:lnTo>
                <a:lnTo>
                  <a:pt x="11" y="225"/>
                </a:lnTo>
                <a:close/>
                <a:moveTo>
                  <a:pt x="27" y="90"/>
                </a:moveTo>
                <a:lnTo>
                  <a:pt x="76" y="90"/>
                </a:lnTo>
                <a:lnTo>
                  <a:pt x="76" y="225"/>
                </a:lnTo>
                <a:lnTo>
                  <a:pt x="27" y="225"/>
                </a:lnTo>
                <a:lnTo>
                  <a:pt x="27" y="90"/>
                </a:lnTo>
                <a:close/>
                <a:moveTo>
                  <a:pt x="142" y="90"/>
                </a:moveTo>
                <a:lnTo>
                  <a:pt x="142" y="225"/>
                </a:lnTo>
                <a:lnTo>
                  <a:pt x="92" y="225"/>
                </a:lnTo>
                <a:lnTo>
                  <a:pt x="92" y="90"/>
                </a:lnTo>
                <a:lnTo>
                  <a:pt x="142" y="90"/>
                </a:lnTo>
                <a:close/>
                <a:moveTo>
                  <a:pt x="218" y="74"/>
                </a:moveTo>
                <a:lnTo>
                  <a:pt x="16" y="74"/>
                </a:lnTo>
                <a:lnTo>
                  <a:pt x="16" y="71"/>
                </a:lnTo>
                <a:lnTo>
                  <a:pt x="116" y="18"/>
                </a:lnTo>
                <a:lnTo>
                  <a:pt x="218" y="72"/>
                </a:lnTo>
                <a:lnTo>
                  <a:pt x="218" y="74"/>
                </a:lnTo>
                <a:close/>
                <a:moveTo>
                  <a:pt x="207" y="225"/>
                </a:moveTo>
                <a:lnTo>
                  <a:pt x="158" y="225"/>
                </a:lnTo>
                <a:lnTo>
                  <a:pt x="158" y="90"/>
                </a:lnTo>
                <a:lnTo>
                  <a:pt x="207" y="90"/>
                </a:lnTo>
                <a:lnTo>
                  <a:pt x="207" y="225"/>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nvGrpSpPr>
          <p:cNvPr id="392" name="Group 391">
            <a:extLst>
              <a:ext uri="{FF2B5EF4-FFF2-40B4-BE49-F238E27FC236}">
                <a16:creationId xmlns:a16="http://schemas.microsoft.com/office/drawing/2014/main" id="{0BE5C3F8-5342-4F0C-925D-331D058CAE64}"/>
              </a:ext>
            </a:extLst>
          </p:cNvPr>
          <p:cNvGrpSpPr/>
          <p:nvPr/>
        </p:nvGrpSpPr>
        <p:grpSpPr>
          <a:xfrm>
            <a:off x="1774819" y="4065013"/>
            <a:ext cx="220583" cy="206502"/>
            <a:chOff x="4295799" y="16020410"/>
            <a:chExt cx="369851" cy="346244"/>
          </a:xfrm>
          <a:solidFill>
            <a:schemeClr val="bg1"/>
          </a:solidFill>
        </p:grpSpPr>
        <p:sp>
          <p:nvSpPr>
            <p:cNvPr id="393" name="Freeform 366">
              <a:extLst>
                <a:ext uri="{FF2B5EF4-FFF2-40B4-BE49-F238E27FC236}">
                  <a16:creationId xmlns:a16="http://schemas.microsoft.com/office/drawing/2014/main" id="{52C30A14-E89C-45DB-875D-BDF611632289}"/>
                </a:ext>
              </a:extLst>
            </p:cNvPr>
            <p:cNvSpPr>
              <a:spLocks/>
            </p:cNvSpPr>
            <p:nvPr/>
          </p:nvSpPr>
          <p:spPr bwMode="auto">
            <a:xfrm>
              <a:off x="4409116" y="16020410"/>
              <a:ext cx="138498" cy="47215"/>
            </a:xfrm>
            <a:custGeom>
              <a:avLst/>
              <a:gdLst>
                <a:gd name="T0" fmla="*/ 18 w 108"/>
                <a:gd name="T1" fmla="*/ 18 h 36"/>
                <a:gd name="T2" fmla="*/ 90 w 108"/>
                <a:gd name="T3" fmla="*/ 18 h 36"/>
                <a:gd name="T4" fmla="*/ 90 w 108"/>
                <a:gd name="T5" fmla="*/ 36 h 36"/>
                <a:gd name="T6" fmla="*/ 108 w 108"/>
                <a:gd name="T7" fmla="*/ 36 h 36"/>
                <a:gd name="T8" fmla="*/ 108 w 108"/>
                <a:gd name="T9" fmla="*/ 18 h 36"/>
                <a:gd name="T10" fmla="*/ 90 w 108"/>
                <a:gd name="T11" fmla="*/ 0 h 36"/>
                <a:gd name="T12" fmla="*/ 18 w 108"/>
                <a:gd name="T13" fmla="*/ 0 h 36"/>
                <a:gd name="T14" fmla="*/ 0 w 108"/>
                <a:gd name="T15" fmla="*/ 18 h 36"/>
                <a:gd name="T16" fmla="*/ 0 w 108"/>
                <a:gd name="T17" fmla="*/ 36 h 36"/>
                <a:gd name="T18" fmla="*/ 18 w 108"/>
                <a:gd name="T19" fmla="*/ 36 h 36"/>
                <a:gd name="T20" fmla="*/ 18 w 108"/>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6">
                  <a:moveTo>
                    <a:pt x="18" y="18"/>
                  </a:moveTo>
                  <a:cubicBezTo>
                    <a:pt x="90" y="18"/>
                    <a:pt x="90" y="18"/>
                    <a:pt x="90" y="18"/>
                  </a:cubicBezTo>
                  <a:cubicBezTo>
                    <a:pt x="90" y="36"/>
                    <a:pt x="90" y="36"/>
                    <a:pt x="90" y="36"/>
                  </a:cubicBezTo>
                  <a:cubicBezTo>
                    <a:pt x="108" y="36"/>
                    <a:pt x="108" y="36"/>
                    <a:pt x="108" y="36"/>
                  </a:cubicBezTo>
                  <a:cubicBezTo>
                    <a:pt x="108" y="18"/>
                    <a:pt x="108" y="18"/>
                    <a:pt x="108" y="18"/>
                  </a:cubicBezTo>
                  <a:cubicBezTo>
                    <a:pt x="108" y="8"/>
                    <a:pt x="100" y="0"/>
                    <a:pt x="90" y="0"/>
                  </a:cubicBezTo>
                  <a:cubicBezTo>
                    <a:pt x="18" y="0"/>
                    <a:pt x="18" y="0"/>
                    <a:pt x="18" y="0"/>
                  </a:cubicBezTo>
                  <a:cubicBezTo>
                    <a:pt x="8" y="0"/>
                    <a:pt x="0" y="8"/>
                    <a:pt x="0" y="18"/>
                  </a:cubicBezTo>
                  <a:cubicBezTo>
                    <a:pt x="0" y="36"/>
                    <a:pt x="0" y="36"/>
                    <a:pt x="0" y="36"/>
                  </a:cubicBezTo>
                  <a:cubicBezTo>
                    <a:pt x="18" y="36"/>
                    <a:pt x="18" y="36"/>
                    <a:pt x="18" y="36"/>
                  </a:cubicBez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394" name="Freeform 367">
              <a:extLst>
                <a:ext uri="{FF2B5EF4-FFF2-40B4-BE49-F238E27FC236}">
                  <a16:creationId xmlns:a16="http://schemas.microsoft.com/office/drawing/2014/main" id="{A5232878-C7AC-483A-86E2-A65D247F57BE}"/>
                </a:ext>
              </a:extLst>
            </p:cNvPr>
            <p:cNvSpPr>
              <a:spLocks noEditPoints="1"/>
            </p:cNvSpPr>
            <p:nvPr/>
          </p:nvSpPr>
          <p:spPr bwMode="auto">
            <a:xfrm>
              <a:off x="4295799" y="16089659"/>
              <a:ext cx="369851" cy="276995"/>
            </a:xfrm>
            <a:custGeom>
              <a:avLst/>
              <a:gdLst>
                <a:gd name="T0" fmla="*/ 270 w 288"/>
                <a:gd name="T1" fmla="*/ 0 h 216"/>
                <a:gd name="T2" fmla="*/ 0 w 288"/>
                <a:gd name="T3" fmla="*/ 0 h 216"/>
                <a:gd name="T4" fmla="*/ 0 w 288"/>
                <a:gd name="T5" fmla="*/ 198 h 216"/>
                <a:gd name="T6" fmla="*/ 18 w 288"/>
                <a:gd name="T7" fmla="*/ 216 h 216"/>
                <a:gd name="T8" fmla="*/ 270 w 288"/>
                <a:gd name="T9" fmla="*/ 216 h 216"/>
                <a:gd name="T10" fmla="*/ 288 w 288"/>
                <a:gd name="T11" fmla="*/ 198 h 216"/>
                <a:gd name="T12" fmla="*/ 288 w 288"/>
                <a:gd name="T13" fmla="*/ 18 h 216"/>
                <a:gd name="T14" fmla="*/ 270 w 288"/>
                <a:gd name="T15" fmla="*/ 0 h 216"/>
                <a:gd name="T16" fmla="*/ 270 w 288"/>
                <a:gd name="T17" fmla="*/ 18 h 216"/>
                <a:gd name="T18" fmla="*/ 270 w 288"/>
                <a:gd name="T19" fmla="*/ 52 h 216"/>
                <a:gd name="T20" fmla="*/ 18 w 288"/>
                <a:gd name="T21" fmla="*/ 52 h 216"/>
                <a:gd name="T22" fmla="*/ 18 w 288"/>
                <a:gd name="T23" fmla="*/ 18 h 216"/>
                <a:gd name="T24" fmla="*/ 270 w 288"/>
                <a:gd name="T25" fmla="*/ 18 h 216"/>
                <a:gd name="T26" fmla="*/ 18 w 288"/>
                <a:gd name="T27" fmla="*/ 198 h 216"/>
                <a:gd name="T28" fmla="*/ 18 w 288"/>
                <a:gd name="T29" fmla="*/ 70 h 216"/>
                <a:gd name="T30" fmla="*/ 270 w 288"/>
                <a:gd name="T31" fmla="*/ 70 h 216"/>
                <a:gd name="T32" fmla="*/ 270 w 288"/>
                <a:gd name="T33" fmla="*/ 198 h 216"/>
                <a:gd name="T34" fmla="*/ 18 w 288"/>
                <a:gd name="T35" fmla="*/ 19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16">
                  <a:moveTo>
                    <a:pt x="270" y="0"/>
                  </a:moveTo>
                  <a:cubicBezTo>
                    <a:pt x="0" y="0"/>
                    <a:pt x="0" y="0"/>
                    <a:pt x="0" y="0"/>
                  </a:cubicBezTo>
                  <a:cubicBezTo>
                    <a:pt x="0" y="198"/>
                    <a:pt x="0" y="198"/>
                    <a:pt x="0" y="198"/>
                  </a:cubicBezTo>
                  <a:cubicBezTo>
                    <a:pt x="0" y="208"/>
                    <a:pt x="8" y="216"/>
                    <a:pt x="18" y="216"/>
                  </a:cubicBezTo>
                  <a:cubicBezTo>
                    <a:pt x="270" y="216"/>
                    <a:pt x="270" y="216"/>
                    <a:pt x="270" y="216"/>
                  </a:cubicBezTo>
                  <a:cubicBezTo>
                    <a:pt x="280" y="216"/>
                    <a:pt x="288" y="208"/>
                    <a:pt x="288" y="198"/>
                  </a:cubicBezTo>
                  <a:cubicBezTo>
                    <a:pt x="288" y="18"/>
                    <a:pt x="288" y="18"/>
                    <a:pt x="288" y="18"/>
                  </a:cubicBezTo>
                  <a:cubicBezTo>
                    <a:pt x="288" y="8"/>
                    <a:pt x="280" y="0"/>
                    <a:pt x="270" y="0"/>
                  </a:cubicBezTo>
                  <a:close/>
                  <a:moveTo>
                    <a:pt x="270" y="18"/>
                  </a:moveTo>
                  <a:cubicBezTo>
                    <a:pt x="270" y="52"/>
                    <a:pt x="270" y="52"/>
                    <a:pt x="270" y="52"/>
                  </a:cubicBezTo>
                  <a:cubicBezTo>
                    <a:pt x="18" y="52"/>
                    <a:pt x="18" y="52"/>
                    <a:pt x="18" y="52"/>
                  </a:cubicBezTo>
                  <a:cubicBezTo>
                    <a:pt x="18" y="18"/>
                    <a:pt x="18" y="18"/>
                    <a:pt x="18" y="18"/>
                  </a:cubicBezTo>
                  <a:lnTo>
                    <a:pt x="270" y="18"/>
                  </a:lnTo>
                  <a:close/>
                  <a:moveTo>
                    <a:pt x="18" y="198"/>
                  </a:moveTo>
                  <a:cubicBezTo>
                    <a:pt x="18" y="70"/>
                    <a:pt x="18" y="70"/>
                    <a:pt x="18" y="70"/>
                  </a:cubicBezTo>
                  <a:cubicBezTo>
                    <a:pt x="270" y="70"/>
                    <a:pt x="270" y="70"/>
                    <a:pt x="270" y="70"/>
                  </a:cubicBezTo>
                  <a:cubicBezTo>
                    <a:pt x="270" y="198"/>
                    <a:pt x="270" y="198"/>
                    <a:pt x="270" y="198"/>
                  </a:cubicBezTo>
                  <a:lnTo>
                    <a:pt x="18"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395" name="Freeform 79">
            <a:extLst>
              <a:ext uri="{FF2B5EF4-FFF2-40B4-BE49-F238E27FC236}">
                <a16:creationId xmlns:a16="http://schemas.microsoft.com/office/drawing/2014/main" id="{EC6FCBCE-D129-4EB3-8ADA-D4C73AD304A8}"/>
              </a:ext>
            </a:extLst>
          </p:cNvPr>
          <p:cNvSpPr>
            <a:spLocks noChangeAspect="1" noEditPoints="1"/>
          </p:cNvSpPr>
          <p:nvPr/>
        </p:nvSpPr>
        <p:spPr bwMode="auto">
          <a:xfrm>
            <a:off x="1778324" y="4395480"/>
            <a:ext cx="213572" cy="213572"/>
          </a:xfrm>
          <a:custGeom>
            <a:avLst/>
            <a:gdLst>
              <a:gd name="T0" fmla="*/ 144 w 204"/>
              <a:gd name="T1" fmla="*/ 101 h 204"/>
              <a:gd name="T2" fmla="*/ 115 w 204"/>
              <a:gd name="T3" fmla="*/ 133 h 204"/>
              <a:gd name="T4" fmla="*/ 146 w 204"/>
              <a:gd name="T5" fmla="*/ 161 h 204"/>
              <a:gd name="T6" fmla="*/ 147 w 204"/>
              <a:gd name="T7" fmla="*/ 161 h 204"/>
              <a:gd name="T8" fmla="*/ 176 w 204"/>
              <a:gd name="T9" fmla="*/ 129 h 204"/>
              <a:gd name="T10" fmla="*/ 144 w 204"/>
              <a:gd name="T11" fmla="*/ 101 h 204"/>
              <a:gd name="T12" fmla="*/ 147 w 204"/>
              <a:gd name="T13" fmla="*/ 149 h 204"/>
              <a:gd name="T14" fmla="*/ 128 w 204"/>
              <a:gd name="T15" fmla="*/ 132 h 204"/>
              <a:gd name="T16" fmla="*/ 145 w 204"/>
              <a:gd name="T17" fmla="*/ 113 h 204"/>
              <a:gd name="T18" fmla="*/ 163 w 204"/>
              <a:gd name="T19" fmla="*/ 130 h 204"/>
              <a:gd name="T20" fmla="*/ 147 w 204"/>
              <a:gd name="T21" fmla="*/ 149 h 204"/>
              <a:gd name="T22" fmla="*/ 67 w 204"/>
              <a:gd name="T23" fmla="*/ 58 h 204"/>
              <a:gd name="T24" fmla="*/ 29 w 204"/>
              <a:gd name="T25" fmla="*/ 102 h 204"/>
              <a:gd name="T26" fmla="*/ 70 w 204"/>
              <a:gd name="T27" fmla="*/ 140 h 204"/>
              <a:gd name="T28" fmla="*/ 72 w 204"/>
              <a:gd name="T29" fmla="*/ 140 h 204"/>
              <a:gd name="T30" fmla="*/ 100 w 204"/>
              <a:gd name="T31" fmla="*/ 127 h 204"/>
              <a:gd name="T32" fmla="*/ 111 w 204"/>
              <a:gd name="T33" fmla="*/ 97 h 204"/>
              <a:gd name="T34" fmla="*/ 67 w 204"/>
              <a:gd name="T35" fmla="*/ 58 h 204"/>
              <a:gd name="T36" fmla="*/ 91 w 204"/>
              <a:gd name="T37" fmla="*/ 118 h 204"/>
              <a:gd name="T38" fmla="*/ 71 w 204"/>
              <a:gd name="T39" fmla="*/ 128 h 204"/>
              <a:gd name="T40" fmla="*/ 41 w 204"/>
              <a:gd name="T41" fmla="*/ 101 h 204"/>
              <a:gd name="T42" fmla="*/ 68 w 204"/>
              <a:gd name="T43" fmla="*/ 71 h 204"/>
              <a:gd name="T44" fmla="*/ 98 w 204"/>
              <a:gd name="T45" fmla="*/ 98 h 204"/>
              <a:gd name="T46" fmla="*/ 91 w 204"/>
              <a:gd name="T47" fmla="*/ 118 h 204"/>
              <a:gd name="T48" fmla="*/ 139 w 204"/>
              <a:gd name="T49" fmla="*/ 89 h 204"/>
              <a:gd name="T50" fmla="*/ 140 w 204"/>
              <a:gd name="T51" fmla="*/ 89 h 204"/>
              <a:gd name="T52" fmla="*/ 157 w 204"/>
              <a:gd name="T53" fmla="*/ 81 h 204"/>
              <a:gd name="T54" fmla="*/ 163 w 204"/>
              <a:gd name="T55" fmla="*/ 63 h 204"/>
              <a:gd name="T56" fmla="*/ 155 w 204"/>
              <a:gd name="T57" fmla="*/ 46 h 204"/>
              <a:gd name="T58" fmla="*/ 137 w 204"/>
              <a:gd name="T59" fmla="*/ 40 h 204"/>
              <a:gd name="T60" fmla="*/ 120 w 204"/>
              <a:gd name="T61" fmla="*/ 48 h 204"/>
              <a:gd name="T62" fmla="*/ 114 w 204"/>
              <a:gd name="T63" fmla="*/ 66 h 204"/>
              <a:gd name="T64" fmla="*/ 139 w 204"/>
              <a:gd name="T65" fmla="*/ 89 h 204"/>
              <a:gd name="T66" fmla="*/ 130 w 204"/>
              <a:gd name="T67" fmla="*/ 57 h 204"/>
              <a:gd name="T68" fmla="*/ 138 w 204"/>
              <a:gd name="T69" fmla="*/ 53 h 204"/>
              <a:gd name="T70" fmla="*/ 147 w 204"/>
              <a:gd name="T71" fmla="*/ 56 h 204"/>
              <a:gd name="T72" fmla="*/ 151 w 204"/>
              <a:gd name="T73" fmla="*/ 64 h 204"/>
              <a:gd name="T74" fmla="*/ 148 w 204"/>
              <a:gd name="T75" fmla="*/ 73 h 204"/>
              <a:gd name="T76" fmla="*/ 139 w 204"/>
              <a:gd name="T77" fmla="*/ 77 h 204"/>
              <a:gd name="T78" fmla="*/ 131 w 204"/>
              <a:gd name="T79" fmla="*/ 74 h 204"/>
              <a:gd name="T80" fmla="*/ 127 w 204"/>
              <a:gd name="T81" fmla="*/ 65 h 204"/>
              <a:gd name="T82" fmla="*/ 130 w 204"/>
              <a:gd name="T83" fmla="*/ 57 h 204"/>
              <a:gd name="T84" fmla="*/ 187 w 204"/>
              <a:gd name="T85" fmla="*/ 0 h 204"/>
              <a:gd name="T86" fmla="*/ 12 w 204"/>
              <a:gd name="T87" fmla="*/ 3 h 204"/>
              <a:gd name="T88" fmla="*/ 0 w 204"/>
              <a:gd name="T89" fmla="*/ 16 h 204"/>
              <a:gd name="T90" fmla="*/ 4 w 204"/>
              <a:gd name="T91" fmla="*/ 191 h 204"/>
              <a:gd name="T92" fmla="*/ 17 w 204"/>
              <a:gd name="T93" fmla="*/ 203 h 204"/>
              <a:gd name="T94" fmla="*/ 192 w 204"/>
              <a:gd name="T95" fmla="*/ 200 h 204"/>
              <a:gd name="T96" fmla="*/ 204 w 204"/>
              <a:gd name="T97" fmla="*/ 187 h 204"/>
              <a:gd name="T98" fmla="*/ 200 w 204"/>
              <a:gd name="T99" fmla="*/ 12 h 204"/>
              <a:gd name="T100" fmla="*/ 187 w 204"/>
              <a:gd name="T101" fmla="*/ 0 h 204"/>
              <a:gd name="T102" fmla="*/ 191 w 204"/>
              <a:gd name="T103" fmla="*/ 187 h 204"/>
              <a:gd name="T104" fmla="*/ 16 w 204"/>
              <a:gd name="T105" fmla="*/ 191 h 204"/>
              <a:gd name="T106" fmla="*/ 13 w 204"/>
              <a:gd name="T107" fmla="*/ 16 h 204"/>
              <a:gd name="T108" fmla="*/ 188 w 204"/>
              <a:gd name="T109" fmla="*/ 12 h 204"/>
              <a:gd name="T110" fmla="*/ 191 w 204"/>
              <a:gd name="T111"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4" h="204">
                <a:moveTo>
                  <a:pt x="144" y="101"/>
                </a:moveTo>
                <a:cubicBezTo>
                  <a:pt x="127" y="102"/>
                  <a:pt x="115" y="116"/>
                  <a:pt x="115" y="133"/>
                </a:cubicBezTo>
                <a:cubicBezTo>
                  <a:pt x="116" y="149"/>
                  <a:pt x="130" y="162"/>
                  <a:pt x="146" y="161"/>
                </a:cubicBezTo>
                <a:cubicBezTo>
                  <a:pt x="147" y="161"/>
                  <a:pt x="147" y="161"/>
                  <a:pt x="147" y="161"/>
                </a:cubicBezTo>
                <a:cubicBezTo>
                  <a:pt x="164" y="160"/>
                  <a:pt x="177" y="146"/>
                  <a:pt x="176" y="129"/>
                </a:cubicBezTo>
                <a:cubicBezTo>
                  <a:pt x="175" y="113"/>
                  <a:pt x="161" y="100"/>
                  <a:pt x="144" y="101"/>
                </a:cubicBezTo>
                <a:close/>
                <a:moveTo>
                  <a:pt x="147" y="149"/>
                </a:moveTo>
                <a:cubicBezTo>
                  <a:pt x="137" y="149"/>
                  <a:pt x="129" y="142"/>
                  <a:pt x="128" y="132"/>
                </a:cubicBezTo>
                <a:cubicBezTo>
                  <a:pt x="127" y="122"/>
                  <a:pt x="135" y="114"/>
                  <a:pt x="145" y="113"/>
                </a:cubicBezTo>
                <a:cubicBezTo>
                  <a:pt x="154" y="113"/>
                  <a:pt x="163" y="120"/>
                  <a:pt x="163" y="130"/>
                </a:cubicBezTo>
                <a:cubicBezTo>
                  <a:pt x="164" y="140"/>
                  <a:pt x="156" y="148"/>
                  <a:pt x="147" y="149"/>
                </a:cubicBezTo>
                <a:close/>
                <a:moveTo>
                  <a:pt x="67" y="58"/>
                </a:moveTo>
                <a:cubicBezTo>
                  <a:pt x="45" y="60"/>
                  <a:pt x="27" y="79"/>
                  <a:pt x="29" y="102"/>
                </a:cubicBezTo>
                <a:cubicBezTo>
                  <a:pt x="30" y="124"/>
                  <a:pt x="49" y="141"/>
                  <a:pt x="70" y="140"/>
                </a:cubicBezTo>
                <a:cubicBezTo>
                  <a:pt x="71" y="140"/>
                  <a:pt x="71" y="140"/>
                  <a:pt x="72" y="140"/>
                </a:cubicBezTo>
                <a:cubicBezTo>
                  <a:pt x="83" y="140"/>
                  <a:pt x="93" y="135"/>
                  <a:pt x="100" y="127"/>
                </a:cubicBezTo>
                <a:cubicBezTo>
                  <a:pt x="107" y="118"/>
                  <a:pt x="111" y="108"/>
                  <a:pt x="111" y="97"/>
                </a:cubicBezTo>
                <a:cubicBezTo>
                  <a:pt x="109" y="74"/>
                  <a:pt x="90" y="57"/>
                  <a:pt x="67" y="58"/>
                </a:cubicBezTo>
                <a:close/>
                <a:moveTo>
                  <a:pt x="91" y="118"/>
                </a:moveTo>
                <a:cubicBezTo>
                  <a:pt x="86" y="124"/>
                  <a:pt x="79" y="127"/>
                  <a:pt x="71" y="128"/>
                </a:cubicBezTo>
                <a:cubicBezTo>
                  <a:pt x="56" y="129"/>
                  <a:pt x="42" y="117"/>
                  <a:pt x="41" y="101"/>
                </a:cubicBezTo>
                <a:cubicBezTo>
                  <a:pt x="40" y="85"/>
                  <a:pt x="52" y="72"/>
                  <a:pt x="68" y="71"/>
                </a:cubicBezTo>
                <a:cubicBezTo>
                  <a:pt x="83" y="70"/>
                  <a:pt x="97" y="82"/>
                  <a:pt x="98" y="98"/>
                </a:cubicBezTo>
                <a:cubicBezTo>
                  <a:pt x="98" y="105"/>
                  <a:pt x="96" y="113"/>
                  <a:pt x="91" y="118"/>
                </a:cubicBezTo>
                <a:close/>
                <a:moveTo>
                  <a:pt x="139" y="89"/>
                </a:moveTo>
                <a:cubicBezTo>
                  <a:pt x="139" y="89"/>
                  <a:pt x="140" y="89"/>
                  <a:pt x="140" y="89"/>
                </a:cubicBezTo>
                <a:cubicBezTo>
                  <a:pt x="147" y="89"/>
                  <a:pt x="153" y="86"/>
                  <a:pt x="157" y="81"/>
                </a:cubicBezTo>
                <a:cubicBezTo>
                  <a:pt x="161" y="76"/>
                  <a:pt x="164" y="70"/>
                  <a:pt x="163" y="63"/>
                </a:cubicBezTo>
                <a:cubicBezTo>
                  <a:pt x="163" y="57"/>
                  <a:pt x="160" y="51"/>
                  <a:pt x="155" y="46"/>
                </a:cubicBezTo>
                <a:cubicBezTo>
                  <a:pt x="150" y="42"/>
                  <a:pt x="144" y="40"/>
                  <a:pt x="137" y="40"/>
                </a:cubicBezTo>
                <a:cubicBezTo>
                  <a:pt x="131" y="41"/>
                  <a:pt x="125" y="43"/>
                  <a:pt x="120" y="48"/>
                </a:cubicBezTo>
                <a:cubicBezTo>
                  <a:pt x="116" y="53"/>
                  <a:pt x="114" y="60"/>
                  <a:pt x="114" y="66"/>
                </a:cubicBezTo>
                <a:cubicBezTo>
                  <a:pt x="115" y="79"/>
                  <a:pt x="126" y="90"/>
                  <a:pt x="139" y="89"/>
                </a:cubicBezTo>
                <a:close/>
                <a:moveTo>
                  <a:pt x="130" y="57"/>
                </a:moveTo>
                <a:cubicBezTo>
                  <a:pt x="132" y="54"/>
                  <a:pt x="135" y="53"/>
                  <a:pt x="138" y="53"/>
                </a:cubicBezTo>
                <a:cubicBezTo>
                  <a:pt x="141" y="52"/>
                  <a:pt x="144" y="54"/>
                  <a:pt x="147" y="56"/>
                </a:cubicBezTo>
                <a:cubicBezTo>
                  <a:pt x="149" y="58"/>
                  <a:pt x="150" y="61"/>
                  <a:pt x="151" y="64"/>
                </a:cubicBezTo>
                <a:cubicBezTo>
                  <a:pt x="151" y="67"/>
                  <a:pt x="150" y="70"/>
                  <a:pt x="148" y="73"/>
                </a:cubicBezTo>
                <a:cubicBezTo>
                  <a:pt x="145" y="75"/>
                  <a:pt x="143" y="77"/>
                  <a:pt x="139" y="77"/>
                </a:cubicBezTo>
                <a:cubicBezTo>
                  <a:pt x="136" y="77"/>
                  <a:pt x="133" y="76"/>
                  <a:pt x="131" y="74"/>
                </a:cubicBezTo>
                <a:cubicBezTo>
                  <a:pt x="128" y="72"/>
                  <a:pt x="127" y="69"/>
                  <a:pt x="127" y="65"/>
                </a:cubicBezTo>
                <a:cubicBezTo>
                  <a:pt x="126" y="62"/>
                  <a:pt x="127" y="59"/>
                  <a:pt x="130" y="57"/>
                </a:cubicBezTo>
                <a:close/>
                <a:moveTo>
                  <a:pt x="187" y="0"/>
                </a:moveTo>
                <a:cubicBezTo>
                  <a:pt x="12" y="3"/>
                  <a:pt x="12" y="3"/>
                  <a:pt x="12" y="3"/>
                </a:cubicBezTo>
                <a:cubicBezTo>
                  <a:pt x="5" y="4"/>
                  <a:pt x="0" y="9"/>
                  <a:pt x="0" y="16"/>
                </a:cubicBezTo>
                <a:cubicBezTo>
                  <a:pt x="4" y="191"/>
                  <a:pt x="4" y="191"/>
                  <a:pt x="4" y="191"/>
                </a:cubicBezTo>
                <a:cubicBezTo>
                  <a:pt x="4" y="198"/>
                  <a:pt x="10" y="204"/>
                  <a:pt x="17" y="203"/>
                </a:cubicBezTo>
                <a:cubicBezTo>
                  <a:pt x="192" y="200"/>
                  <a:pt x="192" y="200"/>
                  <a:pt x="192" y="200"/>
                </a:cubicBezTo>
                <a:cubicBezTo>
                  <a:pt x="199" y="200"/>
                  <a:pt x="204" y="194"/>
                  <a:pt x="204" y="187"/>
                </a:cubicBezTo>
                <a:cubicBezTo>
                  <a:pt x="200" y="12"/>
                  <a:pt x="200" y="12"/>
                  <a:pt x="200" y="12"/>
                </a:cubicBezTo>
                <a:cubicBezTo>
                  <a:pt x="200" y="5"/>
                  <a:pt x="194" y="0"/>
                  <a:pt x="187" y="0"/>
                </a:cubicBezTo>
                <a:close/>
                <a:moveTo>
                  <a:pt x="191" y="187"/>
                </a:moveTo>
                <a:cubicBezTo>
                  <a:pt x="16" y="191"/>
                  <a:pt x="16" y="191"/>
                  <a:pt x="16" y="191"/>
                </a:cubicBezTo>
                <a:cubicBezTo>
                  <a:pt x="13" y="16"/>
                  <a:pt x="13" y="16"/>
                  <a:pt x="13" y="16"/>
                </a:cubicBezTo>
                <a:cubicBezTo>
                  <a:pt x="188" y="12"/>
                  <a:pt x="188" y="12"/>
                  <a:pt x="188" y="12"/>
                </a:cubicBezTo>
                <a:lnTo>
                  <a:pt x="191" y="187"/>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nvGrpSpPr>
          <p:cNvPr id="396" name="Group 395">
            <a:extLst>
              <a:ext uri="{FF2B5EF4-FFF2-40B4-BE49-F238E27FC236}">
                <a16:creationId xmlns:a16="http://schemas.microsoft.com/office/drawing/2014/main" id="{E5EA891E-8177-47B0-ADB2-0E8DA8F488C1}"/>
              </a:ext>
            </a:extLst>
          </p:cNvPr>
          <p:cNvGrpSpPr/>
          <p:nvPr/>
        </p:nvGrpSpPr>
        <p:grpSpPr>
          <a:xfrm>
            <a:off x="1760073" y="4728479"/>
            <a:ext cx="250074" cy="196050"/>
            <a:chOff x="1399942" y="16036148"/>
            <a:chExt cx="451691" cy="354113"/>
          </a:xfrm>
          <a:solidFill>
            <a:schemeClr val="bg1"/>
          </a:solidFill>
        </p:grpSpPr>
        <p:sp>
          <p:nvSpPr>
            <p:cNvPr id="397" name="Freeform 373">
              <a:extLst>
                <a:ext uri="{FF2B5EF4-FFF2-40B4-BE49-F238E27FC236}">
                  <a16:creationId xmlns:a16="http://schemas.microsoft.com/office/drawing/2014/main" id="{275CA76E-E733-4915-9E9A-DD581D6A0DAC}"/>
                </a:ext>
              </a:extLst>
            </p:cNvPr>
            <p:cNvSpPr>
              <a:spLocks noEditPoints="1"/>
            </p:cNvSpPr>
            <p:nvPr/>
          </p:nvSpPr>
          <p:spPr bwMode="auto">
            <a:xfrm>
              <a:off x="1399942" y="16036148"/>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398" name="Freeform 374">
              <a:extLst>
                <a:ext uri="{FF2B5EF4-FFF2-40B4-BE49-F238E27FC236}">
                  <a16:creationId xmlns:a16="http://schemas.microsoft.com/office/drawing/2014/main" id="{D647C8EE-6A29-4D46-AF52-6693764D6D67}"/>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399" name="Rectangle 398">
            <a:extLst>
              <a:ext uri="{FF2B5EF4-FFF2-40B4-BE49-F238E27FC236}">
                <a16:creationId xmlns:a16="http://schemas.microsoft.com/office/drawing/2014/main" id="{FC424423-82AB-4C61-BC64-2C0CD27AC330}"/>
              </a:ext>
            </a:extLst>
          </p:cNvPr>
          <p:cNvSpPr/>
          <p:nvPr/>
        </p:nvSpPr>
        <p:spPr>
          <a:xfrm>
            <a:off x="218632" y="3432408"/>
            <a:ext cx="856004" cy="153888"/>
          </a:xfrm>
          <a:prstGeom prst="rect">
            <a:avLst/>
          </a:prstGeom>
        </p:spPr>
        <p:txBody>
          <a:bodyPr wrap="none" lIns="0" tIns="0" rIns="0" bIns="0" rtlCol="0">
            <a:spAutoFit/>
          </a:bodyPr>
          <a:lstStyle/>
          <a:p>
            <a:pPr rtl="0"/>
            <a:r>
              <a:rPr lang="lv-lv" sz="1000" b="1" dirty="0">
                <a:solidFill>
                  <a:schemeClr val="bg1"/>
                </a:solidFill>
                <a:latin typeface="arial" panose="020B0604020202020204" pitchFamily="34" charset="0"/>
                <a:cs typeface="Arial" panose="020B0604020202020204" pitchFamily="34" charset="0"/>
              </a:rPr>
              <a:t>ĀTV iespējas:</a:t>
            </a:r>
          </a:p>
        </p:txBody>
      </p:sp>
      <p:cxnSp>
        <p:nvCxnSpPr>
          <p:cNvPr id="400" name="Straight Connector 399">
            <a:extLst>
              <a:ext uri="{FF2B5EF4-FFF2-40B4-BE49-F238E27FC236}">
                <a16:creationId xmlns:a16="http://schemas.microsoft.com/office/drawing/2014/main" id="{DBD820D0-E622-495F-BA6B-92C2988CE4E7}"/>
              </a:ext>
            </a:extLst>
          </p:cNvPr>
          <p:cNvCxnSpPr/>
          <p:nvPr/>
        </p:nvCxnSpPr>
        <p:spPr>
          <a:xfrm>
            <a:off x="174289" y="3650783"/>
            <a:ext cx="1908000" cy="0"/>
          </a:xfrm>
          <a:prstGeom prst="line">
            <a:avLst/>
          </a:prstGeom>
          <a:ln w="3175">
            <a:solidFill>
              <a:srgbClr val="990066"/>
            </a:solidFill>
          </a:ln>
        </p:spPr>
        <p:style>
          <a:lnRef idx="1">
            <a:schemeClr val="accent1"/>
          </a:lnRef>
          <a:fillRef idx="0">
            <a:schemeClr val="accent1"/>
          </a:fillRef>
          <a:effectRef idx="0">
            <a:schemeClr val="accent1"/>
          </a:effectRef>
          <a:fontRef idx="minor">
            <a:schemeClr val="tx1"/>
          </a:fontRef>
        </p:style>
      </p:cxnSp>
      <p:cxnSp>
        <p:nvCxnSpPr>
          <p:cNvPr id="401" name="Connector: Elbow 400">
            <a:extLst>
              <a:ext uri="{FF2B5EF4-FFF2-40B4-BE49-F238E27FC236}">
                <a16:creationId xmlns:a16="http://schemas.microsoft.com/office/drawing/2014/main" id="{4F985112-A9E1-461A-ACAB-CEF413FE7D5E}"/>
              </a:ext>
            </a:extLst>
          </p:cNvPr>
          <p:cNvCxnSpPr>
            <a:cxnSpLocks/>
            <a:stCxn id="321" idx="3"/>
          </p:cNvCxnSpPr>
          <p:nvPr/>
        </p:nvCxnSpPr>
        <p:spPr>
          <a:xfrm>
            <a:off x="3504862" y="2384426"/>
            <a:ext cx="1773851" cy="699568"/>
          </a:xfrm>
          <a:prstGeom prst="bentConnector3">
            <a:avLst>
              <a:gd name="adj1" fmla="val 99804"/>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02" name="Straight Arrow Connector 401">
            <a:extLst>
              <a:ext uri="{FF2B5EF4-FFF2-40B4-BE49-F238E27FC236}">
                <a16:creationId xmlns:a16="http://schemas.microsoft.com/office/drawing/2014/main" id="{7AA3F087-5041-4AC2-B8EF-B896F3B597CD}"/>
              </a:ext>
            </a:extLst>
          </p:cNvPr>
          <p:cNvCxnSpPr>
            <a:cxnSpLocks/>
            <a:stCxn id="350" idx="2"/>
            <a:endCxn id="368" idx="0"/>
          </p:cNvCxnSpPr>
          <p:nvPr/>
        </p:nvCxnSpPr>
        <p:spPr>
          <a:xfrm flipH="1">
            <a:off x="2609069" y="5511149"/>
            <a:ext cx="12234" cy="113364"/>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403" name="Group 402">
            <a:extLst>
              <a:ext uri="{FF2B5EF4-FFF2-40B4-BE49-F238E27FC236}">
                <a16:creationId xmlns:a16="http://schemas.microsoft.com/office/drawing/2014/main" id="{A78F1C5C-BE57-41D0-8AD1-DF3F38BB4F6E}"/>
              </a:ext>
            </a:extLst>
          </p:cNvPr>
          <p:cNvGrpSpPr/>
          <p:nvPr/>
        </p:nvGrpSpPr>
        <p:grpSpPr>
          <a:xfrm>
            <a:off x="2438766" y="5475917"/>
            <a:ext cx="326130" cy="326130"/>
            <a:chOff x="830785" y="2920929"/>
            <a:chExt cx="326130" cy="326130"/>
          </a:xfrm>
        </p:grpSpPr>
        <p:sp>
          <p:nvSpPr>
            <p:cNvPr id="404" name="Oval 403">
              <a:extLst>
                <a:ext uri="{FF2B5EF4-FFF2-40B4-BE49-F238E27FC236}">
                  <a16:creationId xmlns:a16="http://schemas.microsoft.com/office/drawing/2014/main" id="{CD700006-5C88-4947-93BC-2D9DC5DC8C80}"/>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405" name="Freeform 60">
              <a:extLst>
                <a:ext uri="{FF2B5EF4-FFF2-40B4-BE49-F238E27FC236}">
                  <a16:creationId xmlns:a16="http://schemas.microsoft.com/office/drawing/2014/main" id="{789DE6AF-741A-416B-A410-AD22FFCCB3D3}"/>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rgbClr val="7F7F7F"/>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cxnSp>
        <p:nvCxnSpPr>
          <p:cNvPr id="406" name="Straight Connector 405">
            <a:extLst>
              <a:ext uri="{FF2B5EF4-FFF2-40B4-BE49-F238E27FC236}">
                <a16:creationId xmlns:a16="http://schemas.microsoft.com/office/drawing/2014/main" id="{D21CF38E-2DA6-4A9D-80BE-7ABB1602FB76}"/>
              </a:ext>
            </a:extLst>
          </p:cNvPr>
          <p:cNvCxnSpPr>
            <a:cxnSpLocks/>
            <a:stCxn id="367" idx="4"/>
            <a:endCxn id="315" idx="2"/>
          </p:cNvCxnSpPr>
          <p:nvPr/>
        </p:nvCxnSpPr>
        <p:spPr>
          <a:xfrm flipH="1">
            <a:off x="4792793" y="5431980"/>
            <a:ext cx="11442" cy="189592"/>
          </a:xfrm>
          <a:prstGeom prst="line">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Connector: Elbow 124">
            <a:extLst>
              <a:ext uri="{FF2B5EF4-FFF2-40B4-BE49-F238E27FC236}">
                <a16:creationId xmlns:a16="http://schemas.microsoft.com/office/drawing/2014/main" id="{46FD8A9B-4E29-4FF5-9933-A255A19568BA}"/>
              </a:ext>
            </a:extLst>
          </p:cNvPr>
          <p:cNvCxnSpPr>
            <a:cxnSpLocks/>
          </p:cNvCxnSpPr>
          <p:nvPr/>
        </p:nvCxnSpPr>
        <p:spPr>
          <a:xfrm rot="16200000" flipV="1">
            <a:off x="3257673" y="4560650"/>
            <a:ext cx="1932548" cy="195178"/>
          </a:xfrm>
          <a:prstGeom prst="bentConnector2">
            <a:avLst/>
          </a:prstGeom>
          <a:ln w="3175">
            <a:solidFill>
              <a:schemeClr val="bg1">
                <a:lumMod val="8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E9D57B7E-BA0A-413C-845C-C1D4EE803AAF}"/>
              </a:ext>
            </a:extLst>
          </p:cNvPr>
          <p:cNvSpPr txBox="1"/>
          <p:nvPr/>
        </p:nvSpPr>
        <p:spPr>
          <a:xfrm>
            <a:off x="3472962" y="2926091"/>
            <a:ext cx="353127" cy="138499"/>
          </a:xfrm>
          <a:prstGeom prst="rect">
            <a:avLst/>
          </a:prstGeom>
          <a:noFill/>
        </p:spPr>
        <p:txBody>
          <a:bodyPr wrap="square" lIns="0" tIns="0" rIns="0" bIns="0" rtlCol="0">
            <a:spAutoFit/>
          </a:bodyPr>
          <a:lstStyle/>
          <a:p>
            <a:pPr algn="ctr"/>
            <a:r>
              <a:rPr lang="lv-LV" sz="900" b="1" dirty="0">
                <a:solidFill>
                  <a:schemeClr val="bg2"/>
                </a:solidFill>
                <a:latin typeface="arial" panose="020B0604020202020204" pitchFamily="34" charset="0"/>
                <a:cs typeface="Arial" panose="020B0604020202020204" pitchFamily="34" charset="0"/>
              </a:rPr>
              <a:t>NĒ</a:t>
            </a:r>
            <a:endParaRPr lang="en-US" sz="900" b="1" dirty="0">
              <a:solidFill>
                <a:schemeClr val="bg2"/>
              </a:solidFill>
              <a:latin typeface="arial" panose="020B0604020202020204" pitchFamily="34" charset="0"/>
              <a:cs typeface="Arial" panose="020B0604020202020204" pitchFamily="34" charset="0"/>
            </a:endParaRPr>
          </a:p>
        </p:txBody>
      </p:sp>
      <p:sp>
        <p:nvSpPr>
          <p:cNvPr id="128" name="TextBox 127">
            <a:extLst>
              <a:ext uri="{FF2B5EF4-FFF2-40B4-BE49-F238E27FC236}">
                <a16:creationId xmlns:a16="http://schemas.microsoft.com/office/drawing/2014/main" id="{7A93EBB8-E9EC-4752-B1AA-70EADEFA5EBF}"/>
              </a:ext>
            </a:extLst>
          </p:cNvPr>
          <p:cNvSpPr txBox="1"/>
          <p:nvPr/>
        </p:nvSpPr>
        <p:spPr>
          <a:xfrm>
            <a:off x="1267909" y="2907526"/>
            <a:ext cx="353127" cy="138499"/>
          </a:xfrm>
          <a:prstGeom prst="rect">
            <a:avLst/>
          </a:prstGeom>
          <a:noFill/>
        </p:spPr>
        <p:txBody>
          <a:bodyPr wrap="square" lIns="0" tIns="0" rIns="0" bIns="0" rtlCol="0">
            <a:spAutoFit/>
          </a:bodyPr>
          <a:lstStyle/>
          <a:p>
            <a:pPr algn="ctr"/>
            <a:r>
              <a:rPr lang="lv-LV" sz="900" b="1" dirty="0">
                <a:solidFill>
                  <a:schemeClr val="bg2">
                    <a:lumMod val="50000"/>
                  </a:schemeClr>
                </a:solidFill>
                <a:latin typeface="arial" panose="020B0604020202020204" pitchFamily="34" charset="0"/>
                <a:cs typeface="Arial" panose="020B0604020202020204" pitchFamily="34" charset="0"/>
              </a:rPr>
              <a:t>JĀ</a:t>
            </a:r>
            <a:endParaRPr lang="en-US" sz="900" b="1"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1368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3C526B5-1A37-4050-B257-D95675117D0B}"/>
              </a:ext>
            </a:extLst>
          </p:cNvPr>
          <p:cNvGraphicFramePr>
            <a:graphicFrameLocks noChangeAspect="1"/>
          </p:cNvGraphicFramePr>
          <p:nvPr>
            <p:custDataLst>
              <p:tags r:id="rId2"/>
            </p:custDataLst>
            <p:extLst>
              <p:ext uri="{D42A27DB-BD31-4B8C-83A1-F6EECF244321}">
                <p14:modId xmlns:p14="http://schemas.microsoft.com/office/powerpoint/2010/main" val="28006024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8" name="think-cell Slide" r:id="rId6" imgW="494" imgH="494" progId="TCLayout.ActiveDocument.1">
                  <p:embed/>
                </p:oleObj>
              </mc:Choice>
              <mc:Fallback>
                <p:oleObj name="think-cell Slide" r:id="rId6" imgW="494" imgH="494" progId="TCLayout.ActiveDocument.1">
                  <p:embed/>
                  <p:pic>
                    <p:nvPicPr>
                      <p:cNvPr id="4" name="Object 3" hidden="1">
                        <a:extLst>
                          <a:ext uri="{FF2B5EF4-FFF2-40B4-BE49-F238E27FC236}">
                            <a16:creationId xmlns:a16="http://schemas.microsoft.com/office/drawing/2014/main" id="{23C526B5-1A37-4050-B257-D95675117D0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414205F3-412B-4B04-81AA-29C0DA3AA77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8" name="Arrow: Pentagon 27">
            <a:extLst>
              <a:ext uri="{FF2B5EF4-FFF2-40B4-BE49-F238E27FC236}">
                <a16:creationId xmlns:a16="http://schemas.microsoft.com/office/drawing/2014/main" id="{86153C1C-7F6A-407D-9AB9-DBCF88D8C2F0}"/>
              </a:ext>
            </a:extLst>
          </p:cNvPr>
          <p:cNvSpPr/>
          <p:nvPr/>
        </p:nvSpPr>
        <p:spPr>
          <a:xfrm>
            <a:off x="429255" y="2589192"/>
            <a:ext cx="11344122" cy="3756032"/>
          </a:xfrm>
          <a:prstGeom prst="homePlate">
            <a:avLst>
              <a:gd name="adj" fmla="val 17244"/>
            </a:avLst>
          </a:prstGeom>
          <a:solidFill>
            <a:schemeClr val="bg1">
              <a:lumMod val="8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400" b="1" dirty="0">
              <a:solidFill>
                <a:srgbClr val="800000"/>
              </a:solidFill>
              <a:latin typeface="arial" panose="020B0604020202020204" pitchFamily="34" charset="0"/>
            </a:endParaRPr>
          </a:p>
        </p:txBody>
      </p:sp>
      <p:sp>
        <p:nvSpPr>
          <p:cNvPr id="3" name="Title 2">
            <a:extLst>
              <a:ext uri="{FF2B5EF4-FFF2-40B4-BE49-F238E27FC236}">
                <a16:creationId xmlns:a16="http://schemas.microsoft.com/office/drawing/2014/main" id="{290F8FDC-66DC-4056-B74E-355C93A0094D}"/>
              </a:ext>
            </a:extLst>
          </p:cNvPr>
          <p:cNvSpPr>
            <a:spLocks noGrp="1"/>
          </p:cNvSpPr>
          <p:nvPr>
            <p:ph type="title"/>
          </p:nvPr>
        </p:nvSpPr>
        <p:spPr/>
        <p:txBody>
          <a:bodyPr rtlCol="0"/>
          <a:lstStyle/>
          <a:p>
            <a:pPr lvl="0" rtl="0"/>
            <a:r>
              <a:rPr lang="lv-lv" dirty="0">
                <a:sym typeface="Arial"/>
              </a:rPr>
              <a:t>2</a:t>
            </a:r>
            <a:r>
              <a:rPr lang="lv-LV" dirty="0">
                <a:sym typeface="Arial"/>
              </a:rPr>
              <a:t> </a:t>
            </a:r>
            <a:r>
              <a:rPr lang="lv-lv" sz="3600" dirty="0">
                <a:sym typeface="Arial"/>
              </a:rPr>
              <a:t>a</a:t>
            </a:r>
            <a:r>
              <a:rPr lang="lv-LV" dirty="0">
                <a:sym typeface="Arial"/>
              </a:rPr>
              <a:t>.</a:t>
            </a:r>
            <a:r>
              <a:rPr lang="lv-lv" dirty="0">
                <a:sym typeface="Arial"/>
              </a:rPr>
              <a:t> solis</a:t>
            </a:r>
            <a:r>
              <a:rPr lang="en-US" dirty="0">
                <a:sym typeface="Arial"/>
              </a:rPr>
              <a:t>:</a:t>
            </a:r>
            <a:r>
              <a:rPr lang="lv-lv" dirty="0">
                <a:sym typeface="Arial"/>
              </a:rPr>
              <a:t> Kā</a:t>
            </a:r>
            <a:r>
              <a:rPr lang="lv-LV" dirty="0">
                <a:sym typeface="Arial"/>
              </a:rPr>
              <a:t> </a:t>
            </a:r>
            <a:r>
              <a:rPr lang="lv-lv" dirty="0">
                <a:sym typeface="Arial"/>
              </a:rPr>
              <a:t>indikatīvi</a:t>
            </a:r>
            <a:r>
              <a:rPr lang="lv-LV" dirty="0">
                <a:sym typeface="Arial"/>
              </a:rPr>
              <a:t> izskatās</a:t>
            </a:r>
            <a:r>
              <a:rPr lang="lv-lv" dirty="0">
                <a:sym typeface="Arial"/>
              </a:rPr>
              <a:t> ĀTV process?</a:t>
            </a:r>
          </a:p>
        </p:txBody>
      </p:sp>
      <p:sp>
        <p:nvSpPr>
          <p:cNvPr id="24" name="Slide Number Placeholder 5">
            <a:extLst>
              <a:ext uri="{FF2B5EF4-FFF2-40B4-BE49-F238E27FC236}">
                <a16:creationId xmlns:a16="http://schemas.microsoft.com/office/drawing/2014/main" id="{4E40CF9B-DE5B-42C3-83DE-BA6EDD5EA01C}"/>
              </a:ext>
            </a:extLst>
          </p:cNvPr>
          <p:cNvSpPr>
            <a:spLocks noGrp="1"/>
          </p:cNvSpPr>
          <p:nvPr>
            <p:ph type="sldNum" sz="quarter" idx="12"/>
          </p:nvPr>
        </p:nvSpPr>
        <p:spPr/>
        <p:txBody>
          <a:bodyPr rtlCol="0"/>
          <a:lstStyle/>
          <a:p>
            <a:pPr lvl="0" rtl="0"/>
            <a:fld id="{E81276B6-4034-4841-805E-541AB8384CBA}" type="slidenum">
              <a:rPr lang="en-GB" noProof="0" smtClean="0"/>
              <a:pPr lvl="0" rtl="0"/>
              <a:t>16</a:t>
            </a:fld>
            <a:endParaRPr lang="en-GB" noProof="0"/>
          </a:p>
        </p:txBody>
      </p:sp>
      <p:graphicFrame>
        <p:nvGraphicFramePr>
          <p:cNvPr id="26" name="Table 25">
            <a:extLst>
              <a:ext uri="{FF2B5EF4-FFF2-40B4-BE49-F238E27FC236}">
                <a16:creationId xmlns:a16="http://schemas.microsoft.com/office/drawing/2014/main" id="{3707602E-899E-460A-B298-A7322793A250}"/>
              </a:ext>
            </a:extLst>
          </p:cNvPr>
          <p:cNvGraphicFramePr>
            <a:graphicFrameLocks noGrp="1"/>
          </p:cNvGraphicFramePr>
          <p:nvPr>
            <p:extLst>
              <p:ext uri="{D42A27DB-BD31-4B8C-83A1-F6EECF244321}">
                <p14:modId xmlns:p14="http://schemas.microsoft.com/office/powerpoint/2010/main" val="1165401783"/>
              </p:ext>
            </p:extLst>
          </p:nvPr>
        </p:nvGraphicFramePr>
        <p:xfrm>
          <a:off x="407987" y="2589192"/>
          <a:ext cx="11386650" cy="3756046"/>
        </p:xfrm>
        <a:graphic>
          <a:graphicData uri="http://schemas.openxmlformats.org/drawingml/2006/table">
            <a:tbl>
              <a:tblPr firstRow="1" bandRow="1">
                <a:tableStyleId>{5C22544A-7EE6-4342-B048-85BDC9FD1C3A}</a:tableStyleId>
              </a:tblPr>
              <a:tblGrid>
                <a:gridCol w="2277330">
                  <a:extLst>
                    <a:ext uri="{9D8B030D-6E8A-4147-A177-3AD203B41FA5}">
                      <a16:colId xmlns:a16="http://schemas.microsoft.com/office/drawing/2014/main" val="2666119104"/>
                    </a:ext>
                  </a:extLst>
                </a:gridCol>
                <a:gridCol w="2277330">
                  <a:extLst>
                    <a:ext uri="{9D8B030D-6E8A-4147-A177-3AD203B41FA5}">
                      <a16:colId xmlns:a16="http://schemas.microsoft.com/office/drawing/2014/main" val="572320052"/>
                    </a:ext>
                  </a:extLst>
                </a:gridCol>
                <a:gridCol w="2277330">
                  <a:extLst>
                    <a:ext uri="{9D8B030D-6E8A-4147-A177-3AD203B41FA5}">
                      <a16:colId xmlns:a16="http://schemas.microsoft.com/office/drawing/2014/main" val="3595826977"/>
                    </a:ext>
                  </a:extLst>
                </a:gridCol>
                <a:gridCol w="2277330">
                  <a:extLst>
                    <a:ext uri="{9D8B030D-6E8A-4147-A177-3AD203B41FA5}">
                      <a16:colId xmlns:a16="http://schemas.microsoft.com/office/drawing/2014/main" val="3771464322"/>
                    </a:ext>
                  </a:extLst>
                </a:gridCol>
                <a:gridCol w="2277330">
                  <a:extLst>
                    <a:ext uri="{9D8B030D-6E8A-4147-A177-3AD203B41FA5}">
                      <a16:colId xmlns:a16="http://schemas.microsoft.com/office/drawing/2014/main" val="2063760723"/>
                    </a:ext>
                  </a:extLst>
                </a:gridCol>
              </a:tblGrid>
              <a:tr h="3756046">
                <a:tc>
                  <a:txBody>
                    <a:bodyPr/>
                    <a:lstStyle/>
                    <a:p>
                      <a:pPr algn="ctr" rtl="0"/>
                      <a:endParaRPr lang="en-GB" sz="1600" b="1" kern="1200" dirty="0">
                        <a:solidFill>
                          <a:srgbClr val="800000"/>
                        </a:solidFill>
                        <a:latin typeface="arial" panose="020B0604020202020204" pitchFamily="34" charset="0"/>
                        <a:ea typeface="+mn-ea"/>
                        <a:cs typeface="+mn-cs"/>
                      </a:endParaRPr>
                    </a:p>
                  </a:txBody>
                  <a:tcPr>
                    <a:lnR w="12700" cap="flat" cmpd="sng" algn="ctr">
                      <a:solidFill>
                        <a:schemeClr val="bg1">
                          <a:lumMod val="65000"/>
                        </a:schemeClr>
                      </a:solidFill>
                      <a:prstDash val="sysDash"/>
                      <a:round/>
                      <a:headEnd type="none" w="med" len="med"/>
                      <a:tailEnd type="none" w="med" len="med"/>
                    </a:lnR>
                    <a:noFill/>
                  </a:tcPr>
                </a:tc>
                <a:tc>
                  <a:txBody>
                    <a:bodyPr/>
                    <a:lstStyle/>
                    <a:p>
                      <a:pPr rtl="0"/>
                      <a:endParaRPr lang="en-GB" sz="2000" dirty="0">
                        <a:latin typeface="arial" panose="020B0604020202020204" pitchFamily="34" charset="0"/>
                      </a:endParaRPr>
                    </a:p>
                  </a:txBody>
                  <a:tcP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noFill/>
                  </a:tcPr>
                </a:tc>
                <a:tc>
                  <a:txBody>
                    <a:bodyPr/>
                    <a:lstStyle/>
                    <a:p>
                      <a:pPr rtl="0"/>
                      <a:endParaRPr lang="en-GB" sz="2000" dirty="0">
                        <a:latin typeface="arial" panose="020B0604020202020204" pitchFamily="34" charset="0"/>
                      </a:endParaRPr>
                    </a:p>
                  </a:txBody>
                  <a:tcP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noFill/>
                  </a:tcPr>
                </a:tc>
                <a:tc>
                  <a:txBody>
                    <a:bodyPr/>
                    <a:lstStyle/>
                    <a:p>
                      <a:pPr rtl="0"/>
                      <a:endParaRPr lang="en-GB" sz="2000" dirty="0">
                        <a:latin typeface="arial" panose="020B0604020202020204" pitchFamily="34" charset="0"/>
                      </a:endParaRPr>
                    </a:p>
                  </a:txBody>
                  <a:tcPr>
                    <a:lnL w="12700" cap="flat" cmpd="sng" algn="ctr">
                      <a:solidFill>
                        <a:schemeClr val="bg1">
                          <a:lumMod val="65000"/>
                        </a:schemeClr>
                      </a:solidFill>
                      <a:prstDash val="sysDash"/>
                      <a:round/>
                      <a:headEnd type="none" w="med" len="med"/>
                      <a:tailEnd type="none" w="med" len="med"/>
                    </a:lnL>
                    <a:lnR w="12700" cap="flat" cmpd="sng" algn="ctr">
                      <a:solidFill>
                        <a:schemeClr val="bg1">
                          <a:lumMod val="65000"/>
                        </a:schemeClr>
                      </a:solidFill>
                      <a:prstDash val="sysDash"/>
                      <a:round/>
                      <a:headEnd type="none" w="med" len="med"/>
                      <a:tailEnd type="none" w="med" len="med"/>
                    </a:lnR>
                    <a:noFill/>
                  </a:tcPr>
                </a:tc>
                <a:tc>
                  <a:txBody>
                    <a:bodyPr/>
                    <a:lstStyle/>
                    <a:p>
                      <a:pPr rtl="0"/>
                      <a:endParaRPr lang="en-GB" sz="2000" dirty="0">
                        <a:latin typeface="arial" panose="020B0604020202020204" pitchFamily="34" charset="0"/>
                      </a:endParaRPr>
                    </a:p>
                  </a:txBody>
                  <a:tcPr>
                    <a:lnL w="12700" cap="flat" cmpd="sng" algn="ctr">
                      <a:solidFill>
                        <a:schemeClr val="bg1">
                          <a:lumMod val="65000"/>
                        </a:schemeClr>
                      </a:solidFill>
                      <a:prstDash val="sysDash"/>
                      <a:round/>
                      <a:headEnd type="none" w="med" len="med"/>
                      <a:tailEnd type="none" w="med" len="med"/>
                    </a:lnL>
                    <a:noFill/>
                  </a:tcPr>
                </a:tc>
                <a:extLst>
                  <a:ext uri="{0D108BD9-81ED-4DB2-BD59-A6C34878D82A}">
                    <a16:rowId xmlns:a16="http://schemas.microsoft.com/office/drawing/2014/main" val="3514526740"/>
                  </a:ext>
                </a:extLst>
              </a:tr>
            </a:tbl>
          </a:graphicData>
        </a:graphic>
      </p:graphicFrame>
      <p:cxnSp>
        <p:nvCxnSpPr>
          <p:cNvPr id="27" name="Straight Arrow Connector 26">
            <a:extLst>
              <a:ext uri="{FF2B5EF4-FFF2-40B4-BE49-F238E27FC236}">
                <a16:creationId xmlns:a16="http://schemas.microsoft.com/office/drawing/2014/main" id="{5CD7CFCA-EF88-437A-9EE3-E92DBFD93F0C}"/>
              </a:ext>
            </a:extLst>
          </p:cNvPr>
          <p:cNvCxnSpPr>
            <a:cxnSpLocks/>
          </p:cNvCxnSpPr>
          <p:nvPr/>
        </p:nvCxnSpPr>
        <p:spPr>
          <a:xfrm>
            <a:off x="407988" y="6345237"/>
            <a:ext cx="11376025" cy="0"/>
          </a:xfrm>
          <a:prstGeom prst="straightConnector1">
            <a:avLst/>
          </a:prstGeom>
          <a:ln w="63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FC28FC0-A87D-4CAF-B485-74606A2E0A83}"/>
              </a:ext>
            </a:extLst>
          </p:cNvPr>
          <p:cNvCxnSpPr/>
          <p:nvPr/>
        </p:nvCxnSpPr>
        <p:spPr>
          <a:xfrm>
            <a:off x="418621" y="2589215"/>
            <a:ext cx="0" cy="3756035"/>
          </a:xfrm>
          <a:prstGeom prst="line">
            <a:avLst/>
          </a:prstGeom>
          <a:ln w="6350">
            <a:solidFill>
              <a:schemeClr val="bg1">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30" name="Arrow: Chevron 29">
            <a:extLst>
              <a:ext uri="{FF2B5EF4-FFF2-40B4-BE49-F238E27FC236}">
                <a16:creationId xmlns:a16="http://schemas.microsoft.com/office/drawing/2014/main" id="{D35C8D43-1CAE-41E6-8E3C-B13CCBEE362F}"/>
              </a:ext>
            </a:extLst>
          </p:cNvPr>
          <p:cNvSpPr/>
          <p:nvPr/>
        </p:nvSpPr>
        <p:spPr>
          <a:xfrm>
            <a:off x="729427" y="3089657"/>
            <a:ext cx="1970229" cy="446577"/>
          </a:xfrm>
          <a:prstGeom prst="chevron">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lv-lv" sz="1100" b="1" dirty="0">
                <a:solidFill>
                  <a:schemeClr val="bg1"/>
                </a:solidFill>
                <a:latin typeface="arial" panose="020B0604020202020204" pitchFamily="34" charset="0"/>
                <a:cs typeface="Arial" panose="020B0604020202020204" pitchFamily="34" charset="0"/>
              </a:rPr>
              <a:t>Uzņēmējdarbības izvērtēšana</a:t>
            </a:r>
            <a:endParaRPr lang="en-GB" sz="1100" b="1" dirty="0">
              <a:solidFill>
                <a:schemeClr val="bg1"/>
              </a:solidFill>
              <a:latin typeface="arial" panose="020B0604020202020204" pitchFamily="34" charset="0"/>
              <a:cs typeface="Arial" panose="020B0604020202020204" pitchFamily="34" charset="0"/>
            </a:endParaRPr>
          </a:p>
        </p:txBody>
      </p:sp>
      <p:sp>
        <p:nvSpPr>
          <p:cNvPr id="31" name="Arrow: Chevron 30">
            <a:extLst>
              <a:ext uri="{FF2B5EF4-FFF2-40B4-BE49-F238E27FC236}">
                <a16:creationId xmlns:a16="http://schemas.microsoft.com/office/drawing/2014/main" id="{7916F24E-5698-450B-927D-02D518A8F16A}"/>
              </a:ext>
            </a:extLst>
          </p:cNvPr>
          <p:cNvSpPr/>
          <p:nvPr/>
        </p:nvSpPr>
        <p:spPr>
          <a:xfrm>
            <a:off x="2546100" y="3089657"/>
            <a:ext cx="1725754" cy="446577"/>
          </a:xfrm>
          <a:prstGeom prst="chevron">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lv-lv" sz="1100" b="1" dirty="0">
                <a:solidFill>
                  <a:schemeClr val="bg1"/>
                </a:solidFill>
                <a:latin typeface="arial" panose="020B0604020202020204" pitchFamily="34" charset="0"/>
                <a:cs typeface="Arial" panose="020B0604020202020204" pitchFamily="34" charset="0"/>
              </a:rPr>
              <a:t>Ātr</a:t>
            </a:r>
            <a:r>
              <a:rPr lang="lv-LV" sz="1100" b="1" dirty="0">
                <a:solidFill>
                  <a:schemeClr val="bg1"/>
                </a:solidFill>
                <a:latin typeface="arial" panose="020B0604020202020204" pitchFamily="34" charset="0"/>
                <a:cs typeface="Arial" panose="020B0604020202020204" pitchFamily="34" charset="0"/>
              </a:rPr>
              <a:t>ās</a:t>
            </a:r>
            <a:r>
              <a:rPr lang="lv-lv" sz="1100" b="1" dirty="0">
                <a:solidFill>
                  <a:schemeClr val="bg1"/>
                </a:solidFill>
                <a:latin typeface="arial" panose="020B0604020202020204" pitchFamily="34" charset="0"/>
                <a:cs typeface="Arial" panose="020B0604020202020204" pitchFamily="34" charset="0"/>
              </a:rPr>
              <a:t> uzvara</a:t>
            </a:r>
            <a:r>
              <a:rPr lang="lv-LV" sz="1100" b="1" dirty="0">
                <a:solidFill>
                  <a:schemeClr val="bg1"/>
                </a:solidFill>
                <a:latin typeface="arial" panose="020B0604020202020204" pitchFamily="34" charset="0"/>
                <a:cs typeface="Arial" panose="020B0604020202020204" pitchFamily="34" charset="0"/>
              </a:rPr>
              <a:t>s</a:t>
            </a:r>
            <a:endParaRPr lang="en-GB" sz="1100" b="1" dirty="0">
              <a:solidFill>
                <a:schemeClr val="bg1"/>
              </a:solidFill>
              <a:latin typeface="arial" panose="020B0604020202020204" pitchFamily="34" charset="0"/>
              <a:cs typeface="Arial" panose="020B0604020202020204" pitchFamily="34" charset="0"/>
            </a:endParaRPr>
          </a:p>
        </p:txBody>
      </p:sp>
      <p:sp>
        <p:nvSpPr>
          <p:cNvPr id="32" name="Arrow: Chevron 31">
            <a:extLst>
              <a:ext uri="{FF2B5EF4-FFF2-40B4-BE49-F238E27FC236}">
                <a16:creationId xmlns:a16="http://schemas.microsoft.com/office/drawing/2014/main" id="{EC1A07C7-913F-4F1F-B336-0B03B7E0C3A6}"/>
              </a:ext>
            </a:extLst>
          </p:cNvPr>
          <p:cNvSpPr/>
          <p:nvPr/>
        </p:nvSpPr>
        <p:spPr>
          <a:xfrm>
            <a:off x="729427" y="3921090"/>
            <a:ext cx="2800355" cy="432000"/>
          </a:xfrm>
          <a:prstGeom prst="chevron">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lv-lv" sz="1100" b="1" dirty="0">
                <a:solidFill>
                  <a:schemeClr val="bg1"/>
                </a:solidFill>
                <a:latin typeface="arial" panose="020B0604020202020204" pitchFamily="34" charset="0"/>
                <a:cs typeface="Arial" panose="020B0604020202020204" pitchFamily="34" charset="0"/>
              </a:rPr>
              <a:t>Uzņēmuma stabilizācija / likviditātes v</a:t>
            </a:r>
            <a:r>
              <a:rPr lang="lv-LV" sz="1100" b="1" dirty="0">
                <a:solidFill>
                  <a:schemeClr val="bg1"/>
                </a:solidFill>
                <a:latin typeface="arial" panose="020B0604020202020204" pitchFamily="34" charset="0"/>
                <a:cs typeface="Arial" panose="020B0604020202020204" pitchFamily="34" charset="0"/>
              </a:rPr>
              <a:t>a</a:t>
            </a:r>
            <a:r>
              <a:rPr lang="lv-lv" sz="1100" b="1" dirty="0">
                <a:solidFill>
                  <a:schemeClr val="bg1"/>
                </a:solidFill>
                <a:latin typeface="arial" panose="020B0604020202020204" pitchFamily="34" charset="0"/>
                <a:cs typeface="Arial" panose="020B0604020202020204" pitchFamily="34" charset="0"/>
              </a:rPr>
              <a:t>dība</a:t>
            </a:r>
            <a:endParaRPr lang="en-GB" sz="1100" b="1" dirty="0">
              <a:solidFill>
                <a:schemeClr val="bg1"/>
              </a:solidFill>
              <a:latin typeface="arial" panose="020B0604020202020204" pitchFamily="34" charset="0"/>
              <a:cs typeface="Arial" panose="020B0604020202020204" pitchFamily="34" charset="0"/>
            </a:endParaRPr>
          </a:p>
        </p:txBody>
      </p:sp>
      <p:sp>
        <p:nvSpPr>
          <p:cNvPr id="33" name="Arrow: Chevron 32">
            <a:extLst>
              <a:ext uri="{FF2B5EF4-FFF2-40B4-BE49-F238E27FC236}">
                <a16:creationId xmlns:a16="http://schemas.microsoft.com/office/drawing/2014/main" id="{5CCA374B-71E4-40F6-B770-80E3461E6F7F}"/>
              </a:ext>
            </a:extLst>
          </p:cNvPr>
          <p:cNvSpPr/>
          <p:nvPr/>
        </p:nvSpPr>
        <p:spPr>
          <a:xfrm>
            <a:off x="2219975" y="4823014"/>
            <a:ext cx="7625829" cy="432000"/>
          </a:xfrm>
          <a:prstGeom prst="chevron">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lv-lv" sz="1100" b="1" dirty="0">
                <a:solidFill>
                  <a:schemeClr val="bg1"/>
                </a:solidFill>
                <a:latin typeface="arial" panose="020B0604020202020204" pitchFamily="34" charset="0"/>
                <a:cs typeface="Arial" panose="020B0604020202020204" pitchFamily="34" charset="0"/>
              </a:rPr>
              <a:t>Uzņēmējdarbības</a:t>
            </a:r>
            <a:r>
              <a:rPr lang="lv-LV" sz="1100" b="1" dirty="0">
                <a:solidFill>
                  <a:schemeClr val="bg1"/>
                </a:solidFill>
                <a:latin typeface="arial" panose="020B0604020202020204" pitchFamily="34" charset="0"/>
                <a:cs typeface="Arial" panose="020B0604020202020204" pitchFamily="34" charset="0"/>
              </a:rPr>
              <a:t> </a:t>
            </a:r>
            <a:r>
              <a:rPr lang="lv-LV" sz="1100" b="1" dirty="0" err="1">
                <a:solidFill>
                  <a:schemeClr val="bg1"/>
                </a:solidFill>
                <a:latin typeface="arial" panose="020B0604020202020204" pitchFamily="34" charset="0"/>
                <a:cs typeface="Arial" panose="020B0604020202020204" pitchFamily="34" charset="0"/>
              </a:rPr>
              <a:t>oeracionālā</a:t>
            </a:r>
            <a:r>
              <a:rPr lang="lv-lv" sz="1100" b="1" dirty="0">
                <a:solidFill>
                  <a:schemeClr val="bg1"/>
                </a:solidFill>
                <a:latin typeface="arial" panose="020B0604020202020204" pitchFamily="34" charset="0"/>
                <a:cs typeface="Arial" panose="020B0604020202020204" pitchFamily="34" charset="0"/>
              </a:rPr>
              <a:t> un stratēģiskā </a:t>
            </a:r>
            <a:r>
              <a:rPr lang="lv-LV" sz="1100" b="1" dirty="0">
                <a:solidFill>
                  <a:schemeClr val="bg1"/>
                </a:solidFill>
                <a:latin typeface="arial" panose="020B0604020202020204" pitchFamily="34" charset="0"/>
                <a:cs typeface="Arial" panose="020B0604020202020204" pitchFamily="34" charset="0"/>
              </a:rPr>
              <a:t>restrukturizācija</a:t>
            </a:r>
            <a:endParaRPr lang="lv-lv" sz="1100" b="1" dirty="0">
              <a:solidFill>
                <a:schemeClr val="bg1"/>
              </a:solidFill>
              <a:latin typeface="arial" panose="020B0604020202020204" pitchFamily="34" charset="0"/>
              <a:cs typeface="Arial" panose="020B0604020202020204" pitchFamily="34" charset="0"/>
            </a:endParaRPr>
          </a:p>
        </p:txBody>
      </p:sp>
      <p:sp>
        <p:nvSpPr>
          <p:cNvPr id="34" name="Arrow: Chevron 33">
            <a:extLst>
              <a:ext uri="{FF2B5EF4-FFF2-40B4-BE49-F238E27FC236}">
                <a16:creationId xmlns:a16="http://schemas.microsoft.com/office/drawing/2014/main" id="{CBBE096C-0B3F-4B28-924E-7EA2FACF8A8D}"/>
              </a:ext>
            </a:extLst>
          </p:cNvPr>
          <p:cNvSpPr/>
          <p:nvPr/>
        </p:nvSpPr>
        <p:spPr>
          <a:xfrm>
            <a:off x="4597540" y="5679550"/>
            <a:ext cx="5287196" cy="432000"/>
          </a:xfrm>
          <a:prstGeom prst="chevron">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lv-lv" sz="1100" b="1" dirty="0">
                <a:solidFill>
                  <a:schemeClr val="bg1"/>
                </a:solidFill>
                <a:latin typeface="arial" panose="020B0604020202020204" pitchFamily="34" charset="0"/>
                <a:cs typeface="Arial" panose="020B0604020202020204" pitchFamily="34" charset="0"/>
              </a:rPr>
              <a:t>Finanšu </a:t>
            </a:r>
            <a:r>
              <a:rPr lang="lv-lv" sz="1100" b="1" dirty="0" err="1">
                <a:solidFill>
                  <a:schemeClr val="bg1"/>
                </a:solidFill>
                <a:latin typeface="arial" panose="020B0604020202020204" pitchFamily="34" charset="0"/>
                <a:cs typeface="Arial" panose="020B0604020202020204" pitchFamily="34" charset="0"/>
              </a:rPr>
              <a:t>restruktuirzācija</a:t>
            </a:r>
            <a:endParaRPr lang="en-GB" sz="1100" b="1" dirty="0">
              <a:solidFill>
                <a:schemeClr val="bg1"/>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C1016093-C0FA-4811-BFAC-AA13F470F69B}"/>
              </a:ext>
            </a:extLst>
          </p:cNvPr>
          <p:cNvSpPr txBox="1"/>
          <p:nvPr/>
        </p:nvSpPr>
        <p:spPr>
          <a:xfrm>
            <a:off x="805626" y="2812658"/>
            <a:ext cx="1247785" cy="276999"/>
          </a:xfrm>
          <a:prstGeom prst="rect">
            <a:avLst/>
          </a:prstGeom>
          <a:noFill/>
        </p:spPr>
        <p:txBody>
          <a:bodyPr wrap="square" rtlCol="0">
            <a:spAutoFit/>
          </a:bodyPr>
          <a:lstStyle/>
          <a:p>
            <a:pPr algn="ctr" rtl="0" fontAlgn="base">
              <a:spcAft>
                <a:spcPts val="200"/>
              </a:spcAft>
            </a:pPr>
            <a:r>
              <a:rPr lang="lv-lv" sz="1200" b="1">
                <a:solidFill>
                  <a:schemeClr val="tx1">
                    <a:lumMod val="75000"/>
                    <a:lumOff val="25000"/>
                  </a:schemeClr>
                </a:solidFill>
                <a:latin typeface="arial" panose="020B0604020202020204" pitchFamily="34" charset="0"/>
                <a:cs typeface="Arial" panose="020B0604020202020204" pitchFamily="34" charset="0"/>
              </a:rPr>
              <a:t>6-8 nedēļas</a:t>
            </a:r>
            <a:endParaRPr lang="en-GB"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036E1F9A-4B6B-485A-98EA-8B954ED2BC9F}"/>
              </a:ext>
            </a:extLst>
          </p:cNvPr>
          <p:cNvSpPr txBox="1"/>
          <p:nvPr/>
        </p:nvSpPr>
        <p:spPr>
          <a:xfrm>
            <a:off x="2091503" y="2812658"/>
            <a:ext cx="1247785" cy="276999"/>
          </a:xfrm>
          <a:prstGeom prst="rect">
            <a:avLst/>
          </a:prstGeom>
          <a:noFill/>
        </p:spPr>
        <p:txBody>
          <a:bodyPr wrap="square" rtlCol="0">
            <a:spAutoFit/>
          </a:bodyPr>
          <a:lstStyle/>
          <a:p>
            <a:pPr algn="ctr" rtl="0" fontAlgn="base">
              <a:spcAft>
                <a:spcPts val="200"/>
              </a:spcAft>
            </a:pPr>
            <a:r>
              <a:rPr lang="lv-lv" sz="1200" b="1">
                <a:solidFill>
                  <a:schemeClr val="tx1">
                    <a:lumMod val="75000"/>
                    <a:lumOff val="25000"/>
                  </a:schemeClr>
                </a:solidFill>
                <a:latin typeface="arial" panose="020B0604020202020204" pitchFamily="34" charset="0"/>
                <a:cs typeface="Arial" panose="020B0604020202020204" pitchFamily="34" charset="0"/>
              </a:rPr>
              <a:t>6 nedēļas</a:t>
            </a:r>
            <a:endParaRPr lang="en-GB"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05E539CD-62C3-4F6D-B3BF-475EACE2C085}"/>
              </a:ext>
            </a:extLst>
          </p:cNvPr>
          <p:cNvSpPr txBox="1"/>
          <p:nvPr/>
        </p:nvSpPr>
        <p:spPr>
          <a:xfrm>
            <a:off x="729427" y="3647742"/>
            <a:ext cx="1247785" cy="276999"/>
          </a:xfrm>
          <a:prstGeom prst="rect">
            <a:avLst/>
          </a:prstGeom>
          <a:noFill/>
        </p:spPr>
        <p:txBody>
          <a:bodyPr wrap="square" rtlCol="0">
            <a:spAutoFit/>
          </a:bodyPr>
          <a:lstStyle/>
          <a:p>
            <a:pPr algn="ctr" rtl="0" fontAlgn="base">
              <a:spcAft>
                <a:spcPts val="200"/>
              </a:spcAft>
            </a:pPr>
            <a:r>
              <a:rPr lang="lv-lv" sz="1200" b="1">
                <a:solidFill>
                  <a:schemeClr val="tx1">
                    <a:lumMod val="75000"/>
                    <a:lumOff val="25000"/>
                  </a:schemeClr>
                </a:solidFill>
                <a:latin typeface="arial" panose="020B0604020202020204" pitchFamily="34" charset="0"/>
                <a:cs typeface="Arial" panose="020B0604020202020204" pitchFamily="34" charset="0"/>
              </a:rPr>
              <a:t>3 - 6 mēneši</a:t>
            </a:r>
            <a:endParaRPr lang="en-GB"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E7CF8E54-6558-439B-A19C-619076A441C9}"/>
              </a:ext>
            </a:extLst>
          </p:cNvPr>
          <p:cNvSpPr txBox="1"/>
          <p:nvPr/>
        </p:nvSpPr>
        <p:spPr>
          <a:xfrm>
            <a:off x="2219975" y="4533330"/>
            <a:ext cx="1247785" cy="276999"/>
          </a:xfrm>
          <a:prstGeom prst="rect">
            <a:avLst/>
          </a:prstGeom>
          <a:noFill/>
        </p:spPr>
        <p:txBody>
          <a:bodyPr wrap="square" rtlCol="0">
            <a:spAutoFit/>
          </a:bodyPr>
          <a:lstStyle/>
          <a:p>
            <a:pPr algn="ctr" rtl="0" fontAlgn="base">
              <a:spcAft>
                <a:spcPts val="200"/>
              </a:spcAft>
            </a:pPr>
            <a:r>
              <a:rPr lang="lv-lv" sz="1200" b="1">
                <a:solidFill>
                  <a:schemeClr val="tx1">
                    <a:lumMod val="75000"/>
                    <a:lumOff val="25000"/>
                  </a:schemeClr>
                </a:solidFill>
                <a:latin typeface="arial" panose="020B0604020202020204" pitchFamily="34" charset="0"/>
                <a:cs typeface="Arial" panose="020B0604020202020204" pitchFamily="34" charset="0"/>
              </a:rPr>
              <a:t>3 -12 mēneši</a:t>
            </a:r>
            <a:endParaRPr lang="en-GB"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37EB8E22-5BE3-43FD-9FCC-08EA37C08991}"/>
              </a:ext>
            </a:extLst>
          </p:cNvPr>
          <p:cNvSpPr txBox="1"/>
          <p:nvPr/>
        </p:nvSpPr>
        <p:spPr>
          <a:xfrm>
            <a:off x="4597540" y="5378091"/>
            <a:ext cx="1247785" cy="276999"/>
          </a:xfrm>
          <a:prstGeom prst="rect">
            <a:avLst/>
          </a:prstGeom>
          <a:noFill/>
        </p:spPr>
        <p:txBody>
          <a:bodyPr wrap="square" rtlCol="0">
            <a:spAutoFit/>
          </a:bodyPr>
          <a:lstStyle/>
          <a:p>
            <a:pPr algn="ctr" rtl="0" fontAlgn="base">
              <a:spcAft>
                <a:spcPts val="200"/>
              </a:spcAft>
            </a:pPr>
            <a:r>
              <a:rPr lang="lv-lv" sz="1200" b="1">
                <a:solidFill>
                  <a:schemeClr val="tx1">
                    <a:lumMod val="75000"/>
                    <a:lumOff val="25000"/>
                  </a:schemeClr>
                </a:solidFill>
                <a:latin typeface="arial" panose="020B0604020202020204" pitchFamily="34" charset="0"/>
                <a:cs typeface="Arial" panose="020B0604020202020204" pitchFamily="34" charset="0"/>
              </a:rPr>
              <a:t>6 - 12 mēneši</a:t>
            </a:r>
            <a:endParaRPr lang="en-GB" sz="12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6FBF37B-A14A-4977-A22C-DED96F59E639}"/>
              </a:ext>
            </a:extLst>
          </p:cNvPr>
          <p:cNvSpPr txBox="1"/>
          <p:nvPr/>
        </p:nvSpPr>
        <p:spPr>
          <a:xfrm>
            <a:off x="9384891" y="2694429"/>
            <a:ext cx="2055043" cy="246221"/>
          </a:xfrm>
          <a:prstGeom prst="rect">
            <a:avLst/>
          </a:prstGeom>
          <a:noFill/>
        </p:spPr>
        <p:txBody>
          <a:bodyPr wrap="square" lIns="0" rtlCol="0">
            <a:spAutoFit/>
          </a:bodyPr>
          <a:lstStyle/>
          <a:p>
            <a:pPr algn="ctr" rtl="0"/>
            <a:r>
              <a:rPr lang="lv-lv" sz="1000" b="1" dirty="0">
                <a:solidFill>
                  <a:srgbClr val="990066"/>
                </a:solidFill>
                <a:latin typeface="arial" panose="020B0604020202020204" pitchFamily="34" charset="0"/>
                <a:cs typeface="Arial" panose="020B0604020202020204" pitchFamily="34" charset="0"/>
              </a:rPr>
              <a:t>Regulāra uzraudzība </a:t>
            </a:r>
          </a:p>
        </p:txBody>
      </p:sp>
      <p:sp>
        <p:nvSpPr>
          <p:cNvPr id="44" name="Rectangle 43">
            <a:extLst>
              <a:ext uri="{FF2B5EF4-FFF2-40B4-BE49-F238E27FC236}">
                <a16:creationId xmlns:a16="http://schemas.microsoft.com/office/drawing/2014/main" id="{1068DF91-0100-44E5-BEDC-86AA7666A388}"/>
              </a:ext>
            </a:extLst>
          </p:cNvPr>
          <p:cNvSpPr/>
          <p:nvPr/>
        </p:nvSpPr>
        <p:spPr>
          <a:xfrm>
            <a:off x="0" y="0"/>
            <a:ext cx="6096000" cy="330072"/>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dirty="0">
                <a:solidFill>
                  <a:schemeClr val="bg1"/>
                </a:solidFill>
                <a:latin typeface="arial" panose="020B0604020202020204" pitchFamily="34" charset="0"/>
                <a:ea typeface="Arial"/>
                <a:cs typeface="Arial"/>
                <a:sym typeface="Arial"/>
              </a:rPr>
              <a:t>Ne</a:t>
            </a:r>
            <a:r>
              <a:rPr lang="lv-LV" sz="1200" b="1" dirty="0">
                <a:solidFill>
                  <a:schemeClr val="bg1"/>
                </a:solidFill>
                <a:latin typeface="arial" panose="020B0604020202020204" pitchFamily="34" charset="0"/>
                <a:ea typeface="Arial"/>
                <a:cs typeface="Arial"/>
                <a:sym typeface="Arial"/>
              </a:rPr>
              <a:t>formāla</a:t>
            </a:r>
            <a:r>
              <a:rPr lang="lv-lv" sz="1200" b="1" dirty="0">
                <a:solidFill>
                  <a:schemeClr val="bg1"/>
                </a:solidFill>
                <a:latin typeface="arial" panose="020B0604020202020204" pitchFamily="34" charset="0"/>
                <a:ea typeface="Arial"/>
                <a:cs typeface="Arial"/>
                <a:sym typeface="Arial"/>
              </a:rPr>
              <a:t> </a:t>
            </a:r>
            <a:r>
              <a:rPr lang="lv-LV" sz="1200" b="1" dirty="0">
                <a:solidFill>
                  <a:schemeClr val="bg1"/>
                </a:solidFill>
                <a:latin typeface="arial" panose="020B0604020202020204" pitchFamily="34" charset="0"/>
                <a:ea typeface="Arial"/>
                <a:cs typeface="Arial"/>
                <a:sym typeface="Arial"/>
              </a:rPr>
              <a:t>restrukturizācija</a:t>
            </a:r>
            <a:r>
              <a:rPr lang="lv-lv" sz="1200" b="1" dirty="0">
                <a:solidFill>
                  <a:schemeClr val="bg1"/>
                </a:solidFill>
                <a:latin typeface="arial" panose="020B0604020202020204" pitchFamily="34" charset="0"/>
                <a:ea typeface="Arial"/>
                <a:cs typeface="Arial"/>
                <a:sym typeface="Arial"/>
              </a:rPr>
              <a:t> </a:t>
            </a:r>
          </a:p>
        </p:txBody>
      </p:sp>
      <p:sp>
        <p:nvSpPr>
          <p:cNvPr id="52" name="Rectangle 51">
            <a:extLst>
              <a:ext uri="{FF2B5EF4-FFF2-40B4-BE49-F238E27FC236}">
                <a16:creationId xmlns:a16="http://schemas.microsoft.com/office/drawing/2014/main" id="{0C0DA34F-5C93-4733-B777-C9A7A1E88F68}"/>
              </a:ext>
            </a:extLst>
          </p:cNvPr>
          <p:cNvSpPr/>
          <p:nvPr/>
        </p:nvSpPr>
        <p:spPr>
          <a:xfrm>
            <a:off x="418621" y="2027573"/>
            <a:ext cx="11376017" cy="257369"/>
          </a:xfrm>
          <a:prstGeom prst="rect">
            <a:avLst/>
          </a:prstGeom>
          <a:solidFill>
            <a:srgbClr val="990066"/>
          </a:solidFill>
        </p:spPr>
        <p:txBody>
          <a:bodyPr wrap="square" lIns="72000" tIns="36000" rIns="72000" bIns="36000" rtlCol="0">
            <a:spAutoFit/>
          </a:bodyPr>
          <a:lstStyle/>
          <a:p>
            <a:pPr lvl="0" rtl="0">
              <a:spcAft>
                <a:spcPts val="800"/>
              </a:spcAft>
              <a:defRPr/>
            </a:pPr>
            <a:r>
              <a:rPr lang="lv-lv" sz="1200" b="1" dirty="0">
                <a:solidFill>
                  <a:schemeClr val="bg1"/>
                </a:solidFill>
                <a:latin typeface="arial" panose="020B0604020202020204" pitchFamily="34" charset="0"/>
                <a:cs typeface="Arial" panose="020B0604020202020204" pitchFamily="34" charset="0"/>
              </a:rPr>
              <a:t>ĀTV parasti ilgst no 3 līdz 12 mēnešiem. Orientējošais laika grafiks ir parādīts attēlā zemāk</a:t>
            </a:r>
          </a:p>
        </p:txBody>
      </p:sp>
    </p:spTree>
    <p:extLst>
      <p:ext uri="{BB962C8B-B14F-4D97-AF65-F5344CB8AC3E}">
        <p14:creationId xmlns:p14="http://schemas.microsoft.com/office/powerpoint/2010/main" val="2303756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7822C4-F403-49A7-A949-72DEB90A5074}"/>
              </a:ext>
            </a:extLst>
          </p:cNvPr>
          <p:cNvGraphicFramePr>
            <a:graphicFrameLocks noChangeAspect="1"/>
          </p:cNvGraphicFramePr>
          <p:nvPr>
            <p:custDataLst>
              <p:tags r:id="rId2"/>
            </p:custDataLst>
            <p:extLst>
              <p:ext uri="{D42A27DB-BD31-4B8C-83A1-F6EECF244321}">
                <p14:modId xmlns:p14="http://schemas.microsoft.com/office/powerpoint/2010/main" val="2526827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62" name="think-cell Slide" r:id="rId4" imgW="494" imgH="494" progId="TCLayout.ActiveDocument.1">
                  <p:embed/>
                </p:oleObj>
              </mc:Choice>
              <mc:Fallback>
                <p:oleObj name="think-cell Slide" r:id="rId4" imgW="494" imgH="494" progId="TCLayout.ActiveDocument.1">
                  <p:embed/>
                  <p:pic>
                    <p:nvPicPr>
                      <p:cNvPr id="3" name="Object 2" hidden="1">
                        <a:extLst>
                          <a:ext uri="{FF2B5EF4-FFF2-40B4-BE49-F238E27FC236}">
                            <a16:creationId xmlns:a16="http://schemas.microsoft.com/office/drawing/2014/main" id="{577822C4-F403-49A7-A949-72DEB90A507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114E7C5C-9657-4ABD-8407-7AF27D19327C}"/>
              </a:ext>
            </a:extLst>
          </p:cNvPr>
          <p:cNvSpPr/>
          <p:nvPr/>
        </p:nvSpPr>
        <p:spPr>
          <a:xfrm>
            <a:off x="3469758" y="2349500"/>
            <a:ext cx="8722242" cy="120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72000" rtlCol="0" anchor="ctr"/>
          <a:lstStyle/>
          <a:p>
            <a:pPr rtl="0" fontAlgn="ctr"/>
            <a:r>
              <a:rPr lang="lv-LV" sz="3200" b="1" dirty="0">
                <a:solidFill>
                  <a:schemeClr val="tx1"/>
                </a:solidFill>
                <a:latin typeface="arial" panose="020B0604020202020204" pitchFamily="34" charset="0"/>
                <a:cs typeface="Arial" panose="020B0604020202020204" pitchFamily="34" charset="0"/>
              </a:rPr>
              <a:t>Formāla restrukturizācija</a:t>
            </a:r>
            <a:endParaRPr lang="en-GB" sz="3200" b="1" dirty="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2D2C23D-494D-45E2-986A-0C16326A8121}"/>
              </a:ext>
            </a:extLst>
          </p:cNvPr>
          <p:cNvSpPr/>
          <p:nvPr/>
        </p:nvSpPr>
        <p:spPr>
          <a:xfrm>
            <a:off x="0" y="0"/>
            <a:ext cx="3151188" cy="6858000"/>
          </a:xfrm>
          <a:prstGeom prst="rect">
            <a:avLst/>
          </a:prstGeom>
          <a:solidFill>
            <a:srgbClr val="99006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rIns="0" bIns="1116000" rtlCol="0" anchor="ctr"/>
          <a:lstStyle/>
          <a:p>
            <a:pPr rtl="0"/>
            <a:r>
              <a:rPr lang="lv-lv" sz="6000" b="1" dirty="0">
                <a:latin typeface="arial" panose="020B0604020202020204" pitchFamily="34" charset="0"/>
                <a:cs typeface="Arial" panose="020B0604020202020204" pitchFamily="34" charset="0"/>
              </a:rPr>
              <a:t>2</a:t>
            </a:r>
            <a:r>
              <a:rPr lang="lv-LV" sz="6000" b="1" dirty="0">
                <a:latin typeface="arial" panose="020B0604020202020204" pitchFamily="34" charset="0"/>
                <a:cs typeface="Arial" panose="020B0604020202020204" pitchFamily="34" charset="0"/>
              </a:rPr>
              <a:t> </a:t>
            </a:r>
            <a:r>
              <a:rPr lang="lv-lv" sz="5400" b="1" dirty="0">
                <a:latin typeface="arial" panose="020B0604020202020204" pitchFamily="34" charset="0"/>
                <a:cs typeface="Arial" panose="020B0604020202020204" pitchFamily="34" charset="0"/>
              </a:rPr>
              <a:t>b</a:t>
            </a:r>
            <a:r>
              <a:rPr lang="lv-LV" sz="6000" b="1" dirty="0">
                <a:latin typeface="arial" panose="020B0604020202020204" pitchFamily="34" charset="0"/>
                <a:cs typeface="Arial" panose="020B0604020202020204" pitchFamily="34" charset="0"/>
              </a:rPr>
              <a:t>.</a:t>
            </a:r>
            <a:r>
              <a:rPr lang="lv-lv" sz="6000" b="1" dirty="0">
                <a:latin typeface="arial" panose="020B0604020202020204" pitchFamily="34" charset="0"/>
                <a:cs typeface="Arial" panose="020B0604020202020204" pitchFamily="34" charset="0"/>
              </a:rPr>
              <a:t> solis</a:t>
            </a:r>
            <a:endParaRPr lang="en-GB" sz="6000" b="1"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D686D668-E468-4D9E-B7DF-273930B5C022}"/>
              </a:ext>
            </a:extLst>
          </p:cNvPr>
          <p:cNvCxnSpPr>
            <a:cxnSpLocks/>
          </p:cNvCxnSpPr>
          <p:nvPr/>
        </p:nvCxnSpPr>
        <p:spPr>
          <a:xfrm flipH="1">
            <a:off x="0" y="3673347"/>
            <a:ext cx="314744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C46E71-015D-48F7-8809-0FC2CE2DAF79}"/>
              </a:ext>
            </a:extLst>
          </p:cNvPr>
          <p:cNvCxnSpPr>
            <a:cxnSpLocks/>
          </p:cNvCxnSpPr>
          <p:nvPr/>
        </p:nvCxnSpPr>
        <p:spPr>
          <a:xfrm flipH="1">
            <a:off x="0" y="2083170"/>
            <a:ext cx="314744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167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E37C5C2-1430-4268-A5DF-0DCBBC5866E4}"/>
              </a:ext>
            </a:extLst>
          </p:cNvPr>
          <p:cNvGraphicFramePr>
            <a:graphicFrameLocks noChangeAspect="1"/>
          </p:cNvGraphicFramePr>
          <p:nvPr>
            <p:custDataLst>
              <p:tags r:id="rId2"/>
            </p:custDataLst>
            <p:extLst>
              <p:ext uri="{D42A27DB-BD31-4B8C-83A1-F6EECF244321}">
                <p14:modId xmlns:p14="http://schemas.microsoft.com/office/powerpoint/2010/main" val="1922154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86"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id="{CE37C5C2-1430-4268-A5DF-0DCBBC5866E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5A2E84C-7100-4925-9D13-02DD2BB8512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Title 4">
            <a:extLst>
              <a:ext uri="{FF2B5EF4-FFF2-40B4-BE49-F238E27FC236}">
                <a16:creationId xmlns:a16="http://schemas.microsoft.com/office/drawing/2014/main" id="{6F328A4D-E1C6-4B76-94FB-A239BBB8EE8A}"/>
              </a:ext>
            </a:extLst>
          </p:cNvPr>
          <p:cNvSpPr>
            <a:spLocks noGrp="1"/>
          </p:cNvSpPr>
          <p:nvPr>
            <p:ph type="title"/>
          </p:nvPr>
        </p:nvSpPr>
        <p:spPr/>
        <p:txBody>
          <a:bodyPr rtlCol="0"/>
          <a:lstStyle/>
          <a:p>
            <a:pPr lvl="0" rtl="0"/>
            <a:r>
              <a:rPr lang="lv-lv" dirty="0">
                <a:sym typeface="Arial"/>
              </a:rPr>
              <a:t>2</a:t>
            </a:r>
            <a:r>
              <a:rPr lang="lv-LV" dirty="0">
                <a:sym typeface="Arial"/>
              </a:rPr>
              <a:t> </a:t>
            </a:r>
            <a:r>
              <a:rPr lang="lv-lv" sz="3600" dirty="0">
                <a:sym typeface="Arial"/>
              </a:rPr>
              <a:t>b</a:t>
            </a:r>
            <a:r>
              <a:rPr lang="lv-LV" dirty="0">
                <a:sym typeface="Arial"/>
              </a:rPr>
              <a:t>.</a:t>
            </a:r>
            <a:r>
              <a:rPr lang="lv-lv" dirty="0">
                <a:sym typeface="Arial"/>
              </a:rPr>
              <a:t> solis: Kādas ir iespējamās </a:t>
            </a:r>
            <a:r>
              <a:rPr lang="lv-LV" dirty="0">
                <a:sym typeface="Arial"/>
              </a:rPr>
              <a:t>restrukturizācijas</a:t>
            </a:r>
            <a:r>
              <a:rPr lang="lv-lv" dirty="0">
                <a:sym typeface="Arial"/>
              </a:rPr>
              <a:t> iespējas?</a:t>
            </a:r>
          </a:p>
        </p:txBody>
      </p:sp>
      <p:sp>
        <p:nvSpPr>
          <p:cNvPr id="100" name="Slide Number Placeholder 5">
            <a:extLst>
              <a:ext uri="{FF2B5EF4-FFF2-40B4-BE49-F238E27FC236}">
                <a16:creationId xmlns:a16="http://schemas.microsoft.com/office/drawing/2014/main" id="{3FB8A55F-C6B3-4700-995E-637786D4E158}"/>
              </a:ext>
            </a:extLst>
          </p:cNvPr>
          <p:cNvSpPr>
            <a:spLocks noGrp="1"/>
          </p:cNvSpPr>
          <p:nvPr>
            <p:ph type="sldNum" sz="quarter" idx="12"/>
          </p:nvPr>
        </p:nvSpPr>
        <p:spPr/>
        <p:txBody>
          <a:bodyPr rtlCol="0"/>
          <a:lstStyle/>
          <a:p>
            <a:pPr lvl="0" rtl="0"/>
            <a:fld id="{E81276B6-4034-4841-805E-541AB8384CBA}" type="slidenum">
              <a:rPr lang="en-GB" noProof="0" smtClean="0"/>
              <a:pPr lvl="0" rtl="0"/>
              <a:t>18</a:t>
            </a:fld>
            <a:endParaRPr lang="en-GB" noProof="0"/>
          </a:p>
        </p:txBody>
      </p:sp>
      <p:sp>
        <p:nvSpPr>
          <p:cNvPr id="724" name="Rectangle 723">
            <a:extLst>
              <a:ext uri="{FF2B5EF4-FFF2-40B4-BE49-F238E27FC236}">
                <a16:creationId xmlns:a16="http://schemas.microsoft.com/office/drawing/2014/main" id="{C9F31624-1892-4E48-8CF2-F9FF8C4EA9FF}"/>
              </a:ext>
            </a:extLst>
          </p:cNvPr>
          <p:cNvSpPr/>
          <p:nvPr/>
        </p:nvSpPr>
        <p:spPr>
          <a:xfrm>
            <a:off x="5639078" y="2038206"/>
            <a:ext cx="6144927" cy="711413"/>
          </a:xfrm>
          <a:prstGeom prst="rect">
            <a:avLst/>
          </a:prstGeom>
          <a:noFill/>
        </p:spPr>
        <p:txBody>
          <a:bodyPr wrap="square" lIns="0" tIns="0" rIns="0" bIns="0" rtlCol="0">
            <a:spAutoFit/>
          </a:bodyPr>
          <a:lstStyle/>
          <a:p>
            <a:pPr lvl="0" rtl="0">
              <a:lnSpc>
                <a:spcPct val="107000"/>
              </a:lnSpc>
              <a:spcAft>
                <a:spcPts val="800"/>
              </a:spcAft>
              <a:defRPr/>
            </a:pPr>
            <a:r>
              <a:rPr lang="lv-lv" sz="1100" dirty="0">
                <a:latin typeface="arial" panose="020B0604020202020204" pitchFamily="34" charset="0"/>
                <a:cs typeface="Arial" panose="020B0604020202020204" pitchFamily="34" charset="0"/>
              </a:rPr>
              <a:t>Ja ir skaidrs, ka </a:t>
            </a:r>
            <a:r>
              <a:rPr lang="lv-lv" sz="1100" b="1" dirty="0">
                <a:latin typeface="arial" panose="020B0604020202020204" pitchFamily="34" charset="0"/>
                <a:cs typeface="Arial" panose="020B0604020202020204" pitchFamily="34" charset="0"/>
              </a:rPr>
              <a:t>visi </a:t>
            </a:r>
            <a:r>
              <a:rPr lang="lv-LV" sz="1100" b="1" dirty="0">
                <a:latin typeface="arial" panose="020B0604020202020204" pitchFamily="34" charset="0"/>
                <a:cs typeface="Arial" panose="020B0604020202020204" pitchFamily="34" charset="0"/>
              </a:rPr>
              <a:t>kreditori </a:t>
            </a:r>
            <a:r>
              <a:rPr lang="lv-lv" sz="1100" b="1" dirty="0">
                <a:latin typeface="arial" panose="020B0604020202020204" pitchFamily="34" charset="0"/>
                <a:cs typeface="Arial" panose="020B0604020202020204" pitchFamily="34" charset="0"/>
              </a:rPr>
              <a:t>/ </a:t>
            </a:r>
            <a:r>
              <a:rPr lang="lv-LV" sz="1100" b="1" dirty="0">
                <a:latin typeface="arial" panose="020B0604020202020204" pitchFamily="34" charset="0"/>
                <a:cs typeface="Arial" panose="020B0604020202020204" pitchFamily="34" charset="0"/>
              </a:rPr>
              <a:t>kreditoru </a:t>
            </a:r>
            <a:r>
              <a:rPr lang="lv-lv" sz="1100" b="1" dirty="0">
                <a:latin typeface="arial" panose="020B0604020202020204" pitchFamily="34" charset="0"/>
                <a:cs typeface="Arial" panose="020B0604020202020204" pitchFamily="34" charset="0"/>
              </a:rPr>
              <a:t>vair</a:t>
            </a:r>
            <a:r>
              <a:rPr lang="lv-LV" sz="1100" b="1" dirty="0">
                <a:latin typeface="arial" panose="020B0604020202020204" pitchFamily="34" charset="0"/>
                <a:cs typeface="Arial" panose="020B0604020202020204" pitchFamily="34" charset="0"/>
              </a:rPr>
              <a:t>āk</a:t>
            </a:r>
            <a:r>
              <a:rPr lang="lv-lv" sz="1100" b="1" dirty="0">
                <a:latin typeface="arial" panose="020B0604020202020204" pitchFamily="34" charset="0"/>
                <a:cs typeface="Arial" panose="020B0604020202020204" pitchFamily="34" charset="0"/>
              </a:rPr>
              <a:t>ums</a:t>
            </a:r>
            <a:r>
              <a:rPr lang="lv-lv" sz="1100" dirty="0">
                <a:latin typeface="arial" panose="020B0604020202020204" pitchFamily="34" charset="0"/>
                <a:cs typeface="Arial" panose="020B0604020202020204" pitchFamily="34" charset="0"/>
              </a:rPr>
              <a:t> neatbalstīs ĀTV (saistību</a:t>
            </a:r>
            <a:r>
              <a:rPr lang="lv-LV" sz="1100" dirty="0">
                <a:latin typeface="arial" panose="020B0604020202020204" pitchFamily="34" charset="0"/>
                <a:cs typeface="Arial" panose="020B0604020202020204" pitchFamily="34" charset="0"/>
              </a:rPr>
              <a:t> atmaksas </a:t>
            </a:r>
            <a:r>
              <a:rPr lang="lv-lv" sz="1100" dirty="0">
                <a:latin typeface="arial" panose="020B0604020202020204" pitchFamily="34" charset="0"/>
                <a:cs typeface="Arial" panose="020B0604020202020204" pitchFamily="34" charset="0"/>
              </a:rPr>
              <a:t> nosacījum</a:t>
            </a:r>
            <a:r>
              <a:rPr lang="lv-LV" sz="1100" dirty="0">
                <a:latin typeface="arial" panose="020B0604020202020204" pitchFamily="34" charset="0"/>
                <a:cs typeface="Arial" panose="020B0604020202020204" pitchFamily="34" charset="0"/>
              </a:rPr>
              <a:t>u maiņu</a:t>
            </a:r>
            <a:r>
              <a:rPr lang="lv-lv" sz="1100" dirty="0">
                <a:latin typeface="arial" panose="020B0604020202020204" pitchFamily="34" charset="0"/>
                <a:cs typeface="Arial" panose="020B0604020202020204" pitchFamily="34" charset="0"/>
              </a:rPr>
              <a:t>, </a:t>
            </a:r>
            <a:r>
              <a:rPr lang="lv-LV" sz="1100" dirty="0">
                <a:latin typeface="arial" panose="020B0604020202020204" pitchFamily="34" charset="0"/>
                <a:cs typeface="Arial" panose="020B0604020202020204" pitchFamily="34" charset="0"/>
              </a:rPr>
              <a:t>finanšu restrukturizāciju</a:t>
            </a:r>
            <a:r>
              <a:rPr lang="lv-lv" sz="1100" dirty="0">
                <a:latin typeface="arial" panose="020B0604020202020204" pitchFamily="34" charset="0"/>
                <a:cs typeface="Arial" panose="020B0604020202020204" pitchFamily="34" charset="0"/>
              </a:rPr>
              <a:t>, darbības </a:t>
            </a:r>
            <a:r>
              <a:rPr lang="lv-LV" sz="1100" dirty="0">
                <a:latin typeface="arial" panose="020B0604020202020204" pitchFamily="34" charset="0"/>
                <a:cs typeface="Arial" panose="020B0604020202020204" pitchFamily="34" charset="0"/>
              </a:rPr>
              <a:t>operacionālo </a:t>
            </a:r>
            <a:r>
              <a:rPr lang="lv-lv" sz="1100" dirty="0">
                <a:latin typeface="arial" panose="020B0604020202020204" pitchFamily="34" charset="0"/>
                <a:cs typeface="Arial" panose="020B0604020202020204" pitchFamily="34" charset="0"/>
              </a:rPr>
              <a:t>pārstrukturēšanu), Latvijas normatīvie akti paredz vairākas </a:t>
            </a:r>
            <a:r>
              <a:rPr lang="lv-LV" sz="1100" dirty="0">
                <a:latin typeface="arial" panose="020B0604020202020204" pitchFamily="34" charset="0"/>
                <a:cs typeface="Arial" panose="020B0604020202020204" pitchFamily="34" charset="0"/>
              </a:rPr>
              <a:t>formālas</a:t>
            </a:r>
            <a:r>
              <a:rPr lang="lv-lv" sz="1100" dirty="0">
                <a:latin typeface="arial" panose="020B0604020202020204" pitchFamily="34" charset="0"/>
                <a:cs typeface="Arial" panose="020B0604020202020204" pitchFamily="34" charset="0"/>
              </a:rPr>
              <a:t> parādu </a:t>
            </a:r>
            <a:r>
              <a:rPr lang="lv-LV" sz="1100" dirty="0">
                <a:latin typeface="arial" panose="020B0604020202020204" pitchFamily="34" charset="0"/>
                <a:cs typeface="Arial" panose="020B0604020202020204" pitchFamily="34" charset="0"/>
              </a:rPr>
              <a:t>restrukturizācijas</a:t>
            </a:r>
            <a:r>
              <a:rPr lang="lv-lv" sz="1100" dirty="0">
                <a:latin typeface="arial" panose="020B0604020202020204" pitchFamily="34" charset="0"/>
                <a:cs typeface="Arial" panose="020B0604020202020204" pitchFamily="34" charset="0"/>
              </a:rPr>
              <a:t> iespējas uzņēmumam, kas nonācis finan</a:t>
            </a:r>
            <a:r>
              <a:rPr lang="lv-LV" sz="1100" dirty="0">
                <a:latin typeface="arial" panose="020B0604020202020204" pitchFamily="34" charset="0"/>
                <a:cs typeface="Arial" panose="020B0604020202020204" pitchFamily="34" charset="0"/>
              </a:rPr>
              <a:t>šu</a:t>
            </a:r>
            <a:r>
              <a:rPr lang="lv-lv" sz="1100" dirty="0">
                <a:latin typeface="arial" panose="020B0604020202020204" pitchFamily="34" charset="0"/>
                <a:cs typeface="Arial" panose="020B0604020202020204" pitchFamily="34" charset="0"/>
              </a:rPr>
              <a:t> grūtībās:</a:t>
            </a:r>
            <a:endParaRPr lang="en-GB" sz="1100" dirty="0">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F88E98B6-6444-4412-A0AC-A20D8CF01052}"/>
              </a:ext>
            </a:extLst>
          </p:cNvPr>
          <p:cNvSpPr/>
          <p:nvPr/>
        </p:nvSpPr>
        <p:spPr>
          <a:xfrm>
            <a:off x="0" y="0"/>
            <a:ext cx="6096000" cy="330072"/>
          </a:xfrm>
          <a:prstGeom prst="rect">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dirty="0">
                <a:solidFill>
                  <a:schemeClr val="bg1"/>
                </a:solidFill>
                <a:latin typeface="arial" panose="020B0604020202020204" pitchFamily="34" charset="0"/>
                <a:ea typeface="Arial"/>
                <a:cs typeface="Arial"/>
                <a:sym typeface="Arial"/>
              </a:rPr>
              <a:t>Formāla restrukturizācija</a:t>
            </a:r>
            <a:endParaRPr lang="lv-lv" sz="1200" b="1" dirty="0">
              <a:solidFill>
                <a:schemeClr val="bg1"/>
              </a:solidFill>
              <a:latin typeface="arial" panose="020B0604020202020204" pitchFamily="34" charset="0"/>
              <a:ea typeface="Arial"/>
              <a:cs typeface="Arial"/>
              <a:sym typeface="Arial"/>
            </a:endParaRPr>
          </a:p>
        </p:txBody>
      </p:sp>
      <p:sp>
        <p:nvSpPr>
          <p:cNvPr id="110" name="Rectangle 109">
            <a:extLst>
              <a:ext uri="{FF2B5EF4-FFF2-40B4-BE49-F238E27FC236}">
                <a16:creationId xmlns:a16="http://schemas.microsoft.com/office/drawing/2014/main" id="{3B38C4DC-11B8-4CF2-8B0B-11AA1AA1FAA3}"/>
              </a:ext>
            </a:extLst>
          </p:cNvPr>
          <p:cNvSpPr/>
          <p:nvPr/>
        </p:nvSpPr>
        <p:spPr>
          <a:xfrm>
            <a:off x="5639079" y="3218297"/>
            <a:ext cx="6144926" cy="605294"/>
          </a:xfrm>
          <a:prstGeom prst="rect">
            <a:avLst/>
          </a:prstGeom>
        </p:spPr>
        <p:txBody>
          <a:bodyPr wrap="square" lIns="0" tIns="0" rIns="0" bIns="0" rtlCol="0">
            <a:spAutoFit/>
          </a:bodyPr>
          <a:lstStyle/>
          <a:p>
            <a:pPr rtl="0">
              <a:lnSpc>
                <a:spcPct val="107000"/>
              </a:lnSpc>
              <a:spcAft>
                <a:spcPts val="200"/>
              </a:spcAft>
            </a:pPr>
            <a:r>
              <a:rPr lang="lv-lv" sz="1400" b="1" dirty="0">
                <a:solidFill>
                  <a:schemeClr val="accent2"/>
                </a:solidFill>
                <a:latin typeface="arial" panose="020B0604020202020204" pitchFamily="34" charset="0"/>
                <a:cs typeface="Arial" panose="020B0604020202020204" pitchFamily="34" charset="0"/>
              </a:rPr>
              <a:t>TAP </a:t>
            </a:r>
            <a:r>
              <a:rPr lang="lv-lv" sz="1100" dirty="0">
                <a:latin typeface="arial" panose="020B0604020202020204" pitchFamily="34" charset="0"/>
                <a:cs typeface="Arial" panose="020B0604020202020204" pitchFamily="34" charset="0"/>
              </a:rPr>
              <a:t>– tiesiskās aizsardzības process Maksātnespējas likuma izpratnē (procesa shēmu skat. </a:t>
            </a:r>
            <a:r>
              <a:rPr lang="lv-LV" sz="1100" u="sng" dirty="0">
                <a:solidFill>
                  <a:srgbClr val="990066"/>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10. pielikumā</a:t>
            </a:r>
            <a:r>
              <a:rPr lang="lv-lv" sz="1100" dirty="0">
                <a:latin typeface="arial" panose="020B0604020202020204" pitchFamily="34" charset="0"/>
                <a:cs typeface="Arial" panose="020B0604020202020204" pitchFamily="34" charset="0"/>
              </a:rPr>
              <a:t>). TAP izmanto ne tikai maksātspējas atjaunošanai, bet arī tās aizsardzībai. </a:t>
            </a:r>
          </a:p>
          <a:p>
            <a:pPr rtl="0">
              <a:lnSpc>
                <a:spcPct val="107000"/>
              </a:lnSpc>
              <a:spcAft>
                <a:spcPts val="200"/>
              </a:spcAft>
            </a:pPr>
            <a:endParaRPr lang="lv-LV" sz="1100" dirty="0">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CA86108D-C52D-4CFF-9F90-78E633C5044D}"/>
              </a:ext>
            </a:extLst>
          </p:cNvPr>
          <p:cNvCxnSpPr>
            <a:cxnSpLocks/>
          </p:cNvCxnSpPr>
          <p:nvPr/>
        </p:nvCxnSpPr>
        <p:spPr>
          <a:xfrm>
            <a:off x="5639078" y="3908484"/>
            <a:ext cx="615735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5" name="Rectangle 134">
            <a:extLst>
              <a:ext uri="{FF2B5EF4-FFF2-40B4-BE49-F238E27FC236}">
                <a16:creationId xmlns:a16="http://schemas.microsoft.com/office/drawing/2014/main" id="{B9109D9B-1DA6-485F-8811-8E962D268BA9}"/>
              </a:ext>
            </a:extLst>
          </p:cNvPr>
          <p:cNvSpPr/>
          <p:nvPr/>
        </p:nvSpPr>
        <p:spPr>
          <a:xfrm>
            <a:off x="5638800" y="5673631"/>
            <a:ext cx="6145213" cy="678199"/>
          </a:xfrm>
          <a:prstGeom prst="rect">
            <a:avLst/>
          </a:prstGeom>
          <a:solidFill>
            <a:schemeClr val="bg1">
              <a:lumMod val="95000"/>
            </a:schemeClr>
          </a:solidFill>
        </p:spPr>
        <p:txBody>
          <a:bodyPr wrap="square" lIns="72000" tIns="72000" rIns="72000" bIns="432000" rtlCol="0">
            <a:spAutoFit/>
          </a:bodyPr>
          <a:lstStyle/>
          <a:p>
            <a:pPr rtl="0"/>
            <a:r>
              <a:rPr lang="lv-lv" sz="1100" dirty="0">
                <a:latin typeface="arial" panose="020B0604020202020204" pitchFamily="34" charset="0"/>
                <a:cs typeface="Arial" panose="020B0604020202020204" pitchFamily="34" charset="0"/>
              </a:rPr>
              <a:t>Sīkāku TAP un ĀTAP aprakstu skatīt </a:t>
            </a:r>
            <a:r>
              <a:rPr lang="lv-lv" sz="1100" dirty="0">
                <a:solidFill>
                  <a:srgbClr val="990066"/>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8. pielikumā.</a:t>
            </a:r>
            <a:endParaRPr lang="en-US" sz="1100" dirty="0">
              <a:solidFill>
                <a:srgbClr val="990066"/>
              </a:solidFill>
              <a:latin typeface="arial" panose="020B0604020202020204" pitchFamily="34" charset="0"/>
              <a:cs typeface="Arial" panose="020B0604020202020204" pitchFamily="34" charset="0"/>
            </a:endParaRPr>
          </a:p>
        </p:txBody>
      </p:sp>
      <p:sp>
        <p:nvSpPr>
          <p:cNvPr id="124" name="Rectangle 123">
            <a:extLst>
              <a:ext uri="{FF2B5EF4-FFF2-40B4-BE49-F238E27FC236}">
                <a16:creationId xmlns:a16="http://schemas.microsoft.com/office/drawing/2014/main" id="{B09FD52E-9855-4DF6-BCE3-4B532F8DA53B}"/>
              </a:ext>
            </a:extLst>
          </p:cNvPr>
          <p:cNvSpPr/>
          <p:nvPr/>
        </p:nvSpPr>
        <p:spPr>
          <a:xfrm>
            <a:off x="5639079" y="4116819"/>
            <a:ext cx="6144926" cy="579646"/>
          </a:xfrm>
          <a:prstGeom prst="rect">
            <a:avLst/>
          </a:prstGeom>
        </p:spPr>
        <p:txBody>
          <a:bodyPr wrap="square" lIns="0" tIns="0" rIns="0" bIns="0" rtlCol="0">
            <a:spAutoFit/>
          </a:bodyPr>
          <a:lstStyle/>
          <a:p>
            <a:pPr rtl="0">
              <a:lnSpc>
                <a:spcPct val="107000"/>
              </a:lnSpc>
              <a:spcAft>
                <a:spcPts val="200"/>
              </a:spcAft>
            </a:pPr>
            <a:r>
              <a:rPr lang="lv-lv" sz="1400" b="1" dirty="0">
                <a:solidFill>
                  <a:schemeClr val="accent2"/>
                </a:solidFill>
                <a:latin typeface="arial" panose="020B0604020202020204" pitchFamily="34" charset="0"/>
                <a:cs typeface="Arial" panose="020B0604020202020204" pitchFamily="34" charset="0"/>
              </a:rPr>
              <a:t>ĀTAP </a:t>
            </a:r>
            <a:r>
              <a:rPr lang="lv-lv" sz="1100" dirty="0">
                <a:latin typeface="arial" panose="020B0604020202020204" pitchFamily="34" charset="0"/>
                <a:cs typeface="Arial" panose="020B0604020202020204" pitchFamily="34" charset="0"/>
              </a:rPr>
              <a:t>– ārpustiesas tiesiskās aizsardzības process Maksātnespējas likuma izpratnē (procesa shēmu skat. </a:t>
            </a:r>
            <a:r>
              <a:rPr lang="lv-lv" sz="1100" u="sng" dirty="0">
                <a:solidFill>
                  <a:srgbClr val="990066"/>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11. pielikumā</a:t>
            </a:r>
            <a:r>
              <a:rPr lang="lv-lv" sz="1100" dirty="0">
                <a:latin typeface="arial" panose="020B0604020202020204" pitchFamily="34" charset="0"/>
                <a:cs typeface="Arial" panose="020B0604020202020204" pitchFamily="34" charset="0"/>
              </a:rPr>
              <a:t>)</a:t>
            </a:r>
            <a:r>
              <a:rPr lang="lv-LV" sz="1100" dirty="0">
                <a:latin typeface="arial" panose="020B0604020202020204" pitchFamily="34" charset="0"/>
                <a:cs typeface="Arial" panose="020B0604020202020204" pitchFamily="34" charset="0"/>
              </a:rPr>
              <a:t>.</a:t>
            </a:r>
            <a:r>
              <a:rPr lang="lv-lv" sz="1100" dirty="0">
                <a:latin typeface="arial" panose="020B0604020202020204" pitchFamily="34" charset="0"/>
                <a:cs typeface="Arial" panose="020B0604020202020204" pitchFamily="34" charset="0"/>
              </a:rPr>
              <a:t> Saskaņā ar Latvijas tiesisko regulējumu ĀTAP tiek uzskatīts par TAP paveidu.</a:t>
            </a:r>
          </a:p>
        </p:txBody>
      </p:sp>
      <p:sp>
        <p:nvSpPr>
          <p:cNvPr id="125" name="Freeform 23">
            <a:extLst>
              <a:ext uri="{FF2B5EF4-FFF2-40B4-BE49-F238E27FC236}">
                <a16:creationId xmlns:a16="http://schemas.microsoft.com/office/drawing/2014/main" id="{1E4501E1-3B8B-473B-989E-5B4BD5F8390C}"/>
              </a:ext>
            </a:extLst>
          </p:cNvPr>
          <p:cNvSpPr>
            <a:spLocks noChangeAspect="1" noEditPoints="1"/>
          </p:cNvSpPr>
          <p:nvPr/>
        </p:nvSpPr>
        <p:spPr bwMode="auto">
          <a:xfrm>
            <a:off x="11334307" y="5832161"/>
            <a:ext cx="270557" cy="361139"/>
          </a:xfrm>
          <a:custGeom>
            <a:avLst/>
            <a:gdLst>
              <a:gd name="T0" fmla="*/ 75 w 150"/>
              <a:gd name="T1" fmla="*/ 138 h 200"/>
              <a:gd name="T2" fmla="*/ 138 w 150"/>
              <a:gd name="T3" fmla="*/ 180 h 200"/>
              <a:gd name="T4" fmla="*/ 138 w 150"/>
              <a:gd name="T5" fmla="*/ 14 h 200"/>
              <a:gd name="T6" fmla="*/ 133 w 150"/>
              <a:gd name="T7" fmla="*/ 12 h 200"/>
              <a:gd name="T8" fmla="*/ 18 w 150"/>
              <a:gd name="T9" fmla="*/ 12 h 200"/>
              <a:gd name="T10" fmla="*/ 13 w 150"/>
              <a:gd name="T11" fmla="*/ 14 h 200"/>
              <a:gd name="T12" fmla="*/ 13 w 150"/>
              <a:gd name="T13" fmla="*/ 180 h 200"/>
              <a:gd name="T14" fmla="*/ 75 w 150"/>
              <a:gd name="T15" fmla="*/ 138 h 200"/>
              <a:gd name="T16" fmla="*/ 75 w 150"/>
              <a:gd name="T17" fmla="*/ 153 h 200"/>
              <a:gd name="T18" fmla="*/ 5 w 150"/>
              <a:gd name="T19" fmla="*/ 200 h 200"/>
              <a:gd name="T20" fmla="*/ 0 w 150"/>
              <a:gd name="T21" fmla="*/ 195 h 200"/>
              <a:gd name="T22" fmla="*/ 0 w 150"/>
              <a:gd name="T23" fmla="*/ 14 h 200"/>
              <a:gd name="T24" fmla="*/ 18 w 150"/>
              <a:gd name="T25" fmla="*/ 0 h 200"/>
              <a:gd name="T26" fmla="*/ 133 w 150"/>
              <a:gd name="T27" fmla="*/ 0 h 200"/>
              <a:gd name="T28" fmla="*/ 150 w 150"/>
              <a:gd name="T29" fmla="*/ 14 h 200"/>
              <a:gd name="T30" fmla="*/ 150 w 150"/>
              <a:gd name="T31" fmla="*/ 195 h 200"/>
              <a:gd name="T32" fmla="*/ 145 w 150"/>
              <a:gd name="T33" fmla="*/ 200 h 200"/>
              <a:gd name="T34" fmla="*/ 75 w 150"/>
              <a:gd name="T35" fmla="*/ 15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 h="200">
                <a:moveTo>
                  <a:pt x="75" y="138"/>
                </a:moveTo>
                <a:cubicBezTo>
                  <a:pt x="138" y="180"/>
                  <a:pt x="138" y="180"/>
                  <a:pt x="138" y="180"/>
                </a:cubicBezTo>
                <a:cubicBezTo>
                  <a:pt x="138" y="14"/>
                  <a:pt x="138" y="14"/>
                  <a:pt x="138" y="14"/>
                </a:cubicBezTo>
                <a:cubicBezTo>
                  <a:pt x="138" y="13"/>
                  <a:pt x="136" y="12"/>
                  <a:pt x="133" y="12"/>
                </a:cubicBezTo>
                <a:cubicBezTo>
                  <a:pt x="18" y="12"/>
                  <a:pt x="18" y="12"/>
                  <a:pt x="18" y="12"/>
                </a:cubicBezTo>
                <a:cubicBezTo>
                  <a:pt x="14" y="12"/>
                  <a:pt x="13" y="13"/>
                  <a:pt x="13" y="14"/>
                </a:cubicBezTo>
                <a:cubicBezTo>
                  <a:pt x="13" y="180"/>
                  <a:pt x="13" y="180"/>
                  <a:pt x="13" y="180"/>
                </a:cubicBezTo>
                <a:lnTo>
                  <a:pt x="75" y="138"/>
                </a:lnTo>
                <a:close/>
                <a:moveTo>
                  <a:pt x="75" y="153"/>
                </a:moveTo>
                <a:cubicBezTo>
                  <a:pt x="5" y="200"/>
                  <a:pt x="5" y="200"/>
                  <a:pt x="5" y="200"/>
                </a:cubicBezTo>
                <a:cubicBezTo>
                  <a:pt x="2" y="200"/>
                  <a:pt x="0" y="199"/>
                  <a:pt x="0" y="195"/>
                </a:cubicBezTo>
                <a:cubicBezTo>
                  <a:pt x="0" y="14"/>
                  <a:pt x="0" y="14"/>
                  <a:pt x="0" y="14"/>
                </a:cubicBezTo>
                <a:cubicBezTo>
                  <a:pt x="0" y="6"/>
                  <a:pt x="7" y="0"/>
                  <a:pt x="18" y="0"/>
                </a:cubicBezTo>
                <a:cubicBezTo>
                  <a:pt x="133" y="0"/>
                  <a:pt x="133" y="0"/>
                  <a:pt x="133" y="0"/>
                </a:cubicBezTo>
                <a:cubicBezTo>
                  <a:pt x="143" y="0"/>
                  <a:pt x="150" y="6"/>
                  <a:pt x="150" y="14"/>
                </a:cubicBezTo>
                <a:cubicBezTo>
                  <a:pt x="150" y="195"/>
                  <a:pt x="150" y="195"/>
                  <a:pt x="150" y="195"/>
                </a:cubicBezTo>
                <a:cubicBezTo>
                  <a:pt x="150" y="199"/>
                  <a:pt x="148" y="200"/>
                  <a:pt x="145" y="200"/>
                </a:cubicBezTo>
                <a:lnTo>
                  <a:pt x="75" y="153"/>
                </a:lnTo>
                <a:close/>
              </a:path>
            </a:pathLst>
          </a:custGeom>
          <a:solidFill>
            <a:srgbClr val="6BA439"/>
          </a:solidFill>
          <a:ln>
            <a:noFill/>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sp>
        <p:nvSpPr>
          <p:cNvPr id="293" name="Rectangle 292">
            <a:extLst>
              <a:ext uri="{FF2B5EF4-FFF2-40B4-BE49-F238E27FC236}">
                <a16:creationId xmlns:a16="http://schemas.microsoft.com/office/drawing/2014/main" id="{0BA7FAC6-45D7-46A3-B1E5-BCCF1817CDAA}"/>
              </a:ext>
            </a:extLst>
          </p:cNvPr>
          <p:cNvSpPr/>
          <p:nvPr/>
        </p:nvSpPr>
        <p:spPr>
          <a:xfrm>
            <a:off x="1713800" y="3386483"/>
            <a:ext cx="350187" cy="15989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cxnSp>
        <p:nvCxnSpPr>
          <p:cNvPr id="294" name="Straight Connector 293">
            <a:extLst>
              <a:ext uri="{FF2B5EF4-FFF2-40B4-BE49-F238E27FC236}">
                <a16:creationId xmlns:a16="http://schemas.microsoft.com/office/drawing/2014/main" id="{5FDA68EF-8324-40F0-9969-86880F4A53C0}"/>
              </a:ext>
            </a:extLst>
          </p:cNvPr>
          <p:cNvCxnSpPr>
            <a:cxnSpLocks/>
            <a:stCxn id="339" idx="2"/>
            <a:endCxn id="368" idx="0"/>
          </p:cNvCxnSpPr>
          <p:nvPr/>
        </p:nvCxnSpPr>
        <p:spPr>
          <a:xfrm>
            <a:off x="4793218" y="4070780"/>
            <a:ext cx="11017" cy="297966"/>
          </a:xfrm>
          <a:prstGeom prst="line">
            <a:avLst/>
          </a:prstGeom>
          <a:ln w="3175">
            <a:solidFill>
              <a:schemeClr val="bg2"/>
            </a:solidFill>
            <a:headEnd type="triangle"/>
          </a:ln>
        </p:spPr>
        <p:style>
          <a:lnRef idx="1">
            <a:schemeClr val="accent1"/>
          </a:lnRef>
          <a:fillRef idx="0">
            <a:schemeClr val="accent1"/>
          </a:fillRef>
          <a:effectRef idx="0">
            <a:schemeClr val="accent1"/>
          </a:effectRef>
          <a:fontRef idx="minor">
            <a:schemeClr val="tx1"/>
          </a:fontRef>
        </p:style>
      </p:cxnSp>
      <p:sp>
        <p:nvSpPr>
          <p:cNvPr id="295" name="Freeform: Shape 294">
            <a:extLst>
              <a:ext uri="{FF2B5EF4-FFF2-40B4-BE49-F238E27FC236}">
                <a16:creationId xmlns:a16="http://schemas.microsoft.com/office/drawing/2014/main" id="{11A3F1B8-7D14-489D-9086-43454C71C235}"/>
              </a:ext>
            </a:extLst>
          </p:cNvPr>
          <p:cNvSpPr/>
          <p:nvPr/>
        </p:nvSpPr>
        <p:spPr>
          <a:xfrm>
            <a:off x="3504537" y="5293581"/>
            <a:ext cx="1288256" cy="327991"/>
          </a:xfrm>
          <a:custGeom>
            <a:avLst/>
            <a:gdLst>
              <a:gd name="connsiteX0" fmla="*/ 0 w 914400"/>
              <a:gd name="connsiteY0" fmla="*/ 0 h 327991"/>
              <a:gd name="connsiteX1" fmla="*/ 914400 w 914400"/>
              <a:gd name="connsiteY1" fmla="*/ 0 h 327991"/>
              <a:gd name="connsiteX2" fmla="*/ 914400 w 914400"/>
              <a:gd name="connsiteY2" fmla="*/ 327991 h 327991"/>
            </a:gdLst>
            <a:ahLst/>
            <a:cxnLst>
              <a:cxn ang="0">
                <a:pos x="connsiteX0" y="connsiteY0"/>
              </a:cxn>
              <a:cxn ang="0">
                <a:pos x="connsiteX1" y="connsiteY1"/>
              </a:cxn>
              <a:cxn ang="0">
                <a:pos x="connsiteX2" y="connsiteY2"/>
              </a:cxn>
            </a:cxnLst>
            <a:rect l="l" t="t" r="r" b="b"/>
            <a:pathLst>
              <a:path w="914400" h="327991">
                <a:moveTo>
                  <a:pt x="0" y="0"/>
                </a:moveTo>
                <a:lnTo>
                  <a:pt x="914400" y="0"/>
                </a:lnTo>
                <a:lnTo>
                  <a:pt x="914400" y="327991"/>
                </a:lnTo>
              </a:path>
            </a:pathLst>
          </a:cu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a:solidFill>
                <a:srgbClr val="E57100"/>
              </a:solidFill>
              <a:latin typeface="arial" panose="020B0604020202020204" pitchFamily="34" charset="0"/>
            </a:endParaRPr>
          </a:p>
        </p:txBody>
      </p:sp>
      <p:cxnSp>
        <p:nvCxnSpPr>
          <p:cNvPr id="296" name="Connector: Elbow 295">
            <a:extLst>
              <a:ext uri="{FF2B5EF4-FFF2-40B4-BE49-F238E27FC236}">
                <a16:creationId xmlns:a16="http://schemas.microsoft.com/office/drawing/2014/main" id="{CCAA68DC-359D-452F-9623-74B6E5140790}"/>
              </a:ext>
            </a:extLst>
          </p:cNvPr>
          <p:cNvCxnSpPr>
            <a:cxnSpLocks/>
            <a:stCxn id="340" idx="1"/>
            <a:endCxn id="330" idx="0"/>
          </p:cNvCxnSpPr>
          <p:nvPr/>
        </p:nvCxnSpPr>
        <p:spPr>
          <a:xfrm rot="10800000" flipV="1">
            <a:off x="2588676" y="3691965"/>
            <a:ext cx="1077807" cy="1409520"/>
          </a:xfrm>
          <a:prstGeom prst="bentConnector2">
            <a:avLst/>
          </a:prstGeom>
          <a:ln w="3175">
            <a:solidFill>
              <a:srgbClr val="0057B8"/>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7D89285A-1320-43D5-B822-B62DDE4327E4}"/>
              </a:ext>
            </a:extLst>
          </p:cNvPr>
          <p:cNvCxnSpPr>
            <a:cxnSpLocks/>
            <a:stCxn id="337" idx="6"/>
            <a:endCxn id="338" idx="2"/>
          </p:cNvCxnSpPr>
          <p:nvPr/>
        </p:nvCxnSpPr>
        <p:spPr>
          <a:xfrm>
            <a:off x="4551517" y="3084124"/>
            <a:ext cx="345644" cy="1"/>
          </a:xfrm>
          <a:prstGeom prst="line">
            <a:avLst/>
          </a:prstGeom>
          <a:ln w="3175">
            <a:solidFill>
              <a:srgbClr val="0057B8"/>
            </a:solidFill>
          </a:ln>
        </p:spPr>
        <p:style>
          <a:lnRef idx="1">
            <a:schemeClr val="accent1"/>
          </a:lnRef>
          <a:fillRef idx="0">
            <a:schemeClr val="accent1"/>
          </a:fillRef>
          <a:effectRef idx="0">
            <a:schemeClr val="accent1"/>
          </a:effectRef>
          <a:fontRef idx="minor">
            <a:schemeClr val="tx1"/>
          </a:fontRef>
        </p:style>
      </p:cxnSp>
      <p:cxnSp>
        <p:nvCxnSpPr>
          <p:cNvPr id="298" name="Connector: Elbow 297">
            <a:extLst>
              <a:ext uri="{FF2B5EF4-FFF2-40B4-BE49-F238E27FC236}">
                <a16:creationId xmlns:a16="http://schemas.microsoft.com/office/drawing/2014/main" id="{5EBBEDF6-6223-4F05-B2A0-38C98493F831}"/>
              </a:ext>
            </a:extLst>
          </p:cNvPr>
          <p:cNvCxnSpPr>
            <a:cxnSpLocks/>
            <a:endCxn id="339" idx="0"/>
          </p:cNvCxnSpPr>
          <p:nvPr/>
        </p:nvCxnSpPr>
        <p:spPr>
          <a:xfrm>
            <a:off x="3504861" y="3084200"/>
            <a:ext cx="1288357" cy="848081"/>
          </a:xfrm>
          <a:prstGeom prst="bentConnector2">
            <a:avLst/>
          </a:prstGeom>
          <a:ln w="3175">
            <a:solidFill>
              <a:srgbClr val="0057B8"/>
            </a:solidFill>
            <a:tailEnd type="triangle"/>
          </a:ln>
        </p:spPr>
        <p:style>
          <a:lnRef idx="1">
            <a:schemeClr val="accent1"/>
          </a:lnRef>
          <a:fillRef idx="0">
            <a:schemeClr val="accent1"/>
          </a:fillRef>
          <a:effectRef idx="0">
            <a:schemeClr val="accent1"/>
          </a:effectRef>
          <a:fontRef idx="minor">
            <a:schemeClr val="tx1"/>
          </a:fontRef>
        </p:style>
      </p:cxnSp>
      <p:cxnSp>
        <p:nvCxnSpPr>
          <p:cNvPr id="299" name="Connector: Elbow 298">
            <a:extLst>
              <a:ext uri="{FF2B5EF4-FFF2-40B4-BE49-F238E27FC236}">
                <a16:creationId xmlns:a16="http://schemas.microsoft.com/office/drawing/2014/main" id="{C57FA98E-AF02-4A8F-A143-8FEF9FE7C8A6}"/>
              </a:ext>
            </a:extLst>
          </p:cNvPr>
          <p:cNvCxnSpPr>
            <a:cxnSpLocks/>
          </p:cNvCxnSpPr>
          <p:nvPr/>
        </p:nvCxnSpPr>
        <p:spPr>
          <a:xfrm>
            <a:off x="3504861" y="3084200"/>
            <a:ext cx="391559" cy="557080"/>
          </a:xfrm>
          <a:prstGeom prst="bentConnector2">
            <a:avLst/>
          </a:prstGeom>
          <a:ln w="3175">
            <a:solidFill>
              <a:srgbClr val="0057B8"/>
            </a:solidFill>
            <a:tailEnd type="triangle"/>
          </a:ln>
        </p:spPr>
        <p:style>
          <a:lnRef idx="1">
            <a:schemeClr val="accent1"/>
          </a:lnRef>
          <a:fillRef idx="0">
            <a:schemeClr val="accent1"/>
          </a:fillRef>
          <a:effectRef idx="0">
            <a:schemeClr val="accent1"/>
          </a:effectRef>
          <a:fontRef idx="minor">
            <a:schemeClr val="tx1"/>
          </a:fontRef>
        </p:style>
      </p:cxnSp>
      <p:cxnSp>
        <p:nvCxnSpPr>
          <p:cNvPr id="300" name="Connector: Elbow 299">
            <a:extLst>
              <a:ext uri="{FF2B5EF4-FFF2-40B4-BE49-F238E27FC236}">
                <a16:creationId xmlns:a16="http://schemas.microsoft.com/office/drawing/2014/main" id="{8DD150A1-B987-4D9B-BD1B-2681281C24F1}"/>
              </a:ext>
            </a:extLst>
          </p:cNvPr>
          <p:cNvCxnSpPr>
            <a:cxnSpLocks/>
            <a:stCxn id="319" idx="1"/>
            <a:endCxn id="322" idx="0"/>
          </p:cNvCxnSpPr>
          <p:nvPr/>
        </p:nvCxnSpPr>
        <p:spPr>
          <a:xfrm rot="10800000" flipV="1">
            <a:off x="945663" y="3065635"/>
            <a:ext cx="767613" cy="320848"/>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01" name="Rectangle: Rounded Corners 300">
            <a:extLst>
              <a:ext uri="{FF2B5EF4-FFF2-40B4-BE49-F238E27FC236}">
                <a16:creationId xmlns:a16="http://schemas.microsoft.com/office/drawing/2014/main" id="{FF5B1155-1949-47E3-AAEC-8F24CFD84D34}"/>
              </a:ext>
            </a:extLst>
          </p:cNvPr>
          <p:cNvSpPr/>
          <p:nvPr/>
        </p:nvSpPr>
        <p:spPr>
          <a:xfrm>
            <a:off x="1713275" y="2024063"/>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rtl="0"/>
            <a:r>
              <a:rPr lang="lv-lv" sz="1000" b="1" dirty="0">
                <a:solidFill>
                  <a:schemeClr val="bg1"/>
                </a:solidFill>
                <a:latin typeface="arial" panose="020B0604020202020204" pitchFamily="34" charset="0"/>
                <a:cs typeface="Arial" panose="020B0604020202020204" pitchFamily="34" charset="0"/>
              </a:rPr>
              <a:t>Finanšu </a:t>
            </a:r>
            <a:br>
              <a:rPr lang="en-US" sz="1000" b="1" dirty="0">
                <a:solidFill>
                  <a:schemeClr val="bg1"/>
                </a:solidFill>
                <a:latin typeface="arial" panose="020B0604020202020204" pitchFamily="34" charset="0"/>
                <a:cs typeface="Arial" panose="020B0604020202020204" pitchFamily="34" charset="0"/>
              </a:rPr>
            </a:br>
            <a:r>
              <a:rPr lang="lv-LV" sz="1000" b="1" dirty="0">
                <a:solidFill>
                  <a:schemeClr val="bg1"/>
                </a:solidFill>
                <a:latin typeface="arial" panose="020B0604020202020204" pitchFamily="34" charset="0"/>
                <a:cs typeface="Arial" panose="020B0604020202020204" pitchFamily="34" charset="0"/>
              </a:rPr>
              <a:t>grūtīb</a:t>
            </a:r>
            <a:r>
              <a:rPr lang="lv-lv" sz="1000" b="1" dirty="0">
                <a:solidFill>
                  <a:schemeClr val="bg1"/>
                </a:solidFill>
                <a:latin typeface="arial" panose="020B0604020202020204" pitchFamily="34" charset="0"/>
                <a:cs typeface="Arial" panose="020B0604020202020204" pitchFamily="34" charset="0"/>
              </a:rPr>
              <a:t>as</a:t>
            </a:r>
          </a:p>
        </p:txBody>
      </p:sp>
      <p:grpSp>
        <p:nvGrpSpPr>
          <p:cNvPr id="302" name="Group 301">
            <a:extLst>
              <a:ext uri="{FF2B5EF4-FFF2-40B4-BE49-F238E27FC236}">
                <a16:creationId xmlns:a16="http://schemas.microsoft.com/office/drawing/2014/main" id="{57A54F38-D5BA-44E0-B524-EBA0F149325D}"/>
              </a:ext>
            </a:extLst>
          </p:cNvPr>
          <p:cNvGrpSpPr/>
          <p:nvPr/>
        </p:nvGrpSpPr>
        <p:grpSpPr>
          <a:xfrm>
            <a:off x="2574365" y="2143504"/>
            <a:ext cx="859589" cy="481843"/>
            <a:chOff x="782176" y="2867715"/>
            <a:chExt cx="903434" cy="506420"/>
          </a:xfrm>
        </p:grpSpPr>
        <p:cxnSp>
          <p:nvCxnSpPr>
            <p:cNvPr id="303" name="Straight Connector 302">
              <a:extLst>
                <a:ext uri="{FF2B5EF4-FFF2-40B4-BE49-F238E27FC236}">
                  <a16:creationId xmlns:a16="http://schemas.microsoft.com/office/drawing/2014/main" id="{C80D0C01-2D50-4587-B4AD-EC73169E09D6}"/>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4" name="Straight Connector 303">
              <a:extLst>
                <a:ext uri="{FF2B5EF4-FFF2-40B4-BE49-F238E27FC236}">
                  <a16:creationId xmlns:a16="http://schemas.microsoft.com/office/drawing/2014/main" id="{153F8AB0-2548-4294-A2C7-ED388B83B62E}"/>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05" name="Straight Connector 304">
              <a:extLst>
                <a:ext uri="{FF2B5EF4-FFF2-40B4-BE49-F238E27FC236}">
                  <a16:creationId xmlns:a16="http://schemas.microsoft.com/office/drawing/2014/main" id="{2953F108-10AD-4B29-84BB-76DE051A804F}"/>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06" name="Group 305">
              <a:extLst>
                <a:ext uri="{FF2B5EF4-FFF2-40B4-BE49-F238E27FC236}">
                  <a16:creationId xmlns:a16="http://schemas.microsoft.com/office/drawing/2014/main" id="{8455D944-CBA0-4AAE-8052-3A6DAD5A5DEC}"/>
                </a:ext>
              </a:extLst>
            </p:cNvPr>
            <p:cNvGrpSpPr/>
            <p:nvPr/>
          </p:nvGrpSpPr>
          <p:grpSpPr>
            <a:xfrm>
              <a:off x="782176" y="2867715"/>
              <a:ext cx="903434" cy="506420"/>
              <a:chOff x="818686" y="1701475"/>
              <a:chExt cx="903434" cy="506420"/>
            </a:xfrm>
          </p:grpSpPr>
          <p:cxnSp>
            <p:nvCxnSpPr>
              <p:cNvPr id="307" name="Straight Connector 306">
                <a:extLst>
                  <a:ext uri="{FF2B5EF4-FFF2-40B4-BE49-F238E27FC236}">
                    <a16:creationId xmlns:a16="http://schemas.microsoft.com/office/drawing/2014/main" id="{69C659ED-7F84-46AD-BC56-1B23697254FD}"/>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08" name="Straight Connector 307">
                <a:extLst>
                  <a:ext uri="{FF2B5EF4-FFF2-40B4-BE49-F238E27FC236}">
                    <a16:creationId xmlns:a16="http://schemas.microsoft.com/office/drawing/2014/main" id="{95551C9D-B36D-481C-A6D0-2AD3917A8142}"/>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09" name="Straight Connector 308">
                <a:extLst>
                  <a:ext uri="{FF2B5EF4-FFF2-40B4-BE49-F238E27FC236}">
                    <a16:creationId xmlns:a16="http://schemas.microsoft.com/office/drawing/2014/main" id="{4C30F937-1386-4CB5-8249-DABB97C648E7}"/>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10" name="Straight Connector 309">
                <a:extLst>
                  <a:ext uri="{FF2B5EF4-FFF2-40B4-BE49-F238E27FC236}">
                    <a16:creationId xmlns:a16="http://schemas.microsoft.com/office/drawing/2014/main" id="{4A1F86E1-4D24-49E5-9706-4CEE1744E615}"/>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11" name="Straight Connector 310">
                <a:extLst>
                  <a:ext uri="{FF2B5EF4-FFF2-40B4-BE49-F238E27FC236}">
                    <a16:creationId xmlns:a16="http://schemas.microsoft.com/office/drawing/2014/main" id="{162ADCDC-6E0E-4A77-A3BC-A3DBB9953597}"/>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12" name="Straight Connector 311">
                <a:extLst>
                  <a:ext uri="{FF2B5EF4-FFF2-40B4-BE49-F238E27FC236}">
                    <a16:creationId xmlns:a16="http://schemas.microsoft.com/office/drawing/2014/main" id="{A714607F-B38C-43E2-9AB5-E1D06A6E545E}"/>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13" name="Straight Connector 312">
                <a:extLst>
                  <a:ext uri="{FF2B5EF4-FFF2-40B4-BE49-F238E27FC236}">
                    <a16:creationId xmlns:a16="http://schemas.microsoft.com/office/drawing/2014/main" id="{31FB76C3-03C5-4208-A723-849C102CC215}"/>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14" name="Straight Connector 313">
                <a:extLst>
                  <a:ext uri="{FF2B5EF4-FFF2-40B4-BE49-F238E27FC236}">
                    <a16:creationId xmlns:a16="http://schemas.microsoft.com/office/drawing/2014/main" id="{B309F046-7455-44EB-8D9D-DC21ACB0290B}"/>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15" name="Straight Connector 314">
                <a:extLst>
                  <a:ext uri="{FF2B5EF4-FFF2-40B4-BE49-F238E27FC236}">
                    <a16:creationId xmlns:a16="http://schemas.microsoft.com/office/drawing/2014/main" id="{A85C2AE3-07B5-4C7E-A6E1-29A7441017E3}"/>
                  </a:ext>
                </a:extLst>
              </p:cNvPr>
              <p:cNvCxnSpPr>
                <a:cxnSpLocks/>
              </p:cNvCxnSpPr>
              <p:nvPr/>
            </p:nvCxnSpPr>
            <p:spPr>
              <a:xfrm>
                <a:off x="1475002" y="1903578"/>
                <a:ext cx="73624" cy="18781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16" name="Straight Connector 315">
                <a:extLst>
                  <a:ext uri="{FF2B5EF4-FFF2-40B4-BE49-F238E27FC236}">
                    <a16:creationId xmlns:a16="http://schemas.microsoft.com/office/drawing/2014/main" id="{01C08A5C-2CF9-4422-A16F-60B19A4B93D7}"/>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317" name="Straight Arrow Connector 316">
            <a:extLst>
              <a:ext uri="{FF2B5EF4-FFF2-40B4-BE49-F238E27FC236}">
                <a16:creationId xmlns:a16="http://schemas.microsoft.com/office/drawing/2014/main" id="{607C862E-1564-4D38-8BDF-374E79E2DDF5}"/>
              </a:ext>
            </a:extLst>
          </p:cNvPr>
          <p:cNvCxnSpPr>
            <a:cxnSpLocks/>
            <a:stCxn id="301" idx="2"/>
            <a:endCxn id="319" idx="0"/>
          </p:cNvCxnSpPr>
          <p:nvPr/>
        </p:nvCxnSpPr>
        <p:spPr>
          <a:xfrm flipH="1">
            <a:off x="2609068" y="2744788"/>
            <a:ext cx="1" cy="116015"/>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318" name="TextBox 317">
            <a:extLst>
              <a:ext uri="{FF2B5EF4-FFF2-40B4-BE49-F238E27FC236}">
                <a16:creationId xmlns:a16="http://schemas.microsoft.com/office/drawing/2014/main" id="{5A2C5A97-AD7A-427F-8389-EA9107D74961}"/>
              </a:ext>
            </a:extLst>
          </p:cNvPr>
          <p:cNvSpPr txBox="1"/>
          <p:nvPr/>
        </p:nvSpPr>
        <p:spPr>
          <a:xfrm>
            <a:off x="2170961" y="3385964"/>
            <a:ext cx="1316526" cy="169277"/>
          </a:xfrm>
          <a:prstGeom prst="rect">
            <a:avLst/>
          </a:prstGeom>
          <a:noFill/>
        </p:spPr>
        <p:txBody>
          <a:bodyPr wrap="square" lIns="0" tIns="0" rIns="0" bIns="0" rtlCol="0">
            <a:spAutoFit/>
          </a:bodyPr>
          <a:lstStyle/>
          <a:p>
            <a:pPr rtl="0"/>
            <a:r>
              <a:rPr lang="lv-LV" sz="1100" b="1" dirty="0">
                <a:solidFill>
                  <a:schemeClr val="bg1">
                    <a:lumMod val="50000"/>
                  </a:schemeClr>
                </a:solidFill>
                <a:latin typeface="arial" panose="020B0604020202020204" pitchFamily="34" charset="0"/>
                <a:cs typeface="Arial" panose="020B0604020202020204" pitchFamily="34" charset="0"/>
              </a:rPr>
              <a:t>Restrukturizācija</a:t>
            </a:r>
            <a:endParaRPr lang="en-US" sz="800" b="1" dirty="0">
              <a:solidFill>
                <a:schemeClr val="bg1">
                  <a:lumMod val="50000"/>
                </a:schemeClr>
              </a:solidFill>
              <a:latin typeface="arial" panose="020B0604020202020204" pitchFamily="34" charset="0"/>
              <a:cs typeface="Arial" panose="020B0604020202020204" pitchFamily="34" charset="0"/>
            </a:endParaRPr>
          </a:p>
        </p:txBody>
      </p:sp>
      <p:sp>
        <p:nvSpPr>
          <p:cNvPr id="319" name="Rectangle 318">
            <a:extLst>
              <a:ext uri="{FF2B5EF4-FFF2-40B4-BE49-F238E27FC236}">
                <a16:creationId xmlns:a16="http://schemas.microsoft.com/office/drawing/2014/main" id="{6BC6B133-2E7C-410B-B930-57281C1510AB}"/>
              </a:ext>
            </a:extLst>
          </p:cNvPr>
          <p:cNvSpPr/>
          <p:nvPr/>
        </p:nvSpPr>
        <p:spPr>
          <a:xfrm>
            <a:off x="1713275" y="2860803"/>
            <a:ext cx="1791586" cy="409664"/>
          </a:xfrm>
          <a:prstGeom prst="rect">
            <a:avLst/>
          </a:prstGeom>
          <a:solidFill>
            <a:schemeClr val="bg1">
              <a:lumMod val="85000"/>
            </a:schemeClr>
          </a:solidFill>
          <a:ln>
            <a:noFill/>
          </a:ln>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lv-lv" sz="1000" b="1" i="0" u="none" strike="noStrike" kern="1200" cap="none" spc="0" normalizeH="0" noProof="0">
                <a:ln>
                  <a:noFill/>
                </a:ln>
                <a:effectLst/>
                <a:uLnTx/>
                <a:uFillTx/>
                <a:latin typeface="arial" panose="020B0604020202020204" pitchFamily="34" charset="0"/>
                <a:cs typeface="Arial" panose="020B0604020202020204" pitchFamily="34" charset="0"/>
              </a:rPr>
              <a:t>Vai ir vienošanās ar visiem kreditoriem?</a:t>
            </a:r>
            <a:endParaRPr kumimoji="0" lang="en-US" sz="10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0" name="TextBox 319">
            <a:extLst>
              <a:ext uri="{FF2B5EF4-FFF2-40B4-BE49-F238E27FC236}">
                <a16:creationId xmlns:a16="http://schemas.microsoft.com/office/drawing/2014/main" id="{D8BE89A4-984D-494F-9250-AF27D27268CD}"/>
              </a:ext>
            </a:extLst>
          </p:cNvPr>
          <p:cNvSpPr txBox="1"/>
          <p:nvPr/>
        </p:nvSpPr>
        <p:spPr>
          <a:xfrm>
            <a:off x="3849693" y="2679563"/>
            <a:ext cx="713904" cy="184666"/>
          </a:xfrm>
          <a:prstGeom prst="rect">
            <a:avLst/>
          </a:prstGeom>
          <a:solidFill>
            <a:schemeClr val="bg1"/>
          </a:solidFill>
        </p:spPr>
        <p:txBody>
          <a:bodyPr wrap="none" lIns="36000" tIns="0" rIns="36000" bIns="0" rtlCol="0">
            <a:spAutoFit/>
          </a:bodyPr>
          <a:lstStyle/>
          <a:p>
            <a:pPr rtl="0"/>
            <a:r>
              <a:rPr lang="lv-LV" sz="1200" b="1" dirty="0">
                <a:solidFill>
                  <a:srgbClr val="0057B8"/>
                </a:solidFill>
                <a:latin typeface="arial" panose="020B0604020202020204" pitchFamily="34" charset="0"/>
                <a:cs typeface="Arial" panose="020B0604020202020204" pitchFamily="34" charset="0"/>
              </a:rPr>
              <a:t>Formālie</a:t>
            </a:r>
            <a:endParaRPr lang="en-US" sz="700" b="1" dirty="0">
              <a:solidFill>
                <a:srgbClr val="0057B8"/>
              </a:solidFill>
              <a:latin typeface="arial" panose="020B0604020202020204" pitchFamily="34" charset="0"/>
              <a:cs typeface="Arial" panose="020B0604020202020204" pitchFamily="34" charset="0"/>
            </a:endParaRPr>
          </a:p>
        </p:txBody>
      </p:sp>
      <p:sp>
        <p:nvSpPr>
          <p:cNvPr id="321" name="TextBox 320">
            <a:extLst>
              <a:ext uri="{FF2B5EF4-FFF2-40B4-BE49-F238E27FC236}">
                <a16:creationId xmlns:a16="http://schemas.microsoft.com/office/drawing/2014/main" id="{A0761445-6265-44E5-BABD-EEEE503ECF21}"/>
              </a:ext>
            </a:extLst>
          </p:cNvPr>
          <p:cNvSpPr txBox="1"/>
          <p:nvPr/>
        </p:nvSpPr>
        <p:spPr>
          <a:xfrm>
            <a:off x="683921" y="2679563"/>
            <a:ext cx="866190" cy="184666"/>
          </a:xfrm>
          <a:prstGeom prst="rect">
            <a:avLst/>
          </a:prstGeom>
          <a:solidFill>
            <a:schemeClr val="bg1"/>
          </a:solidFill>
        </p:spPr>
        <p:txBody>
          <a:bodyPr wrap="none" lIns="36000" tIns="0" rIns="36000" bIns="0" rtlCol="0">
            <a:spAutoFit/>
          </a:bodyPr>
          <a:lstStyle/>
          <a:p>
            <a:pPr rtl="0"/>
            <a:r>
              <a:rPr lang="lv-LV" sz="1200" b="1" dirty="0">
                <a:solidFill>
                  <a:schemeClr val="bg2"/>
                </a:solidFill>
                <a:latin typeface="arial" panose="020B0604020202020204" pitchFamily="34" charset="0"/>
                <a:cs typeface="Arial" panose="020B0604020202020204" pitchFamily="34" charset="0"/>
              </a:rPr>
              <a:t>Neformālie</a:t>
            </a:r>
            <a:endParaRPr lang="en-US" sz="900" b="1" dirty="0">
              <a:solidFill>
                <a:schemeClr val="bg2"/>
              </a:solidFill>
              <a:latin typeface="arial" panose="020B0604020202020204" pitchFamily="34" charset="0"/>
              <a:cs typeface="Arial" panose="020B0604020202020204" pitchFamily="34" charset="0"/>
            </a:endParaRPr>
          </a:p>
        </p:txBody>
      </p:sp>
      <p:sp>
        <p:nvSpPr>
          <p:cNvPr id="322" name="Rectangle: Rounded Corners 321">
            <a:extLst>
              <a:ext uri="{FF2B5EF4-FFF2-40B4-BE49-F238E27FC236}">
                <a16:creationId xmlns:a16="http://schemas.microsoft.com/office/drawing/2014/main" id="{6D35445B-02B4-4EE9-9776-ED03B9351FDC}"/>
              </a:ext>
            </a:extLst>
          </p:cNvPr>
          <p:cNvSpPr/>
          <p:nvPr/>
        </p:nvSpPr>
        <p:spPr>
          <a:xfrm>
            <a:off x="178049" y="3386483"/>
            <a:ext cx="1535226" cy="1598986"/>
          </a:xfrm>
          <a:prstGeom prst="roundRect">
            <a:avLst>
              <a:gd name="adj" fmla="val 0"/>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lnSpc>
                <a:spcPct val="107000"/>
              </a:lnSpc>
              <a:spcAft>
                <a:spcPts val="800"/>
              </a:spcAft>
            </a:pPr>
            <a:endParaRPr lang="en-GB" sz="1400" dirty="0">
              <a:solidFill>
                <a:prstClr val="white"/>
              </a:solidFill>
              <a:latin typeface="arial" panose="020B0604020202020204" pitchFamily="34" charset="0"/>
              <a:cs typeface="Times New Roman" panose="02020603050405020304" pitchFamily="18" charset="0"/>
            </a:endParaRPr>
          </a:p>
        </p:txBody>
      </p:sp>
      <p:sp>
        <p:nvSpPr>
          <p:cNvPr id="323" name="Rectangle 322">
            <a:extLst>
              <a:ext uri="{FF2B5EF4-FFF2-40B4-BE49-F238E27FC236}">
                <a16:creationId xmlns:a16="http://schemas.microsoft.com/office/drawing/2014/main" id="{B912596C-4844-41B0-A349-CDD9A43B91A5}"/>
              </a:ext>
            </a:extLst>
          </p:cNvPr>
          <p:cNvSpPr/>
          <p:nvPr/>
        </p:nvSpPr>
        <p:spPr>
          <a:xfrm>
            <a:off x="248202" y="4440711"/>
            <a:ext cx="1526617" cy="230832"/>
          </a:xfrm>
          <a:prstGeom prst="rect">
            <a:avLst/>
          </a:prstGeom>
        </p:spPr>
        <p:txBody>
          <a:bodyPr wrap="square" lIns="0" tIns="0" rIns="0" bIns="0" rtlCol="0">
            <a:spAutoFit/>
          </a:bodyPr>
          <a:lstStyle/>
          <a:p>
            <a:pPr lvl="0">
              <a:spcAft>
                <a:spcPts val="800"/>
              </a:spcAft>
              <a:defRPr/>
            </a:pPr>
            <a:r>
              <a:rPr lang="lv-lv" sz="750" b="1" dirty="0">
                <a:solidFill>
                  <a:schemeClr val="bg1"/>
                </a:solidFill>
                <a:latin typeface="arial" panose="020B0604020202020204" pitchFamily="34" charset="0"/>
                <a:cs typeface="Arial" panose="020B0604020202020204" pitchFamily="34" charset="0"/>
              </a:rPr>
              <a:t>tostarp </a:t>
            </a:r>
            <a:r>
              <a:rPr lang="lv-LV" sz="750" b="1" dirty="0">
                <a:solidFill>
                  <a:schemeClr val="bg1"/>
                </a:solidFill>
                <a:latin typeface="arial" panose="020B0604020202020204" pitchFamily="34" charset="0"/>
                <a:cs typeface="Arial" panose="020B0604020202020204" pitchFamily="34" charset="0"/>
              </a:rPr>
              <a:t>n</a:t>
            </a:r>
            <a:r>
              <a:rPr lang="lv-lv" sz="750" b="1" dirty="0">
                <a:solidFill>
                  <a:schemeClr val="bg1"/>
                </a:solidFill>
                <a:latin typeface="arial" panose="020B0604020202020204" pitchFamily="34" charset="0"/>
                <a:cs typeface="Arial" panose="020B0604020202020204" pitchFamily="34" charset="0"/>
              </a:rPr>
              <a:t>odokļu parād</a:t>
            </a:r>
            <a:r>
              <a:rPr lang="lv-LV" sz="750" b="1" dirty="0">
                <a:solidFill>
                  <a:schemeClr val="bg1"/>
                </a:solidFill>
                <a:latin typeface="arial" panose="020B0604020202020204" pitchFamily="34" charset="0"/>
                <a:cs typeface="Arial" panose="020B0604020202020204" pitchFamily="34" charset="0"/>
              </a:rPr>
              <a:t>u restrukturizācija</a:t>
            </a:r>
            <a:endParaRPr lang="lv-lv" sz="750" b="1" dirty="0">
              <a:solidFill>
                <a:schemeClr val="bg1"/>
              </a:solidFill>
              <a:latin typeface="arial" panose="020B0604020202020204" pitchFamily="34" charset="0"/>
              <a:cs typeface="Arial" panose="020B0604020202020204" pitchFamily="34" charset="0"/>
            </a:endParaRPr>
          </a:p>
        </p:txBody>
      </p:sp>
      <p:sp>
        <p:nvSpPr>
          <p:cNvPr id="324" name="Rectangle 323">
            <a:extLst>
              <a:ext uri="{FF2B5EF4-FFF2-40B4-BE49-F238E27FC236}">
                <a16:creationId xmlns:a16="http://schemas.microsoft.com/office/drawing/2014/main" id="{22ED8BB4-1059-4058-AAFA-40228E988832}"/>
              </a:ext>
            </a:extLst>
          </p:cNvPr>
          <p:cNvSpPr/>
          <p:nvPr/>
        </p:nvSpPr>
        <p:spPr>
          <a:xfrm>
            <a:off x="248713" y="4045154"/>
            <a:ext cx="1414371" cy="230832"/>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Saistību atmaksas nosacījumu maiņa</a:t>
            </a:r>
            <a:endPar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25" name="Rectangle 324">
            <a:extLst>
              <a:ext uri="{FF2B5EF4-FFF2-40B4-BE49-F238E27FC236}">
                <a16:creationId xmlns:a16="http://schemas.microsoft.com/office/drawing/2014/main" id="{B94C40C3-E2E0-4555-A133-27D8F3B8B517}"/>
              </a:ext>
            </a:extLst>
          </p:cNvPr>
          <p:cNvSpPr/>
          <p:nvPr/>
        </p:nvSpPr>
        <p:spPr>
          <a:xfrm>
            <a:off x="230555" y="4777505"/>
            <a:ext cx="1389718" cy="115416"/>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Finanšu </a:t>
            </a:r>
            <a:r>
              <a:rPr lang="lv-lv" sz="750" b="1" dirty="0">
                <a:solidFill>
                  <a:schemeClr val="bg1"/>
                </a:solidFill>
                <a:latin typeface="arial" panose="020B0604020202020204" pitchFamily="34" charset="0"/>
                <a:cs typeface="Arial" panose="020B0604020202020204" pitchFamily="34" charset="0"/>
              </a:rPr>
              <a:t>restrukturizācija</a:t>
            </a:r>
            <a:endPar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26" name="Rectangle 325">
            <a:extLst>
              <a:ext uri="{FF2B5EF4-FFF2-40B4-BE49-F238E27FC236}">
                <a16:creationId xmlns:a16="http://schemas.microsoft.com/office/drawing/2014/main" id="{39E8A36A-6D81-417C-8E7A-0F64F900A1D5}"/>
              </a:ext>
            </a:extLst>
          </p:cNvPr>
          <p:cNvSpPr/>
          <p:nvPr/>
        </p:nvSpPr>
        <p:spPr>
          <a:xfrm>
            <a:off x="248202" y="3678996"/>
            <a:ext cx="1414881" cy="230832"/>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Uzņēmējdarbības </a:t>
            </a: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operacionālā restrukturizācija</a:t>
            </a:r>
            <a:endPar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cxnSp>
        <p:nvCxnSpPr>
          <p:cNvPr id="327" name="Straight Connector 326">
            <a:extLst>
              <a:ext uri="{FF2B5EF4-FFF2-40B4-BE49-F238E27FC236}">
                <a16:creationId xmlns:a16="http://schemas.microsoft.com/office/drawing/2014/main" id="{9414E33A-598D-4A7B-BAEF-D71465B55FA6}"/>
              </a:ext>
            </a:extLst>
          </p:cNvPr>
          <p:cNvCxnSpPr/>
          <p:nvPr/>
        </p:nvCxnSpPr>
        <p:spPr>
          <a:xfrm>
            <a:off x="217426" y="3987327"/>
            <a:ext cx="1836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F134D5E0-C1D4-4EFB-B856-85B88F9DFB3A}"/>
              </a:ext>
            </a:extLst>
          </p:cNvPr>
          <p:cNvCxnSpPr/>
          <p:nvPr/>
        </p:nvCxnSpPr>
        <p:spPr>
          <a:xfrm>
            <a:off x="213426" y="4368746"/>
            <a:ext cx="1836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04BD2A67-E09A-4A3D-9530-1FA3403A849C}"/>
              </a:ext>
            </a:extLst>
          </p:cNvPr>
          <p:cNvCxnSpPr/>
          <p:nvPr/>
        </p:nvCxnSpPr>
        <p:spPr>
          <a:xfrm>
            <a:off x="236433" y="4696465"/>
            <a:ext cx="1800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30" name="Rectangle 329">
            <a:extLst>
              <a:ext uri="{FF2B5EF4-FFF2-40B4-BE49-F238E27FC236}">
                <a16:creationId xmlns:a16="http://schemas.microsoft.com/office/drawing/2014/main" id="{744F342D-2B57-4567-8A37-1747FAE8004C}"/>
              </a:ext>
            </a:extLst>
          </p:cNvPr>
          <p:cNvSpPr/>
          <p:nvPr/>
        </p:nvSpPr>
        <p:spPr>
          <a:xfrm>
            <a:off x="1713275" y="5101485"/>
            <a:ext cx="1750799" cy="409664"/>
          </a:xfrm>
          <a:prstGeom prst="rect">
            <a:avLst/>
          </a:prstGeom>
          <a:solidFill>
            <a:schemeClr val="bg1">
              <a:lumMod val="85000"/>
            </a:schemeClr>
          </a:solidFill>
          <a:ln>
            <a:noFill/>
          </a:ln>
        </p:spPr>
        <p:txBody>
          <a:bodyPr wrap="square" rtlCol="0">
            <a:spAutoFit/>
          </a:bodyPr>
          <a:lstStyle/>
          <a:p>
            <a:pPr lvl="0" algn="ctr" rtl="0">
              <a:lnSpc>
                <a:spcPct val="107000"/>
              </a:lnSpc>
              <a:spcAft>
                <a:spcPts val="800"/>
              </a:spcAft>
              <a:defRPr/>
            </a:pPr>
            <a:r>
              <a:rPr lang="lv-lv" sz="1000" b="1">
                <a:latin typeface="arial" panose="020B0604020202020204" pitchFamily="34" charset="0"/>
                <a:cs typeface="Arial" panose="020B0604020202020204" pitchFamily="34" charset="0"/>
              </a:rPr>
              <a:t>Vai pārstrukturēšana bijusi veiksmīga?</a:t>
            </a:r>
          </a:p>
        </p:txBody>
      </p:sp>
      <p:grpSp>
        <p:nvGrpSpPr>
          <p:cNvPr id="331" name="Group 330">
            <a:extLst>
              <a:ext uri="{FF2B5EF4-FFF2-40B4-BE49-F238E27FC236}">
                <a16:creationId xmlns:a16="http://schemas.microsoft.com/office/drawing/2014/main" id="{0428A364-BD21-49A0-B821-47AC1983775B}"/>
              </a:ext>
            </a:extLst>
          </p:cNvPr>
          <p:cNvGrpSpPr/>
          <p:nvPr/>
        </p:nvGrpSpPr>
        <p:grpSpPr>
          <a:xfrm>
            <a:off x="882361" y="2872512"/>
            <a:ext cx="326130" cy="326130"/>
            <a:chOff x="830785" y="2920929"/>
            <a:chExt cx="326130" cy="326130"/>
          </a:xfrm>
        </p:grpSpPr>
        <p:sp>
          <p:nvSpPr>
            <p:cNvPr id="332" name="Oval 331">
              <a:extLst>
                <a:ext uri="{FF2B5EF4-FFF2-40B4-BE49-F238E27FC236}">
                  <a16:creationId xmlns:a16="http://schemas.microsoft.com/office/drawing/2014/main" id="{CC6D839A-3E48-4CAB-B03D-CE569ECF801B}"/>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333" name="Freeform 60">
              <a:extLst>
                <a:ext uri="{FF2B5EF4-FFF2-40B4-BE49-F238E27FC236}">
                  <a16:creationId xmlns:a16="http://schemas.microsoft.com/office/drawing/2014/main" id="{8B6EAAE0-119C-4B0D-8B20-FFF45183BE87}"/>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chemeClr val="bg2"/>
            </a:solidFill>
            <a:ln>
              <a:noFill/>
            </a:ln>
          </p:spPr>
          <p:txBody>
            <a:bodyPr vert="horz" wrap="square" lIns="78191" tIns="39096" rIns="78191" bIns="39096" numCol="1" rtlCol="0" anchor="t" anchorCtr="0" compatLnSpc="1">
              <a:prstTxWarp prst="textNoShape">
                <a:avLst/>
              </a:prstTxWarp>
            </a:bodyPr>
            <a:lstStyle/>
            <a:p>
              <a:pPr rtl="0"/>
              <a:endParaRPr lang="en-US" sz="800" dirty="0">
                <a:latin typeface="arial" panose="020B0604020202020204" pitchFamily="34" charset="0"/>
              </a:endParaRPr>
            </a:p>
          </p:txBody>
        </p:sp>
      </p:grpSp>
      <p:grpSp>
        <p:nvGrpSpPr>
          <p:cNvPr id="334" name="Group 333">
            <a:extLst>
              <a:ext uri="{FF2B5EF4-FFF2-40B4-BE49-F238E27FC236}">
                <a16:creationId xmlns:a16="http://schemas.microsoft.com/office/drawing/2014/main" id="{28FCFDA8-B734-49CE-9BC5-11663BC6AC00}"/>
              </a:ext>
            </a:extLst>
          </p:cNvPr>
          <p:cNvGrpSpPr/>
          <p:nvPr/>
        </p:nvGrpSpPr>
        <p:grpSpPr>
          <a:xfrm>
            <a:off x="3759192" y="2945445"/>
            <a:ext cx="277482" cy="277482"/>
            <a:chOff x="3759192" y="2945445"/>
            <a:chExt cx="277482" cy="277482"/>
          </a:xfrm>
        </p:grpSpPr>
        <p:sp>
          <p:nvSpPr>
            <p:cNvPr id="335" name="Oval 334">
              <a:extLst>
                <a:ext uri="{FF2B5EF4-FFF2-40B4-BE49-F238E27FC236}">
                  <a16:creationId xmlns:a16="http://schemas.microsoft.com/office/drawing/2014/main" id="{1A306353-8C9A-4CD8-B66E-864542E56A52}"/>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336" name="Freeform 61">
              <a:extLst>
                <a:ext uri="{FF2B5EF4-FFF2-40B4-BE49-F238E27FC236}">
                  <a16:creationId xmlns:a16="http://schemas.microsoft.com/office/drawing/2014/main" id="{032C0ECF-C4FB-4718-8ADC-D7E40982AEEB}"/>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rgbClr val="0057B8"/>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sp>
        <p:nvSpPr>
          <p:cNvPr id="337" name="TextBox 336">
            <a:extLst>
              <a:ext uri="{FF2B5EF4-FFF2-40B4-BE49-F238E27FC236}">
                <a16:creationId xmlns:a16="http://schemas.microsoft.com/office/drawing/2014/main" id="{2B9B6B71-230E-468F-A1DE-297512F81609}"/>
              </a:ext>
            </a:extLst>
          </p:cNvPr>
          <p:cNvSpPr txBox="1"/>
          <p:nvPr/>
        </p:nvSpPr>
        <p:spPr>
          <a:xfrm>
            <a:off x="4263517" y="2957330"/>
            <a:ext cx="288000" cy="253588"/>
          </a:xfrm>
          <a:prstGeom prst="ellipse">
            <a:avLst/>
          </a:prstGeom>
          <a:solidFill>
            <a:srgbClr val="0057B8"/>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sp>
        <p:nvSpPr>
          <p:cNvPr id="338" name="TextBox 337">
            <a:extLst>
              <a:ext uri="{FF2B5EF4-FFF2-40B4-BE49-F238E27FC236}">
                <a16:creationId xmlns:a16="http://schemas.microsoft.com/office/drawing/2014/main" id="{58DCBDE3-6531-4C05-9EE3-8E2EE3FE5AF0}"/>
              </a:ext>
            </a:extLst>
          </p:cNvPr>
          <p:cNvSpPr txBox="1"/>
          <p:nvPr/>
        </p:nvSpPr>
        <p:spPr>
          <a:xfrm>
            <a:off x="4897161" y="2951568"/>
            <a:ext cx="288000" cy="265113"/>
          </a:xfrm>
          <a:prstGeom prst="ellipse">
            <a:avLst/>
          </a:prstGeom>
          <a:solidFill>
            <a:schemeClr val="bg2"/>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sp>
        <p:nvSpPr>
          <p:cNvPr id="339" name="TextBox 338">
            <a:extLst>
              <a:ext uri="{FF2B5EF4-FFF2-40B4-BE49-F238E27FC236}">
                <a16:creationId xmlns:a16="http://schemas.microsoft.com/office/drawing/2014/main" id="{728C345E-EFBD-44F8-8906-EDF4D2F65B77}"/>
              </a:ext>
            </a:extLst>
          </p:cNvPr>
          <p:cNvSpPr txBox="1"/>
          <p:nvPr/>
        </p:nvSpPr>
        <p:spPr>
          <a:xfrm>
            <a:off x="4616654" y="3932281"/>
            <a:ext cx="353127" cy="138499"/>
          </a:xfrm>
          <a:prstGeom prst="rect">
            <a:avLst/>
          </a:prstGeom>
          <a:solidFill>
            <a:schemeClr val="bg1"/>
          </a:solidFill>
        </p:spPr>
        <p:txBody>
          <a:bodyPr wrap="square" lIns="0" tIns="0" rIns="0" bIns="0" rtlCol="0">
            <a:spAutoFit/>
          </a:bodyPr>
          <a:lstStyle/>
          <a:p>
            <a:pPr algn="ctr" rtl="0"/>
            <a:r>
              <a:rPr lang="lv-lv" sz="900" b="1">
                <a:solidFill>
                  <a:schemeClr val="tx1">
                    <a:lumMod val="75000"/>
                    <a:lumOff val="25000"/>
                  </a:schemeClr>
                </a:solidFill>
                <a:latin typeface="arial" panose="020B0604020202020204" pitchFamily="34" charset="0"/>
                <a:cs typeface="Arial" panose="020B0604020202020204" pitchFamily="34" charset="0"/>
              </a:rPr>
              <a:t>TAP</a:t>
            </a:r>
          </a:p>
        </p:txBody>
      </p:sp>
      <p:sp>
        <p:nvSpPr>
          <p:cNvPr id="340" name="TextBox 339">
            <a:extLst>
              <a:ext uri="{FF2B5EF4-FFF2-40B4-BE49-F238E27FC236}">
                <a16:creationId xmlns:a16="http://schemas.microsoft.com/office/drawing/2014/main" id="{7322AE5B-2B40-4C0C-AD1B-1D806B3B26F4}"/>
              </a:ext>
            </a:extLst>
          </p:cNvPr>
          <p:cNvSpPr txBox="1"/>
          <p:nvPr/>
        </p:nvSpPr>
        <p:spPr>
          <a:xfrm>
            <a:off x="3666482" y="3622715"/>
            <a:ext cx="459876" cy="138499"/>
          </a:xfrm>
          <a:prstGeom prst="rect">
            <a:avLst/>
          </a:prstGeom>
          <a:solidFill>
            <a:schemeClr val="bg1"/>
          </a:solidFill>
        </p:spPr>
        <p:txBody>
          <a:bodyPr wrap="square" lIns="0" tIns="0" rIns="0" bIns="0" rtlCol="0">
            <a:spAutoFit/>
          </a:bodyPr>
          <a:lstStyle/>
          <a:p>
            <a:pPr algn="ctr" rtl="0"/>
            <a:r>
              <a:rPr lang="lv-lv" sz="900" b="1">
                <a:solidFill>
                  <a:schemeClr val="tx1">
                    <a:lumMod val="75000"/>
                    <a:lumOff val="25000"/>
                  </a:schemeClr>
                </a:solidFill>
                <a:latin typeface="arial" panose="020B0604020202020204" pitchFamily="34" charset="0"/>
                <a:cs typeface="Arial" panose="020B0604020202020204" pitchFamily="34" charset="0"/>
              </a:rPr>
              <a:t>ĀTAP</a:t>
            </a:r>
          </a:p>
        </p:txBody>
      </p:sp>
      <p:sp>
        <p:nvSpPr>
          <p:cNvPr id="341" name="TextBox 340">
            <a:extLst>
              <a:ext uri="{FF2B5EF4-FFF2-40B4-BE49-F238E27FC236}">
                <a16:creationId xmlns:a16="http://schemas.microsoft.com/office/drawing/2014/main" id="{92FBFCA8-6CAD-44BE-8B36-E3CAA9B1D851}"/>
              </a:ext>
            </a:extLst>
          </p:cNvPr>
          <p:cNvSpPr txBox="1"/>
          <p:nvPr/>
        </p:nvSpPr>
        <p:spPr>
          <a:xfrm>
            <a:off x="3594219" y="5624513"/>
            <a:ext cx="1454634" cy="720725"/>
          </a:xfrm>
          <a:prstGeom prst="rect">
            <a:avLst/>
          </a:prstGeom>
          <a:solidFill>
            <a:schemeClr val="bg1">
              <a:lumMod val="95000"/>
            </a:schemeClr>
          </a:solidFill>
        </p:spPr>
        <p:txBody>
          <a:bodyPr wrap="square" lIns="72000" tIns="36000" rIns="72000" bIns="36000" rtlCol="0" anchor="ctr">
            <a:noAutofit/>
          </a:bodyPr>
          <a:lstStyle/>
          <a:p>
            <a:pPr rtl="0"/>
            <a:r>
              <a:rPr lang="lv-LV" sz="1000" dirty="0">
                <a:solidFill>
                  <a:schemeClr val="bg1">
                    <a:lumMod val="85000"/>
                  </a:schemeClr>
                </a:solidFill>
                <a:latin typeface="arial" panose="020B0604020202020204" pitchFamily="34" charset="0"/>
                <a:cs typeface="Arial" panose="020B0604020202020204" pitchFamily="34" charset="0"/>
              </a:rPr>
              <a:t>Uzņēmuma maksātnespējas</a:t>
            </a:r>
          </a:p>
          <a:p>
            <a:pPr rtl="0"/>
            <a:r>
              <a:rPr lang="lv-LV" sz="1000" dirty="0">
                <a:solidFill>
                  <a:schemeClr val="bg1">
                    <a:lumMod val="85000"/>
                  </a:schemeClr>
                </a:solidFill>
                <a:latin typeface="arial" panose="020B0604020202020204" pitchFamily="34" charset="0"/>
                <a:cs typeface="Arial" panose="020B0604020202020204" pitchFamily="34" charset="0"/>
              </a:rPr>
              <a:t>process</a:t>
            </a:r>
          </a:p>
        </p:txBody>
      </p:sp>
      <p:cxnSp>
        <p:nvCxnSpPr>
          <p:cNvPr id="342" name="Connector: Elbow 341">
            <a:extLst>
              <a:ext uri="{FF2B5EF4-FFF2-40B4-BE49-F238E27FC236}">
                <a16:creationId xmlns:a16="http://schemas.microsoft.com/office/drawing/2014/main" id="{3DA2F746-0508-4F06-BF03-3A1F81D0B424}"/>
              </a:ext>
            </a:extLst>
          </p:cNvPr>
          <p:cNvCxnSpPr>
            <a:cxnSpLocks/>
            <a:stCxn id="339" idx="1"/>
            <a:endCxn id="330" idx="0"/>
          </p:cNvCxnSpPr>
          <p:nvPr/>
        </p:nvCxnSpPr>
        <p:spPr>
          <a:xfrm rot="10800000" flipV="1">
            <a:off x="2588676" y="4001531"/>
            <a:ext cx="2027979" cy="1099954"/>
          </a:xfrm>
          <a:prstGeom prst="bentConnector2">
            <a:avLst/>
          </a:prstGeom>
          <a:ln w="3175">
            <a:solidFill>
              <a:srgbClr val="0057B8"/>
            </a:solidFill>
            <a:tailEnd type="triangle"/>
          </a:ln>
        </p:spPr>
        <p:style>
          <a:lnRef idx="1">
            <a:schemeClr val="accent1"/>
          </a:lnRef>
          <a:fillRef idx="0">
            <a:schemeClr val="accent1"/>
          </a:fillRef>
          <a:effectRef idx="0">
            <a:schemeClr val="accent1"/>
          </a:effectRef>
          <a:fontRef idx="minor">
            <a:schemeClr val="tx1"/>
          </a:fontRef>
        </p:style>
      </p:cxnSp>
      <p:cxnSp>
        <p:nvCxnSpPr>
          <p:cNvPr id="343" name="Connector: Elbow 342">
            <a:extLst>
              <a:ext uri="{FF2B5EF4-FFF2-40B4-BE49-F238E27FC236}">
                <a16:creationId xmlns:a16="http://schemas.microsoft.com/office/drawing/2014/main" id="{ADCFEDC9-B517-4BD6-B131-78D61083528A}"/>
              </a:ext>
            </a:extLst>
          </p:cNvPr>
          <p:cNvCxnSpPr>
            <a:cxnSpLocks/>
            <a:stCxn id="322" idx="2"/>
            <a:endCxn id="330" idx="1"/>
          </p:cNvCxnSpPr>
          <p:nvPr/>
        </p:nvCxnSpPr>
        <p:spPr>
          <a:xfrm rot="16200000" flipH="1">
            <a:off x="1169044" y="4762086"/>
            <a:ext cx="320848" cy="767613"/>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344" name="Group 343">
            <a:extLst>
              <a:ext uri="{FF2B5EF4-FFF2-40B4-BE49-F238E27FC236}">
                <a16:creationId xmlns:a16="http://schemas.microsoft.com/office/drawing/2014/main" id="{CB66A230-B4B9-4070-99D9-DE5D50DB3DDB}"/>
              </a:ext>
            </a:extLst>
          </p:cNvPr>
          <p:cNvGrpSpPr/>
          <p:nvPr/>
        </p:nvGrpSpPr>
        <p:grpSpPr>
          <a:xfrm>
            <a:off x="3759192" y="5160682"/>
            <a:ext cx="277482" cy="277482"/>
            <a:chOff x="3759192" y="2945445"/>
            <a:chExt cx="277482" cy="277482"/>
          </a:xfrm>
        </p:grpSpPr>
        <p:sp>
          <p:nvSpPr>
            <p:cNvPr id="345" name="Oval 344">
              <a:extLst>
                <a:ext uri="{FF2B5EF4-FFF2-40B4-BE49-F238E27FC236}">
                  <a16:creationId xmlns:a16="http://schemas.microsoft.com/office/drawing/2014/main" id="{BE2C21D4-0B1C-45F5-B7C6-85BCA1F8AE9F}"/>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346" name="Freeform 61">
              <a:extLst>
                <a:ext uri="{FF2B5EF4-FFF2-40B4-BE49-F238E27FC236}">
                  <a16:creationId xmlns:a16="http://schemas.microsoft.com/office/drawing/2014/main" id="{DDB50972-7B0F-4E8E-ABAF-0324377BF0C3}"/>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chemeClr val="bg2"/>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sp>
        <p:nvSpPr>
          <p:cNvPr id="347" name="TextBox 346">
            <a:extLst>
              <a:ext uri="{FF2B5EF4-FFF2-40B4-BE49-F238E27FC236}">
                <a16:creationId xmlns:a16="http://schemas.microsoft.com/office/drawing/2014/main" id="{913FF809-C910-49BE-B27F-490A4716E092}"/>
              </a:ext>
            </a:extLst>
          </p:cNvPr>
          <p:cNvSpPr txBox="1"/>
          <p:nvPr/>
        </p:nvSpPr>
        <p:spPr>
          <a:xfrm>
            <a:off x="4660235" y="5178392"/>
            <a:ext cx="288000" cy="253588"/>
          </a:xfrm>
          <a:prstGeom prst="ellipse">
            <a:avLst/>
          </a:prstGeom>
          <a:solidFill>
            <a:schemeClr val="bg2"/>
          </a:solidFill>
        </p:spPr>
        <p:txBody>
          <a:bodyPr wrap="square" lIns="0" tIns="0" rIns="0" bIns="0" rtlCol="0" anchor="ctr">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rtl="0"/>
            <a:r>
              <a:rPr lang="lv-lv" dirty="0"/>
              <a:t>VAI</a:t>
            </a:r>
            <a:endParaRPr lang="en-US" dirty="0"/>
          </a:p>
        </p:txBody>
      </p:sp>
      <p:sp>
        <p:nvSpPr>
          <p:cNvPr id="348" name="Rectangle: Rounded Corners 347">
            <a:extLst>
              <a:ext uri="{FF2B5EF4-FFF2-40B4-BE49-F238E27FC236}">
                <a16:creationId xmlns:a16="http://schemas.microsoft.com/office/drawing/2014/main" id="{CF58D2A8-7CE2-4574-BF27-395EBA17E2C8}"/>
              </a:ext>
            </a:extLst>
          </p:cNvPr>
          <p:cNvSpPr/>
          <p:nvPr/>
        </p:nvSpPr>
        <p:spPr>
          <a:xfrm>
            <a:off x="1713275" y="5624513"/>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rtl="0"/>
            <a:r>
              <a:rPr lang="lv-lv" sz="1000" b="1">
                <a:solidFill>
                  <a:schemeClr val="bg1"/>
                </a:solidFill>
                <a:latin typeface="arial" panose="020B0604020202020204" pitchFamily="34" charset="0"/>
                <a:cs typeface="Arial" panose="020B0604020202020204" pitchFamily="34" charset="0"/>
              </a:rPr>
              <a:t>Finanšu </a:t>
            </a:r>
            <a:br>
              <a:rPr lang="en-US" sz="1000" b="1" dirty="0">
                <a:solidFill>
                  <a:schemeClr val="bg1"/>
                </a:solidFill>
                <a:latin typeface="arial" panose="020B0604020202020204" pitchFamily="34" charset="0"/>
                <a:cs typeface="Arial" panose="020B0604020202020204" pitchFamily="34" charset="0"/>
              </a:rPr>
            </a:br>
            <a:r>
              <a:rPr lang="lv-lv" sz="1000" b="1">
                <a:solidFill>
                  <a:schemeClr val="bg1"/>
                </a:solidFill>
                <a:latin typeface="arial" panose="020B0604020202020204" pitchFamily="34" charset="0"/>
                <a:cs typeface="Arial" panose="020B0604020202020204" pitchFamily="34" charset="0"/>
              </a:rPr>
              <a:t>stabilitāte</a:t>
            </a:r>
          </a:p>
        </p:txBody>
      </p:sp>
      <p:grpSp>
        <p:nvGrpSpPr>
          <p:cNvPr id="349" name="Group 348">
            <a:extLst>
              <a:ext uri="{FF2B5EF4-FFF2-40B4-BE49-F238E27FC236}">
                <a16:creationId xmlns:a16="http://schemas.microsoft.com/office/drawing/2014/main" id="{C0381F51-39C0-41C7-A68A-8513C9D6E971}"/>
              </a:ext>
            </a:extLst>
          </p:cNvPr>
          <p:cNvGrpSpPr/>
          <p:nvPr/>
        </p:nvGrpSpPr>
        <p:grpSpPr>
          <a:xfrm>
            <a:off x="2574365" y="5728684"/>
            <a:ext cx="841763" cy="512383"/>
            <a:chOff x="7147037" y="5625683"/>
            <a:chExt cx="674988" cy="365308"/>
          </a:xfrm>
        </p:grpSpPr>
        <p:grpSp>
          <p:nvGrpSpPr>
            <p:cNvPr id="350" name="Group 349">
              <a:extLst>
                <a:ext uri="{FF2B5EF4-FFF2-40B4-BE49-F238E27FC236}">
                  <a16:creationId xmlns:a16="http://schemas.microsoft.com/office/drawing/2014/main" id="{79408578-3412-497A-899F-DA0A1BC66742}"/>
                </a:ext>
              </a:extLst>
            </p:cNvPr>
            <p:cNvGrpSpPr/>
            <p:nvPr/>
          </p:nvGrpSpPr>
          <p:grpSpPr>
            <a:xfrm>
              <a:off x="7147037" y="5625683"/>
              <a:ext cx="651695" cy="365308"/>
              <a:chOff x="782176" y="2867715"/>
              <a:chExt cx="903434" cy="506420"/>
            </a:xfrm>
          </p:grpSpPr>
          <p:cxnSp>
            <p:nvCxnSpPr>
              <p:cNvPr id="353" name="Straight Connector 352">
                <a:extLst>
                  <a:ext uri="{FF2B5EF4-FFF2-40B4-BE49-F238E27FC236}">
                    <a16:creationId xmlns:a16="http://schemas.microsoft.com/office/drawing/2014/main" id="{34F7A9CB-9262-44D5-9CFC-28410668CA64}"/>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4" name="Straight Connector 353">
                <a:extLst>
                  <a:ext uri="{FF2B5EF4-FFF2-40B4-BE49-F238E27FC236}">
                    <a16:creationId xmlns:a16="http://schemas.microsoft.com/office/drawing/2014/main" id="{9E78197C-C84D-4AD4-9CA2-B2F51DADA944}"/>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5" name="Straight Connector 354">
                <a:extLst>
                  <a:ext uri="{FF2B5EF4-FFF2-40B4-BE49-F238E27FC236}">
                    <a16:creationId xmlns:a16="http://schemas.microsoft.com/office/drawing/2014/main" id="{21684634-9DEC-480D-AAEC-FC261D2AEA6D}"/>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56" name="Group 355">
                <a:extLst>
                  <a:ext uri="{FF2B5EF4-FFF2-40B4-BE49-F238E27FC236}">
                    <a16:creationId xmlns:a16="http://schemas.microsoft.com/office/drawing/2014/main" id="{101382FE-B6F5-44A0-BA02-F377F76D9F69}"/>
                  </a:ext>
                </a:extLst>
              </p:cNvPr>
              <p:cNvGrpSpPr/>
              <p:nvPr/>
            </p:nvGrpSpPr>
            <p:grpSpPr>
              <a:xfrm>
                <a:off x="782176" y="2867715"/>
                <a:ext cx="903434" cy="506420"/>
                <a:chOff x="818686" y="1701475"/>
                <a:chExt cx="903434" cy="506420"/>
              </a:xfrm>
            </p:grpSpPr>
            <p:cxnSp>
              <p:nvCxnSpPr>
                <p:cNvPr id="357" name="Straight Connector 356">
                  <a:extLst>
                    <a:ext uri="{FF2B5EF4-FFF2-40B4-BE49-F238E27FC236}">
                      <a16:creationId xmlns:a16="http://schemas.microsoft.com/office/drawing/2014/main" id="{4944DF6B-0AF1-4858-B10C-80001DB03243}"/>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58" name="Straight Connector 357">
                  <a:extLst>
                    <a:ext uri="{FF2B5EF4-FFF2-40B4-BE49-F238E27FC236}">
                      <a16:creationId xmlns:a16="http://schemas.microsoft.com/office/drawing/2014/main" id="{591C22E9-C00D-4ECB-8785-E92FA4D0D5CC}"/>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59" name="Straight Connector 358">
                  <a:extLst>
                    <a:ext uri="{FF2B5EF4-FFF2-40B4-BE49-F238E27FC236}">
                      <a16:creationId xmlns:a16="http://schemas.microsoft.com/office/drawing/2014/main" id="{214A0FD3-47BA-427C-9640-F892E7BF22CB}"/>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60" name="Straight Connector 359">
                  <a:extLst>
                    <a:ext uri="{FF2B5EF4-FFF2-40B4-BE49-F238E27FC236}">
                      <a16:creationId xmlns:a16="http://schemas.microsoft.com/office/drawing/2014/main" id="{6C799070-B5CB-4656-AFD0-0823546FC5A4}"/>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61" name="Straight Connector 360">
                  <a:extLst>
                    <a:ext uri="{FF2B5EF4-FFF2-40B4-BE49-F238E27FC236}">
                      <a16:creationId xmlns:a16="http://schemas.microsoft.com/office/drawing/2014/main" id="{08052897-E9AD-4C52-9EA9-E4C4427FB07C}"/>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62" name="Straight Connector 361">
                  <a:extLst>
                    <a:ext uri="{FF2B5EF4-FFF2-40B4-BE49-F238E27FC236}">
                      <a16:creationId xmlns:a16="http://schemas.microsoft.com/office/drawing/2014/main" id="{33444361-F34E-41F2-BB55-83DB684E8945}"/>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63" name="Straight Connector 362">
                  <a:extLst>
                    <a:ext uri="{FF2B5EF4-FFF2-40B4-BE49-F238E27FC236}">
                      <a16:creationId xmlns:a16="http://schemas.microsoft.com/office/drawing/2014/main" id="{86376E6C-C2A7-4177-AAA7-8C9DD124DD99}"/>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364" name="Straight Connector 363">
                  <a:extLst>
                    <a:ext uri="{FF2B5EF4-FFF2-40B4-BE49-F238E27FC236}">
                      <a16:creationId xmlns:a16="http://schemas.microsoft.com/office/drawing/2014/main" id="{6EF46568-3525-4895-8C8D-BE9794111434}"/>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365" name="Straight Connector 364">
                  <a:extLst>
                    <a:ext uri="{FF2B5EF4-FFF2-40B4-BE49-F238E27FC236}">
                      <a16:creationId xmlns:a16="http://schemas.microsoft.com/office/drawing/2014/main" id="{005CCE59-02E2-44B2-9175-C4B26014D92B}"/>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351" name="Straight Connector 350">
              <a:extLst>
                <a:ext uri="{FF2B5EF4-FFF2-40B4-BE49-F238E27FC236}">
                  <a16:creationId xmlns:a16="http://schemas.microsoft.com/office/drawing/2014/main" id="{6EBA516C-6E15-4A4C-AE92-0D4224AE5E7E}"/>
                </a:ext>
              </a:extLst>
            </p:cNvPr>
            <p:cNvCxnSpPr>
              <a:cxnSpLocks/>
            </p:cNvCxnSpPr>
            <p:nvPr/>
          </p:nvCxnSpPr>
          <p:spPr>
            <a:xfrm flipV="1">
              <a:off x="7654985" y="5774905"/>
              <a:ext cx="167040" cy="28266"/>
            </a:xfrm>
            <a:prstGeom prst="line">
              <a:avLst/>
            </a:prstGeom>
            <a:ln w="38100">
              <a:solidFill>
                <a:srgbClr val="92D050"/>
              </a:solidFill>
            </a:ln>
          </p:spPr>
          <p:style>
            <a:lnRef idx="3">
              <a:schemeClr val="accent2"/>
            </a:lnRef>
            <a:fillRef idx="0">
              <a:schemeClr val="accent2"/>
            </a:fillRef>
            <a:effectRef idx="2">
              <a:schemeClr val="accent2"/>
            </a:effectRef>
            <a:fontRef idx="minor">
              <a:schemeClr val="tx1"/>
            </a:fontRef>
          </p:style>
        </p:cxnSp>
        <p:cxnSp>
          <p:nvCxnSpPr>
            <p:cNvPr id="352" name="Straight Connector 351">
              <a:extLst>
                <a:ext uri="{FF2B5EF4-FFF2-40B4-BE49-F238E27FC236}">
                  <a16:creationId xmlns:a16="http://schemas.microsoft.com/office/drawing/2014/main" id="{40A69882-5821-48BB-BF4C-5CDEA1363CB1}"/>
                </a:ext>
              </a:extLst>
            </p:cNvPr>
            <p:cNvCxnSpPr>
              <a:cxnSpLocks/>
            </p:cNvCxnSpPr>
            <p:nvPr/>
          </p:nvCxnSpPr>
          <p:spPr>
            <a:xfrm>
              <a:off x="7609438" y="5755236"/>
              <a:ext cx="56173" cy="58221"/>
            </a:xfrm>
            <a:prstGeom prst="line">
              <a:avLst/>
            </a:prstGeom>
            <a:ln w="38100">
              <a:solidFill>
                <a:schemeClr val="accent2"/>
              </a:solidFill>
            </a:ln>
          </p:spPr>
          <p:style>
            <a:lnRef idx="3">
              <a:schemeClr val="accent2"/>
            </a:lnRef>
            <a:fillRef idx="0">
              <a:schemeClr val="accent2"/>
            </a:fillRef>
            <a:effectRef idx="2">
              <a:schemeClr val="accent2"/>
            </a:effectRef>
            <a:fontRef idx="minor">
              <a:schemeClr val="tx1"/>
            </a:fontRef>
          </p:style>
        </p:cxnSp>
      </p:grpSp>
      <p:sp>
        <p:nvSpPr>
          <p:cNvPr id="366" name="Freeform 65">
            <a:extLst>
              <a:ext uri="{FF2B5EF4-FFF2-40B4-BE49-F238E27FC236}">
                <a16:creationId xmlns:a16="http://schemas.microsoft.com/office/drawing/2014/main" id="{DB3ADCDB-61AC-4E8F-A44F-8611C52223AF}"/>
              </a:ext>
            </a:extLst>
          </p:cNvPr>
          <p:cNvSpPr>
            <a:spLocks noChangeAspect="1"/>
          </p:cNvSpPr>
          <p:nvPr/>
        </p:nvSpPr>
        <p:spPr bwMode="auto">
          <a:xfrm>
            <a:off x="4565021" y="5841286"/>
            <a:ext cx="372376" cy="372376"/>
          </a:xfrm>
          <a:custGeom>
            <a:avLst/>
            <a:gdLst>
              <a:gd name="T0" fmla="*/ 284 w 302"/>
              <a:gd name="T1" fmla="*/ 0 h 302"/>
              <a:gd name="T2" fmla="*/ 151 w 302"/>
              <a:gd name="T3" fmla="*/ 133 h 302"/>
              <a:gd name="T4" fmla="*/ 18 w 302"/>
              <a:gd name="T5" fmla="*/ 0 h 302"/>
              <a:gd name="T6" fmla="*/ 0 w 302"/>
              <a:gd name="T7" fmla="*/ 18 h 302"/>
              <a:gd name="T8" fmla="*/ 133 w 302"/>
              <a:gd name="T9" fmla="*/ 151 h 302"/>
              <a:gd name="T10" fmla="*/ 0 w 302"/>
              <a:gd name="T11" fmla="*/ 284 h 302"/>
              <a:gd name="T12" fmla="*/ 18 w 302"/>
              <a:gd name="T13" fmla="*/ 302 h 302"/>
              <a:gd name="T14" fmla="*/ 151 w 302"/>
              <a:gd name="T15" fmla="*/ 169 h 302"/>
              <a:gd name="T16" fmla="*/ 284 w 302"/>
              <a:gd name="T17" fmla="*/ 302 h 302"/>
              <a:gd name="T18" fmla="*/ 302 w 302"/>
              <a:gd name="T19" fmla="*/ 284 h 302"/>
              <a:gd name="T20" fmla="*/ 169 w 302"/>
              <a:gd name="T21" fmla="*/ 151 h 302"/>
              <a:gd name="T22" fmla="*/ 302 w 302"/>
              <a:gd name="T23" fmla="*/ 18 h 302"/>
              <a:gd name="T24" fmla="*/ 284 w 302"/>
              <a:gd name="T25"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302">
                <a:moveTo>
                  <a:pt x="284" y="0"/>
                </a:moveTo>
                <a:lnTo>
                  <a:pt x="151" y="133"/>
                </a:lnTo>
                <a:lnTo>
                  <a:pt x="18" y="0"/>
                </a:lnTo>
                <a:lnTo>
                  <a:pt x="0" y="18"/>
                </a:lnTo>
                <a:lnTo>
                  <a:pt x="133" y="151"/>
                </a:lnTo>
                <a:lnTo>
                  <a:pt x="0" y="284"/>
                </a:lnTo>
                <a:lnTo>
                  <a:pt x="18" y="302"/>
                </a:lnTo>
                <a:lnTo>
                  <a:pt x="151" y="169"/>
                </a:lnTo>
                <a:lnTo>
                  <a:pt x="284" y="302"/>
                </a:lnTo>
                <a:lnTo>
                  <a:pt x="302" y="284"/>
                </a:lnTo>
                <a:lnTo>
                  <a:pt x="169" y="151"/>
                </a:lnTo>
                <a:lnTo>
                  <a:pt x="302" y="18"/>
                </a:lnTo>
                <a:lnTo>
                  <a:pt x="284" y="0"/>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cxnSp>
        <p:nvCxnSpPr>
          <p:cNvPr id="367" name="Connector: Elbow 366">
            <a:extLst>
              <a:ext uri="{FF2B5EF4-FFF2-40B4-BE49-F238E27FC236}">
                <a16:creationId xmlns:a16="http://schemas.microsoft.com/office/drawing/2014/main" id="{9319EC41-0F5F-4542-A07D-4FD467F81B47}"/>
              </a:ext>
            </a:extLst>
          </p:cNvPr>
          <p:cNvCxnSpPr>
            <a:cxnSpLocks/>
            <a:stCxn id="347" idx="0"/>
            <a:endCxn id="340" idx="2"/>
          </p:cNvCxnSpPr>
          <p:nvPr/>
        </p:nvCxnSpPr>
        <p:spPr>
          <a:xfrm rot="16200000" flipV="1">
            <a:off x="3641739" y="4015895"/>
            <a:ext cx="1417178" cy="907815"/>
          </a:xfrm>
          <a:prstGeom prst="bentConnector3">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68" name="TextBox 367">
            <a:extLst>
              <a:ext uri="{FF2B5EF4-FFF2-40B4-BE49-F238E27FC236}">
                <a16:creationId xmlns:a16="http://schemas.microsoft.com/office/drawing/2014/main" id="{EB67F203-B5E3-4B78-8BE1-495038D873B5}"/>
              </a:ext>
            </a:extLst>
          </p:cNvPr>
          <p:cNvSpPr txBox="1"/>
          <p:nvPr/>
        </p:nvSpPr>
        <p:spPr>
          <a:xfrm>
            <a:off x="4660235" y="4368746"/>
            <a:ext cx="288000" cy="253588"/>
          </a:xfrm>
          <a:prstGeom prst="ellipse">
            <a:avLst/>
          </a:prstGeom>
          <a:solidFill>
            <a:schemeClr val="bg2"/>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cxnSp>
        <p:nvCxnSpPr>
          <p:cNvPr id="369" name="Connector: Elbow 368">
            <a:extLst>
              <a:ext uri="{FF2B5EF4-FFF2-40B4-BE49-F238E27FC236}">
                <a16:creationId xmlns:a16="http://schemas.microsoft.com/office/drawing/2014/main" id="{54DC5D6B-5AA6-46EB-AA95-2C323E715FDC}"/>
              </a:ext>
            </a:extLst>
          </p:cNvPr>
          <p:cNvCxnSpPr>
            <a:cxnSpLocks/>
            <a:stCxn id="301" idx="3"/>
            <a:endCxn id="341" idx="3"/>
          </p:cNvCxnSpPr>
          <p:nvPr/>
        </p:nvCxnSpPr>
        <p:spPr>
          <a:xfrm>
            <a:off x="3504862" y="2384426"/>
            <a:ext cx="1543991" cy="3600450"/>
          </a:xfrm>
          <a:prstGeom prst="bentConnector3">
            <a:avLst>
              <a:gd name="adj1" fmla="val 114806"/>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70" name="Connector: Elbow 369">
            <a:extLst>
              <a:ext uri="{FF2B5EF4-FFF2-40B4-BE49-F238E27FC236}">
                <a16:creationId xmlns:a16="http://schemas.microsoft.com/office/drawing/2014/main" id="{9AB57078-FA0E-4126-BC67-6C3523DAF67D}"/>
              </a:ext>
            </a:extLst>
          </p:cNvPr>
          <p:cNvCxnSpPr>
            <a:cxnSpLocks/>
            <a:stCxn id="338" idx="6"/>
            <a:endCxn id="341" idx="3"/>
          </p:cNvCxnSpPr>
          <p:nvPr/>
        </p:nvCxnSpPr>
        <p:spPr>
          <a:xfrm flipH="1">
            <a:off x="5048853" y="3084125"/>
            <a:ext cx="136308" cy="2900751"/>
          </a:xfrm>
          <a:prstGeom prst="bentConnector3">
            <a:avLst>
              <a:gd name="adj1" fmla="val -70013"/>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371" name="Freeform 349">
            <a:extLst>
              <a:ext uri="{FF2B5EF4-FFF2-40B4-BE49-F238E27FC236}">
                <a16:creationId xmlns:a16="http://schemas.microsoft.com/office/drawing/2014/main" id="{3F046405-BA9E-49AE-B638-625D7266B029}"/>
              </a:ext>
            </a:extLst>
          </p:cNvPr>
          <p:cNvSpPr>
            <a:spLocks noEditPoints="1"/>
          </p:cNvSpPr>
          <p:nvPr/>
        </p:nvSpPr>
        <p:spPr bwMode="auto">
          <a:xfrm>
            <a:off x="1781821" y="3695728"/>
            <a:ext cx="206579" cy="212756"/>
          </a:xfrm>
          <a:custGeom>
            <a:avLst/>
            <a:gdLst>
              <a:gd name="T0" fmla="*/ 11 w 234"/>
              <a:gd name="T1" fmla="*/ 225 h 241"/>
              <a:gd name="T2" fmla="*/ 0 w 234"/>
              <a:gd name="T3" fmla="*/ 225 h 241"/>
              <a:gd name="T4" fmla="*/ 0 w 234"/>
              <a:gd name="T5" fmla="*/ 241 h 241"/>
              <a:gd name="T6" fmla="*/ 234 w 234"/>
              <a:gd name="T7" fmla="*/ 241 h 241"/>
              <a:gd name="T8" fmla="*/ 234 w 234"/>
              <a:gd name="T9" fmla="*/ 225 h 241"/>
              <a:gd name="T10" fmla="*/ 224 w 234"/>
              <a:gd name="T11" fmla="*/ 225 h 241"/>
              <a:gd name="T12" fmla="*/ 224 w 234"/>
              <a:gd name="T13" fmla="*/ 90 h 241"/>
              <a:gd name="T14" fmla="*/ 234 w 234"/>
              <a:gd name="T15" fmla="*/ 90 h 241"/>
              <a:gd name="T16" fmla="*/ 234 w 234"/>
              <a:gd name="T17" fmla="*/ 62 h 241"/>
              <a:gd name="T18" fmla="*/ 116 w 234"/>
              <a:gd name="T19" fmla="*/ 0 h 241"/>
              <a:gd name="T20" fmla="*/ 0 w 234"/>
              <a:gd name="T21" fmla="*/ 61 h 241"/>
              <a:gd name="T22" fmla="*/ 0 w 234"/>
              <a:gd name="T23" fmla="*/ 90 h 241"/>
              <a:gd name="T24" fmla="*/ 11 w 234"/>
              <a:gd name="T25" fmla="*/ 90 h 241"/>
              <a:gd name="T26" fmla="*/ 11 w 234"/>
              <a:gd name="T27" fmla="*/ 225 h 241"/>
              <a:gd name="T28" fmla="*/ 27 w 234"/>
              <a:gd name="T29" fmla="*/ 90 h 241"/>
              <a:gd name="T30" fmla="*/ 76 w 234"/>
              <a:gd name="T31" fmla="*/ 90 h 241"/>
              <a:gd name="T32" fmla="*/ 76 w 234"/>
              <a:gd name="T33" fmla="*/ 225 h 241"/>
              <a:gd name="T34" fmla="*/ 27 w 234"/>
              <a:gd name="T35" fmla="*/ 225 h 241"/>
              <a:gd name="T36" fmla="*/ 27 w 234"/>
              <a:gd name="T37" fmla="*/ 90 h 241"/>
              <a:gd name="T38" fmla="*/ 142 w 234"/>
              <a:gd name="T39" fmla="*/ 90 h 241"/>
              <a:gd name="T40" fmla="*/ 142 w 234"/>
              <a:gd name="T41" fmla="*/ 225 h 241"/>
              <a:gd name="T42" fmla="*/ 92 w 234"/>
              <a:gd name="T43" fmla="*/ 225 h 241"/>
              <a:gd name="T44" fmla="*/ 92 w 234"/>
              <a:gd name="T45" fmla="*/ 90 h 241"/>
              <a:gd name="T46" fmla="*/ 142 w 234"/>
              <a:gd name="T47" fmla="*/ 90 h 241"/>
              <a:gd name="T48" fmla="*/ 218 w 234"/>
              <a:gd name="T49" fmla="*/ 74 h 241"/>
              <a:gd name="T50" fmla="*/ 16 w 234"/>
              <a:gd name="T51" fmla="*/ 74 h 241"/>
              <a:gd name="T52" fmla="*/ 16 w 234"/>
              <a:gd name="T53" fmla="*/ 71 h 241"/>
              <a:gd name="T54" fmla="*/ 116 w 234"/>
              <a:gd name="T55" fmla="*/ 18 h 241"/>
              <a:gd name="T56" fmla="*/ 218 w 234"/>
              <a:gd name="T57" fmla="*/ 72 h 241"/>
              <a:gd name="T58" fmla="*/ 218 w 234"/>
              <a:gd name="T59" fmla="*/ 74 h 241"/>
              <a:gd name="T60" fmla="*/ 207 w 234"/>
              <a:gd name="T61" fmla="*/ 225 h 241"/>
              <a:gd name="T62" fmla="*/ 158 w 234"/>
              <a:gd name="T63" fmla="*/ 225 h 241"/>
              <a:gd name="T64" fmla="*/ 158 w 234"/>
              <a:gd name="T65" fmla="*/ 90 h 241"/>
              <a:gd name="T66" fmla="*/ 207 w 234"/>
              <a:gd name="T67" fmla="*/ 90 h 241"/>
              <a:gd name="T68" fmla="*/ 207 w 234"/>
              <a:gd name="T69" fmla="*/ 22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241">
                <a:moveTo>
                  <a:pt x="11" y="225"/>
                </a:moveTo>
                <a:lnTo>
                  <a:pt x="0" y="225"/>
                </a:lnTo>
                <a:lnTo>
                  <a:pt x="0" y="241"/>
                </a:lnTo>
                <a:lnTo>
                  <a:pt x="234" y="241"/>
                </a:lnTo>
                <a:lnTo>
                  <a:pt x="234" y="225"/>
                </a:lnTo>
                <a:lnTo>
                  <a:pt x="224" y="225"/>
                </a:lnTo>
                <a:lnTo>
                  <a:pt x="224" y="90"/>
                </a:lnTo>
                <a:lnTo>
                  <a:pt x="234" y="90"/>
                </a:lnTo>
                <a:lnTo>
                  <a:pt x="234" y="62"/>
                </a:lnTo>
                <a:lnTo>
                  <a:pt x="116" y="0"/>
                </a:lnTo>
                <a:lnTo>
                  <a:pt x="0" y="61"/>
                </a:lnTo>
                <a:lnTo>
                  <a:pt x="0" y="90"/>
                </a:lnTo>
                <a:lnTo>
                  <a:pt x="11" y="90"/>
                </a:lnTo>
                <a:lnTo>
                  <a:pt x="11" y="225"/>
                </a:lnTo>
                <a:close/>
                <a:moveTo>
                  <a:pt x="27" y="90"/>
                </a:moveTo>
                <a:lnTo>
                  <a:pt x="76" y="90"/>
                </a:lnTo>
                <a:lnTo>
                  <a:pt x="76" y="225"/>
                </a:lnTo>
                <a:lnTo>
                  <a:pt x="27" y="225"/>
                </a:lnTo>
                <a:lnTo>
                  <a:pt x="27" y="90"/>
                </a:lnTo>
                <a:close/>
                <a:moveTo>
                  <a:pt x="142" y="90"/>
                </a:moveTo>
                <a:lnTo>
                  <a:pt x="142" y="225"/>
                </a:lnTo>
                <a:lnTo>
                  <a:pt x="92" y="225"/>
                </a:lnTo>
                <a:lnTo>
                  <a:pt x="92" y="90"/>
                </a:lnTo>
                <a:lnTo>
                  <a:pt x="142" y="90"/>
                </a:lnTo>
                <a:close/>
                <a:moveTo>
                  <a:pt x="218" y="74"/>
                </a:moveTo>
                <a:lnTo>
                  <a:pt x="16" y="74"/>
                </a:lnTo>
                <a:lnTo>
                  <a:pt x="16" y="71"/>
                </a:lnTo>
                <a:lnTo>
                  <a:pt x="116" y="18"/>
                </a:lnTo>
                <a:lnTo>
                  <a:pt x="218" y="72"/>
                </a:lnTo>
                <a:lnTo>
                  <a:pt x="218" y="74"/>
                </a:lnTo>
                <a:close/>
                <a:moveTo>
                  <a:pt x="207" y="225"/>
                </a:moveTo>
                <a:lnTo>
                  <a:pt x="158" y="225"/>
                </a:lnTo>
                <a:lnTo>
                  <a:pt x="158" y="90"/>
                </a:lnTo>
                <a:lnTo>
                  <a:pt x="207" y="90"/>
                </a:lnTo>
                <a:lnTo>
                  <a:pt x="207" y="225"/>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nvGrpSpPr>
          <p:cNvPr id="372" name="Group 371">
            <a:extLst>
              <a:ext uri="{FF2B5EF4-FFF2-40B4-BE49-F238E27FC236}">
                <a16:creationId xmlns:a16="http://schemas.microsoft.com/office/drawing/2014/main" id="{080EF803-B810-486B-B292-C3048A9254E6}"/>
              </a:ext>
            </a:extLst>
          </p:cNvPr>
          <p:cNvGrpSpPr/>
          <p:nvPr/>
        </p:nvGrpSpPr>
        <p:grpSpPr>
          <a:xfrm>
            <a:off x="1774819" y="4065013"/>
            <a:ext cx="220583" cy="206502"/>
            <a:chOff x="4295799" y="16020410"/>
            <a:chExt cx="369851" cy="346244"/>
          </a:xfrm>
          <a:solidFill>
            <a:schemeClr val="bg1"/>
          </a:solidFill>
        </p:grpSpPr>
        <p:sp>
          <p:nvSpPr>
            <p:cNvPr id="373" name="Freeform 366">
              <a:extLst>
                <a:ext uri="{FF2B5EF4-FFF2-40B4-BE49-F238E27FC236}">
                  <a16:creationId xmlns:a16="http://schemas.microsoft.com/office/drawing/2014/main" id="{884A4D58-9003-4996-BF43-DE03556CEA3C}"/>
                </a:ext>
              </a:extLst>
            </p:cNvPr>
            <p:cNvSpPr>
              <a:spLocks/>
            </p:cNvSpPr>
            <p:nvPr/>
          </p:nvSpPr>
          <p:spPr bwMode="auto">
            <a:xfrm>
              <a:off x="4409116" y="16020410"/>
              <a:ext cx="138498" cy="47215"/>
            </a:xfrm>
            <a:custGeom>
              <a:avLst/>
              <a:gdLst>
                <a:gd name="T0" fmla="*/ 18 w 108"/>
                <a:gd name="T1" fmla="*/ 18 h 36"/>
                <a:gd name="T2" fmla="*/ 90 w 108"/>
                <a:gd name="T3" fmla="*/ 18 h 36"/>
                <a:gd name="T4" fmla="*/ 90 w 108"/>
                <a:gd name="T5" fmla="*/ 36 h 36"/>
                <a:gd name="T6" fmla="*/ 108 w 108"/>
                <a:gd name="T7" fmla="*/ 36 h 36"/>
                <a:gd name="T8" fmla="*/ 108 w 108"/>
                <a:gd name="T9" fmla="*/ 18 h 36"/>
                <a:gd name="T10" fmla="*/ 90 w 108"/>
                <a:gd name="T11" fmla="*/ 0 h 36"/>
                <a:gd name="T12" fmla="*/ 18 w 108"/>
                <a:gd name="T13" fmla="*/ 0 h 36"/>
                <a:gd name="T14" fmla="*/ 0 w 108"/>
                <a:gd name="T15" fmla="*/ 18 h 36"/>
                <a:gd name="T16" fmla="*/ 0 w 108"/>
                <a:gd name="T17" fmla="*/ 36 h 36"/>
                <a:gd name="T18" fmla="*/ 18 w 108"/>
                <a:gd name="T19" fmla="*/ 36 h 36"/>
                <a:gd name="T20" fmla="*/ 18 w 108"/>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6">
                  <a:moveTo>
                    <a:pt x="18" y="18"/>
                  </a:moveTo>
                  <a:cubicBezTo>
                    <a:pt x="90" y="18"/>
                    <a:pt x="90" y="18"/>
                    <a:pt x="90" y="18"/>
                  </a:cubicBezTo>
                  <a:cubicBezTo>
                    <a:pt x="90" y="36"/>
                    <a:pt x="90" y="36"/>
                    <a:pt x="90" y="36"/>
                  </a:cubicBezTo>
                  <a:cubicBezTo>
                    <a:pt x="108" y="36"/>
                    <a:pt x="108" y="36"/>
                    <a:pt x="108" y="36"/>
                  </a:cubicBezTo>
                  <a:cubicBezTo>
                    <a:pt x="108" y="18"/>
                    <a:pt x="108" y="18"/>
                    <a:pt x="108" y="18"/>
                  </a:cubicBezTo>
                  <a:cubicBezTo>
                    <a:pt x="108" y="8"/>
                    <a:pt x="100" y="0"/>
                    <a:pt x="90" y="0"/>
                  </a:cubicBezTo>
                  <a:cubicBezTo>
                    <a:pt x="18" y="0"/>
                    <a:pt x="18" y="0"/>
                    <a:pt x="18" y="0"/>
                  </a:cubicBezTo>
                  <a:cubicBezTo>
                    <a:pt x="8" y="0"/>
                    <a:pt x="0" y="8"/>
                    <a:pt x="0" y="18"/>
                  </a:cubicBezTo>
                  <a:cubicBezTo>
                    <a:pt x="0" y="36"/>
                    <a:pt x="0" y="36"/>
                    <a:pt x="0" y="36"/>
                  </a:cubicBezTo>
                  <a:cubicBezTo>
                    <a:pt x="18" y="36"/>
                    <a:pt x="18" y="36"/>
                    <a:pt x="18" y="36"/>
                  </a:cubicBez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374" name="Freeform 367">
              <a:extLst>
                <a:ext uri="{FF2B5EF4-FFF2-40B4-BE49-F238E27FC236}">
                  <a16:creationId xmlns:a16="http://schemas.microsoft.com/office/drawing/2014/main" id="{FD31DA77-1825-4183-B175-72DAAC37E615}"/>
                </a:ext>
              </a:extLst>
            </p:cNvPr>
            <p:cNvSpPr>
              <a:spLocks noEditPoints="1"/>
            </p:cNvSpPr>
            <p:nvPr/>
          </p:nvSpPr>
          <p:spPr bwMode="auto">
            <a:xfrm>
              <a:off x="4295799" y="16089659"/>
              <a:ext cx="369851" cy="276995"/>
            </a:xfrm>
            <a:custGeom>
              <a:avLst/>
              <a:gdLst>
                <a:gd name="T0" fmla="*/ 270 w 288"/>
                <a:gd name="T1" fmla="*/ 0 h 216"/>
                <a:gd name="T2" fmla="*/ 0 w 288"/>
                <a:gd name="T3" fmla="*/ 0 h 216"/>
                <a:gd name="T4" fmla="*/ 0 w 288"/>
                <a:gd name="T5" fmla="*/ 198 h 216"/>
                <a:gd name="T6" fmla="*/ 18 w 288"/>
                <a:gd name="T7" fmla="*/ 216 h 216"/>
                <a:gd name="T8" fmla="*/ 270 w 288"/>
                <a:gd name="T9" fmla="*/ 216 h 216"/>
                <a:gd name="T10" fmla="*/ 288 w 288"/>
                <a:gd name="T11" fmla="*/ 198 h 216"/>
                <a:gd name="T12" fmla="*/ 288 w 288"/>
                <a:gd name="T13" fmla="*/ 18 h 216"/>
                <a:gd name="T14" fmla="*/ 270 w 288"/>
                <a:gd name="T15" fmla="*/ 0 h 216"/>
                <a:gd name="T16" fmla="*/ 270 w 288"/>
                <a:gd name="T17" fmla="*/ 18 h 216"/>
                <a:gd name="T18" fmla="*/ 270 w 288"/>
                <a:gd name="T19" fmla="*/ 52 h 216"/>
                <a:gd name="T20" fmla="*/ 18 w 288"/>
                <a:gd name="T21" fmla="*/ 52 h 216"/>
                <a:gd name="T22" fmla="*/ 18 w 288"/>
                <a:gd name="T23" fmla="*/ 18 h 216"/>
                <a:gd name="T24" fmla="*/ 270 w 288"/>
                <a:gd name="T25" fmla="*/ 18 h 216"/>
                <a:gd name="T26" fmla="*/ 18 w 288"/>
                <a:gd name="T27" fmla="*/ 198 h 216"/>
                <a:gd name="T28" fmla="*/ 18 w 288"/>
                <a:gd name="T29" fmla="*/ 70 h 216"/>
                <a:gd name="T30" fmla="*/ 270 w 288"/>
                <a:gd name="T31" fmla="*/ 70 h 216"/>
                <a:gd name="T32" fmla="*/ 270 w 288"/>
                <a:gd name="T33" fmla="*/ 198 h 216"/>
                <a:gd name="T34" fmla="*/ 18 w 288"/>
                <a:gd name="T35" fmla="*/ 19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16">
                  <a:moveTo>
                    <a:pt x="270" y="0"/>
                  </a:moveTo>
                  <a:cubicBezTo>
                    <a:pt x="0" y="0"/>
                    <a:pt x="0" y="0"/>
                    <a:pt x="0" y="0"/>
                  </a:cubicBezTo>
                  <a:cubicBezTo>
                    <a:pt x="0" y="198"/>
                    <a:pt x="0" y="198"/>
                    <a:pt x="0" y="198"/>
                  </a:cubicBezTo>
                  <a:cubicBezTo>
                    <a:pt x="0" y="208"/>
                    <a:pt x="8" y="216"/>
                    <a:pt x="18" y="216"/>
                  </a:cubicBezTo>
                  <a:cubicBezTo>
                    <a:pt x="270" y="216"/>
                    <a:pt x="270" y="216"/>
                    <a:pt x="270" y="216"/>
                  </a:cubicBezTo>
                  <a:cubicBezTo>
                    <a:pt x="280" y="216"/>
                    <a:pt x="288" y="208"/>
                    <a:pt x="288" y="198"/>
                  </a:cubicBezTo>
                  <a:cubicBezTo>
                    <a:pt x="288" y="18"/>
                    <a:pt x="288" y="18"/>
                    <a:pt x="288" y="18"/>
                  </a:cubicBezTo>
                  <a:cubicBezTo>
                    <a:pt x="288" y="8"/>
                    <a:pt x="280" y="0"/>
                    <a:pt x="270" y="0"/>
                  </a:cubicBezTo>
                  <a:close/>
                  <a:moveTo>
                    <a:pt x="270" y="18"/>
                  </a:moveTo>
                  <a:cubicBezTo>
                    <a:pt x="270" y="52"/>
                    <a:pt x="270" y="52"/>
                    <a:pt x="270" y="52"/>
                  </a:cubicBezTo>
                  <a:cubicBezTo>
                    <a:pt x="18" y="52"/>
                    <a:pt x="18" y="52"/>
                    <a:pt x="18" y="52"/>
                  </a:cubicBezTo>
                  <a:cubicBezTo>
                    <a:pt x="18" y="18"/>
                    <a:pt x="18" y="18"/>
                    <a:pt x="18" y="18"/>
                  </a:cubicBezTo>
                  <a:lnTo>
                    <a:pt x="270" y="18"/>
                  </a:lnTo>
                  <a:close/>
                  <a:moveTo>
                    <a:pt x="18" y="198"/>
                  </a:moveTo>
                  <a:cubicBezTo>
                    <a:pt x="18" y="70"/>
                    <a:pt x="18" y="70"/>
                    <a:pt x="18" y="70"/>
                  </a:cubicBezTo>
                  <a:cubicBezTo>
                    <a:pt x="270" y="70"/>
                    <a:pt x="270" y="70"/>
                    <a:pt x="270" y="70"/>
                  </a:cubicBezTo>
                  <a:cubicBezTo>
                    <a:pt x="270" y="198"/>
                    <a:pt x="270" y="198"/>
                    <a:pt x="270" y="198"/>
                  </a:cubicBezTo>
                  <a:lnTo>
                    <a:pt x="18"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375" name="Freeform 79">
            <a:extLst>
              <a:ext uri="{FF2B5EF4-FFF2-40B4-BE49-F238E27FC236}">
                <a16:creationId xmlns:a16="http://schemas.microsoft.com/office/drawing/2014/main" id="{22A7606B-DE6C-49F7-8058-542EA4402739}"/>
              </a:ext>
            </a:extLst>
          </p:cNvPr>
          <p:cNvSpPr>
            <a:spLocks noChangeAspect="1" noEditPoints="1"/>
          </p:cNvSpPr>
          <p:nvPr/>
        </p:nvSpPr>
        <p:spPr bwMode="auto">
          <a:xfrm>
            <a:off x="1778324" y="4395480"/>
            <a:ext cx="213572" cy="213572"/>
          </a:xfrm>
          <a:custGeom>
            <a:avLst/>
            <a:gdLst>
              <a:gd name="T0" fmla="*/ 144 w 204"/>
              <a:gd name="T1" fmla="*/ 101 h 204"/>
              <a:gd name="T2" fmla="*/ 115 w 204"/>
              <a:gd name="T3" fmla="*/ 133 h 204"/>
              <a:gd name="T4" fmla="*/ 146 w 204"/>
              <a:gd name="T5" fmla="*/ 161 h 204"/>
              <a:gd name="T6" fmla="*/ 147 w 204"/>
              <a:gd name="T7" fmla="*/ 161 h 204"/>
              <a:gd name="T8" fmla="*/ 176 w 204"/>
              <a:gd name="T9" fmla="*/ 129 h 204"/>
              <a:gd name="T10" fmla="*/ 144 w 204"/>
              <a:gd name="T11" fmla="*/ 101 h 204"/>
              <a:gd name="T12" fmla="*/ 147 w 204"/>
              <a:gd name="T13" fmla="*/ 149 h 204"/>
              <a:gd name="T14" fmla="*/ 128 w 204"/>
              <a:gd name="T15" fmla="*/ 132 h 204"/>
              <a:gd name="T16" fmla="*/ 145 w 204"/>
              <a:gd name="T17" fmla="*/ 113 h 204"/>
              <a:gd name="T18" fmla="*/ 163 w 204"/>
              <a:gd name="T19" fmla="*/ 130 h 204"/>
              <a:gd name="T20" fmla="*/ 147 w 204"/>
              <a:gd name="T21" fmla="*/ 149 h 204"/>
              <a:gd name="T22" fmla="*/ 67 w 204"/>
              <a:gd name="T23" fmla="*/ 58 h 204"/>
              <a:gd name="T24" fmla="*/ 29 w 204"/>
              <a:gd name="T25" fmla="*/ 102 h 204"/>
              <a:gd name="T26" fmla="*/ 70 w 204"/>
              <a:gd name="T27" fmla="*/ 140 h 204"/>
              <a:gd name="T28" fmla="*/ 72 w 204"/>
              <a:gd name="T29" fmla="*/ 140 h 204"/>
              <a:gd name="T30" fmla="*/ 100 w 204"/>
              <a:gd name="T31" fmla="*/ 127 h 204"/>
              <a:gd name="T32" fmla="*/ 111 w 204"/>
              <a:gd name="T33" fmla="*/ 97 h 204"/>
              <a:gd name="T34" fmla="*/ 67 w 204"/>
              <a:gd name="T35" fmla="*/ 58 h 204"/>
              <a:gd name="T36" fmla="*/ 91 w 204"/>
              <a:gd name="T37" fmla="*/ 118 h 204"/>
              <a:gd name="T38" fmla="*/ 71 w 204"/>
              <a:gd name="T39" fmla="*/ 128 h 204"/>
              <a:gd name="T40" fmla="*/ 41 w 204"/>
              <a:gd name="T41" fmla="*/ 101 h 204"/>
              <a:gd name="T42" fmla="*/ 68 w 204"/>
              <a:gd name="T43" fmla="*/ 71 h 204"/>
              <a:gd name="T44" fmla="*/ 98 w 204"/>
              <a:gd name="T45" fmla="*/ 98 h 204"/>
              <a:gd name="T46" fmla="*/ 91 w 204"/>
              <a:gd name="T47" fmla="*/ 118 h 204"/>
              <a:gd name="T48" fmla="*/ 139 w 204"/>
              <a:gd name="T49" fmla="*/ 89 h 204"/>
              <a:gd name="T50" fmla="*/ 140 w 204"/>
              <a:gd name="T51" fmla="*/ 89 h 204"/>
              <a:gd name="T52" fmla="*/ 157 w 204"/>
              <a:gd name="T53" fmla="*/ 81 h 204"/>
              <a:gd name="T54" fmla="*/ 163 w 204"/>
              <a:gd name="T55" fmla="*/ 63 h 204"/>
              <a:gd name="T56" fmla="*/ 155 w 204"/>
              <a:gd name="T57" fmla="*/ 46 h 204"/>
              <a:gd name="T58" fmla="*/ 137 w 204"/>
              <a:gd name="T59" fmla="*/ 40 h 204"/>
              <a:gd name="T60" fmla="*/ 120 w 204"/>
              <a:gd name="T61" fmla="*/ 48 h 204"/>
              <a:gd name="T62" fmla="*/ 114 w 204"/>
              <a:gd name="T63" fmla="*/ 66 h 204"/>
              <a:gd name="T64" fmla="*/ 139 w 204"/>
              <a:gd name="T65" fmla="*/ 89 h 204"/>
              <a:gd name="T66" fmla="*/ 130 w 204"/>
              <a:gd name="T67" fmla="*/ 57 h 204"/>
              <a:gd name="T68" fmla="*/ 138 w 204"/>
              <a:gd name="T69" fmla="*/ 53 h 204"/>
              <a:gd name="T70" fmla="*/ 147 w 204"/>
              <a:gd name="T71" fmla="*/ 56 h 204"/>
              <a:gd name="T72" fmla="*/ 151 w 204"/>
              <a:gd name="T73" fmla="*/ 64 h 204"/>
              <a:gd name="T74" fmla="*/ 148 w 204"/>
              <a:gd name="T75" fmla="*/ 73 h 204"/>
              <a:gd name="T76" fmla="*/ 139 w 204"/>
              <a:gd name="T77" fmla="*/ 77 h 204"/>
              <a:gd name="T78" fmla="*/ 131 w 204"/>
              <a:gd name="T79" fmla="*/ 74 h 204"/>
              <a:gd name="T80" fmla="*/ 127 w 204"/>
              <a:gd name="T81" fmla="*/ 65 h 204"/>
              <a:gd name="T82" fmla="*/ 130 w 204"/>
              <a:gd name="T83" fmla="*/ 57 h 204"/>
              <a:gd name="T84" fmla="*/ 187 w 204"/>
              <a:gd name="T85" fmla="*/ 0 h 204"/>
              <a:gd name="T86" fmla="*/ 12 w 204"/>
              <a:gd name="T87" fmla="*/ 3 h 204"/>
              <a:gd name="T88" fmla="*/ 0 w 204"/>
              <a:gd name="T89" fmla="*/ 16 h 204"/>
              <a:gd name="T90" fmla="*/ 4 w 204"/>
              <a:gd name="T91" fmla="*/ 191 h 204"/>
              <a:gd name="T92" fmla="*/ 17 w 204"/>
              <a:gd name="T93" fmla="*/ 203 h 204"/>
              <a:gd name="T94" fmla="*/ 192 w 204"/>
              <a:gd name="T95" fmla="*/ 200 h 204"/>
              <a:gd name="T96" fmla="*/ 204 w 204"/>
              <a:gd name="T97" fmla="*/ 187 h 204"/>
              <a:gd name="T98" fmla="*/ 200 w 204"/>
              <a:gd name="T99" fmla="*/ 12 h 204"/>
              <a:gd name="T100" fmla="*/ 187 w 204"/>
              <a:gd name="T101" fmla="*/ 0 h 204"/>
              <a:gd name="T102" fmla="*/ 191 w 204"/>
              <a:gd name="T103" fmla="*/ 187 h 204"/>
              <a:gd name="T104" fmla="*/ 16 w 204"/>
              <a:gd name="T105" fmla="*/ 191 h 204"/>
              <a:gd name="T106" fmla="*/ 13 w 204"/>
              <a:gd name="T107" fmla="*/ 16 h 204"/>
              <a:gd name="T108" fmla="*/ 188 w 204"/>
              <a:gd name="T109" fmla="*/ 12 h 204"/>
              <a:gd name="T110" fmla="*/ 191 w 204"/>
              <a:gd name="T111"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4" h="204">
                <a:moveTo>
                  <a:pt x="144" y="101"/>
                </a:moveTo>
                <a:cubicBezTo>
                  <a:pt x="127" y="102"/>
                  <a:pt x="115" y="116"/>
                  <a:pt x="115" y="133"/>
                </a:cubicBezTo>
                <a:cubicBezTo>
                  <a:pt x="116" y="149"/>
                  <a:pt x="130" y="162"/>
                  <a:pt x="146" y="161"/>
                </a:cubicBezTo>
                <a:cubicBezTo>
                  <a:pt x="147" y="161"/>
                  <a:pt x="147" y="161"/>
                  <a:pt x="147" y="161"/>
                </a:cubicBezTo>
                <a:cubicBezTo>
                  <a:pt x="164" y="160"/>
                  <a:pt x="177" y="146"/>
                  <a:pt x="176" y="129"/>
                </a:cubicBezTo>
                <a:cubicBezTo>
                  <a:pt x="175" y="113"/>
                  <a:pt x="161" y="100"/>
                  <a:pt x="144" y="101"/>
                </a:cubicBezTo>
                <a:close/>
                <a:moveTo>
                  <a:pt x="147" y="149"/>
                </a:moveTo>
                <a:cubicBezTo>
                  <a:pt x="137" y="149"/>
                  <a:pt x="129" y="142"/>
                  <a:pt x="128" y="132"/>
                </a:cubicBezTo>
                <a:cubicBezTo>
                  <a:pt x="127" y="122"/>
                  <a:pt x="135" y="114"/>
                  <a:pt x="145" y="113"/>
                </a:cubicBezTo>
                <a:cubicBezTo>
                  <a:pt x="154" y="113"/>
                  <a:pt x="163" y="120"/>
                  <a:pt x="163" y="130"/>
                </a:cubicBezTo>
                <a:cubicBezTo>
                  <a:pt x="164" y="140"/>
                  <a:pt x="156" y="148"/>
                  <a:pt x="147" y="149"/>
                </a:cubicBezTo>
                <a:close/>
                <a:moveTo>
                  <a:pt x="67" y="58"/>
                </a:moveTo>
                <a:cubicBezTo>
                  <a:pt x="45" y="60"/>
                  <a:pt x="27" y="79"/>
                  <a:pt x="29" y="102"/>
                </a:cubicBezTo>
                <a:cubicBezTo>
                  <a:pt x="30" y="124"/>
                  <a:pt x="49" y="141"/>
                  <a:pt x="70" y="140"/>
                </a:cubicBezTo>
                <a:cubicBezTo>
                  <a:pt x="71" y="140"/>
                  <a:pt x="71" y="140"/>
                  <a:pt x="72" y="140"/>
                </a:cubicBezTo>
                <a:cubicBezTo>
                  <a:pt x="83" y="140"/>
                  <a:pt x="93" y="135"/>
                  <a:pt x="100" y="127"/>
                </a:cubicBezTo>
                <a:cubicBezTo>
                  <a:pt x="107" y="118"/>
                  <a:pt x="111" y="108"/>
                  <a:pt x="111" y="97"/>
                </a:cubicBezTo>
                <a:cubicBezTo>
                  <a:pt x="109" y="74"/>
                  <a:pt x="90" y="57"/>
                  <a:pt x="67" y="58"/>
                </a:cubicBezTo>
                <a:close/>
                <a:moveTo>
                  <a:pt x="91" y="118"/>
                </a:moveTo>
                <a:cubicBezTo>
                  <a:pt x="86" y="124"/>
                  <a:pt x="79" y="127"/>
                  <a:pt x="71" y="128"/>
                </a:cubicBezTo>
                <a:cubicBezTo>
                  <a:pt x="56" y="129"/>
                  <a:pt x="42" y="117"/>
                  <a:pt x="41" y="101"/>
                </a:cubicBezTo>
                <a:cubicBezTo>
                  <a:pt x="40" y="85"/>
                  <a:pt x="52" y="72"/>
                  <a:pt x="68" y="71"/>
                </a:cubicBezTo>
                <a:cubicBezTo>
                  <a:pt x="83" y="70"/>
                  <a:pt x="97" y="82"/>
                  <a:pt x="98" y="98"/>
                </a:cubicBezTo>
                <a:cubicBezTo>
                  <a:pt x="98" y="105"/>
                  <a:pt x="96" y="113"/>
                  <a:pt x="91" y="118"/>
                </a:cubicBezTo>
                <a:close/>
                <a:moveTo>
                  <a:pt x="139" y="89"/>
                </a:moveTo>
                <a:cubicBezTo>
                  <a:pt x="139" y="89"/>
                  <a:pt x="140" y="89"/>
                  <a:pt x="140" y="89"/>
                </a:cubicBezTo>
                <a:cubicBezTo>
                  <a:pt x="147" y="89"/>
                  <a:pt x="153" y="86"/>
                  <a:pt x="157" y="81"/>
                </a:cubicBezTo>
                <a:cubicBezTo>
                  <a:pt x="161" y="76"/>
                  <a:pt x="164" y="70"/>
                  <a:pt x="163" y="63"/>
                </a:cubicBezTo>
                <a:cubicBezTo>
                  <a:pt x="163" y="57"/>
                  <a:pt x="160" y="51"/>
                  <a:pt x="155" y="46"/>
                </a:cubicBezTo>
                <a:cubicBezTo>
                  <a:pt x="150" y="42"/>
                  <a:pt x="144" y="40"/>
                  <a:pt x="137" y="40"/>
                </a:cubicBezTo>
                <a:cubicBezTo>
                  <a:pt x="131" y="41"/>
                  <a:pt x="125" y="43"/>
                  <a:pt x="120" y="48"/>
                </a:cubicBezTo>
                <a:cubicBezTo>
                  <a:pt x="116" y="53"/>
                  <a:pt x="114" y="60"/>
                  <a:pt x="114" y="66"/>
                </a:cubicBezTo>
                <a:cubicBezTo>
                  <a:pt x="115" y="79"/>
                  <a:pt x="126" y="90"/>
                  <a:pt x="139" y="89"/>
                </a:cubicBezTo>
                <a:close/>
                <a:moveTo>
                  <a:pt x="130" y="57"/>
                </a:moveTo>
                <a:cubicBezTo>
                  <a:pt x="132" y="54"/>
                  <a:pt x="135" y="53"/>
                  <a:pt x="138" y="53"/>
                </a:cubicBezTo>
                <a:cubicBezTo>
                  <a:pt x="141" y="52"/>
                  <a:pt x="144" y="54"/>
                  <a:pt x="147" y="56"/>
                </a:cubicBezTo>
                <a:cubicBezTo>
                  <a:pt x="149" y="58"/>
                  <a:pt x="150" y="61"/>
                  <a:pt x="151" y="64"/>
                </a:cubicBezTo>
                <a:cubicBezTo>
                  <a:pt x="151" y="67"/>
                  <a:pt x="150" y="70"/>
                  <a:pt x="148" y="73"/>
                </a:cubicBezTo>
                <a:cubicBezTo>
                  <a:pt x="145" y="75"/>
                  <a:pt x="143" y="77"/>
                  <a:pt x="139" y="77"/>
                </a:cubicBezTo>
                <a:cubicBezTo>
                  <a:pt x="136" y="77"/>
                  <a:pt x="133" y="76"/>
                  <a:pt x="131" y="74"/>
                </a:cubicBezTo>
                <a:cubicBezTo>
                  <a:pt x="128" y="72"/>
                  <a:pt x="127" y="69"/>
                  <a:pt x="127" y="65"/>
                </a:cubicBezTo>
                <a:cubicBezTo>
                  <a:pt x="126" y="62"/>
                  <a:pt x="127" y="59"/>
                  <a:pt x="130" y="57"/>
                </a:cubicBezTo>
                <a:close/>
                <a:moveTo>
                  <a:pt x="187" y="0"/>
                </a:moveTo>
                <a:cubicBezTo>
                  <a:pt x="12" y="3"/>
                  <a:pt x="12" y="3"/>
                  <a:pt x="12" y="3"/>
                </a:cubicBezTo>
                <a:cubicBezTo>
                  <a:pt x="5" y="4"/>
                  <a:pt x="0" y="9"/>
                  <a:pt x="0" y="16"/>
                </a:cubicBezTo>
                <a:cubicBezTo>
                  <a:pt x="4" y="191"/>
                  <a:pt x="4" y="191"/>
                  <a:pt x="4" y="191"/>
                </a:cubicBezTo>
                <a:cubicBezTo>
                  <a:pt x="4" y="198"/>
                  <a:pt x="10" y="204"/>
                  <a:pt x="17" y="203"/>
                </a:cubicBezTo>
                <a:cubicBezTo>
                  <a:pt x="192" y="200"/>
                  <a:pt x="192" y="200"/>
                  <a:pt x="192" y="200"/>
                </a:cubicBezTo>
                <a:cubicBezTo>
                  <a:pt x="199" y="200"/>
                  <a:pt x="204" y="194"/>
                  <a:pt x="204" y="187"/>
                </a:cubicBezTo>
                <a:cubicBezTo>
                  <a:pt x="200" y="12"/>
                  <a:pt x="200" y="12"/>
                  <a:pt x="200" y="12"/>
                </a:cubicBezTo>
                <a:cubicBezTo>
                  <a:pt x="200" y="5"/>
                  <a:pt x="194" y="0"/>
                  <a:pt x="187" y="0"/>
                </a:cubicBezTo>
                <a:close/>
                <a:moveTo>
                  <a:pt x="191" y="187"/>
                </a:moveTo>
                <a:cubicBezTo>
                  <a:pt x="16" y="191"/>
                  <a:pt x="16" y="191"/>
                  <a:pt x="16" y="191"/>
                </a:cubicBezTo>
                <a:cubicBezTo>
                  <a:pt x="13" y="16"/>
                  <a:pt x="13" y="16"/>
                  <a:pt x="13" y="16"/>
                </a:cubicBezTo>
                <a:cubicBezTo>
                  <a:pt x="188" y="12"/>
                  <a:pt x="188" y="12"/>
                  <a:pt x="188" y="12"/>
                </a:cubicBezTo>
                <a:lnTo>
                  <a:pt x="191" y="187"/>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nvGrpSpPr>
          <p:cNvPr id="376" name="Group 375">
            <a:extLst>
              <a:ext uri="{FF2B5EF4-FFF2-40B4-BE49-F238E27FC236}">
                <a16:creationId xmlns:a16="http://schemas.microsoft.com/office/drawing/2014/main" id="{4039923D-C157-4470-A48D-E8BA423835B2}"/>
              </a:ext>
            </a:extLst>
          </p:cNvPr>
          <p:cNvGrpSpPr/>
          <p:nvPr/>
        </p:nvGrpSpPr>
        <p:grpSpPr>
          <a:xfrm>
            <a:off x="1760073" y="4728479"/>
            <a:ext cx="250074" cy="196050"/>
            <a:chOff x="1399942" y="16036148"/>
            <a:chExt cx="451691" cy="354113"/>
          </a:xfrm>
          <a:solidFill>
            <a:schemeClr val="bg1"/>
          </a:solidFill>
        </p:grpSpPr>
        <p:sp>
          <p:nvSpPr>
            <p:cNvPr id="377" name="Freeform 373">
              <a:extLst>
                <a:ext uri="{FF2B5EF4-FFF2-40B4-BE49-F238E27FC236}">
                  <a16:creationId xmlns:a16="http://schemas.microsoft.com/office/drawing/2014/main" id="{857B46AC-2C08-4F9D-B9EF-29097B1D7154}"/>
                </a:ext>
              </a:extLst>
            </p:cNvPr>
            <p:cNvSpPr>
              <a:spLocks noEditPoints="1"/>
            </p:cNvSpPr>
            <p:nvPr/>
          </p:nvSpPr>
          <p:spPr bwMode="auto">
            <a:xfrm>
              <a:off x="1399942" y="16036148"/>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378" name="Freeform 374">
              <a:extLst>
                <a:ext uri="{FF2B5EF4-FFF2-40B4-BE49-F238E27FC236}">
                  <a16:creationId xmlns:a16="http://schemas.microsoft.com/office/drawing/2014/main" id="{EF98E68D-DD9A-479A-B8AD-2F7747B4AD58}"/>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379" name="Rectangle 378">
            <a:extLst>
              <a:ext uri="{FF2B5EF4-FFF2-40B4-BE49-F238E27FC236}">
                <a16:creationId xmlns:a16="http://schemas.microsoft.com/office/drawing/2014/main" id="{50F30A86-0B8B-47E1-9623-FF6338D9764C}"/>
              </a:ext>
            </a:extLst>
          </p:cNvPr>
          <p:cNvSpPr/>
          <p:nvPr/>
        </p:nvSpPr>
        <p:spPr>
          <a:xfrm>
            <a:off x="248202" y="3433132"/>
            <a:ext cx="856004" cy="153888"/>
          </a:xfrm>
          <a:prstGeom prst="rect">
            <a:avLst/>
          </a:prstGeom>
        </p:spPr>
        <p:txBody>
          <a:bodyPr wrap="none" lIns="0" tIns="0" rIns="0" bIns="0" rtlCol="0">
            <a:spAutoFit/>
          </a:bodyPr>
          <a:lstStyle/>
          <a:p>
            <a:pPr rtl="0"/>
            <a:r>
              <a:rPr lang="lv-lv" sz="1000" b="1" dirty="0">
                <a:solidFill>
                  <a:schemeClr val="bg1"/>
                </a:solidFill>
                <a:latin typeface="arial" panose="020B0604020202020204" pitchFamily="34" charset="0"/>
                <a:cs typeface="Arial" panose="020B0604020202020204" pitchFamily="34" charset="0"/>
              </a:rPr>
              <a:t>ĀTV iespējas:</a:t>
            </a:r>
          </a:p>
        </p:txBody>
      </p:sp>
      <p:cxnSp>
        <p:nvCxnSpPr>
          <p:cNvPr id="380" name="Straight Connector 379">
            <a:extLst>
              <a:ext uri="{FF2B5EF4-FFF2-40B4-BE49-F238E27FC236}">
                <a16:creationId xmlns:a16="http://schemas.microsoft.com/office/drawing/2014/main" id="{AF0B665B-54DB-4920-BDA7-7D14BBDF276F}"/>
              </a:ext>
            </a:extLst>
          </p:cNvPr>
          <p:cNvCxnSpPr/>
          <p:nvPr/>
        </p:nvCxnSpPr>
        <p:spPr>
          <a:xfrm>
            <a:off x="213426" y="3614279"/>
            <a:ext cx="1836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1" name="Connector: Elbow 380">
            <a:extLst>
              <a:ext uri="{FF2B5EF4-FFF2-40B4-BE49-F238E27FC236}">
                <a16:creationId xmlns:a16="http://schemas.microsoft.com/office/drawing/2014/main" id="{75399FCC-E5C5-4F29-A798-558D0C3AECFF}"/>
              </a:ext>
            </a:extLst>
          </p:cNvPr>
          <p:cNvCxnSpPr>
            <a:cxnSpLocks/>
            <a:stCxn id="301" idx="3"/>
          </p:cNvCxnSpPr>
          <p:nvPr/>
        </p:nvCxnSpPr>
        <p:spPr>
          <a:xfrm>
            <a:off x="3504862" y="2384426"/>
            <a:ext cx="1773851" cy="699568"/>
          </a:xfrm>
          <a:prstGeom prst="bentConnector3">
            <a:avLst>
              <a:gd name="adj1" fmla="val 99938"/>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2" name="Straight Arrow Connector 381">
            <a:extLst>
              <a:ext uri="{FF2B5EF4-FFF2-40B4-BE49-F238E27FC236}">
                <a16:creationId xmlns:a16="http://schemas.microsoft.com/office/drawing/2014/main" id="{8C5825C3-B1E7-4A84-87AA-5A9333A36F0B}"/>
              </a:ext>
            </a:extLst>
          </p:cNvPr>
          <p:cNvCxnSpPr>
            <a:cxnSpLocks/>
            <a:stCxn id="330" idx="2"/>
            <a:endCxn id="348" idx="0"/>
          </p:cNvCxnSpPr>
          <p:nvPr/>
        </p:nvCxnSpPr>
        <p:spPr>
          <a:xfrm>
            <a:off x="2588675" y="5511149"/>
            <a:ext cx="20394" cy="113364"/>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383" name="Group 382">
            <a:extLst>
              <a:ext uri="{FF2B5EF4-FFF2-40B4-BE49-F238E27FC236}">
                <a16:creationId xmlns:a16="http://schemas.microsoft.com/office/drawing/2014/main" id="{3189396D-49A5-4310-9DD4-F4557B6D4E11}"/>
              </a:ext>
            </a:extLst>
          </p:cNvPr>
          <p:cNvGrpSpPr/>
          <p:nvPr/>
        </p:nvGrpSpPr>
        <p:grpSpPr>
          <a:xfrm>
            <a:off x="2438766" y="5475917"/>
            <a:ext cx="326130" cy="326130"/>
            <a:chOff x="830785" y="2920929"/>
            <a:chExt cx="326130" cy="326130"/>
          </a:xfrm>
        </p:grpSpPr>
        <p:sp>
          <p:nvSpPr>
            <p:cNvPr id="384" name="Oval 383">
              <a:extLst>
                <a:ext uri="{FF2B5EF4-FFF2-40B4-BE49-F238E27FC236}">
                  <a16:creationId xmlns:a16="http://schemas.microsoft.com/office/drawing/2014/main" id="{1ADF854D-4276-4121-AC04-3E8586D5D832}"/>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latin typeface="arial" panose="020B0604020202020204" pitchFamily="34" charset="0"/>
              </a:endParaRPr>
            </a:p>
          </p:txBody>
        </p:sp>
        <p:sp>
          <p:nvSpPr>
            <p:cNvPr id="385" name="Freeform 60">
              <a:extLst>
                <a:ext uri="{FF2B5EF4-FFF2-40B4-BE49-F238E27FC236}">
                  <a16:creationId xmlns:a16="http://schemas.microsoft.com/office/drawing/2014/main" id="{0E40E51B-B04A-42E9-8CC4-3F17BB3B9E27}"/>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rgbClr val="7F7F7F"/>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cxnSp>
        <p:nvCxnSpPr>
          <p:cNvPr id="386" name="Straight Connector 385">
            <a:extLst>
              <a:ext uri="{FF2B5EF4-FFF2-40B4-BE49-F238E27FC236}">
                <a16:creationId xmlns:a16="http://schemas.microsoft.com/office/drawing/2014/main" id="{7E4C8A07-20F3-457A-A843-555C4C5BDED5}"/>
              </a:ext>
            </a:extLst>
          </p:cNvPr>
          <p:cNvCxnSpPr>
            <a:cxnSpLocks/>
            <a:stCxn id="347" idx="4"/>
            <a:endCxn id="295" idx="2"/>
          </p:cNvCxnSpPr>
          <p:nvPr/>
        </p:nvCxnSpPr>
        <p:spPr>
          <a:xfrm flipH="1">
            <a:off x="4792793" y="5431980"/>
            <a:ext cx="11442" cy="189592"/>
          </a:xfrm>
          <a:prstGeom prst="line">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nector: Elbow 106">
            <a:extLst>
              <a:ext uri="{FF2B5EF4-FFF2-40B4-BE49-F238E27FC236}">
                <a16:creationId xmlns:a16="http://schemas.microsoft.com/office/drawing/2014/main" id="{9876EDE5-EC78-44EB-AF89-BC990B01BBFD}"/>
              </a:ext>
            </a:extLst>
          </p:cNvPr>
          <p:cNvCxnSpPr>
            <a:cxnSpLocks/>
          </p:cNvCxnSpPr>
          <p:nvPr/>
        </p:nvCxnSpPr>
        <p:spPr>
          <a:xfrm rot="16200000" flipV="1">
            <a:off x="3257673" y="4560650"/>
            <a:ext cx="1932548" cy="195178"/>
          </a:xfrm>
          <a:prstGeom prst="bentConnector2">
            <a:avLst/>
          </a:prstGeom>
          <a:ln w="3175">
            <a:solidFill>
              <a:schemeClr val="bg1">
                <a:lumMod val="85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D1B852D7-7DB7-4F65-A8DA-B72B97AEF4EE}"/>
              </a:ext>
            </a:extLst>
          </p:cNvPr>
          <p:cNvSpPr txBox="1"/>
          <p:nvPr/>
        </p:nvSpPr>
        <p:spPr>
          <a:xfrm>
            <a:off x="3462493" y="2916102"/>
            <a:ext cx="353127" cy="138499"/>
          </a:xfrm>
          <a:prstGeom prst="rect">
            <a:avLst/>
          </a:prstGeom>
          <a:noFill/>
        </p:spPr>
        <p:txBody>
          <a:bodyPr wrap="square" lIns="0" tIns="0" rIns="0" bIns="0" rtlCol="0">
            <a:spAutoFit/>
          </a:bodyPr>
          <a:lstStyle/>
          <a:p>
            <a:pPr algn="ctr"/>
            <a:r>
              <a:rPr lang="lv-LV" sz="900" b="1" dirty="0">
                <a:solidFill>
                  <a:schemeClr val="bg2">
                    <a:lumMod val="50000"/>
                  </a:schemeClr>
                </a:solidFill>
                <a:latin typeface="arial" panose="020B0604020202020204" pitchFamily="34" charset="0"/>
                <a:cs typeface="Arial" panose="020B0604020202020204" pitchFamily="34" charset="0"/>
              </a:rPr>
              <a:t>NĒ</a:t>
            </a:r>
            <a:endParaRPr lang="en-US" sz="900" b="1" dirty="0">
              <a:solidFill>
                <a:schemeClr val="bg2">
                  <a:lumMod val="50000"/>
                </a:schemeClr>
              </a:solidFill>
              <a:latin typeface="arial" panose="020B060402020202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id="{F2C99730-CDA7-4491-A3A5-54CE925CAD59}"/>
              </a:ext>
            </a:extLst>
          </p:cNvPr>
          <p:cNvSpPr txBox="1"/>
          <p:nvPr/>
        </p:nvSpPr>
        <p:spPr>
          <a:xfrm>
            <a:off x="1267909" y="2916102"/>
            <a:ext cx="353127" cy="138499"/>
          </a:xfrm>
          <a:prstGeom prst="rect">
            <a:avLst/>
          </a:prstGeom>
          <a:noFill/>
        </p:spPr>
        <p:txBody>
          <a:bodyPr wrap="square" lIns="0" tIns="0" rIns="0" bIns="0" rtlCol="0">
            <a:spAutoFit/>
          </a:bodyPr>
          <a:lstStyle/>
          <a:p>
            <a:pPr algn="ctr"/>
            <a:r>
              <a:rPr lang="lv-LV" sz="900" b="1" dirty="0">
                <a:solidFill>
                  <a:schemeClr val="bg2"/>
                </a:solidFill>
                <a:latin typeface="arial" panose="020B0604020202020204" pitchFamily="34" charset="0"/>
                <a:cs typeface="Arial" panose="020B0604020202020204" pitchFamily="34" charset="0"/>
              </a:rPr>
              <a:t>JĀ</a:t>
            </a:r>
            <a:endParaRPr lang="en-US" sz="900" b="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7766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1033823-6D95-41F5-ADF8-559E4815445E}"/>
              </a:ext>
            </a:extLst>
          </p:cNvPr>
          <p:cNvGraphicFramePr>
            <a:graphicFrameLocks noChangeAspect="1"/>
          </p:cNvGraphicFramePr>
          <p:nvPr>
            <p:custDataLst>
              <p:tags r:id="rId2"/>
            </p:custDataLst>
            <p:extLst>
              <p:ext uri="{D42A27DB-BD31-4B8C-83A1-F6EECF244321}">
                <p14:modId xmlns:p14="http://schemas.microsoft.com/office/powerpoint/2010/main" val="1090354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10"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id="{61033823-6D95-41F5-ADF8-559E4815445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BC4E36F-9EB4-49C0-9856-415E0E6E7F7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defRPr/>
            </a:pPr>
            <a:endParaRPr kumimoji="0" lang="en-GB" sz="4000" b="1"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sym typeface="arial" panose="020B0604020202020204" pitchFamily="34" charset="0"/>
            </a:endParaRPr>
          </a:p>
        </p:txBody>
      </p:sp>
      <p:pic>
        <p:nvPicPr>
          <p:cNvPr id="59" name="Picture 58">
            <a:extLst>
              <a:ext uri="{FF2B5EF4-FFF2-40B4-BE49-F238E27FC236}">
                <a16:creationId xmlns:a16="http://schemas.microsoft.com/office/drawing/2014/main" id="{3856D4AF-469D-443E-BBF5-A8996DAB88FC}"/>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 y="2024063"/>
            <a:ext cx="8233402" cy="4308475"/>
          </a:xfrm>
          <a:custGeom>
            <a:avLst/>
            <a:gdLst>
              <a:gd name="connsiteX0" fmla="*/ 0 w 12192000"/>
              <a:gd name="connsiteY0" fmla="*/ 0 h 4308475"/>
              <a:gd name="connsiteX1" fmla="*/ 12192000 w 12192000"/>
              <a:gd name="connsiteY1" fmla="*/ 0 h 4308475"/>
              <a:gd name="connsiteX2" fmla="*/ 12192000 w 12192000"/>
              <a:gd name="connsiteY2" fmla="*/ 4308475 h 4308475"/>
              <a:gd name="connsiteX3" fmla="*/ 0 w 12192000"/>
              <a:gd name="connsiteY3" fmla="*/ 4308475 h 4308475"/>
            </a:gdLst>
            <a:ahLst/>
            <a:cxnLst>
              <a:cxn ang="0">
                <a:pos x="connsiteX0" y="connsiteY0"/>
              </a:cxn>
              <a:cxn ang="0">
                <a:pos x="connsiteX1" y="connsiteY1"/>
              </a:cxn>
              <a:cxn ang="0">
                <a:pos x="connsiteX2" y="connsiteY2"/>
              </a:cxn>
              <a:cxn ang="0">
                <a:pos x="connsiteX3" y="connsiteY3"/>
              </a:cxn>
            </a:cxnLst>
            <a:rect l="l" t="t" r="r" b="b"/>
            <a:pathLst>
              <a:path w="12192000" h="4308475">
                <a:moveTo>
                  <a:pt x="0" y="0"/>
                </a:moveTo>
                <a:lnTo>
                  <a:pt x="12192000" y="0"/>
                </a:lnTo>
                <a:lnTo>
                  <a:pt x="12192000" y="4308475"/>
                </a:lnTo>
                <a:lnTo>
                  <a:pt x="0" y="4308475"/>
                </a:lnTo>
                <a:close/>
              </a:path>
            </a:pathLst>
          </a:custGeom>
        </p:spPr>
      </p:pic>
      <p:sp>
        <p:nvSpPr>
          <p:cNvPr id="60" name="Rectangle 59">
            <a:extLst>
              <a:ext uri="{FF2B5EF4-FFF2-40B4-BE49-F238E27FC236}">
                <a16:creationId xmlns:a16="http://schemas.microsoft.com/office/drawing/2014/main" id="{AE1CED82-6BA4-4C16-8613-77E171FEBB69}"/>
              </a:ext>
            </a:extLst>
          </p:cNvPr>
          <p:cNvSpPr/>
          <p:nvPr/>
        </p:nvSpPr>
        <p:spPr>
          <a:xfrm>
            <a:off x="0" y="2024063"/>
            <a:ext cx="8233402" cy="4308475"/>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8" name="Rectangle 10">
            <a:extLst>
              <a:ext uri="{FF2B5EF4-FFF2-40B4-BE49-F238E27FC236}">
                <a16:creationId xmlns:a16="http://schemas.microsoft.com/office/drawing/2014/main" id="{6ADA1675-C5C0-486A-ABE5-2F0C674D66E7}"/>
              </a:ext>
            </a:extLst>
          </p:cNvPr>
          <p:cNvSpPr>
            <a:spLocks noChangeArrowheads="1"/>
          </p:cNvSpPr>
          <p:nvPr/>
        </p:nvSpPr>
        <p:spPr bwMode="auto">
          <a:xfrm>
            <a:off x="8477251" y="2024063"/>
            <a:ext cx="3298822" cy="4308475"/>
          </a:xfrm>
          <a:prstGeom prst="rect">
            <a:avLst/>
          </a:prstGeom>
          <a:solidFill>
            <a:schemeClr val="bg1">
              <a:lumMod val="95000"/>
            </a:schemeClr>
          </a:solidFill>
          <a:ln w="9525">
            <a:noFill/>
            <a:miter lim="800000"/>
            <a:headEnd/>
            <a:tailEnd/>
          </a:ln>
        </p:spPr>
        <p:txBody>
          <a:bodyPr vert="horz" wrap="square" lIns="72000" tIns="72000" rIns="72000" bIns="72000" numCol="1" rtlCol="0" anchor="t" anchorCtr="0" compatLnSpc="1">
            <a:prstTxWarp prst="textNoShape">
              <a:avLst/>
            </a:prstTxWarp>
            <a:noAutofit/>
          </a:bodyPr>
          <a:lstStyle/>
          <a:p>
            <a:pPr marL="0" marR="0" lvl="0" indent="0" algn="l" defTabSz="682749" rtl="0" eaLnBrk="0" fontAlgn="auto" latinLnBrk="0" hangingPunct="0">
              <a:lnSpc>
                <a:spcPct val="100000"/>
              </a:lnSpc>
              <a:spcBef>
                <a:spcPts val="0"/>
              </a:spcBef>
              <a:spcAft>
                <a:spcPts val="171"/>
              </a:spcAft>
              <a:buClrTx/>
              <a:buSzTx/>
              <a:buFontTx/>
              <a:buNone/>
              <a:tabLst/>
              <a:defRPr/>
            </a:pPr>
            <a:endParaRPr kumimoji="0" lang="en-GB" sz="11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D6079697-F250-49C0-9BCE-F1718403A308}"/>
              </a:ext>
            </a:extLst>
          </p:cNvPr>
          <p:cNvSpPr/>
          <p:nvPr/>
        </p:nvSpPr>
        <p:spPr>
          <a:xfrm>
            <a:off x="8648695" y="5519268"/>
            <a:ext cx="2299428" cy="461665"/>
          </a:xfrm>
          <a:prstGeom prst="rect">
            <a:avLst/>
          </a:prstGeom>
        </p:spPr>
        <p:txBody>
          <a:bodyPr wrap="square" lIns="0" tIns="0" rIns="0" bIns="0" rtlCol="0">
            <a:spAutoFit/>
          </a:bodyPr>
          <a:lstStyle/>
          <a:p>
            <a:pPr marL="171450" lvl="0" indent="-171450">
              <a:buFont typeface="Arial" panose="020B0604020202020204" pitchFamily="34" charset="0"/>
              <a:buChar char="•"/>
              <a:defRPr/>
            </a:pPr>
            <a:r>
              <a:rPr lang="lv-LV" sz="1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Sīkāku sadalījumu, lūdzu, skatiet </a:t>
            </a:r>
            <a:r>
              <a:rPr lang="lv-LV" sz="1000" b="1" dirty="0">
                <a:solidFill>
                  <a:srgbClr val="870B55"/>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9. pielikumā</a:t>
            </a:r>
            <a:r>
              <a:rPr lang="lv-LV" sz="1000" dirty="0">
                <a:solidFill>
                  <a:srgbClr val="990066"/>
                </a:solidFill>
                <a:latin typeface="arial" panose="020B0604020202020204" pitchFamily="34" charset="0"/>
                <a:cs typeface="Arial" panose="020B0604020202020204" pitchFamily="34" charset="0"/>
              </a:rPr>
              <a:t>, </a:t>
            </a:r>
            <a:r>
              <a:rPr lang="lv-LV" sz="1000" dirty="0">
                <a:latin typeface="arial" panose="020B0604020202020204" pitchFamily="34" charset="0"/>
                <a:cs typeface="Arial" panose="020B0604020202020204" pitchFamily="34" charset="0"/>
              </a:rPr>
              <a:t>kā arī</a:t>
            </a:r>
            <a:r>
              <a:rPr lang="lv-LV" sz="10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a:t>
            </a:r>
            <a:r>
              <a:rPr lang="lv-LV" sz="1000" b="1" i="0" u="none" strike="noStrike" kern="1200" cap="none" spc="0" normalizeH="0" noProof="0" dirty="0">
                <a:ln>
                  <a:noFill/>
                </a:ln>
                <a:solidFill>
                  <a:srgbClr val="831355"/>
                </a:solidFill>
                <a:effectLst/>
                <a:uLnTx/>
                <a:uFillTx/>
                <a:latin typeface="arial" panose="020B0604020202020204" pitchFamily="34" charset="0"/>
                <a:ea typeface="+mn-ea"/>
                <a:cs typeface="Arial" panose="020B0604020202020204" pitchFamily="34" charset="0"/>
                <a:hlinkClick r:id="rId10">
                  <a:extLst>
                    <a:ext uri="{A12FA001-AC4F-418D-AE19-62706E023703}">
                      <ahyp:hlinkClr xmlns:ahyp="http://schemas.microsoft.com/office/drawing/2018/hyperlinkcolor" val="tx"/>
                    </a:ext>
                  </a:extLst>
                </a:hlinkClick>
              </a:rPr>
              <a:t>Maksātnespējas likumā</a:t>
            </a:r>
            <a:r>
              <a:rPr lang="lv-LV" sz="1000" b="1" i="0" u="none" strike="noStrike" kern="1200" cap="none" spc="0" normalizeH="0" noProof="0" dirty="0">
                <a:ln>
                  <a:noFill/>
                </a:ln>
                <a:solidFill>
                  <a:srgbClr val="831355"/>
                </a:solidFill>
                <a:effectLst/>
                <a:uLnTx/>
                <a:uFillTx/>
                <a:latin typeface="arial" panose="020B0604020202020204" pitchFamily="34" charset="0"/>
                <a:ea typeface="+mn-ea"/>
                <a:cs typeface="Arial" panose="020B0604020202020204" pitchFamily="34" charset="0"/>
              </a:rPr>
              <a:t> </a:t>
            </a:r>
            <a:r>
              <a:rPr lang="lv-LV" sz="1000" b="1" dirty="0">
                <a:solidFill>
                  <a:srgbClr val="831355"/>
                </a:solidFill>
                <a:latin typeface="arial" panose="020B0604020202020204" pitchFamily="34" charset="0"/>
                <a:cs typeface="Arial" panose="020B0604020202020204" pitchFamily="34" charset="0"/>
              </a:rPr>
              <a:t>un </a:t>
            </a:r>
            <a:r>
              <a:rPr lang="lv-LV" sz="1000" b="1" dirty="0">
                <a:solidFill>
                  <a:srgbClr val="870B55"/>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Direktīvā 2019/1023</a:t>
            </a:r>
            <a:endParaRPr lang="lv-LV" sz="1000" b="1" dirty="0">
              <a:solidFill>
                <a:srgbClr val="870B55"/>
              </a:solidFill>
              <a:latin typeface="arial" panose="020B0604020202020204" pitchFamily="34" charset="0"/>
              <a:cs typeface="Arial" panose="020B0604020202020204" pitchFamily="34" charset="0"/>
            </a:endParaRPr>
          </a:p>
        </p:txBody>
      </p:sp>
      <p:sp>
        <p:nvSpPr>
          <p:cNvPr id="8" name="Title 7">
            <a:extLst>
              <a:ext uri="{FF2B5EF4-FFF2-40B4-BE49-F238E27FC236}">
                <a16:creationId xmlns:a16="http://schemas.microsoft.com/office/drawing/2014/main" id="{BCA20A7D-9B40-435D-B361-601FD90316EA}"/>
              </a:ext>
            </a:extLst>
          </p:cNvPr>
          <p:cNvSpPr>
            <a:spLocks noGrp="1"/>
          </p:cNvSpPr>
          <p:nvPr>
            <p:ph type="title"/>
          </p:nvPr>
        </p:nvSpPr>
        <p:spPr/>
        <p:txBody>
          <a:bodyPr rtlCol="0"/>
          <a:lstStyle/>
          <a:p>
            <a:pPr lvl="0" rtl="0"/>
            <a:r>
              <a:rPr lang="lv-lv" dirty="0">
                <a:sym typeface="Arial"/>
              </a:rPr>
              <a:t>2</a:t>
            </a:r>
            <a:r>
              <a:rPr lang="lv-LV" dirty="0">
                <a:sym typeface="Arial"/>
              </a:rPr>
              <a:t> </a:t>
            </a:r>
            <a:r>
              <a:rPr lang="lv-lv" sz="3600" dirty="0">
                <a:sym typeface="Arial"/>
              </a:rPr>
              <a:t>b</a:t>
            </a:r>
            <a:r>
              <a:rPr lang="lv-LV" dirty="0">
                <a:sym typeface="Arial"/>
              </a:rPr>
              <a:t>.</a:t>
            </a:r>
            <a:r>
              <a:rPr lang="lv-lv" dirty="0">
                <a:sym typeface="Arial"/>
              </a:rPr>
              <a:t> solis: No kā jāsastāv </a:t>
            </a:r>
            <a:r>
              <a:rPr lang="lv-LV" dirty="0">
                <a:sym typeface="Arial"/>
              </a:rPr>
              <a:t>restrukturizācijas</a:t>
            </a:r>
            <a:r>
              <a:rPr lang="lv-lv" dirty="0">
                <a:sym typeface="Arial"/>
              </a:rPr>
              <a:t> plānam?</a:t>
            </a:r>
          </a:p>
        </p:txBody>
      </p:sp>
      <p:sp>
        <p:nvSpPr>
          <p:cNvPr id="47" name="Slide Number Placeholder 5">
            <a:extLst>
              <a:ext uri="{FF2B5EF4-FFF2-40B4-BE49-F238E27FC236}">
                <a16:creationId xmlns:a16="http://schemas.microsoft.com/office/drawing/2014/main" id="{E81ADBD4-EF99-4A98-904B-320EDEF94425}"/>
              </a:ext>
            </a:extLst>
          </p:cNvPr>
          <p:cNvSpPr>
            <a:spLocks noGrp="1"/>
          </p:cNvSpPr>
          <p:nvPr>
            <p:ph type="sldNum" sz="quarter" idx="12"/>
          </p:nvPr>
        </p:nvSpPr>
        <p:spPr>
          <a:xfrm>
            <a:off x="8420994" y="6447681"/>
            <a:ext cx="3135318" cy="153888"/>
          </a:xfrm>
        </p:spPr>
        <p:txBody>
          <a:bodyPr rtlCol="0"/>
          <a:lstStyle/>
          <a:p>
            <a:pPr lvl="0" rtl="0"/>
            <a:fld id="{E81276B6-4034-4841-805E-541AB8384CBA}" type="slidenum">
              <a:rPr lang="en-GB" sz="1000" smtClean="0">
                <a:solidFill>
                  <a:srgbClr val="990066"/>
                </a:solidFill>
                <a:latin typeface="arial" panose="020B0604020202020204" pitchFamily="34" charset="0"/>
              </a:rPr>
              <a:pPr lvl="0" rtl="0"/>
              <a:t>19</a:t>
            </a:fld>
            <a:endParaRPr lang="en-GB" sz="1000" dirty="0">
              <a:solidFill>
                <a:srgbClr val="990066"/>
              </a:solidFill>
              <a:latin typeface="arial" panose="020B0604020202020204" pitchFamily="34" charset="0"/>
            </a:endParaRPr>
          </a:p>
        </p:txBody>
      </p:sp>
      <p:sp>
        <p:nvSpPr>
          <p:cNvPr id="7" name="Rectangle 6">
            <a:extLst>
              <a:ext uri="{FF2B5EF4-FFF2-40B4-BE49-F238E27FC236}">
                <a16:creationId xmlns:a16="http://schemas.microsoft.com/office/drawing/2014/main" id="{6365A42E-AB19-4182-A461-AAC6ACC1DC5E}"/>
              </a:ext>
            </a:extLst>
          </p:cNvPr>
          <p:cNvSpPr/>
          <p:nvPr/>
        </p:nvSpPr>
        <p:spPr>
          <a:xfrm>
            <a:off x="8648695" y="2214085"/>
            <a:ext cx="3135317" cy="380938"/>
          </a:xfrm>
          <a:prstGeom prst="rect">
            <a:avLst/>
          </a:prstGeom>
        </p:spPr>
        <p:txBody>
          <a:bodyPr wrap="square" lIns="0" tIns="0" rIns="0" bIns="0"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Restrukturizācijas plānu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apstiprina ar šādu kreditoru </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balsu vairākumu:</a:t>
            </a:r>
            <a:endPar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2" name="Group 21">
            <a:extLst>
              <a:ext uri="{FF2B5EF4-FFF2-40B4-BE49-F238E27FC236}">
                <a16:creationId xmlns:a16="http://schemas.microsoft.com/office/drawing/2014/main" id="{3F7BD03E-FC0A-47A5-AA4C-7F2A6A449A21}"/>
              </a:ext>
            </a:extLst>
          </p:cNvPr>
          <p:cNvGrpSpPr/>
          <p:nvPr/>
        </p:nvGrpSpPr>
        <p:grpSpPr>
          <a:xfrm>
            <a:off x="8640758" y="4010084"/>
            <a:ext cx="694364" cy="694364"/>
            <a:chOff x="8283872" y="4367513"/>
            <a:chExt cx="694364" cy="694364"/>
          </a:xfrm>
        </p:grpSpPr>
        <p:sp>
          <p:nvSpPr>
            <p:cNvPr id="67" name="Oval 66">
              <a:extLst>
                <a:ext uri="{FF2B5EF4-FFF2-40B4-BE49-F238E27FC236}">
                  <a16:creationId xmlns:a16="http://schemas.microsoft.com/office/drawing/2014/main" id="{1BAEA3CD-11BD-4FCF-8011-19C24E8A74BB}"/>
                </a:ext>
              </a:extLst>
            </p:cNvPr>
            <p:cNvSpPr/>
            <p:nvPr/>
          </p:nvSpPr>
          <p:spPr>
            <a:xfrm>
              <a:off x="8283872" y="4367513"/>
              <a:ext cx="694364" cy="694364"/>
            </a:xfrm>
            <a:prstGeom prst="ellipse">
              <a:avLst/>
            </a:prstGeom>
            <a:noFill/>
            <a:ln w="28575">
              <a:solidFill>
                <a:srgbClr val="0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0" name="Group 19">
              <a:extLst>
                <a:ext uri="{FF2B5EF4-FFF2-40B4-BE49-F238E27FC236}">
                  <a16:creationId xmlns:a16="http://schemas.microsoft.com/office/drawing/2014/main" id="{2A909440-8AFE-4003-A541-04463F499192}"/>
                </a:ext>
              </a:extLst>
            </p:cNvPr>
            <p:cNvGrpSpPr/>
            <p:nvPr/>
          </p:nvGrpSpPr>
          <p:grpSpPr>
            <a:xfrm>
              <a:off x="8365250" y="4386564"/>
              <a:ext cx="612282" cy="535613"/>
              <a:chOff x="8379539" y="4367513"/>
              <a:chExt cx="612282" cy="535613"/>
            </a:xfrm>
          </p:grpSpPr>
          <mc:AlternateContent xmlns:mc="http://schemas.openxmlformats.org/markup-compatibility/2006" xmlns:a14="http://schemas.microsoft.com/office/drawing/2010/main">
            <mc:Choice Requires="a14">
              <p:sp>
                <p:nvSpPr>
                  <p:cNvPr id="66" name="TextBox 65">
                    <a:extLst>
                      <a:ext uri="{FF2B5EF4-FFF2-40B4-BE49-F238E27FC236}">
                        <a16:creationId xmlns:a16="http://schemas.microsoft.com/office/drawing/2014/main" id="{7572DA5F-8846-4BA6-BEAE-25C50F7FC581}"/>
                      </a:ext>
                    </a:extLst>
                  </p:cNvPr>
                  <p:cNvSpPr txBox="1"/>
                  <p:nvPr/>
                </p:nvSpPr>
                <p:spPr>
                  <a:xfrm>
                    <a:off x="8379539" y="4480190"/>
                    <a:ext cx="456087" cy="422936"/>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type m:val="skw"/>
                              <m:ctrlPr>
                                <a:rPr kumimoji="0" lang="en-GB" sz="2000" b="1" i="1" u="none" strike="noStrike" kern="1200" cap="none" spc="0" normalizeH="0" baseline="0" noProof="0" smtClean="0">
                                  <a:ln>
                                    <a:noFill/>
                                  </a:ln>
                                  <a:solidFill>
                                    <a:srgbClr val="01859C"/>
                                  </a:solidFill>
                                  <a:effectLst/>
                                  <a:uLnTx/>
                                  <a:uFillTx/>
                                  <a:latin typeface="Cambria Math" panose="02040503050406030204" pitchFamily="18" charset="0"/>
                                  <a:ea typeface="+mn-ea"/>
                                  <a:cs typeface="+mn-cs"/>
                                </a:rPr>
                              </m:ctrlPr>
                            </m:fPr>
                            <m:num>
                              <m:r>
                                <a:rPr kumimoji="0" lang="lv-LV" sz="2000" b="1" i="0" u="none" strike="noStrike" kern="1200" cap="none" spc="0" normalizeH="0" baseline="0" noProof="0" smtClean="0">
                                  <a:ln>
                                    <a:noFill/>
                                  </a:ln>
                                  <a:solidFill>
                                    <a:srgbClr val="01859C"/>
                                  </a:solidFill>
                                  <a:effectLst/>
                                  <a:uLnTx/>
                                  <a:uFillTx/>
                                  <a:latin typeface="Cambria Math" panose="02040503050406030204" pitchFamily="18" charset="0"/>
                                  <a:ea typeface="+mn-ea"/>
                                  <a:cs typeface="Arial" panose="020B0604020202020204" pitchFamily="34" charset="0"/>
                                </a:rPr>
                                <m:t>1</m:t>
                              </m:r>
                            </m:num>
                            <m:den>
                              <m:r>
                                <a:rPr kumimoji="0" lang="lv-LV" sz="2000" b="1" i="0" u="none" strike="noStrike" kern="1200" cap="none" spc="0" normalizeH="0" baseline="0" noProof="0" smtClean="0">
                                  <a:ln>
                                    <a:noFill/>
                                  </a:ln>
                                  <a:solidFill>
                                    <a:srgbClr val="01859C"/>
                                  </a:solidFill>
                                  <a:effectLst/>
                                  <a:uLnTx/>
                                  <a:uFillTx/>
                                  <a:latin typeface="Cambria Math" panose="02040503050406030204" pitchFamily="18" charset="0"/>
                                  <a:ea typeface="+mn-ea"/>
                                  <a:cs typeface="Arial" panose="020B0604020202020204" pitchFamily="34" charset="0"/>
                                </a:rPr>
                                <m:t>2</m:t>
                              </m:r>
                            </m:den>
                          </m:f>
                        </m:oMath>
                      </m:oMathPara>
                    </a14:m>
                    <a:endParaRPr kumimoji="0" lang="en-GB" sz="2000" b="1" i="0" u="none"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endParaRPr>
                  </a:p>
                </p:txBody>
              </p:sp>
            </mc:Choice>
            <mc:Fallback xmlns="">
              <p:sp>
                <p:nvSpPr>
                  <p:cNvPr id="66" name="TextBox 65">
                    <a:extLst>
                      <a:ext uri="{FF2B5EF4-FFF2-40B4-BE49-F238E27FC236}">
                        <a16:creationId xmlns:a16="http://schemas.microsoft.com/office/drawing/2014/main" id="{7572DA5F-8846-4BA6-BEAE-25C50F7FC581}"/>
                      </a:ext>
                    </a:extLst>
                  </p:cNvPr>
                  <p:cNvSpPr txBox="1">
                    <a:spLocks noRot="1" noChangeAspect="1" noMove="1" noResize="1" noEditPoints="1" noAdjustHandles="1" noChangeArrowheads="1" noChangeShapeType="1" noTextEdit="1"/>
                  </p:cNvSpPr>
                  <p:nvPr/>
                </p:nvSpPr>
                <p:spPr>
                  <a:xfrm>
                    <a:off x="8379539" y="4480190"/>
                    <a:ext cx="456087" cy="422936"/>
                  </a:xfrm>
                  <a:prstGeom prst="rect">
                    <a:avLst/>
                  </a:prstGeom>
                  <a:blipFill>
                    <a:blip r:embed="rId12"/>
                    <a:stretch>
                      <a:fillRect l="-94667" t="-152857" r="-162667" b="-228571"/>
                    </a:stretch>
                  </a:blipFill>
                </p:spPr>
                <p:txBody>
                  <a:bodyPr rtlCol="false"/>
                  <a:lstStyle/>
                  <a:p>
                    <a:pPr rtl="false"/>
                    <a:r>
                      <a:rPr lang="lv-lv">
                        <a:noFill/>
                      </a:rPr>
                      <a:t> </a:t>
                    </a:r>
                  </a:p>
                </p:txBody>
              </p:sp>
            </mc:Fallback>
          </mc:AlternateContent>
          <p:sp>
            <p:nvSpPr>
              <p:cNvPr id="68" name="TextBox 67">
                <a:extLst>
                  <a:ext uri="{FF2B5EF4-FFF2-40B4-BE49-F238E27FC236}">
                    <a16:creationId xmlns:a16="http://schemas.microsoft.com/office/drawing/2014/main" id="{FF0BF7CF-A0FE-4B47-82BA-642F2AD18B53}"/>
                  </a:ext>
                </a:extLst>
              </p:cNvPr>
              <p:cNvSpPr txBox="1"/>
              <p:nvPr/>
            </p:nvSpPr>
            <p:spPr>
              <a:xfrm>
                <a:off x="8662985" y="4367513"/>
                <a:ext cx="3288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i="0" u="none" strike="noStrike" kern="1200" cap="none" spc="0" normalizeH="0" noProof="0">
                    <a:ln>
                      <a:noFill/>
                    </a:ln>
                    <a:solidFill>
                      <a:srgbClr val="01859C"/>
                    </a:solidFill>
                    <a:effectLs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endParaRPr>
              </a:p>
            </p:txBody>
          </p:sp>
        </p:grpSp>
      </p:grpSp>
      <p:grpSp>
        <p:nvGrpSpPr>
          <p:cNvPr id="23" name="Group 22">
            <a:extLst>
              <a:ext uri="{FF2B5EF4-FFF2-40B4-BE49-F238E27FC236}">
                <a16:creationId xmlns:a16="http://schemas.microsoft.com/office/drawing/2014/main" id="{205F79FA-2F21-4F93-93C8-675E46CC07BC}"/>
              </a:ext>
            </a:extLst>
          </p:cNvPr>
          <p:cNvGrpSpPr/>
          <p:nvPr/>
        </p:nvGrpSpPr>
        <p:grpSpPr>
          <a:xfrm>
            <a:off x="8640758" y="2766056"/>
            <a:ext cx="704256" cy="694364"/>
            <a:chOff x="8273276" y="2871107"/>
            <a:chExt cx="704256" cy="694364"/>
          </a:xfrm>
        </p:grpSpPr>
        <p:sp>
          <p:nvSpPr>
            <p:cNvPr id="17" name="Oval 16">
              <a:extLst>
                <a:ext uri="{FF2B5EF4-FFF2-40B4-BE49-F238E27FC236}">
                  <a16:creationId xmlns:a16="http://schemas.microsoft.com/office/drawing/2014/main" id="{9C6A0BF0-8AFE-4E31-B0D8-83DBA8FAB791}"/>
                </a:ext>
              </a:extLst>
            </p:cNvPr>
            <p:cNvSpPr/>
            <p:nvPr/>
          </p:nvSpPr>
          <p:spPr>
            <a:xfrm>
              <a:off x="8273276" y="2871107"/>
              <a:ext cx="694364" cy="694364"/>
            </a:xfrm>
            <a:prstGeom prst="ellipse">
              <a:avLst/>
            </a:prstGeom>
            <a:noFill/>
            <a:ln w="28575">
              <a:solidFill>
                <a:srgbClr val="0185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1" name="Group 20">
              <a:extLst>
                <a:ext uri="{FF2B5EF4-FFF2-40B4-BE49-F238E27FC236}">
                  <a16:creationId xmlns:a16="http://schemas.microsoft.com/office/drawing/2014/main" id="{8F1D7439-999D-46CA-B919-DF228918C966}"/>
                </a:ext>
              </a:extLst>
            </p:cNvPr>
            <p:cNvGrpSpPr/>
            <p:nvPr/>
          </p:nvGrpSpPr>
          <p:grpSpPr>
            <a:xfrm>
              <a:off x="8365250" y="2890158"/>
              <a:ext cx="612282" cy="534863"/>
              <a:chOff x="8379539" y="2871107"/>
              <a:chExt cx="612282" cy="534863"/>
            </a:xfrm>
          </p:grpSpPr>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CD00F04-4739-4136-80AA-89073D61C452}"/>
                      </a:ext>
                    </a:extLst>
                  </p:cNvPr>
                  <p:cNvSpPr txBox="1"/>
                  <p:nvPr/>
                </p:nvSpPr>
                <p:spPr>
                  <a:xfrm>
                    <a:off x="8379539" y="2979891"/>
                    <a:ext cx="456087" cy="42607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type m:val="skw"/>
                              <m:ctrlPr>
                                <a:rPr kumimoji="0" lang="en-GB" sz="2000" b="1" i="1" u="none" strike="noStrike" kern="1200" cap="none" spc="0" normalizeH="0" baseline="0" noProof="0" smtClean="0">
                                  <a:ln>
                                    <a:noFill/>
                                  </a:ln>
                                  <a:solidFill>
                                    <a:srgbClr val="01859C"/>
                                  </a:solidFill>
                                  <a:effectLst/>
                                  <a:uLnTx/>
                                  <a:uFillTx/>
                                  <a:latin typeface="Cambria Math" panose="02040503050406030204" pitchFamily="18" charset="0"/>
                                  <a:ea typeface="+mn-ea"/>
                                  <a:cs typeface="+mn-cs"/>
                                </a:rPr>
                              </m:ctrlPr>
                            </m:fPr>
                            <m:num>
                              <m:r>
                                <a:rPr kumimoji="0" lang="lv-LV" sz="2000" b="1" i="0" u="none" strike="noStrike" kern="1200" cap="none" spc="0" normalizeH="0" baseline="0" noProof="0" smtClean="0">
                                  <a:ln>
                                    <a:noFill/>
                                  </a:ln>
                                  <a:solidFill>
                                    <a:srgbClr val="01859C"/>
                                  </a:solidFill>
                                  <a:effectLst/>
                                  <a:uLnTx/>
                                  <a:uFillTx/>
                                  <a:latin typeface="Cambria Math" panose="02040503050406030204" pitchFamily="18" charset="0"/>
                                  <a:ea typeface="+mn-ea"/>
                                  <a:cs typeface="Arial" panose="020B0604020202020204" pitchFamily="34" charset="0"/>
                                </a:rPr>
                                <m:t>2</m:t>
                              </m:r>
                            </m:num>
                            <m:den>
                              <m:r>
                                <a:rPr kumimoji="0" lang="lv-LV" sz="2000" b="1" i="0" u="none" strike="noStrike" kern="1200" cap="none" spc="0" normalizeH="0" baseline="0" noProof="0" smtClean="0">
                                  <a:ln>
                                    <a:noFill/>
                                  </a:ln>
                                  <a:solidFill>
                                    <a:srgbClr val="01859C"/>
                                  </a:solidFill>
                                  <a:effectLst/>
                                  <a:uLnTx/>
                                  <a:uFillTx/>
                                  <a:latin typeface="Cambria Math" panose="02040503050406030204" pitchFamily="18" charset="0"/>
                                  <a:ea typeface="+mn-ea"/>
                                  <a:cs typeface="Arial" panose="020B0604020202020204" pitchFamily="34" charset="0"/>
                                </a:rPr>
                                <m:t>3</m:t>
                              </m:r>
                            </m:den>
                          </m:f>
                        </m:oMath>
                      </m:oMathPara>
                    </a14:m>
                    <a:endParaRPr kumimoji="0" lang="en-GB" sz="2000" b="1" i="0" u="none"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endParaRPr>
                  </a:p>
                </p:txBody>
              </p:sp>
            </mc:Choice>
            <mc:Fallback xmlns="">
              <p:sp>
                <p:nvSpPr>
                  <p:cNvPr id="11" name="TextBox 10">
                    <a:extLst>
                      <a:ext uri="{FF2B5EF4-FFF2-40B4-BE49-F238E27FC236}">
                        <a16:creationId xmlns:a16="http://schemas.microsoft.com/office/drawing/2014/main" id="{DCD00F04-4739-4136-80AA-89073D61C452}"/>
                      </a:ext>
                    </a:extLst>
                  </p:cNvPr>
                  <p:cNvSpPr txBox="1">
                    <a:spLocks noRot="1" noChangeAspect="1" noMove="1" noResize="1" noEditPoints="1" noAdjustHandles="1" noChangeArrowheads="1" noChangeShapeType="1" noTextEdit="1"/>
                  </p:cNvSpPr>
                  <p:nvPr/>
                </p:nvSpPr>
                <p:spPr>
                  <a:xfrm>
                    <a:off x="8379539" y="2979891"/>
                    <a:ext cx="456087" cy="426079"/>
                  </a:xfrm>
                  <a:prstGeom prst="rect">
                    <a:avLst/>
                  </a:prstGeom>
                  <a:blipFill>
                    <a:blip r:embed="rId13"/>
                    <a:stretch>
                      <a:fillRect l="-95946" t="-154286" r="-166216" b="-227143"/>
                    </a:stretch>
                  </a:blipFill>
                </p:spPr>
                <p:txBody>
                  <a:bodyPr rtlCol="false"/>
                  <a:lstStyle/>
                  <a:p>
                    <a:pPr rtl="false"/>
                    <a:r>
                      <a:rPr lang="lv-lv">
                        <a:noFill/>
                      </a:rPr>
                      <a:t> </a:t>
                    </a:r>
                  </a:p>
                </p:txBody>
              </p:sp>
            </mc:Fallback>
          </mc:AlternateContent>
          <p:sp>
            <p:nvSpPr>
              <p:cNvPr id="70" name="TextBox 69">
                <a:extLst>
                  <a:ext uri="{FF2B5EF4-FFF2-40B4-BE49-F238E27FC236}">
                    <a16:creationId xmlns:a16="http://schemas.microsoft.com/office/drawing/2014/main" id="{49D500DF-41CF-4DE5-9A3B-2E46A607147A}"/>
                  </a:ext>
                </a:extLst>
              </p:cNvPr>
              <p:cNvSpPr txBox="1"/>
              <p:nvPr/>
            </p:nvSpPr>
            <p:spPr>
              <a:xfrm>
                <a:off x="8662985" y="2871107"/>
                <a:ext cx="3288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800" b="0" i="0" u="none" strike="noStrike" kern="1200" cap="none" spc="0" normalizeH="0" noProof="0">
                    <a:ln>
                      <a:noFill/>
                    </a:ln>
                    <a:solidFill>
                      <a:srgbClr val="01859C"/>
                    </a:solidFill>
                    <a:effectLst/>
                    <a:uLnTx/>
                    <a:uFillTx/>
                    <a:latin typeface="arial" panose="020B0604020202020204" pitchFamily="34" charset="0"/>
                    <a:ea typeface="+mn-ea"/>
                    <a:cs typeface="Arial" panose="020B0604020202020204" pitchFamily="34" charset="0"/>
                  </a:rPr>
                  <a:t>+</a:t>
                </a:r>
                <a:endParaRPr kumimoji="0" lang="en-GB" sz="1800" b="0" i="0" u="none"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endParaRPr>
              </a:p>
            </p:txBody>
          </p:sp>
        </p:grpSp>
      </p:grpSp>
      <p:sp>
        <p:nvSpPr>
          <p:cNvPr id="3" name="Rectangle 2">
            <a:extLst>
              <a:ext uri="{FF2B5EF4-FFF2-40B4-BE49-F238E27FC236}">
                <a16:creationId xmlns:a16="http://schemas.microsoft.com/office/drawing/2014/main" id="{82B5A5A7-AF44-42B6-948B-8AFA292A67EE}"/>
              </a:ext>
            </a:extLst>
          </p:cNvPr>
          <p:cNvSpPr/>
          <p:nvPr/>
        </p:nvSpPr>
        <p:spPr>
          <a:xfrm>
            <a:off x="5155017" y="2121723"/>
            <a:ext cx="2847975" cy="395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chorCtr="0">
            <a:noAutofit/>
          </a:bodyPr>
          <a:lstStyle/>
          <a:p>
            <a:pPr lvl="0" rtl="0" fontAlgn="ctr">
              <a:defRPr/>
            </a:pPr>
            <a:r>
              <a:rPr lang="lv-lv" sz="1050" b="1" i="0" u="none" strike="noStrike" kern="1200" cap="none" spc="0" normalizeH="0" noProof="0">
                <a:ln>
                  <a:noFill/>
                </a:ln>
                <a:solidFill>
                  <a:srgbClr val="01859C"/>
                </a:solidFill>
                <a:effectLst/>
                <a:uLnTx/>
                <a:uFillTx/>
                <a:latin typeface="arial" panose="020B0604020202020204" pitchFamily="34" charset="0"/>
                <a:ea typeface="+mn-ea"/>
                <a:cs typeface="Arial" panose="020B0604020202020204" pitchFamily="34" charset="0"/>
              </a:rPr>
              <a:t>Papildu prasības, ko nosaka</a:t>
            </a:r>
            <a:r>
              <a:rPr lang="lv-lv" sz="1050" b="1">
                <a:solidFill>
                  <a:srgbClr val="01859C"/>
                </a:solidFill>
                <a:latin typeface="arial" panose="020B0604020202020204" pitchFamily="34" charset="0"/>
                <a:cs typeface="Arial" panose="020B0604020202020204" pitchFamily="34" charset="0"/>
              </a:rPr>
              <a:t> Direktīva 2019/1023</a:t>
            </a:r>
            <a:r>
              <a:rPr lang="lv-lv" sz="1050" b="1" i="0" u="none" strike="noStrike" kern="1200" cap="none" spc="0" normalizeH="0" noProof="0">
                <a:ln>
                  <a:noFill/>
                </a:ln>
                <a:solidFill>
                  <a:srgbClr val="01859C"/>
                </a:solidFill>
                <a:effectLst/>
                <a:uLnTx/>
                <a:uFillTx/>
                <a:latin typeface="arial" panose="020B0604020202020204" pitchFamily="34" charset="0"/>
                <a:ea typeface="+mn-ea"/>
                <a:cs typeface="Arial" panose="020B0604020202020204" pitchFamily="34" charset="0"/>
              </a:rPr>
              <a:t> </a:t>
            </a:r>
            <a:r>
              <a:rPr lang="lv-lv" sz="1050" b="1" i="0" u="none" strike="noStrike" kern="1200" cap="none" spc="0" normalizeH="0">
                <a:ln>
                  <a:noFill/>
                </a:ln>
                <a:solidFill>
                  <a:srgbClr val="01859C"/>
                </a:solidFill>
                <a:effectLst/>
                <a:uLnTx/>
                <a:uFillTx/>
                <a:latin typeface="arial" panose="020B0604020202020204" pitchFamily="34" charset="0"/>
                <a:ea typeface="+mn-ea"/>
                <a:cs typeface="Arial" panose="020B0604020202020204" pitchFamily="34" charset="0"/>
              </a:rPr>
              <a:t>(</a:t>
            </a:r>
            <a:r>
              <a:rPr lang="lv-lv" sz="1050" b="1" i="0" u="none" strike="noStrike" kern="1200" cap="none" spc="0" normalizeH="0" noProof="0">
                <a:ln>
                  <a:noFill/>
                </a:ln>
                <a:solidFill>
                  <a:srgbClr val="01859C"/>
                </a:solidFill>
                <a:effectLst/>
                <a:uLnTx/>
                <a:uFillTx/>
                <a:latin typeface="arial" panose="020B0604020202020204" pitchFamily="34" charset="0"/>
                <a:ea typeface="+mn-ea"/>
                <a:cs typeface="Arial" panose="020B0604020202020204" pitchFamily="34" charset="0"/>
              </a:rPr>
              <a:t>tiks </a:t>
            </a:r>
            <a:r>
              <a:rPr lang="lv-lv" sz="1050" b="1" i="0" u="none" strike="noStrike" kern="1200" cap="none" spc="0" normalizeH="0">
                <a:ln>
                  <a:noFill/>
                </a:ln>
                <a:solidFill>
                  <a:srgbClr val="01859C"/>
                </a:solidFill>
                <a:effectLst/>
                <a:uLnTx/>
                <a:uFillTx/>
                <a:latin typeface="arial" panose="020B0604020202020204" pitchFamily="34" charset="0"/>
                <a:ea typeface="+mn-ea"/>
                <a:cs typeface="Arial" panose="020B0604020202020204" pitchFamily="34" charset="0"/>
              </a:rPr>
              <a:t>ieviesta)</a:t>
            </a:r>
            <a:endParaRPr kumimoji="0" lang="en-GB" sz="1050" b="1" i="0" u="none"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endParaRPr>
          </a:p>
        </p:txBody>
      </p:sp>
      <p:sp>
        <p:nvSpPr>
          <p:cNvPr id="54" name="Rectangle 53">
            <a:extLst>
              <a:ext uri="{FF2B5EF4-FFF2-40B4-BE49-F238E27FC236}">
                <a16:creationId xmlns:a16="http://schemas.microsoft.com/office/drawing/2014/main" id="{11CC80A7-7E59-434A-AB7F-FC5CC58905F8}"/>
              </a:ext>
            </a:extLst>
          </p:cNvPr>
          <p:cNvSpPr/>
          <p:nvPr/>
        </p:nvSpPr>
        <p:spPr>
          <a:xfrm>
            <a:off x="0" y="2559792"/>
            <a:ext cx="2029699" cy="900628"/>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72000" rtlCol="0" anchor="t">
            <a:no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Vēsturiska finanšu un </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nefinanšu </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informācija</a:t>
            </a:r>
          </a:p>
        </p:txBody>
      </p:sp>
      <p:sp>
        <p:nvSpPr>
          <p:cNvPr id="55" name="Rectangle 54">
            <a:extLst>
              <a:ext uri="{FF2B5EF4-FFF2-40B4-BE49-F238E27FC236}">
                <a16:creationId xmlns:a16="http://schemas.microsoft.com/office/drawing/2014/main" id="{63B8B2C5-5D6A-4A21-B69D-368D1251553F}"/>
              </a:ext>
            </a:extLst>
          </p:cNvPr>
          <p:cNvSpPr/>
          <p:nvPr/>
        </p:nvSpPr>
        <p:spPr>
          <a:xfrm>
            <a:off x="0" y="3633787"/>
            <a:ext cx="2029699" cy="954088"/>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000" tIns="72000" rIns="91440" bIns="45720" numCol="1" spcCol="0" rtlCol="0" fromWordArt="0" anchor="t" anchorCtr="0" forceAA="0" compatLnSpc="1">
            <a:prstTxWarp prst="textNoShape">
              <a:avLst/>
            </a:prstTxWarp>
            <a:no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Informācija par finanšu stāvokli </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restrukturizācijas</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periodā</a:t>
            </a:r>
          </a:p>
        </p:txBody>
      </p:sp>
      <p:sp>
        <p:nvSpPr>
          <p:cNvPr id="56" name="Rectangle 55">
            <a:extLst>
              <a:ext uri="{FF2B5EF4-FFF2-40B4-BE49-F238E27FC236}">
                <a16:creationId xmlns:a16="http://schemas.microsoft.com/office/drawing/2014/main" id="{34DAF7B4-6BA1-4935-9DA9-5525F1345BD7}"/>
              </a:ext>
            </a:extLst>
          </p:cNvPr>
          <p:cNvSpPr/>
          <p:nvPr/>
        </p:nvSpPr>
        <p:spPr>
          <a:xfrm>
            <a:off x="0" y="4704449"/>
            <a:ext cx="2029699" cy="1438068"/>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000" tIns="72000" rIns="91440" bIns="45720" numCol="1" spcCol="0" rtlCol="0" fromWordArt="0" anchor="t" anchorCtr="0" forceAA="0" compatLnSpc="1">
            <a:prstTxWarp prst="textNoShape">
              <a:avLst/>
            </a:prstTxWarp>
            <a:noAutofit/>
          </a:bodyPr>
          <a:lstStyle/>
          <a:p>
            <a:pPr lvl="0" rtl="0" fontAlgn="ctr">
              <a:defRPr/>
            </a:pPr>
            <a:r>
              <a:rPr lang="lv-lv" sz="1200" b="1" dirty="0">
                <a:solidFill>
                  <a:prstClr val="white"/>
                </a:solidFill>
                <a:latin typeface="arial" panose="020B0604020202020204" pitchFamily="34" charset="0"/>
                <a:cs typeface="Arial" panose="020B0604020202020204" pitchFamily="34" charset="0"/>
              </a:rPr>
              <a:t>Informācija par </a:t>
            </a:r>
            <a:r>
              <a:rPr lang="lv-LV" sz="1200" b="1" dirty="0">
                <a:solidFill>
                  <a:prstClr val="white"/>
                </a:solidFill>
                <a:latin typeface="arial" panose="020B0604020202020204" pitchFamily="34" charset="0"/>
                <a:cs typeface="Arial" panose="020B0604020202020204" pitchFamily="34" charset="0"/>
              </a:rPr>
              <a:t>restrukturizācijas</a:t>
            </a:r>
            <a:r>
              <a:rPr lang="lv-lv" sz="1200" b="1" dirty="0">
                <a:solidFill>
                  <a:prstClr val="white"/>
                </a:solidFill>
                <a:latin typeface="arial" panose="020B0604020202020204" pitchFamily="34" charset="0"/>
                <a:cs typeface="Arial" panose="020B0604020202020204" pitchFamily="34" charset="0"/>
              </a:rPr>
              <a:t> perioda organizēšanu</a:t>
            </a:r>
            <a:endParaRPr kumimoji="0" lang="en-GB" sz="1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Rectangle 29">
            <a:extLst>
              <a:ext uri="{FF2B5EF4-FFF2-40B4-BE49-F238E27FC236}">
                <a16:creationId xmlns:a16="http://schemas.microsoft.com/office/drawing/2014/main" id="{22DE0175-D9DF-4CDE-B39C-AC0FD38A9646}"/>
              </a:ext>
            </a:extLst>
          </p:cNvPr>
          <p:cNvSpPr/>
          <p:nvPr/>
        </p:nvSpPr>
        <p:spPr>
          <a:xfrm>
            <a:off x="2135062" y="2121723"/>
            <a:ext cx="2847975" cy="395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nchorCtr="0">
            <a:no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lv-lv" sz="1100" b="1" i="0" u="none" strike="noStrike" kern="1200" cap="none" spc="0" normalizeH="0" noProof="0" dirty="0">
                <a:ln>
                  <a:noFill/>
                </a:ln>
                <a:solidFill>
                  <a:srgbClr val="01859C"/>
                </a:solidFill>
                <a:effectLst/>
                <a:uLnTx/>
                <a:uFillTx/>
                <a:latin typeface="arial" panose="020B0604020202020204" pitchFamily="34" charset="0"/>
                <a:ea typeface="+mn-ea"/>
                <a:cs typeface="Arial" panose="020B0604020202020204" pitchFamily="34" charset="0"/>
              </a:rPr>
              <a:t>Maksātnespējas likuma prasības</a:t>
            </a:r>
          </a:p>
        </p:txBody>
      </p:sp>
      <p:sp>
        <p:nvSpPr>
          <p:cNvPr id="61" name="Rectangle 60">
            <a:extLst>
              <a:ext uri="{FF2B5EF4-FFF2-40B4-BE49-F238E27FC236}">
                <a16:creationId xmlns:a16="http://schemas.microsoft.com/office/drawing/2014/main" id="{298FF6BA-09D0-4501-998F-CB8614B48795}"/>
              </a:ext>
            </a:extLst>
          </p:cNvPr>
          <p:cNvSpPr/>
          <p:nvPr/>
        </p:nvSpPr>
        <p:spPr>
          <a:xfrm>
            <a:off x="2135962" y="2559792"/>
            <a:ext cx="2847075" cy="953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t">
            <a:spAutoFit/>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Visas</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finanšu</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saistības</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Nefinanšu </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saistības</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Darbības veidi</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Uzņē</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mēj</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darbībai nepieciešamo ieķīlāto īpašumu saraksts</a:t>
            </a:r>
          </a:p>
        </p:txBody>
      </p:sp>
      <p:sp>
        <p:nvSpPr>
          <p:cNvPr id="62" name="Rectangle 61">
            <a:extLst>
              <a:ext uri="{FF2B5EF4-FFF2-40B4-BE49-F238E27FC236}">
                <a16:creationId xmlns:a16="http://schemas.microsoft.com/office/drawing/2014/main" id="{2D7CD995-12DC-45A2-8187-A096F1B1C041}"/>
              </a:ext>
            </a:extLst>
          </p:cNvPr>
          <p:cNvSpPr/>
          <p:nvPr/>
        </p:nvSpPr>
        <p:spPr>
          <a:xfrm>
            <a:off x="2135962" y="3634456"/>
            <a:ext cx="2847075" cy="1114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t">
            <a:spAutoFit/>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Plānotie</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ie</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nākumi</a:t>
            </a:r>
            <a:endPar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Plānotie izdevumi</a:t>
            </a:r>
          </a:p>
          <a:p>
            <a:pPr marL="171450" lvl="0" indent="-171450" rtl="0" fontAlgn="ctr">
              <a:buFont typeface="Arial" panose="020B0604020202020204" pitchFamily="34" charset="0"/>
              <a:buChar char="•"/>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Ticamu tipisku</a:t>
            </a:r>
            <a:r>
              <a:rPr lang="lv-lv" sz="1050" dirty="0">
                <a:solidFill>
                  <a:prstClr val="black"/>
                </a:solidFill>
                <a:latin typeface="arial" panose="020B0604020202020204" pitchFamily="34" charset="0"/>
                <a:cs typeface="Arial" panose="020B0604020202020204" pitchFamily="34" charset="0"/>
              </a:rPr>
              <a:t> uzņēmējdarbības darījumu</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veid</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i</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un summa</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s</a:t>
            </a: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Kompensācija nodrošinātajiem kreditoriem</a:t>
            </a:r>
          </a:p>
        </p:txBody>
      </p:sp>
      <p:sp>
        <p:nvSpPr>
          <p:cNvPr id="63" name="Rectangle 62">
            <a:extLst>
              <a:ext uri="{FF2B5EF4-FFF2-40B4-BE49-F238E27FC236}">
                <a16:creationId xmlns:a16="http://schemas.microsoft.com/office/drawing/2014/main" id="{D7B5022A-BDCA-4971-B949-CBE513751234}"/>
              </a:ext>
            </a:extLst>
          </p:cNvPr>
          <p:cNvSpPr/>
          <p:nvPr/>
        </p:nvSpPr>
        <p:spPr>
          <a:xfrm>
            <a:off x="2135962" y="4704448"/>
            <a:ext cx="2847075" cy="15996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t">
            <a:spAutoFit/>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Saistību izpildes laika periods (grafiks)</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Piemērojamās metodes</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Kreditoru informēšanas procedūras</a:t>
            </a:r>
          </a:p>
          <a:p>
            <a:pPr marL="171450" lvl="0" indent="-171450" fontAlgn="ctr">
              <a:buFont typeface="Arial" panose="020B0604020202020204" pitchFamily="34" charset="0"/>
              <a:buChar char="•"/>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Informācija par </a:t>
            </a:r>
            <a:r>
              <a:rPr lang="lv-LV" sz="1050" dirty="0">
                <a:solidFill>
                  <a:prstClr val="black"/>
                </a:solidFill>
                <a:latin typeface="arial" panose="020B0604020202020204" pitchFamily="34" charset="0"/>
                <a:cs typeface="Arial" panose="020B0604020202020204" pitchFamily="34" charset="0"/>
              </a:rPr>
              <a:t>uzraugošo personu</a:t>
            </a:r>
            <a:endPar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Pamatojums kreditoriem, kuri nav saskaņojuši restrukturizācijas plānu</a:t>
            </a:r>
          </a:p>
          <a:p>
            <a:pPr marL="171450" lvl="0" indent="-171450" fontAlgn="ctr">
              <a:buFont typeface="Arial" panose="020B0604020202020204" pitchFamily="34" charset="0"/>
              <a:buChar char="•"/>
              <a:defRPr/>
            </a:pPr>
            <a:r>
              <a:rPr lang="lv-LV" sz="1050" dirty="0">
                <a:solidFill>
                  <a:prstClr val="black"/>
                </a:solidFill>
                <a:latin typeface="arial" panose="020B0604020202020204" pitchFamily="34" charset="0"/>
                <a:cs typeface="Arial" panose="020B0604020202020204" pitchFamily="34" charset="0"/>
              </a:rPr>
              <a:t>Apliecinājums par informācijas patiesumu un dokumentu atvasinājumu atbilstību oriģināliem</a:t>
            </a:r>
            <a:endPar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Rectangle 15">
            <a:extLst>
              <a:ext uri="{FF2B5EF4-FFF2-40B4-BE49-F238E27FC236}">
                <a16:creationId xmlns:a16="http://schemas.microsoft.com/office/drawing/2014/main" id="{82B7F270-9127-48D4-8D0D-FA8BA7D52712}"/>
              </a:ext>
            </a:extLst>
          </p:cNvPr>
          <p:cNvSpPr/>
          <p:nvPr/>
        </p:nvSpPr>
        <p:spPr>
          <a:xfrm>
            <a:off x="2135962" y="3634456"/>
            <a:ext cx="36000" cy="954088"/>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4" name="Rectangle 63">
            <a:extLst>
              <a:ext uri="{FF2B5EF4-FFF2-40B4-BE49-F238E27FC236}">
                <a16:creationId xmlns:a16="http://schemas.microsoft.com/office/drawing/2014/main" id="{62722AB7-AC63-4294-9AB4-7F8067036308}"/>
              </a:ext>
            </a:extLst>
          </p:cNvPr>
          <p:cNvSpPr/>
          <p:nvPr/>
        </p:nvSpPr>
        <p:spPr>
          <a:xfrm>
            <a:off x="2135962" y="4704448"/>
            <a:ext cx="36000" cy="143827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5" name="Rectangle 64">
            <a:extLst>
              <a:ext uri="{FF2B5EF4-FFF2-40B4-BE49-F238E27FC236}">
                <a16:creationId xmlns:a16="http://schemas.microsoft.com/office/drawing/2014/main" id="{6B77DF55-553A-4B0F-83F2-B63964CE8ECD}"/>
              </a:ext>
            </a:extLst>
          </p:cNvPr>
          <p:cNvSpPr/>
          <p:nvPr/>
        </p:nvSpPr>
        <p:spPr>
          <a:xfrm>
            <a:off x="2135961" y="2559486"/>
            <a:ext cx="45719" cy="900628"/>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9" name="Rectangle 68">
            <a:extLst>
              <a:ext uri="{FF2B5EF4-FFF2-40B4-BE49-F238E27FC236}">
                <a16:creationId xmlns:a16="http://schemas.microsoft.com/office/drawing/2014/main" id="{106721D3-7656-44B8-A94B-1C8D8E2A860F}"/>
              </a:ext>
            </a:extLst>
          </p:cNvPr>
          <p:cNvSpPr/>
          <p:nvPr/>
        </p:nvSpPr>
        <p:spPr>
          <a:xfrm>
            <a:off x="5155017" y="2559792"/>
            <a:ext cx="2847075" cy="900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t">
            <a:noAutofit/>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Aktīvi un saistības</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Ekonomiskās situācijas apraksts</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Parādnieka grūtību cēloņu un apmēra apraksts</a:t>
            </a:r>
          </a:p>
        </p:txBody>
      </p:sp>
      <p:sp>
        <p:nvSpPr>
          <p:cNvPr id="72" name="Rectangle 71">
            <a:extLst>
              <a:ext uri="{FF2B5EF4-FFF2-40B4-BE49-F238E27FC236}">
                <a16:creationId xmlns:a16="http://schemas.microsoft.com/office/drawing/2014/main" id="{5271C587-9889-4B8A-8D42-A6C0CFE7EC7A}"/>
              </a:ext>
            </a:extLst>
          </p:cNvPr>
          <p:cNvSpPr/>
          <p:nvPr/>
        </p:nvSpPr>
        <p:spPr>
          <a:xfrm>
            <a:off x="5155017" y="4704448"/>
            <a:ext cx="2847075" cy="1438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72000" bIns="72000" rtlCol="0" anchor="t">
            <a:noAutofit/>
          </a:bodyPr>
          <a:lstStyle/>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Darbinieku pārstāvju informēšanas un konsultēšanās kārtība</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Vispārējās sekas, kas attiecas uz nodarbinātību</a:t>
            </a: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Pamatojums, kāpēc restrukturizācijas plānam ir visas izredzes </a:t>
            </a:r>
            <a:r>
              <a:rPr lang="lv-LV" sz="1050" dirty="0">
                <a:solidFill>
                  <a:prstClr val="black"/>
                </a:solidFill>
                <a:latin typeface="arial" panose="020B0604020202020204" pitchFamily="34" charset="0"/>
                <a:cs typeface="Arial" panose="020B0604020202020204" pitchFamily="34" charset="0"/>
              </a:rPr>
              <a:t>gūt panākumus</a:t>
            </a:r>
            <a:endParaRPr kumimoji="0" lang="lv-LV"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ctr" latinLnBrk="0" hangingPunct="1">
              <a:lnSpc>
                <a:spcPct val="100000"/>
              </a:lnSpc>
              <a:spcBef>
                <a:spcPts val="0"/>
              </a:spcBef>
              <a:spcAft>
                <a:spcPts val="0"/>
              </a:spcAft>
              <a:buClrTx/>
              <a:buSzTx/>
              <a:buFont typeface="Arial" panose="020B0604020202020204" pitchFamily="34" charset="0"/>
              <a:buChar char="•"/>
              <a:tabLst/>
              <a:defRPr/>
            </a:pPr>
            <a:endParaRPr kumimoji="0" lang="lv-LV"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3" name="Rectangle 72">
            <a:extLst>
              <a:ext uri="{FF2B5EF4-FFF2-40B4-BE49-F238E27FC236}">
                <a16:creationId xmlns:a16="http://schemas.microsoft.com/office/drawing/2014/main" id="{5147C791-68D0-481C-BD34-B9F458919E75}"/>
              </a:ext>
            </a:extLst>
          </p:cNvPr>
          <p:cNvSpPr/>
          <p:nvPr/>
        </p:nvSpPr>
        <p:spPr>
          <a:xfrm>
            <a:off x="5155017" y="3634456"/>
            <a:ext cx="36000" cy="954088"/>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4" name="Rectangle 73">
            <a:extLst>
              <a:ext uri="{FF2B5EF4-FFF2-40B4-BE49-F238E27FC236}">
                <a16:creationId xmlns:a16="http://schemas.microsoft.com/office/drawing/2014/main" id="{194D0B70-F208-4095-AB6B-09704267F17C}"/>
              </a:ext>
            </a:extLst>
          </p:cNvPr>
          <p:cNvSpPr/>
          <p:nvPr/>
        </p:nvSpPr>
        <p:spPr>
          <a:xfrm>
            <a:off x="5155017" y="4704448"/>
            <a:ext cx="36000" cy="1438275"/>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5" name="Rectangle 74">
            <a:extLst>
              <a:ext uri="{FF2B5EF4-FFF2-40B4-BE49-F238E27FC236}">
                <a16:creationId xmlns:a16="http://schemas.microsoft.com/office/drawing/2014/main" id="{FEFF2FB9-8961-483A-AD2A-13384247BA64}"/>
              </a:ext>
            </a:extLst>
          </p:cNvPr>
          <p:cNvSpPr/>
          <p:nvPr/>
        </p:nvSpPr>
        <p:spPr>
          <a:xfrm>
            <a:off x="5155016" y="2559486"/>
            <a:ext cx="45719" cy="900628"/>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7" name="Rectangle 76">
            <a:extLst>
              <a:ext uri="{FF2B5EF4-FFF2-40B4-BE49-F238E27FC236}">
                <a16:creationId xmlns:a16="http://schemas.microsoft.com/office/drawing/2014/main" id="{29E5E20D-D4AA-4A51-9A86-02CD92F8B264}"/>
              </a:ext>
            </a:extLst>
          </p:cNvPr>
          <p:cNvSpPr/>
          <p:nvPr/>
        </p:nvSpPr>
        <p:spPr>
          <a:xfrm>
            <a:off x="8640758" y="2766056"/>
            <a:ext cx="3135317" cy="2295821"/>
          </a:xfrm>
          <a:prstGeom prst="rect">
            <a:avLst/>
          </a:prstGeom>
        </p:spPr>
        <p:txBody>
          <a:bodyPr wrap="square" lIns="0" tIns="0" rIns="72000" bIns="0" rtlCol="0">
            <a:noAutofit/>
          </a:bodyPr>
          <a:lstStyle/>
          <a:p>
            <a:pPr marL="985838" lvl="0">
              <a:lnSpc>
                <a:spcPct val="107000"/>
              </a:lnSpc>
              <a:spcAft>
                <a:spcPts val="800"/>
              </a:spcAft>
              <a:defRPr/>
            </a:pPr>
            <a:r>
              <a:rPr lang="lv-LV" sz="11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Nodrošināto</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kreditoru, </a:t>
            </a:r>
            <a:r>
              <a:rPr lang="lv-LV" sz="1100" dirty="0">
                <a:solidFill>
                  <a:prstClr val="black"/>
                </a:solidFill>
                <a:latin typeface="arial" panose="020B0604020202020204" pitchFamily="34" charset="0"/>
                <a:cs typeface="Arial" panose="020B0604020202020204" pitchFamily="34" charset="0"/>
              </a:rPr>
              <a:t>kuru galvenie prasījumi kopumā veido divas trešdaļas no kopējās nodrošināto kreditoru galveno prasījumu summas</a:t>
            </a:r>
          </a:p>
          <a:p>
            <a:pPr marL="990600" marR="0" lvl="0" indent="0" algn="l" defTabSz="914400" rtl="0" eaLnBrk="1" fontAlgn="auto" latinLnBrk="0" hangingPunct="1">
              <a:lnSpc>
                <a:spcPct val="100000"/>
              </a:lnSpc>
              <a:spcBef>
                <a:spcPts val="0"/>
              </a:spcBef>
              <a:spcAft>
                <a:spcPts val="800"/>
              </a:spcAft>
              <a:buClrTx/>
              <a:buSzTx/>
              <a:buFontTx/>
              <a:buNone/>
              <a:tabLst/>
              <a:defRPr/>
            </a:pPr>
            <a:r>
              <a:rPr lang="lv-LV" sz="11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UN</a:t>
            </a:r>
          </a:p>
          <a:p>
            <a:pPr marL="985838" lvl="0">
              <a:spcAft>
                <a:spcPts val="800"/>
              </a:spcAft>
              <a:defRPr/>
            </a:pPr>
            <a:r>
              <a:rPr lang="lv-LV" sz="11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Nenodrošināto</a:t>
            </a:r>
            <a:r>
              <a:rPr lang="lv-LV" sz="110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kreditoru,</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lv-LV" sz="1100" dirty="0">
                <a:solidFill>
                  <a:prstClr val="black"/>
                </a:solidFill>
                <a:latin typeface="arial" panose="020B0604020202020204" pitchFamily="34" charset="0"/>
                <a:cs typeface="Arial" panose="020B0604020202020204" pitchFamily="34" charset="0"/>
              </a:rPr>
              <a:t>kuru galvenie prasījumi kopumā veido vairāk nekā pusi no kopējās nenodrošināto kreditoru galveno prasījumu summas.</a:t>
            </a:r>
          </a:p>
        </p:txBody>
      </p:sp>
      <p:grpSp>
        <p:nvGrpSpPr>
          <p:cNvPr id="79" name="Group 78">
            <a:extLst>
              <a:ext uri="{FF2B5EF4-FFF2-40B4-BE49-F238E27FC236}">
                <a16:creationId xmlns:a16="http://schemas.microsoft.com/office/drawing/2014/main" id="{58C4E32A-C8F0-4A15-8A48-D5446F1AFF99}"/>
              </a:ext>
            </a:extLst>
          </p:cNvPr>
          <p:cNvGrpSpPr/>
          <p:nvPr/>
        </p:nvGrpSpPr>
        <p:grpSpPr>
          <a:xfrm>
            <a:off x="11119567" y="5561321"/>
            <a:ext cx="457200" cy="457200"/>
            <a:chOff x="5238750" y="2447925"/>
            <a:chExt cx="481013" cy="481013"/>
          </a:xfrm>
          <a:solidFill>
            <a:srgbClr val="990066"/>
          </a:solidFill>
        </p:grpSpPr>
        <p:sp>
          <p:nvSpPr>
            <p:cNvPr id="80" name="Freeform 217">
              <a:extLst>
                <a:ext uri="{FF2B5EF4-FFF2-40B4-BE49-F238E27FC236}">
                  <a16:creationId xmlns:a16="http://schemas.microsoft.com/office/drawing/2014/main" id="{24A53394-9972-4DB1-BECE-409FB6F0807F}"/>
                </a:ext>
              </a:extLst>
            </p:cNvPr>
            <p:cNvSpPr>
              <a:spLocks noEditPoints="1"/>
            </p:cNvSpPr>
            <p:nvPr/>
          </p:nvSpPr>
          <p:spPr bwMode="auto">
            <a:xfrm>
              <a:off x="5259388" y="2508250"/>
              <a:ext cx="409575" cy="411163"/>
            </a:xfrm>
            <a:custGeom>
              <a:avLst/>
              <a:gdLst>
                <a:gd name="T0" fmla="*/ 1270 w 1536"/>
                <a:gd name="T1" fmla="*/ 592 h 1537"/>
                <a:gd name="T2" fmla="*/ 1428 w 1536"/>
                <a:gd name="T3" fmla="*/ 434 h 1537"/>
                <a:gd name="T4" fmla="*/ 1536 w 1536"/>
                <a:gd name="T5" fmla="*/ 322 h 1537"/>
                <a:gd name="T6" fmla="*/ 1217 w 1536"/>
                <a:gd name="T7" fmla="*/ 0 h 1537"/>
                <a:gd name="T8" fmla="*/ 1104 w 1536"/>
                <a:gd name="T9" fmla="*/ 110 h 1537"/>
                <a:gd name="T10" fmla="*/ 946 w 1536"/>
                <a:gd name="T11" fmla="*/ 268 h 1537"/>
                <a:gd name="T12" fmla="*/ 144 w 1536"/>
                <a:gd name="T13" fmla="*/ 1070 h 1537"/>
                <a:gd name="T14" fmla="*/ 0 w 1536"/>
                <a:gd name="T15" fmla="*/ 1537 h 1537"/>
                <a:gd name="T16" fmla="*/ 468 w 1536"/>
                <a:gd name="T17" fmla="*/ 1393 h 1537"/>
                <a:gd name="T18" fmla="*/ 1270 w 1536"/>
                <a:gd name="T19" fmla="*/ 592 h 1537"/>
                <a:gd name="T20" fmla="*/ 1158 w 1536"/>
                <a:gd name="T21" fmla="*/ 165 h 1537"/>
                <a:gd name="T22" fmla="*/ 1216 w 1536"/>
                <a:gd name="T23" fmla="*/ 108 h 1537"/>
                <a:gd name="T24" fmla="*/ 1429 w 1536"/>
                <a:gd name="T25" fmla="*/ 323 h 1537"/>
                <a:gd name="T26" fmla="*/ 1373 w 1536"/>
                <a:gd name="T27" fmla="*/ 380 h 1537"/>
                <a:gd name="T28" fmla="*/ 1305 w 1536"/>
                <a:gd name="T29" fmla="*/ 448 h 1537"/>
                <a:gd name="T30" fmla="*/ 1090 w 1536"/>
                <a:gd name="T31" fmla="*/ 232 h 1537"/>
                <a:gd name="T32" fmla="*/ 1158 w 1536"/>
                <a:gd name="T33" fmla="*/ 165 h 1537"/>
                <a:gd name="T34" fmla="*/ 946 w 1536"/>
                <a:gd name="T35" fmla="*/ 377 h 1537"/>
                <a:gd name="T36" fmla="*/ 1027 w 1536"/>
                <a:gd name="T37" fmla="*/ 457 h 1537"/>
                <a:gd name="T38" fmla="*/ 372 w 1536"/>
                <a:gd name="T39" fmla="*/ 1112 h 1537"/>
                <a:gd name="T40" fmla="*/ 254 w 1536"/>
                <a:gd name="T41" fmla="*/ 1112 h 1537"/>
                <a:gd name="T42" fmla="*/ 232 w 1536"/>
                <a:gd name="T43" fmla="*/ 1090 h 1537"/>
                <a:gd name="T44" fmla="*/ 946 w 1536"/>
                <a:gd name="T45" fmla="*/ 377 h 1537"/>
                <a:gd name="T46" fmla="*/ 116 w 1536"/>
                <a:gd name="T47" fmla="*/ 1421 h 1537"/>
                <a:gd name="T48" fmla="*/ 133 w 1536"/>
                <a:gd name="T49" fmla="*/ 1368 h 1537"/>
                <a:gd name="T50" fmla="*/ 169 w 1536"/>
                <a:gd name="T51" fmla="*/ 1405 h 1537"/>
                <a:gd name="T52" fmla="*/ 116 w 1536"/>
                <a:gd name="T53" fmla="*/ 1421 h 1537"/>
                <a:gd name="T54" fmla="*/ 252 w 1536"/>
                <a:gd name="T55" fmla="*/ 1380 h 1537"/>
                <a:gd name="T56" fmla="*/ 158 w 1536"/>
                <a:gd name="T57" fmla="*/ 1285 h 1537"/>
                <a:gd name="T58" fmla="*/ 196 w 1536"/>
                <a:gd name="T59" fmla="*/ 1162 h 1537"/>
                <a:gd name="T60" fmla="*/ 222 w 1536"/>
                <a:gd name="T61" fmla="*/ 1188 h 1537"/>
                <a:gd name="T62" fmla="*/ 349 w 1536"/>
                <a:gd name="T63" fmla="*/ 1188 h 1537"/>
                <a:gd name="T64" fmla="*/ 349 w 1536"/>
                <a:gd name="T65" fmla="*/ 1316 h 1537"/>
                <a:gd name="T66" fmla="*/ 375 w 1536"/>
                <a:gd name="T67" fmla="*/ 1342 h 1537"/>
                <a:gd name="T68" fmla="*/ 252 w 1536"/>
                <a:gd name="T69" fmla="*/ 1380 h 1537"/>
                <a:gd name="T70" fmla="*/ 447 w 1536"/>
                <a:gd name="T71" fmla="*/ 1305 h 1537"/>
                <a:gd name="T72" fmla="*/ 426 w 1536"/>
                <a:gd name="T73" fmla="*/ 1284 h 1537"/>
                <a:gd name="T74" fmla="*/ 426 w 1536"/>
                <a:gd name="T75" fmla="*/ 1166 h 1537"/>
                <a:gd name="T76" fmla="*/ 1081 w 1536"/>
                <a:gd name="T77" fmla="*/ 511 h 1537"/>
                <a:gd name="T78" fmla="*/ 1161 w 1536"/>
                <a:gd name="T79" fmla="*/ 592 h 1537"/>
                <a:gd name="T80" fmla="*/ 447 w 1536"/>
                <a:gd name="T81" fmla="*/ 1305 h 1537"/>
                <a:gd name="T82" fmla="*/ 1216 w 1536"/>
                <a:gd name="T83" fmla="*/ 537 h 1537"/>
                <a:gd name="T84" fmla="*/ 1000 w 1536"/>
                <a:gd name="T85" fmla="*/ 322 h 1537"/>
                <a:gd name="T86" fmla="*/ 1036 w 1536"/>
                <a:gd name="T87" fmla="*/ 287 h 1537"/>
                <a:gd name="T88" fmla="*/ 1251 w 1536"/>
                <a:gd name="T89" fmla="*/ 502 h 1537"/>
                <a:gd name="T90" fmla="*/ 1216 w 1536"/>
                <a:gd name="T91" fmla="*/ 537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36" h="1537">
                  <a:moveTo>
                    <a:pt x="1270" y="592"/>
                  </a:moveTo>
                  <a:lnTo>
                    <a:pt x="1428" y="434"/>
                  </a:lnTo>
                  <a:lnTo>
                    <a:pt x="1536" y="322"/>
                  </a:lnTo>
                  <a:lnTo>
                    <a:pt x="1217" y="0"/>
                  </a:lnTo>
                  <a:lnTo>
                    <a:pt x="1104" y="110"/>
                  </a:lnTo>
                  <a:lnTo>
                    <a:pt x="946" y="268"/>
                  </a:lnTo>
                  <a:lnTo>
                    <a:pt x="144" y="1070"/>
                  </a:lnTo>
                  <a:lnTo>
                    <a:pt x="0" y="1537"/>
                  </a:lnTo>
                  <a:lnTo>
                    <a:pt x="468" y="1393"/>
                  </a:lnTo>
                  <a:lnTo>
                    <a:pt x="1270" y="592"/>
                  </a:lnTo>
                  <a:close/>
                  <a:moveTo>
                    <a:pt x="1158" y="165"/>
                  </a:moveTo>
                  <a:lnTo>
                    <a:pt x="1216" y="108"/>
                  </a:lnTo>
                  <a:lnTo>
                    <a:pt x="1429" y="323"/>
                  </a:lnTo>
                  <a:lnTo>
                    <a:pt x="1373" y="380"/>
                  </a:lnTo>
                  <a:lnTo>
                    <a:pt x="1305" y="448"/>
                  </a:lnTo>
                  <a:lnTo>
                    <a:pt x="1090" y="232"/>
                  </a:lnTo>
                  <a:lnTo>
                    <a:pt x="1158" y="165"/>
                  </a:lnTo>
                  <a:close/>
                  <a:moveTo>
                    <a:pt x="946" y="377"/>
                  </a:moveTo>
                  <a:lnTo>
                    <a:pt x="1027" y="457"/>
                  </a:lnTo>
                  <a:lnTo>
                    <a:pt x="372" y="1112"/>
                  </a:lnTo>
                  <a:lnTo>
                    <a:pt x="254" y="1112"/>
                  </a:lnTo>
                  <a:lnTo>
                    <a:pt x="232" y="1090"/>
                  </a:lnTo>
                  <a:lnTo>
                    <a:pt x="946" y="377"/>
                  </a:lnTo>
                  <a:close/>
                  <a:moveTo>
                    <a:pt x="116" y="1421"/>
                  </a:moveTo>
                  <a:lnTo>
                    <a:pt x="133" y="1368"/>
                  </a:lnTo>
                  <a:lnTo>
                    <a:pt x="169" y="1405"/>
                  </a:lnTo>
                  <a:lnTo>
                    <a:pt x="116" y="1421"/>
                  </a:lnTo>
                  <a:close/>
                  <a:moveTo>
                    <a:pt x="252" y="1380"/>
                  </a:moveTo>
                  <a:lnTo>
                    <a:pt x="158" y="1285"/>
                  </a:lnTo>
                  <a:lnTo>
                    <a:pt x="196" y="1162"/>
                  </a:lnTo>
                  <a:lnTo>
                    <a:pt x="222" y="1188"/>
                  </a:lnTo>
                  <a:lnTo>
                    <a:pt x="349" y="1188"/>
                  </a:lnTo>
                  <a:lnTo>
                    <a:pt x="349" y="1316"/>
                  </a:lnTo>
                  <a:lnTo>
                    <a:pt x="375" y="1342"/>
                  </a:lnTo>
                  <a:lnTo>
                    <a:pt x="252" y="1380"/>
                  </a:lnTo>
                  <a:close/>
                  <a:moveTo>
                    <a:pt x="447" y="1305"/>
                  </a:moveTo>
                  <a:lnTo>
                    <a:pt x="426" y="1284"/>
                  </a:lnTo>
                  <a:lnTo>
                    <a:pt x="426" y="1166"/>
                  </a:lnTo>
                  <a:lnTo>
                    <a:pt x="1081" y="511"/>
                  </a:lnTo>
                  <a:lnTo>
                    <a:pt x="1161" y="592"/>
                  </a:lnTo>
                  <a:lnTo>
                    <a:pt x="447" y="1305"/>
                  </a:lnTo>
                  <a:close/>
                  <a:moveTo>
                    <a:pt x="1216" y="537"/>
                  </a:moveTo>
                  <a:lnTo>
                    <a:pt x="1000" y="322"/>
                  </a:lnTo>
                  <a:lnTo>
                    <a:pt x="1036" y="287"/>
                  </a:lnTo>
                  <a:lnTo>
                    <a:pt x="1251" y="502"/>
                  </a:lnTo>
                  <a:lnTo>
                    <a:pt x="1216" y="53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1" name="Freeform 218">
              <a:extLst>
                <a:ext uri="{FF2B5EF4-FFF2-40B4-BE49-F238E27FC236}">
                  <a16:creationId xmlns:a16="http://schemas.microsoft.com/office/drawing/2014/main" id="{7B89B988-10E2-45E1-9DFB-1F90F2EEEBDF}"/>
                </a:ext>
              </a:extLst>
            </p:cNvPr>
            <p:cNvSpPr>
              <a:spLocks/>
            </p:cNvSpPr>
            <p:nvPr/>
          </p:nvSpPr>
          <p:spPr bwMode="auto">
            <a:xfrm>
              <a:off x="5238750" y="2447925"/>
              <a:ext cx="481013" cy="481013"/>
            </a:xfrm>
            <a:custGeom>
              <a:avLst/>
              <a:gdLst>
                <a:gd name="T0" fmla="*/ 622 w 1800"/>
                <a:gd name="T1" fmla="*/ 1800 h 1800"/>
                <a:gd name="T2" fmla="*/ 1800 w 1800"/>
                <a:gd name="T3" fmla="*/ 1800 h 1800"/>
                <a:gd name="T4" fmla="*/ 1800 w 1800"/>
                <a:gd name="T5" fmla="*/ 0 h 1800"/>
                <a:gd name="T6" fmla="*/ 0 w 1800"/>
                <a:gd name="T7" fmla="*/ 0 h 1800"/>
                <a:gd name="T8" fmla="*/ 0 w 1800"/>
                <a:gd name="T9" fmla="*/ 1761 h 1800"/>
                <a:gd name="T10" fmla="*/ 76 w 1800"/>
                <a:gd name="T11" fmla="*/ 1761 h 1800"/>
                <a:gd name="T12" fmla="*/ 76 w 1800"/>
                <a:gd name="T13" fmla="*/ 76 h 1800"/>
                <a:gd name="T14" fmla="*/ 1723 w 1800"/>
                <a:gd name="T15" fmla="*/ 76 h 1800"/>
                <a:gd name="T16" fmla="*/ 1723 w 1800"/>
                <a:gd name="T17" fmla="*/ 1723 h 1800"/>
                <a:gd name="T18" fmla="*/ 622 w 1800"/>
                <a:gd name="T19" fmla="*/ 1723 h 1800"/>
                <a:gd name="T20" fmla="*/ 622 w 1800"/>
                <a:gd name="T21" fmla="*/ 1800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0" h="1800">
                  <a:moveTo>
                    <a:pt x="622" y="1800"/>
                  </a:moveTo>
                  <a:lnTo>
                    <a:pt x="1800" y="1800"/>
                  </a:lnTo>
                  <a:lnTo>
                    <a:pt x="1800" y="0"/>
                  </a:lnTo>
                  <a:lnTo>
                    <a:pt x="0" y="0"/>
                  </a:lnTo>
                  <a:lnTo>
                    <a:pt x="0" y="1761"/>
                  </a:lnTo>
                  <a:lnTo>
                    <a:pt x="76" y="1761"/>
                  </a:lnTo>
                  <a:lnTo>
                    <a:pt x="76" y="76"/>
                  </a:lnTo>
                  <a:lnTo>
                    <a:pt x="1723" y="76"/>
                  </a:lnTo>
                  <a:lnTo>
                    <a:pt x="1723" y="1723"/>
                  </a:lnTo>
                  <a:lnTo>
                    <a:pt x="622" y="1723"/>
                  </a:lnTo>
                  <a:lnTo>
                    <a:pt x="622" y="180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42" name="Rectangle 41">
            <a:extLst>
              <a:ext uri="{FF2B5EF4-FFF2-40B4-BE49-F238E27FC236}">
                <a16:creationId xmlns:a16="http://schemas.microsoft.com/office/drawing/2014/main" id="{9C8CF010-E3C0-479A-B77D-08C65D04ABAD}"/>
              </a:ext>
            </a:extLst>
          </p:cNvPr>
          <p:cNvSpPr/>
          <p:nvPr/>
        </p:nvSpPr>
        <p:spPr>
          <a:xfrm>
            <a:off x="0" y="0"/>
            <a:ext cx="6096000" cy="330072"/>
          </a:xfrm>
          <a:prstGeom prst="rect">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dirty="0">
                <a:solidFill>
                  <a:schemeClr val="bg1"/>
                </a:solidFill>
                <a:latin typeface="arial" panose="020B0604020202020204" pitchFamily="34" charset="0"/>
                <a:ea typeface="Arial"/>
                <a:cs typeface="Arial"/>
                <a:sym typeface="Arial"/>
              </a:rPr>
              <a:t>Formāla restrukturizācija</a:t>
            </a:r>
            <a:endParaRPr lang="lv-lv" sz="1200" b="1" dirty="0">
              <a:solidFill>
                <a:schemeClr val="bg1"/>
              </a:solidFill>
              <a:latin typeface="arial" panose="020B0604020202020204" pitchFamily="34" charset="0"/>
              <a:ea typeface="Arial"/>
              <a:cs typeface="Arial"/>
              <a:sym typeface="Arial"/>
            </a:endParaRPr>
          </a:p>
        </p:txBody>
      </p:sp>
    </p:spTree>
    <p:extLst>
      <p:ext uri="{BB962C8B-B14F-4D97-AF65-F5344CB8AC3E}">
        <p14:creationId xmlns:p14="http://schemas.microsoft.com/office/powerpoint/2010/main" val="2816889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826543F-0BBC-4CE8-9FF8-D76A1C8652E2}"/>
              </a:ext>
            </a:extLst>
          </p:cNvPr>
          <p:cNvGraphicFramePr>
            <a:graphicFrameLocks noChangeAspect="1"/>
          </p:cNvGraphicFramePr>
          <p:nvPr>
            <p:custDataLst>
              <p:tags r:id="rId2"/>
            </p:custDataLst>
            <p:extLst>
              <p:ext uri="{D42A27DB-BD31-4B8C-83A1-F6EECF244321}">
                <p14:modId xmlns:p14="http://schemas.microsoft.com/office/powerpoint/2010/main" val="1338553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4" name="think-cell Slide" r:id="rId5" imgW="494" imgH="494" progId="TCLayout.ActiveDocument.1">
                  <p:embed/>
                </p:oleObj>
              </mc:Choice>
              <mc:Fallback>
                <p:oleObj name="think-cell Slide" r:id="rId5" imgW="494" imgH="494" progId="TCLayout.ActiveDocument.1">
                  <p:embed/>
                  <p:pic>
                    <p:nvPicPr>
                      <p:cNvPr id="4" name="Object 3" hidden="1">
                        <a:extLst>
                          <a:ext uri="{FF2B5EF4-FFF2-40B4-BE49-F238E27FC236}">
                            <a16:creationId xmlns:a16="http://schemas.microsoft.com/office/drawing/2014/main" id="{B826543F-0BBC-4CE8-9FF8-D76A1C8652E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3DCFAF6A-DE59-4BB0-AA47-AD965C1BF292}"/>
              </a:ext>
            </a:extLst>
          </p:cNvPr>
          <p:cNvSpPr>
            <a:spLocks noGrp="1"/>
          </p:cNvSpPr>
          <p:nvPr>
            <p:ph type="title"/>
          </p:nvPr>
        </p:nvSpPr>
        <p:spPr/>
        <p:txBody>
          <a:bodyPr rtlCol="0"/>
          <a:lstStyle/>
          <a:p>
            <a:pPr rtl="0"/>
            <a:r>
              <a:rPr lang="lv-lv"/>
              <a:t>Ievads</a:t>
            </a:r>
            <a:br>
              <a:rPr lang="en-GB" dirty="0"/>
            </a:br>
            <a:endParaRPr lang="en-GB" dirty="0"/>
          </a:p>
        </p:txBody>
      </p:sp>
      <p:sp>
        <p:nvSpPr>
          <p:cNvPr id="9" name="Rectangle 8">
            <a:extLst>
              <a:ext uri="{FF2B5EF4-FFF2-40B4-BE49-F238E27FC236}">
                <a16:creationId xmlns:a16="http://schemas.microsoft.com/office/drawing/2014/main" id="{A41B26B6-F5BA-493F-BACC-B0317C5CA7C1}"/>
              </a:ext>
            </a:extLst>
          </p:cNvPr>
          <p:cNvSpPr/>
          <p:nvPr/>
        </p:nvSpPr>
        <p:spPr>
          <a:xfrm>
            <a:off x="407987" y="1637508"/>
            <a:ext cx="7906327" cy="1238416"/>
          </a:xfrm>
          <a:prstGeom prst="rect">
            <a:avLst/>
          </a:prstGeom>
        </p:spPr>
        <p:txBody>
          <a:bodyPr wrap="square" lIns="0" tIns="0" rIns="0" bIns="0" rtlCol="0">
            <a:spAutoFit/>
          </a:bodyPr>
          <a:lstStyle/>
          <a:p>
            <a:pPr>
              <a:lnSpc>
                <a:spcPct val="107000"/>
              </a:lnSpc>
              <a:spcAft>
                <a:spcPts val="800"/>
              </a:spcAft>
            </a:pPr>
            <a:r>
              <a:rPr lang="lv-lv" sz="1400" dirty="0">
                <a:latin typeface="arial" panose="020B0604020202020204" pitchFamily="34" charset="0"/>
                <a:cs typeface="Arial" panose="020B0604020202020204" pitchFamily="34" charset="0"/>
              </a:rPr>
              <a:t>Šī materiāla mērķis ir palīdzēt maz</a:t>
            </a:r>
            <a:r>
              <a:rPr lang="lv-LV" sz="1400" dirty="0">
                <a:latin typeface="arial" panose="020B0604020202020204" pitchFamily="34" charset="0"/>
                <a:cs typeface="Arial" panose="020B0604020202020204" pitchFamily="34" charset="0"/>
              </a:rPr>
              <a:t>ā</a:t>
            </a:r>
            <a:r>
              <a:rPr lang="lv-lv" sz="1400" dirty="0">
                <a:latin typeface="arial" panose="020B0604020202020204" pitchFamily="34" charset="0"/>
                <a:cs typeface="Arial" panose="020B0604020202020204" pitchFamily="34" charset="0"/>
              </a:rPr>
              <a:t> un vidēj</a:t>
            </a:r>
            <a:r>
              <a:rPr lang="lv-LV" sz="1400" dirty="0">
                <a:latin typeface="arial" panose="020B0604020202020204" pitchFamily="34" charset="0"/>
                <a:cs typeface="Arial" panose="020B0604020202020204" pitchFamily="34" charset="0"/>
              </a:rPr>
              <a:t>ā lieluma</a:t>
            </a:r>
            <a:r>
              <a:rPr lang="lv-lv" sz="1400" dirty="0">
                <a:latin typeface="arial" panose="020B0604020202020204" pitchFamily="34" charset="0"/>
                <a:cs typeface="Arial" panose="020B0604020202020204" pitchFamily="34" charset="0"/>
              </a:rPr>
              <a:t> uzņēmumiem Latvijā, k</a:t>
            </a:r>
            <a:r>
              <a:rPr lang="lv-LV" sz="1400" dirty="0">
                <a:latin typeface="arial" panose="020B0604020202020204" pitchFamily="34" charset="0"/>
                <a:cs typeface="Arial" panose="020B0604020202020204" pitchFamily="34" charset="0"/>
              </a:rPr>
              <a:t>as</a:t>
            </a:r>
            <a:r>
              <a:rPr lang="lv-lv" sz="1400" dirty="0">
                <a:latin typeface="arial" panose="020B0604020202020204" pitchFamily="34" charset="0"/>
                <a:cs typeface="Arial" panose="020B0604020202020204" pitchFamily="34" charset="0"/>
              </a:rPr>
              <a:t> saskaras vai drīz</a:t>
            </a:r>
            <a:r>
              <a:rPr lang="lv-LV" sz="1400" dirty="0">
                <a:latin typeface="arial" panose="020B0604020202020204" pitchFamily="34" charset="0"/>
                <a:cs typeface="Arial" panose="020B0604020202020204" pitchFamily="34" charset="0"/>
              </a:rPr>
              <a:t>umā var</a:t>
            </a:r>
            <a:r>
              <a:rPr lang="lv-lv" sz="1400" dirty="0">
                <a:latin typeface="arial" panose="020B0604020202020204" pitchFamily="34" charset="0"/>
                <a:cs typeface="Arial" panose="020B0604020202020204" pitchFamily="34" charset="0"/>
              </a:rPr>
              <a:t> saskar</a:t>
            </a:r>
            <a:r>
              <a:rPr lang="lv-LV" sz="1400" dirty="0">
                <a:latin typeface="arial" panose="020B0604020202020204" pitchFamily="34" charset="0"/>
                <a:cs typeface="Arial" panose="020B0604020202020204" pitchFamily="34" charset="0"/>
              </a:rPr>
              <a:t>ties</a:t>
            </a:r>
            <a:r>
              <a:rPr lang="lv-lv" sz="1400" dirty="0">
                <a:latin typeface="arial" panose="020B0604020202020204" pitchFamily="34" charset="0"/>
                <a:cs typeface="Arial" panose="020B0604020202020204" pitchFamily="34" charset="0"/>
              </a:rPr>
              <a:t> ar </a:t>
            </a:r>
            <a:r>
              <a:rPr lang="lv-LV" sz="1400" b="1" dirty="0">
                <a:solidFill>
                  <a:srgbClr val="990066"/>
                </a:solidFill>
                <a:latin typeface="arial" panose="020B0604020202020204" pitchFamily="34" charset="0"/>
                <a:cs typeface="Arial" panose="020B0604020202020204" pitchFamily="34" charset="0"/>
              </a:rPr>
              <a:t>finanšu</a:t>
            </a:r>
            <a:r>
              <a:rPr lang="lv-lv" sz="1400" b="1" dirty="0">
                <a:solidFill>
                  <a:srgbClr val="990066"/>
                </a:solidFill>
                <a:latin typeface="arial" panose="020B0604020202020204" pitchFamily="34" charset="0"/>
                <a:cs typeface="Arial" panose="020B0604020202020204" pitchFamily="34" charset="0"/>
              </a:rPr>
              <a:t> grūtībām</a:t>
            </a:r>
            <a:r>
              <a:rPr lang="lv-lv" sz="1400" dirty="0">
                <a:latin typeface="arial" panose="020B0604020202020204" pitchFamily="34" charset="0"/>
                <a:cs typeface="Arial" panose="020B0604020202020204" pitchFamily="34" charset="0"/>
              </a:rPr>
              <a:t>, savlaicīgi un proaktīvi risināt š</a:t>
            </a:r>
            <a:r>
              <a:rPr lang="lv-LV" sz="1400" dirty="0">
                <a:latin typeface="arial" panose="020B0604020202020204" pitchFamily="34" charset="0"/>
                <a:cs typeface="Arial" panose="020B0604020202020204" pitchFamily="34" charset="0"/>
              </a:rPr>
              <a:t>īs</a:t>
            </a:r>
            <a:r>
              <a:rPr lang="lv-lv" sz="1400" dirty="0">
                <a:latin typeface="arial" panose="020B0604020202020204" pitchFamily="34" charset="0"/>
                <a:cs typeface="Arial" panose="020B0604020202020204" pitchFamily="34" charset="0"/>
              </a:rPr>
              <a:t> </a:t>
            </a:r>
            <a:r>
              <a:rPr lang="lv-LV" sz="1400" dirty="0">
                <a:latin typeface="arial" panose="020B0604020202020204" pitchFamily="34" charset="0"/>
                <a:cs typeface="Arial" panose="020B0604020202020204" pitchFamily="34" charset="0"/>
              </a:rPr>
              <a:t>grūtības, </a:t>
            </a:r>
            <a:r>
              <a:rPr lang="lv-lv" sz="1400" dirty="0">
                <a:latin typeface="arial" panose="020B0604020202020204" pitchFamily="34" charset="0"/>
                <a:cs typeface="Arial" panose="020B0604020202020204" pitchFamily="34" charset="0"/>
              </a:rPr>
              <a:t>izmantojot efektīvāko rīcības plānu. </a:t>
            </a:r>
          </a:p>
          <a:p>
            <a:pPr rtl="0">
              <a:lnSpc>
                <a:spcPct val="107000"/>
              </a:lnSpc>
              <a:spcAft>
                <a:spcPts val="800"/>
              </a:spcAft>
            </a:pPr>
            <a:r>
              <a:rPr lang="lv-LV" sz="1400" b="1" dirty="0">
                <a:solidFill>
                  <a:srgbClr val="990066"/>
                </a:solidFill>
                <a:latin typeface="arial" panose="020B0604020202020204" pitchFamily="34" charset="0"/>
                <a:cs typeface="Arial" panose="020B0604020202020204" pitchFamily="34" charset="0"/>
              </a:rPr>
              <a:t>Uzņēmumu f</a:t>
            </a:r>
            <a:r>
              <a:rPr lang="lv-lv" sz="1400" b="1" dirty="0">
                <a:solidFill>
                  <a:srgbClr val="990066"/>
                </a:solidFill>
                <a:latin typeface="arial" panose="020B0604020202020204" pitchFamily="34" charset="0"/>
                <a:cs typeface="Arial" panose="020B0604020202020204" pitchFamily="34" charset="0"/>
              </a:rPr>
              <a:t>inan</a:t>
            </a:r>
            <a:r>
              <a:rPr lang="lv-LV" sz="1400" b="1" dirty="0">
                <a:solidFill>
                  <a:srgbClr val="990066"/>
                </a:solidFill>
                <a:latin typeface="arial" panose="020B0604020202020204" pitchFamily="34" charset="0"/>
                <a:cs typeface="Arial" panose="020B0604020202020204" pitchFamily="34" charset="0"/>
              </a:rPr>
              <a:t>šu</a:t>
            </a:r>
            <a:r>
              <a:rPr lang="lv-lv" sz="1400" b="1" dirty="0">
                <a:solidFill>
                  <a:srgbClr val="990066"/>
                </a:solidFill>
                <a:latin typeface="arial" panose="020B0604020202020204" pitchFamily="34" charset="0"/>
                <a:cs typeface="Arial" panose="020B0604020202020204" pitchFamily="34" charset="0"/>
              </a:rPr>
              <a:t> grūtības</a:t>
            </a:r>
            <a:r>
              <a:rPr lang="lv-LV" sz="1400" b="1" dirty="0">
                <a:solidFill>
                  <a:srgbClr val="990066"/>
                </a:solidFill>
                <a:latin typeface="arial" panose="020B0604020202020204" pitchFamily="34" charset="0"/>
                <a:cs typeface="Arial" panose="020B0604020202020204" pitchFamily="34" charset="0"/>
              </a:rPr>
              <a:t> katrā gadījumā ir </a:t>
            </a:r>
            <a:r>
              <a:rPr lang="lv-lv" sz="1400" b="1" dirty="0">
                <a:solidFill>
                  <a:srgbClr val="990066"/>
                </a:solidFill>
                <a:latin typeface="arial" panose="020B0604020202020204" pitchFamily="34" charset="0"/>
                <a:cs typeface="Arial" panose="020B0604020202020204" pitchFamily="34" charset="0"/>
              </a:rPr>
              <a:t>atš</a:t>
            </a:r>
            <a:r>
              <a:rPr lang="lv-LV" sz="1400" b="1" dirty="0">
                <a:solidFill>
                  <a:srgbClr val="990066"/>
                </a:solidFill>
                <a:latin typeface="arial" panose="020B0604020202020204" pitchFamily="34" charset="0"/>
                <a:cs typeface="Arial" panose="020B0604020202020204" pitchFamily="34" charset="0"/>
              </a:rPr>
              <a:t>ķirīgas</a:t>
            </a:r>
            <a:r>
              <a:rPr lang="lv-lv" sz="1400" b="1" dirty="0">
                <a:solidFill>
                  <a:srgbClr val="990066"/>
                </a:solidFill>
                <a:latin typeface="arial" panose="020B0604020202020204" pitchFamily="34" charset="0"/>
                <a:cs typeface="Arial" panose="020B0604020202020204" pitchFamily="34" charset="0"/>
              </a:rPr>
              <a:t>, tāpēc</a:t>
            </a:r>
            <a:r>
              <a:rPr lang="lv-LV" sz="1400" b="1" dirty="0">
                <a:solidFill>
                  <a:srgbClr val="990066"/>
                </a:solidFill>
                <a:latin typeface="arial" panose="020B0604020202020204" pitchFamily="34" charset="0"/>
                <a:cs typeface="Arial" panose="020B0604020202020204" pitchFamily="34" charset="0"/>
              </a:rPr>
              <a:t> profesionālas un specializētas konsultācijas </a:t>
            </a:r>
            <a:r>
              <a:rPr lang="lv-lv" sz="1400" b="1" dirty="0">
                <a:solidFill>
                  <a:srgbClr val="990066"/>
                </a:solidFill>
                <a:latin typeface="arial" panose="020B0604020202020204" pitchFamily="34" charset="0"/>
                <a:cs typeface="Arial" panose="020B0604020202020204" pitchFamily="34" charset="0"/>
              </a:rPr>
              <a:t>var būt nepieciešamas. </a:t>
            </a:r>
          </a:p>
        </p:txBody>
      </p:sp>
      <p:sp>
        <p:nvSpPr>
          <p:cNvPr id="26" name="Rectangle 25">
            <a:extLst>
              <a:ext uri="{FF2B5EF4-FFF2-40B4-BE49-F238E27FC236}">
                <a16:creationId xmlns:a16="http://schemas.microsoft.com/office/drawing/2014/main" id="{EF54C807-9EC8-45C7-B50A-712E5C2F26D0}"/>
              </a:ext>
            </a:extLst>
          </p:cNvPr>
          <p:cNvSpPr/>
          <p:nvPr/>
        </p:nvSpPr>
        <p:spPr>
          <a:xfrm>
            <a:off x="8520627" y="137082"/>
            <a:ext cx="3476145" cy="822515"/>
          </a:xfrm>
          <a:prstGeom prst="rect">
            <a:avLst/>
          </a:prstGeom>
          <a:solidFill>
            <a:schemeClr val="bg1">
              <a:alpha val="80000"/>
            </a:schemeClr>
          </a:solidFill>
          <a:ln w="3175">
            <a:solidFill>
              <a:srgbClr val="990066"/>
            </a:solidFill>
          </a:ln>
        </p:spPr>
        <p:txBody>
          <a:bodyPr wrap="square" lIns="72000" tIns="72000" rIns="72000" bIns="72000" rtlCol="0">
            <a:spAutoFit/>
          </a:bodyPr>
          <a:lstStyle/>
          <a:p>
            <a:pPr rtl="0"/>
            <a:r>
              <a:rPr lang="lv-lv" sz="1100" dirty="0">
                <a:latin typeface="arial" panose="020B0604020202020204" pitchFamily="34" charset="0"/>
                <a:cs typeface="Arial" panose="020B0604020202020204" pitchFamily="34" charset="0"/>
              </a:rPr>
              <a:t>Ja uzņēmums nespēj vai drīz</a:t>
            </a:r>
            <a:r>
              <a:rPr lang="lv-LV" sz="1100" dirty="0">
                <a:latin typeface="arial" panose="020B0604020202020204" pitchFamily="34" charset="0"/>
                <a:cs typeface="Arial" panose="020B0604020202020204" pitchFamily="34" charset="0"/>
              </a:rPr>
              <a:t>umā nespēs</a:t>
            </a:r>
            <a:r>
              <a:rPr lang="lv-lv" sz="1100" dirty="0">
                <a:latin typeface="arial" panose="020B0604020202020204" pitchFamily="34" charset="0"/>
                <a:cs typeface="Arial" panose="020B0604020202020204" pitchFamily="34" charset="0"/>
              </a:rPr>
              <a:t> samaksāt saviem kreditoriem, tas nozīmē, ka tas saskaras ar finanšu grūtīb</a:t>
            </a:r>
            <a:r>
              <a:rPr lang="lv-LV" sz="1100" dirty="0">
                <a:latin typeface="arial" panose="020B0604020202020204" pitchFamily="34" charset="0"/>
                <a:cs typeface="Arial" panose="020B0604020202020204" pitchFamily="34" charset="0"/>
              </a:rPr>
              <a:t>ām</a:t>
            </a:r>
            <a:r>
              <a:rPr lang="lv-lv" sz="1100" dirty="0">
                <a:latin typeface="arial" panose="020B0604020202020204" pitchFamily="34" charset="0"/>
                <a:cs typeface="Arial" panose="020B0604020202020204" pitchFamily="34" charset="0"/>
              </a:rPr>
              <a:t>. Finan</a:t>
            </a:r>
            <a:r>
              <a:rPr lang="lv-LV" sz="1100" dirty="0">
                <a:latin typeface="arial" panose="020B0604020202020204" pitchFamily="34" charset="0"/>
                <a:cs typeface="Arial" panose="020B0604020202020204" pitchFamily="34" charset="0"/>
              </a:rPr>
              <a:t>šu</a:t>
            </a:r>
            <a:r>
              <a:rPr lang="lv-lv" sz="1100" dirty="0">
                <a:latin typeface="arial" panose="020B0604020202020204" pitchFamily="34" charset="0"/>
                <a:cs typeface="Arial" panose="020B0604020202020204" pitchFamily="34" charset="0"/>
              </a:rPr>
              <a:t> grūtības var iedalīt vairākos posmos</a:t>
            </a:r>
            <a:r>
              <a:rPr lang="lv-LV" sz="1100" dirty="0">
                <a:latin typeface="arial" panose="020B0604020202020204" pitchFamily="34" charset="0"/>
                <a:cs typeface="Arial" panose="020B0604020202020204" pitchFamily="34" charset="0"/>
              </a:rPr>
              <a:t>:</a:t>
            </a:r>
            <a:endParaRPr lang="lv-lv" sz="11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303078F9-9204-40A2-911C-CC839C450BA5}"/>
              </a:ext>
            </a:extLst>
          </p:cNvPr>
          <p:cNvGrpSpPr/>
          <p:nvPr/>
        </p:nvGrpSpPr>
        <p:grpSpPr>
          <a:xfrm>
            <a:off x="8520112" y="1296682"/>
            <a:ext cx="3476694" cy="357188"/>
            <a:chOff x="8520112" y="1556816"/>
            <a:chExt cx="3263900" cy="357188"/>
          </a:xfrm>
        </p:grpSpPr>
        <p:sp>
          <p:nvSpPr>
            <p:cNvPr id="21" name="Rectangle 20">
              <a:extLst>
                <a:ext uri="{FF2B5EF4-FFF2-40B4-BE49-F238E27FC236}">
                  <a16:creationId xmlns:a16="http://schemas.microsoft.com/office/drawing/2014/main" id="{52D159D6-3E5D-426F-A1AD-434BE8B10B1E}"/>
                </a:ext>
              </a:extLst>
            </p:cNvPr>
            <p:cNvSpPr/>
            <p:nvPr/>
          </p:nvSpPr>
          <p:spPr bwMode="ltGray">
            <a:xfrm>
              <a:off x="8520112" y="1557076"/>
              <a:ext cx="3263900" cy="356928"/>
            </a:xfrm>
            <a:prstGeom prst="rect">
              <a:avLst/>
            </a:prstGeom>
            <a:solidFill>
              <a:schemeClr val="bg1">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72000" rIns="72000" bIns="72000" rtlCol="0" anchor="ctr"/>
            <a:lstStyle/>
            <a:p>
              <a:pPr rtl="0">
                <a:lnSpc>
                  <a:spcPct val="107000"/>
                </a:lnSpc>
                <a:spcAft>
                  <a:spcPts val="800"/>
                </a:spcAft>
              </a:pPr>
              <a:r>
                <a:rPr lang="lv-lv" sz="1100" dirty="0">
                  <a:solidFill>
                    <a:schemeClr val="tx1"/>
                  </a:solidFill>
                  <a:latin typeface="arial" panose="020B0604020202020204" pitchFamily="34" charset="0"/>
                  <a:ea typeface="Arial" panose="020B0604020202020204" pitchFamily="34" charset="0"/>
                  <a:cs typeface="Arial" panose="020B0604020202020204" pitchFamily="34" charset="0"/>
                </a:rPr>
                <a:t>Finanšu un vadības problēm</a:t>
              </a:r>
              <a:r>
                <a:rPr lang="lv-LV" sz="1100" dirty="0">
                  <a:solidFill>
                    <a:schemeClr val="tx1"/>
                  </a:solidFill>
                  <a:latin typeface="arial" panose="020B0604020202020204" pitchFamily="34" charset="0"/>
                  <a:ea typeface="Arial" panose="020B0604020202020204" pitchFamily="34" charset="0"/>
                  <a:cs typeface="Arial" panose="020B0604020202020204" pitchFamily="34" charset="0"/>
                </a:rPr>
                <a:t>u rašanās</a:t>
              </a:r>
              <a:endParaRPr lang="lv-lv" sz="1100" dirty="0">
                <a:solidFill>
                  <a:schemeClr val="tx1"/>
                </a:solidFill>
                <a:latin typeface="arial" panose="020B0604020202020204" pitchFamily="34" charset="0"/>
                <a:ea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0CF7B7EA-C670-4C45-B474-6731FED95DDB}"/>
                </a:ext>
              </a:extLst>
            </p:cNvPr>
            <p:cNvSpPr/>
            <p:nvPr/>
          </p:nvSpPr>
          <p:spPr>
            <a:xfrm>
              <a:off x="8520112" y="1556816"/>
              <a:ext cx="161365" cy="357188"/>
            </a:xfrm>
            <a:prstGeom prst="rect">
              <a:avLst/>
            </a:prstGeom>
            <a:solidFill>
              <a:srgbClr val="0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grpSp>
        <p:nvGrpSpPr>
          <p:cNvPr id="8" name="Group 7">
            <a:extLst>
              <a:ext uri="{FF2B5EF4-FFF2-40B4-BE49-F238E27FC236}">
                <a16:creationId xmlns:a16="http://schemas.microsoft.com/office/drawing/2014/main" id="{D08260BB-4F33-47FC-AF07-82161CBA3F22}"/>
              </a:ext>
            </a:extLst>
          </p:cNvPr>
          <p:cNvGrpSpPr/>
          <p:nvPr/>
        </p:nvGrpSpPr>
        <p:grpSpPr>
          <a:xfrm>
            <a:off x="8520112" y="1645301"/>
            <a:ext cx="3476694" cy="347542"/>
            <a:chOff x="8520112" y="2012101"/>
            <a:chExt cx="3263900" cy="347542"/>
          </a:xfrm>
        </p:grpSpPr>
        <p:sp>
          <p:nvSpPr>
            <p:cNvPr id="22" name="Rectangle 21">
              <a:extLst>
                <a:ext uri="{FF2B5EF4-FFF2-40B4-BE49-F238E27FC236}">
                  <a16:creationId xmlns:a16="http://schemas.microsoft.com/office/drawing/2014/main" id="{11F588F5-10B8-44E6-8543-1AD784E1339B}"/>
                </a:ext>
              </a:extLst>
            </p:cNvPr>
            <p:cNvSpPr/>
            <p:nvPr/>
          </p:nvSpPr>
          <p:spPr bwMode="ltGray">
            <a:xfrm>
              <a:off x="8520112" y="2013741"/>
              <a:ext cx="3263900" cy="345902"/>
            </a:xfrm>
            <a:prstGeom prst="rect">
              <a:avLst/>
            </a:prstGeom>
            <a:solidFill>
              <a:schemeClr val="bg1">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72000" rIns="72000" bIns="72000" rtlCol="0" anchor="ctr"/>
            <a:lstStyle/>
            <a:p>
              <a:pPr rtl="0">
                <a:lnSpc>
                  <a:spcPct val="107000"/>
                </a:lnSpc>
                <a:spcAft>
                  <a:spcPts val="800"/>
                </a:spcAft>
              </a:pPr>
              <a:r>
                <a:rPr lang="lv-lv" sz="1100" dirty="0">
                  <a:solidFill>
                    <a:schemeClr val="tx1"/>
                  </a:solidFill>
                  <a:latin typeface="arial" panose="020B0604020202020204" pitchFamily="34" charset="0"/>
                  <a:ea typeface="Arial" panose="020B0604020202020204" pitchFamily="34" charset="0"/>
                  <a:cs typeface="Arial" panose="020B0604020202020204" pitchFamily="34" charset="0"/>
                </a:rPr>
                <a:t>Ievērojam</a:t>
              </a:r>
              <a:r>
                <a:rPr lang="lv-LV" sz="1100" dirty="0">
                  <a:solidFill>
                    <a:schemeClr val="tx1"/>
                  </a:solidFill>
                  <a:latin typeface="arial" panose="020B0604020202020204" pitchFamily="34" charset="0"/>
                  <a:ea typeface="Arial" panose="020B0604020202020204" pitchFamily="34" charset="0"/>
                  <a:cs typeface="Arial" panose="020B0604020202020204" pitchFamily="34" charset="0"/>
                </a:rPr>
                <a:t>a</a:t>
              </a:r>
              <a:r>
                <a:rPr lang="lv-lv" sz="1100" dirty="0">
                  <a:solidFill>
                    <a:schemeClr val="tx1"/>
                  </a:solidFill>
                  <a:latin typeface="arial" panose="020B0604020202020204" pitchFamily="34" charset="0"/>
                  <a:ea typeface="Arial" panose="020B0604020202020204" pitchFamily="34" charset="0"/>
                  <a:cs typeface="Arial" panose="020B0604020202020204" pitchFamily="34" charset="0"/>
                </a:rPr>
                <a:t> finanšu rādītāju pa</a:t>
              </a:r>
              <a:r>
                <a:rPr lang="lv-LV" sz="1100" dirty="0">
                  <a:solidFill>
                    <a:schemeClr val="tx1"/>
                  </a:solidFill>
                  <a:latin typeface="arial" panose="020B0604020202020204" pitchFamily="34" charset="0"/>
                  <a:ea typeface="Arial" panose="020B0604020202020204" pitchFamily="34" charset="0"/>
                  <a:cs typeface="Arial" panose="020B0604020202020204" pitchFamily="34" charset="0"/>
                </a:rPr>
                <a:t>sliktināšanās</a:t>
              </a:r>
              <a:endParaRPr lang="lv-lv" sz="1100" dirty="0">
                <a:solidFill>
                  <a:schemeClr val="tx1"/>
                </a:solidFill>
                <a:latin typeface="arial" panose="020B0604020202020204" pitchFamily="34" charset="0"/>
                <a:ea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83CFBE91-2298-4F24-B728-C18F1153554B}"/>
                </a:ext>
              </a:extLst>
            </p:cNvPr>
            <p:cNvSpPr/>
            <p:nvPr/>
          </p:nvSpPr>
          <p:spPr>
            <a:xfrm>
              <a:off x="8520112" y="2012101"/>
              <a:ext cx="161365" cy="347542"/>
            </a:xfrm>
            <a:prstGeom prst="rect">
              <a:avLst/>
            </a:prstGeom>
            <a:solidFill>
              <a:srgbClr val="425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grpSp>
        <p:nvGrpSpPr>
          <p:cNvPr id="12" name="Group 11">
            <a:extLst>
              <a:ext uri="{FF2B5EF4-FFF2-40B4-BE49-F238E27FC236}">
                <a16:creationId xmlns:a16="http://schemas.microsoft.com/office/drawing/2014/main" id="{3C5F6486-B51F-477B-8EFE-3FD1AE0FFFDC}"/>
              </a:ext>
            </a:extLst>
          </p:cNvPr>
          <p:cNvGrpSpPr/>
          <p:nvPr/>
        </p:nvGrpSpPr>
        <p:grpSpPr>
          <a:xfrm>
            <a:off x="8520112" y="1988477"/>
            <a:ext cx="3476694" cy="335982"/>
            <a:chOff x="8520112" y="2469300"/>
            <a:chExt cx="3263900" cy="335982"/>
          </a:xfrm>
        </p:grpSpPr>
        <p:sp>
          <p:nvSpPr>
            <p:cNvPr id="25" name="Rectangle 24">
              <a:extLst>
                <a:ext uri="{FF2B5EF4-FFF2-40B4-BE49-F238E27FC236}">
                  <a16:creationId xmlns:a16="http://schemas.microsoft.com/office/drawing/2014/main" id="{0467FCCC-67B8-4B87-BAE0-2812468229BF}"/>
                </a:ext>
              </a:extLst>
            </p:cNvPr>
            <p:cNvSpPr/>
            <p:nvPr/>
          </p:nvSpPr>
          <p:spPr bwMode="ltGray">
            <a:xfrm>
              <a:off x="8520112" y="2471788"/>
              <a:ext cx="3263900" cy="333494"/>
            </a:xfrm>
            <a:prstGeom prst="rect">
              <a:avLst/>
            </a:prstGeom>
            <a:solidFill>
              <a:schemeClr val="bg1">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72000" rIns="72000" bIns="72000" rtlCol="0" anchor="ctr"/>
            <a:lstStyle/>
            <a:p>
              <a:pPr rtl="0">
                <a:lnSpc>
                  <a:spcPct val="107000"/>
                </a:lnSpc>
                <a:spcAft>
                  <a:spcPts val="800"/>
                </a:spcAft>
              </a:pPr>
              <a:r>
                <a:rPr lang="lv-lv" sz="1100">
                  <a:solidFill>
                    <a:schemeClr val="tx1"/>
                  </a:solidFill>
                  <a:latin typeface="arial" panose="020B0604020202020204" pitchFamily="34" charset="0"/>
                  <a:cs typeface="Arial" panose="020B0604020202020204" pitchFamily="34" charset="0"/>
                </a:rPr>
                <a:t>Parādu uzkrāšanās</a:t>
              </a:r>
            </a:p>
          </p:txBody>
        </p:sp>
        <p:sp>
          <p:nvSpPr>
            <p:cNvPr id="46" name="Rectangle 45">
              <a:extLst>
                <a:ext uri="{FF2B5EF4-FFF2-40B4-BE49-F238E27FC236}">
                  <a16:creationId xmlns:a16="http://schemas.microsoft.com/office/drawing/2014/main" id="{9DE2D57B-CAE3-47BD-BEA2-7847DD8B129C}"/>
                </a:ext>
              </a:extLst>
            </p:cNvPr>
            <p:cNvSpPr/>
            <p:nvPr/>
          </p:nvSpPr>
          <p:spPr>
            <a:xfrm>
              <a:off x="8520112" y="2469300"/>
              <a:ext cx="161365" cy="335981"/>
            </a:xfrm>
            <a:prstGeom prst="rect">
              <a:avLst/>
            </a:prstGeom>
            <a:solidFill>
              <a:srgbClr val="6BA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sp>
        <p:nvSpPr>
          <p:cNvPr id="55" name="Rectangle 54">
            <a:extLst>
              <a:ext uri="{FF2B5EF4-FFF2-40B4-BE49-F238E27FC236}">
                <a16:creationId xmlns:a16="http://schemas.microsoft.com/office/drawing/2014/main" id="{99938911-4018-461E-90D6-67B247675FEB}"/>
              </a:ext>
            </a:extLst>
          </p:cNvPr>
          <p:cNvSpPr/>
          <p:nvPr/>
        </p:nvSpPr>
        <p:spPr>
          <a:xfrm>
            <a:off x="1118794" y="3250525"/>
            <a:ext cx="6993329" cy="553998"/>
          </a:xfrm>
          <a:prstGeom prst="rect">
            <a:avLst/>
          </a:prstGeom>
        </p:spPr>
        <p:txBody>
          <a:bodyPr wrap="square" lIns="0" tIns="0" rIns="0" bIns="0" rtlCol="0">
            <a:spAutoFit/>
          </a:bodyPr>
          <a:lstStyle/>
          <a:p>
            <a:pPr rtl="0">
              <a:spcAft>
                <a:spcPts val="800"/>
              </a:spcAft>
            </a:pPr>
            <a:r>
              <a:rPr lang="lv-lv" sz="1200" dirty="0">
                <a:latin typeface="arial" panose="020B0604020202020204" pitchFamily="34" charset="0"/>
                <a:cs typeface="Arial" panose="020B0604020202020204" pitchFamily="34" charset="0"/>
              </a:rPr>
              <a:t>Lai novērstu vai atrisinātu </a:t>
            </a:r>
            <a:r>
              <a:rPr lang="en-US" sz="1200" dirty="0">
                <a:latin typeface="arial" panose="020B0604020202020204" pitchFamily="34" charset="0"/>
                <a:cs typeface="Arial" panose="020B0604020202020204" pitchFamily="34" charset="0"/>
              </a:rPr>
              <a:t>finan</a:t>
            </a:r>
            <a:r>
              <a:rPr lang="lv-LV" sz="1200" dirty="0">
                <a:latin typeface="arial" panose="020B0604020202020204" pitchFamily="34" charset="0"/>
                <a:cs typeface="Arial" panose="020B0604020202020204" pitchFamily="34" charset="0"/>
              </a:rPr>
              <a:t>šu grūtības jūsu uzņēmumā</a:t>
            </a:r>
            <a:r>
              <a:rPr lang="lv-lv" sz="1200" dirty="0">
                <a:latin typeface="arial" panose="020B0604020202020204" pitchFamily="34" charset="0"/>
                <a:cs typeface="Arial" panose="020B0604020202020204" pitchFamily="34" charset="0"/>
              </a:rPr>
              <a:t>, ir svarīgi analizēt uzņēmuma vispārējo stāvokli un rīkoties, ja </a:t>
            </a:r>
            <a:r>
              <a:rPr lang="lv-LV" sz="1200" dirty="0">
                <a:latin typeface="arial" panose="020B0604020202020204" pitchFamily="34" charset="0"/>
                <a:cs typeface="Arial" panose="020B0604020202020204" pitchFamily="34" charset="0"/>
              </a:rPr>
              <a:t>tas </a:t>
            </a:r>
            <a:r>
              <a:rPr lang="lv-lv" sz="1200" dirty="0">
                <a:latin typeface="arial" panose="020B0604020202020204" pitchFamily="34" charset="0"/>
                <a:cs typeface="Arial" panose="020B0604020202020204" pitchFamily="34" charset="0"/>
              </a:rPr>
              <a:t>pasliktinās. Regulār</a:t>
            </a:r>
            <a:r>
              <a:rPr lang="lv-LV" sz="1200" dirty="0">
                <a:latin typeface="arial" panose="020B0604020202020204" pitchFamily="34" charset="0"/>
                <a:cs typeface="Arial" panose="020B0604020202020204" pitchFamily="34" charset="0"/>
              </a:rPr>
              <a:t>s pašnovērtējums</a:t>
            </a:r>
            <a:r>
              <a:rPr lang="lv-lv" sz="1200" dirty="0">
                <a:latin typeface="arial" panose="020B0604020202020204" pitchFamily="34" charset="0"/>
                <a:cs typeface="Arial" panose="020B0604020202020204" pitchFamily="34" charset="0"/>
              </a:rPr>
              <a:t> ļaus saglabāt uzņēmuma pozīcijas tirgū. </a:t>
            </a:r>
          </a:p>
        </p:txBody>
      </p:sp>
      <p:sp>
        <p:nvSpPr>
          <p:cNvPr id="57" name="Rectangle 56">
            <a:extLst>
              <a:ext uri="{FF2B5EF4-FFF2-40B4-BE49-F238E27FC236}">
                <a16:creationId xmlns:a16="http://schemas.microsoft.com/office/drawing/2014/main" id="{4F015A64-0592-4766-BA6A-600FD88D0666}"/>
              </a:ext>
            </a:extLst>
          </p:cNvPr>
          <p:cNvSpPr/>
          <p:nvPr/>
        </p:nvSpPr>
        <p:spPr>
          <a:xfrm>
            <a:off x="1118794" y="4240421"/>
            <a:ext cx="6993329" cy="553998"/>
          </a:xfrm>
          <a:prstGeom prst="rect">
            <a:avLst/>
          </a:prstGeom>
        </p:spPr>
        <p:txBody>
          <a:bodyPr wrap="square" lIns="0" tIns="0" rIns="0" bIns="0" rtlCol="0">
            <a:spAutoFit/>
          </a:bodyPr>
          <a:lstStyle/>
          <a:p>
            <a:pPr>
              <a:spcAft>
                <a:spcPts val="800"/>
              </a:spcAft>
            </a:pPr>
            <a:r>
              <a:rPr lang="lv-lv" sz="1200" dirty="0">
                <a:latin typeface="arial" panose="020B0604020202020204" pitchFamily="34" charset="0"/>
                <a:cs typeface="Arial" panose="020B0604020202020204" pitchFamily="34" charset="0"/>
              </a:rPr>
              <a:t>Nākama</a:t>
            </a:r>
            <a:r>
              <a:rPr lang="lv-LV" sz="1200" dirty="0">
                <a:latin typeface="arial" panose="020B0604020202020204" pitchFamily="34" charset="0"/>
                <a:cs typeface="Arial" panose="020B0604020202020204" pitchFamily="34" charset="0"/>
              </a:rPr>
              <a:t>is slaids</a:t>
            </a:r>
            <a:r>
              <a:rPr lang="lv-lv" sz="1200" dirty="0">
                <a:latin typeface="arial" panose="020B0604020202020204" pitchFamily="34" charset="0"/>
                <a:cs typeface="Arial" panose="020B0604020202020204" pitchFamily="34" charset="0"/>
              </a:rPr>
              <a:t> snie</a:t>
            </a:r>
            <a:r>
              <a:rPr lang="lv-LV" sz="1200" dirty="0">
                <a:latin typeface="arial" panose="020B0604020202020204" pitchFamily="34" charset="0"/>
                <a:cs typeface="Arial" panose="020B0604020202020204" pitchFamily="34" charset="0"/>
              </a:rPr>
              <a:t>dz</a:t>
            </a:r>
            <a:r>
              <a:rPr lang="lv-lv" sz="1200" dirty="0">
                <a:latin typeface="arial" panose="020B0604020202020204" pitchFamily="34" charset="0"/>
                <a:cs typeface="Arial" panose="020B0604020202020204" pitchFamily="34" charset="0"/>
              </a:rPr>
              <a:t> vienkāršot</a:t>
            </a:r>
            <a:r>
              <a:rPr lang="lv-LV" sz="1200" dirty="0">
                <a:latin typeface="arial" panose="020B0604020202020204" pitchFamily="34" charset="0"/>
                <a:cs typeface="Arial" panose="020B0604020202020204" pitchFamily="34" charset="0"/>
              </a:rPr>
              <a:t>o</a:t>
            </a:r>
            <a:r>
              <a:rPr lang="lv-lv" sz="1200" dirty="0">
                <a:latin typeface="arial" panose="020B0604020202020204" pitchFamily="34" charset="0"/>
                <a:cs typeface="Arial" panose="020B0604020202020204" pitchFamily="34" charset="0"/>
              </a:rPr>
              <a:t> procesa pārskat</a:t>
            </a:r>
            <a:r>
              <a:rPr lang="lv-LV" sz="1200" dirty="0">
                <a:latin typeface="arial" panose="020B0604020202020204" pitchFamily="34" charset="0"/>
                <a:cs typeface="Arial" panose="020B0604020202020204" pitchFamily="34" charset="0"/>
              </a:rPr>
              <a:t>u un</a:t>
            </a:r>
            <a:r>
              <a:rPr lang="lv-lv" sz="1200" dirty="0">
                <a:latin typeface="arial" panose="020B0604020202020204" pitchFamily="34" charset="0"/>
                <a:cs typeface="Arial" panose="020B0604020202020204" pitchFamily="34" charset="0"/>
              </a:rPr>
              <a:t> p</a:t>
            </a:r>
            <a:r>
              <a:rPr lang="lv-LV" sz="1200" dirty="0">
                <a:latin typeface="arial" panose="020B0604020202020204" pitchFamily="34" charset="0"/>
                <a:cs typeface="Arial" panose="020B0604020202020204" pitchFamily="34" charset="0"/>
              </a:rPr>
              <a:t>rezentē </a:t>
            </a:r>
            <a:r>
              <a:rPr lang="lv-LV" sz="1200" b="1" dirty="0">
                <a:solidFill>
                  <a:srgbClr val="990066"/>
                </a:solidFill>
                <a:latin typeface="arial" panose="020B0604020202020204" pitchFamily="34" charset="0"/>
                <a:cs typeface="Arial" panose="020B0604020202020204" pitchFamily="34" charset="0"/>
              </a:rPr>
              <a:t>p</a:t>
            </a:r>
            <a:r>
              <a:rPr lang="lv-lv" sz="1200" b="1" dirty="0">
                <a:solidFill>
                  <a:srgbClr val="990066"/>
                </a:solidFill>
                <a:latin typeface="arial" panose="020B0604020202020204" pitchFamily="34" charset="0"/>
                <a:cs typeface="Arial" panose="020B0604020202020204" pitchFamily="34" charset="0"/>
              </a:rPr>
              <a:t>ieeju</a:t>
            </a:r>
            <a:r>
              <a:rPr lang="lv-LV" sz="1200" b="1" dirty="0">
                <a:solidFill>
                  <a:srgbClr val="990066"/>
                </a:solidFill>
                <a:latin typeface="arial" panose="020B0604020202020204" pitchFamily="34" charset="0"/>
                <a:cs typeface="Arial" panose="020B0604020202020204" pitchFamily="34" charset="0"/>
              </a:rPr>
              <a:t>, kas soli pa solim palīdzēs </a:t>
            </a:r>
            <a:r>
              <a:rPr lang="lv-lv" sz="1200" b="1" dirty="0">
                <a:solidFill>
                  <a:srgbClr val="990066"/>
                </a:solidFill>
                <a:latin typeface="arial" panose="020B0604020202020204" pitchFamily="34" charset="0"/>
                <a:cs typeface="Arial" panose="020B0604020202020204" pitchFamily="34" charset="0"/>
              </a:rPr>
              <a:t>diagnosticēt jūsu uzņēmuma finan</a:t>
            </a:r>
            <a:r>
              <a:rPr lang="lv-LV" sz="1200" b="1" dirty="0">
                <a:solidFill>
                  <a:srgbClr val="990066"/>
                </a:solidFill>
                <a:latin typeface="arial" panose="020B0604020202020204" pitchFamily="34" charset="0"/>
                <a:cs typeface="Arial" panose="020B0604020202020204" pitchFamily="34" charset="0"/>
              </a:rPr>
              <a:t>šu</a:t>
            </a:r>
            <a:r>
              <a:rPr lang="lv-lv" sz="1200" b="1" dirty="0">
                <a:solidFill>
                  <a:srgbClr val="990066"/>
                </a:solidFill>
                <a:latin typeface="arial" panose="020B0604020202020204" pitchFamily="34" charset="0"/>
                <a:cs typeface="Arial" panose="020B0604020202020204" pitchFamily="34" charset="0"/>
              </a:rPr>
              <a:t> stāvokli un atbildīgi izvērtēt finanšu ris</a:t>
            </a:r>
            <a:r>
              <a:rPr lang="lv-LV" sz="1200" b="1" dirty="0">
                <a:solidFill>
                  <a:srgbClr val="990066"/>
                </a:solidFill>
                <a:latin typeface="arial" panose="020B0604020202020204" pitchFamily="34" charset="0"/>
                <a:cs typeface="Arial" panose="020B0604020202020204" pitchFamily="34" charset="0"/>
              </a:rPr>
              <a:t>kus</a:t>
            </a:r>
            <a:r>
              <a:rPr lang="lv-lv" sz="1200" b="1" dirty="0">
                <a:solidFill>
                  <a:srgbClr val="990066"/>
                </a:solidFill>
                <a:latin typeface="arial" panose="020B0604020202020204" pitchFamily="34" charset="0"/>
                <a:cs typeface="Arial" panose="020B0604020202020204" pitchFamily="34" charset="0"/>
              </a:rPr>
              <a:t>. </a:t>
            </a:r>
            <a:r>
              <a:rPr lang="lv-lv" sz="1200" dirty="0">
                <a:latin typeface="arial" panose="020B0604020202020204" pitchFamily="34" charset="0"/>
                <a:cs typeface="Arial" panose="020B0604020202020204" pitchFamily="34" charset="0"/>
              </a:rPr>
              <a:t>Tas arī </a:t>
            </a:r>
            <a:r>
              <a:rPr lang="lv-LV" sz="1200" dirty="0">
                <a:latin typeface="arial" panose="020B0604020202020204" pitchFamily="34" charset="0"/>
                <a:cs typeface="Arial" panose="020B0604020202020204" pitchFamily="34" charset="0"/>
              </a:rPr>
              <a:t>no</a:t>
            </a:r>
            <a:r>
              <a:rPr lang="lv-lv" sz="1200" dirty="0">
                <a:latin typeface="arial" panose="020B0604020202020204" pitchFamily="34" charset="0"/>
                <a:cs typeface="Arial" panose="020B0604020202020204" pitchFamily="34" charset="0"/>
              </a:rPr>
              <a:t>virzī</a:t>
            </a:r>
            <a:r>
              <a:rPr lang="lv-LV" sz="1200" dirty="0">
                <a:latin typeface="arial" panose="020B0604020202020204" pitchFamily="34" charset="0"/>
                <a:cs typeface="Arial" panose="020B0604020202020204" pitchFamily="34" charset="0"/>
              </a:rPr>
              <a:t>s</a:t>
            </a:r>
            <a:r>
              <a:rPr lang="lv-lv" sz="1200" dirty="0">
                <a:latin typeface="arial" panose="020B0604020202020204" pitchFamily="34" charset="0"/>
                <a:cs typeface="Arial" panose="020B0604020202020204" pitchFamily="34" charset="0"/>
              </a:rPr>
              <a:t> jūs uz </a:t>
            </a:r>
            <a:r>
              <a:rPr lang="lv-lv" sz="1200" b="1" dirty="0">
                <a:solidFill>
                  <a:srgbClr val="990066"/>
                </a:solidFill>
                <a:latin typeface="arial" panose="020B0604020202020204" pitchFamily="34" charset="0"/>
                <a:cs typeface="Arial" panose="020B0604020202020204" pitchFamily="34" charset="0"/>
              </a:rPr>
              <a:t>šo vadlīniju sadaļām, k</a:t>
            </a:r>
            <a:r>
              <a:rPr lang="lv-LV" sz="1200" b="1" dirty="0">
                <a:solidFill>
                  <a:srgbClr val="990066"/>
                </a:solidFill>
                <a:latin typeface="arial" panose="020B0604020202020204" pitchFamily="34" charset="0"/>
                <a:cs typeface="Arial" panose="020B0604020202020204" pitchFamily="34" charset="0"/>
              </a:rPr>
              <a:t>as jums ir aktuālas.</a:t>
            </a:r>
            <a:endParaRPr lang="lv-lv" sz="1200" b="1" dirty="0">
              <a:solidFill>
                <a:srgbClr val="990066"/>
              </a:solidFill>
              <a:latin typeface="arial" panose="020B06040202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7610F511-0414-4206-B3E0-5B709A2ED218}"/>
              </a:ext>
            </a:extLst>
          </p:cNvPr>
          <p:cNvSpPr/>
          <p:nvPr/>
        </p:nvSpPr>
        <p:spPr>
          <a:xfrm>
            <a:off x="1118794" y="5377066"/>
            <a:ext cx="6993329" cy="369332"/>
          </a:xfrm>
          <a:prstGeom prst="rect">
            <a:avLst/>
          </a:prstGeom>
        </p:spPr>
        <p:txBody>
          <a:bodyPr wrap="square" lIns="0" tIns="0" rIns="0" bIns="0" rtlCol="0">
            <a:spAutoFit/>
          </a:bodyPr>
          <a:lstStyle/>
          <a:p>
            <a:pPr rtl="0">
              <a:spcAft>
                <a:spcPts val="800"/>
              </a:spcAft>
            </a:pPr>
            <a:r>
              <a:rPr lang="lv-lv" sz="1200" dirty="0">
                <a:latin typeface="arial" panose="020B0604020202020204" pitchFamily="34" charset="0"/>
                <a:cs typeface="Arial" panose="020B0604020202020204" pitchFamily="34" charset="0"/>
              </a:rPr>
              <a:t>Šīs vadlīnijas </a:t>
            </a:r>
            <a:r>
              <a:rPr lang="lv-lv" sz="1200" dirty="0">
                <a:highlight>
                  <a:srgbClr val="FFFFFF"/>
                </a:highlight>
                <a:latin typeface="arial" panose="020B0604020202020204" pitchFamily="34" charset="0"/>
                <a:cs typeface="Arial" panose="020B0604020202020204" pitchFamily="34" charset="0"/>
              </a:rPr>
              <a:t>akcentē savlaicīg</a:t>
            </a:r>
            <a:r>
              <a:rPr lang="lv-LV" sz="1200" dirty="0">
                <a:highlight>
                  <a:srgbClr val="FFFFFF"/>
                </a:highlight>
                <a:latin typeface="arial" panose="020B0604020202020204" pitchFamily="34" charset="0"/>
                <a:cs typeface="Arial" panose="020B0604020202020204" pitchFamily="34" charset="0"/>
              </a:rPr>
              <a:t>u</a:t>
            </a:r>
            <a:r>
              <a:rPr lang="lv-lv" sz="1200" dirty="0">
                <a:highlight>
                  <a:srgbClr val="FFFFFF"/>
                </a:highlight>
                <a:latin typeface="arial" panose="020B0604020202020204" pitchFamily="34" charset="0"/>
                <a:cs typeface="Arial" panose="020B0604020202020204" pitchFamily="34" charset="0"/>
              </a:rPr>
              <a:t> un</a:t>
            </a:r>
            <a:r>
              <a:rPr lang="lv-lv" sz="1200" dirty="0">
                <a:latin typeface="arial" panose="020B0604020202020204" pitchFamily="34" charset="0"/>
                <a:cs typeface="Arial" panose="020B0604020202020204" pitchFamily="34" charset="0"/>
              </a:rPr>
              <a:t> </a:t>
            </a:r>
            <a:r>
              <a:rPr lang="lv-LV" sz="1200" dirty="0">
                <a:latin typeface="arial" panose="020B0604020202020204" pitchFamily="34" charset="0"/>
                <a:cs typeface="Arial" panose="020B0604020202020204" pitchFamily="34" charset="0"/>
              </a:rPr>
              <a:t>proaktīvu </a:t>
            </a:r>
            <a:r>
              <a:rPr lang="lv-lv" sz="1200" dirty="0">
                <a:latin typeface="arial" panose="020B0604020202020204" pitchFamily="34" charset="0"/>
                <a:cs typeface="Arial" panose="020B0604020202020204" pitchFamily="34" charset="0"/>
              </a:rPr>
              <a:t>darbīb</a:t>
            </a:r>
            <a:r>
              <a:rPr lang="lv-LV" sz="1200" dirty="0">
                <a:latin typeface="arial" panose="020B0604020202020204" pitchFamily="34" charset="0"/>
                <a:cs typeface="Arial" panose="020B0604020202020204" pitchFamily="34" charset="0"/>
              </a:rPr>
              <a:t>u svarīgumu</a:t>
            </a:r>
            <a:r>
              <a:rPr lang="lv-lv" sz="1200" dirty="0">
                <a:latin typeface="arial" panose="020B0604020202020204" pitchFamily="34" charset="0"/>
                <a:cs typeface="Arial" panose="020B0604020202020204" pitchFamily="34" charset="0"/>
              </a:rPr>
              <a:t>, kuras</a:t>
            </a:r>
            <a:r>
              <a:rPr lang="lv-LV" sz="1200" dirty="0">
                <a:latin typeface="arial" panose="020B0604020202020204" pitchFamily="34" charset="0"/>
                <a:cs typeface="Arial" panose="020B0604020202020204" pitchFamily="34" charset="0"/>
              </a:rPr>
              <a:t> jūs</a:t>
            </a:r>
            <a:r>
              <a:rPr lang="lv-lv" sz="1200" dirty="0">
                <a:latin typeface="arial" panose="020B0604020202020204" pitchFamily="34" charset="0"/>
                <a:cs typeface="Arial" panose="020B0604020202020204" pitchFamily="34" charset="0"/>
              </a:rPr>
              <a:t> varat veikt, lai paredzētu vai novērstu finan</a:t>
            </a:r>
            <a:r>
              <a:rPr lang="lv-LV" sz="1200" dirty="0">
                <a:latin typeface="arial" panose="020B0604020202020204" pitchFamily="34" charset="0"/>
                <a:cs typeface="Arial" panose="020B0604020202020204" pitchFamily="34" charset="0"/>
              </a:rPr>
              <a:t>šu</a:t>
            </a:r>
            <a:r>
              <a:rPr lang="lv-lv" sz="1200" dirty="0">
                <a:latin typeface="arial" panose="020B0604020202020204" pitchFamily="34" charset="0"/>
                <a:cs typeface="Arial" panose="020B0604020202020204" pitchFamily="34" charset="0"/>
              </a:rPr>
              <a:t> grūtību rašanos.</a:t>
            </a:r>
          </a:p>
        </p:txBody>
      </p:sp>
      <p:grpSp>
        <p:nvGrpSpPr>
          <p:cNvPr id="70" name="Group 69">
            <a:extLst>
              <a:ext uri="{FF2B5EF4-FFF2-40B4-BE49-F238E27FC236}">
                <a16:creationId xmlns:a16="http://schemas.microsoft.com/office/drawing/2014/main" id="{5D094B1B-D9CA-431A-9918-32E111B382AB}"/>
              </a:ext>
            </a:extLst>
          </p:cNvPr>
          <p:cNvGrpSpPr/>
          <p:nvPr/>
        </p:nvGrpSpPr>
        <p:grpSpPr>
          <a:xfrm>
            <a:off x="0" y="3250524"/>
            <a:ext cx="863093" cy="677108"/>
            <a:chOff x="0" y="3562293"/>
            <a:chExt cx="863093" cy="677108"/>
          </a:xfrm>
        </p:grpSpPr>
        <p:sp>
          <p:nvSpPr>
            <p:cNvPr id="65" name="Rectangle 64">
              <a:extLst>
                <a:ext uri="{FF2B5EF4-FFF2-40B4-BE49-F238E27FC236}">
                  <a16:creationId xmlns:a16="http://schemas.microsoft.com/office/drawing/2014/main" id="{DF136ABE-1C5F-490F-8014-DE705AB6C54A}"/>
                </a:ext>
              </a:extLst>
            </p:cNvPr>
            <p:cNvSpPr/>
            <p:nvPr/>
          </p:nvSpPr>
          <p:spPr>
            <a:xfrm>
              <a:off x="0" y="3562293"/>
              <a:ext cx="863093" cy="6771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59" name="Freeform 22">
              <a:extLst>
                <a:ext uri="{FF2B5EF4-FFF2-40B4-BE49-F238E27FC236}">
                  <a16:creationId xmlns:a16="http://schemas.microsoft.com/office/drawing/2014/main" id="{7AA87EE8-1221-4034-B81C-83B794A3AC44}"/>
                </a:ext>
              </a:extLst>
            </p:cNvPr>
            <p:cNvSpPr>
              <a:spLocks noChangeAspect="1" noEditPoints="1"/>
            </p:cNvSpPr>
            <p:nvPr/>
          </p:nvSpPr>
          <p:spPr bwMode="auto">
            <a:xfrm>
              <a:off x="422530" y="3740501"/>
              <a:ext cx="321750" cy="320692"/>
            </a:xfrm>
            <a:custGeom>
              <a:avLst/>
              <a:gdLst>
                <a:gd name="T0" fmla="*/ 200 w 200"/>
                <a:gd name="T1" fmla="*/ 191 h 200"/>
                <a:gd name="T2" fmla="*/ 133 w 200"/>
                <a:gd name="T3" fmla="*/ 123 h 200"/>
                <a:gd name="T4" fmla="*/ 151 w 200"/>
                <a:gd name="T5" fmla="*/ 75 h 200"/>
                <a:gd name="T6" fmla="*/ 76 w 200"/>
                <a:gd name="T7" fmla="*/ 0 h 200"/>
                <a:gd name="T8" fmla="*/ 0 w 200"/>
                <a:gd name="T9" fmla="*/ 75 h 200"/>
                <a:gd name="T10" fmla="*/ 76 w 200"/>
                <a:gd name="T11" fmla="*/ 150 h 200"/>
                <a:gd name="T12" fmla="*/ 124 w 200"/>
                <a:gd name="T13" fmla="*/ 132 h 200"/>
                <a:gd name="T14" fmla="*/ 191 w 200"/>
                <a:gd name="T15" fmla="*/ 200 h 200"/>
                <a:gd name="T16" fmla="*/ 200 w 200"/>
                <a:gd name="T17" fmla="*/ 191 h 200"/>
                <a:gd name="T18" fmla="*/ 13 w 200"/>
                <a:gd name="T19" fmla="*/ 75 h 200"/>
                <a:gd name="T20" fmla="*/ 76 w 200"/>
                <a:gd name="T21" fmla="*/ 12 h 200"/>
                <a:gd name="T22" fmla="*/ 138 w 200"/>
                <a:gd name="T23" fmla="*/ 75 h 200"/>
                <a:gd name="T24" fmla="*/ 76 w 200"/>
                <a:gd name="T25" fmla="*/ 138 h 200"/>
                <a:gd name="T26" fmla="*/ 13 w 200"/>
                <a:gd name="T27" fmla="*/ 7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 h="200">
                  <a:moveTo>
                    <a:pt x="200" y="191"/>
                  </a:moveTo>
                  <a:cubicBezTo>
                    <a:pt x="133" y="123"/>
                    <a:pt x="133" y="123"/>
                    <a:pt x="133" y="123"/>
                  </a:cubicBezTo>
                  <a:cubicBezTo>
                    <a:pt x="144" y="110"/>
                    <a:pt x="151" y="93"/>
                    <a:pt x="151" y="75"/>
                  </a:cubicBezTo>
                  <a:cubicBezTo>
                    <a:pt x="151" y="33"/>
                    <a:pt x="117" y="0"/>
                    <a:pt x="76" y="0"/>
                  </a:cubicBezTo>
                  <a:cubicBezTo>
                    <a:pt x="34" y="0"/>
                    <a:pt x="0" y="33"/>
                    <a:pt x="0" y="75"/>
                  </a:cubicBezTo>
                  <a:cubicBezTo>
                    <a:pt x="0" y="116"/>
                    <a:pt x="34" y="150"/>
                    <a:pt x="76" y="150"/>
                  </a:cubicBezTo>
                  <a:cubicBezTo>
                    <a:pt x="94" y="150"/>
                    <a:pt x="111" y="143"/>
                    <a:pt x="124" y="132"/>
                  </a:cubicBezTo>
                  <a:cubicBezTo>
                    <a:pt x="191" y="200"/>
                    <a:pt x="191" y="200"/>
                    <a:pt x="191" y="200"/>
                  </a:cubicBezTo>
                  <a:lnTo>
                    <a:pt x="200" y="191"/>
                  </a:lnTo>
                  <a:close/>
                  <a:moveTo>
                    <a:pt x="13" y="75"/>
                  </a:moveTo>
                  <a:cubicBezTo>
                    <a:pt x="13" y="40"/>
                    <a:pt x="41" y="12"/>
                    <a:pt x="76" y="12"/>
                  </a:cubicBezTo>
                  <a:cubicBezTo>
                    <a:pt x="110" y="12"/>
                    <a:pt x="138" y="40"/>
                    <a:pt x="138" y="75"/>
                  </a:cubicBezTo>
                  <a:cubicBezTo>
                    <a:pt x="138" y="109"/>
                    <a:pt x="110" y="138"/>
                    <a:pt x="76" y="138"/>
                  </a:cubicBezTo>
                  <a:cubicBezTo>
                    <a:pt x="41" y="138"/>
                    <a:pt x="13" y="109"/>
                    <a:pt x="13" y="75"/>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GB">
                <a:latin typeface="arial" panose="020B0604020202020204" pitchFamily="34" charset="0"/>
              </a:endParaRPr>
            </a:p>
          </p:txBody>
        </p:sp>
      </p:grpSp>
      <p:grpSp>
        <p:nvGrpSpPr>
          <p:cNvPr id="69" name="Group 68">
            <a:extLst>
              <a:ext uri="{FF2B5EF4-FFF2-40B4-BE49-F238E27FC236}">
                <a16:creationId xmlns:a16="http://schemas.microsoft.com/office/drawing/2014/main" id="{EC202B5F-08DA-4824-8805-71399EFDE368}"/>
              </a:ext>
            </a:extLst>
          </p:cNvPr>
          <p:cNvGrpSpPr/>
          <p:nvPr/>
        </p:nvGrpSpPr>
        <p:grpSpPr>
          <a:xfrm>
            <a:off x="0" y="4229156"/>
            <a:ext cx="863093" cy="677108"/>
            <a:chOff x="0" y="4478741"/>
            <a:chExt cx="863093" cy="677108"/>
          </a:xfrm>
        </p:grpSpPr>
        <p:sp>
          <p:nvSpPr>
            <p:cNvPr id="66" name="Rectangle 65">
              <a:extLst>
                <a:ext uri="{FF2B5EF4-FFF2-40B4-BE49-F238E27FC236}">
                  <a16:creationId xmlns:a16="http://schemas.microsoft.com/office/drawing/2014/main" id="{51B3A52F-C8E4-4A7E-B04A-DABA865C2B4C}"/>
                </a:ext>
              </a:extLst>
            </p:cNvPr>
            <p:cNvSpPr/>
            <p:nvPr/>
          </p:nvSpPr>
          <p:spPr>
            <a:xfrm>
              <a:off x="0" y="4478741"/>
              <a:ext cx="863093" cy="6771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60" name="Freeform 5">
              <a:extLst>
                <a:ext uri="{FF2B5EF4-FFF2-40B4-BE49-F238E27FC236}">
                  <a16:creationId xmlns:a16="http://schemas.microsoft.com/office/drawing/2014/main" id="{A4A8BADE-0607-4725-B63C-04B94485DFAF}"/>
                </a:ext>
              </a:extLst>
            </p:cNvPr>
            <p:cNvSpPr>
              <a:spLocks noChangeAspect="1" noEditPoints="1"/>
            </p:cNvSpPr>
            <p:nvPr/>
          </p:nvSpPr>
          <p:spPr bwMode="auto">
            <a:xfrm>
              <a:off x="423001" y="4660125"/>
              <a:ext cx="325984" cy="314342"/>
            </a:xfrm>
            <a:custGeom>
              <a:avLst/>
              <a:gdLst>
                <a:gd name="T0" fmla="*/ 124 w 200"/>
                <a:gd name="T1" fmla="*/ 2 h 194"/>
                <a:gd name="T2" fmla="*/ 100 w 200"/>
                <a:gd name="T3" fmla="*/ 15 h 194"/>
                <a:gd name="T4" fmla="*/ 76 w 200"/>
                <a:gd name="T5" fmla="*/ 2 h 194"/>
                <a:gd name="T6" fmla="*/ 66 w 200"/>
                <a:gd name="T7" fmla="*/ 1 h 194"/>
                <a:gd name="T8" fmla="*/ 30 w 200"/>
                <a:gd name="T9" fmla="*/ 29 h 194"/>
                <a:gd name="T10" fmla="*/ 25 w 200"/>
                <a:gd name="T11" fmla="*/ 65 h 194"/>
                <a:gd name="T12" fmla="*/ 0 w 200"/>
                <a:gd name="T13" fmla="*/ 78 h 194"/>
                <a:gd name="T14" fmla="*/ 6 w 200"/>
                <a:gd name="T15" fmla="*/ 123 h 194"/>
                <a:gd name="T16" fmla="*/ 35 w 200"/>
                <a:gd name="T17" fmla="*/ 146 h 194"/>
                <a:gd name="T18" fmla="*/ 34 w 200"/>
                <a:gd name="T19" fmla="*/ 174 h 194"/>
                <a:gd name="T20" fmla="*/ 70 w 200"/>
                <a:gd name="T21" fmla="*/ 194 h 194"/>
                <a:gd name="T22" fmla="*/ 90 w 200"/>
                <a:gd name="T23" fmla="*/ 177 h 194"/>
                <a:gd name="T24" fmla="*/ 110 w 200"/>
                <a:gd name="T25" fmla="*/ 177 h 194"/>
                <a:gd name="T26" fmla="*/ 130 w 200"/>
                <a:gd name="T27" fmla="*/ 194 h 194"/>
                <a:gd name="T28" fmla="*/ 166 w 200"/>
                <a:gd name="T29" fmla="*/ 174 h 194"/>
                <a:gd name="T30" fmla="*/ 165 w 200"/>
                <a:gd name="T31" fmla="*/ 146 h 194"/>
                <a:gd name="T32" fmla="*/ 194 w 200"/>
                <a:gd name="T33" fmla="*/ 123 h 194"/>
                <a:gd name="T34" fmla="*/ 200 w 200"/>
                <a:gd name="T35" fmla="*/ 78 h 194"/>
                <a:gd name="T36" fmla="*/ 175 w 200"/>
                <a:gd name="T37" fmla="*/ 65 h 194"/>
                <a:gd name="T38" fmla="*/ 170 w 200"/>
                <a:gd name="T39" fmla="*/ 29 h 194"/>
                <a:gd name="T40" fmla="*/ 134 w 200"/>
                <a:gd name="T41" fmla="*/ 1 h 194"/>
                <a:gd name="T42" fmla="*/ 131 w 200"/>
                <a:gd name="T43" fmla="*/ 13 h 194"/>
                <a:gd name="T44" fmla="*/ 152 w 200"/>
                <a:gd name="T45" fmla="*/ 44 h 194"/>
                <a:gd name="T46" fmla="*/ 155 w 200"/>
                <a:gd name="T47" fmla="*/ 55 h 194"/>
                <a:gd name="T48" fmla="*/ 166 w 200"/>
                <a:gd name="T49" fmla="*/ 76 h 194"/>
                <a:gd name="T50" fmla="*/ 188 w 200"/>
                <a:gd name="T51" fmla="*/ 81 h 194"/>
                <a:gd name="T52" fmla="*/ 172 w 200"/>
                <a:gd name="T53" fmla="*/ 116 h 194"/>
                <a:gd name="T54" fmla="*/ 163 w 200"/>
                <a:gd name="T55" fmla="*/ 123 h 194"/>
                <a:gd name="T56" fmla="*/ 151 w 200"/>
                <a:gd name="T57" fmla="*/ 143 h 194"/>
                <a:gd name="T58" fmla="*/ 157 w 200"/>
                <a:gd name="T59" fmla="*/ 165 h 194"/>
                <a:gd name="T60" fmla="*/ 119 w 200"/>
                <a:gd name="T61" fmla="*/ 168 h 194"/>
                <a:gd name="T62" fmla="*/ 109 w 200"/>
                <a:gd name="T63" fmla="*/ 165 h 194"/>
                <a:gd name="T64" fmla="*/ 91 w 200"/>
                <a:gd name="T65" fmla="*/ 165 h 194"/>
                <a:gd name="T66" fmla="*/ 81 w 200"/>
                <a:gd name="T67" fmla="*/ 168 h 194"/>
                <a:gd name="T68" fmla="*/ 43 w 200"/>
                <a:gd name="T69" fmla="*/ 165 h 194"/>
                <a:gd name="T70" fmla="*/ 49 w 200"/>
                <a:gd name="T71" fmla="*/ 143 h 194"/>
                <a:gd name="T72" fmla="*/ 37 w 200"/>
                <a:gd name="T73" fmla="*/ 123 h 194"/>
                <a:gd name="T74" fmla="*/ 28 w 200"/>
                <a:gd name="T75" fmla="*/ 116 h 194"/>
                <a:gd name="T76" fmla="*/ 12 w 200"/>
                <a:gd name="T77" fmla="*/ 81 h 194"/>
                <a:gd name="T78" fmla="*/ 34 w 200"/>
                <a:gd name="T79" fmla="*/ 76 h 194"/>
                <a:gd name="T80" fmla="*/ 45 w 200"/>
                <a:gd name="T81" fmla="*/ 55 h 194"/>
                <a:gd name="T82" fmla="*/ 47 w 200"/>
                <a:gd name="T83" fmla="*/ 44 h 194"/>
                <a:gd name="T84" fmla="*/ 69 w 200"/>
                <a:gd name="T85" fmla="*/ 13 h 194"/>
                <a:gd name="T86" fmla="*/ 85 w 200"/>
                <a:gd name="T87" fmla="*/ 29 h 194"/>
                <a:gd name="T88" fmla="*/ 100 w 200"/>
                <a:gd name="T89" fmla="*/ 28 h 194"/>
                <a:gd name="T90" fmla="*/ 115 w 200"/>
                <a:gd name="T91" fmla="*/ 29 h 194"/>
                <a:gd name="T92" fmla="*/ 131 w 200"/>
                <a:gd name="T93" fmla="*/ 13 h 194"/>
                <a:gd name="T94" fmla="*/ 69 w 200"/>
                <a:gd name="T95" fmla="*/ 97 h 194"/>
                <a:gd name="T96" fmla="*/ 131 w 200"/>
                <a:gd name="T97" fmla="*/ 97 h 194"/>
                <a:gd name="T98" fmla="*/ 100 w 200"/>
                <a:gd name="T99" fmla="*/ 78 h 194"/>
                <a:gd name="T100" fmla="*/ 100 w 200"/>
                <a:gd name="T101" fmla="*/ 115 h 194"/>
                <a:gd name="T102" fmla="*/ 100 w 200"/>
                <a:gd name="T103" fmla="*/ 7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 h="194">
                  <a:moveTo>
                    <a:pt x="130" y="0"/>
                  </a:moveTo>
                  <a:cubicBezTo>
                    <a:pt x="128" y="0"/>
                    <a:pt x="125" y="0"/>
                    <a:pt x="124" y="2"/>
                  </a:cubicBezTo>
                  <a:cubicBezTo>
                    <a:pt x="110" y="16"/>
                    <a:pt x="110" y="16"/>
                    <a:pt x="110" y="16"/>
                  </a:cubicBezTo>
                  <a:cubicBezTo>
                    <a:pt x="107" y="16"/>
                    <a:pt x="104" y="15"/>
                    <a:pt x="100" y="15"/>
                  </a:cubicBezTo>
                  <a:cubicBezTo>
                    <a:pt x="96" y="15"/>
                    <a:pt x="93" y="16"/>
                    <a:pt x="90" y="16"/>
                  </a:cubicBezTo>
                  <a:cubicBezTo>
                    <a:pt x="76" y="2"/>
                    <a:pt x="76" y="2"/>
                    <a:pt x="76" y="2"/>
                  </a:cubicBezTo>
                  <a:cubicBezTo>
                    <a:pt x="75" y="0"/>
                    <a:pt x="72" y="0"/>
                    <a:pt x="70" y="0"/>
                  </a:cubicBezTo>
                  <a:cubicBezTo>
                    <a:pt x="69" y="0"/>
                    <a:pt x="67" y="0"/>
                    <a:pt x="66" y="1"/>
                  </a:cubicBezTo>
                  <a:cubicBezTo>
                    <a:pt x="34" y="19"/>
                    <a:pt x="34" y="19"/>
                    <a:pt x="34" y="19"/>
                  </a:cubicBezTo>
                  <a:cubicBezTo>
                    <a:pt x="31" y="21"/>
                    <a:pt x="29" y="25"/>
                    <a:pt x="30" y="29"/>
                  </a:cubicBezTo>
                  <a:cubicBezTo>
                    <a:pt x="35" y="47"/>
                    <a:pt x="35" y="47"/>
                    <a:pt x="35" y="47"/>
                  </a:cubicBezTo>
                  <a:cubicBezTo>
                    <a:pt x="31" y="53"/>
                    <a:pt x="28" y="59"/>
                    <a:pt x="25" y="65"/>
                  </a:cubicBezTo>
                  <a:cubicBezTo>
                    <a:pt x="6" y="70"/>
                    <a:pt x="6" y="70"/>
                    <a:pt x="6" y="70"/>
                  </a:cubicBezTo>
                  <a:cubicBezTo>
                    <a:pt x="3" y="71"/>
                    <a:pt x="0" y="74"/>
                    <a:pt x="0" y="78"/>
                  </a:cubicBezTo>
                  <a:cubicBezTo>
                    <a:pt x="0" y="115"/>
                    <a:pt x="0" y="115"/>
                    <a:pt x="0" y="115"/>
                  </a:cubicBezTo>
                  <a:cubicBezTo>
                    <a:pt x="0" y="119"/>
                    <a:pt x="3" y="122"/>
                    <a:pt x="6" y="123"/>
                  </a:cubicBezTo>
                  <a:cubicBezTo>
                    <a:pt x="25" y="128"/>
                    <a:pt x="25" y="128"/>
                    <a:pt x="25" y="128"/>
                  </a:cubicBezTo>
                  <a:cubicBezTo>
                    <a:pt x="28" y="134"/>
                    <a:pt x="31" y="140"/>
                    <a:pt x="35" y="146"/>
                  </a:cubicBezTo>
                  <a:cubicBezTo>
                    <a:pt x="30" y="164"/>
                    <a:pt x="30" y="164"/>
                    <a:pt x="30" y="164"/>
                  </a:cubicBezTo>
                  <a:cubicBezTo>
                    <a:pt x="29" y="168"/>
                    <a:pt x="31" y="172"/>
                    <a:pt x="34" y="174"/>
                  </a:cubicBezTo>
                  <a:cubicBezTo>
                    <a:pt x="66" y="192"/>
                    <a:pt x="66" y="192"/>
                    <a:pt x="66" y="192"/>
                  </a:cubicBezTo>
                  <a:cubicBezTo>
                    <a:pt x="67" y="193"/>
                    <a:pt x="69" y="194"/>
                    <a:pt x="70" y="194"/>
                  </a:cubicBezTo>
                  <a:cubicBezTo>
                    <a:pt x="72" y="194"/>
                    <a:pt x="75" y="193"/>
                    <a:pt x="76" y="191"/>
                  </a:cubicBezTo>
                  <a:cubicBezTo>
                    <a:pt x="90" y="177"/>
                    <a:pt x="90" y="177"/>
                    <a:pt x="90" y="177"/>
                  </a:cubicBezTo>
                  <a:cubicBezTo>
                    <a:pt x="93" y="177"/>
                    <a:pt x="96" y="178"/>
                    <a:pt x="100" y="178"/>
                  </a:cubicBezTo>
                  <a:cubicBezTo>
                    <a:pt x="104" y="178"/>
                    <a:pt x="107" y="177"/>
                    <a:pt x="110" y="177"/>
                  </a:cubicBezTo>
                  <a:cubicBezTo>
                    <a:pt x="124" y="191"/>
                    <a:pt x="124" y="191"/>
                    <a:pt x="124" y="191"/>
                  </a:cubicBezTo>
                  <a:cubicBezTo>
                    <a:pt x="125" y="193"/>
                    <a:pt x="128" y="194"/>
                    <a:pt x="130" y="194"/>
                  </a:cubicBezTo>
                  <a:cubicBezTo>
                    <a:pt x="131" y="194"/>
                    <a:pt x="133" y="193"/>
                    <a:pt x="134" y="192"/>
                  </a:cubicBezTo>
                  <a:cubicBezTo>
                    <a:pt x="166" y="174"/>
                    <a:pt x="166" y="174"/>
                    <a:pt x="166" y="174"/>
                  </a:cubicBezTo>
                  <a:cubicBezTo>
                    <a:pt x="169" y="172"/>
                    <a:pt x="171" y="168"/>
                    <a:pt x="170" y="164"/>
                  </a:cubicBezTo>
                  <a:cubicBezTo>
                    <a:pt x="165" y="146"/>
                    <a:pt x="165" y="146"/>
                    <a:pt x="165" y="146"/>
                  </a:cubicBezTo>
                  <a:cubicBezTo>
                    <a:pt x="169" y="140"/>
                    <a:pt x="172" y="134"/>
                    <a:pt x="175" y="128"/>
                  </a:cubicBezTo>
                  <a:cubicBezTo>
                    <a:pt x="194" y="123"/>
                    <a:pt x="194" y="123"/>
                    <a:pt x="194" y="123"/>
                  </a:cubicBezTo>
                  <a:cubicBezTo>
                    <a:pt x="197" y="122"/>
                    <a:pt x="200" y="119"/>
                    <a:pt x="200" y="115"/>
                  </a:cubicBezTo>
                  <a:cubicBezTo>
                    <a:pt x="200" y="78"/>
                    <a:pt x="200" y="78"/>
                    <a:pt x="200" y="78"/>
                  </a:cubicBezTo>
                  <a:cubicBezTo>
                    <a:pt x="200" y="74"/>
                    <a:pt x="197" y="71"/>
                    <a:pt x="194" y="70"/>
                  </a:cubicBezTo>
                  <a:cubicBezTo>
                    <a:pt x="175" y="65"/>
                    <a:pt x="175" y="65"/>
                    <a:pt x="175" y="65"/>
                  </a:cubicBezTo>
                  <a:cubicBezTo>
                    <a:pt x="172" y="59"/>
                    <a:pt x="169" y="53"/>
                    <a:pt x="165" y="47"/>
                  </a:cubicBezTo>
                  <a:cubicBezTo>
                    <a:pt x="170" y="29"/>
                    <a:pt x="170" y="29"/>
                    <a:pt x="170" y="29"/>
                  </a:cubicBezTo>
                  <a:cubicBezTo>
                    <a:pt x="171" y="25"/>
                    <a:pt x="169" y="21"/>
                    <a:pt x="166" y="19"/>
                  </a:cubicBezTo>
                  <a:cubicBezTo>
                    <a:pt x="134" y="1"/>
                    <a:pt x="134" y="1"/>
                    <a:pt x="134" y="1"/>
                  </a:cubicBezTo>
                  <a:cubicBezTo>
                    <a:pt x="133" y="0"/>
                    <a:pt x="131" y="0"/>
                    <a:pt x="130" y="0"/>
                  </a:cubicBezTo>
                  <a:close/>
                  <a:moveTo>
                    <a:pt x="131" y="13"/>
                  </a:moveTo>
                  <a:cubicBezTo>
                    <a:pt x="157" y="28"/>
                    <a:pt x="157" y="28"/>
                    <a:pt x="157" y="28"/>
                  </a:cubicBezTo>
                  <a:cubicBezTo>
                    <a:pt x="152" y="44"/>
                    <a:pt x="152" y="44"/>
                    <a:pt x="152" y="44"/>
                  </a:cubicBezTo>
                  <a:cubicBezTo>
                    <a:pt x="151" y="50"/>
                    <a:pt x="151" y="50"/>
                    <a:pt x="151" y="50"/>
                  </a:cubicBezTo>
                  <a:cubicBezTo>
                    <a:pt x="155" y="55"/>
                    <a:pt x="155" y="55"/>
                    <a:pt x="155" y="55"/>
                  </a:cubicBezTo>
                  <a:cubicBezTo>
                    <a:pt x="158" y="60"/>
                    <a:pt x="161" y="65"/>
                    <a:pt x="163" y="70"/>
                  </a:cubicBezTo>
                  <a:cubicBezTo>
                    <a:pt x="166" y="76"/>
                    <a:pt x="166" y="76"/>
                    <a:pt x="166" y="76"/>
                  </a:cubicBezTo>
                  <a:cubicBezTo>
                    <a:pt x="172" y="77"/>
                    <a:pt x="172" y="77"/>
                    <a:pt x="172" y="77"/>
                  </a:cubicBezTo>
                  <a:cubicBezTo>
                    <a:pt x="188" y="81"/>
                    <a:pt x="188" y="81"/>
                    <a:pt x="188" y="81"/>
                  </a:cubicBezTo>
                  <a:cubicBezTo>
                    <a:pt x="188" y="112"/>
                    <a:pt x="188" y="112"/>
                    <a:pt x="188" y="112"/>
                  </a:cubicBezTo>
                  <a:cubicBezTo>
                    <a:pt x="172" y="116"/>
                    <a:pt x="172" y="116"/>
                    <a:pt x="172" y="116"/>
                  </a:cubicBezTo>
                  <a:cubicBezTo>
                    <a:pt x="166" y="117"/>
                    <a:pt x="166" y="117"/>
                    <a:pt x="166" y="117"/>
                  </a:cubicBezTo>
                  <a:cubicBezTo>
                    <a:pt x="163" y="123"/>
                    <a:pt x="163" y="123"/>
                    <a:pt x="163" y="123"/>
                  </a:cubicBezTo>
                  <a:cubicBezTo>
                    <a:pt x="161" y="128"/>
                    <a:pt x="158" y="133"/>
                    <a:pt x="155" y="138"/>
                  </a:cubicBezTo>
                  <a:cubicBezTo>
                    <a:pt x="151" y="143"/>
                    <a:pt x="151" y="143"/>
                    <a:pt x="151" y="143"/>
                  </a:cubicBezTo>
                  <a:cubicBezTo>
                    <a:pt x="152" y="149"/>
                    <a:pt x="152" y="149"/>
                    <a:pt x="152" y="149"/>
                  </a:cubicBezTo>
                  <a:cubicBezTo>
                    <a:pt x="157" y="165"/>
                    <a:pt x="157" y="165"/>
                    <a:pt x="157" y="165"/>
                  </a:cubicBezTo>
                  <a:cubicBezTo>
                    <a:pt x="131" y="180"/>
                    <a:pt x="131" y="180"/>
                    <a:pt x="131" y="180"/>
                  </a:cubicBezTo>
                  <a:cubicBezTo>
                    <a:pt x="119" y="168"/>
                    <a:pt x="119" y="168"/>
                    <a:pt x="119" y="168"/>
                  </a:cubicBezTo>
                  <a:cubicBezTo>
                    <a:pt x="115" y="164"/>
                    <a:pt x="115" y="164"/>
                    <a:pt x="115" y="164"/>
                  </a:cubicBezTo>
                  <a:cubicBezTo>
                    <a:pt x="109" y="165"/>
                    <a:pt x="109" y="165"/>
                    <a:pt x="109" y="165"/>
                  </a:cubicBezTo>
                  <a:cubicBezTo>
                    <a:pt x="105" y="165"/>
                    <a:pt x="103" y="165"/>
                    <a:pt x="100" y="165"/>
                  </a:cubicBezTo>
                  <a:cubicBezTo>
                    <a:pt x="97" y="165"/>
                    <a:pt x="95" y="165"/>
                    <a:pt x="91" y="165"/>
                  </a:cubicBezTo>
                  <a:cubicBezTo>
                    <a:pt x="85" y="164"/>
                    <a:pt x="85" y="164"/>
                    <a:pt x="85" y="164"/>
                  </a:cubicBezTo>
                  <a:cubicBezTo>
                    <a:pt x="81" y="168"/>
                    <a:pt x="81" y="168"/>
                    <a:pt x="81" y="168"/>
                  </a:cubicBezTo>
                  <a:cubicBezTo>
                    <a:pt x="69" y="180"/>
                    <a:pt x="69" y="180"/>
                    <a:pt x="69" y="180"/>
                  </a:cubicBezTo>
                  <a:cubicBezTo>
                    <a:pt x="43" y="165"/>
                    <a:pt x="43" y="165"/>
                    <a:pt x="43" y="165"/>
                  </a:cubicBezTo>
                  <a:cubicBezTo>
                    <a:pt x="47" y="149"/>
                    <a:pt x="47" y="149"/>
                    <a:pt x="47" y="149"/>
                  </a:cubicBezTo>
                  <a:cubicBezTo>
                    <a:pt x="49" y="143"/>
                    <a:pt x="49" y="143"/>
                    <a:pt x="49" y="143"/>
                  </a:cubicBezTo>
                  <a:cubicBezTo>
                    <a:pt x="45" y="138"/>
                    <a:pt x="45" y="138"/>
                    <a:pt x="45" y="138"/>
                  </a:cubicBezTo>
                  <a:cubicBezTo>
                    <a:pt x="42" y="133"/>
                    <a:pt x="39" y="128"/>
                    <a:pt x="37" y="123"/>
                  </a:cubicBezTo>
                  <a:cubicBezTo>
                    <a:pt x="34" y="117"/>
                    <a:pt x="34" y="117"/>
                    <a:pt x="34" y="117"/>
                  </a:cubicBezTo>
                  <a:cubicBezTo>
                    <a:pt x="28" y="116"/>
                    <a:pt x="28" y="116"/>
                    <a:pt x="28" y="116"/>
                  </a:cubicBezTo>
                  <a:cubicBezTo>
                    <a:pt x="12" y="112"/>
                    <a:pt x="12" y="112"/>
                    <a:pt x="12" y="112"/>
                  </a:cubicBezTo>
                  <a:cubicBezTo>
                    <a:pt x="12" y="81"/>
                    <a:pt x="12" y="81"/>
                    <a:pt x="12" y="81"/>
                  </a:cubicBezTo>
                  <a:cubicBezTo>
                    <a:pt x="28" y="77"/>
                    <a:pt x="28" y="77"/>
                    <a:pt x="28" y="77"/>
                  </a:cubicBezTo>
                  <a:cubicBezTo>
                    <a:pt x="34" y="76"/>
                    <a:pt x="34" y="76"/>
                    <a:pt x="34" y="76"/>
                  </a:cubicBezTo>
                  <a:cubicBezTo>
                    <a:pt x="37" y="70"/>
                    <a:pt x="37" y="70"/>
                    <a:pt x="37" y="70"/>
                  </a:cubicBezTo>
                  <a:cubicBezTo>
                    <a:pt x="39" y="65"/>
                    <a:pt x="42" y="60"/>
                    <a:pt x="45" y="55"/>
                  </a:cubicBezTo>
                  <a:cubicBezTo>
                    <a:pt x="49" y="50"/>
                    <a:pt x="49" y="50"/>
                    <a:pt x="49" y="50"/>
                  </a:cubicBezTo>
                  <a:cubicBezTo>
                    <a:pt x="47" y="44"/>
                    <a:pt x="47" y="44"/>
                    <a:pt x="47" y="44"/>
                  </a:cubicBezTo>
                  <a:cubicBezTo>
                    <a:pt x="43" y="28"/>
                    <a:pt x="43" y="28"/>
                    <a:pt x="43" y="28"/>
                  </a:cubicBezTo>
                  <a:cubicBezTo>
                    <a:pt x="69" y="13"/>
                    <a:pt x="69" y="13"/>
                    <a:pt x="69" y="13"/>
                  </a:cubicBezTo>
                  <a:cubicBezTo>
                    <a:pt x="81" y="25"/>
                    <a:pt x="81" y="25"/>
                    <a:pt x="81" y="25"/>
                  </a:cubicBezTo>
                  <a:cubicBezTo>
                    <a:pt x="85" y="29"/>
                    <a:pt x="85" y="29"/>
                    <a:pt x="85" y="29"/>
                  </a:cubicBezTo>
                  <a:cubicBezTo>
                    <a:pt x="91" y="28"/>
                    <a:pt x="91" y="28"/>
                    <a:pt x="91" y="28"/>
                  </a:cubicBezTo>
                  <a:cubicBezTo>
                    <a:pt x="95" y="28"/>
                    <a:pt x="97" y="28"/>
                    <a:pt x="100" y="28"/>
                  </a:cubicBezTo>
                  <a:cubicBezTo>
                    <a:pt x="103" y="28"/>
                    <a:pt x="105" y="28"/>
                    <a:pt x="109" y="28"/>
                  </a:cubicBezTo>
                  <a:cubicBezTo>
                    <a:pt x="115" y="29"/>
                    <a:pt x="115" y="29"/>
                    <a:pt x="115" y="29"/>
                  </a:cubicBezTo>
                  <a:cubicBezTo>
                    <a:pt x="119" y="25"/>
                    <a:pt x="119" y="25"/>
                    <a:pt x="119" y="25"/>
                  </a:cubicBezTo>
                  <a:lnTo>
                    <a:pt x="131" y="13"/>
                  </a:lnTo>
                  <a:close/>
                  <a:moveTo>
                    <a:pt x="100" y="128"/>
                  </a:moveTo>
                  <a:cubicBezTo>
                    <a:pt x="83" y="128"/>
                    <a:pt x="69" y="114"/>
                    <a:pt x="69" y="97"/>
                  </a:cubicBezTo>
                  <a:cubicBezTo>
                    <a:pt x="69" y="79"/>
                    <a:pt x="83" y="65"/>
                    <a:pt x="100" y="65"/>
                  </a:cubicBezTo>
                  <a:cubicBezTo>
                    <a:pt x="117" y="65"/>
                    <a:pt x="131" y="79"/>
                    <a:pt x="131" y="97"/>
                  </a:cubicBezTo>
                  <a:cubicBezTo>
                    <a:pt x="131" y="114"/>
                    <a:pt x="117" y="128"/>
                    <a:pt x="100" y="128"/>
                  </a:cubicBezTo>
                  <a:close/>
                  <a:moveTo>
                    <a:pt x="100" y="78"/>
                  </a:moveTo>
                  <a:cubicBezTo>
                    <a:pt x="90" y="78"/>
                    <a:pt x="81" y="86"/>
                    <a:pt x="81" y="97"/>
                  </a:cubicBezTo>
                  <a:cubicBezTo>
                    <a:pt x="81" y="107"/>
                    <a:pt x="90" y="115"/>
                    <a:pt x="100" y="115"/>
                  </a:cubicBezTo>
                  <a:cubicBezTo>
                    <a:pt x="110" y="115"/>
                    <a:pt x="119" y="107"/>
                    <a:pt x="119" y="97"/>
                  </a:cubicBezTo>
                  <a:cubicBezTo>
                    <a:pt x="119" y="86"/>
                    <a:pt x="110" y="78"/>
                    <a:pt x="100" y="78"/>
                  </a:cubicBezTo>
                  <a:close/>
                </a:path>
              </a:pathLst>
            </a:custGeom>
            <a:solidFill>
              <a:schemeClr val="bg1"/>
            </a:solidFill>
            <a:ln w="9525">
              <a:noFill/>
              <a:round/>
              <a:headEnd/>
              <a:tailEnd/>
            </a:ln>
          </p:spPr>
          <p:txBody>
            <a:bodyPr vert="horz" wrap="square" lIns="91440" tIns="45720" rIns="91440" bIns="45720" numCol="1" rtlCol="0" anchor="t" anchorCtr="0" compatLnSpc="1">
              <a:prstTxWarp prst="textNoShape">
                <a:avLst/>
              </a:prstTxWarp>
            </a:bodyPr>
            <a:lstStyle/>
            <a:p>
              <a:pPr rtl="0"/>
              <a:endParaRPr lang="en-GB">
                <a:latin typeface="arial" panose="020B0604020202020204" pitchFamily="34" charset="0"/>
              </a:endParaRPr>
            </a:p>
          </p:txBody>
        </p:sp>
      </p:grpSp>
      <p:cxnSp>
        <p:nvCxnSpPr>
          <p:cNvPr id="63" name="Straight Connector 62">
            <a:extLst>
              <a:ext uri="{FF2B5EF4-FFF2-40B4-BE49-F238E27FC236}">
                <a16:creationId xmlns:a16="http://schemas.microsoft.com/office/drawing/2014/main" id="{F4AF4F11-FE40-4754-B83B-D554A0F9165A}"/>
              </a:ext>
            </a:extLst>
          </p:cNvPr>
          <p:cNvCxnSpPr/>
          <p:nvPr/>
        </p:nvCxnSpPr>
        <p:spPr>
          <a:xfrm>
            <a:off x="1118794" y="4078394"/>
            <a:ext cx="6993329"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D20F772-0D0A-4E1B-B563-FD02CE60D37C}"/>
              </a:ext>
            </a:extLst>
          </p:cNvPr>
          <p:cNvCxnSpPr/>
          <p:nvPr/>
        </p:nvCxnSpPr>
        <p:spPr>
          <a:xfrm>
            <a:off x="1118794" y="5057027"/>
            <a:ext cx="6993329"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FD9D28FB-CDD7-425A-B250-8E01CE3D4C10}"/>
              </a:ext>
            </a:extLst>
          </p:cNvPr>
          <p:cNvSpPr/>
          <p:nvPr/>
        </p:nvSpPr>
        <p:spPr>
          <a:xfrm>
            <a:off x="0" y="5207789"/>
            <a:ext cx="863093" cy="67710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61" name="Freeform 41">
            <a:extLst>
              <a:ext uri="{FF2B5EF4-FFF2-40B4-BE49-F238E27FC236}">
                <a16:creationId xmlns:a16="http://schemas.microsoft.com/office/drawing/2014/main" id="{8F7F7909-18DB-4B50-AF5A-637F13DF4612}"/>
              </a:ext>
            </a:extLst>
          </p:cNvPr>
          <p:cNvSpPr>
            <a:spLocks noChangeAspect="1" noEditPoints="1"/>
          </p:cNvSpPr>
          <p:nvPr/>
        </p:nvSpPr>
        <p:spPr bwMode="auto">
          <a:xfrm>
            <a:off x="466196" y="5385997"/>
            <a:ext cx="320692" cy="320692"/>
          </a:xfrm>
          <a:custGeom>
            <a:avLst/>
            <a:gdLst>
              <a:gd name="T0" fmla="*/ 171 w 200"/>
              <a:gd name="T1" fmla="*/ 188 h 200"/>
              <a:gd name="T2" fmla="*/ 12 w 200"/>
              <a:gd name="T3" fmla="*/ 188 h 200"/>
              <a:gd name="T4" fmla="*/ 12 w 200"/>
              <a:gd name="T5" fmla="*/ 29 h 200"/>
              <a:gd name="T6" fmla="*/ 92 w 200"/>
              <a:gd name="T7" fmla="*/ 29 h 200"/>
              <a:gd name="T8" fmla="*/ 124 w 200"/>
              <a:gd name="T9" fmla="*/ 29 h 200"/>
              <a:gd name="T10" fmla="*/ 124 w 200"/>
              <a:gd name="T11" fmla="*/ 16 h 200"/>
              <a:gd name="T12" fmla="*/ 92 w 200"/>
              <a:gd name="T13" fmla="*/ 16 h 200"/>
              <a:gd name="T14" fmla="*/ 12 w 200"/>
              <a:gd name="T15" fmla="*/ 16 h 200"/>
              <a:gd name="T16" fmla="*/ 0 w 200"/>
              <a:gd name="T17" fmla="*/ 29 h 200"/>
              <a:gd name="T18" fmla="*/ 0 w 200"/>
              <a:gd name="T19" fmla="*/ 200 h 200"/>
              <a:gd name="T20" fmla="*/ 171 w 200"/>
              <a:gd name="T21" fmla="*/ 200 h 200"/>
              <a:gd name="T22" fmla="*/ 184 w 200"/>
              <a:gd name="T23" fmla="*/ 188 h 200"/>
              <a:gd name="T24" fmla="*/ 184 w 200"/>
              <a:gd name="T25" fmla="*/ 76 h 200"/>
              <a:gd name="T26" fmla="*/ 171 w 200"/>
              <a:gd name="T27" fmla="*/ 76 h 200"/>
              <a:gd name="T28" fmla="*/ 171 w 200"/>
              <a:gd name="T29" fmla="*/ 188 h 200"/>
              <a:gd name="T30" fmla="*/ 79 w 200"/>
              <a:gd name="T31" fmla="*/ 112 h 200"/>
              <a:gd name="T32" fmla="*/ 88 w 200"/>
              <a:gd name="T33" fmla="*/ 121 h 200"/>
              <a:gd name="T34" fmla="*/ 100 w 200"/>
              <a:gd name="T35" fmla="*/ 109 h 200"/>
              <a:gd name="T36" fmla="*/ 91 w 200"/>
              <a:gd name="T37" fmla="*/ 100 h 200"/>
              <a:gd name="T38" fmla="*/ 79 w 200"/>
              <a:gd name="T39" fmla="*/ 112 h 200"/>
              <a:gd name="T40" fmla="*/ 191 w 200"/>
              <a:gd name="T41" fmla="*/ 0 h 200"/>
              <a:gd name="T42" fmla="*/ 181 w 200"/>
              <a:gd name="T43" fmla="*/ 10 h 200"/>
              <a:gd name="T44" fmla="*/ 175 w 200"/>
              <a:gd name="T45" fmla="*/ 16 h 200"/>
              <a:gd name="T46" fmla="*/ 162 w 200"/>
              <a:gd name="T47" fmla="*/ 29 h 200"/>
              <a:gd name="T48" fmla="*/ 156 w 200"/>
              <a:gd name="T49" fmla="*/ 35 h 200"/>
              <a:gd name="T50" fmla="*/ 100 w 200"/>
              <a:gd name="T51" fmla="*/ 91 h 200"/>
              <a:gd name="T52" fmla="*/ 109 w 200"/>
              <a:gd name="T53" fmla="*/ 100 h 200"/>
              <a:gd name="T54" fmla="*/ 165 w 200"/>
              <a:gd name="T55" fmla="*/ 44 h 200"/>
              <a:gd name="T56" fmla="*/ 171 w 200"/>
              <a:gd name="T57" fmla="*/ 38 h 200"/>
              <a:gd name="T58" fmla="*/ 184 w 200"/>
              <a:gd name="T59" fmla="*/ 25 h 200"/>
              <a:gd name="T60" fmla="*/ 190 w 200"/>
              <a:gd name="T61" fmla="*/ 19 h 200"/>
              <a:gd name="T62" fmla="*/ 200 w 200"/>
              <a:gd name="T63" fmla="*/ 9 h 200"/>
              <a:gd name="T64" fmla="*/ 191 w 200"/>
              <a:gd name="T6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 h="200">
                <a:moveTo>
                  <a:pt x="171" y="188"/>
                </a:moveTo>
                <a:cubicBezTo>
                  <a:pt x="12" y="188"/>
                  <a:pt x="12" y="188"/>
                  <a:pt x="12" y="188"/>
                </a:cubicBezTo>
                <a:cubicBezTo>
                  <a:pt x="12" y="29"/>
                  <a:pt x="12" y="29"/>
                  <a:pt x="12" y="29"/>
                </a:cubicBezTo>
                <a:cubicBezTo>
                  <a:pt x="92" y="29"/>
                  <a:pt x="92" y="29"/>
                  <a:pt x="92" y="29"/>
                </a:cubicBezTo>
                <a:cubicBezTo>
                  <a:pt x="124" y="29"/>
                  <a:pt x="124" y="29"/>
                  <a:pt x="124" y="29"/>
                </a:cubicBezTo>
                <a:cubicBezTo>
                  <a:pt x="124" y="16"/>
                  <a:pt x="124" y="16"/>
                  <a:pt x="124" y="16"/>
                </a:cubicBezTo>
                <a:cubicBezTo>
                  <a:pt x="92" y="16"/>
                  <a:pt x="92" y="16"/>
                  <a:pt x="92" y="16"/>
                </a:cubicBezTo>
                <a:cubicBezTo>
                  <a:pt x="12" y="16"/>
                  <a:pt x="12" y="16"/>
                  <a:pt x="12" y="16"/>
                </a:cubicBezTo>
                <a:cubicBezTo>
                  <a:pt x="5" y="16"/>
                  <a:pt x="0" y="22"/>
                  <a:pt x="0" y="29"/>
                </a:cubicBezTo>
                <a:cubicBezTo>
                  <a:pt x="0" y="200"/>
                  <a:pt x="0" y="200"/>
                  <a:pt x="0" y="200"/>
                </a:cubicBezTo>
                <a:cubicBezTo>
                  <a:pt x="171" y="200"/>
                  <a:pt x="171" y="200"/>
                  <a:pt x="171" y="200"/>
                </a:cubicBezTo>
                <a:cubicBezTo>
                  <a:pt x="178" y="200"/>
                  <a:pt x="184" y="195"/>
                  <a:pt x="184" y="188"/>
                </a:cubicBezTo>
                <a:cubicBezTo>
                  <a:pt x="184" y="76"/>
                  <a:pt x="184" y="76"/>
                  <a:pt x="184" y="76"/>
                </a:cubicBezTo>
                <a:cubicBezTo>
                  <a:pt x="171" y="76"/>
                  <a:pt x="171" y="76"/>
                  <a:pt x="171" y="76"/>
                </a:cubicBezTo>
                <a:lnTo>
                  <a:pt x="171" y="188"/>
                </a:lnTo>
                <a:close/>
                <a:moveTo>
                  <a:pt x="79" y="112"/>
                </a:moveTo>
                <a:cubicBezTo>
                  <a:pt x="88" y="121"/>
                  <a:pt x="88" y="121"/>
                  <a:pt x="88" y="121"/>
                </a:cubicBezTo>
                <a:cubicBezTo>
                  <a:pt x="100" y="109"/>
                  <a:pt x="100" y="109"/>
                  <a:pt x="100" y="109"/>
                </a:cubicBezTo>
                <a:cubicBezTo>
                  <a:pt x="91" y="100"/>
                  <a:pt x="91" y="100"/>
                  <a:pt x="91" y="100"/>
                </a:cubicBezTo>
                <a:lnTo>
                  <a:pt x="79" y="112"/>
                </a:lnTo>
                <a:close/>
                <a:moveTo>
                  <a:pt x="191" y="0"/>
                </a:moveTo>
                <a:cubicBezTo>
                  <a:pt x="181" y="10"/>
                  <a:pt x="181" y="10"/>
                  <a:pt x="181" y="10"/>
                </a:cubicBezTo>
                <a:cubicBezTo>
                  <a:pt x="175" y="16"/>
                  <a:pt x="175" y="16"/>
                  <a:pt x="175" y="16"/>
                </a:cubicBezTo>
                <a:cubicBezTo>
                  <a:pt x="162" y="29"/>
                  <a:pt x="162" y="29"/>
                  <a:pt x="162" y="29"/>
                </a:cubicBezTo>
                <a:cubicBezTo>
                  <a:pt x="156" y="35"/>
                  <a:pt x="156" y="35"/>
                  <a:pt x="156" y="35"/>
                </a:cubicBezTo>
                <a:cubicBezTo>
                  <a:pt x="100" y="91"/>
                  <a:pt x="100" y="91"/>
                  <a:pt x="100" y="91"/>
                </a:cubicBezTo>
                <a:cubicBezTo>
                  <a:pt x="109" y="100"/>
                  <a:pt x="109" y="100"/>
                  <a:pt x="109" y="100"/>
                </a:cubicBezTo>
                <a:cubicBezTo>
                  <a:pt x="165" y="44"/>
                  <a:pt x="165" y="44"/>
                  <a:pt x="165" y="44"/>
                </a:cubicBezTo>
                <a:cubicBezTo>
                  <a:pt x="171" y="38"/>
                  <a:pt x="171" y="38"/>
                  <a:pt x="171" y="38"/>
                </a:cubicBezTo>
                <a:cubicBezTo>
                  <a:pt x="184" y="25"/>
                  <a:pt x="184" y="25"/>
                  <a:pt x="184" y="25"/>
                </a:cubicBezTo>
                <a:cubicBezTo>
                  <a:pt x="190" y="19"/>
                  <a:pt x="190" y="19"/>
                  <a:pt x="190" y="19"/>
                </a:cubicBezTo>
                <a:cubicBezTo>
                  <a:pt x="200" y="9"/>
                  <a:pt x="200" y="9"/>
                  <a:pt x="200" y="9"/>
                </a:cubicBezTo>
                <a:lnTo>
                  <a:pt x="191" y="0"/>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rtl="0"/>
            <a:endParaRPr lang="en-GB" sz="800">
              <a:latin typeface="arial" panose="020B0604020202020204" pitchFamily="34" charset="0"/>
            </a:endParaRPr>
          </a:p>
        </p:txBody>
      </p:sp>
      <p:cxnSp>
        <p:nvCxnSpPr>
          <p:cNvPr id="7" name="Connector: Elbow 6">
            <a:extLst>
              <a:ext uri="{FF2B5EF4-FFF2-40B4-BE49-F238E27FC236}">
                <a16:creationId xmlns:a16="http://schemas.microsoft.com/office/drawing/2014/main" id="{CFCBD406-8C5F-4A11-A255-7D4F73C8477F}"/>
              </a:ext>
            </a:extLst>
          </p:cNvPr>
          <p:cNvCxnSpPr>
            <a:cxnSpLocks/>
            <a:stCxn id="26" idx="1"/>
          </p:cNvCxnSpPr>
          <p:nvPr/>
        </p:nvCxnSpPr>
        <p:spPr>
          <a:xfrm rot="10800000" flipV="1">
            <a:off x="3005959" y="548340"/>
            <a:ext cx="5514668" cy="1308576"/>
          </a:xfrm>
          <a:prstGeom prst="bentConnector3">
            <a:avLst>
              <a:gd name="adj1" fmla="val 47141"/>
            </a:avLst>
          </a:prstGeom>
          <a:ln w="3175">
            <a:solidFill>
              <a:srgbClr val="990066"/>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63BBE4AD-B61F-41FB-B980-7846B2C4492D}"/>
              </a:ext>
            </a:extLst>
          </p:cNvPr>
          <p:cNvSpPr/>
          <p:nvPr/>
        </p:nvSpPr>
        <p:spPr bwMode="ltGray">
          <a:xfrm>
            <a:off x="8520079" y="4682113"/>
            <a:ext cx="3476693" cy="1765474"/>
          </a:xfrm>
          <a:prstGeom prst="rect">
            <a:avLst/>
          </a:prstGeom>
          <a:solidFill>
            <a:schemeClr val="bg1">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pPr algn="just" rtl="0"/>
            <a:r>
              <a:rPr lang="lv-LV" sz="1100" b="1" dirty="0">
                <a:solidFill>
                  <a:schemeClr val="tx1">
                    <a:lumMod val="65000"/>
                    <a:lumOff val="35000"/>
                  </a:schemeClr>
                </a:solidFill>
                <a:latin typeface="arial" panose="020B0604020202020204" pitchFamily="34" charset="0"/>
              </a:rPr>
              <a:t>Saistību a</a:t>
            </a:r>
            <a:r>
              <a:rPr lang="lv-lv" sz="1100" b="1" dirty="0">
                <a:solidFill>
                  <a:schemeClr val="tx1">
                    <a:lumMod val="65000"/>
                    <a:lumOff val="35000"/>
                  </a:schemeClr>
                </a:solidFill>
                <a:latin typeface="arial" panose="020B0604020202020204" pitchFamily="34" charset="0"/>
              </a:rPr>
              <a:t>truna</a:t>
            </a:r>
          </a:p>
          <a:p>
            <a:pPr algn="just" rtl="0"/>
            <a:endParaRPr lang="en-GB" sz="1100" b="1" dirty="0">
              <a:solidFill>
                <a:schemeClr val="tx1">
                  <a:lumMod val="65000"/>
                  <a:lumOff val="35000"/>
                </a:schemeClr>
              </a:solidFill>
              <a:latin typeface="arial" panose="020B0604020202020204" pitchFamily="34" charset="0"/>
            </a:endParaRPr>
          </a:p>
          <a:p>
            <a:pPr algn="just" rtl="0"/>
            <a:r>
              <a:rPr lang="lv-lv" sz="1100" dirty="0">
                <a:solidFill>
                  <a:schemeClr val="tx1"/>
                </a:solidFill>
                <a:latin typeface="arial" panose="020B0604020202020204" pitchFamily="34" charset="0"/>
              </a:rPr>
              <a:t>Šīm vadlīnijām nav norādījumu rakstur</a:t>
            </a:r>
            <a:r>
              <a:rPr lang="lv-LV" sz="1100" dirty="0">
                <a:solidFill>
                  <a:schemeClr val="tx1"/>
                </a:solidFill>
                <a:latin typeface="arial" panose="020B0604020202020204" pitchFamily="34" charset="0"/>
              </a:rPr>
              <a:t>s</a:t>
            </a:r>
            <a:r>
              <a:rPr lang="lv-lv" sz="1100" dirty="0">
                <a:solidFill>
                  <a:schemeClr val="tx1"/>
                </a:solidFill>
                <a:latin typeface="arial" panose="020B0604020202020204" pitchFamily="34" charset="0"/>
              </a:rPr>
              <a:t>, tās ir informatīva</a:t>
            </a:r>
            <a:r>
              <a:rPr lang="lv-LV" sz="1100" dirty="0">
                <a:solidFill>
                  <a:schemeClr val="tx1"/>
                </a:solidFill>
                <a:latin typeface="arial" panose="020B0604020202020204" pitchFamily="34" charset="0"/>
              </a:rPr>
              <a:t>s un </a:t>
            </a:r>
            <a:r>
              <a:rPr lang="lv-lv" sz="1100" dirty="0">
                <a:solidFill>
                  <a:schemeClr val="tx1"/>
                </a:solidFill>
                <a:latin typeface="arial" panose="020B0604020202020204" pitchFamily="34" charset="0"/>
              </a:rPr>
              <a:t>neietver juridiskus padomus. Pirms konkrēta darījuma veikšanas (vai atturēšanās no tā veikšanas) vai kāda īpaša risinājuma piemērošanas (vai nepiemērošanas) ir jā</a:t>
            </a:r>
            <a:r>
              <a:rPr lang="lv-LV" sz="1100" dirty="0">
                <a:solidFill>
                  <a:schemeClr val="tx1"/>
                </a:solidFill>
                <a:latin typeface="arial" panose="020B0604020202020204" pitchFamily="34" charset="0"/>
              </a:rPr>
              <a:t>vēršas pēc</a:t>
            </a:r>
            <a:r>
              <a:rPr lang="lv-lv" sz="1100" dirty="0">
                <a:solidFill>
                  <a:schemeClr val="tx1"/>
                </a:solidFill>
                <a:latin typeface="arial" panose="020B0604020202020204" pitchFamily="34" charset="0"/>
              </a:rPr>
              <a:t> speciālistu konsultācij</a:t>
            </a:r>
            <a:r>
              <a:rPr lang="lv-LV" sz="1100" dirty="0">
                <a:solidFill>
                  <a:schemeClr val="tx1"/>
                </a:solidFill>
                <a:latin typeface="arial" panose="020B0604020202020204" pitchFamily="34" charset="0"/>
              </a:rPr>
              <a:t>ām</a:t>
            </a:r>
            <a:r>
              <a:rPr lang="lv-lv" sz="1100" dirty="0">
                <a:solidFill>
                  <a:schemeClr val="tx1"/>
                </a:solidFill>
                <a:latin typeface="arial" panose="020B0604020202020204" pitchFamily="34" charset="0"/>
              </a:rPr>
              <a:t> finanšu, juridiskajā vai citā profesionālā jomā. Īpašās Covid-19 normas šajās </a:t>
            </a:r>
            <a:r>
              <a:rPr lang="lv-LV" sz="1100" dirty="0">
                <a:solidFill>
                  <a:schemeClr val="tx1"/>
                </a:solidFill>
                <a:latin typeface="arial" panose="020B0604020202020204" pitchFamily="34" charset="0"/>
              </a:rPr>
              <a:t>vadlīnijās</a:t>
            </a:r>
            <a:r>
              <a:rPr lang="lv-lv" sz="1100" dirty="0">
                <a:solidFill>
                  <a:schemeClr val="tx1"/>
                </a:solidFill>
                <a:latin typeface="arial" panose="020B0604020202020204" pitchFamily="34" charset="0"/>
              </a:rPr>
              <a:t> nav ņemtas vērā to pagaidu rakstura dēļ.</a:t>
            </a:r>
          </a:p>
        </p:txBody>
      </p:sp>
      <p:sp>
        <p:nvSpPr>
          <p:cNvPr id="39" name="Slide Number Placeholder 5">
            <a:extLst>
              <a:ext uri="{FF2B5EF4-FFF2-40B4-BE49-F238E27FC236}">
                <a16:creationId xmlns:a16="http://schemas.microsoft.com/office/drawing/2014/main" id="{6B303E75-7BFF-4D88-962F-A24795C2EF0F}"/>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smtClean="0"/>
              <a:pPr lvl="0"/>
              <a:t>2</a:t>
            </a:fld>
            <a:endParaRPr lang="en-GB"/>
          </a:p>
        </p:txBody>
      </p:sp>
      <p:sp>
        <p:nvSpPr>
          <p:cNvPr id="40" name="Rectangle 39">
            <a:extLst>
              <a:ext uri="{FF2B5EF4-FFF2-40B4-BE49-F238E27FC236}">
                <a16:creationId xmlns:a16="http://schemas.microsoft.com/office/drawing/2014/main" id="{0D72A091-0BE5-4A94-90ED-FAE4C71B79E3}"/>
              </a:ext>
            </a:extLst>
          </p:cNvPr>
          <p:cNvSpPr/>
          <p:nvPr/>
        </p:nvSpPr>
        <p:spPr>
          <a:xfrm>
            <a:off x="407987" y="6532226"/>
            <a:ext cx="7704651" cy="152671"/>
          </a:xfrm>
          <a:prstGeom prst="rect">
            <a:avLst/>
          </a:prstGeom>
        </p:spPr>
        <p:txBody>
          <a:bodyPr wrap="square" lIns="0" tIns="0" rIns="0" bIns="0" rtlCol="0">
            <a:spAutoFit/>
          </a:bodyPr>
          <a:lstStyle/>
          <a:p>
            <a:pPr rtl="0">
              <a:lnSpc>
                <a:spcPct val="107000"/>
              </a:lnSpc>
              <a:spcAft>
                <a:spcPts val="800"/>
              </a:spcAft>
            </a:pPr>
            <a:r>
              <a:rPr lang="lv-LV" sz="1000" dirty="0">
                <a:latin typeface="arial" panose="020B0604020202020204" pitchFamily="34" charset="0"/>
                <a:cs typeface="Arial" panose="020B0604020202020204" pitchFamily="34" charset="0"/>
              </a:rPr>
              <a:t>Visi vadlīnijās lietotie termini un saīsinājumi ir izskaidroti sadaļā </a:t>
            </a:r>
            <a:r>
              <a:rPr lang="lv-LV" sz="1000" dirty="0">
                <a:solidFill>
                  <a:srgbClr val="990066"/>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“Termini"</a:t>
            </a:r>
            <a:r>
              <a:rPr lang="lv-LV" sz="1000" dirty="0">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a:t>
            </a:r>
          </a:p>
        </p:txBody>
      </p:sp>
      <p:sp>
        <p:nvSpPr>
          <p:cNvPr id="43" name="Rectangle 42">
            <a:extLst>
              <a:ext uri="{FF2B5EF4-FFF2-40B4-BE49-F238E27FC236}">
                <a16:creationId xmlns:a16="http://schemas.microsoft.com/office/drawing/2014/main" id="{78BA935D-243A-4EF7-B688-D94790CB2284}"/>
              </a:ext>
            </a:extLst>
          </p:cNvPr>
          <p:cNvSpPr/>
          <p:nvPr/>
        </p:nvSpPr>
        <p:spPr>
          <a:xfrm>
            <a:off x="8520627" y="2500744"/>
            <a:ext cx="3476145" cy="314683"/>
          </a:xfrm>
          <a:prstGeom prst="rect">
            <a:avLst/>
          </a:prstGeom>
          <a:solidFill>
            <a:schemeClr val="bg1">
              <a:alpha val="80000"/>
            </a:schemeClr>
          </a:solidFill>
          <a:ln w="3175">
            <a:solidFill>
              <a:srgbClr val="990066"/>
            </a:solidFill>
          </a:ln>
        </p:spPr>
        <p:txBody>
          <a:bodyPr wrap="square" lIns="72000" tIns="72000" rIns="72000" bIns="72000" rtlCol="0">
            <a:spAutoFit/>
          </a:bodyPr>
          <a:lstStyle/>
          <a:p>
            <a:pPr rtl="0"/>
            <a:r>
              <a:rPr lang="lv-lv" sz="1100" dirty="0">
                <a:latin typeface="arial" panose="020B0604020202020204" pitchFamily="34" charset="0"/>
                <a:cs typeface="Arial" panose="020B0604020202020204" pitchFamily="34" charset="0"/>
              </a:rPr>
              <a:t>Potenciālie risinājumi, kas pieejami uzņēmumiem:</a:t>
            </a:r>
          </a:p>
        </p:txBody>
      </p:sp>
      <p:grpSp>
        <p:nvGrpSpPr>
          <p:cNvPr id="44" name="Group 43">
            <a:extLst>
              <a:ext uri="{FF2B5EF4-FFF2-40B4-BE49-F238E27FC236}">
                <a16:creationId xmlns:a16="http://schemas.microsoft.com/office/drawing/2014/main" id="{5CA01136-AFF8-4817-91FB-73F02D8F70BE}"/>
              </a:ext>
            </a:extLst>
          </p:cNvPr>
          <p:cNvGrpSpPr/>
          <p:nvPr/>
        </p:nvGrpSpPr>
        <p:grpSpPr>
          <a:xfrm>
            <a:off x="8520078" y="2925462"/>
            <a:ext cx="3476694" cy="472092"/>
            <a:chOff x="8520112" y="1556816"/>
            <a:chExt cx="3263900" cy="357188"/>
          </a:xfrm>
        </p:grpSpPr>
        <p:sp>
          <p:nvSpPr>
            <p:cNvPr id="45" name="Rectangle 44">
              <a:extLst>
                <a:ext uri="{FF2B5EF4-FFF2-40B4-BE49-F238E27FC236}">
                  <a16:creationId xmlns:a16="http://schemas.microsoft.com/office/drawing/2014/main" id="{AC06A82D-7190-4A35-A5FF-57FA601C7DAF}"/>
                </a:ext>
              </a:extLst>
            </p:cNvPr>
            <p:cNvSpPr/>
            <p:nvPr/>
          </p:nvSpPr>
          <p:spPr bwMode="ltGray">
            <a:xfrm>
              <a:off x="8520112" y="1557076"/>
              <a:ext cx="3263900" cy="356928"/>
            </a:xfrm>
            <a:prstGeom prst="rect">
              <a:avLst/>
            </a:prstGeom>
            <a:solidFill>
              <a:schemeClr val="bg1">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72000" rIns="72000" bIns="72000" rtlCol="0" anchor="ctr"/>
            <a:lstStyle/>
            <a:p>
              <a:pPr rtl="0"/>
              <a:r>
                <a:rPr lang="lv-lv" sz="1100" dirty="0">
                  <a:solidFill>
                    <a:schemeClr val="tx1"/>
                  </a:solidFill>
                  <a:latin typeface="arial" panose="020B0604020202020204" pitchFamily="34" charset="0"/>
                  <a:ea typeface="Arial" panose="020B0604020202020204" pitchFamily="34" charset="0"/>
                  <a:cs typeface="Arial" panose="020B0604020202020204" pitchFamily="34" charset="0"/>
                </a:rPr>
                <a:t>ĀTV, kur uzņēmumiem ir visu kreditoru</a:t>
              </a:r>
              <a:r>
                <a:rPr lang="lv-LV" sz="1100" dirty="0">
                  <a:solidFill>
                    <a:schemeClr val="tx1"/>
                  </a:solidFill>
                  <a:latin typeface="arial" panose="020B0604020202020204" pitchFamily="34" charset="0"/>
                  <a:ea typeface="Arial" panose="020B0604020202020204" pitchFamily="34" charset="0"/>
                  <a:cs typeface="Arial" panose="020B0604020202020204" pitchFamily="34" charset="0"/>
                </a:rPr>
                <a:t>/kreditoru vairākuma</a:t>
              </a:r>
              <a:r>
                <a:rPr lang="lv-lv" sz="1100" dirty="0">
                  <a:solidFill>
                    <a:schemeClr val="tx1"/>
                  </a:solidFill>
                  <a:latin typeface="arial" panose="020B0604020202020204" pitchFamily="34" charset="0"/>
                  <a:ea typeface="Arial" panose="020B0604020202020204" pitchFamily="34" charset="0"/>
                  <a:cs typeface="Arial" panose="020B0604020202020204" pitchFamily="34" charset="0"/>
                </a:rPr>
                <a:t> atbalsts</a:t>
              </a:r>
            </a:p>
          </p:txBody>
        </p:sp>
        <p:sp>
          <p:nvSpPr>
            <p:cNvPr id="50" name="Rectangle 49">
              <a:extLst>
                <a:ext uri="{FF2B5EF4-FFF2-40B4-BE49-F238E27FC236}">
                  <a16:creationId xmlns:a16="http://schemas.microsoft.com/office/drawing/2014/main" id="{1E0C26AF-B1F2-4504-B234-7502FFB1F271}"/>
                </a:ext>
              </a:extLst>
            </p:cNvPr>
            <p:cNvSpPr/>
            <p:nvPr/>
          </p:nvSpPr>
          <p:spPr>
            <a:xfrm>
              <a:off x="8520112" y="1556816"/>
              <a:ext cx="161365" cy="3571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grpSp>
        <p:nvGrpSpPr>
          <p:cNvPr id="51" name="Group 50">
            <a:extLst>
              <a:ext uri="{FF2B5EF4-FFF2-40B4-BE49-F238E27FC236}">
                <a16:creationId xmlns:a16="http://schemas.microsoft.com/office/drawing/2014/main" id="{C5967668-D3C4-406E-88D4-E15797359332}"/>
              </a:ext>
            </a:extLst>
          </p:cNvPr>
          <p:cNvGrpSpPr/>
          <p:nvPr/>
        </p:nvGrpSpPr>
        <p:grpSpPr>
          <a:xfrm>
            <a:off x="8520078" y="3403431"/>
            <a:ext cx="3476694" cy="474330"/>
            <a:chOff x="8520112" y="1885314"/>
            <a:chExt cx="3263900" cy="474330"/>
          </a:xfrm>
        </p:grpSpPr>
        <p:sp>
          <p:nvSpPr>
            <p:cNvPr id="52" name="Rectangle 51">
              <a:extLst>
                <a:ext uri="{FF2B5EF4-FFF2-40B4-BE49-F238E27FC236}">
                  <a16:creationId xmlns:a16="http://schemas.microsoft.com/office/drawing/2014/main" id="{8D515E34-D60D-4E3E-9B0C-534B248ABA90}"/>
                </a:ext>
              </a:extLst>
            </p:cNvPr>
            <p:cNvSpPr/>
            <p:nvPr/>
          </p:nvSpPr>
          <p:spPr bwMode="ltGray">
            <a:xfrm>
              <a:off x="8520112" y="1887552"/>
              <a:ext cx="3263900" cy="472092"/>
            </a:xfrm>
            <a:prstGeom prst="rect">
              <a:avLst/>
            </a:prstGeom>
            <a:solidFill>
              <a:schemeClr val="bg1">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72000" rIns="72000" bIns="72000" rtlCol="0" anchor="ctr"/>
            <a:lstStyle/>
            <a:p>
              <a:pPr rtl="0"/>
              <a:r>
                <a:rPr lang="lv-lv" sz="1100" dirty="0">
                  <a:solidFill>
                    <a:schemeClr val="tx1"/>
                  </a:solidFill>
                  <a:latin typeface="arial" panose="020B0604020202020204" pitchFamily="34" charset="0"/>
                  <a:cs typeface="Arial" panose="020B0604020202020204" pitchFamily="34" charset="0"/>
                </a:rPr>
                <a:t>TAP / ĀTAP restrukt</a:t>
              </a:r>
              <a:r>
                <a:rPr lang="lv-LV" sz="1100" dirty="0">
                  <a:solidFill>
                    <a:schemeClr val="tx1"/>
                  </a:solidFill>
                  <a:latin typeface="arial" panose="020B0604020202020204" pitchFamily="34" charset="0"/>
                  <a:cs typeface="Arial" panose="020B0604020202020204" pitchFamily="34" charset="0"/>
                </a:rPr>
                <a:t>urizācija</a:t>
              </a:r>
              <a:r>
                <a:rPr lang="lv-lv" sz="1100" dirty="0">
                  <a:solidFill>
                    <a:schemeClr val="tx1"/>
                  </a:solidFill>
                  <a:latin typeface="arial" panose="020B0604020202020204" pitchFamily="34" charset="0"/>
                  <a:cs typeface="Arial" panose="020B0604020202020204" pitchFamily="34" charset="0"/>
                </a:rPr>
                <a:t>, kurā uzņēmumiem ir kreditoru</a:t>
              </a:r>
              <a:r>
                <a:rPr lang="lv-LV" sz="1100" dirty="0">
                  <a:solidFill>
                    <a:schemeClr val="tx1"/>
                  </a:solidFill>
                  <a:latin typeface="arial" panose="020B0604020202020204" pitchFamily="34" charset="0"/>
                  <a:cs typeface="Arial" panose="020B0604020202020204" pitchFamily="34" charset="0"/>
                </a:rPr>
                <a:t> vairākuma</a:t>
              </a:r>
              <a:r>
                <a:rPr lang="lv-lv" sz="1100" dirty="0">
                  <a:solidFill>
                    <a:schemeClr val="tx1"/>
                  </a:solidFill>
                  <a:latin typeface="arial" panose="020B0604020202020204" pitchFamily="34" charset="0"/>
                  <a:cs typeface="Arial" panose="020B0604020202020204" pitchFamily="34" charset="0"/>
                </a:rPr>
                <a:t> atbalsts</a:t>
              </a:r>
            </a:p>
          </p:txBody>
        </p:sp>
        <p:sp>
          <p:nvSpPr>
            <p:cNvPr id="53" name="Rectangle 52">
              <a:extLst>
                <a:ext uri="{FF2B5EF4-FFF2-40B4-BE49-F238E27FC236}">
                  <a16:creationId xmlns:a16="http://schemas.microsoft.com/office/drawing/2014/main" id="{395AC934-824E-43EE-92C5-339AA845828A}"/>
                </a:ext>
              </a:extLst>
            </p:cNvPr>
            <p:cNvSpPr/>
            <p:nvPr/>
          </p:nvSpPr>
          <p:spPr>
            <a:xfrm>
              <a:off x="8520112" y="1885314"/>
              <a:ext cx="161365" cy="474330"/>
            </a:xfrm>
            <a:prstGeom prst="rect">
              <a:avLst/>
            </a:prstGeom>
            <a:solidFill>
              <a:srgbClr val="684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grpSp>
        <p:nvGrpSpPr>
          <p:cNvPr id="54" name="Group 53">
            <a:extLst>
              <a:ext uri="{FF2B5EF4-FFF2-40B4-BE49-F238E27FC236}">
                <a16:creationId xmlns:a16="http://schemas.microsoft.com/office/drawing/2014/main" id="{3FB52DA2-073A-4DDE-8FDE-CDD2BD9CC38A}"/>
              </a:ext>
            </a:extLst>
          </p:cNvPr>
          <p:cNvGrpSpPr/>
          <p:nvPr/>
        </p:nvGrpSpPr>
        <p:grpSpPr>
          <a:xfrm>
            <a:off x="8520078" y="3873894"/>
            <a:ext cx="3476694" cy="484681"/>
            <a:chOff x="8520112" y="2469299"/>
            <a:chExt cx="3263900" cy="484681"/>
          </a:xfrm>
        </p:grpSpPr>
        <p:sp>
          <p:nvSpPr>
            <p:cNvPr id="56" name="Rectangle 55">
              <a:extLst>
                <a:ext uri="{FF2B5EF4-FFF2-40B4-BE49-F238E27FC236}">
                  <a16:creationId xmlns:a16="http://schemas.microsoft.com/office/drawing/2014/main" id="{C2FB5D7F-B13A-4B52-BFE5-47CCFEC884A7}"/>
                </a:ext>
              </a:extLst>
            </p:cNvPr>
            <p:cNvSpPr/>
            <p:nvPr/>
          </p:nvSpPr>
          <p:spPr bwMode="ltGray">
            <a:xfrm>
              <a:off x="8520112" y="2471786"/>
              <a:ext cx="3263900" cy="481093"/>
            </a:xfrm>
            <a:prstGeom prst="rect">
              <a:avLst/>
            </a:prstGeom>
            <a:solidFill>
              <a:schemeClr val="bg1">
                <a:alpha val="80000"/>
              </a:schemeClr>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16000" tIns="72000" rIns="72000" bIns="72000" rtlCol="0" anchor="ctr"/>
            <a:lstStyle/>
            <a:p>
              <a:pPr rtl="0">
                <a:lnSpc>
                  <a:spcPct val="107000"/>
                </a:lnSpc>
                <a:spcAft>
                  <a:spcPts val="800"/>
                </a:spcAft>
              </a:pPr>
              <a:r>
                <a:rPr lang="lv-lv" sz="1100" dirty="0">
                  <a:solidFill>
                    <a:schemeClr val="tx1"/>
                  </a:solidFill>
                  <a:latin typeface="arial" panose="020B0604020202020204" pitchFamily="34" charset="0"/>
                  <a:cs typeface="Arial" panose="020B0604020202020204" pitchFamily="34" charset="0"/>
                </a:rPr>
                <a:t>Likvidācija, ja ĀTV, TAP</a:t>
              </a:r>
              <a:r>
                <a:rPr lang="lv-LV" sz="1100" dirty="0">
                  <a:solidFill>
                    <a:schemeClr val="tx1"/>
                  </a:solidFill>
                  <a:latin typeface="arial" panose="020B0604020202020204" pitchFamily="34" charset="0"/>
                  <a:cs typeface="Arial" panose="020B0604020202020204" pitchFamily="34" charset="0"/>
                </a:rPr>
                <a:t> vai ĀTAP</a:t>
              </a:r>
              <a:r>
                <a:rPr lang="lv-lv" sz="1100" dirty="0">
                  <a:solidFill>
                    <a:schemeClr val="tx1"/>
                  </a:solidFill>
                  <a:latin typeface="arial" panose="020B0604020202020204" pitchFamily="34" charset="0"/>
                  <a:cs typeface="Arial" panose="020B0604020202020204" pitchFamily="34" charset="0"/>
                </a:rPr>
                <a:t> restrukturizācijas iespējas nav pieejamas</a:t>
              </a:r>
            </a:p>
          </p:txBody>
        </p:sp>
        <p:sp>
          <p:nvSpPr>
            <p:cNvPr id="62" name="Rectangle 61">
              <a:extLst>
                <a:ext uri="{FF2B5EF4-FFF2-40B4-BE49-F238E27FC236}">
                  <a16:creationId xmlns:a16="http://schemas.microsoft.com/office/drawing/2014/main" id="{4CFFE286-D62F-4975-836E-7063A28BAFB4}"/>
                </a:ext>
              </a:extLst>
            </p:cNvPr>
            <p:cNvSpPr/>
            <p:nvPr/>
          </p:nvSpPr>
          <p:spPr>
            <a:xfrm>
              <a:off x="8520112" y="2469299"/>
              <a:ext cx="161365" cy="484681"/>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spTree>
    <p:extLst>
      <p:ext uri="{BB962C8B-B14F-4D97-AF65-F5344CB8AC3E}">
        <p14:creationId xmlns:p14="http://schemas.microsoft.com/office/powerpoint/2010/main" val="3044960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7822C4-F403-49A7-A949-72DEB90A5074}"/>
              </a:ext>
            </a:extLst>
          </p:cNvPr>
          <p:cNvGraphicFramePr>
            <a:graphicFrameLocks noChangeAspect="1"/>
          </p:cNvGraphicFramePr>
          <p:nvPr>
            <p:custDataLst>
              <p:tags r:id="rId2"/>
            </p:custDataLst>
            <p:extLst>
              <p:ext uri="{D42A27DB-BD31-4B8C-83A1-F6EECF244321}">
                <p14:modId xmlns:p14="http://schemas.microsoft.com/office/powerpoint/2010/main" val="23662722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34" name="think-cell Slide" r:id="rId5" imgW="494" imgH="494" progId="TCLayout.ActiveDocument.1">
                  <p:embed/>
                </p:oleObj>
              </mc:Choice>
              <mc:Fallback>
                <p:oleObj name="think-cell Slide" r:id="rId5" imgW="494" imgH="494" progId="TCLayout.ActiveDocument.1">
                  <p:embed/>
                  <p:pic>
                    <p:nvPicPr>
                      <p:cNvPr id="3" name="Object 2" hidden="1">
                        <a:extLst>
                          <a:ext uri="{FF2B5EF4-FFF2-40B4-BE49-F238E27FC236}">
                            <a16:creationId xmlns:a16="http://schemas.microsoft.com/office/drawing/2014/main" id="{577822C4-F403-49A7-A949-72DEB90A507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114E7C5C-9657-4ABD-8407-7AF27D19327C}"/>
              </a:ext>
            </a:extLst>
          </p:cNvPr>
          <p:cNvSpPr/>
          <p:nvPr/>
        </p:nvSpPr>
        <p:spPr>
          <a:xfrm>
            <a:off x="3469758" y="2349500"/>
            <a:ext cx="8722242" cy="120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72000" rtlCol="0" anchor="ctr"/>
          <a:lstStyle/>
          <a:p>
            <a:pPr rtl="0" fontAlgn="ctr"/>
            <a:r>
              <a:rPr lang="lv-LV" sz="3200" b="1" dirty="0">
                <a:solidFill>
                  <a:schemeClr val="tx1"/>
                </a:solidFill>
                <a:latin typeface="arial" panose="020B0604020202020204" pitchFamily="34" charset="0"/>
                <a:cs typeface="Arial" panose="020B0604020202020204" pitchFamily="34" charset="0"/>
              </a:rPr>
              <a:t>Uzņēmuma maksātnespējas process</a:t>
            </a:r>
            <a:endParaRPr lang="en-GB" sz="3200" b="1" dirty="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2D2C23D-494D-45E2-986A-0C16326A8121}"/>
              </a:ext>
            </a:extLst>
          </p:cNvPr>
          <p:cNvSpPr/>
          <p:nvPr/>
        </p:nvSpPr>
        <p:spPr>
          <a:xfrm>
            <a:off x="0" y="0"/>
            <a:ext cx="3151188" cy="6858000"/>
          </a:xfrm>
          <a:prstGeom prst="rect">
            <a:avLst/>
          </a:prstGeom>
          <a:solidFill>
            <a:srgbClr val="99006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rIns="0" bIns="1116000" rtlCol="0" anchor="ctr"/>
          <a:lstStyle/>
          <a:p>
            <a:pPr rtl="0"/>
            <a:r>
              <a:rPr lang="lv-lv" sz="6000" b="1">
                <a:latin typeface="arial" panose="020B0604020202020204" pitchFamily="34" charset="0"/>
                <a:cs typeface="Arial" panose="020B0604020202020204" pitchFamily="34" charset="0"/>
              </a:rPr>
              <a:t>3. solis</a:t>
            </a:r>
            <a:endParaRPr lang="en-GB" sz="6000" b="1"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D686D668-E468-4D9E-B7DF-273930B5C022}"/>
              </a:ext>
            </a:extLst>
          </p:cNvPr>
          <p:cNvCxnSpPr>
            <a:cxnSpLocks/>
          </p:cNvCxnSpPr>
          <p:nvPr/>
        </p:nvCxnSpPr>
        <p:spPr>
          <a:xfrm flipH="1">
            <a:off x="0" y="3531305"/>
            <a:ext cx="314744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C46E71-015D-48F7-8809-0FC2CE2DAF79}"/>
              </a:ext>
            </a:extLst>
          </p:cNvPr>
          <p:cNvCxnSpPr>
            <a:cxnSpLocks/>
          </p:cNvCxnSpPr>
          <p:nvPr/>
        </p:nvCxnSpPr>
        <p:spPr>
          <a:xfrm flipH="1">
            <a:off x="0" y="2349500"/>
            <a:ext cx="314744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0935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E37C5C2-1430-4268-A5DF-0DCBBC5866E4}"/>
              </a:ext>
            </a:extLst>
          </p:cNvPr>
          <p:cNvGraphicFramePr>
            <a:graphicFrameLocks noChangeAspect="1"/>
          </p:cNvGraphicFramePr>
          <p:nvPr>
            <p:custDataLst>
              <p:tags r:id="rId2"/>
            </p:custDataLst>
            <p:extLst>
              <p:ext uri="{D42A27DB-BD31-4B8C-83A1-F6EECF244321}">
                <p14:modId xmlns:p14="http://schemas.microsoft.com/office/powerpoint/2010/main" val="3221400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58"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id="{CE37C5C2-1430-4268-A5DF-0DCBBC5866E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5A2E84C-7100-4925-9D13-02DD2BB8512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 name="Title 4">
            <a:extLst>
              <a:ext uri="{FF2B5EF4-FFF2-40B4-BE49-F238E27FC236}">
                <a16:creationId xmlns:a16="http://schemas.microsoft.com/office/drawing/2014/main" id="{6F328A4D-E1C6-4B76-94FB-A239BBB8EE8A}"/>
              </a:ext>
            </a:extLst>
          </p:cNvPr>
          <p:cNvSpPr>
            <a:spLocks noGrp="1"/>
          </p:cNvSpPr>
          <p:nvPr>
            <p:ph type="title"/>
          </p:nvPr>
        </p:nvSpPr>
        <p:spPr>
          <a:xfrm>
            <a:off x="453778" y="333013"/>
            <a:ext cx="11362773" cy="1320495"/>
          </a:xfrm>
        </p:spPr>
        <p:txBody>
          <a:bodyPr rtlCol="0"/>
          <a:lstStyle/>
          <a:p>
            <a:pPr lvl="0" rtl="0"/>
            <a:r>
              <a:rPr lang="lv-lv" dirty="0">
                <a:sym typeface="Arial"/>
              </a:rPr>
              <a:t>3. solis: Kad </a:t>
            </a:r>
            <a:r>
              <a:rPr lang="lv-LV" dirty="0">
                <a:sym typeface="Arial"/>
              </a:rPr>
              <a:t>restrukturizācija</a:t>
            </a:r>
            <a:r>
              <a:rPr lang="lv-lv" dirty="0">
                <a:sym typeface="Arial"/>
              </a:rPr>
              <a:t> nav iespējama</a:t>
            </a:r>
            <a:endParaRPr lang="en-GB" dirty="0">
              <a:sym typeface="Arial"/>
            </a:endParaRPr>
          </a:p>
        </p:txBody>
      </p:sp>
      <p:sp>
        <p:nvSpPr>
          <p:cNvPr id="218" name="Rectangle 217">
            <a:extLst>
              <a:ext uri="{FF2B5EF4-FFF2-40B4-BE49-F238E27FC236}">
                <a16:creationId xmlns:a16="http://schemas.microsoft.com/office/drawing/2014/main" id="{F88E98B6-6444-4412-A0AC-A20D8CF01052}"/>
              </a:ext>
            </a:extLst>
          </p:cNvPr>
          <p:cNvSpPr/>
          <p:nvPr/>
        </p:nvSpPr>
        <p:spPr>
          <a:xfrm>
            <a:off x="0" y="0"/>
            <a:ext cx="6096000" cy="330072"/>
          </a:xfrm>
          <a:prstGeom prst="rect">
            <a:avLst/>
          </a:prstGeom>
          <a:solidFill>
            <a:srgbClr val="68478C"/>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dirty="0">
                <a:solidFill>
                  <a:schemeClr val="bg1"/>
                </a:solidFill>
                <a:latin typeface="arial" panose="020B0604020202020204" pitchFamily="34" charset="0"/>
                <a:ea typeface="Arial"/>
                <a:cs typeface="Arial"/>
                <a:sym typeface="Arial"/>
              </a:rPr>
              <a:t>Uzņēmuma maksātnespējas process</a:t>
            </a:r>
            <a:endParaRPr lang="en-GB" sz="1200" b="1" dirty="0">
              <a:solidFill>
                <a:schemeClr val="bg1"/>
              </a:solidFill>
              <a:latin typeface="arial" panose="020B0604020202020204" pitchFamily="34" charset="0"/>
              <a:ea typeface="Arial"/>
              <a:cs typeface="Arial"/>
              <a:sym typeface="Arial"/>
            </a:endParaRPr>
          </a:p>
        </p:txBody>
      </p:sp>
      <p:sp>
        <p:nvSpPr>
          <p:cNvPr id="135" name="Rectangle 134">
            <a:extLst>
              <a:ext uri="{FF2B5EF4-FFF2-40B4-BE49-F238E27FC236}">
                <a16:creationId xmlns:a16="http://schemas.microsoft.com/office/drawing/2014/main" id="{B9109D9B-1DA6-485F-8811-8E962D268BA9}"/>
              </a:ext>
            </a:extLst>
          </p:cNvPr>
          <p:cNvSpPr/>
          <p:nvPr/>
        </p:nvSpPr>
        <p:spPr>
          <a:xfrm>
            <a:off x="5638792" y="5856787"/>
            <a:ext cx="6145213" cy="567862"/>
          </a:xfrm>
          <a:prstGeom prst="rect">
            <a:avLst/>
          </a:prstGeom>
          <a:solidFill>
            <a:schemeClr val="bg1">
              <a:lumMod val="95000"/>
            </a:schemeClr>
          </a:solidFill>
        </p:spPr>
        <p:txBody>
          <a:bodyPr wrap="square" lIns="72000" tIns="72000" rIns="72000" bIns="324000" rtlCol="0">
            <a:spAutoFit/>
          </a:bodyPr>
          <a:lstStyle/>
          <a:p>
            <a:pPr algn="just" rtl="0">
              <a:lnSpc>
                <a:spcPct val="107000"/>
              </a:lnSpc>
              <a:spcAft>
                <a:spcPts val="800"/>
              </a:spcAft>
            </a:pPr>
            <a:r>
              <a:rPr lang="lv-lv" sz="1100" dirty="0">
                <a:latin typeface="arial" panose="020B0604020202020204" pitchFamily="34" charset="0"/>
                <a:cs typeface="Arial" panose="020B0604020202020204" pitchFamily="34" charset="0"/>
              </a:rPr>
              <a:t>Maksātnespējas </a:t>
            </a:r>
            <a:r>
              <a:rPr lang="lv-LV" sz="1100" dirty="0">
                <a:latin typeface="arial" panose="020B0604020202020204" pitchFamily="34" charset="0"/>
                <a:cs typeface="Arial" panose="020B0604020202020204" pitchFamily="34" charset="0"/>
              </a:rPr>
              <a:t>procesa pazīmes </a:t>
            </a:r>
            <a:r>
              <a:rPr lang="lv-lv" sz="1100" dirty="0">
                <a:latin typeface="arial" panose="020B0604020202020204" pitchFamily="34" charset="0"/>
                <a:cs typeface="Arial" panose="020B0604020202020204" pitchFamily="34" charset="0"/>
              </a:rPr>
              <a:t>skatīt </a:t>
            </a:r>
            <a:r>
              <a:rPr lang="lv-lv" sz="1100" dirty="0">
                <a:solidFill>
                  <a:srgbClr val="990066"/>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13. pielikumā</a:t>
            </a:r>
            <a:r>
              <a:rPr lang="lv-lv" sz="1100" b="1" dirty="0">
                <a:solidFill>
                  <a:srgbClr val="990066"/>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a:t>
            </a:r>
            <a:endParaRPr lang="en-US" sz="1100" dirty="0">
              <a:solidFill>
                <a:srgbClr val="990066"/>
              </a:solidFill>
              <a:latin typeface="arial" panose="020B0604020202020204" pitchFamily="34" charset="0"/>
              <a:cs typeface="Arial" panose="020B0604020202020204" pitchFamily="34" charset="0"/>
            </a:endParaRPr>
          </a:p>
        </p:txBody>
      </p:sp>
      <p:sp>
        <p:nvSpPr>
          <p:cNvPr id="125" name="Freeform 23">
            <a:extLst>
              <a:ext uri="{FF2B5EF4-FFF2-40B4-BE49-F238E27FC236}">
                <a16:creationId xmlns:a16="http://schemas.microsoft.com/office/drawing/2014/main" id="{1E4501E1-3B8B-473B-989E-5B4BD5F8390C}"/>
              </a:ext>
            </a:extLst>
          </p:cNvPr>
          <p:cNvSpPr>
            <a:spLocks noChangeAspect="1" noEditPoints="1"/>
          </p:cNvSpPr>
          <p:nvPr/>
        </p:nvSpPr>
        <p:spPr bwMode="auto">
          <a:xfrm>
            <a:off x="11334307" y="5913441"/>
            <a:ext cx="270557" cy="361139"/>
          </a:xfrm>
          <a:custGeom>
            <a:avLst/>
            <a:gdLst>
              <a:gd name="T0" fmla="*/ 75 w 150"/>
              <a:gd name="T1" fmla="*/ 138 h 200"/>
              <a:gd name="T2" fmla="*/ 138 w 150"/>
              <a:gd name="T3" fmla="*/ 180 h 200"/>
              <a:gd name="T4" fmla="*/ 138 w 150"/>
              <a:gd name="T5" fmla="*/ 14 h 200"/>
              <a:gd name="T6" fmla="*/ 133 w 150"/>
              <a:gd name="T7" fmla="*/ 12 h 200"/>
              <a:gd name="T8" fmla="*/ 18 w 150"/>
              <a:gd name="T9" fmla="*/ 12 h 200"/>
              <a:gd name="T10" fmla="*/ 13 w 150"/>
              <a:gd name="T11" fmla="*/ 14 h 200"/>
              <a:gd name="T12" fmla="*/ 13 w 150"/>
              <a:gd name="T13" fmla="*/ 180 h 200"/>
              <a:gd name="T14" fmla="*/ 75 w 150"/>
              <a:gd name="T15" fmla="*/ 138 h 200"/>
              <a:gd name="T16" fmla="*/ 75 w 150"/>
              <a:gd name="T17" fmla="*/ 153 h 200"/>
              <a:gd name="T18" fmla="*/ 5 w 150"/>
              <a:gd name="T19" fmla="*/ 200 h 200"/>
              <a:gd name="T20" fmla="*/ 0 w 150"/>
              <a:gd name="T21" fmla="*/ 195 h 200"/>
              <a:gd name="T22" fmla="*/ 0 w 150"/>
              <a:gd name="T23" fmla="*/ 14 h 200"/>
              <a:gd name="T24" fmla="*/ 18 w 150"/>
              <a:gd name="T25" fmla="*/ 0 h 200"/>
              <a:gd name="T26" fmla="*/ 133 w 150"/>
              <a:gd name="T27" fmla="*/ 0 h 200"/>
              <a:gd name="T28" fmla="*/ 150 w 150"/>
              <a:gd name="T29" fmla="*/ 14 h 200"/>
              <a:gd name="T30" fmla="*/ 150 w 150"/>
              <a:gd name="T31" fmla="*/ 195 h 200"/>
              <a:gd name="T32" fmla="*/ 145 w 150"/>
              <a:gd name="T33" fmla="*/ 200 h 200"/>
              <a:gd name="T34" fmla="*/ 75 w 150"/>
              <a:gd name="T35" fmla="*/ 15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 h="200">
                <a:moveTo>
                  <a:pt x="75" y="138"/>
                </a:moveTo>
                <a:cubicBezTo>
                  <a:pt x="138" y="180"/>
                  <a:pt x="138" y="180"/>
                  <a:pt x="138" y="180"/>
                </a:cubicBezTo>
                <a:cubicBezTo>
                  <a:pt x="138" y="14"/>
                  <a:pt x="138" y="14"/>
                  <a:pt x="138" y="14"/>
                </a:cubicBezTo>
                <a:cubicBezTo>
                  <a:pt x="138" y="13"/>
                  <a:pt x="136" y="12"/>
                  <a:pt x="133" y="12"/>
                </a:cubicBezTo>
                <a:cubicBezTo>
                  <a:pt x="18" y="12"/>
                  <a:pt x="18" y="12"/>
                  <a:pt x="18" y="12"/>
                </a:cubicBezTo>
                <a:cubicBezTo>
                  <a:pt x="14" y="12"/>
                  <a:pt x="13" y="13"/>
                  <a:pt x="13" y="14"/>
                </a:cubicBezTo>
                <a:cubicBezTo>
                  <a:pt x="13" y="180"/>
                  <a:pt x="13" y="180"/>
                  <a:pt x="13" y="180"/>
                </a:cubicBezTo>
                <a:lnTo>
                  <a:pt x="75" y="138"/>
                </a:lnTo>
                <a:close/>
                <a:moveTo>
                  <a:pt x="75" y="153"/>
                </a:moveTo>
                <a:cubicBezTo>
                  <a:pt x="5" y="200"/>
                  <a:pt x="5" y="200"/>
                  <a:pt x="5" y="200"/>
                </a:cubicBezTo>
                <a:cubicBezTo>
                  <a:pt x="2" y="200"/>
                  <a:pt x="0" y="199"/>
                  <a:pt x="0" y="195"/>
                </a:cubicBezTo>
                <a:cubicBezTo>
                  <a:pt x="0" y="14"/>
                  <a:pt x="0" y="14"/>
                  <a:pt x="0" y="14"/>
                </a:cubicBezTo>
                <a:cubicBezTo>
                  <a:pt x="0" y="6"/>
                  <a:pt x="7" y="0"/>
                  <a:pt x="18" y="0"/>
                </a:cubicBezTo>
                <a:cubicBezTo>
                  <a:pt x="133" y="0"/>
                  <a:pt x="133" y="0"/>
                  <a:pt x="133" y="0"/>
                </a:cubicBezTo>
                <a:cubicBezTo>
                  <a:pt x="143" y="0"/>
                  <a:pt x="150" y="6"/>
                  <a:pt x="150" y="14"/>
                </a:cubicBezTo>
                <a:cubicBezTo>
                  <a:pt x="150" y="195"/>
                  <a:pt x="150" y="195"/>
                  <a:pt x="150" y="195"/>
                </a:cubicBezTo>
                <a:cubicBezTo>
                  <a:pt x="150" y="199"/>
                  <a:pt x="148" y="200"/>
                  <a:pt x="145" y="200"/>
                </a:cubicBezTo>
                <a:lnTo>
                  <a:pt x="75" y="153"/>
                </a:lnTo>
                <a:close/>
              </a:path>
            </a:pathLst>
          </a:custGeom>
          <a:solidFill>
            <a:srgbClr val="6BA439"/>
          </a:solidFill>
          <a:ln>
            <a:noFill/>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sp>
        <p:nvSpPr>
          <p:cNvPr id="102" name="Rectangle 101">
            <a:extLst>
              <a:ext uri="{FF2B5EF4-FFF2-40B4-BE49-F238E27FC236}">
                <a16:creationId xmlns:a16="http://schemas.microsoft.com/office/drawing/2014/main" id="{BF4A0267-E1DB-4BDA-870C-D0B0C892B06E}"/>
              </a:ext>
            </a:extLst>
          </p:cNvPr>
          <p:cNvSpPr/>
          <p:nvPr/>
        </p:nvSpPr>
        <p:spPr>
          <a:xfrm>
            <a:off x="5639078" y="1731028"/>
            <a:ext cx="6144927" cy="973793"/>
          </a:xfrm>
          <a:prstGeom prst="rect">
            <a:avLst/>
          </a:prstGeom>
          <a:noFill/>
        </p:spPr>
        <p:txBody>
          <a:bodyPr wrap="square" lIns="0" tIns="0" rIns="0" bIns="0" rtlCol="0">
            <a:spAutoFit/>
          </a:bodyPr>
          <a:lstStyle/>
          <a:p>
            <a:pPr lvl="0" algn="just">
              <a:lnSpc>
                <a:spcPct val="107000"/>
              </a:lnSpc>
              <a:spcAft>
                <a:spcPts val="800"/>
              </a:spcAft>
              <a:defRPr/>
            </a:pPr>
            <a:r>
              <a:rPr lang="lv-LV" sz="1200" dirty="0">
                <a:latin typeface="arial" panose="020B0604020202020204" pitchFamily="34" charset="0"/>
                <a:cs typeface="Arial" panose="020B0604020202020204" pitchFamily="34" charset="0"/>
              </a:rPr>
              <a:t>Saskaņā ar pašreizējo tiesisko regulējumu, ja parādu restrukturizācijas centieni (tostarp TAP vai ĀTAP) ir neveiksmīgi vai nav iespējami, un ir iestājusies kāda no attiecīgajām Maksātnespējas likuma 57.pantā noteiktajām juridiskās personas maksātnespējas procesa pazīmēm, parādniekam ir tiesā jāiesniedz pieteikums par juridiskās personas maksātnespējas procesa pasludināšanu.</a:t>
            </a:r>
            <a:endParaRPr lang="en-GB" sz="1200" dirty="0">
              <a:latin typeface="arial" panose="020B0604020202020204" pitchFamily="34" charset="0"/>
              <a:cs typeface="Arial" panose="020B0604020202020204" pitchFamily="34" charset="0"/>
            </a:endParaRPr>
          </a:p>
        </p:txBody>
      </p:sp>
      <p:sp>
        <p:nvSpPr>
          <p:cNvPr id="103" name="Rectangle 10">
            <a:extLst>
              <a:ext uri="{FF2B5EF4-FFF2-40B4-BE49-F238E27FC236}">
                <a16:creationId xmlns:a16="http://schemas.microsoft.com/office/drawing/2014/main" id="{A0A49B0D-E47A-4624-BA30-4B9FCE6C1E4E}"/>
              </a:ext>
            </a:extLst>
          </p:cNvPr>
          <p:cNvSpPr>
            <a:spLocks noChangeArrowheads="1"/>
          </p:cNvSpPr>
          <p:nvPr/>
        </p:nvSpPr>
        <p:spPr bwMode="auto">
          <a:xfrm>
            <a:off x="8872219" y="2774399"/>
            <a:ext cx="2902948" cy="1399560"/>
          </a:xfrm>
          <a:prstGeom prst="rect">
            <a:avLst/>
          </a:prstGeom>
          <a:solidFill>
            <a:srgbClr val="990066"/>
          </a:solidFill>
        </p:spPr>
        <p:txBody>
          <a:bodyPr wrap="square" lIns="72000" tIns="36000" rIns="72000" bIns="36000" rtlCol="0">
            <a:noAutofit/>
          </a:bodyPr>
          <a:lstStyle/>
          <a:p>
            <a:pPr rtl="0">
              <a:lnSpc>
                <a:spcPct val="107000"/>
              </a:lnSpc>
              <a:spcAft>
                <a:spcPts val="800"/>
              </a:spcAft>
            </a:pPr>
            <a:r>
              <a:rPr lang="lv-lv" sz="1200" b="1" dirty="0">
                <a:solidFill>
                  <a:schemeClr val="bg1"/>
                </a:solidFill>
                <a:latin typeface="arial" panose="020B0604020202020204" pitchFamily="34" charset="0"/>
                <a:cs typeface="Arial" panose="020B0604020202020204" pitchFamily="34" charset="0"/>
              </a:rPr>
              <a:t>Ja kreditori piekrīt </a:t>
            </a:r>
            <a:r>
              <a:rPr lang="lv-LV" sz="1200" b="1" dirty="0">
                <a:solidFill>
                  <a:schemeClr val="bg1"/>
                </a:solidFill>
                <a:latin typeface="arial" panose="020B0604020202020204" pitchFamily="34" charset="0"/>
                <a:cs typeface="Arial" panose="020B0604020202020204" pitchFamily="34" charset="0"/>
              </a:rPr>
              <a:t>restrukturizācijas p</a:t>
            </a:r>
            <a:r>
              <a:rPr lang="lv-lv" sz="1200" b="1" dirty="0">
                <a:solidFill>
                  <a:schemeClr val="bg1"/>
                </a:solidFill>
                <a:latin typeface="arial" panose="020B0604020202020204" pitchFamily="34" charset="0"/>
                <a:cs typeface="Arial" panose="020B0604020202020204" pitchFamily="34" charset="0"/>
              </a:rPr>
              <a:t>lānam, pastāv iespēja </a:t>
            </a:r>
            <a:r>
              <a:rPr lang="lv-LV" sz="1200" b="1" dirty="0">
                <a:solidFill>
                  <a:schemeClr val="bg1"/>
                </a:solidFill>
                <a:latin typeface="arial" panose="020B0604020202020204" pitchFamily="34" charset="0"/>
                <a:cs typeface="Arial" panose="020B0604020202020204" pitchFamily="34" charset="0"/>
              </a:rPr>
              <a:t>atjaunot</a:t>
            </a:r>
            <a:r>
              <a:rPr lang="lv-lv" sz="1200" b="1" dirty="0">
                <a:solidFill>
                  <a:schemeClr val="bg1"/>
                </a:solidFill>
                <a:latin typeface="arial" panose="020B0604020202020204" pitchFamily="34" charset="0"/>
                <a:cs typeface="Arial" panose="020B0604020202020204" pitchFamily="34" charset="0"/>
              </a:rPr>
              <a:t> maksātspēju, sākot ĀTAP jau uzsāktā </a:t>
            </a:r>
            <a:r>
              <a:rPr lang="lv-LV" sz="1200" b="1" dirty="0">
                <a:solidFill>
                  <a:schemeClr val="bg1"/>
                </a:solidFill>
                <a:latin typeface="arial" panose="020B0604020202020204" pitchFamily="34" charset="0"/>
                <a:cs typeface="Arial" panose="020B0604020202020204" pitchFamily="34" charset="0"/>
              </a:rPr>
              <a:t> </a:t>
            </a:r>
            <a:r>
              <a:rPr lang="lv-lv" sz="1200" b="1" dirty="0">
                <a:solidFill>
                  <a:schemeClr val="bg1"/>
                </a:solidFill>
                <a:latin typeface="arial" panose="020B0604020202020204" pitchFamily="34" charset="0"/>
                <a:cs typeface="Arial" panose="020B0604020202020204" pitchFamily="34" charset="0"/>
              </a:rPr>
              <a:t>maksātspēj</a:t>
            </a:r>
            <a:r>
              <a:rPr lang="lv-LV" sz="1200" b="1" dirty="0">
                <a:solidFill>
                  <a:schemeClr val="bg1"/>
                </a:solidFill>
                <a:latin typeface="arial" panose="020B0604020202020204" pitchFamily="34" charset="0"/>
                <a:cs typeface="Arial" panose="020B0604020202020204" pitchFamily="34" charset="0"/>
              </a:rPr>
              <a:t>as procesa</a:t>
            </a:r>
            <a:r>
              <a:rPr lang="lv-lv" sz="1200" b="1" dirty="0">
                <a:solidFill>
                  <a:schemeClr val="bg1"/>
                </a:solidFill>
                <a:latin typeface="arial" panose="020B0604020202020204" pitchFamily="34" charset="0"/>
                <a:cs typeface="Arial" panose="020B0604020202020204" pitchFamily="34" charset="0"/>
              </a:rPr>
              <a:t> laikā.</a:t>
            </a:r>
          </a:p>
        </p:txBody>
      </p:sp>
      <p:sp>
        <p:nvSpPr>
          <p:cNvPr id="104" name="Rectangle 103">
            <a:extLst>
              <a:ext uri="{FF2B5EF4-FFF2-40B4-BE49-F238E27FC236}">
                <a16:creationId xmlns:a16="http://schemas.microsoft.com/office/drawing/2014/main" id="{134C1DDD-0471-4B54-BE55-39FC1CB2D7FD}"/>
              </a:ext>
            </a:extLst>
          </p:cNvPr>
          <p:cNvSpPr/>
          <p:nvPr/>
        </p:nvSpPr>
        <p:spPr>
          <a:xfrm>
            <a:off x="5637127" y="2821343"/>
            <a:ext cx="2938615" cy="1171411"/>
          </a:xfrm>
          <a:prstGeom prst="rect">
            <a:avLst/>
          </a:prstGeom>
          <a:noFill/>
        </p:spPr>
        <p:txBody>
          <a:bodyPr wrap="square" lIns="0" tIns="0" rIns="0" bIns="0" rtlCol="0">
            <a:spAutoFit/>
          </a:bodyPr>
          <a:lstStyle/>
          <a:p>
            <a:pPr algn="just">
              <a:lnSpc>
                <a:spcPct val="107000"/>
              </a:lnSpc>
              <a:spcAft>
                <a:spcPts val="800"/>
              </a:spcAft>
            </a:pPr>
            <a:r>
              <a:rPr lang="lv-LV" sz="1200" dirty="0">
                <a:latin typeface="arial" panose="020B0604020202020204" pitchFamily="34" charset="0"/>
                <a:cs typeface="Arial" panose="020B0604020202020204" pitchFamily="34" charset="0"/>
              </a:rPr>
              <a:t>Juridiskās personas maksātnespējas process ir tiesiska rakstura pasākumu kopums, kura mērķis ir apmierināt pēc iespējas vairāk kreditoru prasījumu no parādnieka aktīviem un, ja iespējams, atjaunot maksātspēju, izmantojot ĀTAP.</a:t>
            </a:r>
            <a:endParaRPr lang="lv-lv" sz="1200" dirty="0">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DD87A00B-9C6D-4584-9FD7-1EE1590ED01A}"/>
              </a:ext>
            </a:extLst>
          </p:cNvPr>
          <p:cNvCxnSpPr/>
          <p:nvPr/>
        </p:nvCxnSpPr>
        <p:spPr>
          <a:xfrm>
            <a:off x="8662881" y="2773977"/>
            <a:ext cx="0" cy="1255713"/>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92050EE3-24C6-40A2-8269-989E87BA8548}"/>
              </a:ext>
            </a:extLst>
          </p:cNvPr>
          <p:cNvCxnSpPr>
            <a:cxnSpLocks/>
          </p:cNvCxnSpPr>
          <p:nvPr/>
        </p:nvCxnSpPr>
        <p:spPr>
          <a:xfrm flipH="1" flipV="1">
            <a:off x="8660341" y="3402255"/>
            <a:ext cx="211878" cy="211"/>
          </a:xfrm>
          <a:prstGeom prst="line">
            <a:avLst/>
          </a:prstGeom>
          <a:ln w="3175">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3C98A6E5-26B9-4CDE-A458-9AD09071EF7F}"/>
              </a:ext>
            </a:extLst>
          </p:cNvPr>
          <p:cNvSpPr/>
          <p:nvPr/>
        </p:nvSpPr>
        <p:spPr>
          <a:xfrm>
            <a:off x="5639070" y="4362747"/>
            <a:ext cx="6144935" cy="553998"/>
          </a:xfrm>
          <a:prstGeom prst="rect">
            <a:avLst/>
          </a:prstGeom>
          <a:noFill/>
        </p:spPr>
        <p:txBody>
          <a:bodyPr wrap="square" lIns="0" tIns="0" rIns="0" bIns="0" rtlCol="0">
            <a:spAutoFit/>
          </a:bodyPr>
          <a:lstStyle/>
          <a:p>
            <a:pPr algn="just">
              <a:spcAft>
                <a:spcPts val="400"/>
              </a:spcAft>
            </a:pPr>
            <a:r>
              <a:rPr lang="lv-LV" sz="1200" b="1" dirty="0">
                <a:solidFill>
                  <a:schemeClr val="tx1">
                    <a:lumMod val="65000"/>
                    <a:lumOff val="35000"/>
                  </a:schemeClr>
                </a:solidFill>
                <a:latin typeface="arial" panose="020B0604020202020204" pitchFamily="34" charset="0"/>
                <a:cs typeface="Arial" panose="020B0604020202020204" pitchFamily="34" charset="0"/>
              </a:rPr>
              <a:t>Parādnieka maksātnespējas procesu </a:t>
            </a:r>
            <a:r>
              <a:rPr lang="lv-lv" sz="1200" b="1" dirty="0">
                <a:solidFill>
                  <a:schemeClr val="tx1">
                    <a:lumMod val="65000"/>
                    <a:lumOff val="35000"/>
                  </a:schemeClr>
                </a:solidFill>
                <a:latin typeface="arial" panose="020B0604020202020204" pitchFamily="34" charset="0"/>
                <a:cs typeface="Arial" panose="020B0604020202020204" pitchFamily="34" charset="0"/>
              </a:rPr>
              <a:t>pasludina tiesa, kad ir </a:t>
            </a:r>
            <a:r>
              <a:rPr lang="lv-LV" sz="1200" b="1" dirty="0">
                <a:solidFill>
                  <a:schemeClr val="tx1">
                    <a:lumMod val="65000"/>
                    <a:lumOff val="35000"/>
                  </a:schemeClr>
                </a:solidFill>
                <a:latin typeface="arial" panose="020B0604020202020204" pitchFamily="34" charset="0"/>
                <a:cs typeface="Arial" panose="020B0604020202020204" pitchFamily="34" charset="0"/>
              </a:rPr>
              <a:t>iestājusies kāda no </a:t>
            </a:r>
            <a:r>
              <a:rPr lang="lv-lv" sz="1200" b="1" dirty="0">
                <a:solidFill>
                  <a:schemeClr val="tx1">
                    <a:lumMod val="65000"/>
                    <a:lumOff val="35000"/>
                  </a:schemeClr>
                </a:solidFill>
                <a:latin typeface="arial" panose="020B0604020202020204" pitchFamily="34" charset="0"/>
                <a:cs typeface="Arial" panose="020B0604020202020204" pitchFamily="34" charset="0"/>
              </a:rPr>
              <a:t>maksātnespējas </a:t>
            </a:r>
            <a:r>
              <a:rPr lang="lv-LV" sz="1200" b="1" dirty="0">
                <a:solidFill>
                  <a:schemeClr val="tx1">
                    <a:lumMod val="65000"/>
                    <a:lumOff val="35000"/>
                  </a:schemeClr>
                </a:solidFill>
                <a:latin typeface="arial" panose="020B0604020202020204" pitchFamily="34" charset="0"/>
                <a:cs typeface="Arial" panose="020B0604020202020204" pitchFamily="34" charset="0"/>
              </a:rPr>
              <a:t>procesa </a:t>
            </a:r>
            <a:r>
              <a:rPr lang="lv-lv" sz="1200" b="1" dirty="0">
                <a:solidFill>
                  <a:schemeClr val="tx1">
                    <a:lumMod val="65000"/>
                    <a:lumOff val="35000"/>
                  </a:schemeClr>
                </a:solidFill>
                <a:latin typeface="arial" panose="020B0604020202020204" pitchFamily="34" charset="0"/>
                <a:cs typeface="Arial" panose="020B0604020202020204" pitchFamily="34" charset="0"/>
              </a:rPr>
              <a:t>pazīm</a:t>
            </a:r>
            <a:r>
              <a:rPr lang="lv-LV" sz="1200" b="1" dirty="0">
                <a:solidFill>
                  <a:schemeClr val="tx1">
                    <a:lumMod val="65000"/>
                    <a:lumOff val="35000"/>
                  </a:schemeClr>
                </a:solidFill>
                <a:latin typeface="arial" panose="020B0604020202020204" pitchFamily="34" charset="0"/>
                <a:cs typeface="Arial" panose="020B0604020202020204" pitchFamily="34" charset="0"/>
              </a:rPr>
              <a:t>ēm</a:t>
            </a:r>
            <a:r>
              <a:rPr lang="lv-lv" sz="1200" b="1" dirty="0">
                <a:solidFill>
                  <a:schemeClr val="tx1">
                    <a:lumMod val="65000"/>
                    <a:lumOff val="35000"/>
                  </a:schemeClr>
                </a:solidFill>
                <a:latin typeface="arial" panose="020B0604020202020204" pitchFamily="34" charset="0"/>
                <a:cs typeface="Arial" panose="020B0604020202020204" pitchFamily="34" charset="0"/>
              </a:rPr>
              <a:t>, kas norādītas Maksātnespējas likuma 57. pant</a:t>
            </a:r>
            <a:r>
              <a:rPr lang="lv-LV" sz="1200" b="1" dirty="0">
                <a:solidFill>
                  <a:schemeClr val="tx1">
                    <a:lumMod val="65000"/>
                    <a:lumOff val="35000"/>
                  </a:schemeClr>
                </a:solidFill>
                <a:latin typeface="arial" panose="020B0604020202020204" pitchFamily="34" charset="0"/>
                <a:cs typeface="Arial" panose="020B0604020202020204" pitchFamily="34" charset="0"/>
              </a:rPr>
              <a:t>ā</a:t>
            </a:r>
            <a:r>
              <a:rPr lang="lv-lv" sz="1200" b="1" dirty="0">
                <a:solidFill>
                  <a:schemeClr val="tx1">
                    <a:lumMod val="65000"/>
                    <a:lumOff val="35000"/>
                  </a:schemeClr>
                </a:solidFill>
                <a:latin typeface="arial" panose="020B0604020202020204" pitchFamily="34" charset="0"/>
                <a:cs typeface="Arial" panose="020B0604020202020204" pitchFamily="34" charset="0"/>
              </a:rPr>
              <a:t>. Atkarībā no maksātnespējas </a:t>
            </a:r>
            <a:r>
              <a:rPr lang="lv-LV" sz="1200" b="1" dirty="0">
                <a:solidFill>
                  <a:schemeClr val="tx1">
                    <a:lumMod val="65000"/>
                    <a:lumOff val="35000"/>
                  </a:schemeClr>
                </a:solidFill>
                <a:latin typeface="arial" panose="020B0604020202020204" pitchFamily="34" charset="0"/>
                <a:cs typeface="Arial" panose="020B0604020202020204" pitchFamily="34" charset="0"/>
              </a:rPr>
              <a:t>procesa </a:t>
            </a:r>
            <a:r>
              <a:rPr lang="lv-lv" sz="1200" b="1" dirty="0">
                <a:solidFill>
                  <a:schemeClr val="tx1">
                    <a:lumMod val="65000"/>
                    <a:lumOff val="35000"/>
                  </a:schemeClr>
                </a:solidFill>
                <a:latin typeface="arial" panose="020B0604020202020204" pitchFamily="34" charset="0"/>
                <a:cs typeface="Arial" panose="020B0604020202020204" pitchFamily="34" charset="0"/>
              </a:rPr>
              <a:t>pamata to var </a:t>
            </a:r>
            <a:r>
              <a:rPr lang="lv-LV" sz="1200" b="1" dirty="0">
                <a:solidFill>
                  <a:schemeClr val="tx1">
                    <a:lumMod val="65000"/>
                    <a:lumOff val="35000"/>
                  </a:schemeClr>
                </a:solidFill>
                <a:latin typeface="arial" panose="020B0604020202020204" pitchFamily="34" charset="0"/>
                <a:cs typeface="Arial" panose="020B0604020202020204" pitchFamily="34" charset="0"/>
              </a:rPr>
              <a:t>uzsākt</a:t>
            </a:r>
            <a:r>
              <a:rPr lang="lv-lv" sz="1200" b="1" dirty="0">
                <a:solidFill>
                  <a:schemeClr val="tx1">
                    <a:lumMod val="65000"/>
                    <a:lumOff val="35000"/>
                  </a:schemeClr>
                </a:solidFill>
                <a:latin typeface="arial" panose="020B0604020202020204" pitchFamily="34" charset="0"/>
                <a:cs typeface="Arial" panose="020B0604020202020204" pitchFamily="34" charset="0"/>
              </a:rPr>
              <a:t> vai nu:</a:t>
            </a:r>
          </a:p>
        </p:txBody>
      </p:sp>
      <p:cxnSp>
        <p:nvCxnSpPr>
          <p:cNvPr id="111" name="Straight Connector 110">
            <a:extLst>
              <a:ext uri="{FF2B5EF4-FFF2-40B4-BE49-F238E27FC236}">
                <a16:creationId xmlns:a16="http://schemas.microsoft.com/office/drawing/2014/main" id="{96F44225-DEAA-4FF5-940F-E2D2050D0936}"/>
              </a:ext>
            </a:extLst>
          </p:cNvPr>
          <p:cNvCxnSpPr>
            <a:cxnSpLocks/>
          </p:cNvCxnSpPr>
          <p:nvPr/>
        </p:nvCxnSpPr>
        <p:spPr>
          <a:xfrm rot="5400000">
            <a:off x="8736005" y="1243375"/>
            <a:ext cx="0" cy="609600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4CE5ACF5-BD7C-47F8-AF83-1E0A0C987F8F}"/>
              </a:ext>
            </a:extLst>
          </p:cNvPr>
          <p:cNvSpPr/>
          <p:nvPr/>
        </p:nvSpPr>
        <p:spPr bwMode="ltGray">
          <a:xfrm>
            <a:off x="5598292" y="4967783"/>
            <a:ext cx="1018617" cy="862524"/>
          </a:xfrm>
          <a:prstGeom prst="rect">
            <a:avLst/>
          </a:prstGeom>
          <a:solidFill>
            <a:srgbClr val="990066"/>
          </a:solidFill>
          <a:ln w="3175" cap="sq" cmpd="sng" algn="ctr">
            <a:noFill/>
            <a:prstDash val="solid"/>
          </a:ln>
          <a:effectLst/>
        </p:spPr>
        <p:txBody>
          <a:bodyPr lIns="72000" tIns="72000" rIns="72000" bIns="72000" rtlCol="0" anchor="ctr">
            <a:noAutofit/>
          </a:bodyPr>
          <a:lstStyle/>
          <a:p>
            <a:pPr rtl="0">
              <a:lnSpc>
                <a:spcPct val="107000"/>
              </a:lnSpc>
              <a:spcAft>
                <a:spcPts val="800"/>
              </a:spcAft>
            </a:pPr>
            <a:r>
              <a:rPr lang="lv-lv" sz="1100" dirty="0">
                <a:solidFill>
                  <a:schemeClr val="bg1"/>
                </a:solidFill>
                <a:latin typeface="arial" panose="020B0604020202020204" pitchFamily="34" charset="0"/>
                <a:cs typeface="Arial" panose="020B0604020202020204" pitchFamily="34" charset="0"/>
              </a:rPr>
              <a:t>Parādnieks pats </a:t>
            </a:r>
          </a:p>
        </p:txBody>
      </p:sp>
      <p:sp>
        <p:nvSpPr>
          <p:cNvPr id="113" name="Rectangle 112">
            <a:extLst>
              <a:ext uri="{FF2B5EF4-FFF2-40B4-BE49-F238E27FC236}">
                <a16:creationId xmlns:a16="http://schemas.microsoft.com/office/drawing/2014/main" id="{8DC3BF32-E173-43A9-8B66-9177814DA77E}"/>
              </a:ext>
            </a:extLst>
          </p:cNvPr>
          <p:cNvSpPr/>
          <p:nvPr/>
        </p:nvSpPr>
        <p:spPr bwMode="ltGray">
          <a:xfrm>
            <a:off x="6715350" y="4985096"/>
            <a:ext cx="1691722" cy="845211"/>
          </a:xfrm>
          <a:prstGeom prst="rect">
            <a:avLst/>
          </a:prstGeom>
          <a:solidFill>
            <a:srgbClr val="6BA439"/>
          </a:solidFill>
          <a:ln w="3175" cap="sq" cmpd="sng" algn="ctr">
            <a:noFill/>
            <a:prstDash val="solid"/>
          </a:ln>
          <a:effectLst/>
        </p:spPr>
        <p:txBody>
          <a:bodyPr lIns="72000" tIns="72000" rIns="72000" bIns="72000" rtlCol="0" anchor="ctr">
            <a:noAutofit/>
          </a:bodyPr>
          <a:lstStyle/>
          <a:p>
            <a:pPr lvl="0" rtl="0"/>
            <a:r>
              <a:rPr lang="lv-lv" sz="1100" dirty="0">
                <a:solidFill>
                  <a:schemeClr val="bg1"/>
                </a:solidFill>
                <a:latin typeface="arial" panose="020B0604020202020204" pitchFamily="34" charset="0"/>
                <a:cs typeface="Arial" panose="020B0604020202020204" pitchFamily="34" charset="0"/>
              </a:rPr>
              <a:t>Kreditors vai kreditoru grupa, tostarp parādnieka darbinieki</a:t>
            </a:r>
            <a:r>
              <a:rPr lang="lv-LV" sz="1100" dirty="0">
                <a:solidFill>
                  <a:schemeClr val="bg1"/>
                </a:solidFill>
                <a:latin typeface="arial" panose="020B0604020202020204" pitchFamily="34" charset="0"/>
                <a:cs typeface="Arial" panose="020B0604020202020204" pitchFamily="34" charset="0"/>
              </a:rPr>
              <a:t>(s)</a:t>
            </a:r>
            <a:endParaRPr kumimoji="0" lang="en-GB" sz="1100" b="0" i="0" u="none" strike="noStrike" kern="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endParaRPr>
          </a:p>
        </p:txBody>
      </p:sp>
      <p:sp>
        <p:nvSpPr>
          <p:cNvPr id="114" name="Rectangle 113">
            <a:extLst>
              <a:ext uri="{FF2B5EF4-FFF2-40B4-BE49-F238E27FC236}">
                <a16:creationId xmlns:a16="http://schemas.microsoft.com/office/drawing/2014/main" id="{9F04BEF4-6BAC-4C46-9630-23C6578DEB37}"/>
              </a:ext>
            </a:extLst>
          </p:cNvPr>
          <p:cNvSpPr/>
          <p:nvPr/>
        </p:nvSpPr>
        <p:spPr bwMode="ltGray">
          <a:xfrm>
            <a:off x="10251010" y="4966932"/>
            <a:ext cx="1511813" cy="857604"/>
          </a:xfrm>
          <a:prstGeom prst="rect">
            <a:avLst/>
          </a:prstGeom>
          <a:solidFill>
            <a:srgbClr val="E57100"/>
          </a:solidFill>
          <a:ln w="3175" cap="sq" cmpd="sng" algn="ctr">
            <a:noFill/>
            <a:prstDash val="solid"/>
          </a:ln>
          <a:effectLst/>
        </p:spPr>
        <p:txBody>
          <a:bodyPr lIns="72000" tIns="72000" rIns="72000" bIns="72000" rtlCol="0" anchor="ctr">
            <a:noAutofit/>
          </a:bodyPr>
          <a:lstStyle/>
          <a:p>
            <a:pPr rtl="0"/>
            <a:r>
              <a:rPr lang="lv-lv" sz="1100" dirty="0">
                <a:solidFill>
                  <a:schemeClr val="bg1"/>
                </a:solidFill>
                <a:latin typeface="arial" panose="020B0604020202020204" pitchFamily="34" charset="0"/>
                <a:cs typeface="Arial" panose="020B0604020202020204" pitchFamily="34" charset="0"/>
              </a:rPr>
              <a:t>Tiesa, ja noteiktā laika posmā atkārtoti neizdodas TAP vai ĀTAP</a:t>
            </a:r>
          </a:p>
        </p:txBody>
      </p:sp>
      <p:sp>
        <p:nvSpPr>
          <p:cNvPr id="108" name="Slide Number Placeholder 5">
            <a:extLst>
              <a:ext uri="{FF2B5EF4-FFF2-40B4-BE49-F238E27FC236}">
                <a16:creationId xmlns:a16="http://schemas.microsoft.com/office/drawing/2014/main" id="{BAFABA4E-3916-418E-810E-53E4160D9DBB}"/>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21</a:t>
            </a:fld>
            <a:endParaRPr lang="en-GB" noProof="0"/>
          </a:p>
        </p:txBody>
      </p:sp>
      <p:sp>
        <p:nvSpPr>
          <p:cNvPr id="397" name="Rectangle 396">
            <a:extLst>
              <a:ext uri="{FF2B5EF4-FFF2-40B4-BE49-F238E27FC236}">
                <a16:creationId xmlns:a16="http://schemas.microsoft.com/office/drawing/2014/main" id="{6527BC7C-8135-4A48-8FC8-25A9301BCBA1}"/>
              </a:ext>
            </a:extLst>
          </p:cNvPr>
          <p:cNvSpPr/>
          <p:nvPr/>
        </p:nvSpPr>
        <p:spPr>
          <a:xfrm>
            <a:off x="1713800" y="3386483"/>
            <a:ext cx="359243" cy="15986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cxnSp>
        <p:nvCxnSpPr>
          <p:cNvPr id="398" name="Straight Connector 397">
            <a:extLst>
              <a:ext uri="{FF2B5EF4-FFF2-40B4-BE49-F238E27FC236}">
                <a16:creationId xmlns:a16="http://schemas.microsoft.com/office/drawing/2014/main" id="{49B5A670-EBD5-42CD-8723-DB7F1E89C99B}"/>
              </a:ext>
            </a:extLst>
          </p:cNvPr>
          <p:cNvCxnSpPr>
            <a:cxnSpLocks/>
            <a:stCxn id="443" idx="2"/>
            <a:endCxn id="472" idx="0"/>
          </p:cNvCxnSpPr>
          <p:nvPr/>
        </p:nvCxnSpPr>
        <p:spPr>
          <a:xfrm>
            <a:off x="4793218" y="4070780"/>
            <a:ext cx="11017" cy="297966"/>
          </a:xfrm>
          <a:prstGeom prst="line">
            <a:avLst/>
          </a:prstGeom>
          <a:ln w="3175">
            <a:solidFill>
              <a:schemeClr val="bg2"/>
            </a:solidFill>
            <a:headEnd type="triangle"/>
          </a:ln>
        </p:spPr>
        <p:style>
          <a:lnRef idx="1">
            <a:schemeClr val="accent1"/>
          </a:lnRef>
          <a:fillRef idx="0">
            <a:schemeClr val="accent1"/>
          </a:fillRef>
          <a:effectRef idx="0">
            <a:schemeClr val="accent1"/>
          </a:effectRef>
          <a:fontRef idx="minor">
            <a:schemeClr val="tx1"/>
          </a:fontRef>
        </p:style>
      </p:cxnSp>
      <p:sp>
        <p:nvSpPr>
          <p:cNvPr id="399" name="Freeform: Shape 398">
            <a:extLst>
              <a:ext uri="{FF2B5EF4-FFF2-40B4-BE49-F238E27FC236}">
                <a16:creationId xmlns:a16="http://schemas.microsoft.com/office/drawing/2014/main" id="{FFDD1211-4B47-48CE-B81B-6B5F3708D55D}"/>
              </a:ext>
            </a:extLst>
          </p:cNvPr>
          <p:cNvSpPr/>
          <p:nvPr/>
        </p:nvSpPr>
        <p:spPr>
          <a:xfrm>
            <a:off x="3504537" y="5293581"/>
            <a:ext cx="1288256" cy="327991"/>
          </a:xfrm>
          <a:custGeom>
            <a:avLst/>
            <a:gdLst>
              <a:gd name="connsiteX0" fmla="*/ 0 w 914400"/>
              <a:gd name="connsiteY0" fmla="*/ 0 h 327991"/>
              <a:gd name="connsiteX1" fmla="*/ 914400 w 914400"/>
              <a:gd name="connsiteY1" fmla="*/ 0 h 327991"/>
              <a:gd name="connsiteX2" fmla="*/ 914400 w 914400"/>
              <a:gd name="connsiteY2" fmla="*/ 327991 h 327991"/>
            </a:gdLst>
            <a:ahLst/>
            <a:cxnLst>
              <a:cxn ang="0">
                <a:pos x="connsiteX0" y="connsiteY0"/>
              </a:cxn>
              <a:cxn ang="0">
                <a:pos x="connsiteX1" y="connsiteY1"/>
              </a:cxn>
              <a:cxn ang="0">
                <a:pos x="connsiteX2" y="connsiteY2"/>
              </a:cxn>
            </a:cxnLst>
            <a:rect l="l" t="t" r="r" b="b"/>
            <a:pathLst>
              <a:path w="914400" h="327991">
                <a:moveTo>
                  <a:pt x="0" y="0"/>
                </a:moveTo>
                <a:lnTo>
                  <a:pt x="914400" y="0"/>
                </a:lnTo>
                <a:lnTo>
                  <a:pt x="914400" y="327991"/>
                </a:lnTo>
              </a:path>
            </a:pathLst>
          </a:custGeom>
          <a:ln w="3175">
            <a:solidFill>
              <a:srgbClr val="68478C"/>
            </a:solidFill>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GB">
              <a:solidFill>
                <a:srgbClr val="E57100"/>
              </a:solidFill>
              <a:latin typeface="arial" panose="020B0604020202020204" pitchFamily="34" charset="0"/>
            </a:endParaRPr>
          </a:p>
        </p:txBody>
      </p:sp>
      <p:cxnSp>
        <p:nvCxnSpPr>
          <p:cNvPr id="400" name="Connector: Elbow 399">
            <a:extLst>
              <a:ext uri="{FF2B5EF4-FFF2-40B4-BE49-F238E27FC236}">
                <a16:creationId xmlns:a16="http://schemas.microsoft.com/office/drawing/2014/main" id="{172AA981-207E-484A-A780-E895629E9B80}"/>
              </a:ext>
            </a:extLst>
          </p:cNvPr>
          <p:cNvCxnSpPr>
            <a:cxnSpLocks/>
            <a:stCxn id="444" idx="1"/>
            <a:endCxn id="434" idx="0"/>
          </p:cNvCxnSpPr>
          <p:nvPr/>
        </p:nvCxnSpPr>
        <p:spPr>
          <a:xfrm rot="10800000" flipV="1">
            <a:off x="2564064" y="3691965"/>
            <a:ext cx="1102418" cy="1409520"/>
          </a:xfrm>
          <a:prstGeom prst="bentConnector2">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02" name="Connector: Elbow 401">
            <a:extLst>
              <a:ext uri="{FF2B5EF4-FFF2-40B4-BE49-F238E27FC236}">
                <a16:creationId xmlns:a16="http://schemas.microsoft.com/office/drawing/2014/main" id="{A1A998B6-9841-42F8-AD2F-74B503E13F77}"/>
              </a:ext>
            </a:extLst>
          </p:cNvPr>
          <p:cNvCxnSpPr>
            <a:cxnSpLocks/>
            <a:endCxn id="443" idx="0"/>
          </p:cNvCxnSpPr>
          <p:nvPr/>
        </p:nvCxnSpPr>
        <p:spPr>
          <a:xfrm>
            <a:off x="3504861" y="3084200"/>
            <a:ext cx="1288357" cy="848081"/>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03" name="Connector: Elbow 402">
            <a:extLst>
              <a:ext uri="{FF2B5EF4-FFF2-40B4-BE49-F238E27FC236}">
                <a16:creationId xmlns:a16="http://schemas.microsoft.com/office/drawing/2014/main" id="{865C66BA-7626-4DDA-8168-F52CE734216A}"/>
              </a:ext>
            </a:extLst>
          </p:cNvPr>
          <p:cNvCxnSpPr>
            <a:cxnSpLocks/>
          </p:cNvCxnSpPr>
          <p:nvPr/>
        </p:nvCxnSpPr>
        <p:spPr>
          <a:xfrm>
            <a:off x="3504861" y="3084200"/>
            <a:ext cx="391559" cy="557080"/>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04" name="Connector: Elbow 403">
            <a:extLst>
              <a:ext uri="{FF2B5EF4-FFF2-40B4-BE49-F238E27FC236}">
                <a16:creationId xmlns:a16="http://schemas.microsoft.com/office/drawing/2014/main" id="{085A4AD3-B3AB-4D39-A49E-C80EFA73C549}"/>
              </a:ext>
            </a:extLst>
          </p:cNvPr>
          <p:cNvCxnSpPr>
            <a:cxnSpLocks/>
            <a:stCxn id="423" idx="1"/>
            <a:endCxn id="426" idx="0"/>
          </p:cNvCxnSpPr>
          <p:nvPr/>
        </p:nvCxnSpPr>
        <p:spPr>
          <a:xfrm rot="10800000" flipV="1">
            <a:off x="960009" y="3065634"/>
            <a:ext cx="753267" cy="320475"/>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05" name="Rectangle: Rounded Corners 404">
            <a:extLst>
              <a:ext uri="{FF2B5EF4-FFF2-40B4-BE49-F238E27FC236}">
                <a16:creationId xmlns:a16="http://schemas.microsoft.com/office/drawing/2014/main" id="{7A180AAF-CA58-42AB-814F-03FA1581CACA}"/>
              </a:ext>
            </a:extLst>
          </p:cNvPr>
          <p:cNvSpPr/>
          <p:nvPr/>
        </p:nvSpPr>
        <p:spPr>
          <a:xfrm>
            <a:off x="1713275" y="2024063"/>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rtl="0"/>
            <a:r>
              <a:rPr lang="lv-lv" sz="1000" b="1" dirty="0">
                <a:solidFill>
                  <a:schemeClr val="bg1"/>
                </a:solidFill>
                <a:latin typeface="arial" panose="020B0604020202020204" pitchFamily="34" charset="0"/>
                <a:cs typeface="Arial" panose="020B0604020202020204" pitchFamily="34" charset="0"/>
              </a:rPr>
              <a:t>Finanšu </a:t>
            </a:r>
            <a:br>
              <a:rPr lang="en-US" sz="1000" b="1" dirty="0">
                <a:solidFill>
                  <a:schemeClr val="bg1"/>
                </a:solidFill>
                <a:latin typeface="arial" panose="020B0604020202020204" pitchFamily="34" charset="0"/>
                <a:cs typeface="Arial" panose="020B0604020202020204" pitchFamily="34" charset="0"/>
              </a:rPr>
            </a:br>
            <a:r>
              <a:rPr lang="lv-LV" sz="1000" b="1" dirty="0">
                <a:solidFill>
                  <a:schemeClr val="bg1"/>
                </a:solidFill>
                <a:latin typeface="arial" panose="020B0604020202020204" pitchFamily="34" charset="0"/>
                <a:cs typeface="Arial" panose="020B0604020202020204" pitchFamily="34" charset="0"/>
              </a:rPr>
              <a:t>grūtība</a:t>
            </a:r>
            <a:r>
              <a:rPr lang="lv-lv" sz="1000" b="1" dirty="0">
                <a:solidFill>
                  <a:schemeClr val="bg1"/>
                </a:solidFill>
                <a:latin typeface="arial" panose="020B0604020202020204" pitchFamily="34" charset="0"/>
                <a:cs typeface="Arial" panose="020B0604020202020204" pitchFamily="34" charset="0"/>
              </a:rPr>
              <a:t>s</a:t>
            </a:r>
          </a:p>
        </p:txBody>
      </p:sp>
      <p:grpSp>
        <p:nvGrpSpPr>
          <p:cNvPr id="406" name="Group 405">
            <a:extLst>
              <a:ext uri="{FF2B5EF4-FFF2-40B4-BE49-F238E27FC236}">
                <a16:creationId xmlns:a16="http://schemas.microsoft.com/office/drawing/2014/main" id="{A3F50026-9B5D-4F3A-AB34-0E4CD9D0EF21}"/>
              </a:ext>
            </a:extLst>
          </p:cNvPr>
          <p:cNvGrpSpPr/>
          <p:nvPr/>
        </p:nvGrpSpPr>
        <p:grpSpPr>
          <a:xfrm>
            <a:off x="2574365" y="2143504"/>
            <a:ext cx="859589" cy="481843"/>
            <a:chOff x="782176" y="2867715"/>
            <a:chExt cx="903434" cy="506420"/>
          </a:xfrm>
        </p:grpSpPr>
        <p:cxnSp>
          <p:nvCxnSpPr>
            <p:cNvPr id="407" name="Straight Connector 406">
              <a:extLst>
                <a:ext uri="{FF2B5EF4-FFF2-40B4-BE49-F238E27FC236}">
                  <a16:creationId xmlns:a16="http://schemas.microsoft.com/office/drawing/2014/main" id="{EDF5B31D-DA08-4D5B-B4EA-C4885536010F}"/>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8" name="Straight Connector 407">
              <a:extLst>
                <a:ext uri="{FF2B5EF4-FFF2-40B4-BE49-F238E27FC236}">
                  <a16:creationId xmlns:a16="http://schemas.microsoft.com/office/drawing/2014/main" id="{973A2439-F421-4C15-936C-4DDF064ABCDF}"/>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9" name="Straight Connector 408">
              <a:extLst>
                <a:ext uri="{FF2B5EF4-FFF2-40B4-BE49-F238E27FC236}">
                  <a16:creationId xmlns:a16="http://schemas.microsoft.com/office/drawing/2014/main" id="{E78FBADF-41F7-4CD3-9206-B383DC9C6EFE}"/>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410" name="Group 409">
              <a:extLst>
                <a:ext uri="{FF2B5EF4-FFF2-40B4-BE49-F238E27FC236}">
                  <a16:creationId xmlns:a16="http://schemas.microsoft.com/office/drawing/2014/main" id="{29A27D12-CD7E-465B-9430-8979CA3B74E2}"/>
                </a:ext>
              </a:extLst>
            </p:cNvPr>
            <p:cNvGrpSpPr/>
            <p:nvPr/>
          </p:nvGrpSpPr>
          <p:grpSpPr>
            <a:xfrm>
              <a:off x="782176" y="2867715"/>
              <a:ext cx="903434" cy="506420"/>
              <a:chOff x="818686" y="1701475"/>
              <a:chExt cx="903434" cy="506420"/>
            </a:xfrm>
          </p:grpSpPr>
          <p:cxnSp>
            <p:nvCxnSpPr>
              <p:cNvPr id="411" name="Straight Connector 410">
                <a:extLst>
                  <a:ext uri="{FF2B5EF4-FFF2-40B4-BE49-F238E27FC236}">
                    <a16:creationId xmlns:a16="http://schemas.microsoft.com/office/drawing/2014/main" id="{0DAD4D78-1E0F-4418-92A9-6D05584A412A}"/>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2" name="Straight Connector 411">
                <a:extLst>
                  <a:ext uri="{FF2B5EF4-FFF2-40B4-BE49-F238E27FC236}">
                    <a16:creationId xmlns:a16="http://schemas.microsoft.com/office/drawing/2014/main" id="{F57BB21C-D48F-4A57-BF1B-AD8EA43AE59C}"/>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3" name="Straight Connector 412">
                <a:extLst>
                  <a:ext uri="{FF2B5EF4-FFF2-40B4-BE49-F238E27FC236}">
                    <a16:creationId xmlns:a16="http://schemas.microsoft.com/office/drawing/2014/main" id="{4F9CFCDA-EAA8-4D3B-B533-A016306841E6}"/>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4" name="Straight Connector 413">
                <a:extLst>
                  <a:ext uri="{FF2B5EF4-FFF2-40B4-BE49-F238E27FC236}">
                    <a16:creationId xmlns:a16="http://schemas.microsoft.com/office/drawing/2014/main" id="{7D95239B-5392-4267-AECA-8058B3E334AD}"/>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5" name="Straight Connector 414">
                <a:extLst>
                  <a:ext uri="{FF2B5EF4-FFF2-40B4-BE49-F238E27FC236}">
                    <a16:creationId xmlns:a16="http://schemas.microsoft.com/office/drawing/2014/main" id="{BA1D265B-4F96-417D-AE2F-A5BE806FE55A}"/>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6" name="Straight Connector 415">
                <a:extLst>
                  <a:ext uri="{FF2B5EF4-FFF2-40B4-BE49-F238E27FC236}">
                    <a16:creationId xmlns:a16="http://schemas.microsoft.com/office/drawing/2014/main" id="{A8DE154E-EB50-4421-A543-DAF78B1CA088}"/>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7" name="Straight Connector 416">
                <a:extLst>
                  <a:ext uri="{FF2B5EF4-FFF2-40B4-BE49-F238E27FC236}">
                    <a16:creationId xmlns:a16="http://schemas.microsoft.com/office/drawing/2014/main" id="{820E5ED1-7D91-4484-AD20-8192E5150882}"/>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18" name="Straight Connector 417">
                <a:extLst>
                  <a:ext uri="{FF2B5EF4-FFF2-40B4-BE49-F238E27FC236}">
                    <a16:creationId xmlns:a16="http://schemas.microsoft.com/office/drawing/2014/main" id="{29631FEB-AD5A-4C8A-A951-0C4F64764ADF}"/>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419" name="Straight Connector 418">
                <a:extLst>
                  <a:ext uri="{FF2B5EF4-FFF2-40B4-BE49-F238E27FC236}">
                    <a16:creationId xmlns:a16="http://schemas.microsoft.com/office/drawing/2014/main" id="{9F6F957F-A4D6-49D8-9280-86AFEFEFDF26}"/>
                  </a:ext>
                </a:extLst>
              </p:cNvPr>
              <p:cNvCxnSpPr>
                <a:cxnSpLocks/>
              </p:cNvCxnSpPr>
              <p:nvPr/>
            </p:nvCxnSpPr>
            <p:spPr>
              <a:xfrm>
                <a:off x="1475002" y="1903578"/>
                <a:ext cx="73624" cy="187819"/>
              </a:xfrm>
              <a:prstGeom prst="line">
                <a:avLst/>
              </a:prstGeom>
              <a:ln w="38100">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420" name="Straight Connector 419">
                <a:extLst>
                  <a:ext uri="{FF2B5EF4-FFF2-40B4-BE49-F238E27FC236}">
                    <a16:creationId xmlns:a16="http://schemas.microsoft.com/office/drawing/2014/main" id="{D9CC85BA-FEFB-4A7A-9D45-508447FE3EFD}"/>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421" name="Straight Arrow Connector 420">
            <a:extLst>
              <a:ext uri="{FF2B5EF4-FFF2-40B4-BE49-F238E27FC236}">
                <a16:creationId xmlns:a16="http://schemas.microsoft.com/office/drawing/2014/main" id="{B360D5CD-F37F-485E-8688-B58DB13CD4CB}"/>
              </a:ext>
            </a:extLst>
          </p:cNvPr>
          <p:cNvCxnSpPr>
            <a:cxnSpLocks/>
            <a:stCxn id="405" idx="2"/>
            <a:endCxn id="423" idx="0"/>
          </p:cNvCxnSpPr>
          <p:nvPr/>
        </p:nvCxnSpPr>
        <p:spPr>
          <a:xfrm flipH="1">
            <a:off x="2609068" y="2744788"/>
            <a:ext cx="1" cy="116015"/>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sp>
        <p:nvSpPr>
          <p:cNvPr id="422" name="TextBox 421">
            <a:extLst>
              <a:ext uri="{FF2B5EF4-FFF2-40B4-BE49-F238E27FC236}">
                <a16:creationId xmlns:a16="http://schemas.microsoft.com/office/drawing/2014/main" id="{27F6F291-6451-482D-B5B6-301EDB580D7F}"/>
              </a:ext>
            </a:extLst>
          </p:cNvPr>
          <p:cNvSpPr txBox="1"/>
          <p:nvPr/>
        </p:nvSpPr>
        <p:spPr>
          <a:xfrm>
            <a:off x="2170961" y="3385964"/>
            <a:ext cx="1316526" cy="169277"/>
          </a:xfrm>
          <a:prstGeom prst="rect">
            <a:avLst/>
          </a:prstGeom>
          <a:noFill/>
        </p:spPr>
        <p:txBody>
          <a:bodyPr wrap="square" lIns="0" tIns="0" rIns="0" bIns="0" rtlCol="0">
            <a:spAutoFit/>
          </a:bodyPr>
          <a:lstStyle/>
          <a:p>
            <a:pPr rtl="0"/>
            <a:r>
              <a:rPr lang="lv-lv" sz="1100" b="1" dirty="0">
                <a:solidFill>
                  <a:schemeClr val="bg1">
                    <a:lumMod val="50000"/>
                  </a:schemeClr>
                </a:solidFill>
                <a:latin typeface="arial" panose="020B0604020202020204" pitchFamily="34" charset="0"/>
                <a:cs typeface="Arial" panose="020B0604020202020204" pitchFamily="34" charset="0"/>
              </a:rPr>
              <a:t>Restrukturizācija</a:t>
            </a:r>
            <a:endParaRPr lang="en-US" sz="800" b="1" dirty="0">
              <a:solidFill>
                <a:schemeClr val="bg1">
                  <a:lumMod val="50000"/>
                </a:schemeClr>
              </a:solidFill>
              <a:latin typeface="arial" panose="020B0604020202020204" pitchFamily="34" charset="0"/>
              <a:cs typeface="Arial" panose="020B0604020202020204" pitchFamily="34" charset="0"/>
            </a:endParaRPr>
          </a:p>
        </p:txBody>
      </p:sp>
      <p:sp>
        <p:nvSpPr>
          <p:cNvPr id="423" name="Rectangle 422">
            <a:extLst>
              <a:ext uri="{FF2B5EF4-FFF2-40B4-BE49-F238E27FC236}">
                <a16:creationId xmlns:a16="http://schemas.microsoft.com/office/drawing/2014/main" id="{9E4E8675-78AB-40AB-943A-7C330F639BF1}"/>
              </a:ext>
            </a:extLst>
          </p:cNvPr>
          <p:cNvSpPr/>
          <p:nvPr/>
        </p:nvSpPr>
        <p:spPr>
          <a:xfrm>
            <a:off x="1713275" y="2860803"/>
            <a:ext cx="1791586" cy="409664"/>
          </a:xfrm>
          <a:prstGeom prst="rect">
            <a:avLst/>
          </a:prstGeom>
          <a:solidFill>
            <a:schemeClr val="bg1">
              <a:lumMod val="85000"/>
            </a:schemeClr>
          </a:solidFill>
          <a:ln>
            <a:noFill/>
          </a:ln>
        </p:spPr>
        <p:txBody>
          <a:bodyPr wrap="square"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lv-lv" sz="1000" b="1" i="0" u="none" strike="noStrike" kern="1200" cap="none" spc="0" normalizeH="0" noProof="0">
                <a:ln>
                  <a:noFill/>
                </a:ln>
                <a:effectLst/>
                <a:uLnTx/>
                <a:uFillTx/>
                <a:latin typeface="arial" panose="020B0604020202020204" pitchFamily="34" charset="0"/>
                <a:cs typeface="Arial" panose="020B0604020202020204" pitchFamily="34" charset="0"/>
              </a:rPr>
              <a:t>Vai ir vienošanās ar visiem kreditoriem?</a:t>
            </a:r>
            <a:endParaRPr kumimoji="0" lang="en-US" sz="10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424" name="TextBox 423">
            <a:extLst>
              <a:ext uri="{FF2B5EF4-FFF2-40B4-BE49-F238E27FC236}">
                <a16:creationId xmlns:a16="http://schemas.microsoft.com/office/drawing/2014/main" id="{3CA6D92F-F6B1-4F73-A405-47DD30EF1789}"/>
              </a:ext>
            </a:extLst>
          </p:cNvPr>
          <p:cNvSpPr txBox="1"/>
          <p:nvPr/>
        </p:nvSpPr>
        <p:spPr>
          <a:xfrm>
            <a:off x="3849693" y="2679563"/>
            <a:ext cx="713904" cy="184666"/>
          </a:xfrm>
          <a:prstGeom prst="rect">
            <a:avLst/>
          </a:prstGeom>
          <a:solidFill>
            <a:schemeClr val="bg1"/>
          </a:solidFill>
        </p:spPr>
        <p:txBody>
          <a:bodyPr wrap="none" lIns="36000" tIns="0" rIns="36000" bIns="0" rtlCol="0">
            <a:spAutoFit/>
          </a:bodyPr>
          <a:lstStyle/>
          <a:p>
            <a:pPr rtl="0"/>
            <a:r>
              <a:rPr lang="lv-LV" sz="1200" b="1" dirty="0">
                <a:solidFill>
                  <a:schemeClr val="bg2"/>
                </a:solidFill>
                <a:latin typeface="arial" panose="020B0604020202020204" pitchFamily="34" charset="0"/>
                <a:cs typeface="Arial" panose="020B0604020202020204" pitchFamily="34" charset="0"/>
              </a:rPr>
              <a:t>Formālie</a:t>
            </a:r>
            <a:endParaRPr lang="en-US" sz="700" b="1" dirty="0">
              <a:solidFill>
                <a:schemeClr val="bg2"/>
              </a:solidFill>
              <a:latin typeface="arial" panose="020B0604020202020204" pitchFamily="34" charset="0"/>
              <a:cs typeface="Arial" panose="020B0604020202020204" pitchFamily="34" charset="0"/>
            </a:endParaRPr>
          </a:p>
        </p:txBody>
      </p:sp>
      <p:sp>
        <p:nvSpPr>
          <p:cNvPr id="425" name="TextBox 424">
            <a:extLst>
              <a:ext uri="{FF2B5EF4-FFF2-40B4-BE49-F238E27FC236}">
                <a16:creationId xmlns:a16="http://schemas.microsoft.com/office/drawing/2014/main" id="{28F4744D-55BA-4B4F-9F6F-ABB517FB27BA}"/>
              </a:ext>
            </a:extLst>
          </p:cNvPr>
          <p:cNvSpPr txBox="1"/>
          <p:nvPr/>
        </p:nvSpPr>
        <p:spPr>
          <a:xfrm>
            <a:off x="683921" y="2679563"/>
            <a:ext cx="866190" cy="184666"/>
          </a:xfrm>
          <a:prstGeom prst="rect">
            <a:avLst/>
          </a:prstGeom>
          <a:solidFill>
            <a:schemeClr val="bg1"/>
          </a:solidFill>
        </p:spPr>
        <p:txBody>
          <a:bodyPr wrap="none" lIns="36000" tIns="0" rIns="36000" bIns="0" rtlCol="0">
            <a:spAutoFit/>
          </a:bodyPr>
          <a:lstStyle/>
          <a:p>
            <a:pPr rtl="0"/>
            <a:r>
              <a:rPr lang="lv-lv" sz="1200" b="1" dirty="0">
                <a:solidFill>
                  <a:schemeClr val="bg2"/>
                </a:solidFill>
                <a:latin typeface="arial" panose="020B0604020202020204" pitchFamily="34" charset="0"/>
                <a:cs typeface="Arial" panose="020B0604020202020204" pitchFamily="34" charset="0"/>
              </a:rPr>
              <a:t>Ne</a:t>
            </a:r>
            <a:r>
              <a:rPr lang="lv-LV" sz="1200" b="1" dirty="0">
                <a:solidFill>
                  <a:schemeClr val="bg2"/>
                </a:solidFill>
                <a:latin typeface="arial" panose="020B0604020202020204" pitchFamily="34" charset="0"/>
                <a:cs typeface="Arial" panose="020B0604020202020204" pitchFamily="34" charset="0"/>
              </a:rPr>
              <a:t>formālie</a:t>
            </a:r>
            <a:endParaRPr lang="en-US" sz="900" b="1" dirty="0">
              <a:solidFill>
                <a:schemeClr val="bg2"/>
              </a:solidFill>
              <a:latin typeface="arial" panose="020B0604020202020204" pitchFamily="34" charset="0"/>
              <a:cs typeface="Arial" panose="020B0604020202020204" pitchFamily="34" charset="0"/>
            </a:endParaRPr>
          </a:p>
        </p:txBody>
      </p:sp>
      <p:sp>
        <p:nvSpPr>
          <p:cNvPr id="426" name="Rectangle: Rounded Corners 425">
            <a:extLst>
              <a:ext uri="{FF2B5EF4-FFF2-40B4-BE49-F238E27FC236}">
                <a16:creationId xmlns:a16="http://schemas.microsoft.com/office/drawing/2014/main" id="{F80879E7-D9D3-4773-869F-A4E295983853}"/>
              </a:ext>
            </a:extLst>
          </p:cNvPr>
          <p:cNvSpPr/>
          <p:nvPr/>
        </p:nvSpPr>
        <p:spPr>
          <a:xfrm>
            <a:off x="186008" y="3386110"/>
            <a:ext cx="1548000" cy="1598986"/>
          </a:xfrm>
          <a:prstGeom prst="roundRect">
            <a:avLst>
              <a:gd name="adj" fmla="val 0"/>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lnSpc>
                <a:spcPct val="107000"/>
              </a:lnSpc>
              <a:spcAft>
                <a:spcPts val="800"/>
              </a:spcAft>
            </a:pPr>
            <a:endParaRPr lang="en-GB" sz="1400" dirty="0">
              <a:solidFill>
                <a:prstClr val="white"/>
              </a:solidFill>
              <a:latin typeface="arial" panose="020B0604020202020204" pitchFamily="34" charset="0"/>
              <a:cs typeface="Times New Roman" panose="02020603050405020304" pitchFamily="18" charset="0"/>
            </a:endParaRPr>
          </a:p>
        </p:txBody>
      </p:sp>
      <p:cxnSp>
        <p:nvCxnSpPr>
          <p:cNvPr id="431" name="Straight Connector 430">
            <a:extLst>
              <a:ext uri="{FF2B5EF4-FFF2-40B4-BE49-F238E27FC236}">
                <a16:creationId xmlns:a16="http://schemas.microsoft.com/office/drawing/2014/main" id="{455938E2-90A4-47CB-86B1-91071A921649}"/>
              </a:ext>
            </a:extLst>
          </p:cNvPr>
          <p:cNvCxnSpPr/>
          <p:nvPr/>
        </p:nvCxnSpPr>
        <p:spPr>
          <a:xfrm>
            <a:off x="200922" y="3962467"/>
            <a:ext cx="187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a:extLst>
              <a:ext uri="{FF2B5EF4-FFF2-40B4-BE49-F238E27FC236}">
                <a16:creationId xmlns:a16="http://schemas.microsoft.com/office/drawing/2014/main" id="{BE1CAE65-1551-466A-B978-F0DB34D95F66}"/>
              </a:ext>
            </a:extLst>
          </p:cNvPr>
          <p:cNvCxnSpPr/>
          <p:nvPr/>
        </p:nvCxnSpPr>
        <p:spPr>
          <a:xfrm>
            <a:off x="221886" y="4362747"/>
            <a:ext cx="1836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a:extLst>
              <a:ext uri="{FF2B5EF4-FFF2-40B4-BE49-F238E27FC236}">
                <a16:creationId xmlns:a16="http://schemas.microsoft.com/office/drawing/2014/main" id="{9DCFE462-632F-4100-B4A5-BCF521189F90}"/>
              </a:ext>
            </a:extLst>
          </p:cNvPr>
          <p:cNvCxnSpPr/>
          <p:nvPr/>
        </p:nvCxnSpPr>
        <p:spPr>
          <a:xfrm>
            <a:off x="200922" y="4723495"/>
            <a:ext cx="187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34" name="Rectangle 433">
            <a:extLst>
              <a:ext uri="{FF2B5EF4-FFF2-40B4-BE49-F238E27FC236}">
                <a16:creationId xmlns:a16="http://schemas.microsoft.com/office/drawing/2014/main" id="{802EC030-52E7-4256-8CD0-A7FE7CD89CA2}"/>
              </a:ext>
            </a:extLst>
          </p:cNvPr>
          <p:cNvSpPr/>
          <p:nvPr/>
        </p:nvSpPr>
        <p:spPr>
          <a:xfrm>
            <a:off x="1713275" y="5101485"/>
            <a:ext cx="1701578" cy="409664"/>
          </a:xfrm>
          <a:prstGeom prst="rect">
            <a:avLst/>
          </a:prstGeom>
          <a:solidFill>
            <a:schemeClr val="bg1">
              <a:lumMod val="85000"/>
            </a:schemeClr>
          </a:solidFill>
          <a:ln>
            <a:noFill/>
          </a:ln>
        </p:spPr>
        <p:txBody>
          <a:bodyPr wrap="square" rtlCol="0">
            <a:spAutoFit/>
          </a:bodyPr>
          <a:lstStyle/>
          <a:p>
            <a:pPr lvl="0" algn="ctr" rtl="0">
              <a:lnSpc>
                <a:spcPct val="107000"/>
              </a:lnSpc>
              <a:spcAft>
                <a:spcPts val="800"/>
              </a:spcAft>
              <a:defRPr/>
            </a:pPr>
            <a:r>
              <a:rPr lang="lv-lv" sz="1000" b="1">
                <a:latin typeface="arial" panose="020B0604020202020204" pitchFamily="34" charset="0"/>
                <a:cs typeface="Arial" panose="020B0604020202020204" pitchFamily="34" charset="0"/>
              </a:rPr>
              <a:t>Vai pārstrukturēšana bijusi veiksmīga?</a:t>
            </a:r>
          </a:p>
        </p:txBody>
      </p:sp>
      <p:grpSp>
        <p:nvGrpSpPr>
          <p:cNvPr id="435" name="Group 434">
            <a:extLst>
              <a:ext uri="{FF2B5EF4-FFF2-40B4-BE49-F238E27FC236}">
                <a16:creationId xmlns:a16="http://schemas.microsoft.com/office/drawing/2014/main" id="{D3D399F9-0838-42AA-89BE-FAC1F195E097}"/>
              </a:ext>
            </a:extLst>
          </p:cNvPr>
          <p:cNvGrpSpPr/>
          <p:nvPr/>
        </p:nvGrpSpPr>
        <p:grpSpPr>
          <a:xfrm>
            <a:off x="882361" y="2872512"/>
            <a:ext cx="326130" cy="326130"/>
            <a:chOff x="830785" y="2920929"/>
            <a:chExt cx="326130" cy="326130"/>
          </a:xfrm>
        </p:grpSpPr>
        <p:sp>
          <p:nvSpPr>
            <p:cNvPr id="436" name="Oval 435">
              <a:extLst>
                <a:ext uri="{FF2B5EF4-FFF2-40B4-BE49-F238E27FC236}">
                  <a16:creationId xmlns:a16="http://schemas.microsoft.com/office/drawing/2014/main" id="{CD3FF229-C6BC-475A-8B28-621E5EF95E67}"/>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437" name="Freeform 60">
              <a:extLst>
                <a:ext uri="{FF2B5EF4-FFF2-40B4-BE49-F238E27FC236}">
                  <a16:creationId xmlns:a16="http://schemas.microsoft.com/office/drawing/2014/main" id="{DF169E9A-806C-4683-AB08-D1279898C04C}"/>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chemeClr val="bg2"/>
            </a:solidFill>
            <a:ln>
              <a:noFill/>
            </a:ln>
          </p:spPr>
          <p:txBody>
            <a:bodyPr vert="horz" wrap="square" lIns="78191" tIns="39096" rIns="78191" bIns="39096" numCol="1" rtlCol="0" anchor="t" anchorCtr="0" compatLnSpc="1">
              <a:prstTxWarp prst="textNoShape">
                <a:avLst/>
              </a:prstTxWarp>
            </a:bodyPr>
            <a:lstStyle/>
            <a:p>
              <a:pPr rtl="0"/>
              <a:endParaRPr lang="en-US" sz="800" dirty="0">
                <a:latin typeface="arial" panose="020B0604020202020204" pitchFamily="34" charset="0"/>
              </a:endParaRPr>
            </a:p>
          </p:txBody>
        </p:sp>
      </p:grpSp>
      <p:sp>
        <p:nvSpPr>
          <p:cNvPr id="442" name="TextBox 441">
            <a:extLst>
              <a:ext uri="{FF2B5EF4-FFF2-40B4-BE49-F238E27FC236}">
                <a16:creationId xmlns:a16="http://schemas.microsoft.com/office/drawing/2014/main" id="{D3F5B936-F9E0-4DE9-A3A5-713ED9F45339}"/>
              </a:ext>
            </a:extLst>
          </p:cNvPr>
          <p:cNvSpPr txBox="1"/>
          <p:nvPr/>
        </p:nvSpPr>
        <p:spPr>
          <a:xfrm>
            <a:off x="4897161" y="2951568"/>
            <a:ext cx="288000" cy="265113"/>
          </a:xfrm>
          <a:prstGeom prst="ellipse">
            <a:avLst/>
          </a:prstGeom>
          <a:solidFill>
            <a:srgbClr val="68478C"/>
          </a:solidFill>
        </p:spPr>
        <p:txBody>
          <a:bodyPr wrap="square" lIns="0" tIns="0" rIns="0" bIns="0" rtlCol="0" anchor="ctr">
            <a:noAutofit/>
          </a:bodyPr>
          <a:lstStyle/>
          <a:p>
            <a:pPr algn="ctr" rtl="0"/>
            <a:r>
              <a:rPr lang="lv-lv" sz="900" b="1">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sp>
        <p:nvSpPr>
          <p:cNvPr id="443" name="TextBox 442">
            <a:extLst>
              <a:ext uri="{FF2B5EF4-FFF2-40B4-BE49-F238E27FC236}">
                <a16:creationId xmlns:a16="http://schemas.microsoft.com/office/drawing/2014/main" id="{50BEBD3E-F04E-4156-A3D9-224A833A802D}"/>
              </a:ext>
            </a:extLst>
          </p:cNvPr>
          <p:cNvSpPr txBox="1"/>
          <p:nvPr/>
        </p:nvSpPr>
        <p:spPr>
          <a:xfrm>
            <a:off x="4616654" y="3932281"/>
            <a:ext cx="353127" cy="138499"/>
          </a:xfrm>
          <a:prstGeom prst="rect">
            <a:avLst/>
          </a:prstGeom>
          <a:solidFill>
            <a:schemeClr val="bg1"/>
          </a:solidFill>
        </p:spPr>
        <p:txBody>
          <a:bodyPr wrap="square" lIns="0" tIns="0" rIns="0" bIns="0" rtlCol="0">
            <a:spAutoFit/>
          </a:bodyPr>
          <a:lstStyle/>
          <a:p>
            <a:pPr algn="ctr" rtl="0"/>
            <a:r>
              <a:rPr lang="lv-lv" sz="900" b="1">
                <a:solidFill>
                  <a:schemeClr val="bg2"/>
                </a:solidFill>
                <a:latin typeface="arial" panose="020B0604020202020204" pitchFamily="34" charset="0"/>
                <a:cs typeface="Arial" panose="020B0604020202020204" pitchFamily="34" charset="0"/>
              </a:rPr>
              <a:t>TAP</a:t>
            </a:r>
          </a:p>
        </p:txBody>
      </p:sp>
      <p:sp>
        <p:nvSpPr>
          <p:cNvPr id="444" name="TextBox 443">
            <a:extLst>
              <a:ext uri="{FF2B5EF4-FFF2-40B4-BE49-F238E27FC236}">
                <a16:creationId xmlns:a16="http://schemas.microsoft.com/office/drawing/2014/main" id="{43EF4EDD-0DD6-4FD7-BDD2-A358249710FC}"/>
              </a:ext>
            </a:extLst>
          </p:cNvPr>
          <p:cNvSpPr txBox="1"/>
          <p:nvPr/>
        </p:nvSpPr>
        <p:spPr>
          <a:xfrm>
            <a:off x="3666482" y="3622715"/>
            <a:ext cx="459876" cy="138499"/>
          </a:xfrm>
          <a:prstGeom prst="rect">
            <a:avLst/>
          </a:prstGeom>
          <a:solidFill>
            <a:schemeClr val="bg1"/>
          </a:solidFill>
        </p:spPr>
        <p:txBody>
          <a:bodyPr wrap="square" lIns="0" tIns="0" rIns="0" bIns="0" rtlCol="0">
            <a:spAutoFit/>
          </a:bodyPr>
          <a:lstStyle/>
          <a:p>
            <a:pPr algn="ctr" rtl="0"/>
            <a:r>
              <a:rPr lang="lv-lv" sz="900" b="1">
                <a:solidFill>
                  <a:schemeClr val="bg2"/>
                </a:solidFill>
                <a:latin typeface="arial" panose="020B0604020202020204" pitchFamily="34" charset="0"/>
                <a:cs typeface="Arial" panose="020B0604020202020204" pitchFamily="34" charset="0"/>
              </a:rPr>
              <a:t>ĀTAP</a:t>
            </a:r>
          </a:p>
        </p:txBody>
      </p:sp>
      <p:sp>
        <p:nvSpPr>
          <p:cNvPr id="445" name="TextBox 444">
            <a:extLst>
              <a:ext uri="{FF2B5EF4-FFF2-40B4-BE49-F238E27FC236}">
                <a16:creationId xmlns:a16="http://schemas.microsoft.com/office/drawing/2014/main" id="{6F590217-B8A3-4A6D-97C9-C5F147F1C682}"/>
              </a:ext>
            </a:extLst>
          </p:cNvPr>
          <p:cNvSpPr txBox="1"/>
          <p:nvPr/>
        </p:nvSpPr>
        <p:spPr>
          <a:xfrm>
            <a:off x="3548654" y="5624513"/>
            <a:ext cx="1454634" cy="715600"/>
          </a:xfrm>
          <a:prstGeom prst="rect">
            <a:avLst/>
          </a:prstGeom>
          <a:solidFill>
            <a:schemeClr val="bg1">
              <a:lumMod val="95000"/>
            </a:schemeClr>
          </a:solidFill>
        </p:spPr>
        <p:txBody>
          <a:bodyPr wrap="square" lIns="72000" tIns="36000" rIns="72000" bIns="36000" rtlCol="0" anchor="ctr">
            <a:noAutofit/>
          </a:bodyPr>
          <a:lstStyle/>
          <a:p>
            <a:pPr rtl="0"/>
            <a:r>
              <a:rPr lang="lv-LV" sz="1000" b="1" dirty="0">
                <a:solidFill>
                  <a:srgbClr val="68478C"/>
                </a:solidFill>
                <a:latin typeface="arial" panose="020B0604020202020204" pitchFamily="34" charset="0"/>
                <a:cs typeface="Arial" panose="020B0604020202020204" pitchFamily="34" charset="0"/>
              </a:rPr>
              <a:t>Uzņēmuma maksātnespējas </a:t>
            </a:r>
          </a:p>
          <a:p>
            <a:pPr rtl="0"/>
            <a:r>
              <a:rPr lang="lv-LV" sz="1000" b="1" dirty="0">
                <a:solidFill>
                  <a:srgbClr val="68478C"/>
                </a:solidFill>
                <a:latin typeface="arial" panose="020B0604020202020204" pitchFamily="34" charset="0"/>
                <a:cs typeface="Arial" panose="020B0604020202020204" pitchFamily="34" charset="0"/>
              </a:rPr>
              <a:t>process</a:t>
            </a:r>
            <a:endParaRPr lang="lv-lv" sz="1000" b="1" dirty="0">
              <a:solidFill>
                <a:srgbClr val="68478C"/>
              </a:solidFill>
              <a:latin typeface="arial" panose="020B0604020202020204" pitchFamily="34" charset="0"/>
              <a:cs typeface="Arial" panose="020B0604020202020204" pitchFamily="34" charset="0"/>
            </a:endParaRPr>
          </a:p>
        </p:txBody>
      </p:sp>
      <p:cxnSp>
        <p:nvCxnSpPr>
          <p:cNvPr id="446" name="Connector: Elbow 445">
            <a:extLst>
              <a:ext uri="{FF2B5EF4-FFF2-40B4-BE49-F238E27FC236}">
                <a16:creationId xmlns:a16="http://schemas.microsoft.com/office/drawing/2014/main" id="{107FDF97-8B05-4766-B3AC-D91BD705603A}"/>
              </a:ext>
            </a:extLst>
          </p:cNvPr>
          <p:cNvCxnSpPr>
            <a:cxnSpLocks/>
            <a:stCxn id="443" idx="1"/>
            <a:endCxn id="434" idx="0"/>
          </p:cNvCxnSpPr>
          <p:nvPr/>
        </p:nvCxnSpPr>
        <p:spPr>
          <a:xfrm rot="10800000" flipV="1">
            <a:off x="2564064" y="4001531"/>
            <a:ext cx="2052590" cy="1099954"/>
          </a:xfrm>
          <a:prstGeom prst="bentConnector2">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447" name="Connector: Elbow 446">
            <a:extLst>
              <a:ext uri="{FF2B5EF4-FFF2-40B4-BE49-F238E27FC236}">
                <a16:creationId xmlns:a16="http://schemas.microsoft.com/office/drawing/2014/main" id="{605CDB82-5344-416F-B7A4-F51B58C48A65}"/>
              </a:ext>
            </a:extLst>
          </p:cNvPr>
          <p:cNvCxnSpPr>
            <a:cxnSpLocks/>
            <a:endCxn id="434" idx="1"/>
          </p:cNvCxnSpPr>
          <p:nvPr/>
        </p:nvCxnSpPr>
        <p:spPr>
          <a:xfrm>
            <a:off x="747237" y="4950162"/>
            <a:ext cx="966038" cy="356155"/>
          </a:xfrm>
          <a:prstGeom prst="bentConnector3">
            <a:avLst>
              <a:gd name="adj1" fmla="val -544"/>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448" name="Group 447">
            <a:extLst>
              <a:ext uri="{FF2B5EF4-FFF2-40B4-BE49-F238E27FC236}">
                <a16:creationId xmlns:a16="http://schemas.microsoft.com/office/drawing/2014/main" id="{DC9A1EBA-0A4C-441F-8306-89ABBCAEA66F}"/>
              </a:ext>
            </a:extLst>
          </p:cNvPr>
          <p:cNvGrpSpPr/>
          <p:nvPr/>
        </p:nvGrpSpPr>
        <p:grpSpPr>
          <a:xfrm>
            <a:off x="3759192" y="5160682"/>
            <a:ext cx="277482" cy="277482"/>
            <a:chOff x="3759192" y="2945445"/>
            <a:chExt cx="277482" cy="277482"/>
          </a:xfrm>
        </p:grpSpPr>
        <p:sp>
          <p:nvSpPr>
            <p:cNvPr id="449" name="Oval 448">
              <a:extLst>
                <a:ext uri="{FF2B5EF4-FFF2-40B4-BE49-F238E27FC236}">
                  <a16:creationId xmlns:a16="http://schemas.microsoft.com/office/drawing/2014/main" id="{9B9194A9-F6A1-448B-A6FC-078BE71C4BAF}"/>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450" name="Freeform 61">
              <a:extLst>
                <a:ext uri="{FF2B5EF4-FFF2-40B4-BE49-F238E27FC236}">
                  <a16:creationId xmlns:a16="http://schemas.microsoft.com/office/drawing/2014/main" id="{2521583F-A8DA-468E-9728-CE8F8D99E524}"/>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rgbClr val="7F7F7F"/>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sp>
        <p:nvSpPr>
          <p:cNvPr id="451" name="TextBox 450">
            <a:extLst>
              <a:ext uri="{FF2B5EF4-FFF2-40B4-BE49-F238E27FC236}">
                <a16:creationId xmlns:a16="http://schemas.microsoft.com/office/drawing/2014/main" id="{C5391E63-DFA0-47B3-9B3C-900FE3769D0A}"/>
              </a:ext>
            </a:extLst>
          </p:cNvPr>
          <p:cNvSpPr txBox="1"/>
          <p:nvPr/>
        </p:nvSpPr>
        <p:spPr>
          <a:xfrm>
            <a:off x="4660235" y="5178392"/>
            <a:ext cx="288000" cy="253588"/>
          </a:xfrm>
          <a:prstGeom prst="ellipse">
            <a:avLst/>
          </a:prstGeom>
          <a:solidFill>
            <a:srgbClr val="68478C"/>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sp>
        <p:nvSpPr>
          <p:cNvPr id="452" name="Rectangle: Rounded Corners 451">
            <a:extLst>
              <a:ext uri="{FF2B5EF4-FFF2-40B4-BE49-F238E27FC236}">
                <a16:creationId xmlns:a16="http://schemas.microsoft.com/office/drawing/2014/main" id="{A38D5F17-C391-4CD3-B6CA-30831F1D04B9}"/>
              </a:ext>
            </a:extLst>
          </p:cNvPr>
          <p:cNvSpPr/>
          <p:nvPr/>
        </p:nvSpPr>
        <p:spPr>
          <a:xfrm>
            <a:off x="1713275" y="5624513"/>
            <a:ext cx="1791587" cy="720725"/>
          </a:xfrm>
          <a:prstGeom prst="roundRect">
            <a:avLst>
              <a:gd name="adj" fmla="val 0"/>
            </a:avLst>
          </a:prstGeom>
          <a:solidFill>
            <a:schemeClr val="tx1">
              <a:lumMod val="50000"/>
              <a:lumOff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36000" numCol="1" spcCol="0" rtlCol="0" fromWordArt="0" anchor="ctr" anchorCtr="0" forceAA="0" compatLnSpc="1">
            <a:prstTxWarp prst="textNoShape">
              <a:avLst/>
            </a:prstTxWarp>
            <a:noAutofit/>
          </a:bodyPr>
          <a:lstStyle/>
          <a:p>
            <a:pPr rtl="0"/>
            <a:r>
              <a:rPr lang="lv-lv" sz="1000" b="1">
                <a:solidFill>
                  <a:schemeClr val="bg1"/>
                </a:solidFill>
                <a:latin typeface="arial" panose="020B0604020202020204" pitchFamily="34" charset="0"/>
                <a:cs typeface="Arial" panose="020B0604020202020204" pitchFamily="34" charset="0"/>
              </a:rPr>
              <a:t>Finanšu </a:t>
            </a:r>
            <a:br>
              <a:rPr lang="en-US" sz="1000" b="1" dirty="0">
                <a:solidFill>
                  <a:schemeClr val="bg1"/>
                </a:solidFill>
                <a:latin typeface="arial" panose="020B0604020202020204" pitchFamily="34" charset="0"/>
                <a:cs typeface="Arial" panose="020B0604020202020204" pitchFamily="34" charset="0"/>
              </a:rPr>
            </a:br>
            <a:r>
              <a:rPr lang="lv-lv" sz="1000" b="1">
                <a:solidFill>
                  <a:schemeClr val="bg1"/>
                </a:solidFill>
                <a:latin typeface="arial" panose="020B0604020202020204" pitchFamily="34" charset="0"/>
                <a:cs typeface="Arial" panose="020B0604020202020204" pitchFamily="34" charset="0"/>
              </a:rPr>
              <a:t>stabilitāte</a:t>
            </a:r>
          </a:p>
        </p:txBody>
      </p:sp>
      <p:grpSp>
        <p:nvGrpSpPr>
          <p:cNvPr id="453" name="Group 452">
            <a:extLst>
              <a:ext uri="{FF2B5EF4-FFF2-40B4-BE49-F238E27FC236}">
                <a16:creationId xmlns:a16="http://schemas.microsoft.com/office/drawing/2014/main" id="{96B62243-DB51-44D5-A98D-061EC4079313}"/>
              </a:ext>
            </a:extLst>
          </p:cNvPr>
          <p:cNvGrpSpPr/>
          <p:nvPr/>
        </p:nvGrpSpPr>
        <p:grpSpPr>
          <a:xfrm>
            <a:off x="2574365" y="5728684"/>
            <a:ext cx="841763" cy="512383"/>
            <a:chOff x="7147037" y="5625683"/>
            <a:chExt cx="674988" cy="365308"/>
          </a:xfrm>
        </p:grpSpPr>
        <p:grpSp>
          <p:nvGrpSpPr>
            <p:cNvPr id="454" name="Group 453">
              <a:extLst>
                <a:ext uri="{FF2B5EF4-FFF2-40B4-BE49-F238E27FC236}">
                  <a16:creationId xmlns:a16="http://schemas.microsoft.com/office/drawing/2014/main" id="{A0FE3F31-EFB3-4EFE-A45E-94FD7A9DAE36}"/>
                </a:ext>
              </a:extLst>
            </p:cNvPr>
            <p:cNvGrpSpPr/>
            <p:nvPr/>
          </p:nvGrpSpPr>
          <p:grpSpPr>
            <a:xfrm>
              <a:off x="7147037" y="5625683"/>
              <a:ext cx="651695" cy="365308"/>
              <a:chOff x="782176" y="2867715"/>
              <a:chExt cx="903434" cy="506420"/>
            </a:xfrm>
          </p:grpSpPr>
          <p:cxnSp>
            <p:nvCxnSpPr>
              <p:cNvPr id="457" name="Straight Connector 456">
                <a:extLst>
                  <a:ext uri="{FF2B5EF4-FFF2-40B4-BE49-F238E27FC236}">
                    <a16:creationId xmlns:a16="http://schemas.microsoft.com/office/drawing/2014/main" id="{6B2287DE-9D09-456B-BD23-00B2C603A653}"/>
                  </a:ext>
                </a:extLst>
              </p:cNvPr>
              <p:cNvCxnSpPr/>
              <p:nvPr/>
            </p:nvCxnSpPr>
            <p:spPr>
              <a:xfrm>
                <a:off x="782176" y="295751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8" name="Straight Connector 457">
                <a:extLst>
                  <a:ext uri="{FF2B5EF4-FFF2-40B4-BE49-F238E27FC236}">
                    <a16:creationId xmlns:a16="http://schemas.microsoft.com/office/drawing/2014/main" id="{EB296B5F-1F7C-490D-ACCA-445133A66942}"/>
                  </a:ext>
                </a:extLst>
              </p:cNvPr>
              <p:cNvCxnSpPr/>
              <p:nvPr/>
            </p:nvCxnSpPr>
            <p:spPr>
              <a:xfrm>
                <a:off x="782176" y="3125092"/>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59" name="Straight Connector 458">
                <a:extLst>
                  <a:ext uri="{FF2B5EF4-FFF2-40B4-BE49-F238E27FC236}">
                    <a16:creationId xmlns:a16="http://schemas.microsoft.com/office/drawing/2014/main" id="{3238DDE4-FF42-488B-BC47-CCD6550E62C8}"/>
                  </a:ext>
                </a:extLst>
              </p:cNvPr>
              <p:cNvCxnSpPr/>
              <p:nvPr/>
            </p:nvCxnSpPr>
            <p:spPr>
              <a:xfrm>
                <a:off x="782176" y="3279873"/>
                <a:ext cx="884699" cy="0"/>
              </a:xfrm>
              <a:prstGeom prst="line">
                <a:avLst/>
              </a:prstGeom>
              <a:ln w="3175" cap="flat" cmpd="sng" algn="ctr">
                <a:solidFill>
                  <a:schemeClr val="bg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460" name="Group 459">
                <a:extLst>
                  <a:ext uri="{FF2B5EF4-FFF2-40B4-BE49-F238E27FC236}">
                    <a16:creationId xmlns:a16="http://schemas.microsoft.com/office/drawing/2014/main" id="{A97A5F9A-CBFF-4D33-909D-F9EB724B4EE7}"/>
                  </a:ext>
                </a:extLst>
              </p:cNvPr>
              <p:cNvGrpSpPr/>
              <p:nvPr/>
            </p:nvGrpSpPr>
            <p:grpSpPr>
              <a:xfrm>
                <a:off x="782176" y="2867715"/>
                <a:ext cx="903434" cy="506420"/>
                <a:chOff x="818686" y="1701475"/>
                <a:chExt cx="903434" cy="506420"/>
              </a:xfrm>
            </p:grpSpPr>
            <p:cxnSp>
              <p:nvCxnSpPr>
                <p:cNvPr id="461" name="Straight Connector 460">
                  <a:extLst>
                    <a:ext uri="{FF2B5EF4-FFF2-40B4-BE49-F238E27FC236}">
                      <a16:creationId xmlns:a16="http://schemas.microsoft.com/office/drawing/2014/main" id="{92E76DC7-2AB9-4416-841D-A33D18ADB2AC}"/>
                    </a:ext>
                  </a:extLst>
                </p:cNvPr>
                <p:cNvCxnSpPr>
                  <a:cxnSpLocks/>
                </p:cNvCxnSpPr>
                <p:nvPr/>
              </p:nvCxnSpPr>
              <p:spPr>
                <a:xfrm>
                  <a:off x="818686" y="1701475"/>
                  <a:ext cx="0" cy="50642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62" name="Straight Connector 461">
                  <a:extLst>
                    <a:ext uri="{FF2B5EF4-FFF2-40B4-BE49-F238E27FC236}">
                      <a16:creationId xmlns:a16="http://schemas.microsoft.com/office/drawing/2014/main" id="{26C831BB-E9B3-4A3C-BC9B-E42861907F19}"/>
                    </a:ext>
                  </a:extLst>
                </p:cNvPr>
                <p:cNvCxnSpPr>
                  <a:cxnSpLocks/>
                </p:cNvCxnSpPr>
                <p:nvPr/>
              </p:nvCxnSpPr>
              <p:spPr>
                <a:xfrm flipH="1">
                  <a:off x="818686" y="2199324"/>
                  <a:ext cx="903434" cy="0"/>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63" name="Straight Connector 462">
                  <a:extLst>
                    <a:ext uri="{FF2B5EF4-FFF2-40B4-BE49-F238E27FC236}">
                      <a16:creationId xmlns:a16="http://schemas.microsoft.com/office/drawing/2014/main" id="{FB930B30-E4DA-49E5-9157-F80162AB62EB}"/>
                    </a:ext>
                  </a:extLst>
                </p:cNvPr>
                <p:cNvCxnSpPr>
                  <a:cxnSpLocks/>
                </p:cNvCxnSpPr>
                <p:nvPr/>
              </p:nvCxnSpPr>
              <p:spPr>
                <a:xfrm flipH="1">
                  <a:off x="871580" y="1903095"/>
                  <a:ext cx="69014" cy="1173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64" name="Straight Connector 463">
                  <a:extLst>
                    <a:ext uri="{FF2B5EF4-FFF2-40B4-BE49-F238E27FC236}">
                      <a16:creationId xmlns:a16="http://schemas.microsoft.com/office/drawing/2014/main" id="{FFE99438-F1BF-47F0-B26F-650AC4BC89EB}"/>
                    </a:ext>
                  </a:extLst>
                </p:cNvPr>
                <p:cNvCxnSpPr>
                  <a:cxnSpLocks/>
                </p:cNvCxnSpPr>
                <p:nvPr/>
              </p:nvCxnSpPr>
              <p:spPr>
                <a:xfrm flipH="1" flipV="1">
                  <a:off x="918902" y="1906719"/>
                  <a:ext cx="122527" cy="39717"/>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65" name="Straight Connector 464">
                  <a:extLst>
                    <a:ext uri="{FF2B5EF4-FFF2-40B4-BE49-F238E27FC236}">
                      <a16:creationId xmlns:a16="http://schemas.microsoft.com/office/drawing/2014/main" id="{AED8BE4F-6A7B-4BDA-986D-0672046412CD}"/>
                    </a:ext>
                  </a:extLst>
                </p:cNvPr>
                <p:cNvCxnSpPr>
                  <a:cxnSpLocks/>
                </p:cNvCxnSpPr>
                <p:nvPr/>
              </p:nvCxnSpPr>
              <p:spPr>
                <a:xfrm flipV="1">
                  <a:off x="1021556" y="1872142"/>
                  <a:ext cx="94937" cy="78578"/>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66" name="Straight Connector 465">
                  <a:extLst>
                    <a:ext uri="{FF2B5EF4-FFF2-40B4-BE49-F238E27FC236}">
                      <a16:creationId xmlns:a16="http://schemas.microsoft.com/office/drawing/2014/main" id="{DDE0B9C7-EAD5-47FB-B29E-A410E3812F07}"/>
                    </a:ext>
                  </a:extLst>
                </p:cNvPr>
                <p:cNvCxnSpPr>
                  <a:cxnSpLocks/>
                </p:cNvCxnSpPr>
                <p:nvPr/>
              </p:nvCxnSpPr>
              <p:spPr>
                <a:xfrm flipV="1">
                  <a:off x="1104586" y="1856013"/>
                  <a:ext cx="129309" cy="2088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67" name="Straight Connector 466">
                  <a:extLst>
                    <a:ext uri="{FF2B5EF4-FFF2-40B4-BE49-F238E27FC236}">
                      <a16:creationId xmlns:a16="http://schemas.microsoft.com/office/drawing/2014/main" id="{7CF85793-B4B8-48D1-B08A-29160572CFF8}"/>
                    </a:ext>
                  </a:extLst>
                </p:cNvPr>
                <p:cNvCxnSpPr>
                  <a:cxnSpLocks/>
                </p:cNvCxnSpPr>
                <p:nvPr/>
              </p:nvCxnSpPr>
              <p:spPr>
                <a:xfrm flipV="1">
                  <a:off x="1222621" y="1784096"/>
                  <a:ext cx="103901" cy="76680"/>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cxnSp>
              <p:nvCxnSpPr>
                <p:cNvPr id="468" name="Straight Connector 467">
                  <a:extLst>
                    <a:ext uri="{FF2B5EF4-FFF2-40B4-BE49-F238E27FC236}">
                      <a16:creationId xmlns:a16="http://schemas.microsoft.com/office/drawing/2014/main" id="{5F979A49-7AD7-40C7-98EC-45998CD8187C}"/>
                    </a:ext>
                  </a:extLst>
                </p:cNvPr>
                <p:cNvCxnSpPr>
                  <a:cxnSpLocks/>
                </p:cNvCxnSpPr>
                <p:nvPr/>
              </p:nvCxnSpPr>
              <p:spPr>
                <a:xfrm>
                  <a:off x="1398161" y="1816384"/>
                  <a:ext cx="82301" cy="91955"/>
                </a:xfrm>
                <a:prstGeom prst="line">
                  <a:avLst/>
                </a:prstGeom>
                <a:ln w="38100">
                  <a:solidFill>
                    <a:schemeClr val="accent4"/>
                  </a:solidFill>
                </a:ln>
              </p:spPr>
              <p:style>
                <a:lnRef idx="3">
                  <a:schemeClr val="accent2"/>
                </a:lnRef>
                <a:fillRef idx="0">
                  <a:schemeClr val="accent2"/>
                </a:fillRef>
                <a:effectRef idx="2">
                  <a:schemeClr val="accent2"/>
                </a:effectRef>
                <a:fontRef idx="minor">
                  <a:schemeClr val="tx1"/>
                </a:fontRef>
              </p:style>
            </p:cxnSp>
            <p:cxnSp>
              <p:nvCxnSpPr>
                <p:cNvPr id="469" name="Straight Connector 468">
                  <a:extLst>
                    <a:ext uri="{FF2B5EF4-FFF2-40B4-BE49-F238E27FC236}">
                      <a16:creationId xmlns:a16="http://schemas.microsoft.com/office/drawing/2014/main" id="{2CA19E0A-B4E7-48F5-8954-1A0C555FB86F}"/>
                    </a:ext>
                  </a:extLst>
                </p:cNvPr>
                <p:cNvCxnSpPr>
                  <a:cxnSpLocks/>
                </p:cNvCxnSpPr>
                <p:nvPr/>
              </p:nvCxnSpPr>
              <p:spPr>
                <a:xfrm>
                  <a:off x="1309454" y="1789749"/>
                  <a:ext cx="97686" cy="38339"/>
                </a:xfrm>
                <a:prstGeom prst="line">
                  <a:avLst/>
                </a:prstGeom>
                <a:ln w="38100">
                  <a:solidFill>
                    <a:schemeClr val="bg1"/>
                  </a:solidFill>
                </a:ln>
              </p:spPr>
              <p:style>
                <a:lnRef idx="3">
                  <a:schemeClr val="accent2"/>
                </a:lnRef>
                <a:fillRef idx="0">
                  <a:schemeClr val="accent2"/>
                </a:fillRef>
                <a:effectRef idx="2">
                  <a:schemeClr val="accent2"/>
                </a:effectRef>
                <a:fontRef idx="minor">
                  <a:schemeClr val="tx1"/>
                </a:fontRef>
              </p:style>
            </p:cxnSp>
          </p:grpSp>
        </p:grpSp>
        <p:cxnSp>
          <p:nvCxnSpPr>
            <p:cNvPr id="455" name="Straight Connector 454">
              <a:extLst>
                <a:ext uri="{FF2B5EF4-FFF2-40B4-BE49-F238E27FC236}">
                  <a16:creationId xmlns:a16="http://schemas.microsoft.com/office/drawing/2014/main" id="{BC59C831-3F20-4E7E-AFF6-F9C30D9DBFF0}"/>
                </a:ext>
              </a:extLst>
            </p:cNvPr>
            <p:cNvCxnSpPr>
              <a:cxnSpLocks/>
            </p:cNvCxnSpPr>
            <p:nvPr/>
          </p:nvCxnSpPr>
          <p:spPr>
            <a:xfrm flipV="1">
              <a:off x="7654985" y="5774905"/>
              <a:ext cx="167040" cy="28266"/>
            </a:xfrm>
            <a:prstGeom prst="line">
              <a:avLst/>
            </a:prstGeom>
            <a:ln w="38100">
              <a:solidFill>
                <a:srgbClr val="92D050"/>
              </a:solidFill>
            </a:ln>
          </p:spPr>
          <p:style>
            <a:lnRef idx="3">
              <a:schemeClr val="accent2"/>
            </a:lnRef>
            <a:fillRef idx="0">
              <a:schemeClr val="accent2"/>
            </a:fillRef>
            <a:effectRef idx="2">
              <a:schemeClr val="accent2"/>
            </a:effectRef>
            <a:fontRef idx="minor">
              <a:schemeClr val="tx1"/>
            </a:fontRef>
          </p:style>
        </p:cxnSp>
        <p:cxnSp>
          <p:nvCxnSpPr>
            <p:cNvPr id="456" name="Straight Connector 455">
              <a:extLst>
                <a:ext uri="{FF2B5EF4-FFF2-40B4-BE49-F238E27FC236}">
                  <a16:creationId xmlns:a16="http://schemas.microsoft.com/office/drawing/2014/main" id="{03F356B1-5C41-4C65-BE86-72A24037184B}"/>
                </a:ext>
              </a:extLst>
            </p:cNvPr>
            <p:cNvCxnSpPr>
              <a:cxnSpLocks/>
            </p:cNvCxnSpPr>
            <p:nvPr/>
          </p:nvCxnSpPr>
          <p:spPr>
            <a:xfrm>
              <a:off x="7609438" y="5755236"/>
              <a:ext cx="56173" cy="58221"/>
            </a:xfrm>
            <a:prstGeom prst="line">
              <a:avLst/>
            </a:prstGeom>
            <a:ln w="38100">
              <a:solidFill>
                <a:schemeClr val="accent2"/>
              </a:solidFill>
            </a:ln>
          </p:spPr>
          <p:style>
            <a:lnRef idx="3">
              <a:schemeClr val="accent2"/>
            </a:lnRef>
            <a:fillRef idx="0">
              <a:schemeClr val="accent2"/>
            </a:fillRef>
            <a:effectRef idx="2">
              <a:schemeClr val="accent2"/>
            </a:effectRef>
            <a:fontRef idx="minor">
              <a:schemeClr val="tx1"/>
            </a:fontRef>
          </p:style>
        </p:cxnSp>
      </p:grpSp>
      <p:sp>
        <p:nvSpPr>
          <p:cNvPr id="470" name="Freeform 65">
            <a:extLst>
              <a:ext uri="{FF2B5EF4-FFF2-40B4-BE49-F238E27FC236}">
                <a16:creationId xmlns:a16="http://schemas.microsoft.com/office/drawing/2014/main" id="{180471BE-DF30-4859-B14B-EF29CD933807}"/>
              </a:ext>
            </a:extLst>
          </p:cNvPr>
          <p:cNvSpPr>
            <a:spLocks noChangeAspect="1"/>
          </p:cNvSpPr>
          <p:nvPr/>
        </p:nvSpPr>
        <p:spPr bwMode="auto">
          <a:xfrm>
            <a:off x="4544164" y="5745628"/>
            <a:ext cx="372376" cy="372376"/>
          </a:xfrm>
          <a:custGeom>
            <a:avLst/>
            <a:gdLst>
              <a:gd name="T0" fmla="*/ 284 w 302"/>
              <a:gd name="T1" fmla="*/ 0 h 302"/>
              <a:gd name="T2" fmla="*/ 151 w 302"/>
              <a:gd name="T3" fmla="*/ 133 h 302"/>
              <a:gd name="T4" fmla="*/ 18 w 302"/>
              <a:gd name="T5" fmla="*/ 0 h 302"/>
              <a:gd name="T6" fmla="*/ 0 w 302"/>
              <a:gd name="T7" fmla="*/ 18 h 302"/>
              <a:gd name="T8" fmla="*/ 133 w 302"/>
              <a:gd name="T9" fmla="*/ 151 h 302"/>
              <a:gd name="T10" fmla="*/ 0 w 302"/>
              <a:gd name="T11" fmla="*/ 284 h 302"/>
              <a:gd name="T12" fmla="*/ 18 w 302"/>
              <a:gd name="T13" fmla="*/ 302 h 302"/>
              <a:gd name="T14" fmla="*/ 151 w 302"/>
              <a:gd name="T15" fmla="*/ 169 h 302"/>
              <a:gd name="T16" fmla="*/ 284 w 302"/>
              <a:gd name="T17" fmla="*/ 302 h 302"/>
              <a:gd name="T18" fmla="*/ 302 w 302"/>
              <a:gd name="T19" fmla="*/ 284 h 302"/>
              <a:gd name="T20" fmla="*/ 169 w 302"/>
              <a:gd name="T21" fmla="*/ 151 h 302"/>
              <a:gd name="T22" fmla="*/ 302 w 302"/>
              <a:gd name="T23" fmla="*/ 18 h 302"/>
              <a:gd name="T24" fmla="*/ 284 w 302"/>
              <a:gd name="T25"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 h="302">
                <a:moveTo>
                  <a:pt x="284" y="0"/>
                </a:moveTo>
                <a:lnTo>
                  <a:pt x="151" y="133"/>
                </a:lnTo>
                <a:lnTo>
                  <a:pt x="18" y="0"/>
                </a:lnTo>
                <a:lnTo>
                  <a:pt x="0" y="18"/>
                </a:lnTo>
                <a:lnTo>
                  <a:pt x="133" y="151"/>
                </a:lnTo>
                <a:lnTo>
                  <a:pt x="0" y="284"/>
                </a:lnTo>
                <a:lnTo>
                  <a:pt x="18" y="302"/>
                </a:lnTo>
                <a:lnTo>
                  <a:pt x="151" y="169"/>
                </a:lnTo>
                <a:lnTo>
                  <a:pt x="284" y="302"/>
                </a:lnTo>
                <a:lnTo>
                  <a:pt x="302" y="284"/>
                </a:lnTo>
                <a:lnTo>
                  <a:pt x="169" y="151"/>
                </a:lnTo>
                <a:lnTo>
                  <a:pt x="302" y="18"/>
                </a:lnTo>
                <a:lnTo>
                  <a:pt x="284" y="0"/>
                </a:lnTo>
                <a:close/>
              </a:path>
            </a:pathLst>
          </a:custGeom>
          <a:solidFill>
            <a:srgbClr val="68478C"/>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cxnSp>
        <p:nvCxnSpPr>
          <p:cNvPr id="471" name="Connector: Elbow 470">
            <a:extLst>
              <a:ext uri="{FF2B5EF4-FFF2-40B4-BE49-F238E27FC236}">
                <a16:creationId xmlns:a16="http://schemas.microsoft.com/office/drawing/2014/main" id="{68199445-52EC-4815-9717-D338A3D673A4}"/>
              </a:ext>
            </a:extLst>
          </p:cNvPr>
          <p:cNvCxnSpPr>
            <a:cxnSpLocks/>
            <a:stCxn id="451" idx="0"/>
            <a:endCxn id="444" idx="2"/>
          </p:cNvCxnSpPr>
          <p:nvPr/>
        </p:nvCxnSpPr>
        <p:spPr>
          <a:xfrm rot="16200000" flipV="1">
            <a:off x="3641739" y="4015895"/>
            <a:ext cx="1417178" cy="907815"/>
          </a:xfrm>
          <a:prstGeom prst="bentConnector3">
            <a:avLst/>
          </a:prstGeom>
          <a:ln w="3175">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472" name="TextBox 471">
            <a:extLst>
              <a:ext uri="{FF2B5EF4-FFF2-40B4-BE49-F238E27FC236}">
                <a16:creationId xmlns:a16="http://schemas.microsoft.com/office/drawing/2014/main" id="{B724B995-1150-4AC2-B556-05F4707AFA4B}"/>
              </a:ext>
            </a:extLst>
          </p:cNvPr>
          <p:cNvSpPr txBox="1"/>
          <p:nvPr/>
        </p:nvSpPr>
        <p:spPr>
          <a:xfrm>
            <a:off x="4660235" y="4368746"/>
            <a:ext cx="288000" cy="253588"/>
          </a:xfrm>
          <a:prstGeom prst="ellipse">
            <a:avLst/>
          </a:prstGeom>
          <a:solidFill>
            <a:schemeClr val="bg2"/>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cxnSp>
        <p:nvCxnSpPr>
          <p:cNvPr id="473" name="Connector: Elbow 472">
            <a:extLst>
              <a:ext uri="{FF2B5EF4-FFF2-40B4-BE49-F238E27FC236}">
                <a16:creationId xmlns:a16="http://schemas.microsoft.com/office/drawing/2014/main" id="{32FD6806-C7D8-4D6F-B841-4F47C1341CE0}"/>
              </a:ext>
            </a:extLst>
          </p:cNvPr>
          <p:cNvCxnSpPr>
            <a:cxnSpLocks/>
            <a:stCxn id="405" idx="3"/>
            <a:endCxn id="445" idx="3"/>
          </p:cNvCxnSpPr>
          <p:nvPr/>
        </p:nvCxnSpPr>
        <p:spPr>
          <a:xfrm>
            <a:off x="3504862" y="2384426"/>
            <a:ext cx="1498426" cy="3597887"/>
          </a:xfrm>
          <a:prstGeom prst="bentConnector3">
            <a:avLst>
              <a:gd name="adj1" fmla="val 115256"/>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74" name="Connector: Elbow 473">
            <a:extLst>
              <a:ext uri="{FF2B5EF4-FFF2-40B4-BE49-F238E27FC236}">
                <a16:creationId xmlns:a16="http://schemas.microsoft.com/office/drawing/2014/main" id="{16DB0D43-688E-4816-A035-4CFF3419FF38}"/>
              </a:ext>
            </a:extLst>
          </p:cNvPr>
          <p:cNvCxnSpPr>
            <a:cxnSpLocks/>
            <a:stCxn id="442" idx="6"/>
            <a:endCxn id="445" idx="3"/>
          </p:cNvCxnSpPr>
          <p:nvPr/>
        </p:nvCxnSpPr>
        <p:spPr>
          <a:xfrm flipH="1">
            <a:off x="5003288" y="3084125"/>
            <a:ext cx="181873" cy="2898188"/>
          </a:xfrm>
          <a:prstGeom prst="bentConnector3">
            <a:avLst>
              <a:gd name="adj1" fmla="val -37829"/>
            </a:avLst>
          </a:prstGeom>
          <a:ln w="3175">
            <a:solidFill>
              <a:srgbClr val="68478C"/>
            </a:solidFill>
            <a:tailEnd type="triangle"/>
          </a:ln>
        </p:spPr>
        <p:style>
          <a:lnRef idx="1">
            <a:schemeClr val="accent1"/>
          </a:lnRef>
          <a:fillRef idx="0">
            <a:schemeClr val="accent1"/>
          </a:fillRef>
          <a:effectRef idx="0">
            <a:schemeClr val="accent1"/>
          </a:effectRef>
          <a:fontRef idx="minor">
            <a:schemeClr val="tx1"/>
          </a:fontRef>
        </p:style>
      </p:cxnSp>
      <p:sp>
        <p:nvSpPr>
          <p:cNvPr id="475" name="Freeform 349">
            <a:extLst>
              <a:ext uri="{FF2B5EF4-FFF2-40B4-BE49-F238E27FC236}">
                <a16:creationId xmlns:a16="http://schemas.microsoft.com/office/drawing/2014/main" id="{9DCE0839-C15B-4F94-BB1E-EB21E72BF8E1}"/>
              </a:ext>
            </a:extLst>
          </p:cNvPr>
          <p:cNvSpPr>
            <a:spLocks noEditPoints="1"/>
          </p:cNvSpPr>
          <p:nvPr/>
        </p:nvSpPr>
        <p:spPr bwMode="auto">
          <a:xfrm>
            <a:off x="1781821" y="3695728"/>
            <a:ext cx="206579" cy="212756"/>
          </a:xfrm>
          <a:custGeom>
            <a:avLst/>
            <a:gdLst>
              <a:gd name="T0" fmla="*/ 11 w 234"/>
              <a:gd name="T1" fmla="*/ 225 h 241"/>
              <a:gd name="T2" fmla="*/ 0 w 234"/>
              <a:gd name="T3" fmla="*/ 225 h 241"/>
              <a:gd name="T4" fmla="*/ 0 w 234"/>
              <a:gd name="T5" fmla="*/ 241 h 241"/>
              <a:gd name="T6" fmla="*/ 234 w 234"/>
              <a:gd name="T7" fmla="*/ 241 h 241"/>
              <a:gd name="T8" fmla="*/ 234 w 234"/>
              <a:gd name="T9" fmla="*/ 225 h 241"/>
              <a:gd name="T10" fmla="*/ 224 w 234"/>
              <a:gd name="T11" fmla="*/ 225 h 241"/>
              <a:gd name="T12" fmla="*/ 224 w 234"/>
              <a:gd name="T13" fmla="*/ 90 h 241"/>
              <a:gd name="T14" fmla="*/ 234 w 234"/>
              <a:gd name="T15" fmla="*/ 90 h 241"/>
              <a:gd name="T16" fmla="*/ 234 w 234"/>
              <a:gd name="T17" fmla="*/ 62 h 241"/>
              <a:gd name="T18" fmla="*/ 116 w 234"/>
              <a:gd name="T19" fmla="*/ 0 h 241"/>
              <a:gd name="T20" fmla="*/ 0 w 234"/>
              <a:gd name="T21" fmla="*/ 61 h 241"/>
              <a:gd name="T22" fmla="*/ 0 w 234"/>
              <a:gd name="T23" fmla="*/ 90 h 241"/>
              <a:gd name="T24" fmla="*/ 11 w 234"/>
              <a:gd name="T25" fmla="*/ 90 h 241"/>
              <a:gd name="T26" fmla="*/ 11 w 234"/>
              <a:gd name="T27" fmla="*/ 225 h 241"/>
              <a:gd name="T28" fmla="*/ 27 w 234"/>
              <a:gd name="T29" fmla="*/ 90 h 241"/>
              <a:gd name="T30" fmla="*/ 76 w 234"/>
              <a:gd name="T31" fmla="*/ 90 h 241"/>
              <a:gd name="T32" fmla="*/ 76 w 234"/>
              <a:gd name="T33" fmla="*/ 225 h 241"/>
              <a:gd name="T34" fmla="*/ 27 w 234"/>
              <a:gd name="T35" fmla="*/ 225 h 241"/>
              <a:gd name="T36" fmla="*/ 27 w 234"/>
              <a:gd name="T37" fmla="*/ 90 h 241"/>
              <a:gd name="T38" fmla="*/ 142 w 234"/>
              <a:gd name="T39" fmla="*/ 90 h 241"/>
              <a:gd name="T40" fmla="*/ 142 w 234"/>
              <a:gd name="T41" fmla="*/ 225 h 241"/>
              <a:gd name="T42" fmla="*/ 92 w 234"/>
              <a:gd name="T43" fmla="*/ 225 h 241"/>
              <a:gd name="T44" fmla="*/ 92 w 234"/>
              <a:gd name="T45" fmla="*/ 90 h 241"/>
              <a:gd name="T46" fmla="*/ 142 w 234"/>
              <a:gd name="T47" fmla="*/ 90 h 241"/>
              <a:gd name="T48" fmla="*/ 218 w 234"/>
              <a:gd name="T49" fmla="*/ 74 h 241"/>
              <a:gd name="T50" fmla="*/ 16 w 234"/>
              <a:gd name="T51" fmla="*/ 74 h 241"/>
              <a:gd name="T52" fmla="*/ 16 w 234"/>
              <a:gd name="T53" fmla="*/ 71 h 241"/>
              <a:gd name="T54" fmla="*/ 116 w 234"/>
              <a:gd name="T55" fmla="*/ 18 h 241"/>
              <a:gd name="T56" fmla="*/ 218 w 234"/>
              <a:gd name="T57" fmla="*/ 72 h 241"/>
              <a:gd name="T58" fmla="*/ 218 w 234"/>
              <a:gd name="T59" fmla="*/ 74 h 241"/>
              <a:gd name="T60" fmla="*/ 207 w 234"/>
              <a:gd name="T61" fmla="*/ 225 h 241"/>
              <a:gd name="T62" fmla="*/ 158 w 234"/>
              <a:gd name="T63" fmla="*/ 225 h 241"/>
              <a:gd name="T64" fmla="*/ 158 w 234"/>
              <a:gd name="T65" fmla="*/ 90 h 241"/>
              <a:gd name="T66" fmla="*/ 207 w 234"/>
              <a:gd name="T67" fmla="*/ 90 h 241"/>
              <a:gd name="T68" fmla="*/ 207 w 234"/>
              <a:gd name="T69" fmla="*/ 225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4" h="241">
                <a:moveTo>
                  <a:pt x="11" y="225"/>
                </a:moveTo>
                <a:lnTo>
                  <a:pt x="0" y="225"/>
                </a:lnTo>
                <a:lnTo>
                  <a:pt x="0" y="241"/>
                </a:lnTo>
                <a:lnTo>
                  <a:pt x="234" y="241"/>
                </a:lnTo>
                <a:lnTo>
                  <a:pt x="234" y="225"/>
                </a:lnTo>
                <a:lnTo>
                  <a:pt x="224" y="225"/>
                </a:lnTo>
                <a:lnTo>
                  <a:pt x="224" y="90"/>
                </a:lnTo>
                <a:lnTo>
                  <a:pt x="234" y="90"/>
                </a:lnTo>
                <a:lnTo>
                  <a:pt x="234" y="62"/>
                </a:lnTo>
                <a:lnTo>
                  <a:pt x="116" y="0"/>
                </a:lnTo>
                <a:lnTo>
                  <a:pt x="0" y="61"/>
                </a:lnTo>
                <a:lnTo>
                  <a:pt x="0" y="90"/>
                </a:lnTo>
                <a:lnTo>
                  <a:pt x="11" y="90"/>
                </a:lnTo>
                <a:lnTo>
                  <a:pt x="11" y="225"/>
                </a:lnTo>
                <a:close/>
                <a:moveTo>
                  <a:pt x="27" y="90"/>
                </a:moveTo>
                <a:lnTo>
                  <a:pt x="76" y="90"/>
                </a:lnTo>
                <a:lnTo>
                  <a:pt x="76" y="225"/>
                </a:lnTo>
                <a:lnTo>
                  <a:pt x="27" y="225"/>
                </a:lnTo>
                <a:lnTo>
                  <a:pt x="27" y="90"/>
                </a:lnTo>
                <a:close/>
                <a:moveTo>
                  <a:pt x="142" y="90"/>
                </a:moveTo>
                <a:lnTo>
                  <a:pt x="142" y="225"/>
                </a:lnTo>
                <a:lnTo>
                  <a:pt x="92" y="225"/>
                </a:lnTo>
                <a:lnTo>
                  <a:pt x="92" y="90"/>
                </a:lnTo>
                <a:lnTo>
                  <a:pt x="142" y="90"/>
                </a:lnTo>
                <a:close/>
                <a:moveTo>
                  <a:pt x="218" y="74"/>
                </a:moveTo>
                <a:lnTo>
                  <a:pt x="16" y="74"/>
                </a:lnTo>
                <a:lnTo>
                  <a:pt x="16" y="71"/>
                </a:lnTo>
                <a:lnTo>
                  <a:pt x="116" y="18"/>
                </a:lnTo>
                <a:lnTo>
                  <a:pt x="218" y="72"/>
                </a:lnTo>
                <a:lnTo>
                  <a:pt x="218" y="74"/>
                </a:lnTo>
                <a:close/>
                <a:moveTo>
                  <a:pt x="207" y="225"/>
                </a:moveTo>
                <a:lnTo>
                  <a:pt x="158" y="225"/>
                </a:lnTo>
                <a:lnTo>
                  <a:pt x="158" y="90"/>
                </a:lnTo>
                <a:lnTo>
                  <a:pt x="207" y="90"/>
                </a:lnTo>
                <a:lnTo>
                  <a:pt x="207" y="225"/>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nvGrpSpPr>
          <p:cNvPr id="476" name="Group 475">
            <a:extLst>
              <a:ext uri="{FF2B5EF4-FFF2-40B4-BE49-F238E27FC236}">
                <a16:creationId xmlns:a16="http://schemas.microsoft.com/office/drawing/2014/main" id="{1F2DE092-E1F7-4706-A8B8-67F164FFB017}"/>
              </a:ext>
            </a:extLst>
          </p:cNvPr>
          <p:cNvGrpSpPr/>
          <p:nvPr/>
        </p:nvGrpSpPr>
        <p:grpSpPr>
          <a:xfrm>
            <a:off x="1774819" y="4065013"/>
            <a:ext cx="220583" cy="206502"/>
            <a:chOff x="4295799" y="16020410"/>
            <a:chExt cx="369851" cy="346244"/>
          </a:xfrm>
          <a:solidFill>
            <a:schemeClr val="bg1"/>
          </a:solidFill>
        </p:grpSpPr>
        <p:sp>
          <p:nvSpPr>
            <p:cNvPr id="478" name="Freeform 366">
              <a:extLst>
                <a:ext uri="{FF2B5EF4-FFF2-40B4-BE49-F238E27FC236}">
                  <a16:creationId xmlns:a16="http://schemas.microsoft.com/office/drawing/2014/main" id="{DF8E7A89-E2FB-4443-B5E9-70C119E653D0}"/>
                </a:ext>
              </a:extLst>
            </p:cNvPr>
            <p:cNvSpPr>
              <a:spLocks/>
            </p:cNvSpPr>
            <p:nvPr/>
          </p:nvSpPr>
          <p:spPr bwMode="auto">
            <a:xfrm>
              <a:off x="4409116" y="16020410"/>
              <a:ext cx="138498" cy="47215"/>
            </a:xfrm>
            <a:custGeom>
              <a:avLst/>
              <a:gdLst>
                <a:gd name="T0" fmla="*/ 18 w 108"/>
                <a:gd name="T1" fmla="*/ 18 h 36"/>
                <a:gd name="T2" fmla="*/ 90 w 108"/>
                <a:gd name="T3" fmla="*/ 18 h 36"/>
                <a:gd name="T4" fmla="*/ 90 w 108"/>
                <a:gd name="T5" fmla="*/ 36 h 36"/>
                <a:gd name="T6" fmla="*/ 108 w 108"/>
                <a:gd name="T7" fmla="*/ 36 h 36"/>
                <a:gd name="T8" fmla="*/ 108 w 108"/>
                <a:gd name="T9" fmla="*/ 18 h 36"/>
                <a:gd name="T10" fmla="*/ 90 w 108"/>
                <a:gd name="T11" fmla="*/ 0 h 36"/>
                <a:gd name="T12" fmla="*/ 18 w 108"/>
                <a:gd name="T13" fmla="*/ 0 h 36"/>
                <a:gd name="T14" fmla="*/ 0 w 108"/>
                <a:gd name="T15" fmla="*/ 18 h 36"/>
                <a:gd name="T16" fmla="*/ 0 w 108"/>
                <a:gd name="T17" fmla="*/ 36 h 36"/>
                <a:gd name="T18" fmla="*/ 18 w 108"/>
                <a:gd name="T19" fmla="*/ 36 h 36"/>
                <a:gd name="T20" fmla="*/ 18 w 108"/>
                <a:gd name="T2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6">
                  <a:moveTo>
                    <a:pt x="18" y="18"/>
                  </a:moveTo>
                  <a:cubicBezTo>
                    <a:pt x="90" y="18"/>
                    <a:pt x="90" y="18"/>
                    <a:pt x="90" y="18"/>
                  </a:cubicBezTo>
                  <a:cubicBezTo>
                    <a:pt x="90" y="36"/>
                    <a:pt x="90" y="36"/>
                    <a:pt x="90" y="36"/>
                  </a:cubicBezTo>
                  <a:cubicBezTo>
                    <a:pt x="108" y="36"/>
                    <a:pt x="108" y="36"/>
                    <a:pt x="108" y="36"/>
                  </a:cubicBezTo>
                  <a:cubicBezTo>
                    <a:pt x="108" y="18"/>
                    <a:pt x="108" y="18"/>
                    <a:pt x="108" y="18"/>
                  </a:cubicBezTo>
                  <a:cubicBezTo>
                    <a:pt x="108" y="8"/>
                    <a:pt x="100" y="0"/>
                    <a:pt x="90" y="0"/>
                  </a:cubicBezTo>
                  <a:cubicBezTo>
                    <a:pt x="18" y="0"/>
                    <a:pt x="18" y="0"/>
                    <a:pt x="18" y="0"/>
                  </a:cubicBezTo>
                  <a:cubicBezTo>
                    <a:pt x="8" y="0"/>
                    <a:pt x="0" y="8"/>
                    <a:pt x="0" y="18"/>
                  </a:cubicBezTo>
                  <a:cubicBezTo>
                    <a:pt x="0" y="36"/>
                    <a:pt x="0" y="36"/>
                    <a:pt x="0" y="36"/>
                  </a:cubicBezTo>
                  <a:cubicBezTo>
                    <a:pt x="18" y="36"/>
                    <a:pt x="18" y="36"/>
                    <a:pt x="18" y="36"/>
                  </a:cubicBezTo>
                  <a:lnTo>
                    <a:pt x="18"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479" name="Freeform 367">
              <a:extLst>
                <a:ext uri="{FF2B5EF4-FFF2-40B4-BE49-F238E27FC236}">
                  <a16:creationId xmlns:a16="http://schemas.microsoft.com/office/drawing/2014/main" id="{F084A9E2-78C5-4552-B308-5B28BD605749}"/>
                </a:ext>
              </a:extLst>
            </p:cNvPr>
            <p:cNvSpPr>
              <a:spLocks noEditPoints="1"/>
            </p:cNvSpPr>
            <p:nvPr/>
          </p:nvSpPr>
          <p:spPr bwMode="auto">
            <a:xfrm>
              <a:off x="4295799" y="16089659"/>
              <a:ext cx="369851" cy="276995"/>
            </a:xfrm>
            <a:custGeom>
              <a:avLst/>
              <a:gdLst>
                <a:gd name="T0" fmla="*/ 270 w 288"/>
                <a:gd name="T1" fmla="*/ 0 h 216"/>
                <a:gd name="T2" fmla="*/ 0 w 288"/>
                <a:gd name="T3" fmla="*/ 0 h 216"/>
                <a:gd name="T4" fmla="*/ 0 w 288"/>
                <a:gd name="T5" fmla="*/ 198 h 216"/>
                <a:gd name="T6" fmla="*/ 18 w 288"/>
                <a:gd name="T7" fmla="*/ 216 h 216"/>
                <a:gd name="T8" fmla="*/ 270 w 288"/>
                <a:gd name="T9" fmla="*/ 216 h 216"/>
                <a:gd name="T10" fmla="*/ 288 w 288"/>
                <a:gd name="T11" fmla="*/ 198 h 216"/>
                <a:gd name="T12" fmla="*/ 288 w 288"/>
                <a:gd name="T13" fmla="*/ 18 h 216"/>
                <a:gd name="T14" fmla="*/ 270 w 288"/>
                <a:gd name="T15" fmla="*/ 0 h 216"/>
                <a:gd name="T16" fmla="*/ 270 w 288"/>
                <a:gd name="T17" fmla="*/ 18 h 216"/>
                <a:gd name="T18" fmla="*/ 270 w 288"/>
                <a:gd name="T19" fmla="*/ 52 h 216"/>
                <a:gd name="T20" fmla="*/ 18 w 288"/>
                <a:gd name="T21" fmla="*/ 52 h 216"/>
                <a:gd name="T22" fmla="*/ 18 w 288"/>
                <a:gd name="T23" fmla="*/ 18 h 216"/>
                <a:gd name="T24" fmla="*/ 270 w 288"/>
                <a:gd name="T25" fmla="*/ 18 h 216"/>
                <a:gd name="T26" fmla="*/ 18 w 288"/>
                <a:gd name="T27" fmla="*/ 198 h 216"/>
                <a:gd name="T28" fmla="*/ 18 w 288"/>
                <a:gd name="T29" fmla="*/ 70 h 216"/>
                <a:gd name="T30" fmla="*/ 270 w 288"/>
                <a:gd name="T31" fmla="*/ 70 h 216"/>
                <a:gd name="T32" fmla="*/ 270 w 288"/>
                <a:gd name="T33" fmla="*/ 198 h 216"/>
                <a:gd name="T34" fmla="*/ 18 w 288"/>
                <a:gd name="T35" fmla="*/ 19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216">
                  <a:moveTo>
                    <a:pt x="270" y="0"/>
                  </a:moveTo>
                  <a:cubicBezTo>
                    <a:pt x="0" y="0"/>
                    <a:pt x="0" y="0"/>
                    <a:pt x="0" y="0"/>
                  </a:cubicBezTo>
                  <a:cubicBezTo>
                    <a:pt x="0" y="198"/>
                    <a:pt x="0" y="198"/>
                    <a:pt x="0" y="198"/>
                  </a:cubicBezTo>
                  <a:cubicBezTo>
                    <a:pt x="0" y="208"/>
                    <a:pt x="8" y="216"/>
                    <a:pt x="18" y="216"/>
                  </a:cubicBezTo>
                  <a:cubicBezTo>
                    <a:pt x="270" y="216"/>
                    <a:pt x="270" y="216"/>
                    <a:pt x="270" y="216"/>
                  </a:cubicBezTo>
                  <a:cubicBezTo>
                    <a:pt x="280" y="216"/>
                    <a:pt x="288" y="208"/>
                    <a:pt x="288" y="198"/>
                  </a:cubicBezTo>
                  <a:cubicBezTo>
                    <a:pt x="288" y="18"/>
                    <a:pt x="288" y="18"/>
                    <a:pt x="288" y="18"/>
                  </a:cubicBezTo>
                  <a:cubicBezTo>
                    <a:pt x="288" y="8"/>
                    <a:pt x="280" y="0"/>
                    <a:pt x="270" y="0"/>
                  </a:cubicBezTo>
                  <a:close/>
                  <a:moveTo>
                    <a:pt x="270" y="18"/>
                  </a:moveTo>
                  <a:cubicBezTo>
                    <a:pt x="270" y="52"/>
                    <a:pt x="270" y="52"/>
                    <a:pt x="270" y="52"/>
                  </a:cubicBezTo>
                  <a:cubicBezTo>
                    <a:pt x="18" y="52"/>
                    <a:pt x="18" y="52"/>
                    <a:pt x="18" y="52"/>
                  </a:cubicBezTo>
                  <a:cubicBezTo>
                    <a:pt x="18" y="18"/>
                    <a:pt x="18" y="18"/>
                    <a:pt x="18" y="18"/>
                  </a:cubicBezTo>
                  <a:lnTo>
                    <a:pt x="270" y="18"/>
                  </a:lnTo>
                  <a:close/>
                  <a:moveTo>
                    <a:pt x="18" y="198"/>
                  </a:moveTo>
                  <a:cubicBezTo>
                    <a:pt x="18" y="70"/>
                    <a:pt x="18" y="70"/>
                    <a:pt x="18" y="70"/>
                  </a:cubicBezTo>
                  <a:cubicBezTo>
                    <a:pt x="270" y="70"/>
                    <a:pt x="270" y="70"/>
                    <a:pt x="270" y="70"/>
                  </a:cubicBezTo>
                  <a:cubicBezTo>
                    <a:pt x="270" y="198"/>
                    <a:pt x="270" y="198"/>
                    <a:pt x="270" y="198"/>
                  </a:cubicBezTo>
                  <a:lnTo>
                    <a:pt x="18" y="1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480" name="Freeform 79">
            <a:extLst>
              <a:ext uri="{FF2B5EF4-FFF2-40B4-BE49-F238E27FC236}">
                <a16:creationId xmlns:a16="http://schemas.microsoft.com/office/drawing/2014/main" id="{E125B0A4-B4E1-4D99-A7B4-711C36EFCF81}"/>
              </a:ext>
            </a:extLst>
          </p:cNvPr>
          <p:cNvSpPr>
            <a:spLocks noChangeAspect="1" noEditPoints="1"/>
          </p:cNvSpPr>
          <p:nvPr/>
        </p:nvSpPr>
        <p:spPr bwMode="auto">
          <a:xfrm>
            <a:off x="1778324" y="4395480"/>
            <a:ext cx="213572" cy="213572"/>
          </a:xfrm>
          <a:custGeom>
            <a:avLst/>
            <a:gdLst>
              <a:gd name="T0" fmla="*/ 144 w 204"/>
              <a:gd name="T1" fmla="*/ 101 h 204"/>
              <a:gd name="T2" fmla="*/ 115 w 204"/>
              <a:gd name="T3" fmla="*/ 133 h 204"/>
              <a:gd name="T4" fmla="*/ 146 w 204"/>
              <a:gd name="T5" fmla="*/ 161 h 204"/>
              <a:gd name="T6" fmla="*/ 147 w 204"/>
              <a:gd name="T7" fmla="*/ 161 h 204"/>
              <a:gd name="T8" fmla="*/ 176 w 204"/>
              <a:gd name="T9" fmla="*/ 129 h 204"/>
              <a:gd name="T10" fmla="*/ 144 w 204"/>
              <a:gd name="T11" fmla="*/ 101 h 204"/>
              <a:gd name="T12" fmla="*/ 147 w 204"/>
              <a:gd name="T13" fmla="*/ 149 h 204"/>
              <a:gd name="T14" fmla="*/ 128 w 204"/>
              <a:gd name="T15" fmla="*/ 132 h 204"/>
              <a:gd name="T16" fmla="*/ 145 w 204"/>
              <a:gd name="T17" fmla="*/ 113 h 204"/>
              <a:gd name="T18" fmla="*/ 163 w 204"/>
              <a:gd name="T19" fmla="*/ 130 h 204"/>
              <a:gd name="T20" fmla="*/ 147 w 204"/>
              <a:gd name="T21" fmla="*/ 149 h 204"/>
              <a:gd name="T22" fmla="*/ 67 w 204"/>
              <a:gd name="T23" fmla="*/ 58 h 204"/>
              <a:gd name="T24" fmla="*/ 29 w 204"/>
              <a:gd name="T25" fmla="*/ 102 h 204"/>
              <a:gd name="T26" fmla="*/ 70 w 204"/>
              <a:gd name="T27" fmla="*/ 140 h 204"/>
              <a:gd name="T28" fmla="*/ 72 w 204"/>
              <a:gd name="T29" fmla="*/ 140 h 204"/>
              <a:gd name="T30" fmla="*/ 100 w 204"/>
              <a:gd name="T31" fmla="*/ 127 h 204"/>
              <a:gd name="T32" fmla="*/ 111 w 204"/>
              <a:gd name="T33" fmla="*/ 97 h 204"/>
              <a:gd name="T34" fmla="*/ 67 w 204"/>
              <a:gd name="T35" fmla="*/ 58 h 204"/>
              <a:gd name="T36" fmla="*/ 91 w 204"/>
              <a:gd name="T37" fmla="*/ 118 h 204"/>
              <a:gd name="T38" fmla="*/ 71 w 204"/>
              <a:gd name="T39" fmla="*/ 128 h 204"/>
              <a:gd name="T40" fmla="*/ 41 w 204"/>
              <a:gd name="T41" fmla="*/ 101 h 204"/>
              <a:gd name="T42" fmla="*/ 68 w 204"/>
              <a:gd name="T43" fmla="*/ 71 h 204"/>
              <a:gd name="T44" fmla="*/ 98 w 204"/>
              <a:gd name="T45" fmla="*/ 98 h 204"/>
              <a:gd name="T46" fmla="*/ 91 w 204"/>
              <a:gd name="T47" fmla="*/ 118 h 204"/>
              <a:gd name="T48" fmla="*/ 139 w 204"/>
              <a:gd name="T49" fmla="*/ 89 h 204"/>
              <a:gd name="T50" fmla="*/ 140 w 204"/>
              <a:gd name="T51" fmla="*/ 89 h 204"/>
              <a:gd name="T52" fmla="*/ 157 w 204"/>
              <a:gd name="T53" fmla="*/ 81 h 204"/>
              <a:gd name="T54" fmla="*/ 163 w 204"/>
              <a:gd name="T55" fmla="*/ 63 h 204"/>
              <a:gd name="T56" fmla="*/ 155 w 204"/>
              <a:gd name="T57" fmla="*/ 46 h 204"/>
              <a:gd name="T58" fmla="*/ 137 w 204"/>
              <a:gd name="T59" fmla="*/ 40 h 204"/>
              <a:gd name="T60" fmla="*/ 120 w 204"/>
              <a:gd name="T61" fmla="*/ 48 h 204"/>
              <a:gd name="T62" fmla="*/ 114 w 204"/>
              <a:gd name="T63" fmla="*/ 66 h 204"/>
              <a:gd name="T64" fmla="*/ 139 w 204"/>
              <a:gd name="T65" fmla="*/ 89 h 204"/>
              <a:gd name="T66" fmla="*/ 130 w 204"/>
              <a:gd name="T67" fmla="*/ 57 h 204"/>
              <a:gd name="T68" fmla="*/ 138 w 204"/>
              <a:gd name="T69" fmla="*/ 53 h 204"/>
              <a:gd name="T70" fmla="*/ 147 w 204"/>
              <a:gd name="T71" fmla="*/ 56 h 204"/>
              <a:gd name="T72" fmla="*/ 151 w 204"/>
              <a:gd name="T73" fmla="*/ 64 h 204"/>
              <a:gd name="T74" fmla="*/ 148 w 204"/>
              <a:gd name="T75" fmla="*/ 73 h 204"/>
              <a:gd name="T76" fmla="*/ 139 w 204"/>
              <a:gd name="T77" fmla="*/ 77 h 204"/>
              <a:gd name="T78" fmla="*/ 131 w 204"/>
              <a:gd name="T79" fmla="*/ 74 h 204"/>
              <a:gd name="T80" fmla="*/ 127 w 204"/>
              <a:gd name="T81" fmla="*/ 65 h 204"/>
              <a:gd name="T82" fmla="*/ 130 w 204"/>
              <a:gd name="T83" fmla="*/ 57 h 204"/>
              <a:gd name="T84" fmla="*/ 187 w 204"/>
              <a:gd name="T85" fmla="*/ 0 h 204"/>
              <a:gd name="T86" fmla="*/ 12 w 204"/>
              <a:gd name="T87" fmla="*/ 3 h 204"/>
              <a:gd name="T88" fmla="*/ 0 w 204"/>
              <a:gd name="T89" fmla="*/ 16 h 204"/>
              <a:gd name="T90" fmla="*/ 4 w 204"/>
              <a:gd name="T91" fmla="*/ 191 h 204"/>
              <a:gd name="T92" fmla="*/ 17 w 204"/>
              <a:gd name="T93" fmla="*/ 203 h 204"/>
              <a:gd name="T94" fmla="*/ 192 w 204"/>
              <a:gd name="T95" fmla="*/ 200 h 204"/>
              <a:gd name="T96" fmla="*/ 204 w 204"/>
              <a:gd name="T97" fmla="*/ 187 h 204"/>
              <a:gd name="T98" fmla="*/ 200 w 204"/>
              <a:gd name="T99" fmla="*/ 12 h 204"/>
              <a:gd name="T100" fmla="*/ 187 w 204"/>
              <a:gd name="T101" fmla="*/ 0 h 204"/>
              <a:gd name="T102" fmla="*/ 191 w 204"/>
              <a:gd name="T103" fmla="*/ 187 h 204"/>
              <a:gd name="T104" fmla="*/ 16 w 204"/>
              <a:gd name="T105" fmla="*/ 191 h 204"/>
              <a:gd name="T106" fmla="*/ 13 w 204"/>
              <a:gd name="T107" fmla="*/ 16 h 204"/>
              <a:gd name="T108" fmla="*/ 188 w 204"/>
              <a:gd name="T109" fmla="*/ 12 h 204"/>
              <a:gd name="T110" fmla="*/ 191 w 204"/>
              <a:gd name="T111" fmla="*/ 18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4" h="204">
                <a:moveTo>
                  <a:pt x="144" y="101"/>
                </a:moveTo>
                <a:cubicBezTo>
                  <a:pt x="127" y="102"/>
                  <a:pt x="115" y="116"/>
                  <a:pt x="115" y="133"/>
                </a:cubicBezTo>
                <a:cubicBezTo>
                  <a:pt x="116" y="149"/>
                  <a:pt x="130" y="162"/>
                  <a:pt x="146" y="161"/>
                </a:cubicBezTo>
                <a:cubicBezTo>
                  <a:pt x="147" y="161"/>
                  <a:pt x="147" y="161"/>
                  <a:pt x="147" y="161"/>
                </a:cubicBezTo>
                <a:cubicBezTo>
                  <a:pt x="164" y="160"/>
                  <a:pt x="177" y="146"/>
                  <a:pt x="176" y="129"/>
                </a:cubicBezTo>
                <a:cubicBezTo>
                  <a:pt x="175" y="113"/>
                  <a:pt x="161" y="100"/>
                  <a:pt x="144" y="101"/>
                </a:cubicBezTo>
                <a:close/>
                <a:moveTo>
                  <a:pt x="147" y="149"/>
                </a:moveTo>
                <a:cubicBezTo>
                  <a:pt x="137" y="149"/>
                  <a:pt x="129" y="142"/>
                  <a:pt x="128" y="132"/>
                </a:cubicBezTo>
                <a:cubicBezTo>
                  <a:pt x="127" y="122"/>
                  <a:pt x="135" y="114"/>
                  <a:pt x="145" y="113"/>
                </a:cubicBezTo>
                <a:cubicBezTo>
                  <a:pt x="154" y="113"/>
                  <a:pt x="163" y="120"/>
                  <a:pt x="163" y="130"/>
                </a:cubicBezTo>
                <a:cubicBezTo>
                  <a:pt x="164" y="140"/>
                  <a:pt x="156" y="148"/>
                  <a:pt x="147" y="149"/>
                </a:cubicBezTo>
                <a:close/>
                <a:moveTo>
                  <a:pt x="67" y="58"/>
                </a:moveTo>
                <a:cubicBezTo>
                  <a:pt x="45" y="60"/>
                  <a:pt x="27" y="79"/>
                  <a:pt x="29" y="102"/>
                </a:cubicBezTo>
                <a:cubicBezTo>
                  <a:pt x="30" y="124"/>
                  <a:pt x="49" y="141"/>
                  <a:pt x="70" y="140"/>
                </a:cubicBezTo>
                <a:cubicBezTo>
                  <a:pt x="71" y="140"/>
                  <a:pt x="71" y="140"/>
                  <a:pt x="72" y="140"/>
                </a:cubicBezTo>
                <a:cubicBezTo>
                  <a:pt x="83" y="140"/>
                  <a:pt x="93" y="135"/>
                  <a:pt x="100" y="127"/>
                </a:cubicBezTo>
                <a:cubicBezTo>
                  <a:pt x="107" y="118"/>
                  <a:pt x="111" y="108"/>
                  <a:pt x="111" y="97"/>
                </a:cubicBezTo>
                <a:cubicBezTo>
                  <a:pt x="109" y="74"/>
                  <a:pt x="90" y="57"/>
                  <a:pt x="67" y="58"/>
                </a:cubicBezTo>
                <a:close/>
                <a:moveTo>
                  <a:pt x="91" y="118"/>
                </a:moveTo>
                <a:cubicBezTo>
                  <a:pt x="86" y="124"/>
                  <a:pt x="79" y="127"/>
                  <a:pt x="71" y="128"/>
                </a:cubicBezTo>
                <a:cubicBezTo>
                  <a:pt x="56" y="129"/>
                  <a:pt x="42" y="117"/>
                  <a:pt x="41" y="101"/>
                </a:cubicBezTo>
                <a:cubicBezTo>
                  <a:pt x="40" y="85"/>
                  <a:pt x="52" y="72"/>
                  <a:pt x="68" y="71"/>
                </a:cubicBezTo>
                <a:cubicBezTo>
                  <a:pt x="83" y="70"/>
                  <a:pt x="97" y="82"/>
                  <a:pt x="98" y="98"/>
                </a:cubicBezTo>
                <a:cubicBezTo>
                  <a:pt x="98" y="105"/>
                  <a:pt x="96" y="113"/>
                  <a:pt x="91" y="118"/>
                </a:cubicBezTo>
                <a:close/>
                <a:moveTo>
                  <a:pt x="139" y="89"/>
                </a:moveTo>
                <a:cubicBezTo>
                  <a:pt x="139" y="89"/>
                  <a:pt x="140" y="89"/>
                  <a:pt x="140" y="89"/>
                </a:cubicBezTo>
                <a:cubicBezTo>
                  <a:pt x="147" y="89"/>
                  <a:pt x="153" y="86"/>
                  <a:pt x="157" y="81"/>
                </a:cubicBezTo>
                <a:cubicBezTo>
                  <a:pt x="161" y="76"/>
                  <a:pt x="164" y="70"/>
                  <a:pt x="163" y="63"/>
                </a:cubicBezTo>
                <a:cubicBezTo>
                  <a:pt x="163" y="57"/>
                  <a:pt x="160" y="51"/>
                  <a:pt x="155" y="46"/>
                </a:cubicBezTo>
                <a:cubicBezTo>
                  <a:pt x="150" y="42"/>
                  <a:pt x="144" y="40"/>
                  <a:pt x="137" y="40"/>
                </a:cubicBezTo>
                <a:cubicBezTo>
                  <a:pt x="131" y="41"/>
                  <a:pt x="125" y="43"/>
                  <a:pt x="120" y="48"/>
                </a:cubicBezTo>
                <a:cubicBezTo>
                  <a:pt x="116" y="53"/>
                  <a:pt x="114" y="60"/>
                  <a:pt x="114" y="66"/>
                </a:cubicBezTo>
                <a:cubicBezTo>
                  <a:pt x="115" y="79"/>
                  <a:pt x="126" y="90"/>
                  <a:pt x="139" y="89"/>
                </a:cubicBezTo>
                <a:close/>
                <a:moveTo>
                  <a:pt x="130" y="57"/>
                </a:moveTo>
                <a:cubicBezTo>
                  <a:pt x="132" y="54"/>
                  <a:pt x="135" y="53"/>
                  <a:pt x="138" y="53"/>
                </a:cubicBezTo>
                <a:cubicBezTo>
                  <a:pt x="141" y="52"/>
                  <a:pt x="144" y="54"/>
                  <a:pt x="147" y="56"/>
                </a:cubicBezTo>
                <a:cubicBezTo>
                  <a:pt x="149" y="58"/>
                  <a:pt x="150" y="61"/>
                  <a:pt x="151" y="64"/>
                </a:cubicBezTo>
                <a:cubicBezTo>
                  <a:pt x="151" y="67"/>
                  <a:pt x="150" y="70"/>
                  <a:pt x="148" y="73"/>
                </a:cubicBezTo>
                <a:cubicBezTo>
                  <a:pt x="145" y="75"/>
                  <a:pt x="143" y="77"/>
                  <a:pt x="139" y="77"/>
                </a:cubicBezTo>
                <a:cubicBezTo>
                  <a:pt x="136" y="77"/>
                  <a:pt x="133" y="76"/>
                  <a:pt x="131" y="74"/>
                </a:cubicBezTo>
                <a:cubicBezTo>
                  <a:pt x="128" y="72"/>
                  <a:pt x="127" y="69"/>
                  <a:pt x="127" y="65"/>
                </a:cubicBezTo>
                <a:cubicBezTo>
                  <a:pt x="126" y="62"/>
                  <a:pt x="127" y="59"/>
                  <a:pt x="130" y="57"/>
                </a:cubicBezTo>
                <a:close/>
                <a:moveTo>
                  <a:pt x="187" y="0"/>
                </a:moveTo>
                <a:cubicBezTo>
                  <a:pt x="12" y="3"/>
                  <a:pt x="12" y="3"/>
                  <a:pt x="12" y="3"/>
                </a:cubicBezTo>
                <a:cubicBezTo>
                  <a:pt x="5" y="4"/>
                  <a:pt x="0" y="9"/>
                  <a:pt x="0" y="16"/>
                </a:cubicBezTo>
                <a:cubicBezTo>
                  <a:pt x="4" y="191"/>
                  <a:pt x="4" y="191"/>
                  <a:pt x="4" y="191"/>
                </a:cubicBezTo>
                <a:cubicBezTo>
                  <a:pt x="4" y="198"/>
                  <a:pt x="10" y="204"/>
                  <a:pt x="17" y="203"/>
                </a:cubicBezTo>
                <a:cubicBezTo>
                  <a:pt x="192" y="200"/>
                  <a:pt x="192" y="200"/>
                  <a:pt x="192" y="200"/>
                </a:cubicBezTo>
                <a:cubicBezTo>
                  <a:pt x="199" y="200"/>
                  <a:pt x="204" y="194"/>
                  <a:pt x="204" y="187"/>
                </a:cubicBezTo>
                <a:cubicBezTo>
                  <a:pt x="200" y="12"/>
                  <a:pt x="200" y="12"/>
                  <a:pt x="200" y="12"/>
                </a:cubicBezTo>
                <a:cubicBezTo>
                  <a:pt x="200" y="5"/>
                  <a:pt x="194" y="0"/>
                  <a:pt x="187" y="0"/>
                </a:cubicBezTo>
                <a:close/>
                <a:moveTo>
                  <a:pt x="191" y="187"/>
                </a:moveTo>
                <a:cubicBezTo>
                  <a:pt x="16" y="191"/>
                  <a:pt x="16" y="191"/>
                  <a:pt x="16" y="191"/>
                </a:cubicBezTo>
                <a:cubicBezTo>
                  <a:pt x="13" y="16"/>
                  <a:pt x="13" y="16"/>
                  <a:pt x="13" y="16"/>
                </a:cubicBezTo>
                <a:cubicBezTo>
                  <a:pt x="188" y="12"/>
                  <a:pt x="188" y="12"/>
                  <a:pt x="188" y="12"/>
                </a:cubicBezTo>
                <a:lnTo>
                  <a:pt x="191" y="187"/>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nvGrpSpPr>
          <p:cNvPr id="481" name="Group 480">
            <a:extLst>
              <a:ext uri="{FF2B5EF4-FFF2-40B4-BE49-F238E27FC236}">
                <a16:creationId xmlns:a16="http://schemas.microsoft.com/office/drawing/2014/main" id="{A0AA794F-C5D9-41B5-B364-F0919178A6F7}"/>
              </a:ext>
            </a:extLst>
          </p:cNvPr>
          <p:cNvGrpSpPr/>
          <p:nvPr/>
        </p:nvGrpSpPr>
        <p:grpSpPr>
          <a:xfrm>
            <a:off x="1786002" y="4771733"/>
            <a:ext cx="250074" cy="196050"/>
            <a:chOff x="1399942" y="16036148"/>
            <a:chExt cx="451691" cy="354113"/>
          </a:xfrm>
          <a:solidFill>
            <a:schemeClr val="bg1"/>
          </a:solidFill>
        </p:grpSpPr>
        <p:sp>
          <p:nvSpPr>
            <p:cNvPr id="483" name="Freeform 373">
              <a:extLst>
                <a:ext uri="{FF2B5EF4-FFF2-40B4-BE49-F238E27FC236}">
                  <a16:creationId xmlns:a16="http://schemas.microsoft.com/office/drawing/2014/main" id="{5F10D926-273F-4BE8-8257-D7C495C2C218}"/>
                </a:ext>
              </a:extLst>
            </p:cNvPr>
            <p:cNvSpPr>
              <a:spLocks noEditPoints="1"/>
            </p:cNvSpPr>
            <p:nvPr/>
          </p:nvSpPr>
          <p:spPr bwMode="auto">
            <a:xfrm>
              <a:off x="1399942" y="16036148"/>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484" name="Freeform 374">
              <a:extLst>
                <a:ext uri="{FF2B5EF4-FFF2-40B4-BE49-F238E27FC236}">
                  <a16:creationId xmlns:a16="http://schemas.microsoft.com/office/drawing/2014/main" id="{8863F994-1F77-4C6D-8556-0CB27138BBC1}"/>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485" name="Rectangle 484">
            <a:extLst>
              <a:ext uri="{FF2B5EF4-FFF2-40B4-BE49-F238E27FC236}">
                <a16:creationId xmlns:a16="http://schemas.microsoft.com/office/drawing/2014/main" id="{7826B258-1585-405D-B41B-ADF4F24BA1A1}"/>
              </a:ext>
            </a:extLst>
          </p:cNvPr>
          <p:cNvSpPr/>
          <p:nvPr/>
        </p:nvSpPr>
        <p:spPr>
          <a:xfrm>
            <a:off x="241588" y="3407049"/>
            <a:ext cx="856004" cy="153888"/>
          </a:xfrm>
          <a:prstGeom prst="rect">
            <a:avLst/>
          </a:prstGeom>
        </p:spPr>
        <p:txBody>
          <a:bodyPr wrap="none" lIns="0" tIns="0" rIns="0" bIns="0" rtlCol="0">
            <a:spAutoFit/>
          </a:bodyPr>
          <a:lstStyle/>
          <a:p>
            <a:pPr rtl="0"/>
            <a:r>
              <a:rPr lang="lv-lv" sz="1000" b="1" dirty="0">
                <a:solidFill>
                  <a:schemeClr val="bg1"/>
                </a:solidFill>
                <a:latin typeface="arial" panose="020B0604020202020204" pitchFamily="34" charset="0"/>
                <a:cs typeface="Arial" panose="020B0604020202020204" pitchFamily="34" charset="0"/>
              </a:rPr>
              <a:t>ĀTV iespējas:</a:t>
            </a:r>
          </a:p>
        </p:txBody>
      </p:sp>
      <p:cxnSp>
        <p:nvCxnSpPr>
          <p:cNvPr id="486" name="Straight Connector 485">
            <a:extLst>
              <a:ext uri="{FF2B5EF4-FFF2-40B4-BE49-F238E27FC236}">
                <a16:creationId xmlns:a16="http://schemas.microsoft.com/office/drawing/2014/main" id="{137FC7F5-BB06-4AB8-8FF3-D962CCFF669E}"/>
              </a:ext>
            </a:extLst>
          </p:cNvPr>
          <p:cNvCxnSpPr/>
          <p:nvPr/>
        </p:nvCxnSpPr>
        <p:spPr>
          <a:xfrm>
            <a:off x="200922" y="3622715"/>
            <a:ext cx="187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7" name="Connector: Elbow 486">
            <a:extLst>
              <a:ext uri="{FF2B5EF4-FFF2-40B4-BE49-F238E27FC236}">
                <a16:creationId xmlns:a16="http://schemas.microsoft.com/office/drawing/2014/main" id="{B03F921B-874E-45CA-8BF0-FF2CC0C60E1F}"/>
              </a:ext>
            </a:extLst>
          </p:cNvPr>
          <p:cNvCxnSpPr>
            <a:cxnSpLocks/>
            <a:stCxn id="405" idx="3"/>
          </p:cNvCxnSpPr>
          <p:nvPr/>
        </p:nvCxnSpPr>
        <p:spPr>
          <a:xfrm>
            <a:off x="3504862" y="2384426"/>
            <a:ext cx="1773851" cy="699568"/>
          </a:xfrm>
          <a:prstGeom prst="bentConnector3">
            <a:avLst>
              <a:gd name="adj1" fmla="val 98937"/>
            </a:avLst>
          </a:prstGeom>
          <a:ln w="3175">
            <a:solidFill>
              <a:srgbClr val="68478C"/>
            </a:solidFill>
          </a:ln>
        </p:spPr>
        <p:style>
          <a:lnRef idx="1">
            <a:schemeClr val="accent1"/>
          </a:lnRef>
          <a:fillRef idx="0">
            <a:schemeClr val="accent1"/>
          </a:fillRef>
          <a:effectRef idx="0">
            <a:schemeClr val="accent1"/>
          </a:effectRef>
          <a:fontRef idx="minor">
            <a:schemeClr val="tx1"/>
          </a:fontRef>
        </p:style>
      </p:cxnSp>
      <p:cxnSp>
        <p:nvCxnSpPr>
          <p:cNvPr id="488" name="Straight Arrow Connector 487">
            <a:extLst>
              <a:ext uri="{FF2B5EF4-FFF2-40B4-BE49-F238E27FC236}">
                <a16:creationId xmlns:a16="http://schemas.microsoft.com/office/drawing/2014/main" id="{403B3864-4982-4533-BBC1-93D88528CF29}"/>
              </a:ext>
            </a:extLst>
          </p:cNvPr>
          <p:cNvCxnSpPr>
            <a:cxnSpLocks/>
            <a:stCxn id="434" idx="2"/>
            <a:endCxn id="452" idx="0"/>
          </p:cNvCxnSpPr>
          <p:nvPr/>
        </p:nvCxnSpPr>
        <p:spPr>
          <a:xfrm>
            <a:off x="2564064" y="5511149"/>
            <a:ext cx="45005" cy="113364"/>
          </a:xfrm>
          <a:prstGeom prst="straightConnector1">
            <a:avLst/>
          </a:prstGeom>
          <a:ln w="12700">
            <a:solidFill>
              <a:schemeClr val="bg1">
                <a:lumMod val="65000"/>
              </a:schemeClr>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490" name="Group 489">
            <a:extLst>
              <a:ext uri="{FF2B5EF4-FFF2-40B4-BE49-F238E27FC236}">
                <a16:creationId xmlns:a16="http://schemas.microsoft.com/office/drawing/2014/main" id="{B2DCE740-533C-426C-8A03-DF95A0DCD2BD}"/>
              </a:ext>
            </a:extLst>
          </p:cNvPr>
          <p:cNvGrpSpPr/>
          <p:nvPr/>
        </p:nvGrpSpPr>
        <p:grpSpPr>
          <a:xfrm>
            <a:off x="2438766" y="5475917"/>
            <a:ext cx="326130" cy="326130"/>
            <a:chOff x="830785" y="2920929"/>
            <a:chExt cx="326130" cy="326130"/>
          </a:xfrm>
        </p:grpSpPr>
        <p:sp>
          <p:nvSpPr>
            <p:cNvPr id="506" name="Oval 505">
              <a:extLst>
                <a:ext uri="{FF2B5EF4-FFF2-40B4-BE49-F238E27FC236}">
                  <a16:creationId xmlns:a16="http://schemas.microsoft.com/office/drawing/2014/main" id="{D12C1465-454B-4BD4-B93B-C75EBE6C5D16}"/>
                </a:ext>
              </a:extLst>
            </p:cNvPr>
            <p:cNvSpPr/>
            <p:nvPr/>
          </p:nvSpPr>
          <p:spPr>
            <a:xfrm>
              <a:off x="830785" y="2920929"/>
              <a:ext cx="326130" cy="3261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507" name="Freeform 60">
              <a:extLst>
                <a:ext uri="{FF2B5EF4-FFF2-40B4-BE49-F238E27FC236}">
                  <a16:creationId xmlns:a16="http://schemas.microsoft.com/office/drawing/2014/main" id="{766E1CF7-BC52-4F46-A106-AFE232E19A22}"/>
                </a:ext>
              </a:extLst>
            </p:cNvPr>
            <p:cNvSpPr>
              <a:spLocks noChangeAspect="1" noEditPoints="1"/>
            </p:cNvSpPr>
            <p:nvPr/>
          </p:nvSpPr>
          <p:spPr bwMode="auto">
            <a:xfrm>
              <a:off x="861424" y="2951568"/>
              <a:ext cx="264852"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3 w 200"/>
                <a:gd name="T13" fmla="*/ 100 h 200"/>
                <a:gd name="T14" fmla="*/ 100 w 200"/>
                <a:gd name="T15" fmla="*/ 13 h 200"/>
                <a:gd name="T16" fmla="*/ 188 w 200"/>
                <a:gd name="T17" fmla="*/ 100 h 200"/>
                <a:gd name="T18" fmla="*/ 100 w 200"/>
                <a:gd name="T19" fmla="*/ 188 h 200"/>
                <a:gd name="T20" fmla="*/ 88 w 200"/>
                <a:gd name="T21" fmla="*/ 116 h 200"/>
                <a:gd name="T22" fmla="*/ 68 w 200"/>
                <a:gd name="T23" fmla="*/ 96 h 200"/>
                <a:gd name="T24" fmla="*/ 59 w 200"/>
                <a:gd name="T25" fmla="*/ 105 h 200"/>
                <a:gd name="T26" fmla="*/ 88 w 200"/>
                <a:gd name="T27" fmla="*/ 134 h 200"/>
                <a:gd name="T28" fmla="*/ 146 w 200"/>
                <a:gd name="T29" fmla="*/ 75 h 200"/>
                <a:gd name="T30" fmla="*/ 138 w 200"/>
                <a:gd name="T31" fmla="*/ 66 h 200"/>
                <a:gd name="T32" fmla="*/ 88 w 200"/>
                <a:gd name="T33"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00">
                  <a:moveTo>
                    <a:pt x="100" y="0"/>
                  </a:moveTo>
                  <a:cubicBezTo>
                    <a:pt x="45" y="0"/>
                    <a:pt x="0" y="45"/>
                    <a:pt x="0" y="100"/>
                  </a:cubicBezTo>
                  <a:cubicBezTo>
                    <a:pt x="0" y="155"/>
                    <a:pt x="45" y="200"/>
                    <a:pt x="100" y="200"/>
                  </a:cubicBezTo>
                  <a:cubicBezTo>
                    <a:pt x="155" y="200"/>
                    <a:pt x="200" y="155"/>
                    <a:pt x="200" y="100"/>
                  </a:cubicBezTo>
                  <a:cubicBezTo>
                    <a:pt x="200" y="45"/>
                    <a:pt x="155" y="0"/>
                    <a:pt x="100" y="0"/>
                  </a:cubicBezTo>
                  <a:close/>
                  <a:moveTo>
                    <a:pt x="100" y="188"/>
                  </a:moveTo>
                  <a:cubicBezTo>
                    <a:pt x="52" y="188"/>
                    <a:pt x="13" y="149"/>
                    <a:pt x="13" y="100"/>
                  </a:cubicBezTo>
                  <a:cubicBezTo>
                    <a:pt x="13" y="52"/>
                    <a:pt x="52" y="13"/>
                    <a:pt x="100" y="13"/>
                  </a:cubicBezTo>
                  <a:cubicBezTo>
                    <a:pt x="148" y="13"/>
                    <a:pt x="188" y="52"/>
                    <a:pt x="188" y="100"/>
                  </a:cubicBezTo>
                  <a:cubicBezTo>
                    <a:pt x="188" y="149"/>
                    <a:pt x="148" y="188"/>
                    <a:pt x="100" y="188"/>
                  </a:cubicBezTo>
                  <a:close/>
                  <a:moveTo>
                    <a:pt x="88" y="116"/>
                  </a:moveTo>
                  <a:cubicBezTo>
                    <a:pt x="68" y="96"/>
                    <a:pt x="68" y="96"/>
                    <a:pt x="68" y="96"/>
                  </a:cubicBezTo>
                  <a:cubicBezTo>
                    <a:pt x="59" y="105"/>
                    <a:pt x="59" y="105"/>
                    <a:pt x="59" y="105"/>
                  </a:cubicBezTo>
                  <a:cubicBezTo>
                    <a:pt x="88" y="134"/>
                    <a:pt x="88" y="134"/>
                    <a:pt x="88" y="134"/>
                  </a:cubicBezTo>
                  <a:cubicBezTo>
                    <a:pt x="146" y="75"/>
                    <a:pt x="146" y="75"/>
                    <a:pt x="146" y="75"/>
                  </a:cubicBezTo>
                  <a:cubicBezTo>
                    <a:pt x="138" y="66"/>
                    <a:pt x="138" y="66"/>
                    <a:pt x="138" y="66"/>
                  </a:cubicBezTo>
                  <a:lnTo>
                    <a:pt x="88" y="116"/>
                  </a:lnTo>
                  <a:close/>
                </a:path>
              </a:pathLst>
            </a:custGeom>
            <a:solidFill>
              <a:srgbClr val="7F7F7F"/>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cxnSp>
        <p:nvCxnSpPr>
          <p:cNvPr id="512" name="Straight Connector 511">
            <a:extLst>
              <a:ext uri="{FF2B5EF4-FFF2-40B4-BE49-F238E27FC236}">
                <a16:creationId xmlns:a16="http://schemas.microsoft.com/office/drawing/2014/main" id="{22676E09-7CEE-4856-918D-49CC269DAD9A}"/>
              </a:ext>
            </a:extLst>
          </p:cNvPr>
          <p:cNvCxnSpPr>
            <a:cxnSpLocks/>
            <a:stCxn id="451" idx="4"/>
            <a:endCxn id="399" idx="2"/>
          </p:cNvCxnSpPr>
          <p:nvPr/>
        </p:nvCxnSpPr>
        <p:spPr>
          <a:xfrm flipH="1">
            <a:off x="4792793" y="5431980"/>
            <a:ext cx="11442" cy="189592"/>
          </a:xfrm>
          <a:prstGeom prst="line">
            <a:avLst/>
          </a:prstGeom>
          <a:ln w="3175">
            <a:solidFill>
              <a:srgbClr val="68478C"/>
            </a:solidFill>
            <a:tailEnd type="triangle"/>
          </a:ln>
        </p:spPr>
        <p:style>
          <a:lnRef idx="1">
            <a:schemeClr val="accent1"/>
          </a:lnRef>
          <a:fillRef idx="0">
            <a:schemeClr val="accent1"/>
          </a:fillRef>
          <a:effectRef idx="0">
            <a:schemeClr val="accent1"/>
          </a:effectRef>
          <a:fontRef idx="minor">
            <a:schemeClr val="tx1"/>
          </a:fontRef>
        </p:style>
      </p:cxnSp>
      <p:cxnSp>
        <p:nvCxnSpPr>
          <p:cNvPr id="401" name="Straight Connector 400">
            <a:extLst>
              <a:ext uri="{FF2B5EF4-FFF2-40B4-BE49-F238E27FC236}">
                <a16:creationId xmlns:a16="http://schemas.microsoft.com/office/drawing/2014/main" id="{4E4FDF5B-30AC-42C3-B5CD-B05D30C68028}"/>
              </a:ext>
            </a:extLst>
          </p:cNvPr>
          <p:cNvCxnSpPr>
            <a:cxnSpLocks/>
            <a:endCxn id="442" idx="2"/>
          </p:cNvCxnSpPr>
          <p:nvPr/>
        </p:nvCxnSpPr>
        <p:spPr>
          <a:xfrm>
            <a:off x="3504537" y="3084125"/>
            <a:ext cx="1392624" cy="0"/>
          </a:xfrm>
          <a:prstGeom prst="line">
            <a:avLst/>
          </a:prstGeom>
          <a:ln w="3175">
            <a:solidFill>
              <a:srgbClr val="68478C"/>
            </a:solidFill>
          </a:ln>
        </p:spPr>
        <p:style>
          <a:lnRef idx="1">
            <a:schemeClr val="accent1"/>
          </a:lnRef>
          <a:fillRef idx="0">
            <a:schemeClr val="accent1"/>
          </a:fillRef>
          <a:effectRef idx="0">
            <a:schemeClr val="accent1"/>
          </a:effectRef>
          <a:fontRef idx="minor">
            <a:schemeClr val="tx1"/>
          </a:fontRef>
        </p:style>
      </p:cxnSp>
      <p:sp>
        <p:nvSpPr>
          <p:cNvPr id="441" name="TextBox 440">
            <a:extLst>
              <a:ext uri="{FF2B5EF4-FFF2-40B4-BE49-F238E27FC236}">
                <a16:creationId xmlns:a16="http://schemas.microsoft.com/office/drawing/2014/main" id="{69935EB6-3992-4A64-AF51-EF46BA13FAD5}"/>
              </a:ext>
            </a:extLst>
          </p:cNvPr>
          <p:cNvSpPr txBox="1"/>
          <p:nvPr/>
        </p:nvSpPr>
        <p:spPr>
          <a:xfrm>
            <a:off x="4263517" y="2957330"/>
            <a:ext cx="288000" cy="253588"/>
          </a:xfrm>
          <a:prstGeom prst="ellipse">
            <a:avLst/>
          </a:prstGeom>
          <a:solidFill>
            <a:schemeClr val="bg2"/>
          </a:solidFill>
        </p:spPr>
        <p:txBody>
          <a:bodyPr wrap="square" lIns="0" tIns="0" rIns="0" bIns="0" rtlCol="0" anchor="ctr">
            <a:noAutofit/>
          </a:bodyPr>
          <a:lstStyle/>
          <a:p>
            <a:pPr algn="ctr" rtl="0"/>
            <a:r>
              <a:rPr lang="lv-lv" sz="900" b="1" dirty="0">
                <a:solidFill>
                  <a:schemeClr val="bg1"/>
                </a:solidFill>
                <a:latin typeface="arial" panose="020B0604020202020204" pitchFamily="34" charset="0"/>
                <a:cs typeface="Arial" panose="020B0604020202020204" pitchFamily="34" charset="0"/>
              </a:rPr>
              <a:t>VAI</a:t>
            </a:r>
            <a:endParaRPr lang="en-US" sz="900" b="1" dirty="0">
              <a:solidFill>
                <a:schemeClr val="bg1"/>
              </a:solidFill>
              <a:latin typeface="arial" panose="020B0604020202020204" pitchFamily="34" charset="0"/>
              <a:cs typeface="Arial" panose="020B0604020202020204" pitchFamily="34" charset="0"/>
            </a:endParaRPr>
          </a:p>
        </p:txBody>
      </p:sp>
      <p:grpSp>
        <p:nvGrpSpPr>
          <p:cNvPr id="438" name="Group 437">
            <a:extLst>
              <a:ext uri="{FF2B5EF4-FFF2-40B4-BE49-F238E27FC236}">
                <a16:creationId xmlns:a16="http://schemas.microsoft.com/office/drawing/2014/main" id="{1054B3E5-91C6-414A-A51A-DA7412A07ED4}"/>
              </a:ext>
            </a:extLst>
          </p:cNvPr>
          <p:cNvGrpSpPr/>
          <p:nvPr/>
        </p:nvGrpSpPr>
        <p:grpSpPr>
          <a:xfrm>
            <a:off x="3759192" y="2945445"/>
            <a:ext cx="277482" cy="277482"/>
            <a:chOff x="3759192" y="2945445"/>
            <a:chExt cx="277482" cy="277482"/>
          </a:xfrm>
        </p:grpSpPr>
        <p:sp>
          <p:nvSpPr>
            <p:cNvPr id="439" name="Oval 438">
              <a:extLst>
                <a:ext uri="{FF2B5EF4-FFF2-40B4-BE49-F238E27FC236}">
                  <a16:creationId xmlns:a16="http://schemas.microsoft.com/office/drawing/2014/main" id="{81FD5012-B2C9-40FD-9DC7-5D2CEF55E3F4}"/>
                </a:ext>
              </a:extLst>
            </p:cNvPr>
            <p:cNvSpPr/>
            <p:nvPr/>
          </p:nvSpPr>
          <p:spPr>
            <a:xfrm>
              <a:off x="3759192" y="2945445"/>
              <a:ext cx="277482" cy="2774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440" name="Freeform 61">
              <a:extLst>
                <a:ext uri="{FF2B5EF4-FFF2-40B4-BE49-F238E27FC236}">
                  <a16:creationId xmlns:a16="http://schemas.microsoft.com/office/drawing/2014/main" id="{B741C3BC-35CD-4282-BEFD-0ABD8DE4225E}"/>
                </a:ext>
              </a:extLst>
            </p:cNvPr>
            <p:cNvSpPr>
              <a:spLocks noChangeAspect="1" noEditPoints="1"/>
            </p:cNvSpPr>
            <p:nvPr/>
          </p:nvSpPr>
          <p:spPr bwMode="auto">
            <a:xfrm>
              <a:off x="3767516" y="2951568"/>
              <a:ext cx="264850" cy="264852"/>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00 w 200"/>
                <a:gd name="T11" fmla="*/ 188 h 200"/>
                <a:gd name="T12" fmla="*/ 12 w 200"/>
                <a:gd name="T13" fmla="*/ 100 h 200"/>
                <a:gd name="T14" fmla="*/ 100 w 200"/>
                <a:gd name="T15" fmla="*/ 13 h 200"/>
                <a:gd name="T16" fmla="*/ 187 w 200"/>
                <a:gd name="T17" fmla="*/ 100 h 200"/>
                <a:gd name="T18" fmla="*/ 100 w 200"/>
                <a:gd name="T19" fmla="*/ 188 h 200"/>
                <a:gd name="T20" fmla="*/ 131 w 200"/>
                <a:gd name="T21" fmla="*/ 60 h 200"/>
                <a:gd name="T22" fmla="*/ 100 w 200"/>
                <a:gd name="T23" fmla="*/ 92 h 200"/>
                <a:gd name="T24" fmla="*/ 69 w 200"/>
                <a:gd name="T25" fmla="*/ 60 h 200"/>
                <a:gd name="T26" fmla="*/ 60 w 200"/>
                <a:gd name="T27" fmla="*/ 69 h 200"/>
                <a:gd name="T28" fmla="*/ 91 w 200"/>
                <a:gd name="T29" fmla="*/ 100 h 200"/>
                <a:gd name="T30" fmla="*/ 60 w 200"/>
                <a:gd name="T31" fmla="*/ 132 h 200"/>
                <a:gd name="T32" fmla="*/ 69 w 200"/>
                <a:gd name="T33" fmla="*/ 140 h 200"/>
                <a:gd name="T34" fmla="*/ 100 w 200"/>
                <a:gd name="T35" fmla="*/ 109 h 200"/>
                <a:gd name="T36" fmla="*/ 131 w 200"/>
                <a:gd name="T37" fmla="*/ 140 h 200"/>
                <a:gd name="T38" fmla="*/ 140 w 200"/>
                <a:gd name="T39" fmla="*/ 132 h 200"/>
                <a:gd name="T40" fmla="*/ 109 w 200"/>
                <a:gd name="T41" fmla="*/ 100 h 200"/>
                <a:gd name="T42" fmla="*/ 140 w 200"/>
                <a:gd name="T43" fmla="*/ 69 h 200"/>
                <a:gd name="T44" fmla="*/ 131 w 200"/>
                <a:gd name="T45" fmla="*/ 6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moveTo>
                    <a:pt x="100" y="188"/>
                  </a:moveTo>
                  <a:cubicBezTo>
                    <a:pt x="52" y="188"/>
                    <a:pt x="12" y="149"/>
                    <a:pt x="12" y="100"/>
                  </a:cubicBezTo>
                  <a:cubicBezTo>
                    <a:pt x="12" y="52"/>
                    <a:pt x="52" y="13"/>
                    <a:pt x="100" y="13"/>
                  </a:cubicBezTo>
                  <a:cubicBezTo>
                    <a:pt x="148" y="13"/>
                    <a:pt x="187" y="52"/>
                    <a:pt x="187" y="100"/>
                  </a:cubicBezTo>
                  <a:cubicBezTo>
                    <a:pt x="187" y="149"/>
                    <a:pt x="148" y="188"/>
                    <a:pt x="100" y="188"/>
                  </a:cubicBezTo>
                  <a:close/>
                  <a:moveTo>
                    <a:pt x="131" y="60"/>
                  </a:moveTo>
                  <a:cubicBezTo>
                    <a:pt x="100" y="92"/>
                    <a:pt x="100" y="92"/>
                    <a:pt x="100" y="92"/>
                  </a:cubicBezTo>
                  <a:cubicBezTo>
                    <a:pt x="69" y="60"/>
                    <a:pt x="69" y="60"/>
                    <a:pt x="69" y="60"/>
                  </a:cubicBezTo>
                  <a:cubicBezTo>
                    <a:pt x="60" y="69"/>
                    <a:pt x="60" y="69"/>
                    <a:pt x="60" y="69"/>
                  </a:cubicBezTo>
                  <a:cubicBezTo>
                    <a:pt x="91" y="100"/>
                    <a:pt x="91" y="100"/>
                    <a:pt x="91" y="100"/>
                  </a:cubicBezTo>
                  <a:cubicBezTo>
                    <a:pt x="60" y="132"/>
                    <a:pt x="60" y="132"/>
                    <a:pt x="60" y="132"/>
                  </a:cubicBezTo>
                  <a:cubicBezTo>
                    <a:pt x="69" y="140"/>
                    <a:pt x="69" y="140"/>
                    <a:pt x="69" y="140"/>
                  </a:cubicBezTo>
                  <a:cubicBezTo>
                    <a:pt x="100" y="109"/>
                    <a:pt x="100" y="109"/>
                    <a:pt x="100" y="109"/>
                  </a:cubicBezTo>
                  <a:cubicBezTo>
                    <a:pt x="131" y="140"/>
                    <a:pt x="131" y="140"/>
                    <a:pt x="131" y="140"/>
                  </a:cubicBezTo>
                  <a:cubicBezTo>
                    <a:pt x="140" y="132"/>
                    <a:pt x="140" y="132"/>
                    <a:pt x="140" y="132"/>
                  </a:cubicBezTo>
                  <a:cubicBezTo>
                    <a:pt x="109" y="100"/>
                    <a:pt x="109" y="100"/>
                    <a:pt x="109" y="100"/>
                  </a:cubicBezTo>
                  <a:cubicBezTo>
                    <a:pt x="140" y="69"/>
                    <a:pt x="140" y="69"/>
                    <a:pt x="140" y="69"/>
                  </a:cubicBezTo>
                  <a:lnTo>
                    <a:pt x="131" y="60"/>
                  </a:lnTo>
                  <a:close/>
                </a:path>
              </a:pathLst>
            </a:custGeom>
            <a:solidFill>
              <a:schemeClr val="bg2"/>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cxnSp>
        <p:nvCxnSpPr>
          <p:cNvPr id="116" name="Connector: Elbow 115">
            <a:extLst>
              <a:ext uri="{FF2B5EF4-FFF2-40B4-BE49-F238E27FC236}">
                <a16:creationId xmlns:a16="http://schemas.microsoft.com/office/drawing/2014/main" id="{317DC421-F842-4BC0-8B35-C580343D8E9A}"/>
              </a:ext>
            </a:extLst>
          </p:cNvPr>
          <p:cNvCxnSpPr>
            <a:cxnSpLocks/>
          </p:cNvCxnSpPr>
          <p:nvPr/>
        </p:nvCxnSpPr>
        <p:spPr>
          <a:xfrm rot="16200000" flipV="1">
            <a:off x="3257673" y="4560650"/>
            <a:ext cx="1932548" cy="195178"/>
          </a:xfrm>
          <a:prstGeom prst="bentConnector2">
            <a:avLst/>
          </a:prstGeom>
          <a:ln w="3175">
            <a:solidFill>
              <a:srgbClr val="68478C"/>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F6D69ED4-64DE-4CA5-8B23-7598F007C0D6}"/>
              </a:ext>
            </a:extLst>
          </p:cNvPr>
          <p:cNvSpPr/>
          <p:nvPr/>
        </p:nvSpPr>
        <p:spPr bwMode="ltGray">
          <a:xfrm>
            <a:off x="8487884" y="4967783"/>
            <a:ext cx="1691722" cy="856753"/>
          </a:xfrm>
          <a:prstGeom prst="rect">
            <a:avLst/>
          </a:prstGeom>
          <a:solidFill>
            <a:schemeClr val="bg2">
              <a:lumMod val="50000"/>
            </a:schemeClr>
          </a:solidFill>
          <a:ln w="3175" cap="sq" cmpd="sng" algn="ctr">
            <a:noFill/>
            <a:prstDash val="solid"/>
          </a:ln>
          <a:effectLst/>
        </p:spPr>
        <p:txBody>
          <a:bodyPr lIns="72000" tIns="72000" rIns="72000" bIns="72000" rtlCol="0" anchor="ctr">
            <a:noAutofit/>
          </a:bodyPr>
          <a:lstStyle/>
          <a:p>
            <a:pPr lvl="0"/>
            <a:r>
              <a:rPr lang="lv-lv" sz="1100" kern="0" dirty="0">
                <a:solidFill>
                  <a:schemeClr val="bg1"/>
                </a:solidFill>
                <a:latin typeface="arial" panose="020B0604020202020204" pitchFamily="34" charset="0"/>
                <a:cs typeface="Arial" panose="020B0604020202020204" pitchFamily="34" charset="0"/>
              </a:rPr>
              <a:t>Pārrobežu </a:t>
            </a:r>
            <a:r>
              <a:rPr lang="lv-LV" sz="1100" kern="0" dirty="0">
                <a:solidFill>
                  <a:schemeClr val="bg1"/>
                </a:solidFill>
                <a:latin typeface="arial" panose="020B0604020202020204" pitchFamily="34" charset="0"/>
                <a:cs typeface="Arial" panose="020B0604020202020204" pitchFamily="34" charset="0"/>
              </a:rPr>
              <a:t>maksātnespējas procesa administrators galvenajā maksātnespējas procedūrā</a:t>
            </a:r>
            <a:endParaRPr kumimoji="0" lang="en-GB" sz="1100" b="0" i="0" u="none" strike="noStrike" kern="0" cap="none" spc="0" normalizeH="0" baseline="0" noProof="0" dirty="0" err="1">
              <a:ln>
                <a:noFill/>
              </a:ln>
              <a:solidFill>
                <a:schemeClr val="bg1"/>
              </a:solidFill>
              <a:effectLst/>
              <a:uLnTx/>
              <a:uFillTx/>
              <a:latin typeface="arial" panose="020B0604020202020204" pitchFamily="34" charset="0"/>
              <a:cs typeface="Arial" panose="020B0604020202020204" pitchFamily="34" charset="0"/>
            </a:endParaRPr>
          </a:p>
        </p:txBody>
      </p:sp>
      <p:sp>
        <p:nvSpPr>
          <p:cNvPr id="115" name="Rectangle 114">
            <a:extLst>
              <a:ext uri="{FF2B5EF4-FFF2-40B4-BE49-F238E27FC236}">
                <a16:creationId xmlns:a16="http://schemas.microsoft.com/office/drawing/2014/main" id="{A91DA76A-B703-4DA9-8647-9892A7BD6F37}"/>
              </a:ext>
            </a:extLst>
          </p:cNvPr>
          <p:cNvSpPr/>
          <p:nvPr/>
        </p:nvSpPr>
        <p:spPr>
          <a:xfrm>
            <a:off x="248202" y="4440711"/>
            <a:ext cx="1526617" cy="230832"/>
          </a:xfrm>
          <a:prstGeom prst="rect">
            <a:avLst/>
          </a:prstGeom>
        </p:spPr>
        <p:txBody>
          <a:bodyPr wrap="square" lIns="0" tIns="0" rIns="0" bIns="0" rtlCol="0">
            <a:spAutoFit/>
          </a:bodyPr>
          <a:lstStyle/>
          <a:p>
            <a:pPr lvl="0">
              <a:spcAft>
                <a:spcPts val="800"/>
              </a:spcAft>
              <a:defRPr/>
            </a:pPr>
            <a:r>
              <a:rPr lang="lv-lv" sz="750" b="1" dirty="0">
                <a:solidFill>
                  <a:schemeClr val="bg1"/>
                </a:solidFill>
                <a:latin typeface="arial" panose="020B0604020202020204" pitchFamily="34" charset="0"/>
                <a:cs typeface="Arial" panose="020B0604020202020204" pitchFamily="34" charset="0"/>
              </a:rPr>
              <a:t>tostarp </a:t>
            </a:r>
            <a:r>
              <a:rPr lang="lv-LV" sz="750" b="1" dirty="0">
                <a:solidFill>
                  <a:schemeClr val="bg1"/>
                </a:solidFill>
                <a:latin typeface="arial" panose="020B0604020202020204" pitchFamily="34" charset="0"/>
                <a:cs typeface="Arial" panose="020B0604020202020204" pitchFamily="34" charset="0"/>
              </a:rPr>
              <a:t>n</a:t>
            </a:r>
            <a:r>
              <a:rPr lang="lv-lv" sz="750" b="1" dirty="0">
                <a:solidFill>
                  <a:schemeClr val="bg1"/>
                </a:solidFill>
                <a:latin typeface="arial" panose="020B0604020202020204" pitchFamily="34" charset="0"/>
                <a:cs typeface="Arial" panose="020B0604020202020204" pitchFamily="34" charset="0"/>
              </a:rPr>
              <a:t>odokļu parād</a:t>
            </a:r>
            <a:r>
              <a:rPr lang="lv-LV" sz="750" b="1" dirty="0">
                <a:solidFill>
                  <a:schemeClr val="bg1"/>
                </a:solidFill>
                <a:latin typeface="arial" panose="020B0604020202020204" pitchFamily="34" charset="0"/>
                <a:cs typeface="Arial" panose="020B0604020202020204" pitchFamily="34" charset="0"/>
              </a:rPr>
              <a:t>u restrukturizācija</a:t>
            </a:r>
            <a:endParaRPr lang="lv-lv" sz="750" b="1" dirty="0">
              <a:solidFill>
                <a:schemeClr val="bg1"/>
              </a:solidFill>
              <a:latin typeface="arial" panose="020B0604020202020204" pitchFamily="34" charset="0"/>
              <a:cs typeface="Arial" panose="020B0604020202020204" pitchFamily="34" charset="0"/>
            </a:endParaRPr>
          </a:p>
        </p:txBody>
      </p:sp>
      <p:sp>
        <p:nvSpPr>
          <p:cNvPr id="118" name="Rectangle 117">
            <a:extLst>
              <a:ext uri="{FF2B5EF4-FFF2-40B4-BE49-F238E27FC236}">
                <a16:creationId xmlns:a16="http://schemas.microsoft.com/office/drawing/2014/main" id="{65F43A25-3629-4B9C-B4BF-DEC86DC71398}"/>
              </a:ext>
            </a:extLst>
          </p:cNvPr>
          <p:cNvSpPr/>
          <p:nvPr/>
        </p:nvSpPr>
        <p:spPr>
          <a:xfrm>
            <a:off x="248713" y="4045154"/>
            <a:ext cx="1414371" cy="230832"/>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Saistību atmaksas nosacījumu maiņa</a:t>
            </a:r>
            <a:endPar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19" name="Rectangle 118">
            <a:extLst>
              <a:ext uri="{FF2B5EF4-FFF2-40B4-BE49-F238E27FC236}">
                <a16:creationId xmlns:a16="http://schemas.microsoft.com/office/drawing/2014/main" id="{64CAA53C-C2CD-40AC-B354-A65B962445AF}"/>
              </a:ext>
            </a:extLst>
          </p:cNvPr>
          <p:cNvSpPr/>
          <p:nvPr/>
        </p:nvSpPr>
        <p:spPr>
          <a:xfrm>
            <a:off x="230555" y="4777505"/>
            <a:ext cx="1389718" cy="115416"/>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Finanšu </a:t>
            </a:r>
            <a:r>
              <a:rPr lang="lv-lv" sz="750" b="1" dirty="0">
                <a:solidFill>
                  <a:schemeClr val="bg1"/>
                </a:solidFill>
                <a:latin typeface="arial" panose="020B0604020202020204" pitchFamily="34" charset="0"/>
                <a:cs typeface="Arial" panose="020B0604020202020204" pitchFamily="34" charset="0"/>
              </a:rPr>
              <a:t>restrukturizācija</a:t>
            </a:r>
            <a:endPar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20" name="Rectangle 119">
            <a:extLst>
              <a:ext uri="{FF2B5EF4-FFF2-40B4-BE49-F238E27FC236}">
                <a16:creationId xmlns:a16="http://schemas.microsoft.com/office/drawing/2014/main" id="{81F0EF6F-AD1A-41BC-BF21-494E59DC347C}"/>
              </a:ext>
            </a:extLst>
          </p:cNvPr>
          <p:cNvSpPr/>
          <p:nvPr/>
        </p:nvSpPr>
        <p:spPr>
          <a:xfrm>
            <a:off x="248202" y="3678996"/>
            <a:ext cx="1414881" cy="230832"/>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Uzņēmējdarbības </a:t>
            </a:r>
            <a:r>
              <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operacionālā restrukturizācija</a:t>
            </a:r>
            <a:endParaRPr lang="lv-lv" sz="750" b="1" i="0"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1626DF2F-B251-43DD-A130-1BE1482EEBA1}"/>
              </a:ext>
            </a:extLst>
          </p:cNvPr>
          <p:cNvSpPr txBox="1"/>
          <p:nvPr/>
        </p:nvSpPr>
        <p:spPr>
          <a:xfrm>
            <a:off x="3458424" y="2907050"/>
            <a:ext cx="353127" cy="138499"/>
          </a:xfrm>
          <a:prstGeom prst="rect">
            <a:avLst/>
          </a:prstGeom>
          <a:noFill/>
        </p:spPr>
        <p:txBody>
          <a:bodyPr wrap="square" lIns="0" tIns="0" rIns="0" bIns="0" rtlCol="0">
            <a:spAutoFit/>
          </a:bodyPr>
          <a:lstStyle/>
          <a:p>
            <a:pPr algn="ctr"/>
            <a:r>
              <a:rPr lang="lv-LV" sz="900" b="1" dirty="0">
                <a:solidFill>
                  <a:schemeClr val="bg2"/>
                </a:solidFill>
                <a:latin typeface="arial" panose="020B0604020202020204" pitchFamily="34" charset="0"/>
                <a:cs typeface="Arial" panose="020B0604020202020204" pitchFamily="34" charset="0"/>
              </a:rPr>
              <a:t>NĒ</a:t>
            </a:r>
            <a:endParaRPr lang="en-US" sz="900" b="1" dirty="0">
              <a:solidFill>
                <a:schemeClr val="bg2"/>
              </a:solidFill>
              <a:latin typeface="arial" panose="020B0604020202020204" pitchFamily="34" charset="0"/>
              <a:cs typeface="Arial" panose="020B0604020202020204" pitchFamily="34" charset="0"/>
            </a:endParaRPr>
          </a:p>
        </p:txBody>
      </p:sp>
      <p:sp>
        <p:nvSpPr>
          <p:cNvPr id="122" name="TextBox 121">
            <a:extLst>
              <a:ext uri="{FF2B5EF4-FFF2-40B4-BE49-F238E27FC236}">
                <a16:creationId xmlns:a16="http://schemas.microsoft.com/office/drawing/2014/main" id="{0174A7D8-0ED8-4EBE-ABCE-5082EF7BDCCF}"/>
              </a:ext>
            </a:extLst>
          </p:cNvPr>
          <p:cNvSpPr txBox="1"/>
          <p:nvPr/>
        </p:nvSpPr>
        <p:spPr>
          <a:xfrm>
            <a:off x="1277474" y="2925779"/>
            <a:ext cx="353127" cy="138499"/>
          </a:xfrm>
          <a:prstGeom prst="rect">
            <a:avLst/>
          </a:prstGeom>
          <a:noFill/>
        </p:spPr>
        <p:txBody>
          <a:bodyPr wrap="square" lIns="0" tIns="0" rIns="0" bIns="0" rtlCol="0">
            <a:spAutoFit/>
          </a:bodyPr>
          <a:lstStyle/>
          <a:p>
            <a:pPr algn="ctr"/>
            <a:r>
              <a:rPr lang="lv-LV" sz="900" b="1" dirty="0">
                <a:solidFill>
                  <a:schemeClr val="bg2"/>
                </a:solidFill>
                <a:latin typeface="arial" panose="020B0604020202020204" pitchFamily="34" charset="0"/>
                <a:cs typeface="Arial" panose="020B0604020202020204" pitchFamily="34" charset="0"/>
              </a:rPr>
              <a:t>JĀ</a:t>
            </a:r>
            <a:endParaRPr lang="en-US" sz="900" b="1"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9276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77822C4-F403-49A7-A949-72DEB90A507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82" name="think-cell Slide" r:id="rId5" imgW="494" imgH="494" progId="TCLayout.ActiveDocument.1">
                  <p:embed/>
                </p:oleObj>
              </mc:Choice>
              <mc:Fallback>
                <p:oleObj name="think-cell Slide" r:id="rId5" imgW="494" imgH="494" progId="TCLayout.ActiveDocument.1">
                  <p:embed/>
                  <p:pic>
                    <p:nvPicPr>
                      <p:cNvPr id="3" name="Object 2" hidden="1">
                        <a:extLst>
                          <a:ext uri="{FF2B5EF4-FFF2-40B4-BE49-F238E27FC236}">
                            <a16:creationId xmlns:a16="http://schemas.microsoft.com/office/drawing/2014/main" id="{577822C4-F403-49A7-A949-72DEB90A507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F2D2C23D-494D-45E2-986A-0C16326A8121}"/>
              </a:ext>
            </a:extLst>
          </p:cNvPr>
          <p:cNvSpPr/>
          <p:nvPr/>
        </p:nvSpPr>
        <p:spPr>
          <a:xfrm>
            <a:off x="0" y="0"/>
            <a:ext cx="3288632" cy="6858000"/>
          </a:xfrm>
          <a:prstGeom prst="rect">
            <a:avLst/>
          </a:prstGeom>
          <a:solidFill>
            <a:srgbClr val="99006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rIns="0" bIns="1116000" rtlCol="0" anchor="ctr"/>
          <a:lstStyle/>
          <a:p>
            <a:pPr rtl="0"/>
            <a:r>
              <a:rPr lang="lv-lv" sz="4900" b="1" spc="-20">
                <a:latin typeface="arial" panose="020B0604020202020204" pitchFamily="34" charset="0"/>
                <a:cs typeface="Arial" panose="020B0604020202020204" pitchFamily="34" charset="0"/>
              </a:rPr>
              <a:t>Pielikumi</a:t>
            </a:r>
            <a:r>
              <a:rPr lang="lv-lv" sz="4900" b="1">
                <a:latin typeface="arial" panose="020B0604020202020204" pitchFamily="34" charset="0"/>
                <a:cs typeface="Arial" panose="020B0604020202020204" pitchFamily="34" charset="0"/>
              </a:rPr>
              <a:t> </a:t>
            </a:r>
          </a:p>
        </p:txBody>
      </p:sp>
      <p:cxnSp>
        <p:nvCxnSpPr>
          <p:cNvPr id="11" name="Straight Connector 10">
            <a:extLst>
              <a:ext uri="{FF2B5EF4-FFF2-40B4-BE49-F238E27FC236}">
                <a16:creationId xmlns:a16="http://schemas.microsoft.com/office/drawing/2014/main" id="{D686D668-E468-4D9E-B7DF-273930B5C022}"/>
              </a:ext>
            </a:extLst>
          </p:cNvPr>
          <p:cNvCxnSpPr>
            <a:cxnSpLocks/>
          </p:cNvCxnSpPr>
          <p:nvPr/>
        </p:nvCxnSpPr>
        <p:spPr>
          <a:xfrm flipH="1">
            <a:off x="-1" y="3552568"/>
            <a:ext cx="32893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C46E71-015D-48F7-8809-0FC2CE2DAF79}"/>
              </a:ext>
            </a:extLst>
          </p:cNvPr>
          <p:cNvCxnSpPr>
            <a:cxnSpLocks/>
          </p:cNvCxnSpPr>
          <p:nvPr/>
        </p:nvCxnSpPr>
        <p:spPr>
          <a:xfrm flipH="1">
            <a:off x="-1" y="2349500"/>
            <a:ext cx="32893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185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0578D4C0-2467-4D35-9DD6-B1A0F436C4B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6" name="think-cell Slide" r:id="rId5" imgW="494" imgH="494" progId="TCLayout.ActiveDocument.1">
                  <p:embed/>
                </p:oleObj>
              </mc:Choice>
              <mc:Fallback>
                <p:oleObj name="think-cell Slide" r:id="rId5" imgW="494" imgH="494" progId="TCLayout.ActiveDocument.1">
                  <p:embed/>
                  <p:pic>
                    <p:nvPicPr>
                      <p:cNvPr id="21" name="Object 20" hidden="1">
                        <a:extLst>
                          <a:ext uri="{FF2B5EF4-FFF2-40B4-BE49-F238E27FC236}">
                            <a16:creationId xmlns:a16="http://schemas.microsoft.com/office/drawing/2014/main" id="{0578D4C0-2467-4D35-9DD6-B1A0F436C4B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9" name="Rectangle 38" hidden="1">
            <a:extLst>
              <a:ext uri="{FF2B5EF4-FFF2-40B4-BE49-F238E27FC236}">
                <a16:creationId xmlns:a16="http://schemas.microsoft.com/office/drawing/2014/main" id="{575E408F-983D-422B-B481-4519AAAF4C3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Georgia" panose="02040502050405020303" pitchFamily="18" charset="0"/>
            </a:endParaRPr>
          </a:p>
        </p:txBody>
      </p:sp>
      <p:sp>
        <p:nvSpPr>
          <p:cNvPr id="93" name="Rectangle 92">
            <a:extLst>
              <a:ext uri="{FF2B5EF4-FFF2-40B4-BE49-F238E27FC236}">
                <a16:creationId xmlns:a16="http://schemas.microsoft.com/office/drawing/2014/main" id="{0AECDD13-AB4B-4287-B2F5-186DC9C04130}"/>
              </a:ext>
            </a:extLst>
          </p:cNvPr>
          <p:cNvSpPr/>
          <p:nvPr/>
        </p:nvSpPr>
        <p:spPr>
          <a:xfrm>
            <a:off x="819736" y="2508250"/>
            <a:ext cx="2325688" cy="38369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Rectangle 11">
            <a:extLst>
              <a:ext uri="{FF2B5EF4-FFF2-40B4-BE49-F238E27FC236}">
                <a16:creationId xmlns:a16="http://schemas.microsoft.com/office/drawing/2014/main" id="{3443438C-B5D3-43CC-B444-A3540A89F6E2}"/>
              </a:ext>
            </a:extLst>
          </p:cNvPr>
          <p:cNvSpPr/>
          <p:nvPr/>
        </p:nvSpPr>
        <p:spPr>
          <a:xfrm>
            <a:off x="926893" y="2622868"/>
            <a:ext cx="2111375" cy="2559050"/>
          </a:xfrm>
          <a:prstGeom prst="rect">
            <a:avLst/>
          </a:prstGeom>
          <a:solidFill>
            <a:srgbClr val="332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a:ln>
                  <a:noFill/>
                </a:ln>
                <a:solidFill>
                  <a:prstClr val="white"/>
                </a:solidFill>
                <a:effectLst/>
                <a:uLnTx/>
                <a:uFillTx/>
                <a:latin typeface="arial" panose="020B0604020202020204" pitchFamily="34" charset="0"/>
                <a:ea typeface="+mn-ea"/>
                <a:cs typeface="+mn-cs"/>
              </a:rPr>
              <a:t>Reģistrējieties EDS un izmantojiet sava uzņēmuma reitingu!</a:t>
            </a:r>
            <a:endParaRPr kumimoji="0" lang="pl-PL" sz="11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38" name="Title 37">
            <a:extLst>
              <a:ext uri="{FF2B5EF4-FFF2-40B4-BE49-F238E27FC236}">
                <a16:creationId xmlns:a16="http://schemas.microsoft.com/office/drawing/2014/main" id="{AF85030F-5675-4996-9536-56D9FC1587D8}"/>
              </a:ext>
            </a:extLst>
          </p:cNvPr>
          <p:cNvSpPr>
            <a:spLocks noGrp="1"/>
          </p:cNvSpPr>
          <p:nvPr>
            <p:ph type="title"/>
          </p:nvPr>
        </p:nvSpPr>
        <p:spPr/>
        <p:txBody>
          <a:bodyPr rtlCol="0"/>
          <a:lstStyle/>
          <a:p>
            <a:pPr rtl="0"/>
            <a:r>
              <a:rPr lang="lv-lv"/>
              <a:t>1. pielikums Nodokļu maksātāju reitinga sistēma</a:t>
            </a:r>
          </a:p>
        </p:txBody>
      </p:sp>
      <p:sp>
        <p:nvSpPr>
          <p:cNvPr id="44" name="Rectangle 43">
            <a:extLst>
              <a:ext uri="{FF2B5EF4-FFF2-40B4-BE49-F238E27FC236}">
                <a16:creationId xmlns:a16="http://schemas.microsoft.com/office/drawing/2014/main" id="{54771D01-37A6-4FCB-8C21-EFC4BF8EAB26}"/>
              </a:ext>
            </a:extLst>
          </p:cNvPr>
          <p:cNvSpPr/>
          <p:nvPr/>
        </p:nvSpPr>
        <p:spPr>
          <a:xfrm>
            <a:off x="407988" y="2024063"/>
            <a:ext cx="325437" cy="4496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b="1" i="0" u="none" strike="noStrike" kern="1200" cap="none" spc="0" normalizeH="0" noProof="0">
                <a:ln>
                  <a:noFill/>
                </a:ln>
                <a:solidFill>
                  <a:prstClr val="white"/>
                </a:solidFill>
                <a:effectLst/>
                <a:uLnTx/>
                <a:uFillTx/>
                <a:latin typeface="arial" panose="020B0604020202020204" pitchFamily="34" charset="0"/>
                <a:ea typeface="+mn-ea"/>
                <a:cs typeface="+mn-cs"/>
              </a:rPr>
              <a:t>1</a:t>
            </a: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2" name="TextBox 41">
            <a:extLst>
              <a:ext uri="{FF2B5EF4-FFF2-40B4-BE49-F238E27FC236}">
                <a16:creationId xmlns:a16="http://schemas.microsoft.com/office/drawing/2014/main" id="{28C4F8D7-EC3A-4437-9520-F0F6AAD45EA3}"/>
              </a:ext>
            </a:extLst>
          </p:cNvPr>
          <p:cNvSpPr txBox="1"/>
          <p:nvPr/>
        </p:nvSpPr>
        <p:spPr>
          <a:xfrm>
            <a:off x="733424" y="2024063"/>
            <a:ext cx="2412000" cy="325438"/>
          </a:xfrm>
          <a:prstGeom prst="rect">
            <a:avLst/>
          </a:prstGeom>
          <a:noFill/>
        </p:spPr>
        <p:txBody>
          <a:bodyPr wrap="square" lIns="7200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1" i="0" u="none" strike="noStrike" kern="1200" cap="none" spc="0" normalizeH="0" noProof="0">
                <a:ln>
                  <a:noFill/>
                </a:ln>
                <a:solidFill>
                  <a:srgbClr val="990066"/>
                </a:solidFill>
                <a:effectLst/>
                <a:uLnTx/>
                <a:uFillTx/>
                <a:latin typeface="arial" panose="020B0604020202020204" pitchFamily="34" charset="0"/>
                <a:ea typeface="+mn-ea"/>
                <a:cs typeface="+mn-cs"/>
              </a:rPr>
              <a:t>Pieteikšanās EDS</a:t>
            </a:r>
          </a:p>
        </p:txBody>
      </p:sp>
      <p:cxnSp>
        <p:nvCxnSpPr>
          <p:cNvPr id="53" name="Straight Connector 52">
            <a:extLst>
              <a:ext uri="{FF2B5EF4-FFF2-40B4-BE49-F238E27FC236}">
                <a16:creationId xmlns:a16="http://schemas.microsoft.com/office/drawing/2014/main" id="{3A30E2C7-0D24-4599-8616-9BDD81D23559}"/>
              </a:ext>
            </a:extLst>
          </p:cNvPr>
          <p:cNvCxnSpPr>
            <a:cxnSpLocks/>
          </p:cNvCxnSpPr>
          <p:nvPr/>
        </p:nvCxnSpPr>
        <p:spPr>
          <a:xfrm>
            <a:off x="819636" y="2455379"/>
            <a:ext cx="232578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1B39BAB0-22CC-423F-9759-0B842E8AE9CB}"/>
              </a:ext>
            </a:extLst>
          </p:cNvPr>
          <p:cNvSpPr/>
          <p:nvPr/>
        </p:nvSpPr>
        <p:spPr>
          <a:xfrm>
            <a:off x="3287518" y="2024063"/>
            <a:ext cx="325437" cy="4496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b="1" i="0" u="none" strike="noStrike" kern="1200" cap="none" spc="0" normalizeH="0" noProof="0">
                <a:ln>
                  <a:noFill/>
                </a:ln>
                <a:solidFill>
                  <a:prstClr val="white"/>
                </a:solidFill>
                <a:effectLst/>
                <a:uLnTx/>
                <a:uFillTx/>
                <a:latin typeface="arial" panose="020B0604020202020204" pitchFamily="34" charset="0"/>
                <a:ea typeface="+mn-ea"/>
                <a:cs typeface="+mn-cs"/>
              </a:rPr>
              <a:t>2</a:t>
            </a: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1" name="TextBox 80">
            <a:extLst>
              <a:ext uri="{FF2B5EF4-FFF2-40B4-BE49-F238E27FC236}">
                <a16:creationId xmlns:a16="http://schemas.microsoft.com/office/drawing/2014/main" id="{4A76685E-E4A4-4774-B9AB-4C9FA9F155CA}"/>
              </a:ext>
            </a:extLst>
          </p:cNvPr>
          <p:cNvSpPr txBox="1"/>
          <p:nvPr/>
        </p:nvSpPr>
        <p:spPr>
          <a:xfrm>
            <a:off x="3612954" y="2024063"/>
            <a:ext cx="2412000" cy="325438"/>
          </a:xfrm>
          <a:prstGeom prst="rect">
            <a:avLst/>
          </a:prstGeom>
          <a:noFill/>
        </p:spPr>
        <p:txBody>
          <a:bodyPr wrap="square" lIns="7200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1" i="0" u="none" strike="noStrike" kern="1200" cap="none" spc="0" normalizeH="0" noProof="0">
                <a:ln>
                  <a:noFill/>
                </a:ln>
                <a:solidFill>
                  <a:srgbClr val="990066"/>
                </a:solidFill>
                <a:effectLst/>
                <a:uLnTx/>
                <a:uFillTx/>
                <a:latin typeface="arial" panose="020B0604020202020204" pitchFamily="34" charset="0"/>
                <a:ea typeface="+mn-ea"/>
                <a:cs typeface="+mn-cs"/>
              </a:rPr>
              <a:t>Pārskatiet savu reitingu</a:t>
            </a:r>
          </a:p>
        </p:txBody>
      </p:sp>
      <p:cxnSp>
        <p:nvCxnSpPr>
          <p:cNvPr id="82" name="Straight Connector 81">
            <a:extLst>
              <a:ext uri="{FF2B5EF4-FFF2-40B4-BE49-F238E27FC236}">
                <a16:creationId xmlns:a16="http://schemas.microsoft.com/office/drawing/2014/main" id="{AE60189C-DCB3-4127-A01E-1A540E55C21B}"/>
              </a:ext>
            </a:extLst>
          </p:cNvPr>
          <p:cNvCxnSpPr>
            <a:cxnSpLocks/>
          </p:cNvCxnSpPr>
          <p:nvPr/>
        </p:nvCxnSpPr>
        <p:spPr>
          <a:xfrm>
            <a:off x="3699166" y="2455379"/>
            <a:ext cx="232578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D728E5DC-6EEA-4C84-BD70-576365BE03FC}"/>
              </a:ext>
            </a:extLst>
          </p:cNvPr>
          <p:cNvSpPr/>
          <p:nvPr/>
        </p:nvSpPr>
        <p:spPr>
          <a:xfrm>
            <a:off x="6167048" y="2024063"/>
            <a:ext cx="325437" cy="4496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3</a:t>
            </a: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6" name="TextBox 85">
            <a:extLst>
              <a:ext uri="{FF2B5EF4-FFF2-40B4-BE49-F238E27FC236}">
                <a16:creationId xmlns:a16="http://schemas.microsoft.com/office/drawing/2014/main" id="{A9E31D6B-F70A-431A-856F-2F660F6949D4}"/>
              </a:ext>
            </a:extLst>
          </p:cNvPr>
          <p:cNvSpPr txBox="1"/>
          <p:nvPr/>
        </p:nvSpPr>
        <p:spPr>
          <a:xfrm>
            <a:off x="6492484" y="2024063"/>
            <a:ext cx="2412000" cy="325438"/>
          </a:xfrm>
          <a:prstGeom prst="rect">
            <a:avLst/>
          </a:prstGeom>
          <a:noFill/>
        </p:spPr>
        <p:txBody>
          <a:bodyPr wrap="square" lIns="7200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1" i="0" u="none" strike="noStrike" kern="1200" cap="none" spc="0" normalizeH="0" noProof="0">
                <a:ln>
                  <a:noFill/>
                </a:ln>
                <a:solidFill>
                  <a:srgbClr val="990066"/>
                </a:solidFill>
                <a:effectLst/>
                <a:uLnTx/>
                <a:uFillTx/>
                <a:latin typeface="arial" panose="020B0604020202020204" pitchFamily="34" charset="0"/>
                <a:ea typeface="+mn-ea"/>
                <a:cs typeface="+mn-cs"/>
              </a:rPr>
              <a:t>Kā VID interpretē jūsu darbības rezultātu?</a:t>
            </a:r>
            <a:endParaRPr kumimoji="0" lang="pl-PL" sz="1400" b="1" i="0" u="none" strike="noStrike" kern="1200" cap="none" spc="0" normalizeH="0" baseline="0" noProof="0" dirty="0">
              <a:ln>
                <a:noFill/>
              </a:ln>
              <a:solidFill>
                <a:srgbClr val="990066"/>
              </a:solidFill>
              <a:effectLst/>
              <a:uLnTx/>
              <a:uFillTx/>
              <a:latin typeface="arial" panose="020B0604020202020204" pitchFamily="34" charset="0"/>
              <a:ea typeface="+mn-ea"/>
              <a:cs typeface="+mn-cs"/>
            </a:endParaRPr>
          </a:p>
        </p:txBody>
      </p:sp>
      <p:cxnSp>
        <p:nvCxnSpPr>
          <p:cNvPr id="87" name="Straight Connector 86">
            <a:extLst>
              <a:ext uri="{FF2B5EF4-FFF2-40B4-BE49-F238E27FC236}">
                <a16:creationId xmlns:a16="http://schemas.microsoft.com/office/drawing/2014/main" id="{75105FEA-09B8-4AFB-87F1-6BD2BE77138A}"/>
              </a:ext>
            </a:extLst>
          </p:cNvPr>
          <p:cNvCxnSpPr>
            <a:cxnSpLocks/>
          </p:cNvCxnSpPr>
          <p:nvPr/>
        </p:nvCxnSpPr>
        <p:spPr>
          <a:xfrm>
            <a:off x="6576060" y="2455379"/>
            <a:ext cx="232578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32E4CF14-3B17-458B-804A-9DEC90C7F08D}"/>
              </a:ext>
            </a:extLst>
          </p:cNvPr>
          <p:cNvSpPr/>
          <p:nvPr/>
        </p:nvSpPr>
        <p:spPr>
          <a:xfrm>
            <a:off x="9046577" y="2024063"/>
            <a:ext cx="325437" cy="4496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600" b="1" i="0" u="none" strike="noStrike" kern="1200" cap="none" spc="0" normalizeH="0" noProof="0">
                <a:ln>
                  <a:noFill/>
                </a:ln>
                <a:solidFill>
                  <a:prstClr val="white"/>
                </a:solidFill>
                <a:effectLst/>
                <a:uLnTx/>
                <a:uFillTx/>
                <a:latin typeface="arial" panose="020B0604020202020204" pitchFamily="34" charset="0"/>
                <a:ea typeface="+mn-ea"/>
                <a:cs typeface="+mn-cs"/>
              </a:rPr>
              <a:t>4</a:t>
            </a: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1" name="TextBox 90">
            <a:extLst>
              <a:ext uri="{FF2B5EF4-FFF2-40B4-BE49-F238E27FC236}">
                <a16:creationId xmlns:a16="http://schemas.microsoft.com/office/drawing/2014/main" id="{2DD2B035-E967-4A62-A1CD-1B94C1AD71D3}"/>
              </a:ext>
            </a:extLst>
          </p:cNvPr>
          <p:cNvSpPr txBox="1"/>
          <p:nvPr/>
        </p:nvSpPr>
        <p:spPr>
          <a:xfrm>
            <a:off x="9372013" y="2024063"/>
            <a:ext cx="2412000" cy="325438"/>
          </a:xfrm>
          <a:prstGeom prst="rect">
            <a:avLst/>
          </a:prstGeom>
          <a:noFill/>
        </p:spPr>
        <p:txBody>
          <a:bodyPr wrap="square" lIns="7200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1" i="0" u="none" strike="noStrike" kern="1200" cap="none" spc="0" normalizeH="0" noProof="0" dirty="0">
                <a:ln>
                  <a:noFill/>
                </a:ln>
                <a:solidFill>
                  <a:srgbClr val="990066"/>
                </a:solidFill>
                <a:effectLst/>
                <a:uLnTx/>
                <a:uFillTx/>
                <a:latin typeface="arial" panose="020B0604020202020204" pitchFamily="34" charset="0"/>
                <a:ea typeface="+mn-ea"/>
                <a:cs typeface="+mn-cs"/>
              </a:rPr>
              <a:t>Kā jūs</a:t>
            </a:r>
            <a:r>
              <a:rPr lang="lv-LV" sz="1400" b="1" i="0" u="none" strike="noStrike" kern="1200" cap="none" spc="0" normalizeH="0" noProof="0" dirty="0">
                <a:ln>
                  <a:noFill/>
                </a:ln>
                <a:solidFill>
                  <a:srgbClr val="990066"/>
                </a:solidFill>
                <a:effectLst/>
                <a:uLnTx/>
                <a:uFillTx/>
                <a:latin typeface="arial" panose="020B0604020202020204" pitchFamily="34" charset="0"/>
                <a:ea typeface="+mn-ea"/>
                <a:cs typeface="+mn-cs"/>
              </a:rPr>
              <a:t> </a:t>
            </a:r>
            <a:r>
              <a:rPr lang="lv-lv" sz="1400" b="1" i="0" u="none" strike="noStrike" kern="1200" cap="none" spc="0" normalizeH="0" noProof="0" dirty="0">
                <a:ln>
                  <a:noFill/>
                </a:ln>
                <a:solidFill>
                  <a:srgbClr val="990066"/>
                </a:solidFill>
                <a:effectLst/>
                <a:uLnTx/>
                <a:uFillTx/>
                <a:latin typeface="arial" panose="020B0604020202020204" pitchFamily="34" charset="0"/>
                <a:ea typeface="+mn-ea"/>
                <a:cs typeface="+mn-cs"/>
              </a:rPr>
              <a:t>tos varat interpretēt?</a:t>
            </a:r>
            <a:endParaRPr kumimoji="0" lang="pl-PL" sz="1400" b="1" i="0" u="none" strike="noStrike" kern="1200" cap="none" spc="0" normalizeH="0" baseline="0" noProof="0" dirty="0">
              <a:ln>
                <a:noFill/>
              </a:ln>
              <a:solidFill>
                <a:srgbClr val="990066"/>
              </a:solidFill>
              <a:effectLst/>
              <a:uLnTx/>
              <a:uFillTx/>
              <a:latin typeface="arial" panose="020B0604020202020204" pitchFamily="34" charset="0"/>
              <a:ea typeface="+mn-ea"/>
              <a:cs typeface="+mn-cs"/>
            </a:endParaRPr>
          </a:p>
        </p:txBody>
      </p:sp>
      <p:cxnSp>
        <p:nvCxnSpPr>
          <p:cNvPr id="92" name="Straight Connector 91">
            <a:extLst>
              <a:ext uri="{FF2B5EF4-FFF2-40B4-BE49-F238E27FC236}">
                <a16:creationId xmlns:a16="http://schemas.microsoft.com/office/drawing/2014/main" id="{A8908597-6595-4035-B047-99E6263DF7FE}"/>
              </a:ext>
            </a:extLst>
          </p:cNvPr>
          <p:cNvCxnSpPr>
            <a:cxnSpLocks/>
          </p:cNvCxnSpPr>
          <p:nvPr/>
        </p:nvCxnSpPr>
        <p:spPr>
          <a:xfrm>
            <a:off x="9458008" y="2455379"/>
            <a:ext cx="232578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D94FC5DF-D1F4-4B84-BE8F-C919F46BCD18}"/>
              </a:ext>
            </a:extLst>
          </p:cNvPr>
          <p:cNvSpPr/>
          <p:nvPr/>
        </p:nvSpPr>
        <p:spPr>
          <a:xfrm>
            <a:off x="407988" y="2511742"/>
            <a:ext cx="325437" cy="383349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6" name="Rectangle 95">
            <a:extLst>
              <a:ext uri="{FF2B5EF4-FFF2-40B4-BE49-F238E27FC236}">
                <a16:creationId xmlns:a16="http://schemas.microsoft.com/office/drawing/2014/main" id="{6C2DCA23-946D-4294-97FD-585FA35B48E4}"/>
              </a:ext>
            </a:extLst>
          </p:cNvPr>
          <p:cNvSpPr/>
          <p:nvPr/>
        </p:nvSpPr>
        <p:spPr>
          <a:xfrm>
            <a:off x="3699266" y="2508250"/>
            <a:ext cx="2325688" cy="38369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97" name="Rectangle 96">
            <a:extLst>
              <a:ext uri="{FF2B5EF4-FFF2-40B4-BE49-F238E27FC236}">
                <a16:creationId xmlns:a16="http://schemas.microsoft.com/office/drawing/2014/main" id="{93DF39BB-03AE-4AC2-9AEB-001680A650D5}"/>
              </a:ext>
            </a:extLst>
          </p:cNvPr>
          <p:cNvSpPr/>
          <p:nvPr/>
        </p:nvSpPr>
        <p:spPr>
          <a:xfrm>
            <a:off x="3287518" y="2511742"/>
            <a:ext cx="325437" cy="383349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9" name="Rectangle 98">
            <a:extLst>
              <a:ext uri="{FF2B5EF4-FFF2-40B4-BE49-F238E27FC236}">
                <a16:creationId xmlns:a16="http://schemas.microsoft.com/office/drawing/2014/main" id="{00DEC0B6-CF6D-4803-BFB2-AD75C98E1255}"/>
              </a:ext>
            </a:extLst>
          </p:cNvPr>
          <p:cNvSpPr/>
          <p:nvPr/>
        </p:nvSpPr>
        <p:spPr>
          <a:xfrm>
            <a:off x="6167048" y="2511742"/>
            <a:ext cx="325437" cy="383349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0" name="Rectangle 99">
            <a:extLst>
              <a:ext uri="{FF2B5EF4-FFF2-40B4-BE49-F238E27FC236}">
                <a16:creationId xmlns:a16="http://schemas.microsoft.com/office/drawing/2014/main" id="{4174B67B-5A50-448F-B1AF-FDC8B31AB997}"/>
              </a:ext>
            </a:extLst>
          </p:cNvPr>
          <p:cNvSpPr/>
          <p:nvPr/>
        </p:nvSpPr>
        <p:spPr>
          <a:xfrm>
            <a:off x="9458108" y="2508250"/>
            <a:ext cx="2325688" cy="38369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Ja jūsu reitings virzās uz sarkano zonu, maz ticams, ka </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restrukturizācijas</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 pasākumi būs veiksmīgi. Lūdzu, apsveriet tūlītēj</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u</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 naudas iepludināšanas iespēju vai uzņēmuma likvidāciju.</a:t>
            </a:r>
          </a:p>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Ja jūsu reitings p</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amatā</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 ir dzeltenajā zonā, jums jā</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ierosina tūlītējas</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 sarunas ar VID un kreditoriem par ĀTV procesu</a:t>
            </a:r>
          </a:p>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Ja jūsu vērtējums </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pamatā</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 ir zaļajā zonā, jums n</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av liels pamats uztraukties</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 par savu uzņēmējdarbību</a:t>
            </a:r>
          </a:p>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S PGothic" panose="020B0600070205080204" pitchFamily="34" charset="-128"/>
              <a:cs typeface="+mn-cs"/>
            </a:endParaRPr>
          </a:p>
        </p:txBody>
      </p:sp>
      <p:sp>
        <p:nvSpPr>
          <p:cNvPr id="101" name="Rectangle 100">
            <a:extLst>
              <a:ext uri="{FF2B5EF4-FFF2-40B4-BE49-F238E27FC236}">
                <a16:creationId xmlns:a16="http://schemas.microsoft.com/office/drawing/2014/main" id="{A106F514-6319-4B02-A14E-252DA3EE2660}"/>
              </a:ext>
            </a:extLst>
          </p:cNvPr>
          <p:cNvSpPr/>
          <p:nvPr/>
        </p:nvSpPr>
        <p:spPr>
          <a:xfrm>
            <a:off x="9046577" y="2511742"/>
            <a:ext cx="325437" cy="383349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02" name="Picture 13">
            <a:extLst>
              <a:ext uri="{FF2B5EF4-FFF2-40B4-BE49-F238E27FC236}">
                <a16:creationId xmlns:a16="http://schemas.microsoft.com/office/drawing/2014/main" id="{70D582B3-2F5C-46AB-8D00-B46EB32EC574}"/>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1066800" y="2927668"/>
            <a:ext cx="1790700" cy="1434782"/>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3" name="Picture 16">
            <a:extLst>
              <a:ext uri="{FF2B5EF4-FFF2-40B4-BE49-F238E27FC236}">
                <a16:creationId xmlns:a16="http://schemas.microsoft.com/office/drawing/2014/main" id="{723B5E98-650D-4607-82E8-CC7580B802C4}"/>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806180" y="2622868"/>
            <a:ext cx="2111860" cy="255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A7DA075C-4EC2-4200-8176-CBF1B730F0F9}"/>
              </a:ext>
            </a:extLst>
          </p:cNvPr>
          <p:cNvGrpSpPr/>
          <p:nvPr/>
        </p:nvGrpSpPr>
        <p:grpSpPr>
          <a:xfrm>
            <a:off x="6576160" y="2508250"/>
            <a:ext cx="2417886" cy="3836988"/>
            <a:chOff x="6576160" y="2508250"/>
            <a:chExt cx="2417886" cy="3836988"/>
          </a:xfrm>
        </p:grpSpPr>
        <p:sp>
          <p:nvSpPr>
            <p:cNvPr id="98" name="Rectangle 97">
              <a:extLst>
                <a:ext uri="{FF2B5EF4-FFF2-40B4-BE49-F238E27FC236}">
                  <a16:creationId xmlns:a16="http://schemas.microsoft.com/office/drawing/2014/main" id="{38747367-A038-421E-A774-F4D5ACF6838D}"/>
                </a:ext>
              </a:extLst>
            </p:cNvPr>
            <p:cNvSpPr/>
            <p:nvPr/>
          </p:nvSpPr>
          <p:spPr>
            <a:xfrm>
              <a:off x="6576160" y="2508250"/>
              <a:ext cx="2325688" cy="38369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Līdz 30 % – uzņēmumam nav regulāras saimnieciskās darbības;</a:t>
              </a:r>
            </a:p>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31 %–50 % – uzņēmumam ir nozīmīgi nodokļu optimizācijas riski;</a:t>
              </a:r>
            </a:p>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51 %–70 % – uzņēmumam ir epizodiskas problēmas;</a:t>
              </a:r>
            </a:p>
            <a:p>
              <a:pPr marL="173736" lvl="0" indent="-173736" fontAlgn="base">
                <a:spcBef>
                  <a:spcPct val="0"/>
                </a:spcBef>
                <a:spcAft>
                  <a:spcPts val="800"/>
                </a:spcAft>
                <a:buClr>
                  <a:srgbClr val="000000"/>
                </a:buClr>
                <a:buSzPct val="100000"/>
                <a:buFont typeface="Arial" panose="020B0604020202020204" pitchFamily="34" charset="0"/>
                <a:buChar char="•"/>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71 %–90 % – </a:t>
              </a:r>
              <a:r>
                <a:rPr lang="lv-lv" sz="1200" dirty="0">
                  <a:solidFill>
                    <a:prstClr val="black"/>
                  </a:solidFill>
                  <a:latin typeface="arial" panose="020B0604020202020204" pitchFamily="34" charset="0"/>
                  <a:ea typeface="MS PGothic" panose="020B0600070205080204" pitchFamily="34" charset="-128"/>
                </a:rPr>
                <a:t>uzņēmums</a:t>
              </a:r>
              <a:r>
                <a:rPr lang="lv-LV" sz="1200" dirty="0">
                  <a:solidFill>
                    <a:prstClr val="black"/>
                  </a:solidFill>
                  <a:latin typeface="arial" panose="020B0604020202020204" pitchFamily="34" charset="0"/>
                  <a:ea typeface="MS PGothic" panose="020B0600070205080204" pitchFamily="34" charset="-128"/>
                </a:rPr>
                <a:t> </a:t>
              </a:r>
              <a:r>
                <a:rPr lang="lv-lv" sz="1200" dirty="0">
                  <a:solidFill>
                    <a:prstClr val="black"/>
                  </a:solidFill>
                  <a:latin typeface="arial" panose="020B0604020202020204" pitchFamily="34" charset="0"/>
                  <a:ea typeface="MS PGothic" panose="020B0600070205080204" pitchFamily="34" charset="-128"/>
                </a:rPr>
                <a:t>strādā labi</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a:t>
              </a:r>
            </a:p>
            <a:p>
              <a:pPr marL="173736" marR="0" lvl="0" indent="-173736" algn="l" defTabSz="914400" rtl="0" eaLnBrk="1" fontAlgn="base" latinLnBrk="0" hangingPunct="1">
                <a:lnSpc>
                  <a:spcPct val="100000"/>
                </a:lnSpc>
                <a:spcBef>
                  <a:spcPct val="0"/>
                </a:spcBef>
                <a:spcAft>
                  <a:spcPts val="800"/>
                </a:spcAft>
                <a:buClr>
                  <a:srgbClr val="000000"/>
                </a:buClr>
                <a:buSzPct val="100000"/>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Virs 91 % – </a:t>
              </a:r>
              <a:r>
                <a:rPr lang="lv-lv" sz="1200" dirty="0">
                  <a:solidFill>
                    <a:prstClr val="black"/>
                  </a:solidFill>
                  <a:latin typeface="arial" panose="020B0604020202020204" pitchFamily="34" charset="0"/>
                  <a:ea typeface="MS PGothic" panose="020B0600070205080204" pitchFamily="34" charset="-128"/>
                </a:rPr>
                <a:t>uzņēmumam</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 ir </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teicama</a:t>
              </a:r>
              <a:r>
                <a:rPr lang="lv-lv" sz="1200" b="0" i="0" u="none" strike="noStrike" kern="1200" cap="none" spc="0" normalizeH="0" noProof="0" dirty="0">
                  <a:ln>
                    <a:noFill/>
                  </a:ln>
                  <a:solidFill>
                    <a:prstClr val="black"/>
                  </a:solidFill>
                  <a:effectLst/>
                  <a:uLnTx/>
                  <a:uFillTx/>
                  <a:latin typeface="arial" panose="020B0604020202020204" pitchFamily="34" charset="0"/>
                  <a:ea typeface="MS PGothic" panose="020B0600070205080204" pitchFamily="34" charset="-128"/>
                  <a:cs typeface="+mn-cs"/>
                </a:rPr>
                <a:t> nodokļu maksāšanas disciplīna un ekonomiskie rādītāji,</a:t>
              </a:r>
            </a:p>
          </p:txBody>
        </p:sp>
        <p:sp>
          <p:nvSpPr>
            <p:cNvPr id="104" name="Text Placeholder 3">
              <a:extLst>
                <a:ext uri="{FF2B5EF4-FFF2-40B4-BE49-F238E27FC236}">
                  <a16:creationId xmlns:a16="http://schemas.microsoft.com/office/drawing/2014/main" id="{0B6324B6-7BF4-4EED-BC85-160B2F5EF853}"/>
                </a:ext>
              </a:extLst>
            </p:cNvPr>
            <p:cNvSpPr txBox="1">
              <a:spLocks/>
            </p:cNvSpPr>
            <p:nvPr/>
          </p:nvSpPr>
          <p:spPr>
            <a:xfrm>
              <a:off x="6595432" y="5738182"/>
              <a:ext cx="2398614" cy="267901"/>
            </a:xfrm>
            <a:prstGeom prst="rect">
              <a:avLst/>
            </a:prstGeom>
          </p:spPr>
          <p:txBody>
            <a:bodyPr vert="horz" lIns="7200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lv-LV" sz="1000" b="1" i="0" u="none" strike="noStrike" kern="1200" cap="none" spc="0" normalizeH="0" noProof="0" dirty="0">
                  <a:ln>
                    <a:noFill/>
                  </a:ln>
                  <a:solidFill>
                    <a:srgbClr val="831355"/>
                  </a:solidFill>
                  <a:effectLst/>
                  <a:uLnTx/>
                  <a:uFillTx/>
                  <a:latin typeface="arial" panose="020B0604020202020204" pitchFamily="34" charset="0"/>
                  <a:ea typeface="+mn-ea"/>
                  <a:cs typeface="Arial" panose="020B0604020202020204" pitchFamily="34" charset="0"/>
                </a:rPr>
                <a:t>*</a:t>
              </a:r>
              <a:r>
                <a:rPr lang="lv-LV" dirty="0"/>
                <a:t> Sīkāka informācija: </a:t>
              </a:r>
              <a:r>
                <a:rPr lang="lv-LV" b="1" u="sng" dirty="0">
                  <a:hlinkClick r:id="rId9"/>
                </a:rPr>
                <a:t>eds.vid.gov.lv</a:t>
              </a:r>
              <a:endParaRPr kumimoji="0" lang="lv-LV" altLang="en-US" sz="1000" b="1" i="0" u="none" strike="noStrike" kern="1200" cap="none" spc="0" normalizeH="0" baseline="0" noProof="0" dirty="0">
                <a:ln>
                  <a:noFill/>
                </a:ln>
                <a:solidFill>
                  <a:srgbClr val="831355"/>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altLang="en-US"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pSp>
      <p:sp>
        <p:nvSpPr>
          <p:cNvPr id="105" name="Freeform 21">
            <a:extLst>
              <a:ext uri="{FF2B5EF4-FFF2-40B4-BE49-F238E27FC236}">
                <a16:creationId xmlns:a16="http://schemas.microsoft.com/office/drawing/2014/main" id="{6E69BDDA-AAF2-41BD-B60A-7B04CB192D8B}"/>
              </a:ext>
            </a:extLst>
          </p:cNvPr>
          <p:cNvSpPr>
            <a:spLocks noChangeAspect="1" noEditPoints="1"/>
          </p:cNvSpPr>
          <p:nvPr/>
        </p:nvSpPr>
        <p:spPr bwMode="auto">
          <a:xfrm>
            <a:off x="2632532" y="5880633"/>
            <a:ext cx="326054" cy="324981"/>
          </a:xfrm>
          <a:custGeom>
            <a:avLst/>
            <a:gdLst>
              <a:gd name="T0" fmla="*/ 50 w 200"/>
              <a:gd name="T1" fmla="*/ 58 h 200"/>
              <a:gd name="T2" fmla="*/ 86 w 200"/>
              <a:gd name="T3" fmla="*/ 94 h 200"/>
              <a:gd name="T4" fmla="*/ 0 w 200"/>
              <a:gd name="T5" fmla="*/ 94 h 200"/>
              <a:gd name="T6" fmla="*/ 0 w 200"/>
              <a:gd name="T7" fmla="*/ 106 h 200"/>
              <a:gd name="T8" fmla="*/ 86 w 200"/>
              <a:gd name="T9" fmla="*/ 106 h 200"/>
              <a:gd name="T10" fmla="*/ 50 w 200"/>
              <a:gd name="T11" fmla="*/ 142 h 200"/>
              <a:gd name="T12" fmla="*/ 59 w 200"/>
              <a:gd name="T13" fmla="*/ 151 h 200"/>
              <a:gd name="T14" fmla="*/ 110 w 200"/>
              <a:gd name="T15" fmla="*/ 100 h 200"/>
              <a:gd name="T16" fmla="*/ 59 w 200"/>
              <a:gd name="T17" fmla="*/ 49 h 200"/>
              <a:gd name="T18" fmla="*/ 50 w 200"/>
              <a:gd name="T19" fmla="*/ 58 h 200"/>
              <a:gd name="T20" fmla="*/ 188 w 200"/>
              <a:gd name="T21" fmla="*/ 0 h 200"/>
              <a:gd name="T22" fmla="*/ 88 w 200"/>
              <a:gd name="T23" fmla="*/ 0 h 200"/>
              <a:gd name="T24" fmla="*/ 75 w 200"/>
              <a:gd name="T25" fmla="*/ 12 h 200"/>
              <a:gd name="T26" fmla="*/ 75 w 200"/>
              <a:gd name="T27" fmla="*/ 31 h 200"/>
              <a:gd name="T28" fmla="*/ 88 w 200"/>
              <a:gd name="T29" fmla="*/ 31 h 200"/>
              <a:gd name="T30" fmla="*/ 88 w 200"/>
              <a:gd name="T31" fmla="*/ 12 h 200"/>
              <a:gd name="T32" fmla="*/ 188 w 200"/>
              <a:gd name="T33" fmla="*/ 12 h 200"/>
              <a:gd name="T34" fmla="*/ 188 w 200"/>
              <a:gd name="T35" fmla="*/ 187 h 200"/>
              <a:gd name="T36" fmla="*/ 88 w 200"/>
              <a:gd name="T37" fmla="*/ 187 h 200"/>
              <a:gd name="T38" fmla="*/ 88 w 200"/>
              <a:gd name="T39" fmla="*/ 169 h 200"/>
              <a:gd name="T40" fmla="*/ 75 w 200"/>
              <a:gd name="T41" fmla="*/ 169 h 200"/>
              <a:gd name="T42" fmla="*/ 75 w 200"/>
              <a:gd name="T43" fmla="*/ 187 h 200"/>
              <a:gd name="T44" fmla="*/ 88 w 200"/>
              <a:gd name="T45" fmla="*/ 200 h 200"/>
              <a:gd name="T46" fmla="*/ 188 w 200"/>
              <a:gd name="T47" fmla="*/ 200 h 200"/>
              <a:gd name="T48" fmla="*/ 200 w 200"/>
              <a:gd name="T49" fmla="*/ 187 h 200"/>
              <a:gd name="T50" fmla="*/ 200 w 200"/>
              <a:gd name="T51" fmla="*/ 12 h 200"/>
              <a:gd name="T52" fmla="*/ 188 w 200"/>
              <a:gd name="T53"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 h="200">
                <a:moveTo>
                  <a:pt x="50" y="58"/>
                </a:moveTo>
                <a:cubicBezTo>
                  <a:pt x="86" y="94"/>
                  <a:pt x="86" y="94"/>
                  <a:pt x="86" y="94"/>
                </a:cubicBezTo>
                <a:cubicBezTo>
                  <a:pt x="0" y="94"/>
                  <a:pt x="0" y="94"/>
                  <a:pt x="0" y="94"/>
                </a:cubicBezTo>
                <a:cubicBezTo>
                  <a:pt x="0" y="106"/>
                  <a:pt x="0" y="106"/>
                  <a:pt x="0" y="106"/>
                </a:cubicBezTo>
                <a:cubicBezTo>
                  <a:pt x="86" y="106"/>
                  <a:pt x="86" y="106"/>
                  <a:pt x="86" y="106"/>
                </a:cubicBezTo>
                <a:cubicBezTo>
                  <a:pt x="50" y="142"/>
                  <a:pt x="50" y="142"/>
                  <a:pt x="50" y="142"/>
                </a:cubicBezTo>
                <a:cubicBezTo>
                  <a:pt x="59" y="151"/>
                  <a:pt x="59" y="151"/>
                  <a:pt x="59" y="151"/>
                </a:cubicBezTo>
                <a:cubicBezTo>
                  <a:pt x="110" y="100"/>
                  <a:pt x="110" y="100"/>
                  <a:pt x="110" y="100"/>
                </a:cubicBezTo>
                <a:cubicBezTo>
                  <a:pt x="59" y="49"/>
                  <a:pt x="59" y="49"/>
                  <a:pt x="59" y="49"/>
                </a:cubicBezTo>
                <a:lnTo>
                  <a:pt x="50" y="58"/>
                </a:lnTo>
                <a:close/>
                <a:moveTo>
                  <a:pt x="188" y="0"/>
                </a:moveTo>
                <a:cubicBezTo>
                  <a:pt x="88" y="0"/>
                  <a:pt x="88" y="0"/>
                  <a:pt x="88" y="0"/>
                </a:cubicBezTo>
                <a:cubicBezTo>
                  <a:pt x="81" y="0"/>
                  <a:pt x="75" y="6"/>
                  <a:pt x="75" y="12"/>
                </a:cubicBezTo>
                <a:cubicBezTo>
                  <a:pt x="75" y="31"/>
                  <a:pt x="75" y="31"/>
                  <a:pt x="75" y="31"/>
                </a:cubicBezTo>
                <a:cubicBezTo>
                  <a:pt x="88" y="31"/>
                  <a:pt x="88" y="31"/>
                  <a:pt x="88" y="31"/>
                </a:cubicBezTo>
                <a:cubicBezTo>
                  <a:pt x="88" y="12"/>
                  <a:pt x="88" y="12"/>
                  <a:pt x="88" y="12"/>
                </a:cubicBezTo>
                <a:cubicBezTo>
                  <a:pt x="188" y="12"/>
                  <a:pt x="188" y="12"/>
                  <a:pt x="188" y="12"/>
                </a:cubicBezTo>
                <a:cubicBezTo>
                  <a:pt x="188" y="187"/>
                  <a:pt x="188" y="187"/>
                  <a:pt x="188" y="187"/>
                </a:cubicBezTo>
                <a:cubicBezTo>
                  <a:pt x="88" y="187"/>
                  <a:pt x="88" y="187"/>
                  <a:pt x="88" y="187"/>
                </a:cubicBezTo>
                <a:cubicBezTo>
                  <a:pt x="88" y="169"/>
                  <a:pt x="88" y="169"/>
                  <a:pt x="88" y="169"/>
                </a:cubicBezTo>
                <a:cubicBezTo>
                  <a:pt x="75" y="169"/>
                  <a:pt x="75" y="169"/>
                  <a:pt x="75" y="169"/>
                </a:cubicBezTo>
                <a:cubicBezTo>
                  <a:pt x="75" y="187"/>
                  <a:pt x="75" y="187"/>
                  <a:pt x="75" y="187"/>
                </a:cubicBezTo>
                <a:cubicBezTo>
                  <a:pt x="75" y="194"/>
                  <a:pt x="81" y="200"/>
                  <a:pt x="88" y="200"/>
                </a:cubicBezTo>
                <a:cubicBezTo>
                  <a:pt x="188" y="200"/>
                  <a:pt x="188" y="200"/>
                  <a:pt x="188" y="200"/>
                </a:cubicBezTo>
                <a:cubicBezTo>
                  <a:pt x="195" y="200"/>
                  <a:pt x="200" y="194"/>
                  <a:pt x="200" y="187"/>
                </a:cubicBezTo>
                <a:cubicBezTo>
                  <a:pt x="200" y="12"/>
                  <a:pt x="200" y="12"/>
                  <a:pt x="200" y="12"/>
                </a:cubicBezTo>
                <a:cubicBezTo>
                  <a:pt x="200" y="6"/>
                  <a:pt x="195" y="0"/>
                  <a:pt x="188" y="0"/>
                </a:cubicBezTo>
                <a:close/>
              </a:path>
            </a:pathLst>
          </a:custGeom>
          <a:solidFill>
            <a:schemeClr val="accent2"/>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6" name="Freeform 135">
            <a:extLst>
              <a:ext uri="{FF2B5EF4-FFF2-40B4-BE49-F238E27FC236}">
                <a16:creationId xmlns:a16="http://schemas.microsoft.com/office/drawing/2014/main" id="{D0DF8FE8-C725-4533-9170-AF99BD2C6D4A}"/>
              </a:ext>
            </a:extLst>
          </p:cNvPr>
          <p:cNvSpPr>
            <a:spLocks noEditPoints="1"/>
          </p:cNvSpPr>
          <p:nvPr/>
        </p:nvSpPr>
        <p:spPr bwMode="auto">
          <a:xfrm>
            <a:off x="5524045" y="5897880"/>
            <a:ext cx="314694" cy="318976"/>
          </a:xfrm>
          <a:custGeom>
            <a:avLst/>
            <a:gdLst>
              <a:gd name="T0" fmla="*/ 273 w 439"/>
              <a:gd name="T1" fmla="*/ 0 h 445"/>
              <a:gd name="T2" fmla="*/ 273 w 439"/>
              <a:gd name="T3" fmla="*/ 135 h 445"/>
              <a:gd name="T4" fmla="*/ 136 w 439"/>
              <a:gd name="T5" fmla="*/ 135 h 445"/>
              <a:gd name="T6" fmla="*/ 136 w 439"/>
              <a:gd name="T7" fmla="*/ 247 h 445"/>
              <a:gd name="T8" fmla="*/ 0 w 439"/>
              <a:gd name="T9" fmla="*/ 247 h 445"/>
              <a:gd name="T10" fmla="*/ 0 w 439"/>
              <a:gd name="T11" fmla="*/ 445 h 445"/>
              <a:gd name="T12" fmla="*/ 439 w 439"/>
              <a:gd name="T13" fmla="*/ 445 h 445"/>
              <a:gd name="T14" fmla="*/ 439 w 439"/>
              <a:gd name="T15" fmla="*/ 0 h 445"/>
              <a:gd name="T16" fmla="*/ 273 w 439"/>
              <a:gd name="T17" fmla="*/ 0 h 445"/>
              <a:gd name="T18" fmla="*/ 29 w 439"/>
              <a:gd name="T19" fmla="*/ 276 h 445"/>
              <a:gd name="T20" fmla="*/ 136 w 439"/>
              <a:gd name="T21" fmla="*/ 276 h 445"/>
              <a:gd name="T22" fmla="*/ 136 w 439"/>
              <a:gd name="T23" fmla="*/ 416 h 445"/>
              <a:gd name="T24" fmla="*/ 29 w 439"/>
              <a:gd name="T25" fmla="*/ 416 h 445"/>
              <a:gd name="T26" fmla="*/ 29 w 439"/>
              <a:gd name="T27" fmla="*/ 276 h 445"/>
              <a:gd name="T28" fmla="*/ 165 w 439"/>
              <a:gd name="T29" fmla="*/ 416 h 445"/>
              <a:gd name="T30" fmla="*/ 165 w 439"/>
              <a:gd name="T31" fmla="*/ 164 h 445"/>
              <a:gd name="T32" fmla="*/ 273 w 439"/>
              <a:gd name="T33" fmla="*/ 164 h 445"/>
              <a:gd name="T34" fmla="*/ 273 w 439"/>
              <a:gd name="T35" fmla="*/ 416 h 445"/>
              <a:gd name="T36" fmla="*/ 165 w 439"/>
              <a:gd name="T37" fmla="*/ 416 h 445"/>
              <a:gd name="T38" fmla="*/ 410 w 439"/>
              <a:gd name="T39" fmla="*/ 416 h 445"/>
              <a:gd name="T40" fmla="*/ 302 w 439"/>
              <a:gd name="T41" fmla="*/ 416 h 445"/>
              <a:gd name="T42" fmla="*/ 302 w 439"/>
              <a:gd name="T43" fmla="*/ 29 h 445"/>
              <a:gd name="T44" fmla="*/ 410 w 439"/>
              <a:gd name="T45" fmla="*/ 29 h 445"/>
              <a:gd name="T46" fmla="*/ 410 w 439"/>
              <a:gd name="T47" fmla="*/ 416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9" h="445">
                <a:moveTo>
                  <a:pt x="273" y="0"/>
                </a:moveTo>
                <a:lnTo>
                  <a:pt x="273" y="135"/>
                </a:lnTo>
                <a:lnTo>
                  <a:pt x="136" y="135"/>
                </a:lnTo>
                <a:lnTo>
                  <a:pt x="136" y="247"/>
                </a:lnTo>
                <a:lnTo>
                  <a:pt x="0" y="247"/>
                </a:lnTo>
                <a:lnTo>
                  <a:pt x="0" y="445"/>
                </a:lnTo>
                <a:lnTo>
                  <a:pt x="439" y="445"/>
                </a:lnTo>
                <a:lnTo>
                  <a:pt x="439" y="0"/>
                </a:lnTo>
                <a:lnTo>
                  <a:pt x="273" y="0"/>
                </a:lnTo>
                <a:close/>
                <a:moveTo>
                  <a:pt x="29" y="276"/>
                </a:moveTo>
                <a:lnTo>
                  <a:pt x="136" y="276"/>
                </a:lnTo>
                <a:lnTo>
                  <a:pt x="136" y="416"/>
                </a:lnTo>
                <a:lnTo>
                  <a:pt x="29" y="416"/>
                </a:lnTo>
                <a:lnTo>
                  <a:pt x="29" y="276"/>
                </a:lnTo>
                <a:close/>
                <a:moveTo>
                  <a:pt x="165" y="416"/>
                </a:moveTo>
                <a:lnTo>
                  <a:pt x="165" y="164"/>
                </a:lnTo>
                <a:lnTo>
                  <a:pt x="273" y="164"/>
                </a:lnTo>
                <a:lnTo>
                  <a:pt x="273" y="416"/>
                </a:lnTo>
                <a:lnTo>
                  <a:pt x="165" y="416"/>
                </a:lnTo>
                <a:close/>
                <a:moveTo>
                  <a:pt x="410" y="416"/>
                </a:moveTo>
                <a:lnTo>
                  <a:pt x="302" y="416"/>
                </a:lnTo>
                <a:lnTo>
                  <a:pt x="302" y="29"/>
                </a:lnTo>
                <a:lnTo>
                  <a:pt x="410" y="29"/>
                </a:lnTo>
                <a:lnTo>
                  <a:pt x="410" y="416"/>
                </a:lnTo>
                <a:close/>
              </a:path>
            </a:pathLst>
          </a:custGeom>
          <a:solidFill>
            <a:schemeClr val="accent2"/>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7" name="Freeform 41">
            <a:extLst>
              <a:ext uri="{FF2B5EF4-FFF2-40B4-BE49-F238E27FC236}">
                <a16:creationId xmlns:a16="http://schemas.microsoft.com/office/drawing/2014/main" id="{B2E61ACA-00A3-4694-91EE-80DC6A3A8070}"/>
              </a:ext>
            </a:extLst>
          </p:cNvPr>
          <p:cNvSpPr>
            <a:spLocks noChangeAspect="1" noEditPoints="1"/>
          </p:cNvSpPr>
          <p:nvPr/>
        </p:nvSpPr>
        <p:spPr bwMode="auto">
          <a:xfrm>
            <a:off x="8406046" y="5878243"/>
            <a:ext cx="318854" cy="318853"/>
          </a:xfrm>
          <a:custGeom>
            <a:avLst/>
            <a:gdLst>
              <a:gd name="T0" fmla="*/ 171 w 200"/>
              <a:gd name="T1" fmla="*/ 188 h 200"/>
              <a:gd name="T2" fmla="*/ 12 w 200"/>
              <a:gd name="T3" fmla="*/ 188 h 200"/>
              <a:gd name="T4" fmla="*/ 12 w 200"/>
              <a:gd name="T5" fmla="*/ 29 h 200"/>
              <a:gd name="T6" fmla="*/ 92 w 200"/>
              <a:gd name="T7" fmla="*/ 29 h 200"/>
              <a:gd name="T8" fmla="*/ 124 w 200"/>
              <a:gd name="T9" fmla="*/ 29 h 200"/>
              <a:gd name="T10" fmla="*/ 124 w 200"/>
              <a:gd name="T11" fmla="*/ 16 h 200"/>
              <a:gd name="T12" fmla="*/ 92 w 200"/>
              <a:gd name="T13" fmla="*/ 16 h 200"/>
              <a:gd name="T14" fmla="*/ 12 w 200"/>
              <a:gd name="T15" fmla="*/ 16 h 200"/>
              <a:gd name="T16" fmla="*/ 0 w 200"/>
              <a:gd name="T17" fmla="*/ 29 h 200"/>
              <a:gd name="T18" fmla="*/ 0 w 200"/>
              <a:gd name="T19" fmla="*/ 200 h 200"/>
              <a:gd name="T20" fmla="*/ 171 w 200"/>
              <a:gd name="T21" fmla="*/ 200 h 200"/>
              <a:gd name="T22" fmla="*/ 184 w 200"/>
              <a:gd name="T23" fmla="*/ 188 h 200"/>
              <a:gd name="T24" fmla="*/ 184 w 200"/>
              <a:gd name="T25" fmla="*/ 76 h 200"/>
              <a:gd name="T26" fmla="*/ 171 w 200"/>
              <a:gd name="T27" fmla="*/ 76 h 200"/>
              <a:gd name="T28" fmla="*/ 171 w 200"/>
              <a:gd name="T29" fmla="*/ 188 h 200"/>
              <a:gd name="T30" fmla="*/ 79 w 200"/>
              <a:gd name="T31" fmla="*/ 112 h 200"/>
              <a:gd name="T32" fmla="*/ 88 w 200"/>
              <a:gd name="T33" fmla="*/ 121 h 200"/>
              <a:gd name="T34" fmla="*/ 100 w 200"/>
              <a:gd name="T35" fmla="*/ 109 h 200"/>
              <a:gd name="T36" fmla="*/ 91 w 200"/>
              <a:gd name="T37" fmla="*/ 100 h 200"/>
              <a:gd name="T38" fmla="*/ 79 w 200"/>
              <a:gd name="T39" fmla="*/ 112 h 200"/>
              <a:gd name="T40" fmla="*/ 191 w 200"/>
              <a:gd name="T41" fmla="*/ 0 h 200"/>
              <a:gd name="T42" fmla="*/ 181 w 200"/>
              <a:gd name="T43" fmla="*/ 10 h 200"/>
              <a:gd name="T44" fmla="*/ 175 w 200"/>
              <a:gd name="T45" fmla="*/ 16 h 200"/>
              <a:gd name="T46" fmla="*/ 162 w 200"/>
              <a:gd name="T47" fmla="*/ 29 h 200"/>
              <a:gd name="T48" fmla="*/ 156 w 200"/>
              <a:gd name="T49" fmla="*/ 35 h 200"/>
              <a:gd name="T50" fmla="*/ 100 w 200"/>
              <a:gd name="T51" fmla="*/ 91 h 200"/>
              <a:gd name="T52" fmla="*/ 109 w 200"/>
              <a:gd name="T53" fmla="*/ 100 h 200"/>
              <a:gd name="T54" fmla="*/ 165 w 200"/>
              <a:gd name="T55" fmla="*/ 44 h 200"/>
              <a:gd name="T56" fmla="*/ 171 w 200"/>
              <a:gd name="T57" fmla="*/ 38 h 200"/>
              <a:gd name="T58" fmla="*/ 184 w 200"/>
              <a:gd name="T59" fmla="*/ 25 h 200"/>
              <a:gd name="T60" fmla="*/ 190 w 200"/>
              <a:gd name="T61" fmla="*/ 19 h 200"/>
              <a:gd name="T62" fmla="*/ 200 w 200"/>
              <a:gd name="T63" fmla="*/ 9 h 200"/>
              <a:gd name="T64" fmla="*/ 191 w 200"/>
              <a:gd name="T6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0" h="200">
                <a:moveTo>
                  <a:pt x="171" y="188"/>
                </a:moveTo>
                <a:cubicBezTo>
                  <a:pt x="12" y="188"/>
                  <a:pt x="12" y="188"/>
                  <a:pt x="12" y="188"/>
                </a:cubicBezTo>
                <a:cubicBezTo>
                  <a:pt x="12" y="29"/>
                  <a:pt x="12" y="29"/>
                  <a:pt x="12" y="29"/>
                </a:cubicBezTo>
                <a:cubicBezTo>
                  <a:pt x="92" y="29"/>
                  <a:pt x="92" y="29"/>
                  <a:pt x="92" y="29"/>
                </a:cubicBezTo>
                <a:cubicBezTo>
                  <a:pt x="124" y="29"/>
                  <a:pt x="124" y="29"/>
                  <a:pt x="124" y="29"/>
                </a:cubicBezTo>
                <a:cubicBezTo>
                  <a:pt x="124" y="16"/>
                  <a:pt x="124" y="16"/>
                  <a:pt x="124" y="16"/>
                </a:cubicBezTo>
                <a:cubicBezTo>
                  <a:pt x="92" y="16"/>
                  <a:pt x="92" y="16"/>
                  <a:pt x="92" y="16"/>
                </a:cubicBezTo>
                <a:cubicBezTo>
                  <a:pt x="12" y="16"/>
                  <a:pt x="12" y="16"/>
                  <a:pt x="12" y="16"/>
                </a:cubicBezTo>
                <a:cubicBezTo>
                  <a:pt x="5" y="16"/>
                  <a:pt x="0" y="22"/>
                  <a:pt x="0" y="29"/>
                </a:cubicBezTo>
                <a:cubicBezTo>
                  <a:pt x="0" y="200"/>
                  <a:pt x="0" y="200"/>
                  <a:pt x="0" y="200"/>
                </a:cubicBezTo>
                <a:cubicBezTo>
                  <a:pt x="171" y="200"/>
                  <a:pt x="171" y="200"/>
                  <a:pt x="171" y="200"/>
                </a:cubicBezTo>
                <a:cubicBezTo>
                  <a:pt x="178" y="200"/>
                  <a:pt x="184" y="195"/>
                  <a:pt x="184" y="188"/>
                </a:cubicBezTo>
                <a:cubicBezTo>
                  <a:pt x="184" y="76"/>
                  <a:pt x="184" y="76"/>
                  <a:pt x="184" y="76"/>
                </a:cubicBezTo>
                <a:cubicBezTo>
                  <a:pt x="171" y="76"/>
                  <a:pt x="171" y="76"/>
                  <a:pt x="171" y="76"/>
                </a:cubicBezTo>
                <a:lnTo>
                  <a:pt x="171" y="188"/>
                </a:lnTo>
                <a:close/>
                <a:moveTo>
                  <a:pt x="79" y="112"/>
                </a:moveTo>
                <a:cubicBezTo>
                  <a:pt x="88" y="121"/>
                  <a:pt x="88" y="121"/>
                  <a:pt x="88" y="121"/>
                </a:cubicBezTo>
                <a:cubicBezTo>
                  <a:pt x="100" y="109"/>
                  <a:pt x="100" y="109"/>
                  <a:pt x="100" y="109"/>
                </a:cubicBezTo>
                <a:cubicBezTo>
                  <a:pt x="91" y="100"/>
                  <a:pt x="91" y="100"/>
                  <a:pt x="91" y="100"/>
                </a:cubicBezTo>
                <a:lnTo>
                  <a:pt x="79" y="112"/>
                </a:lnTo>
                <a:close/>
                <a:moveTo>
                  <a:pt x="191" y="0"/>
                </a:moveTo>
                <a:cubicBezTo>
                  <a:pt x="181" y="10"/>
                  <a:pt x="181" y="10"/>
                  <a:pt x="181" y="10"/>
                </a:cubicBezTo>
                <a:cubicBezTo>
                  <a:pt x="175" y="16"/>
                  <a:pt x="175" y="16"/>
                  <a:pt x="175" y="16"/>
                </a:cubicBezTo>
                <a:cubicBezTo>
                  <a:pt x="162" y="29"/>
                  <a:pt x="162" y="29"/>
                  <a:pt x="162" y="29"/>
                </a:cubicBezTo>
                <a:cubicBezTo>
                  <a:pt x="156" y="35"/>
                  <a:pt x="156" y="35"/>
                  <a:pt x="156" y="35"/>
                </a:cubicBezTo>
                <a:cubicBezTo>
                  <a:pt x="100" y="91"/>
                  <a:pt x="100" y="91"/>
                  <a:pt x="100" y="91"/>
                </a:cubicBezTo>
                <a:cubicBezTo>
                  <a:pt x="109" y="100"/>
                  <a:pt x="109" y="100"/>
                  <a:pt x="109" y="100"/>
                </a:cubicBezTo>
                <a:cubicBezTo>
                  <a:pt x="165" y="44"/>
                  <a:pt x="165" y="44"/>
                  <a:pt x="165" y="44"/>
                </a:cubicBezTo>
                <a:cubicBezTo>
                  <a:pt x="171" y="38"/>
                  <a:pt x="171" y="38"/>
                  <a:pt x="171" y="38"/>
                </a:cubicBezTo>
                <a:cubicBezTo>
                  <a:pt x="184" y="25"/>
                  <a:pt x="184" y="25"/>
                  <a:pt x="184" y="25"/>
                </a:cubicBezTo>
                <a:cubicBezTo>
                  <a:pt x="190" y="19"/>
                  <a:pt x="190" y="19"/>
                  <a:pt x="190" y="19"/>
                </a:cubicBezTo>
                <a:cubicBezTo>
                  <a:pt x="200" y="9"/>
                  <a:pt x="200" y="9"/>
                  <a:pt x="200" y="9"/>
                </a:cubicBezTo>
                <a:lnTo>
                  <a:pt x="191" y="0"/>
                </a:lnTo>
                <a:close/>
              </a:path>
            </a:pathLst>
          </a:custGeom>
          <a:solidFill>
            <a:schemeClr val="accent2"/>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8" name="Freeform 40">
            <a:extLst>
              <a:ext uri="{FF2B5EF4-FFF2-40B4-BE49-F238E27FC236}">
                <a16:creationId xmlns:a16="http://schemas.microsoft.com/office/drawing/2014/main" id="{27CC64A5-D1C2-4251-ABCD-49745328377E}"/>
              </a:ext>
            </a:extLst>
          </p:cNvPr>
          <p:cNvSpPr>
            <a:spLocks noChangeAspect="1" noEditPoints="1"/>
          </p:cNvSpPr>
          <p:nvPr/>
        </p:nvSpPr>
        <p:spPr bwMode="auto">
          <a:xfrm>
            <a:off x="11284695" y="5872133"/>
            <a:ext cx="378619" cy="322659"/>
          </a:xfrm>
          <a:custGeom>
            <a:avLst/>
            <a:gdLst>
              <a:gd name="T0" fmla="*/ 105 w 210"/>
              <a:gd name="T1" fmla="*/ 81 h 179"/>
              <a:gd name="T2" fmla="*/ 146 w 210"/>
              <a:gd name="T3" fmla="*/ 41 h 179"/>
              <a:gd name="T4" fmla="*/ 105 w 210"/>
              <a:gd name="T5" fmla="*/ 0 h 179"/>
              <a:gd name="T6" fmla="*/ 64 w 210"/>
              <a:gd name="T7" fmla="*/ 41 h 179"/>
              <a:gd name="T8" fmla="*/ 105 w 210"/>
              <a:gd name="T9" fmla="*/ 81 h 179"/>
              <a:gd name="T10" fmla="*/ 105 w 210"/>
              <a:gd name="T11" fmla="*/ 13 h 179"/>
              <a:gd name="T12" fmla="*/ 133 w 210"/>
              <a:gd name="T13" fmla="*/ 41 h 179"/>
              <a:gd name="T14" fmla="*/ 105 w 210"/>
              <a:gd name="T15" fmla="*/ 69 h 179"/>
              <a:gd name="T16" fmla="*/ 77 w 210"/>
              <a:gd name="T17" fmla="*/ 41 h 179"/>
              <a:gd name="T18" fmla="*/ 105 w 210"/>
              <a:gd name="T19" fmla="*/ 13 h 179"/>
              <a:gd name="T20" fmla="*/ 23 w 210"/>
              <a:gd name="T21" fmla="*/ 179 h 179"/>
              <a:gd name="T22" fmla="*/ 187 w 210"/>
              <a:gd name="T23" fmla="*/ 179 h 179"/>
              <a:gd name="T24" fmla="*/ 201 w 210"/>
              <a:gd name="T25" fmla="*/ 150 h 179"/>
              <a:gd name="T26" fmla="*/ 105 w 210"/>
              <a:gd name="T27" fmla="*/ 113 h 179"/>
              <a:gd name="T28" fmla="*/ 9 w 210"/>
              <a:gd name="T29" fmla="*/ 150 h 179"/>
              <a:gd name="T30" fmla="*/ 23 w 210"/>
              <a:gd name="T31" fmla="*/ 179 h 179"/>
              <a:gd name="T32" fmla="*/ 19 w 210"/>
              <a:gd name="T33" fmla="*/ 158 h 179"/>
              <a:gd name="T34" fmla="*/ 105 w 210"/>
              <a:gd name="T35" fmla="*/ 125 h 179"/>
              <a:gd name="T36" fmla="*/ 191 w 210"/>
              <a:gd name="T37" fmla="*/ 158 h 179"/>
              <a:gd name="T38" fmla="*/ 192 w 210"/>
              <a:gd name="T39" fmla="*/ 163 h 179"/>
              <a:gd name="T40" fmla="*/ 187 w 210"/>
              <a:gd name="T41" fmla="*/ 166 h 179"/>
              <a:gd name="T42" fmla="*/ 23 w 210"/>
              <a:gd name="T43" fmla="*/ 166 h 179"/>
              <a:gd name="T44" fmla="*/ 18 w 210"/>
              <a:gd name="T45" fmla="*/ 163 h 179"/>
              <a:gd name="T46" fmla="*/ 19 w 210"/>
              <a:gd name="T47" fmla="*/ 15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0" h="179">
                <a:moveTo>
                  <a:pt x="105" y="81"/>
                </a:moveTo>
                <a:cubicBezTo>
                  <a:pt x="127" y="81"/>
                  <a:pt x="146" y="63"/>
                  <a:pt x="146" y="41"/>
                </a:cubicBezTo>
                <a:cubicBezTo>
                  <a:pt x="146" y="18"/>
                  <a:pt x="127" y="0"/>
                  <a:pt x="105" y="0"/>
                </a:cubicBezTo>
                <a:cubicBezTo>
                  <a:pt x="83" y="0"/>
                  <a:pt x="64" y="18"/>
                  <a:pt x="64" y="41"/>
                </a:cubicBezTo>
                <a:cubicBezTo>
                  <a:pt x="64" y="63"/>
                  <a:pt x="83" y="81"/>
                  <a:pt x="105" y="81"/>
                </a:cubicBezTo>
                <a:close/>
                <a:moveTo>
                  <a:pt x="105" y="13"/>
                </a:moveTo>
                <a:cubicBezTo>
                  <a:pt x="121" y="13"/>
                  <a:pt x="133" y="25"/>
                  <a:pt x="133" y="41"/>
                </a:cubicBezTo>
                <a:cubicBezTo>
                  <a:pt x="133" y="56"/>
                  <a:pt x="121" y="69"/>
                  <a:pt x="105" y="69"/>
                </a:cubicBezTo>
                <a:cubicBezTo>
                  <a:pt x="90" y="69"/>
                  <a:pt x="77" y="56"/>
                  <a:pt x="77" y="41"/>
                </a:cubicBezTo>
                <a:cubicBezTo>
                  <a:pt x="77" y="25"/>
                  <a:pt x="90" y="13"/>
                  <a:pt x="105" y="13"/>
                </a:cubicBezTo>
                <a:close/>
                <a:moveTo>
                  <a:pt x="23" y="179"/>
                </a:moveTo>
                <a:cubicBezTo>
                  <a:pt x="187" y="179"/>
                  <a:pt x="187" y="179"/>
                  <a:pt x="187" y="179"/>
                </a:cubicBezTo>
                <a:cubicBezTo>
                  <a:pt x="202" y="179"/>
                  <a:pt x="210" y="162"/>
                  <a:pt x="201" y="150"/>
                </a:cubicBezTo>
                <a:cubicBezTo>
                  <a:pt x="184" y="128"/>
                  <a:pt x="148" y="113"/>
                  <a:pt x="105" y="113"/>
                </a:cubicBezTo>
                <a:cubicBezTo>
                  <a:pt x="62" y="113"/>
                  <a:pt x="26" y="128"/>
                  <a:pt x="9" y="150"/>
                </a:cubicBezTo>
                <a:cubicBezTo>
                  <a:pt x="0" y="162"/>
                  <a:pt x="8" y="179"/>
                  <a:pt x="23" y="179"/>
                </a:cubicBezTo>
                <a:close/>
                <a:moveTo>
                  <a:pt x="19" y="158"/>
                </a:moveTo>
                <a:cubicBezTo>
                  <a:pt x="34" y="138"/>
                  <a:pt x="68" y="125"/>
                  <a:pt x="105" y="125"/>
                </a:cubicBezTo>
                <a:cubicBezTo>
                  <a:pt x="142" y="125"/>
                  <a:pt x="176" y="138"/>
                  <a:pt x="191" y="158"/>
                </a:cubicBezTo>
                <a:cubicBezTo>
                  <a:pt x="193" y="160"/>
                  <a:pt x="192" y="162"/>
                  <a:pt x="192" y="163"/>
                </a:cubicBezTo>
                <a:cubicBezTo>
                  <a:pt x="192" y="164"/>
                  <a:pt x="190" y="166"/>
                  <a:pt x="187" y="166"/>
                </a:cubicBezTo>
                <a:cubicBezTo>
                  <a:pt x="23" y="166"/>
                  <a:pt x="23" y="166"/>
                  <a:pt x="23" y="166"/>
                </a:cubicBezTo>
                <a:cubicBezTo>
                  <a:pt x="20" y="166"/>
                  <a:pt x="19" y="164"/>
                  <a:pt x="18" y="163"/>
                </a:cubicBezTo>
                <a:cubicBezTo>
                  <a:pt x="18" y="162"/>
                  <a:pt x="17" y="160"/>
                  <a:pt x="19" y="158"/>
                </a:cubicBezTo>
                <a:close/>
              </a:path>
            </a:pathLst>
          </a:custGeom>
          <a:solidFill>
            <a:schemeClr val="accent2"/>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Slide Number Placeholder 5">
            <a:extLst>
              <a:ext uri="{FF2B5EF4-FFF2-40B4-BE49-F238E27FC236}">
                <a16:creationId xmlns:a16="http://schemas.microsoft.com/office/drawing/2014/main" id="{B3B40DA9-22F3-4BD7-93F4-68988E5A7B99}"/>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23</a:t>
            </a:fld>
            <a:endParaRPr lang="en-GB" noProof="0"/>
          </a:p>
        </p:txBody>
      </p:sp>
    </p:spTree>
    <p:extLst>
      <p:ext uri="{BB962C8B-B14F-4D97-AF65-F5344CB8AC3E}">
        <p14:creationId xmlns:p14="http://schemas.microsoft.com/office/powerpoint/2010/main" val="1130326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a:extLst>
              <a:ext uri="{FF2B5EF4-FFF2-40B4-BE49-F238E27FC236}">
                <a16:creationId xmlns:a16="http://schemas.microsoft.com/office/drawing/2014/main" id="{76F120AA-F9D7-4D28-B91D-832E66152D4A}"/>
              </a:ext>
            </a:extLst>
          </p:cNvPr>
          <p:cNvGraphicFramePr>
            <a:graphicFrameLocks noGrp="1"/>
          </p:cNvGraphicFramePr>
          <p:nvPr>
            <p:extLst>
              <p:ext uri="{D42A27DB-BD31-4B8C-83A1-F6EECF244321}">
                <p14:modId xmlns:p14="http://schemas.microsoft.com/office/powerpoint/2010/main" val="3921926764"/>
              </p:ext>
            </p:extLst>
          </p:nvPr>
        </p:nvGraphicFramePr>
        <p:xfrm>
          <a:off x="421240" y="2378075"/>
          <a:ext cx="11341561" cy="3953349"/>
        </p:xfrm>
        <a:graphic>
          <a:graphicData uri="http://schemas.openxmlformats.org/drawingml/2006/table">
            <a:tbl>
              <a:tblPr firstRow="1" bandRow="1">
                <a:tableStyleId>{5C22544A-7EE6-4342-B048-85BDC9FD1C3A}</a:tableStyleId>
              </a:tblPr>
              <a:tblGrid>
                <a:gridCol w="1300880">
                  <a:extLst>
                    <a:ext uri="{9D8B030D-6E8A-4147-A177-3AD203B41FA5}">
                      <a16:colId xmlns:a16="http://schemas.microsoft.com/office/drawing/2014/main" val="1126684868"/>
                    </a:ext>
                  </a:extLst>
                </a:gridCol>
                <a:gridCol w="10040681">
                  <a:extLst>
                    <a:ext uri="{9D8B030D-6E8A-4147-A177-3AD203B41FA5}">
                      <a16:colId xmlns:a16="http://schemas.microsoft.com/office/drawing/2014/main" val="4230649592"/>
                    </a:ext>
                  </a:extLst>
                </a:gridCol>
              </a:tblGrid>
              <a:tr h="439261">
                <a:tc>
                  <a:txBody>
                    <a:bodyPr/>
                    <a:lstStyle/>
                    <a:p>
                      <a:pPr defTabSz="781835" rtl="0">
                        <a:defRPr/>
                      </a:pP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B w="3175" cap="flat" cmpd="sng" algn="ctr">
                      <a:solidFill>
                        <a:schemeClr val="bg1">
                          <a:lumMod val="75000"/>
                        </a:schemeClr>
                      </a:solidFill>
                      <a:prstDash val="solid"/>
                      <a:round/>
                      <a:headEnd type="none" w="med" len="med"/>
                      <a:tailEnd type="none" w="med" len="med"/>
                    </a:lnB>
                    <a:noFill/>
                  </a:tcPr>
                </a:tc>
                <a:tc>
                  <a:txBody>
                    <a:bodyPr/>
                    <a:lstStyle/>
                    <a:p>
                      <a:pPr marL="0" algn="l" defTabSz="781835" rtl="0" eaLnBrk="1" latinLnBrk="0" hangingPunct="1">
                        <a:defRPr/>
                      </a:pPr>
                      <a:r>
                        <a:rPr lang="lv-lv" sz="1200" b="0" kern="0">
                          <a:solidFill>
                            <a:srgbClr val="000000"/>
                          </a:solidFill>
                          <a:latin typeface="Arial" panose="020B0604020202020204" pitchFamily="34" charset="0"/>
                          <a:ea typeface="Verdana" panose="020B0604030504040204" pitchFamily="34" charset="0"/>
                          <a:cs typeface="Arial" panose="020B0604020202020204" pitchFamily="34" charset="0"/>
                        </a:rPr>
                        <a:t>Likums par nodokļiem un nodevām</a:t>
                      </a:r>
                      <a:endParaRPr lang="en-GB" sz="1200" b="0" kern="0" dirty="0">
                        <a:solidFill>
                          <a:srgbClr val="000000"/>
                        </a:solidFill>
                        <a:latin typeface="Arial" panose="020B0604020202020204" pitchFamily="34" charset="0"/>
                        <a:ea typeface="Verdana" panose="020B0604030504040204" pitchFamily="34" charset="0"/>
                        <a:cs typeface="Arial" panose="020B0604020202020204" pitchFamily="34" charset="0"/>
                        <a:hlinkClick r:id="rId6">
                          <a:extLst>
                            <a:ext uri="{A12FA001-AC4F-418D-AE19-62706E023703}">
                              <ahyp:hlinkClr xmlns:ahyp="http://schemas.microsoft.com/office/drawing/2018/hyperlinkcolor" val="tx"/>
                            </a:ext>
                          </a:extLst>
                        </a:hlinkClick>
                      </a:endParaRPr>
                    </a:p>
                    <a:p>
                      <a:pPr defTabSz="781835" rtl="0">
                        <a:defRPr/>
                      </a:pPr>
                      <a:r>
                        <a:rPr lang="lv-lv" sz="1200" b="0">
                          <a:solidFill>
                            <a:srgbClr val="831355"/>
                          </a:solidFill>
                          <a:latin typeface="Arial" panose="020B0604020202020204" pitchFamily="34" charset="0"/>
                          <a:ea typeface="Verdana" panose="020B060403050404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https://likumi.lv/ta/id/33946-par-nodokliem-un-nodevam</a:t>
                      </a: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47896248"/>
                  </a:ext>
                </a:extLst>
              </a:tr>
              <a:tr h="439261">
                <a:tc>
                  <a:txBody>
                    <a:bodyPr/>
                    <a:lstStyle/>
                    <a:p>
                      <a:pPr defTabSz="781835" rtl="0">
                        <a:defRPr/>
                      </a:pP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defTabSz="781835" rtl="0">
                        <a:defRPr/>
                      </a:pPr>
                      <a:r>
                        <a:rPr lang="lv-lv" sz="1200" b="0" kern="0" dirty="0">
                          <a:solidFill>
                            <a:srgbClr val="000000"/>
                          </a:solidFill>
                          <a:latin typeface="Arial" panose="020B0604020202020204" pitchFamily="34" charset="0"/>
                          <a:ea typeface="Verdana" panose="020B0604030504040204" pitchFamily="34" charset="0"/>
                          <a:cs typeface="Arial" panose="020B0604020202020204" pitchFamily="34" charset="0"/>
                        </a:rPr>
                        <a:t>Maksātnespējas likums</a:t>
                      </a:r>
                    </a:p>
                    <a:p>
                      <a:pPr defTabSz="781835" rtl="0">
                        <a:defRPr/>
                      </a:pPr>
                      <a:r>
                        <a:rPr lang="lv-lv" sz="1200" b="0" dirty="0">
                          <a:solidFill>
                            <a:srgbClr val="831355"/>
                          </a:solidFill>
                          <a:latin typeface="Arial" panose="020B0604020202020204" pitchFamily="34" charset="0"/>
                          <a:ea typeface="Verdana" panose="020B060403050404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https://likumi.lv/ta/id/214590-meaksatnespejas-likums</a:t>
                      </a: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681101925"/>
                  </a:ext>
                </a:extLst>
              </a:tr>
              <a:tr h="439261">
                <a:tc>
                  <a:txBody>
                    <a:bodyPr/>
                    <a:lstStyle/>
                    <a:p>
                      <a:pPr rtl="0"/>
                      <a:endParaRPr lang="en-GB" sz="1200" b="0" u="none"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l" defTabSz="781835" rtl="0" eaLnBrk="1" latinLnBrk="0" hangingPunct="1">
                        <a:defRPr/>
                      </a:pPr>
                      <a:r>
                        <a:rPr lang="lv-lv" sz="1200" b="0" u="none" kern="0">
                          <a:solidFill>
                            <a:srgbClr val="000000"/>
                          </a:solidFill>
                          <a:latin typeface="Arial" panose="020B0604020202020204" pitchFamily="34" charset="0"/>
                          <a:ea typeface="Verdana" panose="020B0604030504040204" pitchFamily="34" charset="0"/>
                          <a:cs typeface="Arial" panose="020B0604020202020204" pitchFamily="34" charset="0"/>
                        </a:rPr>
                        <a:t>Latvijas Republikas Ekonomikas ministrija</a:t>
                      </a:r>
                    </a:p>
                    <a:p>
                      <a:pPr rtl="0"/>
                      <a:r>
                        <a:rPr lang="lv-lv" sz="1200">
                          <a:solidFill>
                            <a:srgbClr val="831355"/>
                          </a:solidFill>
                          <a:latin typeface="Arial" panose="020B0604020202020204" pitchFamily="34" charset="0"/>
                          <a:ea typeface="Verdana" panose="020B060403050404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https://em.gov.lv/en/</a:t>
                      </a:r>
                      <a:endParaRPr lang="en-GB" sz="1200" b="0" u="none"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686505621"/>
                  </a:ext>
                </a:extLst>
              </a:tr>
              <a:tr h="4392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kern="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u="none" kern="0" dirty="0">
                          <a:solidFill>
                            <a:srgbClr val="000000"/>
                          </a:solidFill>
                          <a:latin typeface="Arial" panose="020B0604020202020204" pitchFamily="34" charset="0"/>
                          <a:ea typeface="Verdana" panose="020B0604030504040204" pitchFamily="34" charset="0"/>
                          <a:cs typeface="Arial" panose="020B0604020202020204" pitchFamily="34" charset="0"/>
                        </a:rPr>
                        <a:t>Valsts vienotā datorizētā zemesgrāmata</a:t>
                      </a:r>
                      <a:endParaRPr lang="en-US" sz="1200" b="0" u="none" kern="0" dirty="0">
                        <a:solidFill>
                          <a:srgbClr val="000000"/>
                        </a:solidFill>
                        <a:latin typeface="Arial" panose="020B0604020202020204" pitchFamily="34" charset="0"/>
                        <a:ea typeface="Verdana" panose="020B0604030504040204" pitchFamily="34" charset="0"/>
                        <a:cs typeface="Arial" panose="020B0604020202020204" pitchFamily="34" charset="0"/>
                        <a:hlinkClick r:id="rId9">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u="none" dirty="0">
                          <a:solidFill>
                            <a:srgbClr val="831355"/>
                          </a:solidFill>
                          <a:latin typeface="Arial" panose="020B0604020202020204" pitchFamily="34" charset="0"/>
                          <a:ea typeface="Verdana" panose="020B060403050404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https://www.zemesgramata.lv/</a:t>
                      </a:r>
                      <a:endParaRPr lang="en-US" sz="1200" b="0" u="none" kern="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87303311"/>
                  </a:ext>
                </a:extLst>
              </a:tr>
              <a:tr h="439261">
                <a:tc>
                  <a:txBody>
                    <a:bodyPr/>
                    <a:lstStyle/>
                    <a:p>
                      <a:pPr rtl="0"/>
                      <a:endParaRPr lang="en-GB" sz="1200" b="0" u="none"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algn="l" defTabSz="781835" rtl="0" eaLnBrk="1" latinLnBrk="0" hangingPunct="1">
                        <a:defRPr/>
                      </a:pPr>
                      <a:r>
                        <a:rPr lang="lv-lv" sz="1200" b="0" u="none" kern="0">
                          <a:solidFill>
                            <a:srgbClr val="000000"/>
                          </a:solidFill>
                          <a:latin typeface="Arial" panose="020B0604020202020204" pitchFamily="34" charset="0"/>
                          <a:ea typeface="Verdana" panose="020B0604030504040204" pitchFamily="34" charset="0"/>
                          <a:cs typeface="Arial" panose="020B0604020202020204" pitchFamily="34" charset="0"/>
                        </a:rPr>
                        <a:t>Tiešsaistes piekļuve informācijai no Latvijas Republikas Uzņēmumu reģistra</a:t>
                      </a:r>
                      <a:endParaRPr lang="en-US" sz="1200" b="0" u="none" kern="0" dirty="0">
                        <a:solidFill>
                          <a:srgbClr val="000000"/>
                        </a:solidFill>
                        <a:latin typeface="Arial" panose="020B0604020202020204" pitchFamily="34" charset="0"/>
                        <a:ea typeface="Verdana" panose="020B0604030504040204" pitchFamily="34" charset="0"/>
                        <a:cs typeface="Arial" panose="020B0604020202020204" pitchFamily="34" charset="0"/>
                        <a:hlinkClick r:id="rId10">
                          <a:extLst>
                            <a:ext uri="{A12FA001-AC4F-418D-AE19-62706E023703}">
                              <ahyp:hlinkClr xmlns:ahyp="http://schemas.microsoft.com/office/drawing/2018/hyperlinkcolor" val="tx"/>
                            </a:ext>
                          </a:extLst>
                        </a:hlinkClick>
                      </a:endParaRPr>
                    </a:p>
                    <a:p>
                      <a:pPr rtl="0"/>
                      <a:r>
                        <a:rPr lang="lv-lv" sz="1200">
                          <a:solidFill>
                            <a:srgbClr val="831355"/>
                          </a:solidFill>
                          <a:latin typeface="Arial" panose="020B0604020202020204" pitchFamily="34" charset="0"/>
                          <a:ea typeface="Verdana" panose="020B060403050404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https://www.ur.gov.lv/en/</a:t>
                      </a:r>
                      <a:endParaRPr lang="en-GB" sz="1200" b="0" u="none"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27403538"/>
                  </a:ext>
                </a:extLst>
              </a:tr>
              <a:tr h="4392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u="none"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u="none" kern="0">
                          <a:solidFill>
                            <a:srgbClr val="000000"/>
                          </a:solidFill>
                          <a:latin typeface="Arial" panose="020B0604020202020204" pitchFamily="34" charset="0"/>
                          <a:ea typeface="Verdana" panose="020B0604030504040204" pitchFamily="34" charset="0"/>
                          <a:cs typeface="Arial" panose="020B0604020202020204" pitchFamily="34" charset="0"/>
                        </a:rPr>
                        <a:t>Latvijas Bankas kredītu reģistrs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u="none">
                          <a:solidFill>
                            <a:srgbClr val="831355"/>
                          </a:solidFill>
                          <a:latin typeface="Arial" panose="020B0604020202020204" pitchFamily="34" charset="0"/>
                          <a:ea typeface="Verdana" panose="020B060403050404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https://manidati.kreg.lv/?lang=EN</a:t>
                      </a:r>
                      <a:endParaRPr lang="en-GB" sz="1200" b="0" u="none"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924504420"/>
                  </a:ext>
                </a:extLst>
              </a:tr>
              <a:tr h="439261">
                <a:tc>
                  <a:txBody>
                    <a:bodyPr/>
                    <a:lstStyle/>
                    <a:p>
                      <a:pPr defTabSz="781835" rtl="0">
                        <a:defRPr/>
                      </a:pPr>
                      <a:endParaRPr lang="en-GB" sz="1200" b="0" u="none"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defTabSz="781835" rtl="0">
                        <a:defRPr/>
                      </a:pPr>
                      <a:r>
                        <a:rPr lang="lv-lv" sz="1200" b="0" u="none" kern="0" dirty="0">
                          <a:solidFill>
                            <a:srgbClr val="000000"/>
                          </a:solidFill>
                          <a:latin typeface="Arial" panose="020B0604020202020204" pitchFamily="34" charset="0"/>
                          <a:ea typeface="Verdana" panose="020B0604030504040204" pitchFamily="34" charset="0"/>
                          <a:cs typeface="Arial" panose="020B0604020202020204" pitchFamily="34" charset="0"/>
                        </a:rPr>
                        <a:t>Maksātnespējas kontroles dienests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u="none" kern="1200" dirty="0">
                          <a:solidFill>
                            <a:srgbClr val="831355"/>
                          </a:solidFill>
                          <a:latin typeface="Arial" panose="020B0604020202020204" pitchFamily="34" charset="0"/>
                          <a:ea typeface="Verdana" panose="020B060403050404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http://mkd.gov.lv/</a:t>
                      </a:r>
                      <a:r>
                        <a:rPr lang="lv-lv" sz="1200" u="none" kern="1200" dirty="0">
                          <a:solidFill>
                            <a:srgbClr val="831355"/>
                          </a:solidFill>
                          <a:latin typeface="Arial" panose="020B0604020202020204" pitchFamily="34" charset="0"/>
                          <a:ea typeface="Verdana" panose="020B0604030504040204" pitchFamily="34" charset="0"/>
                          <a:cs typeface="Arial" panose="020B0604020202020204" pitchFamily="34" charset="0"/>
                        </a:rPr>
                        <a:t> </a:t>
                      </a:r>
                      <a:endParaRPr lang="en-GB" sz="1200" u="none" kern="120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55558330"/>
                  </a:ext>
                </a:extLst>
              </a:tr>
              <a:tr h="439261">
                <a:tc>
                  <a:txBody>
                    <a:bodyPr/>
                    <a:lstStyle/>
                    <a:p>
                      <a:pPr defTabSz="781835" rtl="0">
                        <a:defRPr/>
                      </a:pP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tc>
                  <a:txBody>
                    <a:bodyPr/>
                    <a:lstStyle/>
                    <a:p>
                      <a:pPr defTabSz="781835" rtl="0">
                        <a:defRPr/>
                      </a:pPr>
                      <a:r>
                        <a:rPr lang="lv-lv" sz="1200" b="0" kern="0">
                          <a:solidFill>
                            <a:srgbClr val="000000"/>
                          </a:solidFill>
                          <a:latin typeface="Arial" panose="020B0604020202020204" pitchFamily="34" charset="0"/>
                          <a:ea typeface="Verdana" panose="020B0604030504040204" pitchFamily="34" charset="0"/>
                          <a:cs typeface="Arial" panose="020B0604020202020204" pitchFamily="34" charset="0"/>
                        </a:rPr>
                        <a:t>Nodokļu maksātāju reitinga sistēma</a:t>
                      </a:r>
                      <a:endParaRPr lang="en-GB" sz="1200" b="0" kern="0" dirty="0">
                        <a:solidFill>
                          <a:srgbClr val="000000"/>
                        </a:solidFill>
                        <a:latin typeface="Arial" panose="020B0604020202020204" pitchFamily="34" charset="0"/>
                        <a:ea typeface="Verdana" panose="020B0604030504040204" pitchFamily="34" charset="0"/>
                        <a:cs typeface="Arial" panose="020B0604020202020204" pitchFamily="34" charset="0"/>
                      </a:endParaRPr>
                    </a:p>
                    <a:p>
                      <a:pPr defTabSz="781835" rtl="0">
                        <a:defRPr/>
                      </a:pPr>
                      <a:r>
                        <a:rPr lang="lv-lv" sz="1200" b="0">
                          <a:solidFill>
                            <a:srgbClr val="831355"/>
                          </a:solidFill>
                          <a:latin typeface="Arial" panose="020B0604020202020204" pitchFamily="34" charset="0"/>
                          <a:ea typeface="Verdana" panose="020B0604030504040204" pitchFamily="34" charset="0"/>
                          <a:cs typeface="Arial" panose="020B0604020202020204" pitchFamily="34" charset="0"/>
                          <a:hlinkClick r:id="rId14">
                            <a:extLst>
                              <a:ext uri="{A12FA001-AC4F-418D-AE19-62706E023703}">
                                <ahyp:hlinkClr xmlns:ahyp="http://schemas.microsoft.com/office/drawing/2018/hyperlinkcolor" val="tx"/>
                              </a:ext>
                            </a:extLst>
                          </a:hlinkClick>
                        </a:rPr>
                        <a:t>https://www.vid.gov.lv/lv/nodoklu-maksataju-reitinga-sistema</a:t>
                      </a:r>
                      <a:r>
                        <a:rPr lang="lv-lv" sz="1200" b="0" kern="0">
                          <a:solidFill>
                            <a:srgbClr val="831355"/>
                          </a:solidFill>
                          <a:latin typeface="Arial" panose="020B0604020202020204" pitchFamily="34" charset="0"/>
                          <a:ea typeface="Verdana" panose="020B0604030504040204" pitchFamily="34" charset="0"/>
                          <a:cs typeface="Arial" panose="020B0604020202020204" pitchFamily="34" charset="0"/>
                        </a:rPr>
                        <a:t> </a:t>
                      </a: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12712816"/>
                  </a:ext>
                </a:extLst>
              </a:tr>
              <a:tr h="439261">
                <a:tc>
                  <a:txBody>
                    <a:bodyPr/>
                    <a:lstStyle/>
                    <a:p>
                      <a:pPr defTabSz="781835" rtl="0">
                        <a:defRPr/>
                      </a:pP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defTabSz="781835" rtl="0">
                        <a:defRPr/>
                      </a:pPr>
                      <a:r>
                        <a:rPr lang="lv-lv" sz="1200" b="0" kern="0" dirty="0">
                          <a:solidFill>
                            <a:srgbClr val="000000"/>
                          </a:solidFill>
                          <a:latin typeface="Arial" panose="020B0604020202020204" pitchFamily="34" charset="0"/>
                          <a:ea typeface="Verdana" panose="020B0604030504040204" pitchFamily="34" charset="0"/>
                          <a:cs typeface="Arial" panose="020B0604020202020204" pitchFamily="34" charset="0"/>
                        </a:rPr>
                        <a:t>VID konsultācijas par nodokļu parāda atmaksas risinājumiem</a:t>
                      </a:r>
                      <a:endParaRPr lang="en-GB" sz="1200" b="0" kern="0" dirty="0">
                        <a:solidFill>
                          <a:srgbClr val="000000"/>
                        </a:solidFill>
                        <a:latin typeface="Arial" panose="020B0604020202020204" pitchFamily="34" charset="0"/>
                        <a:ea typeface="Verdana" panose="020B0604030504040204" pitchFamily="34" charset="0"/>
                        <a:cs typeface="Arial" panose="020B0604020202020204" pitchFamily="34" charset="0"/>
                        <a:hlinkClick r:id="rId15">
                          <a:extLst>
                            <a:ext uri="{A12FA001-AC4F-418D-AE19-62706E023703}">
                              <ahyp:hlinkClr xmlns:ahyp="http://schemas.microsoft.com/office/drawing/2018/hyperlinkcolor" val="tx"/>
                            </a:ext>
                          </a:extLst>
                        </a:hlinkClick>
                      </a:endParaRPr>
                    </a:p>
                    <a:p>
                      <a:pPr defTabSz="781835" rtl="0">
                        <a:defRPr/>
                      </a:pPr>
                      <a:r>
                        <a:rPr lang="lv-lv" sz="1200" b="0" dirty="0">
                          <a:solidFill>
                            <a:srgbClr val="831355"/>
                          </a:solidFill>
                          <a:latin typeface="Arial" panose="020B0604020202020204" pitchFamily="34" charset="0"/>
                          <a:ea typeface="Verdana" panose="020B060403050404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https://www.vid.gov.lv/lv/pieejami-vairaki-risinajumi-kas-atvieglo-nodoklu-paradu-nomaksu-0</a:t>
                      </a:r>
                      <a:endParaRPr lang="en-GB" sz="1200" b="0" dirty="0">
                        <a:solidFill>
                          <a:srgbClr val="831355"/>
                        </a:solidFill>
                        <a:latin typeface="Arial" panose="020B0604020202020204" pitchFamily="34" charset="0"/>
                        <a:ea typeface="Verdana" panose="020B0604030504040204" pitchFamily="34" charset="0"/>
                        <a:cs typeface="Arial" panose="020B0604020202020204" pitchFamily="34" charset="0"/>
                      </a:endParaRPr>
                    </a:p>
                  </a:txBody>
                  <a:tcPr marL="0" marR="0" marT="0" marB="0" anchor="ct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22331847"/>
                  </a:ext>
                </a:extLst>
              </a:tr>
            </a:tbl>
          </a:graphicData>
        </a:graphic>
      </p:graphicFrame>
      <p:graphicFrame>
        <p:nvGraphicFramePr>
          <p:cNvPr id="17" name="Object 16" hidden="1">
            <a:extLst>
              <a:ext uri="{FF2B5EF4-FFF2-40B4-BE49-F238E27FC236}">
                <a16:creationId xmlns:a16="http://schemas.microsoft.com/office/drawing/2014/main" id="{F8A2774F-8555-40C8-9967-3F9A67BD1B4B}"/>
              </a:ext>
            </a:extLst>
          </p:cNvPr>
          <p:cNvGraphicFramePr>
            <a:graphicFrameLocks noChangeAspect="1"/>
          </p:cNvGraphicFramePr>
          <p:nvPr>
            <p:custDataLst>
              <p:tags r:id="rId2"/>
            </p:custDataLst>
            <p:extLst>
              <p:ext uri="{D42A27DB-BD31-4B8C-83A1-F6EECF244321}">
                <p14:modId xmlns:p14="http://schemas.microsoft.com/office/powerpoint/2010/main" val="2765324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30" name="think-cell Slide" r:id="rId16" imgW="395" imgH="394" progId="TCLayout.ActiveDocument.1">
                  <p:embed/>
                </p:oleObj>
              </mc:Choice>
              <mc:Fallback>
                <p:oleObj name="think-cell Slide" r:id="rId16" imgW="395" imgH="394" progId="TCLayout.ActiveDocument.1">
                  <p:embed/>
                  <p:pic>
                    <p:nvPicPr>
                      <p:cNvPr id="17" name="Object 16" hidden="1">
                        <a:extLst>
                          <a:ext uri="{FF2B5EF4-FFF2-40B4-BE49-F238E27FC236}">
                            <a16:creationId xmlns:a16="http://schemas.microsoft.com/office/drawing/2014/main" id="{F8A2774F-8555-40C8-9967-3F9A67BD1B4B}"/>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0" name="Rectangle 19" hidden="1">
            <a:extLst>
              <a:ext uri="{FF2B5EF4-FFF2-40B4-BE49-F238E27FC236}">
                <a16:creationId xmlns:a16="http://schemas.microsoft.com/office/drawing/2014/main" id="{4B2B4E2D-67C3-40B1-BCB8-FC275E5DA18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defRPr/>
            </a:pPr>
            <a:endParaRPr kumimoji="0" lang="en-US" sz="4000" u="none" strike="noStrike" kern="1200" cap="none" spc="0" normalizeH="0" noProof="0" dirty="0">
              <a:ln>
                <a:noFill/>
              </a:ln>
              <a:solidFill>
                <a:prstClr val="white"/>
              </a:solidFill>
              <a:effectLst/>
              <a:uLnTx/>
              <a:uFillTx/>
              <a:latin typeface="Georgia" panose="02040502050405020303" pitchFamily="18" charset="0"/>
              <a:ea typeface="+mj-ea"/>
              <a:cs typeface="Arial" panose="020B0604020202020204" pitchFamily="34" charset="0"/>
              <a:sym typeface="Georgia" panose="02040502050405020303" pitchFamily="18" charset="0"/>
            </a:endParaRPr>
          </a:p>
        </p:txBody>
      </p:sp>
      <p:sp>
        <p:nvSpPr>
          <p:cNvPr id="23" name="Title 22">
            <a:extLst>
              <a:ext uri="{FF2B5EF4-FFF2-40B4-BE49-F238E27FC236}">
                <a16:creationId xmlns:a16="http://schemas.microsoft.com/office/drawing/2014/main" id="{ED5496E0-4403-4F2F-BA06-7921D09086D7}"/>
              </a:ext>
            </a:extLst>
          </p:cNvPr>
          <p:cNvSpPr>
            <a:spLocks noGrp="1"/>
          </p:cNvSpPr>
          <p:nvPr>
            <p:ph type="title"/>
          </p:nvPr>
        </p:nvSpPr>
        <p:spPr/>
        <p:txBody>
          <a:bodyPr rtlCol="0"/>
          <a:lstStyle/>
          <a:p>
            <a:pPr rtl="0"/>
            <a:r>
              <a:rPr lang="lv-lv"/>
              <a:t>2. pielikums: Noderīgas saites un resursi</a:t>
            </a:r>
            <a:endParaRPr lang="en-GB" dirty="0"/>
          </a:p>
        </p:txBody>
      </p:sp>
      <p:pic>
        <p:nvPicPr>
          <p:cNvPr id="7" name="Picture 31">
            <a:extLst>
              <a:ext uri="{FF2B5EF4-FFF2-40B4-BE49-F238E27FC236}">
                <a16:creationId xmlns:a16="http://schemas.microsoft.com/office/drawing/2014/main" id="{D7A2FDF1-2F5F-4B05-912D-8FBED58B6A38}"/>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659622" y="5932889"/>
            <a:ext cx="5588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9">
            <a:extLst>
              <a:ext uri="{FF2B5EF4-FFF2-40B4-BE49-F238E27FC236}">
                <a16:creationId xmlns:a16="http://schemas.microsoft.com/office/drawing/2014/main" id="{6FF97B01-303F-4236-9E7E-A24545381B42}"/>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659622" y="5496327"/>
            <a:ext cx="5588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1">
            <a:extLst>
              <a:ext uri="{FF2B5EF4-FFF2-40B4-BE49-F238E27FC236}">
                <a16:creationId xmlns:a16="http://schemas.microsoft.com/office/drawing/2014/main" id="{3958C4E9-0905-42B2-A5D6-4D1E71752FEE}"/>
              </a:ext>
            </a:extLst>
          </p:cNvPr>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567547" y="5037539"/>
            <a:ext cx="7429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a:extLst>
              <a:ext uri="{FF2B5EF4-FFF2-40B4-BE49-F238E27FC236}">
                <a16:creationId xmlns:a16="http://schemas.microsoft.com/office/drawing/2014/main" id="{21FD542C-7AEF-4F22-847B-528E538E2C8F}"/>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564372" y="4613677"/>
            <a:ext cx="7493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33">
            <a:extLst>
              <a:ext uri="{FF2B5EF4-FFF2-40B4-BE49-F238E27FC236}">
                <a16:creationId xmlns:a16="http://schemas.microsoft.com/office/drawing/2014/main" id="{494D8D80-8187-45C6-83C2-C65D13273266}"/>
              </a:ext>
            </a:extLst>
          </p:cNvPr>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513572" y="4177114"/>
            <a:ext cx="8509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5">
            <a:extLst>
              <a:ext uri="{FF2B5EF4-FFF2-40B4-BE49-F238E27FC236}">
                <a16:creationId xmlns:a16="http://schemas.microsoft.com/office/drawing/2014/main" id="{82851099-CFF8-45B5-8D06-BF4B51ECCC4D}"/>
              </a:ext>
            </a:extLst>
          </p:cNvPr>
          <p:cNvPicPr>
            <a:picLocks noChangeAspect="1" noChangeArrowheads="1"/>
          </p:cNvPicPr>
          <p:nvPr/>
        </p:nvPicPr>
        <p:blipFill>
          <a:blip r:embed="rId22" cstate="print">
            <a:extLst>
              <a:ext uri="{28A0092B-C50C-407E-A947-70E740481C1C}">
                <a14:useLocalDpi xmlns:a14="http://schemas.microsoft.com/office/drawing/2010/main"/>
              </a:ext>
            </a:extLst>
          </a:blip>
          <a:srcRect/>
          <a:stretch>
            <a:fillRect/>
          </a:stretch>
        </p:blipFill>
        <p:spPr bwMode="auto">
          <a:xfrm>
            <a:off x="761222" y="3738964"/>
            <a:ext cx="355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7">
            <a:extLst>
              <a:ext uri="{FF2B5EF4-FFF2-40B4-BE49-F238E27FC236}">
                <a16:creationId xmlns:a16="http://schemas.microsoft.com/office/drawing/2014/main" id="{06340795-8187-4512-A60F-BA126435C31B}"/>
              </a:ext>
            </a:extLst>
          </p:cNvPr>
          <p:cNvPicPr>
            <a:picLocks noChangeAspect="1"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538179" y="2540402"/>
            <a:ext cx="8016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8">
            <a:extLst>
              <a:ext uri="{FF2B5EF4-FFF2-40B4-BE49-F238E27FC236}">
                <a16:creationId xmlns:a16="http://schemas.microsoft.com/office/drawing/2014/main" id="{B04E97CD-B9D2-45A7-A717-BF46ADB7CBF9}"/>
              </a:ext>
            </a:extLst>
          </p:cNvPr>
          <p:cNvPicPr>
            <a:picLocks noChangeAspect="1"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538179" y="2992839"/>
            <a:ext cx="801687"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Slide Number Placeholder 5">
            <a:extLst>
              <a:ext uri="{FF2B5EF4-FFF2-40B4-BE49-F238E27FC236}">
                <a16:creationId xmlns:a16="http://schemas.microsoft.com/office/drawing/2014/main" id="{BB25773D-5A8E-4FB1-9759-00AAC6184B96}"/>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24</a:t>
            </a:fld>
            <a:endParaRPr lang="en-GB" noProof="0"/>
          </a:p>
        </p:txBody>
      </p:sp>
      <p:pic>
        <p:nvPicPr>
          <p:cNvPr id="48132" name="Picture 4">
            <a:extLst>
              <a:ext uri="{FF2B5EF4-FFF2-40B4-BE49-F238E27FC236}">
                <a16:creationId xmlns:a16="http://schemas.microsoft.com/office/drawing/2014/main" id="{4152D982-F638-4B1C-A703-1C8CD506B64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37716" y="3127694"/>
            <a:ext cx="602611" cy="602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400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1D77005-2B52-4683-99A2-5053046EE11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4"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id="{21D77005-2B52-4683-99A2-5053046EE11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6" name="Rectangle 15" hidden="1">
            <a:extLst>
              <a:ext uri="{FF2B5EF4-FFF2-40B4-BE49-F238E27FC236}">
                <a16:creationId xmlns:a16="http://schemas.microsoft.com/office/drawing/2014/main" id="{9B741C86-A8BC-4DAD-8C00-A461B4B2323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2" name="Title 1">
            <a:extLst>
              <a:ext uri="{FF2B5EF4-FFF2-40B4-BE49-F238E27FC236}">
                <a16:creationId xmlns:a16="http://schemas.microsoft.com/office/drawing/2014/main" id="{3DA8A7B7-71BD-42C5-B06F-5ABDFB67D6D4}"/>
              </a:ext>
            </a:extLst>
          </p:cNvPr>
          <p:cNvSpPr>
            <a:spLocks noGrp="1"/>
          </p:cNvSpPr>
          <p:nvPr>
            <p:ph type="title"/>
          </p:nvPr>
        </p:nvSpPr>
        <p:spPr/>
        <p:txBody>
          <a:bodyPr rtlCol="0"/>
          <a:lstStyle/>
          <a:p>
            <a:pPr rtl="0"/>
            <a:r>
              <a:rPr lang="lv-lv" dirty="0"/>
              <a:t>3. pielikums: Naudas plūsmas prognozes piemērs</a:t>
            </a:r>
          </a:p>
        </p:txBody>
      </p:sp>
      <p:graphicFrame>
        <p:nvGraphicFramePr>
          <p:cNvPr id="8" name="Table 6">
            <a:extLst>
              <a:ext uri="{FF2B5EF4-FFF2-40B4-BE49-F238E27FC236}">
                <a16:creationId xmlns:a16="http://schemas.microsoft.com/office/drawing/2014/main" id="{7706F021-2D68-480D-9455-98D2D5B012D5}"/>
              </a:ext>
            </a:extLst>
          </p:cNvPr>
          <p:cNvGraphicFramePr>
            <a:graphicFrameLocks noGrp="1"/>
          </p:cNvGraphicFramePr>
          <p:nvPr>
            <p:extLst>
              <p:ext uri="{D42A27DB-BD31-4B8C-83A1-F6EECF244321}">
                <p14:modId xmlns:p14="http://schemas.microsoft.com/office/powerpoint/2010/main" val="3047360302"/>
              </p:ext>
            </p:extLst>
          </p:nvPr>
        </p:nvGraphicFramePr>
        <p:xfrm>
          <a:off x="3459783" y="3019898"/>
          <a:ext cx="6696000" cy="3345600"/>
        </p:xfrm>
        <a:graphic>
          <a:graphicData uri="http://schemas.openxmlformats.org/drawingml/2006/table">
            <a:tbl>
              <a:tblPr/>
              <a:tblGrid>
                <a:gridCol w="2484000">
                  <a:extLst>
                    <a:ext uri="{9D8B030D-6E8A-4147-A177-3AD203B41FA5}">
                      <a16:colId xmlns:a16="http://schemas.microsoft.com/office/drawing/2014/main" val="1368899552"/>
                    </a:ext>
                  </a:extLst>
                </a:gridCol>
                <a:gridCol w="468000">
                  <a:extLst>
                    <a:ext uri="{9D8B030D-6E8A-4147-A177-3AD203B41FA5}">
                      <a16:colId xmlns:a16="http://schemas.microsoft.com/office/drawing/2014/main" val="1828597788"/>
                    </a:ext>
                  </a:extLst>
                </a:gridCol>
                <a:gridCol w="468000">
                  <a:extLst>
                    <a:ext uri="{9D8B030D-6E8A-4147-A177-3AD203B41FA5}">
                      <a16:colId xmlns:a16="http://schemas.microsoft.com/office/drawing/2014/main" val="3620393088"/>
                    </a:ext>
                  </a:extLst>
                </a:gridCol>
                <a:gridCol w="468000">
                  <a:extLst>
                    <a:ext uri="{9D8B030D-6E8A-4147-A177-3AD203B41FA5}">
                      <a16:colId xmlns:a16="http://schemas.microsoft.com/office/drawing/2014/main" val="3035851196"/>
                    </a:ext>
                  </a:extLst>
                </a:gridCol>
                <a:gridCol w="468000">
                  <a:extLst>
                    <a:ext uri="{9D8B030D-6E8A-4147-A177-3AD203B41FA5}">
                      <a16:colId xmlns:a16="http://schemas.microsoft.com/office/drawing/2014/main" val="3613907452"/>
                    </a:ext>
                  </a:extLst>
                </a:gridCol>
                <a:gridCol w="468000">
                  <a:extLst>
                    <a:ext uri="{9D8B030D-6E8A-4147-A177-3AD203B41FA5}">
                      <a16:colId xmlns:a16="http://schemas.microsoft.com/office/drawing/2014/main" val="1829835856"/>
                    </a:ext>
                  </a:extLst>
                </a:gridCol>
                <a:gridCol w="468000">
                  <a:extLst>
                    <a:ext uri="{9D8B030D-6E8A-4147-A177-3AD203B41FA5}">
                      <a16:colId xmlns:a16="http://schemas.microsoft.com/office/drawing/2014/main" val="3334992182"/>
                    </a:ext>
                  </a:extLst>
                </a:gridCol>
                <a:gridCol w="468000">
                  <a:extLst>
                    <a:ext uri="{9D8B030D-6E8A-4147-A177-3AD203B41FA5}">
                      <a16:colId xmlns:a16="http://schemas.microsoft.com/office/drawing/2014/main" val="8859097"/>
                    </a:ext>
                  </a:extLst>
                </a:gridCol>
                <a:gridCol w="468000">
                  <a:extLst>
                    <a:ext uri="{9D8B030D-6E8A-4147-A177-3AD203B41FA5}">
                      <a16:colId xmlns:a16="http://schemas.microsoft.com/office/drawing/2014/main" val="2072701353"/>
                    </a:ext>
                  </a:extLst>
                </a:gridCol>
                <a:gridCol w="468000">
                  <a:extLst>
                    <a:ext uri="{9D8B030D-6E8A-4147-A177-3AD203B41FA5}">
                      <a16:colId xmlns:a16="http://schemas.microsoft.com/office/drawing/2014/main" val="1919896032"/>
                    </a:ext>
                  </a:extLst>
                </a:gridCol>
              </a:tblGrid>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a:noFill/>
                    </a:lnT>
                    <a:lnB w="6350" cap="flat" cmpd="sng" algn="ctr">
                      <a:solidFill>
                        <a:srgbClr val="831355"/>
                      </a:solidFill>
                      <a:prstDash val="solid"/>
                      <a:round/>
                      <a:headEnd type="none" w="med" len="med"/>
                      <a:tailEnd type="none" w="med" len="med"/>
                    </a:lnB>
                    <a:lnTlToBr>
                      <a:noFill/>
                    </a:lnTlToBr>
                    <a:lnBlToTr>
                      <a:noFill/>
                    </a:lnBlToTr>
                    <a:noFill/>
                  </a:tcPr>
                </a:tc>
                <a:tc gridSpan="3">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1" i="0" u="none" strike="noStrike" cap="none" normalizeH="0" dirty="0">
                          <a:ln>
                            <a:noFill/>
                          </a:ln>
                          <a:solidFill>
                            <a:srgbClr val="831355"/>
                          </a:solidFill>
                          <a:effectLst/>
                          <a:latin typeface="arial" panose="020B0604020202020204" pitchFamily="34" charset="0"/>
                          <a:ea typeface="MS PGothic" panose="020B0600070205080204" pitchFamily="34" charset="-128"/>
                        </a:rPr>
                        <a:t>Vēsturiskais laika posms</a:t>
                      </a:r>
                      <a:endParaRPr kumimoji="0" lang="en-GB" altLang="en-US" sz="800" b="1" i="0" u="none" strike="noStrike" cap="none" normalizeH="0" baseline="0" dirty="0">
                        <a:ln>
                          <a:noFill/>
                        </a:ln>
                        <a:solidFill>
                          <a:srgbClr val="831355"/>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a:noFill/>
                    </a:lnT>
                    <a:lnB w="6350" cap="flat" cmpd="sng" algn="ctr">
                      <a:solidFill>
                        <a:srgbClr val="831355"/>
                      </a:solidFill>
                      <a:prstDash val="solid"/>
                      <a:round/>
                      <a:headEnd type="none" w="med" len="med"/>
                      <a:tailEnd type="none" w="med" len="med"/>
                    </a:lnB>
                    <a:lnTlToBr>
                      <a:noFill/>
                    </a:lnTlToBr>
                    <a:lnBlToTr>
                      <a:noFill/>
                    </a:lnBlToTr>
                    <a:solidFill>
                      <a:schemeClr val="lt1"/>
                    </a:solidFill>
                  </a:tcPr>
                </a:tc>
                <a:tc hMerge="1">
                  <a:txBody>
                    <a:bodyPr/>
                    <a:lstStyle/>
                    <a:p>
                      <a:pPr rtl="0"/>
                      <a:endParaRPr lang="en-GB"/>
                    </a:p>
                  </a:txBody>
                  <a:tcPr/>
                </a:tc>
                <a:tc hMerge="1">
                  <a:txBody>
                    <a:bodyPr/>
                    <a:lstStyle/>
                    <a:p>
                      <a:pPr rtl="0"/>
                      <a:endParaRPr lang="en-GB"/>
                    </a:p>
                  </a:txBody>
                  <a:tcPr/>
                </a:tc>
                <a:tc gridSpan="3">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rgbClr val="831355"/>
                          </a:solidFill>
                          <a:effectLst/>
                          <a:latin typeface="arial" panose="020B0604020202020204" pitchFamily="34" charset="0"/>
                          <a:ea typeface="MS PGothic" panose="020B0600070205080204" pitchFamily="34" charset="-128"/>
                        </a:rPr>
                        <a:t>Paredzētais periods T</a:t>
                      </a:r>
                      <a:endParaRPr kumimoji="0" lang="en-GB" altLang="en-US" sz="800" b="1" i="0" u="none" strike="noStrike" cap="none" normalizeH="0" baseline="0" dirty="0">
                        <a:ln>
                          <a:noFill/>
                        </a:ln>
                        <a:solidFill>
                          <a:srgbClr val="831355"/>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a:noFill/>
                    </a:lnT>
                    <a:lnB w="6350" cap="flat" cmpd="sng" algn="ctr">
                      <a:solidFill>
                        <a:srgbClr val="831355"/>
                      </a:solidFill>
                      <a:prstDash val="solid"/>
                      <a:round/>
                      <a:headEnd type="none" w="med" len="med"/>
                      <a:tailEnd type="none" w="med" len="med"/>
                    </a:lnB>
                    <a:lnTlToBr>
                      <a:noFill/>
                    </a:lnTlToBr>
                    <a:lnBlToTr>
                      <a:noFill/>
                    </a:lnBlToTr>
                    <a:noFill/>
                  </a:tcPr>
                </a:tc>
                <a:tc hMerge="1">
                  <a:txBody>
                    <a:bodyPr/>
                    <a:lstStyle/>
                    <a:p>
                      <a:pPr rtl="0"/>
                      <a:endParaRPr lang="en-GB"/>
                    </a:p>
                  </a:txBody>
                  <a:tcPr/>
                </a:tc>
                <a:tc hMerge="1">
                  <a:txBody>
                    <a:bodyPr/>
                    <a:lstStyle/>
                    <a:p>
                      <a:pPr rtl="0"/>
                      <a:endParaRPr lang="en-GB"/>
                    </a:p>
                  </a:txBody>
                  <a:tcPr/>
                </a:tc>
                <a:tc gridSpan="3">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rgbClr val="831355"/>
                          </a:solidFill>
                          <a:effectLst/>
                          <a:latin typeface="arial" panose="020B0604020202020204" pitchFamily="34" charset="0"/>
                          <a:ea typeface="MS PGothic" panose="020B0600070205080204" pitchFamily="34" charset="-128"/>
                        </a:rPr>
                        <a:t>Paredzētais periods T+1</a:t>
                      </a:r>
                      <a:endParaRPr kumimoji="0" lang="en-GB" altLang="en-US" sz="800" b="1" i="0" u="none" strike="noStrike" cap="none" normalizeH="0" baseline="0" dirty="0">
                        <a:ln>
                          <a:noFill/>
                        </a:ln>
                        <a:solidFill>
                          <a:srgbClr val="831355"/>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a:noFill/>
                    </a:lnT>
                    <a:lnB w="6350" cap="flat" cmpd="sng" algn="ctr">
                      <a:solidFill>
                        <a:srgbClr val="831355"/>
                      </a:solidFill>
                      <a:prstDash val="solid"/>
                      <a:round/>
                      <a:headEnd type="none" w="med" len="med"/>
                      <a:tailEnd type="none" w="med" len="med"/>
                    </a:lnB>
                    <a:lnTlToBr>
                      <a:noFill/>
                    </a:lnTlToBr>
                    <a:lnBlToTr>
                      <a:noFill/>
                    </a:lnBlToTr>
                    <a:noFill/>
                  </a:tcPr>
                </a:tc>
                <a:tc hMerge="1">
                  <a:txBody>
                    <a:bodyPr/>
                    <a:lstStyle/>
                    <a:p>
                      <a:pPr rtl="0"/>
                      <a:endParaRPr lang="en-GB"/>
                    </a:p>
                  </a:txBody>
                  <a:tcPr/>
                </a:tc>
                <a:tc hMerge="1">
                  <a:txBody>
                    <a:bodyPr/>
                    <a:lstStyle/>
                    <a:p>
                      <a:pPr rtl="0"/>
                      <a:endParaRPr lang="en-GB"/>
                    </a:p>
                  </a:txBody>
                  <a:tcPr/>
                </a:tc>
                <a:extLst>
                  <a:ext uri="{0D108BD9-81ED-4DB2-BD59-A6C34878D82A}">
                    <a16:rowId xmlns:a16="http://schemas.microsoft.com/office/drawing/2014/main" val="3608097593"/>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Ienākumi</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Janv.</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Dec.</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35997" marR="71994"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Janv.</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Dec.</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35997" marR="71994"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Janv.</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Dec.</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35997" marR="71994" marT="25200" marB="25200" anchor="b" horzOverflow="overflow">
                    <a:lnL>
                      <a:noFill/>
                    </a:lnL>
                    <a:lnR>
                      <a:noFill/>
                    </a:lnR>
                    <a:lnT w="6350" cap="flat" cmpd="sng" algn="ctr">
                      <a:solidFill>
                        <a:srgbClr val="831355"/>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598440"/>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Ienākumi no pakalpojumu / produktu pārdošanas</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10 000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8 000</a:t>
                      </a: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9 000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10 000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10 000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12 000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886120686"/>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Ienākumi no uzņēmējdarbības, kas nav pamatdarbība, aktīvu pārdošanas</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2 000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400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874038168"/>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Nodokļu ienākumi</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408470771"/>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Pārējie ienākumi</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1 500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300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600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800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1000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1000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452341061"/>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Bankas </a:t>
                      </a: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kredītlīnijas </a:t>
                      </a: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izmantošana</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4776211"/>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(citi ienākumu avoti)</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780442914"/>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Izdevumi</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b"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351786431"/>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Pārdoto preču / pakalpojumu izmaksas</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-6 600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- 6 200</a:t>
                      </a: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- 6 000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-6 500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-6 500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-7 000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492281602"/>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Administrācijas izmaksas</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- 1000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- 1000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-800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-700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-700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-600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526608396"/>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Nodokļu izdevumi</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-300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-300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-300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-300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-300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-300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316201135"/>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Procentu izdevumi</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3048292593"/>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Pamat</a:t>
                      </a: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summas atmaksa</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-400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-400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-400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-400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-400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-400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945403689"/>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Izdevumi, lai nodrošinātu ar</a:t>
                      </a: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 pamat</a:t>
                      </a: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darbību nesaistītu aktīvu pārdošanu</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-500</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-150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-150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-150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216280708"/>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Citi izdevumi</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- 1000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- 1200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-800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-700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-700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-600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852332906"/>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0" i="0" u="none" strike="noStrike" cap="none" normalizeH="0" dirty="0">
                          <a:ln>
                            <a:noFill/>
                          </a:ln>
                          <a:solidFill>
                            <a:schemeClr val="tx1"/>
                          </a:solidFill>
                          <a:effectLst/>
                          <a:latin typeface="arial" panose="020B0604020202020204" pitchFamily="34" charset="0"/>
                          <a:ea typeface="MS PGothic" panose="020B0600070205080204" pitchFamily="34" charset="-128"/>
                        </a:rPr>
                        <a:t>(citas izmaksas)</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6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alpha val="69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0" i="0" u="none" strike="noStrike" cap="none" normalizeH="0">
                          <a:ln>
                            <a:noFill/>
                          </a:ln>
                          <a:solidFill>
                            <a:schemeClr val="tx1"/>
                          </a:solidFill>
                          <a:effectLst/>
                          <a:latin typeface="arial" panose="020B0604020202020204" pitchFamily="34" charset="0"/>
                          <a:ea typeface="MS PGothic" panose="020B0600070205080204" pitchFamily="34" charset="-128"/>
                        </a:rPr>
                        <a:t>0</a:t>
                      </a:r>
                      <a:endParaRPr kumimoji="0" lang="en-GB" altLang="en-US" sz="8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3175"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590320106"/>
                  </a:ext>
                </a:extLst>
              </a:tr>
              <a:tr h="137160">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l" defTabSz="938213" rtl="0" eaLnBrk="1" fontAlgn="base" latinLnBrk="0" hangingPunct="1">
                        <a:lnSpc>
                          <a:spcPct val="100000"/>
                        </a:lnSpc>
                        <a:spcBef>
                          <a:spcPct val="0"/>
                        </a:spcBef>
                        <a:spcAft>
                          <a:spcPct val="0"/>
                        </a:spcAft>
                        <a:buClrTx/>
                        <a:buSzTx/>
                        <a:buFontTx/>
                        <a:buNone/>
                        <a:tabLst/>
                      </a:pPr>
                      <a:r>
                        <a:rPr lang="lv-lv" sz="800" b="1" i="0" u="none" strike="noStrike" cap="none" normalizeH="0" dirty="0">
                          <a:ln>
                            <a:noFill/>
                          </a:ln>
                          <a:solidFill>
                            <a:schemeClr val="tx1"/>
                          </a:solidFill>
                          <a:effectLst/>
                          <a:latin typeface="arial" panose="020B0604020202020204" pitchFamily="34" charset="0"/>
                          <a:ea typeface="MS PGothic" panose="020B0600070205080204" pitchFamily="34" charset="-128"/>
                        </a:rPr>
                        <a:t>Brīv</a:t>
                      </a:r>
                      <a:r>
                        <a:rPr lang="lv-LV" sz="800" b="1" i="0" u="none" strike="noStrike" cap="none" normalizeH="0" dirty="0">
                          <a:ln>
                            <a:noFill/>
                          </a:ln>
                          <a:solidFill>
                            <a:schemeClr val="tx1"/>
                          </a:solidFill>
                          <a:effectLst/>
                          <a:latin typeface="arial" panose="020B0604020202020204" pitchFamily="34" charset="0"/>
                          <a:ea typeface="MS PGothic" panose="020B0600070205080204" pitchFamily="34" charset="-128"/>
                        </a:rPr>
                        <a:t>ā</a:t>
                      </a:r>
                      <a:r>
                        <a:rPr lang="lv-lv" sz="800" b="1" i="0" u="none" strike="noStrike" cap="none" normalizeH="0" dirty="0">
                          <a:ln>
                            <a:noFill/>
                          </a:ln>
                          <a:solidFill>
                            <a:schemeClr val="tx1"/>
                          </a:solidFill>
                          <a:effectLst/>
                          <a:latin typeface="arial" panose="020B0604020202020204" pitchFamily="34" charset="0"/>
                          <a:ea typeface="MS PGothic" panose="020B0600070205080204" pitchFamily="34" charset="-128"/>
                        </a:rPr>
                        <a:t> naudas plūsma</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4 500</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bg1"/>
                          </a:solidFill>
                          <a:effectLst/>
                          <a:latin typeface="arial" panose="020B0604020202020204" pitchFamily="34" charset="0"/>
                          <a:ea typeface="MS PGothic" panose="020B0600070205080204" pitchFamily="34" charset="-128"/>
                        </a:rPr>
                        <a:t>-200</a:t>
                      </a:r>
                      <a:endParaRPr kumimoji="0" lang="en-GB" altLang="en-US" sz="8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solidFill>
                      <a:schemeClr val="tx2"/>
                    </a:solid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2 100</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3 050</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1" i="0" u="none" strike="noStrike" cap="none" normalizeH="0">
                          <a:ln>
                            <a:noFill/>
                          </a:ln>
                          <a:solidFill>
                            <a:schemeClr val="tx1"/>
                          </a:solidFill>
                          <a:effectLst/>
                          <a:latin typeface="arial" panose="020B0604020202020204" pitchFamily="34" charset="0"/>
                          <a:ea typeface="MS PGothic" panose="020B0600070205080204" pitchFamily="34" charset="-128"/>
                        </a:rPr>
                        <a:t>3 250</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ctr" defTabSz="938213" rtl="0" eaLnBrk="1" fontAlgn="base" latinLnBrk="0" hangingPunct="1">
                        <a:lnSpc>
                          <a:spcPct val="100000"/>
                        </a:lnSpc>
                        <a:spcBef>
                          <a:spcPct val="0"/>
                        </a:spcBef>
                        <a:spcAft>
                          <a:spcPct val="0"/>
                        </a:spcAft>
                        <a:buClrTx/>
                        <a:buSzTx/>
                        <a:buFontTx/>
                        <a:buNone/>
                        <a:tabLst/>
                      </a:pP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0"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panose="020B0604020202020204" pitchFamily="34" charset="0"/>
                        <a:defRPr sz="2900">
                          <a:solidFill>
                            <a:schemeClr val="tx1"/>
                          </a:solidFill>
                          <a:latin typeface="Times New Roman" panose="02020603050405020304" pitchFamily="18" charset="0"/>
                          <a:ea typeface="MS PGothic" panose="020B0600070205080204" pitchFamily="34" charset="-128"/>
                        </a:defRPr>
                      </a:lvl1pPr>
                      <a:lvl2pPr>
                        <a:spcBef>
                          <a:spcPct val="20000"/>
                        </a:spcBef>
                        <a:buFont typeface="Arial" panose="020B0604020202020204" pitchFamily="34" charset="0"/>
                        <a:defRPr sz="2500">
                          <a:solidFill>
                            <a:schemeClr val="tx1"/>
                          </a:solidFill>
                          <a:latin typeface="Times New Roman" panose="02020603050405020304" pitchFamily="18" charset="0"/>
                          <a:ea typeface="MS PGothic" panose="020B0600070205080204" pitchFamily="34" charset="-128"/>
                        </a:defRPr>
                      </a:lvl2pPr>
                      <a:lvl3pPr>
                        <a:spcBef>
                          <a:spcPct val="20000"/>
                        </a:spcBef>
                        <a:buFont typeface="Arial" panose="020B0604020202020204" pitchFamily="34" charset="0"/>
                        <a:defRPr sz="2100">
                          <a:solidFill>
                            <a:schemeClr val="tx1"/>
                          </a:solidFill>
                          <a:latin typeface="Times New Roman" panose="02020603050405020304" pitchFamily="18" charset="0"/>
                          <a:ea typeface="MS PGothic" panose="020B0600070205080204" pitchFamily="34" charset="-128"/>
                        </a:defRPr>
                      </a:lvl3pPr>
                      <a:lvl4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4pPr>
                      <a:lvl5pPr>
                        <a:spcBef>
                          <a:spcPct val="20000"/>
                        </a:spcBef>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5pPr>
                      <a:lvl6pPr marL="23352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6pPr>
                      <a:lvl7pPr marL="27924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7pPr>
                      <a:lvl8pPr marL="32496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8pPr>
                      <a:lvl9pPr marL="3706813" indent="-49213" defTabSz="938213" eaLnBrk="0" fontAlgn="base" hangingPunct="0">
                        <a:spcBef>
                          <a:spcPct val="20000"/>
                        </a:spcBef>
                        <a:spcAft>
                          <a:spcPct val="0"/>
                        </a:spcAft>
                        <a:buFont typeface="Arial" panose="020B0604020202020204" pitchFamily="34" charset="0"/>
                        <a:defRPr sz="1700">
                          <a:solidFill>
                            <a:schemeClr val="tx1"/>
                          </a:solidFill>
                          <a:latin typeface="Times New Roman" panose="02020603050405020304" pitchFamily="18" charset="0"/>
                          <a:ea typeface="MS PGothic" panose="020B0600070205080204" pitchFamily="34" charset="-128"/>
                        </a:defRPr>
                      </a:lvl9pPr>
                    </a:lstStyle>
                    <a:p>
                      <a:pPr marL="0" marR="0" lvl="0" indent="0" algn="r" defTabSz="938213" rtl="0" eaLnBrk="1" fontAlgn="base" latinLnBrk="0" hangingPunct="1">
                        <a:lnSpc>
                          <a:spcPct val="100000"/>
                        </a:lnSpc>
                        <a:spcBef>
                          <a:spcPct val="0"/>
                        </a:spcBef>
                        <a:spcAft>
                          <a:spcPct val="0"/>
                        </a:spcAft>
                        <a:buClrTx/>
                        <a:buSzTx/>
                        <a:buFontTx/>
                        <a:buNone/>
                        <a:tabLst/>
                      </a:pPr>
                      <a:r>
                        <a:rPr lang="lv-lv" sz="800" b="1" i="0" u="none" strike="noStrike" cap="none" normalizeH="0" dirty="0">
                          <a:ln>
                            <a:noFill/>
                          </a:ln>
                          <a:solidFill>
                            <a:schemeClr val="tx1"/>
                          </a:solidFill>
                          <a:effectLst/>
                          <a:latin typeface="arial" panose="020B0604020202020204" pitchFamily="34" charset="0"/>
                          <a:ea typeface="MS PGothic" panose="020B0600070205080204" pitchFamily="34" charset="-128"/>
                        </a:rPr>
                        <a:t>4 950</a:t>
                      </a:r>
                      <a:endParaRPr kumimoji="0" lang="en-GB" altLang="en-US" sz="800" b="1"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marL="0" marR="71994" marT="25200" marB="25200" anchor="ctr" horzOverflow="overflow">
                    <a:lnL>
                      <a:noFill/>
                    </a:lnL>
                    <a:lnR>
                      <a:noFill/>
                    </a:lnR>
                    <a:lnT w="6350" cap="flat" cmpd="sng" algn="ctr">
                      <a:solidFill>
                        <a:schemeClr val="bg1">
                          <a:lumMod val="50000"/>
                        </a:schemeClr>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3165703994"/>
                  </a:ext>
                </a:extLst>
              </a:tr>
            </a:tbl>
          </a:graphicData>
        </a:graphic>
      </p:graphicFrame>
      <p:sp>
        <p:nvSpPr>
          <p:cNvPr id="9" name="Rectangle 8">
            <a:extLst>
              <a:ext uri="{FF2B5EF4-FFF2-40B4-BE49-F238E27FC236}">
                <a16:creationId xmlns:a16="http://schemas.microsoft.com/office/drawing/2014/main" id="{F9222C28-4497-4246-9CE2-1FF66DD67CA8}"/>
              </a:ext>
            </a:extLst>
          </p:cNvPr>
          <p:cNvSpPr/>
          <p:nvPr/>
        </p:nvSpPr>
        <p:spPr>
          <a:xfrm flipH="1">
            <a:off x="129524" y="4487186"/>
            <a:ext cx="2827018" cy="166889"/>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Salīdziniet ar kreditoru sarakstu</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endParaRPr>
          </a:p>
        </p:txBody>
      </p:sp>
      <p:sp>
        <p:nvSpPr>
          <p:cNvPr id="10" name="Rectangle 9">
            <a:extLst>
              <a:ext uri="{FF2B5EF4-FFF2-40B4-BE49-F238E27FC236}">
                <a16:creationId xmlns:a16="http://schemas.microsoft.com/office/drawing/2014/main" id="{AB671816-0DAD-46BC-811E-11F5F9D53F23}"/>
              </a:ext>
            </a:extLst>
          </p:cNvPr>
          <p:cNvSpPr/>
          <p:nvPr/>
        </p:nvSpPr>
        <p:spPr>
          <a:xfrm flipH="1">
            <a:off x="129523" y="4890368"/>
            <a:ext cx="2827020" cy="179282"/>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Salīdziniet ar </a:t>
            </a: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 EDS nodokļu pārskatu</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endParaRPr>
          </a:p>
        </p:txBody>
      </p:sp>
      <p:sp>
        <p:nvSpPr>
          <p:cNvPr id="11" name="Rectangle 10">
            <a:extLst>
              <a:ext uri="{FF2B5EF4-FFF2-40B4-BE49-F238E27FC236}">
                <a16:creationId xmlns:a16="http://schemas.microsoft.com/office/drawing/2014/main" id="{2A891B1B-58FE-4435-BA14-54CA575FC36B}"/>
              </a:ext>
            </a:extLst>
          </p:cNvPr>
          <p:cNvSpPr/>
          <p:nvPr/>
        </p:nvSpPr>
        <p:spPr>
          <a:xfrm flipH="1">
            <a:off x="129523" y="4688867"/>
            <a:ext cx="2827019" cy="166709"/>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Salīdziniet ar </a:t>
            </a: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alg</a:t>
            </a: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u</a:t>
            </a: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 pārskat</a:t>
            </a: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u</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endParaRPr>
          </a:p>
        </p:txBody>
      </p:sp>
      <p:sp>
        <p:nvSpPr>
          <p:cNvPr id="12" name="Rectangle 11">
            <a:extLst>
              <a:ext uri="{FF2B5EF4-FFF2-40B4-BE49-F238E27FC236}">
                <a16:creationId xmlns:a16="http://schemas.microsoft.com/office/drawing/2014/main" id="{B2726FBC-C95F-482F-8E4A-FF420864C4F4}"/>
              </a:ext>
            </a:extLst>
          </p:cNvPr>
          <p:cNvSpPr/>
          <p:nvPr/>
        </p:nvSpPr>
        <p:spPr>
          <a:xfrm flipH="1">
            <a:off x="129544" y="5099576"/>
            <a:ext cx="2826998" cy="218801"/>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Salīdziniet ar aizdevumu atmaksas grafiku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endParaRPr>
          </a:p>
        </p:txBody>
      </p:sp>
      <p:sp>
        <p:nvSpPr>
          <p:cNvPr id="13" name="Rectangle 12">
            <a:extLst>
              <a:ext uri="{FF2B5EF4-FFF2-40B4-BE49-F238E27FC236}">
                <a16:creationId xmlns:a16="http://schemas.microsoft.com/office/drawing/2014/main" id="{B27D8D38-4D07-4537-9C1F-1FEE44A6B5F3}"/>
              </a:ext>
            </a:extLst>
          </p:cNvPr>
          <p:cNvSpPr/>
          <p:nvPr/>
        </p:nvSpPr>
        <p:spPr>
          <a:xfrm flipH="1">
            <a:off x="407988" y="5931019"/>
            <a:ext cx="2548573" cy="179388"/>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Salīdziniet ar </a:t>
            </a: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bankas kont</a:t>
            </a: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a atlikumu</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endParaRPr>
          </a:p>
        </p:txBody>
      </p:sp>
      <p:sp>
        <p:nvSpPr>
          <p:cNvPr id="15" name="Rectangle 14">
            <a:extLst>
              <a:ext uri="{FF2B5EF4-FFF2-40B4-BE49-F238E27FC236}">
                <a16:creationId xmlns:a16="http://schemas.microsoft.com/office/drawing/2014/main" id="{65199F17-EF1A-4988-9E67-8F686CB845E0}"/>
              </a:ext>
            </a:extLst>
          </p:cNvPr>
          <p:cNvSpPr/>
          <p:nvPr/>
        </p:nvSpPr>
        <p:spPr>
          <a:xfrm flipH="1">
            <a:off x="129523" y="3175119"/>
            <a:ext cx="2827019" cy="295175"/>
          </a:xfrm>
          <a:prstGeom prst="rect">
            <a:avLst/>
          </a:prstGeom>
          <a:solidFill>
            <a:schemeClr val="bg1">
              <a:lumMod val="95000"/>
            </a:schemeClr>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0" i="0" u="none" strike="noStrike" kern="1200" cap="none" spc="0" normalizeH="0" noProof="0" dirty="0">
                <a:ln>
                  <a:noFill/>
                </a:ln>
                <a:solidFill>
                  <a:prstClr val="black"/>
                </a:solidFill>
                <a:effectLst/>
                <a:uLnTx/>
                <a:uFillTx/>
                <a:latin typeface="arial" panose="020B0604020202020204" pitchFamily="34" charset="0"/>
                <a:ea typeface="Verdana" panose="020B0604030504040204" pitchFamily="34" charset="0"/>
                <a:cs typeface="+mn-cs"/>
              </a:rPr>
              <a:t>Salīdziniet ar debitoru sarakstu</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mn-cs"/>
            </a:endParaRPr>
          </a:p>
        </p:txBody>
      </p:sp>
      <p:sp>
        <p:nvSpPr>
          <p:cNvPr id="39" name="Rectangle 38">
            <a:extLst>
              <a:ext uri="{FF2B5EF4-FFF2-40B4-BE49-F238E27FC236}">
                <a16:creationId xmlns:a16="http://schemas.microsoft.com/office/drawing/2014/main" id="{F05A8B69-B898-450E-983B-5A88CC06B4A8}"/>
              </a:ext>
            </a:extLst>
          </p:cNvPr>
          <p:cNvSpPr/>
          <p:nvPr/>
        </p:nvSpPr>
        <p:spPr>
          <a:xfrm>
            <a:off x="4829428" y="1531252"/>
            <a:ext cx="2264877" cy="1492716"/>
          </a:xfrm>
          <a:prstGeom prst="rect">
            <a:avLst/>
          </a:prstGeom>
        </p:spPr>
        <p:txBody>
          <a:bodyPr wrap="square" lIns="0" tIns="0" rIns="0" bIns="0" rtlCol="0">
            <a:spAutoFit/>
          </a:bodyPr>
          <a:lstStyle/>
          <a:p>
            <a:pPr marL="0" marR="0" lvl="0" indent="0" algn="just" defTabSz="914400" rtl="0" eaLnBrk="1" fontAlgn="auto" latinLnBrk="0" hangingPunct="1">
              <a:lnSpc>
                <a:spcPct val="100000"/>
              </a:lnSpc>
              <a:spcBef>
                <a:spcPts val="0"/>
              </a:spcBef>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Ir zināmas daudzas pazīmes, kas var norādīt uz jaunām naudas plūsmas problēmām, piemēram,</a:t>
            </a:r>
            <a:endParaRPr lang="lv-LV" sz="1200" dirty="0">
              <a:solidFill>
                <a:prstClr val="black"/>
              </a:solidFill>
              <a:latin typeface="arial" panose="020B0604020202020204" pitchFamily="34" charset="0"/>
              <a:cs typeface="Arial" panose="020B0604020202020204" pitchFamily="34" charset="0"/>
            </a:endParaRPr>
          </a:p>
          <a:p>
            <a:pPr marL="357188" marR="0" lvl="0" indent="-171450"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pārdošanas apjoma samazināšanās</a:t>
            </a:r>
            <a:endParaRPr kumimoji="0" lang="lv-LV"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marR="0" lvl="0" indent="-171450" algn="just"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rentabilitātes samazināšanās</a:t>
            </a:r>
            <a:endParaRPr kumimoji="0" lang="lv-LV"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marR="0" lvl="0" indent="-171450" algn="just"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lv-LV" sz="1100" b="0" i="0" u="none" strike="noStrike" kern="1200" cap="none" spc="0" normalizeH="0" dirty="0">
                <a:ln>
                  <a:noFill/>
                </a:ln>
                <a:solidFill>
                  <a:prstClr val="black"/>
                </a:solidFill>
                <a:effectLst/>
                <a:uLnTx/>
                <a:uFillTx/>
                <a:latin typeface="arial" panose="020B0604020202020204" pitchFamily="34" charset="0"/>
                <a:ea typeface="+mn-ea"/>
                <a:cs typeface="Arial" panose="020B0604020202020204" pitchFamily="34" charset="0"/>
              </a:rPr>
              <a:t>Debitoru parādu </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uzkrāšanās</a:t>
            </a:r>
            <a:endParaRPr kumimoji="0" lang="lv-LV"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57188" marR="0" lvl="0" indent="-171450" algn="just"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izdevumu palielināšanās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u. c.</a:t>
            </a:r>
          </a:p>
        </p:txBody>
      </p:sp>
      <p:sp>
        <p:nvSpPr>
          <p:cNvPr id="40" name="Google Shape;226;p16">
            <a:extLst>
              <a:ext uri="{FF2B5EF4-FFF2-40B4-BE49-F238E27FC236}">
                <a16:creationId xmlns:a16="http://schemas.microsoft.com/office/drawing/2014/main" id="{3BC95AA1-E769-4FE5-8CB6-47E07C2E6C40}"/>
              </a:ext>
            </a:extLst>
          </p:cNvPr>
          <p:cNvSpPr txBox="1">
            <a:spLocks noChangeArrowheads="1"/>
          </p:cNvSpPr>
          <p:nvPr/>
        </p:nvSpPr>
        <p:spPr bwMode="auto">
          <a:xfrm>
            <a:off x="273853" y="6455830"/>
            <a:ext cx="11240123" cy="241980"/>
          </a:xfrm>
          <a:prstGeom prst="rect">
            <a:avLst/>
          </a:prstGeom>
          <a:solidFill>
            <a:schemeClr val="tx2"/>
          </a:solidFill>
          <a:ln>
            <a:noFill/>
          </a:ln>
        </p:spPr>
        <p:txBody>
          <a:bodyPr wrap="square" lIns="72000" tIns="36000" rIns="36000" bIns="3600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a:ln>
                  <a:noFill/>
                </a:ln>
                <a:solidFill>
                  <a:prstClr val="white"/>
                </a:solidFill>
                <a:effectLst/>
                <a:uLnTx/>
                <a:uFillTx/>
                <a:latin typeface="arial" panose="020B0604020202020204" pitchFamily="34" charset="0"/>
                <a:ea typeface="+mn-ea"/>
                <a:cs typeface="+mn-cs"/>
              </a:rPr>
              <a:t>Vēsturiskie dati norāda uz negatīvu naudas plūsmu, ieteicama naudas plūsmas prognozēšana</a:t>
            </a:r>
          </a:p>
        </p:txBody>
      </p:sp>
      <p:sp>
        <p:nvSpPr>
          <p:cNvPr id="41" name="Freeform 87">
            <a:extLst>
              <a:ext uri="{FF2B5EF4-FFF2-40B4-BE49-F238E27FC236}">
                <a16:creationId xmlns:a16="http://schemas.microsoft.com/office/drawing/2014/main" id="{08FD07A8-B7FE-496B-911B-40CE1FD29DD0}"/>
              </a:ext>
            </a:extLst>
          </p:cNvPr>
          <p:cNvSpPr>
            <a:spLocks noChangeAspect="1" noEditPoints="1"/>
          </p:cNvSpPr>
          <p:nvPr/>
        </p:nvSpPr>
        <p:spPr bwMode="auto">
          <a:xfrm>
            <a:off x="11190556" y="6491943"/>
            <a:ext cx="185280" cy="160338"/>
          </a:xfrm>
          <a:custGeom>
            <a:avLst/>
            <a:gdLst>
              <a:gd name="T0" fmla="*/ 201 w 206"/>
              <a:gd name="T1" fmla="*/ 161 h 178"/>
              <a:gd name="T2" fmla="*/ 113 w 206"/>
              <a:gd name="T3" fmla="*/ 8 h 178"/>
              <a:gd name="T4" fmla="*/ 93 w 206"/>
              <a:gd name="T5" fmla="*/ 8 h 178"/>
              <a:gd name="T6" fmla="*/ 5 w 206"/>
              <a:gd name="T7" fmla="*/ 161 h 178"/>
              <a:gd name="T8" fmla="*/ 15 w 206"/>
              <a:gd name="T9" fmla="*/ 178 h 178"/>
              <a:gd name="T10" fmla="*/ 191 w 206"/>
              <a:gd name="T11" fmla="*/ 178 h 178"/>
              <a:gd name="T12" fmla="*/ 201 w 206"/>
              <a:gd name="T13" fmla="*/ 161 h 178"/>
              <a:gd name="T14" fmla="*/ 103 w 206"/>
              <a:gd name="T15" fmla="*/ 153 h 178"/>
              <a:gd name="T16" fmla="*/ 91 w 206"/>
              <a:gd name="T17" fmla="*/ 141 h 178"/>
              <a:gd name="T18" fmla="*/ 103 w 206"/>
              <a:gd name="T19" fmla="*/ 130 h 178"/>
              <a:gd name="T20" fmla="*/ 115 w 206"/>
              <a:gd name="T21" fmla="*/ 141 h 178"/>
              <a:gd name="T22" fmla="*/ 103 w 206"/>
              <a:gd name="T23" fmla="*/ 153 h 178"/>
              <a:gd name="T24" fmla="*/ 115 w 206"/>
              <a:gd name="T25" fmla="*/ 105 h 178"/>
              <a:gd name="T26" fmla="*/ 90 w 206"/>
              <a:gd name="T27" fmla="*/ 105 h 178"/>
              <a:gd name="T28" fmla="*/ 90 w 206"/>
              <a:gd name="T29" fmla="*/ 55 h 178"/>
              <a:gd name="T30" fmla="*/ 115 w 206"/>
              <a:gd name="T31" fmla="*/ 55 h 178"/>
              <a:gd name="T32" fmla="*/ 115 w 206"/>
              <a:gd name="T33" fmla="*/ 10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178">
                <a:moveTo>
                  <a:pt x="201" y="161"/>
                </a:moveTo>
                <a:cubicBezTo>
                  <a:pt x="113" y="8"/>
                  <a:pt x="113" y="8"/>
                  <a:pt x="113" y="8"/>
                </a:cubicBezTo>
                <a:cubicBezTo>
                  <a:pt x="109" y="0"/>
                  <a:pt x="97" y="0"/>
                  <a:pt x="93" y="8"/>
                </a:cubicBezTo>
                <a:cubicBezTo>
                  <a:pt x="5" y="161"/>
                  <a:pt x="5" y="161"/>
                  <a:pt x="5" y="161"/>
                </a:cubicBezTo>
                <a:cubicBezTo>
                  <a:pt x="0" y="168"/>
                  <a:pt x="6" y="178"/>
                  <a:pt x="15" y="178"/>
                </a:cubicBezTo>
                <a:cubicBezTo>
                  <a:pt x="191" y="178"/>
                  <a:pt x="191" y="178"/>
                  <a:pt x="191" y="178"/>
                </a:cubicBezTo>
                <a:cubicBezTo>
                  <a:pt x="200" y="178"/>
                  <a:pt x="206" y="168"/>
                  <a:pt x="201" y="161"/>
                </a:cubicBezTo>
                <a:close/>
                <a:moveTo>
                  <a:pt x="103" y="153"/>
                </a:moveTo>
                <a:cubicBezTo>
                  <a:pt x="96" y="153"/>
                  <a:pt x="91" y="148"/>
                  <a:pt x="91" y="141"/>
                </a:cubicBezTo>
                <a:cubicBezTo>
                  <a:pt x="91" y="135"/>
                  <a:pt x="96" y="130"/>
                  <a:pt x="103" y="130"/>
                </a:cubicBezTo>
                <a:cubicBezTo>
                  <a:pt x="110" y="130"/>
                  <a:pt x="115" y="135"/>
                  <a:pt x="115" y="141"/>
                </a:cubicBezTo>
                <a:cubicBezTo>
                  <a:pt x="115" y="148"/>
                  <a:pt x="110" y="153"/>
                  <a:pt x="103" y="153"/>
                </a:cubicBezTo>
                <a:close/>
                <a:moveTo>
                  <a:pt x="115" y="105"/>
                </a:moveTo>
                <a:cubicBezTo>
                  <a:pt x="90" y="105"/>
                  <a:pt x="90" y="105"/>
                  <a:pt x="90" y="105"/>
                </a:cubicBezTo>
                <a:cubicBezTo>
                  <a:pt x="90" y="55"/>
                  <a:pt x="90" y="55"/>
                  <a:pt x="90" y="55"/>
                </a:cubicBezTo>
                <a:cubicBezTo>
                  <a:pt x="115" y="55"/>
                  <a:pt x="115" y="55"/>
                  <a:pt x="115" y="55"/>
                </a:cubicBezTo>
                <a:lnTo>
                  <a:pt x="115" y="105"/>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36" name="Group 35">
            <a:extLst>
              <a:ext uri="{FF2B5EF4-FFF2-40B4-BE49-F238E27FC236}">
                <a16:creationId xmlns:a16="http://schemas.microsoft.com/office/drawing/2014/main" id="{929358B4-310A-482A-88B5-3FB343D17459}"/>
              </a:ext>
            </a:extLst>
          </p:cNvPr>
          <p:cNvGrpSpPr/>
          <p:nvPr/>
        </p:nvGrpSpPr>
        <p:grpSpPr>
          <a:xfrm>
            <a:off x="2971996" y="3172317"/>
            <a:ext cx="376041" cy="188540"/>
            <a:chOff x="2971995" y="2930897"/>
            <a:chExt cx="376041" cy="188540"/>
          </a:xfrm>
        </p:grpSpPr>
        <p:cxnSp>
          <p:nvCxnSpPr>
            <p:cNvPr id="42" name="Straight Connector 41">
              <a:extLst>
                <a:ext uri="{FF2B5EF4-FFF2-40B4-BE49-F238E27FC236}">
                  <a16:creationId xmlns:a16="http://schemas.microsoft.com/office/drawing/2014/main" id="{FDE9FCA9-CDDE-447B-A950-1D29B07479DD}"/>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4A465AB-37BA-4DC5-B338-9BEBDC0A023B}"/>
                </a:ext>
              </a:extLst>
            </p:cNvPr>
            <p:cNvCxnSpPr>
              <a:cxnSpLocks/>
            </p:cNvCxnSpPr>
            <p:nvPr/>
          </p:nvCxnSpPr>
          <p:spPr>
            <a:xfrm flipH="1">
              <a:off x="2971995" y="3025158"/>
              <a:ext cx="376041" cy="18"/>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D63C903C-4EF5-4E34-8FEC-B4CBEF8E26A4}"/>
              </a:ext>
            </a:extLst>
          </p:cNvPr>
          <p:cNvGrpSpPr/>
          <p:nvPr/>
        </p:nvGrpSpPr>
        <p:grpSpPr>
          <a:xfrm>
            <a:off x="2971996" y="4516743"/>
            <a:ext cx="376041" cy="158378"/>
            <a:chOff x="2971995" y="2930897"/>
            <a:chExt cx="376041" cy="188540"/>
          </a:xfrm>
        </p:grpSpPr>
        <p:cxnSp>
          <p:nvCxnSpPr>
            <p:cNvPr id="51" name="Straight Connector 50">
              <a:extLst>
                <a:ext uri="{FF2B5EF4-FFF2-40B4-BE49-F238E27FC236}">
                  <a16:creationId xmlns:a16="http://schemas.microsoft.com/office/drawing/2014/main" id="{EA340073-45CB-42CB-AC24-3B587708C486}"/>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4720C7F-F182-4DE2-848B-1E79EFC29923}"/>
                </a:ext>
              </a:extLst>
            </p:cNvPr>
            <p:cNvCxnSpPr>
              <a:cxnSpLocks/>
            </p:cNvCxnSpPr>
            <p:nvPr/>
          </p:nvCxnSpPr>
          <p:spPr>
            <a:xfrm flipH="1">
              <a:off x="2971995" y="3025158"/>
              <a:ext cx="376041" cy="18"/>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D188B250-A940-4B3C-A4AA-7B112F63E4DD}"/>
              </a:ext>
            </a:extLst>
          </p:cNvPr>
          <p:cNvGrpSpPr/>
          <p:nvPr/>
        </p:nvGrpSpPr>
        <p:grpSpPr>
          <a:xfrm>
            <a:off x="2971996" y="4717827"/>
            <a:ext cx="376041" cy="158378"/>
            <a:chOff x="2971995" y="2930897"/>
            <a:chExt cx="376041" cy="188540"/>
          </a:xfrm>
        </p:grpSpPr>
        <p:cxnSp>
          <p:nvCxnSpPr>
            <p:cNvPr id="57" name="Straight Connector 56">
              <a:extLst>
                <a:ext uri="{FF2B5EF4-FFF2-40B4-BE49-F238E27FC236}">
                  <a16:creationId xmlns:a16="http://schemas.microsoft.com/office/drawing/2014/main" id="{4799BE59-DDD5-4031-B55A-BCF5FEF5A4E2}"/>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869E6BD-D876-4011-86B0-8A56FDF1463D}"/>
                </a:ext>
              </a:extLst>
            </p:cNvPr>
            <p:cNvCxnSpPr>
              <a:cxnSpLocks/>
            </p:cNvCxnSpPr>
            <p:nvPr/>
          </p:nvCxnSpPr>
          <p:spPr>
            <a:xfrm flipH="1">
              <a:off x="2971995" y="3025158"/>
              <a:ext cx="376041" cy="18"/>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69FD2FB3-DEB3-4476-A4C1-4E94760A184C}"/>
              </a:ext>
            </a:extLst>
          </p:cNvPr>
          <p:cNvGrpSpPr/>
          <p:nvPr/>
        </p:nvGrpSpPr>
        <p:grpSpPr>
          <a:xfrm>
            <a:off x="2971996" y="4918911"/>
            <a:ext cx="376041" cy="158378"/>
            <a:chOff x="2971995" y="2930897"/>
            <a:chExt cx="376041" cy="188540"/>
          </a:xfrm>
        </p:grpSpPr>
        <p:cxnSp>
          <p:nvCxnSpPr>
            <p:cNvPr id="60" name="Straight Connector 59">
              <a:extLst>
                <a:ext uri="{FF2B5EF4-FFF2-40B4-BE49-F238E27FC236}">
                  <a16:creationId xmlns:a16="http://schemas.microsoft.com/office/drawing/2014/main" id="{B9710917-2398-4BC2-931F-C4A144F03EEF}"/>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D1CEE15-F0DB-4153-B4E0-8519F9D3E1C9}"/>
                </a:ext>
              </a:extLst>
            </p:cNvPr>
            <p:cNvCxnSpPr>
              <a:cxnSpLocks/>
            </p:cNvCxnSpPr>
            <p:nvPr/>
          </p:nvCxnSpPr>
          <p:spPr>
            <a:xfrm flipH="1">
              <a:off x="2971995" y="3025158"/>
              <a:ext cx="376041" cy="18"/>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87852F3E-EC3E-4F4D-BCA0-7D44612290FE}"/>
              </a:ext>
            </a:extLst>
          </p:cNvPr>
          <p:cNvGrpSpPr/>
          <p:nvPr/>
        </p:nvGrpSpPr>
        <p:grpSpPr>
          <a:xfrm>
            <a:off x="2971996" y="5119995"/>
            <a:ext cx="376041" cy="158378"/>
            <a:chOff x="2971995" y="2930897"/>
            <a:chExt cx="376041" cy="188540"/>
          </a:xfrm>
        </p:grpSpPr>
        <p:cxnSp>
          <p:nvCxnSpPr>
            <p:cNvPr id="63" name="Straight Connector 62">
              <a:extLst>
                <a:ext uri="{FF2B5EF4-FFF2-40B4-BE49-F238E27FC236}">
                  <a16:creationId xmlns:a16="http://schemas.microsoft.com/office/drawing/2014/main" id="{467A7756-F7DE-4777-BCD9-4EB48C9BB61A}"/>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7B7494F-E4C5-47CC-8925-18F4B65AF15E}"/>
                </a:ext>
              </a:extLst>
            </p:cNvPr>
            <p:cNvCxnSpPr>
              <a:cxnSpLocks/>
            </p:cNvCxnSpPr>
            <p:nvPr/>
          </p:nvCxnSpPr>
          <p:spPr>
            <a:xfrm flipH="1">
              <a:off x="2971995" y="3025158"/>
              <a:ext cx="376041" cy="18"/>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grpSp>
        <p:nvGrpSpPr>
          <p:cNvPr id="65" name="Group 64">
            <a:extLst>
              <a:ext uri="{FF2B5EF4-FFF2-40B4-BE49-F238E27FC236}">
                <a16:creationId xmlns:a16="http://schemas.microsoft.com/office/drawing/2014/main" id="{E961E90B-DF7F-4AA0-83BD-717F6E3B06B7}"/>
              </a:ext>
            </a:extLst>
          </p:cNvPr>
          <p:cNvGrpSpPr/>
          <p:nvPr/>
        </p:nvGrpSpPr>
        <p:grpSpPr>
          <a:xfrm>
            <a:off x="2971996" y="5940917"/>
            <a:ext cx="376041" cy="158378"/>
            <a:chOff x="2971995" y="2930897"/>
            <a:chExt cx="376041" cy="188540"/>
          </a:xfrm>
        </p:grpSpPr>
        <p:cxnSp>
          <p:nvCxnSpPr>
            <p:cNvPr id="66" name="Straight Connector 65">
              <a:extLst>
                <a:ext uri="{FF2B5EF4-FFF2-40B4-BE49-F238E27FC236}">
                  <a16:creationId xmlns:a16="http://schemas.microsoft.com/office/drawing/2014/main" id="{1BE9730B-81B6-4435-9B44-61D5C96095EB}"/>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5AD0092-D7E6-4595-8A72-526B16DAF1E0}"/>
                </a:ext>
              </a:extLst>
            </p:cNvPr>
            <p:cNvCxnSpPr>
              <a:cxnSpLocks/>
            </p:cNvCxnSpPr>
            <p:nvPr/>
          </p:nvCxnSpPr>
          <p:spPr>
            <a:xfrm flipH="1">
              <a:off x="2971995" y="3025158"/>
              <a:ext cx="376041" cy="18"/>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sp>
        <p:nvSpPr>
          <p:cNvPr id="34" name="Slide Number Placeholder 5">
            <a:extLst>
              <a:ext uri="{FF2B5EF4-FFF2-40B4-BE49-F238E27FC236}">
                <a16:creationId xmlns:a16="http://schemas.microsoft.com/office/drawing/2014/main" id="{321C45D0-3780-4F12-8085-9E87B5A9030D}"/>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25</a:t>
            </a:fld>
            <a:endParaRPr lang="en-GB" noProof="0"/>
          </a:p>
        </p:txBody>
      </p:sp>
      <p:sp>
        <p:nvSpPr>
          <p:cNvPr id="35" name="Rectangle 34">
            <a:extLst>
              <a:ext uri="{FF2B5EF4-FFF2-40B4-BE49-F238E27FC236}">
                <a16:creationId xmlns:a16="http://schemas.microsoft.com/office/drawing/2014/main" id="{056A4E1D-E89F-4AFB-8227-34F86ACB8A36}"/>
              </a:ext>
            </a:extLst>
          </p:cNvPr>
          <p:cNvSpPr/>
          <p:nvPr/>
        </p:nvSpPr>
        <p:spPr>
          <a:xfrm>
            <a:off x="10363201" y="3172316"/>
            <a:ext cx="1420807" cy="1384995"/>
          </a:xfrm>
          <a:prstGeom prst="rect">
            <a:avLst/>
          </a:prstGeom>
        </p:spPr>
        <p:txBody>
          <a:bodyPr wrap="square" lIns="0" tIns="0" rIns="0" bIns="0" rtlCol="0">
            <a:spAutoFit/>
          </a:bodyPr>
          <a:lstStyle/>
          <a:p>
            <a:pPr marL="0" marR="0" lvl="0" indent="0" defTabSz="914400" rtl="0" eaLnBrk="1" fontAlgn="auto" latinLnBrk="0" hangingPunct="1">
              <a:lnSpc>
                <a:spcPct val="100000"/>
              </a:lnSpc>
              <a:spcBef>
                <a:spcPts val="0"/>
              </a:spcBef>
              <a:spcAft>
                <a:spcPts val="800"/>
              </a:spcAft>
              <a:buClrTx/>
              <a:buSzTx/>
              <a:buFontTx/>
              <a:buNone/>
              <a:tabLst/>
              <a:defRPr/>
            </a:pPr>
            <a:r>
              <a:rPr lang="lv-LV" sz="1000" b="0" i="0" u="none" strike="noStrike" kern="1200" cap="none" spc="0" normalizeH="0" noProof="0" dirty="0">
                <a:ln>
                  <a:noFill/>
                </a:ln>
                <a:solidFill>
                  <a:srgbClr val="870B55"/>
                </a:solidFill>
                <a:effectLst/>
                <a:uLnTx/>
                <a:uFillTx/>
                <a:latin typeface="arial" panose="020B0604020202020204" pitchFamily="34" charset="0"/>
                <a:ea typeface="+mn-ea"/>
                <a:cs typeface="Arial" panose="020B0604020202020204" pitchFamily="34" charset="0"/>
              </a:rPr>
              <a:t>Šis</a:t>
            </a:r>
            <a:r>
              <a:rPr lang="lv-lv" sz="1000" b="0" i="0" u="none" strike="noStrike" kern="1200" cap="none" spc="0" normalizeH="0" noProof="0" dirty="0">
                <a:ln>
                  <a:noFill/>
                </a:ln>
                <a:solidFill>
                  <a:srgbClr val="870B55"/>
                </a:solidFill>
                <a:effectLst/>
                <a:uLnTx/>
                <a:uFillTx/>
                <a:latin typeface="arial" panose="020B0604020202020204" pitchFamily="34" charset="0"/>
                <a:ea typeface="+mn-ea"/>
                <a:cs typeface="Arial" panose="020B0604020202020204" pitchFamily="34" charset="0"/>
              </a:rPr>
              <a:t> naudas plūsmas prognozes piemērs ir </a:t>
            </a:r>
            <a:r>
              <a:rPr lang="lv-LV" sz="1000" b="0" i="0" u="none" strike="noStrike" kern="1200" cap="none" spc="0" normalizeH="0" noProof="0" dirty="0">
                <a:ln>
                  <a:noFill/>
                </a:ln>
                <a:solidFill>
                  <a:srgbClr val="870B55"/>
                </a:solidFill>
                <a:effectLst/>
                <a:uLnTx/>
                <a:uFillTx/>
                <a:latin typeface="arial" panose="020B0604020202020204" pitchFamily="34" charset="0"/>
                <a:ea typeface="+mn-ea"/>
                <a:cs typeface="Arial" panose="020B0604020202020204" pitchFamily="34" charset="0"/>
              </a:rPr>
              <a:t>restrukturizācijas</a:t>
            </a:r>
            <a:r>
              <a:rPr lang="lv-lv" sz="1000" b="0" i="0" u="none" strike="noStrike" kern="1200" cap="none" spc="0" normalizeH="0" noProof="0" dirty="0">
                <a:ln>
                  <a:noFill/>
                </a:ln>
                <a:solidFill>
                  <a:srgbClr val="870B55"/>
                </a:solidFill>
                <a:effectLst/>
                <a:uLnTx/>
                <a:uFillTx/>
                <a:latin typeface="arial" panose="020B0604020202020204" pitchFamily="34" charset="0"/>
                <a:ea typeface="+mn-ea"/>
                <a:cs typeface="Arial" panose="020B0604020202020204" pitchFamily="34" charset="0"/>
              </a:rPr>
              <a:t> rīks un pēc formas un rakstura atšķiras no naudas plūsmas pārskata, kas parasti tiek sagatavots grāmatvedības vajadzībām. </a:t>
            </a:r>
          </a:p>
        </p:txBody>
      </p:sp>
      <p:cxnSp>
        <p:nvCxnSpPr>
          <p:cNvPr id="4" name="Straight Connector 3">
            <a:extLst>
              <a:ext uri="{FF2B5EF4-FFF2-40B4-BE49-F238E27FC236}">
                <a16:creationId xmlns:a16="http://schemas.microsoft.com/office/drawing/2014/main" id="{C7E983B2-27E4-4DF8-8781-088CB1B4607E}"/>
              </a:ext>
            </a:extLst>
          </p:cNvPr>
          <p:cNvCxnSpPr/>
          <p:nvPr/>
        </p:nvCxnSpPr>
        <p:spPr>
          <a:xfrm>
            <a:off x="4757809" y="1536874"/>
            <a:ext cx="0" cy="1364476"/>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7C5903D9-4B77-46D1-8915-A05EAAE0DB9F}"/>
              </a:ext>
            </a:extLst>
          </p:cNvPr>
          <p:cNvSpPr/>
          <p:nvPr/>
        </p:nvSpPr>
        <p:spPr>
          <a:xfrm>
            <a:off x="421240" y="1536874"/>
            <a:ext cx="4200770" cy="1292662"/>
          </a:xfrm>
          <a:prstGeom prst="rect">
            <a:avLst/>
          </a:prstGeom>
        </p:spPr>
        <p:txBody>
          <a:bodyPr wrap="square" lIns="0" tIns="0" rIns="0" bIns="0" rtlCol="0">
            <a:spAutoFit/>
          </a:bodyPr>
          <a:lstStyle/>
          <a:p>
            <a:pPr lvl="0" algn="just" rtl="0">
              <a:spcAft>
                <a:spcPts val="800"/>
              </a:spcAft>
              <a:defRPr/>
            </a:pPr>
            <a:r>
              <a:rPr lang="lv-lv" sz="1200" dirty="0">
                <a:solidFill>
                  <a:prstClr val="black"/>
                </a:solidFill>
                <a:latin typeface="arial" panose="020B0604020202020204" pitchFamily="34" charset="0"/>
                <a:cs typeface="Arial" panose="020B0604020202020204" pitchFamily="34" charset="0"/>
              </a:rPr>
              <a:t>Naudas plūsmas prognoze ir viens no svarīgākajiem katra uzņēmuma darbības instrumentiem.</a:t>
            </a:r>
            <a:r>
              <a:rPr lang="lv-LV" sz="1200" dirty="0">
                <a:solidFill>
                  <a:prstClr val="black"/>
                </a:solidFill>
                <a:latin typeface="arial" panose="020B0604020202020204" pitchFamily="34" charset="0"/>
                <a:cs typeface="Arial" panose="020B0604020202020204" pitchFamily="34" charset="0"/>
              </a:rPr>
              <a:t> </a:t>
            </a:r>
            <a:r>
              <a:rPr lang="lv-lv" sz="1200" dirty="0">
                <a:solidFill>
                  <a:prstClr val="black"/>
                </a:solidFill>
                <a:latin typeface="arial" panose="020B0604020202020204" pitchFamily="34" charset="0"/>
                <a:cs typeface="Arial" panose="020B0604020202020204" pitchFamily="34" charset="0"/>
              </a:rPr>
              <a:t>Prognoze palīdzēs saprast, vai jūsu uzņēmumam būs pietiekami daudz naudas darbības turpināšanai vai paplašināšanai. Tā parādīs, ja tērējat vairāk naudas nekā saņemat. Tāpēc naudas plūsmas prognozēšana ir </a:t>
            </a:r>
            <a:r>
              <a:rPr lang="lv-LV" sz="1200" dirty="0">
                <a:solidFill>
                  <a:prstClr val="black"/>
                </a:solidFill>
                <a:latin typeface="arial" panose="020B0604020202020204" pitchFamily="34" charset="0"/>
                <a:cs typeface="Arial" panose="020B0604020202020204" pitchFamily="34" charset="0"/>
              </a:rPr>
              <a:t>restrukturizācijas</a:t>
            </a:r>
            <a:r>
              <a:rPr lang="lv-lv" sz="1200" dirty="0">
                <a:solidFill>
                  <a:prstClr val="black"/>
                </a:solidFill>
                <a:latin typeface="arial" panose="020B0604020202020204" pitchFamily="34" charset="0"/>
                <a:cs typeface="Arial" panose="020B0604020202020204" pitchFamily="34" charset="0"/>
              </a:rPr>
              <a:t> pamatā, ar nosacījumu, ka vispirms tiek apzināti aktuālie finanšu jautājumi. </a:t>
            </a:r>
            <a:endPar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38" name="Straight Connector 37">
            <a:extLst>
              <a:ext uri="{FF2B5EF4-FFF2-40B4-BE49-F238E27FC236}">
                <a16:creationId xmlns:a16="http://schemas.microsoft.com/office/drawing/2014/main" id="{D1C75BF8-30C3-43F1-99F2-ABFDC93EDF29}"/>
              </a:ext>
            </a:extLst>
          </p:cNvPr>
          <p:cNvCxnSpPr/>
          <p:nvPr/>
        </p:nvCxnSpPr>
        <p:spPr>
          <a:xfrm>
            <a:off x="7201463" y="1547635"/>
            <a:ext cx="0" cy="1364476"/>
          </a:xfrm>
          <a:prstGeom prst="line">
            <a:avLst/>
          </a:prstGeom>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694CC74C-7BC3-4411-AE31-FB0510476D77}"/>
              </a:ext>
            </a:extLst>
          </p:cNvPr>
          <p:cNvSpPr/>
          <p:nvPr/>
        </p:nvSpPr>
        <p:spPr>
          <a:xfrm>
            <a:off x="7302967" y="1547635"/>
            <a:ext cx="4483331" cy="1292662"/>
          </a:xfrm>
          <a:prstGeom prst="rect">
            <a:avLst/>
          </a:prstGeom>
        </p:spPr>
        <p:txBody>
          <a:bodyPr wrap="square" lIns="0" tIns="0" rIns="0" bIns="0" rtlCol="0">
            <a:spAutoFit/>
          </a:bodyPr>
          <a:lstStyle/>
          <a:p>
            <a:pPr lvl="0" algn="just" rtl="0">
              <a:spcAft>
                <a:spcPts val="800"/>
              </a:spcAft>
              <a:defRPr/>
            </a:pPr>
            <a:r>
              <a:rPr lang="lv-lv" sz="1200" dirty="0">
                <a:solidFill>
                  <a:prstClr val="black"/>
                </a:solidFill>
                <a:latin typeface="arial" panose="020B0604020202020204" pitchFamily="34" charset="0"/>
                <a:cs typeface="Arial" panose="020B0604020202020204" pitchFamily="34" charset="0"/>
              </a:rPr>
              <a:t>Naudas plūsmas prognoze ir jāpielāgo jūsu uzņēmuma stāvoklim un nozarei, tai ir jāseko ne tikai uzņēmuma grāmatvežiem un finanšu darbiniekiem, bet arī vadībai un galvenajiem darbiniekiem. Ir svarīgi sagatavot pēc iespējas detalizētāku naudas plūsmas prognozi (arī pa periodiem). Veiksmīga </a:t>
            </a:r>
            <a:r>
              <a:rPr lang="lv-LV" sz="1200" dirty="0">
                <a:solidFill>
                  <a:prstClr val="black"/>
                </a:solidFill>
                <a:latin typeface="arial" panose="020B0604020202020204" pitchFamily="34" charset="0"/>
                <a:cs typeface="Arial" panose="020B0604020202020204" pitchFamily="34" charset="0"/>
              </a:rPr>
              <a:t>restrukturizācijas</a:t>
            </a:r>
            <a:r>
              <a:rPr lang="lv-lv" sz="1200" dirty="0">
                <a:solidFill>
                  <a:prstClr val="black"/>
                </a:solidFill>
                <a:latin typeface="arial" panose="020B0604020202020204" pitchFamily="34" charset="0"/>
                <a:cs typeface="Arial" panose="020B0604020202020204" pitchFamily="34" charset="0"/>
              </a:rPr>
              <a:t> pieredze rāda, ka labākos rezultātus dod iknedēļas naudas plūsmas prognozes, kas tiek sagatavotas un ievērotas.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45" name="Straight Connector 44">
            <a:extLst>
              <a:ext uri="{FF2B5EF4-FFF2-40B4-BE49-F238E27FC236}">
                <a16:creationId xmlns:a16="http://schemas.microsoft.com/office/drawing/2014/main" id="{1DCAC873-CEC2-4AE9-B947-38D5DD9330F1}"/>
              </a:ext>
            </a:extLst>
          </p:cNvPr>
          <p:cNvCxnSpPr>
            <a:cxnSpLocks/>
          </p:cNvCxnSpPr>
          <p:nvPr/>
        </p:nvCxnSpPr>
        <p:spPr>
          <a:xfrm>
            <a:off x="10262941" y="3172317"/>
            <a:ext cx="0" cy="1656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239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7A6CAD8-C25C-44D3-82EB-0C36EF86E35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78" name="think-cell Slide" r:id="rId5" imgW="395" imgH="394" progId="TCLayout.ActiveDocument.1">
                  <p:embed/>
                </p:oleObj>
              </mc:Choice>
              <mc:Fallback>
                <p:oleObj name="think-cell Slide" r:id="rId5" imgW="395" imgH="394" progId="TCLayout.ActiveDocument.1">
                  <p:embed/>
                  <p:pic>
                    <p:nvPicPr>
                      <p:cNvPr id="6" name="Object 5" hidden="1">
                        <a:extLst>
                          <a:ext uri="{FF2B5EF4-FFF2-40B4-BE49-F238E27FC236}">
                            <a16:creationId xmlns:a16="http://schemas.microsoft.com/office/drawing/2014/main" id="{C7A6CAD8-C25C-44D3-82EB-0C36EF86E35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8137D5F1-E302-4F18-9520-2D6F66B234C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13" name="TextBox 12">
            <a:extLst>
              <a:ext uri="{FF2B5EF4-FFF2-40B4-BE49-F238E27FC236}">
                <a16:creationId xmlns:a16="http://schemas.microsoft.com/office/drawing/2014/main" id="{FCA67401-F072-4C39-B66B-C3380229C4D0}"/>
              </a:ext>
            </a:extLst>
          </p:cNvPr>
          <p:cNvSpPr txBox="1"/>
          <p:nvPr/>
        </p:nvSpPr>
        <p:spPr>
          <a:xfrm>
            <a:off x="863599" y="2030140"/>
            <a:ext cx="10920413" cy="3544560"/>
          </a:xfrm>
          <a:prstGeom prst="rect">
            <a:avLst/>
          </a:prstGeom>
          <a:noFill/>
        </p:spPr>
        <p:txBody>
          <a:bodyPr wrap="square" lIns="0" tIns="0" rIns="0" bIns="0" rtlCol="0">
            <a:noAutofit/>
          </a:bodyPr>
          <a:lstStyle/>
          <a:p>
            <a:pPr marL="0" marR="0" lvl="0" indent="0" algn="just" defTabSz="914400" rtl="0" eaLnBrk="1" fontAlgn="auto" latinLnBrk="0" hangingPunct="1">
              <a:lnSpc>
                <a:spcPct val="100000"/>
              </a:lnSpc>
              <a:spcBef>
                <a:spcPts val="0"/>
              </a:spcBef>
              <a:spcAft>
                <a:spcPts val="77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Atkarībā no katra konkrētā uzņēmuma situācijas būtu jāvienojas ar finanšu partneriem, kreditoriem un piegādātājiem par individuāliem risinājumiem</a:t>
            </a:r>
            <a:r>
              <a:rPr lang="en-US" sz="1200" dirty="0">
                <a:latin typeface="arial" panose="020B0604020202020204" pitchFamily="34" charset="0"/>
              </a:rPr>
              <a:t>.</a:t>
            </a:r>
            <a:r>
              <a:rPr lang="lv-lv" sz="1200" b="1" i="0" u="none" strike="noStrike" kern="1200" cap="none" spc="0" normalizeH="0" noProof="0" dirty="0">
                <a:ln>
                  <a:noFill/>
                </a:ln>
                <a:solidFill>
                  <a:srgbClr val="7030A0"/>
                </a:solidFill>
                <a:effectLst/>
                <a:uLnTx/>
                <a:uFillTx/>
                <a:latin typeface="arial" panose="020B0604020202020204" pitchFamily="34" charset="0"/>
                <a:ea typeface="+mn-ea"/>
                <a:cs typeface="+mn-cs"/>
              </a:rPr>
              <a:t> </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Ja ir radušies nopietni īstermiņa izaicinājumi</a:t>
            </a:r>
            <a:r>
              <a:rPr lang="lv-lv" sz="1200" b="1" dirty="0">
                <a:solidFill>
                  <a:srgbClr val="831355"/>
                </a:solidFill>
                <a:latin typeface="arial" panose="020B0604020202020204" pitchFamily="34" charset="0"/>
              </a:rPr>
              <a:t> </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nodrošināt savlaicīgu parāda samaksu, bet kopējais finan</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šu</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 stāvoklis ir</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 arvien</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 stabils un paredzam</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ā nākotnē </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uzlabosies, var vienoties par šādiem risinājumiem</a:t>
            </a:r>
            <a:r>
              <a:rPr lang="en-US"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a:t>
            </a:r>
            <a:endPar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endParaRPr>
          </a:p>
          <a:p>
            <a:pPr marL="171450" marR="0" lvl="0"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Aizdevēju piešķirt</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s</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 labvēlības periods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lv-lv" sz="1200" b="1" i="0" u="none" strike="noStrike" kern="1200" cap="none" spc="0" normalizeH="0" noProof="0" dirty="0">
                <a:ln>
                  <a:noFill/>
                </a:ln>
                <a:solidFill>
                  <a:srgbClr val="800000"/>
                </a:solidFill>
                <a:effectLst/>
                <a:uLnTx/>
                <a:uFillTx/>
                <a:latin typeface="arial" panose="020B0604020202020204" pitchFamily="34" charset="0"/>
                <a:ea typeface="+mn-ea"/>
                <a:cs typeface="+mn-cs"/>
              </a:rPr>
              <a:t>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 laika periods (parasti &lt; 12 mēneši), kad par finanšu parādu tiek maksāti tikai procentu maksājumi</a:t>
            </a:r>
          </a:p>
          <a:p>
            <a:pPr marL="171450" marR="0" lvl="0"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Kredīta atmaksas grafiki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palīdz pielāgot parāda maksājumus faktiskajai naudas plūsmai; iespējams sastādīt arī aizdevuma sezonālu atmaksas grafiku</a:t>
            </a:r>
          </a:p>
          <a:p>
            <a:pPr marL="171450" lvl="0" indent="-171450" algn="just" rtl="0">
              <a:spcAft>
                <a:spcPts val="300"/>
              </a:spcAft>
              <a:buFont typeface="Arial" panose="020B0604020202020204" pitchFamily="34" charset="0"/>
              <a:buChar char="•"/>
              <a:defRPr/>
            </a:pPr>
            <a:r>
              <a:rPr lang="lv-lv" sz="1200" b="1" dirty="0">
                <a:solidFill>
                  <a:srgbClr val="831355"/>
                </a:solidFill>
                <a:latin typeface="arial" panose="020B0604020202020204" pitchFamily="34" charset="0"/>
              </a:rPr>
              <a:t>Parāda sadalīšana daļās </a:t>
            </a:r>
            <a:r>
              <a:rPr lang="lv-lv" sz="1200" dirty="0">
                <a:latin typeface="arial" panose="020B0604020202020204" pitchFamily="34" charset="0"/>
              </a:rPr>
              <a:t>– vienā reizē veicama maksājuma ieviešana par to parāda daļu, kuru paredzēts samaksāt aizdevuma termiņa beigās no citiem avotiem, kas nav regulāra uzņēmējdarbības naudas plūsma.</a:t>
            </a:r>
          </a:p>
          <a:p>
            <a:pPr marL="171450" lvl="0" indent="-171450" algn="just" rtl="0">
              <a:spcAft>
                <a:spcPts val="300"/>
              </a:spcAft>
              <a:buFont typeface="Arial" panose="020B0604020202020204" pitchFamily="34" charset="0"/>
              <a:buChar char="•"/>
              <a:defRPr/>
            </a:pPr>
            <a:r>
              <a:rPr lang="lv-lv" sz="1200" b="1" dirty="0">
                <a:solidFill>
                  <a:srgbClr val="831355"/>
                </a:solidFill>
                <a:latin typeface="arial" panose="020B0604020202020204" pitchFamily="34" charset="0"/>
              </a:rPr>
              <a:t>Skaidras naudas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izmantošana parāda summas mazināšanai</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 (</a:t>
            </a:r>
            <a:r>
              <a:rPr lang="en-US" sz="1200" b="1" i="1" u="none" strike="noStrike" kern="1200" cap="none" spc="0" normalizeH="0" dirty="0">
                <a:ln>
                  <a:noFill/>
                </a:ln>
                <a:solidFill>
                  <a:srgbClr val="831355"/>
                </a:solidFill>
                <a:effectLst/>
                <a:uLnTx/>
                <a:uFillTx/>
                <a:latin typeface="arial" panose="020B0604020202020204" pitchFamily="34" charset="0"/>
                <a:ea typeface="+mn-ea"/>
                <a:cs typeface="+mn-cs"/>
              </a:rPr>
              <a:t>Cash sweep</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 uzņēmuma </a:t>
            </a:r>
            <a:r>
              <a:rPr lang="lv-lv" sz="1200" dirty="0">
                <a:solidFill>
                  <a:prstClr val="black"/>
                </a:solidFill>
                <a:latin typeface="arial" panose="020B0604020202020204" pitchFamily="34" charset="0"/>
              </a:rPr>
              <a:t>brīvā</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nauda</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atlikuma</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izmantošana, lai samazinātu uzņēmuma nesamaksāto </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parādu</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pirms paredzētā maksājuma datuma.</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1450" lvl="0" indent="-171450" algn="just">
              <a:spcAft>
                <a:spcPts val="300"/>
              </a:spcAft>
              <a:buFont typeface="Arial" panose="020B0604020202020204" pitchFamily="34" charset="0"/>
              <a:buChar char="•"/>
              <a:defRPr/>
            </a:pPr>
            <a:r>
              <a:rPr lang="lv-LV" sz="1200" b="1" dirty="0">
                <a:solidFill>
                  <a:srgbClr val="831355"/>
                </a:solidFill>
                <a:latin typeface="arial" panose="020B0604020202020204" pitchFamily="34" charset="0"/>
              </a:rPr>
              <a:t>Apmaksas nosacījumu maiņa piegādātājiem</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 </a:t>
            </a:r>
            <a:r>
              <a:rPr lang="lv-lv" sz="1200" dirty="0">
                <a:solidFill>
                  <a:prstClr val="black"/>
                </a:solidFill>
                <a:latin typeface="arial" panose="020B0604020202020204" pitchFamily="34" charset="0"/>
              </a:rPr>
              <a:t>–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līdzīgi kā ar finanšu parādu, maksājuma nosacījumu grozījumus var pielāgot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parādiem kuri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attiec</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as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uz piegādātājiem</a:t>
            </a:r>
          </a:p>
          <a:p>
            <a:pPr marL="171450" marR="0" lvl="0"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Papildu nodrošinājums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varētu palīdzēt </a:t>
            </a:r>
            <a:r>
              <a:rPr lang="lv-lv" sz="1200" dirty="0">
                <a:solidFill>
                  <a:prstClr val="black"/>
                </a:solidFill>
                <a:latin typeface="arial" panose="020B0604020202020204" pitchFamily="34" charset="0"/>
              </a:rPr>
              <a:t>kreditoriem</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pārskatīt finansēšanas nosacījumus</a:t>
            </a:r>
          </a:p>
          <a:p>
            <a:pPr marL="171450" marR="0" lvl="0"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Nodokļu parād</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u</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 </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samaksa</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tā kā VID ir svarīgs kreditors,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hlinkClick r:id="rId7" action="ppaction://hlinksldjump"/>
              </a:rPr>
              <a:t>nākamajā slaidā</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esam atsevišķi aprakstījuši iespējamos nodokļu parād</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u restrukturizācijas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risinājumus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lvl="0" algn="just">
              <a:spcAft>
                <a:spcPts val="200"/>
              </a:spcAft>
              <a:defRPr/>
            </a:pPr>
            <a:r>
              <a:rPr lang="lv-LV" sz="1200" b="1" dirty="0">
                <a:solidFill>
                  <a:srgbClr val="831355"/>
                </a:solidFill>
                <a:latin typeface="arial" panose="020B0604020202020204" pitchFamily="34" charset="0"/>
              </a:rPr>
              <a:t>Būtisku ilgtermiņa problēmu gadījumā </a:t>
            </a:r>
            <a:r>
              <a:rPr lang="lv-LV" sz="1200" dirty="0">
                <a:latin typeface="arial" panose="020B0604020202020204" pitchFamily="34" charset="0"/>
              </a:rPr>
              <a:t>ĀTV risinājumos būtu jāiekļauj </a:t>
            </a:r>
            <a:r>
              <a:rPr lang="lv-LV" sz="1200" dirty="0">
                <a:latin typeface="arial" panose="020B0604020202020204" pitchFamily="34" charset="0"/>
                <a:hlinkClick r:id="rId8" action="ppaction://hlinksldjump"/>
              </a:rPr>
              <a:t>uzņēmējdarbības operacionālā restrukturizācija </a:t>
            </a:r>
            <a:r>
              <a:rPr lang="lv-LV" sz="1200" dirty="0">
                <a:latin typeface="arial" panose="020B0604020202020204" pitchFamily="34" charset="0"/>
              </a:rPr>
              <a:t>un procesu efektivitātes uzlabošana.</a:t>
            </a:r>
          </a:p>
          <a:p>
            <a:pPr lvl="0" algn="just">
              <a:spcAft>
                <a:spcPts val="200"/>
              </a:spcAft>
              <a:defRPr/>
            </a:pPr>
            <a:endParaRPr lang="lv-LV" sz="1200" dirty="0">
              <a:solidFill>
                <a:srgbClr val="FF0000"/>
              </a:solidFill>
              <a:latin typeface="arial" panose="020B0604020202020204" pitchFamily="34" charset="0"/>
            </a:endParaRPr>
          </a:p>
          <a:p>
            <a:pPr marL="0" marR="0" lvl="0" indent="0" algn="just" defTabSz="914400" rtl="0" eaLnBrk="1" fontAlgn="auto" latinLnBrk="0" hangingPunct="1">
              <a:lnSpc>
                <a:spcPct val="100000"/>
              </a:lnSpc>
              <a:spcBef>
                <a:spcPts val="0"/>
              </a:spcBef>
              <a:spcAft>
                <a:spcPts val="200"/>
              </a:spcAft>
              <a:buClrTx/>
              <a:buSzTx/>
              <a:buFontTx/>
              <a:buNone/>
              <a:tabLst/>
              <a:defRPr/>
            </a:pPr>
            <a:endParaRPr kumimoji="0" lang="lv-LV" sz="12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a:p>
            <a:pPr lvl="0" algn="just" rtl="0">
              <a:spcAft>
                <a:spcPts val="200"/>
              </a:spcAft>
              <a:defRPr/>
            </a:pP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Gadījumā, kad</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lv-lv" sz="1200" b="1" dirty="0">
                <a:solidFill>
                  <a:srgbClr val="831355"/>
                </a:solidFill>
                <a:latin typeface="arial" panose="020B0604020202020204" pitchFamily="34" charset="0"/>
              </a:rPr>
              <a:t>ir būtiskas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lv-lv" sz="1200" b="1" i="0" u="none" strike="noStrike" kern="1200" cap="none" spc="0" normalizeH="0" noProof="0" dirty="0">
                <a:ln>
                  <a:noFill/>
                </a:ln>
                <a:solidFill>
                  <a:srgbClr val="831355"/>
                </a:solidFill>
                <a:effectLst/>
                <a:uLnTx/>
                <a:uFillTx/>
                <a:latin typeface="arial" panose="020B0604020202020204" pitchFamily="34" charset="0"/>
                <a:ea typeface="+mn-ea"/>
                <a:cs typeface="+mn-cs"/>
              </a:rPr>
              <a:t>ilgtermiņa problēmas,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en-gb" sz="1200" b="0" i="1" u="none" strike="noStrike" kern="1200" cap="none" spc="0" normalizeH="0" noProof="0" dirty="0">
                <a:ln>
                  <a:noFill/>
                </a:ln>
                <a:solidFill>
                  <a:prstClr val="black"/>
                </a:solidFill>
                <a:effectLst/>
                <a:uLnTx/>
                <a:uFillTx/>
                <a:latin typeface="arial" panose="020B0604020202020204" pitchFamily="34" charset="0"/>
                <a:ea typeface="+mn-ea"/>
                <a:cs typeface="+mn-cs"/>
              </a:rPr>
              <a:t>OCW</a:t>
            </a:r>
            <a:r>
              <a:rPr lang="en-gb"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en-gb" sz="12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risinājumos</a:t>
            </a:r>
            <a:r>
              <a:rPr lang="en-gb"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en-gb" sz="12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vajadzētu</a:t>
            </a:r>
            <a:r>
              <a:rPr lang="en-gb"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en-gb" sz="1200" b="0" i="0" u="none" strike="noStrike" kern="1200" cap="none" spc="0" normalizeH="0" noProof="0" dirty="0" err="1">
                <a:ln>
                  <a:noFill/>
                </a:ln>
                <a:solidFill>
                  <a:prstClr val="black"/>
                </a:solidFill>
                <a:effectLst/>
                <a:uLnTx/>
                <a:uFillTx/>
                <a:latin typeface="arial" panose="020B0604020202020204" pitchFamily="34" charset="0"/>
                <a:ea typeface="+mn-ea"/>
                <a:cs typeface="+mn-cs"/>
              </a:rPr>
              <a:t>iekļaut</a:t>
            </a:r>
            <a:r>
              <a:rPr lang="en-gb"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hlinkClick r:id="rId8" action="ppaction://hlinksldjump"/>
              </a:rPr>
              <a:t>paņēmienus, kā panākt uzņēmuma darbības pārstrukturēšanas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un procesa efektivitāti.</a:t>
            </a:r>
            <a:endPar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 name="Title 7">
            <a:extLst>
              <a:ext uri="{FF2B5EF4-FFF2-40B4-BE49-F238E27FC236}">
                <a16:creationId xmlns:a16="http://schemas.microsoft.com/office/drawing/2014/main" id="{6CE7C75F-EF2C-41EC-A325-9F5F2D339796}"/>
              </a:ext>
            </a:extLst>
          </p:cNvPr>
          <p:cNvSpPr>
            <a:spLocks noGrp="1"/>
          </p:cNvSpPr>
          <p:nvPr>
            <p:ph type="title"/>
          </p:nvPr>
        </p:nvSpPr>
        <p:spPr/>
        <p:txBody>
          <a:bodyPr rtlCol="0"/>
          <a:lstStyle/>
          <a:p>
            <a:pPr rtl="0"/>
            <a:r>
              <a:rPr lang="lv-lv" dirty="0"/>
              <a:t>4. pielikums: </a:t>
            </a:r>
            <a:r>
              <a:rPr lang="lv-LV" dirty="0"/>
              <a:t>Saistību atmaksas nosacījumu maiņa</a:t>
            </a:r>
            <a:endParaRPr lang="lv-lv" dirty="0"/>
          </a:p>
        </p:txBody>
      </p:sp>
      <p:sp>
        <p:nvSpPr>
          <p:cNvPr id="36" name="Rectangle 35">
            <a:extLst>
              <a:ext uri="{FF2B5EF4-FFF2-40B4-BE49-F238E27FC236}">
                <a16:creationId xmlns:a16="http://schemas.microsoft.com/office/drawing/2014/main" id="{DD1818D5-F12B-465D-9F90-F9E550E3FB7C}"/>
              </a:ext>
            </a:extLst>
          </p:cNvPr>
          <p:cNvSpPr/>
          <p:nvPr/>
        </p:nvSpPr>
        <p:spPr>
          <a:xfrm>
            <a:off x="421240" y="5187612"/>
            <a:ext cx="11376026" cy="12830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0" marR="0" lvl="0" indent="0" algn="l" defTabSz="914400" rtl="0" eaLnBrk="1" fontAlgn="auto" latinLnBrk="0" hangingPunct="1">
              <a:lnSpc>
                <a:spcPct val="100000"/>
              </a:lnSpc>
              <a:spcBef>
                <a:spcPts val="0"/>
              </a:spcBef>
              <a:spcAft>
                <a:spcPts val="300"/>
              </a:spcAft>
              <a:buClrTx/>
              <a:buSzTx/>
              <a:buFontTx/>
              <a:buNone/>
              <a:tabLst/>
              <a:defRPr/>
            </a:pP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Praktisks piemērs</a:t>
            </a:r>
          </a:p>
          <a:p>
            <a:pPr lvl="0" algn="just" rtl="0">
              <a:defRPr/>
            </a:pPr>
            <a:r>
              <a:rPr lang="lv-lv" sz="1200" dirty="0">
                <a:solidFill>
                  <a:prstClr val="black"/>
                </a:solidFill>
                <a:latin typeface="arial" panose="020B0604020202020204" pitchFamily="34" charset="0"/>
              </a:rPr>
              <a:t>Neliels </a:t>
            </a:r>
            <a:r>
              <a:rPr lang="lv-LV" sz="1200" dirty="0">
                <a:solidFill>
                  <a:prstClr val="black"/>
                </a:solidFill>
                <a:latin typeface="arial" panose="020B0604020202020204" pitchFamily="34" charset="0"/>
              </a:rPr>
              <a:t>lauksaimniecības uzņēmums, kas nodarbojas ar </a:t>
            </a:r>
            <a:r>
              <a:rPr lang="lv-lv" sz="1200" dirty="0">
                <a:solidFill>
                  <a:prstClr val="black"/>
                </a:solidFill>
                <a:latin typeface="arial" panose="020B0604020202020204" pitchFamily="34" charset="0"/>
              </a:rPr>
              <a:t>graudu audzē</a:t>
            </a:r>
            <a:r>
              <a:rPr lang="lv-LV" sz="1200" dirty="0">
                <a:solidFill>
                  <a:prstClr val="black"/>
                </a:solidFill>
                <a:latin typeface="arial" panose="020B0604020202020204" pitchFamily="34" charset="0"/>
              </a:rPr>
              <a:t>šanu, i</a:t>
            </a:r>
            <a:r>
              <a:rPr lang="lv-lv" sz="1200" dirty="0">
                <a:solidFill>
                  <a:prstClr val="black"/>
                </a:solidFill>
                <a:latin typeface="arial" panose="020B0604020202020204" pitchFamily="34" charset="0"/>
              </a:rPr>
              <a:t>r iegādājies kombainu ar līzinga finansējumu. Līzinga atmaksas grafikā tika noteikt</a:t>
            </a:r>
            <a:r>
              <a:rPr lang="lv-LV" sz="1200" dirty="0">
                <a:solidFill>
                  <a:prstClr val="black"/>
                </a:solidFill>
                <a:latin typeface="arial" panose="020B0604020202020204" pitchFamily="34" charset="0"/>
              </a:rPr>
              <a:t>a atmaksa ar vienādu maksājumu</a:t>
            </a:r>
            <a:r>
              <a:rPr lang="lv-lv" sz="1200" dirty="0">
                <a:solidFill>
                  <a:prstClr val="black"/>
                </a:solidFill>
                <a:latin typeface="arial" panose="020B0604020202020204" pitchFamily="34" charset="0"/>
              </a:rPr>
              <a:t>, tomēr ziemas un pavasara mēnešos lauksaimniekam ir daudz zemāki ie</a:t>
            </a:r>
            <a:r>
              <a:rPr lang="lv-LV" sz="1200" dirty="0">
                <a:solidFill>
                  <a:prstClr val="black"/>
                </a:solidFill>
                <a:latin typeface="arial" panose="020B0604020202020204" pitchFamily="34" charset="0"/>
              </a:rPr>
              <a:t>ņēmumi</a:t>
            </a:r>
            <a:r>
              <a:rPr lang="lv-lv" sz="1200" dirty="0">
                <a:solidFill>
                  <a:prstClr val="black"/>
                </a:solidFill>
                <a:latin typeface="arial" panose="020B0604020202020204" pitchFamily="34" charset="0"/>
              </a:rPr>
              <a:t> (tikai ieņēmumi no graudu krājumu pārdošanas), savukārt</a:t>
            </a:r>
            <a:r>
              <a:rPr lang="lv-LV" sz="1200" dirty="0">
                <a:solidFill>
                  <a:prstClr val="black"/>
                </a:solidFill>
                <a:latin typeface="arial" panose="020B0604020202020204" pitchFamily="34" charset="0"/>
              </a:rPr>
              <a:t>,</a:t>
            </a:r>
            <a:r>
              <a:rPr lang="lv-lv" sz="1200" dirty="0">
                <a:solidFill>
                  <a:prstClr val="black"/>
                </a:solidFill>
                <a:latin typeface="arial" panose="020B0604020202020204" pitchFamily="34" charset="0"/>
              </a:rPr>
              <a:t> lielākā ieņēmumu daļa veidojas rudenī. Lai pielāgotu līzinga atmaksas grafiku </a:t>
            </a:r>
            <a:r>
              <a:rPr lang="lv-LV" sz="1200" dirty="0">
                <a:solidFill>
                  <a:prstClr val="black"/>
                </a:solidFill>
                <a:latin typeface="arial" panose="020B0604020202020204" pitchFamily="34" charset="0"/>
              </a:rPr>
              <a:t>lauksaimniecības uzņēmuma</a:t>
            </a:r>
            <a:r>
              <a:rPr lang="lv-lv" sz="1200" dirty="0">
                <a:solidFill>
                  <a:prstClr val="black"/>
                </a:solidFill>
                <a:latin typeface="arial" panose="020B0604020202020204" pitchFamily="34" charset="0"/>
              </a:rPr>
              <a:t> faktiskajai uzņēmējdarbības naudas plūsmai, ar līzinga kompāniju tika panākta vienošanās grozīt līzinga atmaksas grafiku tā, lai ziemā un pavasarī maksātu procentus tikai par nomu, bet lielākos – nomas pamatsummas maksājumus – veiktu rudenī.</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0" name="Freeform 25">
            <a:extLst>
              <a:ext uri="{FF2B5EF4-FFF2-40B4-BE49-F238E27FC236}">
                <a16:creationId xmlns:a16="http://schemas.microsoft.com/office/drawing/2014/main" id="{BB9A87D6-D9AB-47D0-9E36-094A9B4F679A}"/>
              </a:ext>
            </a:extLst>
          </p:cNvPr>
          <p:cNvSpPr>
            <a:spLocks noChangeAspect="1" noEditPoints="1"/>
          </p:cNvSpPr>
          <p:nvPr/>
        </p:nvSpPr>
        <p:spPr bwMode="ltGray">
          <a:xfrm>
            <a:off x="11560978" y="6258419"/>
            <a:ext cx="120950" cy="172327"/>
          </a:xfrm>
          <a:custGeom>
            <a:avLst/>
            <a:gdLst>
              <a:gd name="T0" fmla="*/ 3656 w 3656"/>
              <a:gd name="T1" fmla="*/ 1827 h 5196"/>
              <a:gd name="T2" fmla="*/ 2646 w 3656"/>
              <a:gd name="T3" fmla="*/ 3782 h 5196"/>
              <a:gd name="T4" fmla="*/ 2646 w 3656"/>
              <a:gd name="T5" fmla="*/ 3952 h 5196"/>
              <a:gd name="T6" fmla="*/ 1010 w 3656"/>
              <a:gd name="T7" fmla="*/ 3952 h 5196"/>
              <a:gd name="T8" fmla="*/ 1010 w 3656"/>
              <a:gd name="T9" fmla="*/ 3782 h 5196"/>
              <a:gd name="T10" fmla="*/ 0 w 3656"/>
              <a:gd name="T11" fmla="*/ 1827 h 5196"/>
              <a:gd name="T12" fmla="*/ 1828 w 3656"/>
              <a:gd name="T13" fmla="*/ 0 h 5196"/>
              <a:gd name="T14" fmla="*/ 3656 w 3656"/>
              <a:gd name="T15" fmla="*/ 1827 h 5196"/>
              <a:gd name="T16" fmla="*/ 985 w 3656"/>
              <a:gd name="T17" fmla="*/ 4250 h 5196"/>
              <a:gd name="T18" fmla="*/ 985 w 3656"/>
              <a:gd name="T19" fmla="*/ 4564 h 5196"/>
              <a:gd name="T20" fmla="*/ 987 w 3656"/>
              <a:gd name="T21" fmla="*/ 4564 h 5196"/>
              <a:gd name="T22" fmla="*/ 1140 w 3656"/>
              <a:gd name="T23" fmla="*/ 4793 h 5196"/>
              <a:gd name="T24" fmla="*/ 1628 w 3656"/>
              <a:gd name="T25" fmla="*/ 5196 h 5196"/>
              <a:gd name="T26" fmla="*/ 2033 w 3656"/>
              <a:gd name="T27" fmla="*/ 5196 h 5196"/>
              <a:gd name="T28" fmla="*/ 2507 w 3656"/>
              <a:gd name="T29" fmla="*/ 4793 h 5196"/>
              <a:gd name="T30" fmla="*/ 2662 w 3656"/>
              <a:gd name="T31" fmla="*/ 4545 h 5196"/>
              <a:gd name="T32" fmla="*/ 2662 w 3656"/>
              <a:gd name="T33" fmla="*/ 4250 h 5196"/>
              <a:gd name="T34" fmla="*/ 985 w 3656"/>
              <a:gd name="T35" fmla="*/ 4250 h 5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6" h="5196">
                <a:moveTo>
                  <a:pt x="3656" y="1827"/>
                </a:moveTo>
                <a:cubicBezTo>
                  <a:pt x="3656" y="3123"/>
                  <a:pt x="2646" y="3303"/>
                  <a:pt x="2646" y="3782"/>
                </a:cubicBezTo>
                <a:cubicBezTo>
                  <a:pt x="2646" y="3952"/>
                  <a:pt x="2646" y="3952"/>
                  <a:pt x="2646" y="3952"/>
                </a:cubicBezTo>
                <a:cubicBezTo>
                  <a:pt x="1010" y="3952"/>
                  <a:pt x="1010" y="3952"/>
                  <a:pt x="1010" y="3952"/>
                </a:cubicBezTo>
                <a:cubicBezTo>
                  <a:pt x="1010" y="3782"/>
                  <a:pt x="1010" y="3782"/>
                  <a:pt x="1010" y="3782"/>
                </a:cubicBezTo>
                <a:cubicBezTo>
                  <a:pt x="1010" y="3347"/>
                  <a:pt x="0" y="3102"/>
                  <a:pt x="0" y="1827"/>
                </a:cubicBezTo>
                <a:cubicBezTo>
                  <a:pt x="0" y="818"/>
                  <a:pt x="819" y="0"/>
                  <a:pt x="1828" y="0"/>
                </a:cubicBezTo>
                <a:cubicBezTo>
                  <a:pt x="2837" y="0"/>
                  <a:pt x="3656" y="818"/>
                  <a:pt x="3656" y="1827"/>
                </a:cubicBezTo>
                <a:moveTo>
                  <a:pt x="985" y="4250"/>
                </a:moveTo>
                <a:cubicBezTo>
                  <a:pt x="985" y="4564"/>
                  <a:pt x="985" y="4564"/>
                  <a:pt x="985" y="4564"/>
                </a:cubicBezTo>
                <a:cubicBezTo>
                  <a:pt x="987" y="4564"/>
                  <a:pt x="987" y="4564"/>
                  <a:pt x="987" y="4564"/>
                </a:cubicBezTo>
                <a:cubicBezTo>
                  <a:pt x="994" y="4665"/>
                  <a:pt x="1055" y="4727"/>
                  <a:pt x="1140" y="4793"/>
                </a:cubicBezTo>
                <a:cubicBezTo>
                  <a:pt x="1140" y="4793"/>
                  <a:pt x="1633" y="5012"/>
                  <a:pt x="1628" y="5196"/>
                </a:cubicBezTo>
                <a:cubicBezTo>
                  <a:pt x="2033" y="5196"/>
                  <a:pt x="2033" y="5196"/>
                  <a:pt x="2033" y="5196"/>
                </a:cubicBezTo>
                <a:cubicBezTo>
                  <a:pt x="2033" y="5051"/>
                  <a:pt x="2507" y="4793"/>
                  <a:pt x="2507" y="4793"/>
                </a:cubicBezTo>
                <a:cubicBezTo>
                  <a:pt x="2577" y="4738"/>
                  <a:pt x="2662" y="4654"/>
                  <a:pt x="2662" y="4545"/>
                </a:cubicBezTo>
                <a:cubicBezTo>
                  <a:pt x="2662" y="4250"/>
                  <a:pt x="2662" y="4250"/>
                  <a:pt x="2662" y="4250"/>
                </a:cubicBezTo>
                <a:lnTo>
                  <a:pt x="985" y="4250"/>
                </a:lnTo>
                <a:close/>
              </a:path>
            </a:pathLst>
          </a:custGeom>
          <a:solidFill>
            <a:srgbClr val="990066"/>
          </a:solidFill>
          <a:ln>
            <a:noFill/>
          </a:ln>
        </p:spPr>
        <p:txBody>
          <a:bodyPr vert="horz" wrap="square" lIns="106934" tIns="53467" rIns="106934" bIns="53467"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39"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 name="Rectangle 21">
            <a:extLst>
              <a:ext uri="{FF2B5EF4-FFF2-40B4-BE49-F238E27FC236}">
                <a16:creationId xmlns:a16="http://schemas.microsoft.com/office/drawing/2014/main" id="{CDF9D3B8-9F09-4BC9-84AD-C1A5D2A3B957}"/>
              </a:ext>
            </a:extLst>
          </p:cNvPr>
          <p:cNvSpPr/>
          <p:nvPr/>
        </p:nvSpPr>
        <p:spPr>
          <a:xfrm>
            <a:off x="407988" y="2024063"/>
            <a:ext cx="325437" cy="310199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23" name="Group 22">
            <a:extLst>
              <a:ext uri="{FF2B5EF4-FFF2-40B4-BE49-F238E27FC236}">
                <a16:creationId xmlns:a16="http://schemas.microsoft.com/office/drawing/2014/main" id="{098FCF95-C8FB-4475-8ED0-483E285BC4EF}"/>
              </a:ext>
            </a:extLst>
          </p:cNvPr>
          <p:cNvGrpSpPr/>
          <p:nvPr/>
        </p:nvGrpSpPr>
        <p:grpSpPr>
          <a:xfrm>
            <a:off x="474959" y="4891790"/>
            <a:ext cx="191493" cy="176696"/>
            <a:chOff x="8905928" y="6251520"/>
            <a:chExt cx="330228" cy="297206"/>
          </a:xfrm>
          <a:solidFill>
            <a:schemeClr val="bg1"/>
          </a:solidFill>
        </p:grpSpPr>
        <p:sp>
          <p:nvSpPr>
            <p:cNvPr id="24" name="Freeform 276">
              <a:extLst>
                <a:ext uri="{FF2B5EF4-FFF2-40B4-BE49-F238E27FC236}">
                  <a16:creationId xmlns:a16="http://schemas.microsoft.com/office/drawing/2014/main" id="{170F719A-ADB0-4865-95C7-8DE92FCFAA8E}"/>
                </a:ext>
              </a:extLst>
            </p:cNvPr>
            <p:cNvSpPr>
              <a:spLocks noEditPoints="1"/>
            </p:cNvSpPr>
            <p:nvPr/>
          </p:nvSpPr>
          <p:spPr bwMode="auto">
            <a:xfrm>
              <a:off x="8952160" y="6251520"/>
              <a:ext cx="242167" cy="136494"/>
            </a:xfrm>
            <a:custGeom>
              <a:avLst/>
              <a:gdLst>
                <a:gd name="T0" fmla="*/ 329 w 330"/>
                <a:gd name="T1" fmla="*/ 0 h 186"/>
                <a:gd name="T2" fmla="*/ 0 w 330"/>
                <a:gd name="T3" fmla="*/ 3 h 186"/>
                <a:gd name="T4" fmla="*/ 2 w 330"/>
                <a:gd name="T5" fmla="*/ 186 h 186"/>
                <a:gd name="T6" fmla="*/ 330 w 330"/>
                <a:gd name="T7" fmla="*/ 183 h 186"/>
                <a:gd name="T8" fmla="*/ 329 w 330"/>
                <a:gd name="T9" fmla="*/ 0 h 186"/>
                <a:gd name="T10" fmla="*/ 207 w 330"/>
                <a:gd name="T11" fmla="*/ 132 h 186"/>
                <a:gd name="T12" fmla="*/ 207 w 330"/>
                <a:gd name="T13" fmla="*/ 132 h 186"/>
                <a:gd name="T14" fmla="*/ 198 w 330"/>
                <a:gd name="T15" fmla="*/ 140 h 186"/>
                <a:gd name="T16" fmla="*/ 188 w 330"/>
                <a:gd name="T17" fmla="*/ 145 h 186"/>
                <a:gd name="T18" fmla="*/ 178 w 330"/>
                <a:gd name="T19" fmla="*/ 148 h 186"/>
                <a:gd name="T20" fmla="*/ 166 w 330"/>
                <a:gd name="T21" fmla="*/ 150 h 186"/>
                <a:gd name="T22" fmla="*/ 166 w 330"/>
                <a:gd name="T23" fmla="*/ 150 h 186"/>
                <a:gd name="T24" fmla="*/ 166 w 330"/>
                <a:gd name="T25" fmla="*/ 150 h 186"/>
                <a:gd name="T26" fmla="*/ 166 w 330"/>
                <a:gd name="T27" fmla="*/ 150 h 186"/>
                <a:gd name="T28" fmla="*/ 154 w 330"/>
                <a:gd name="T29" fmla="*/ 148 h 186"/>
                <a:gd name="T30" fmla="*/ 144 w 330"/>
                <a:gd name="T31" fmla="*/ 145 h 186"/>
                <a:gd name="T32" fmla="*/ 134 w 330"/>
                <a:gd name="T33" fmla="*/ 140 h 186"/>
                <a:gd name="T34" fmla="*/ 125 w 330"/>
                <a:gd name="T35" fmla="*/ 132 h 186"/>
                <a:gd name="T36" fmla="*/ 125 w 330"/>
                <a:gd name="T37" fmla="*/ 132 h 186"/>
                <a:gd name="T38" fmla="*/ 118 w 330"/>
                <a:gd name="T39" fmla="*/ 125 h 186"/>
                <a:gd name="T40" fmla="*/ 114 w 330"/>
                <a:gd name="T41" fmla="*/ 115 h 186"/>
                <a:gd name="T42" fmla="*/ 109 w 330"/>
                <a:gd name="T43" fmla="*/ 105 h 186"/>
                <a:gd name="T44" fmla="*/ 109 w 330"/>
                <a:gd name="T45" fmla="*/ 93 h 186"/>
                <a:gd name="T46" fmla="*/ 109 w 330"/>
                <a:gd name="T47" fmla="*/ 93 h 186"/>
                <a:gd name="T48" fmla="*/ 109 w 330"/>
                <a:gd name="T49" fmla="*/ 81 h 186"/>
                <a:gd name="T50" fmla="*/ 114 w 330"/>
                <a:gd name="T51" fmla="*/ 71 h 186"/>
                <a:gd name="T52" fmla="*/ 118 w 330"/>
                <a:gd name="T53" fmla="*/ 61 h 186"/>
                <a:gd name="T54" fmla="*/ 125 w 330"/>
                <a:gd name="T55" fmla="*/ 52 h 186"/>
                <a:gd name="T56" fmla="*/ 125 w 330"/>
                <a:gd name="T57" fmla="*/ 52 h 186"/>
                <a:gd name="T58" fmla="*/ 134 w 330"/>
                <a:gd name="T59" fmla="*/ 45 h 186"/>
                <a:gd name="T60" fmla="*/ 143 w 330"/>
                <a:gd name="T61" fmla="*/ 41 h 186"/>
                <a:gd name="T62" fmla="*/ 154 w 330"/>
                <a:gd name="T63" fmla="*/ 36 h 186"/>
                <a:gd name="T64" fmla="*/ 165 w 330"/>
                <a:gd name="T65" fmla="*/ 36 h 186"/>
                <a:gd name="T66" fmla="*/ 165 w 330"/>
                <a:gd name="T67" fmla="*/ 36 h 186"/>
                <a:gd name="T68" fmla="*/ 176 w 330"/>
                <a:gd name="T69" fmla="*/ 36 h 186"/>
                <a:gd name="T70" fmla="*/ 186 w 330"/>
                <a:gd name="T71" fmla="*/ 41 h 186"/>
                <a:gd name="T72" fmla="*/ 197 w 330"/>
                <a:gd name="T73" fmla="*/ 45 h 186"/>
                <a:gd name="T74" fmla="*/ 205 w 330"/>
                <a:gd name="T75" fmla="*/ 52 h 186"/>
                <a:gd name="T76" fmla="*/ 205 w 330"/>
                <a:gd name="T77" fmla="*/ 52 h 186"/>
                <a:gd name="T78" fmla="*/ 213 w 330"/>
                <a:gd name="T79" fmla="*/ 61 h 186"/>
                <a:gd name="T80" fmla="*/ 218 w 330"/>
                <a:gd name="T81" fmla="*/ 70 h 186"/>
                <a:gd name="T82" fmla="*/ 221 w 330"/>
                <a:gd name="T83" fmla="*/ 81 h 186"/>
                <a:gd name="T84" fmla="*/ 223 w 330"/>
                <a:gd name="T85" fmla="*/ 92 h 186"/>
                <a:gd name="T86" fmla="*/ 223 w 330"/>
                <a:gd name="T87" fmla="*/ 92 h 186"/>
                <a:gd name="T88" fmla="*/ 221 w 330"/>
                <a:gd name="T89" fmla="*/ 103 h 186"/>
                <a:gd name="T90" fmla="*/ 218 w 330"/>
                <a:gd name="T91" fmla="*/ 113 h 186"/>
                <a:gd name="T92" fmla="*/ 213 w 330"/>
                <a:gd name="T93" fmla="*/ 124 h 186"/>
                <a:gd name="T94" fmla="*/ 207 w 330"/>
                <a:gd name="T95" fmla="*/ 132 h 186"/>
                <a:gd name="T96" fmla="*/ 207 w 330"/>
                <a:gd name="T97" fmla="*/ 13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0" h="186">
                  <a:moveTo>
                    <a:pt x="329" y="0"/>
                  </a:moveTo>
                  <a:lnTo>
                    <a:pt x="0" y="3"/>
                  </a:lnTo>
                  <a:lnTo>
                    <a:pt x="2" y="186"/>
                  </a:lnTo>
                  <a:lnTo>
                    <a:pt x="330" y="183"/>
                  </a:lnTo>
                  <a:lnTo>
                    <a:pt x="329" y="0"/>
                  </a:lnTo>
                  <a:close/>
                  <a:moveTo>
                    <a:pt x="207" y="132"/>
                  </a:moveTo>
                  <a:lnTo>
                    <a:pt x="207" y="132"/>
                  </a:lnTo>
                  <a:lnTo>
                    <a:pt x="198" y="140"/>
                  </a:lnTo>
                  <a:lnTo>
                    <a:pt x="188" y="145"/>
                  </a:lnTo>
                  <a:lnTo>
                    <a:pt x="178" y="148"/>
                  </a:lnTo>
                  <a:lnTo>
                    <a:pt x="166" y="150"/>
                  </a:lnTo>
                  <a:lnTo>
                    <a:pt x="166" y="150"/>
                  </a:lnTo>
                  <a:lnTo>
                    <a:pt x="166" y="150"/>
                  </a:lnTo>
                  <a:lnTo>
                    <a:pt x="166" y="150"/>
                  </a:lnTo>
                  <a:lnTo>
                    <a:pt x="154" y="148"/>
                  </a:lnTo>
                  <a:lnTo>
                    <a:pt x="144" y="145"/>
                  </a:lnTo>
                  <a:lnTo>
                    <a:pt x="134" y="140"/>
                  </a:lnTo>
                  <a:lnTo>
                    <a:pt x="125" y="132"/>
                  </a:lnTo>
                  <a:lnTo>
                    <a:pt x="125" y="132"/>
                  </a:lnTo>
                  <a:lnTo>
                    <a:pt x="118" y="125"/>
                  </a:lnTo>
                  <a:lnTo>
                    <a:pt x="114" y="115"/>
                  </a:lnTo>
                  <a:lnTo>
                    <a:pt x="109" y="105"/>
                  </a:lnTo>
                  <a:lnTo>
                    <a:pt x="109" y="93"/>
                  </a:lnTo>
                  <a:lnTo>
                    <a:pt x="109" y="93"/>
                  </a:lnTo>
                  <a:lnTo>
                    <a:pt x="109" y="81"/>
                  </a:lnTo>
                  <a:lnTo>
                    <a:pt x="114" y="71"/>
                  </a:lnTo>
                  <a:lnTo>
                    <a:pt x="118" y="61"/>
                  </a:lnTo>
                  <a:lnTo>
                    <a:pt x="125" y="52"/>
                  </a:lnTo>
                  <a:lnTo>
                    <a:pt x="125" y="52"/>
                  </a:lnTo>
                  <a:lnTo>
                    <a:pt x="134" y="45"/>
                  </a:lnTo>
                  <a:lnTo>
                    <a:pt x="143" y="41"/>
                  </a:lnTo>
                  <a:lnTo>
                    <a:pt x="154" y="36"/>
                  </a:lnTo>
                  <a:lnTo>
                    <a:pt x="165" y="36"/>
                  </a:lnTo>
                  <a:lnTo>
                    <a:pt x="165" y="36"/>
                  </a:lnTo>
                  <a:lnTo>
                    <a:pt x="176" y="36"/>
                  </a:lnTo>
                  <a:lnTo>
                    <a:pt x="186" y="41"/>
                  </a:lnTo>
                  <a:lnTo>
                    <a:pt x="197" y="45"/>
                  </a:lnTo>
                  <a:lnTo>
                    <a:pt x="205" y="52"/>
                  </a:lnTo>
                  <a:lnTo>
                    <a:pt x="205" y="52"/>
                  </a:lnTo>
                  <a:lnTo>
                    <a:pt x="213" y="61"/>
                  </a:lnTo>
                  <a:lnTo>
                    <a:pt x="218" y="70"/>
                  </a:lnTo>
                  <a:lnTo>
                    <a:pt x="221" y="81"/>
                  </a:lnTo>
                  <a:lnTo>
                    <a:pt x="223" y="92"/>
                  </a:lnTo>
                  <a:lnTo>
                    <a:pt x="223" y="92"/>
                  </a:lnTo>
                  <a:lnTo>
                    <a:pt x="221" y="103"/>
                  </a:lnTo>
                  <a:lnTo>
                    <a:pt x="218" y="113"/>
                  </a:lnTo>
                  <a:lnTo>
                    <a:pt x="213" y="124"/>
                  </a:lnTo>
                  <a:lnTo>
                    <a:pt x="207" y="132"/>
                  </a:lnTo>
                  <a:lnTo>
                    <a:pt x="207"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 name="Freeform 277">
              <a:extLst>
                <a:ext uri="{FF2B5EF4-FFF2-40B4-BE49-F238E27FC236}">
                  <a16:creationId xmlns:a16="http://schemas.microsoft.com/office/drawing/2014/main" id="{86A09AB4-2DD4-480A-8741-4106E6DC990D}"/>
                </a:ext>
              </a:extLst>
            </p:cNvPr>
            <p:cNvSpPr>
              <a:spLocks/>
            </p:cNvSpPr>
            <p:nvPr/>
          </p:nvSpPr>
          <p:spPr bwMode="auto">
            <a:xfrm>
              <a:off x="8905928" y="6394620"/>
              <a:ext cx="330228" cy="154106"/>
            </a:xfrm>
            <a:custGeom>
              <a:avLst/>
              <a:gdLst>
                <a:gd name="T0" fmla="*/ 452 w 452"/>
                <a:gd name="T1" fmla="*/ 116 h 208"/>
                <a:gd name="T2" fmla="*/ 445 w 452"/>
                <a:gd name="T3" fmla="*/ 86 h 208"/>
                <a:gd name="T4" fmla="*/ 443 w 452"/>
                <a:gd name="T5" fmla="*/ 83 h 208"/>
                <a:gd name="T6" fmla="*/ 440 w 452"/>
                <a:gd name="T7" fmla="*/ 81 h 208"/>
                <a:gd name="T8" fmla="*/ 417 w 452"/>
                <a:gd name="T9" fmla="*/ 80 h 208"/>
                <a:gd name="T10" fmla="*/ 321 w 452"/>
                <a:gd name="T11" fmla="*/ 87 h 208"/>
                <a:gd name="T12" fmla="*/ 321 w 452"/>
                <a:gd name="T13" fmla="*/ 107 h 208"/>
                <a:gd name="T14" fmla="*/ 315 w 452"/>
                <a:gd name="T15" fmla="*/ 122 h 208"/>
                <a:gd name="T16" fmla="*/ 307 w 452"/>
                <a:gd name="T17" fmla="*/ 134 h 208"/>
                <a:gd name="T18" fmla="*/ 294 w 452"/>
                <a:gd name="T19" fmla="*/ 141 h 208"/>
                <a:gd name="T20" fmla="*/ 279 w 452"/>
                <a:gd name="T21" fmla="*/ 144 h 208"/>
                <a:gd name="T22" fmla="*/ 147 w 452"/>
                <a:gd name="T23" fmla="*/ 118 h 208"/>
                <a:gd name="T24" fmla="*/ 279 w 452"/>
                <a:gd name="T25" fmla="*/ 118 h 208"/>
                <a:gd name="T26" fmla="*/ 289 w 452"/>
                <a:gd name="T27" fmla="*/ 113 h 208"/>
                <a:gd name="T28" fmla="*/ 295 w 452"/>
                <a:gd name="T29" fmla="*/ 103 h 208"/>
                <a:gd name="T30" fmla="*/ 295 w 452"/>
                <a:gd name="T31" fmla="*/ 81 h 208"/>
                <a:gd name="T32" fmla="*/ 294 w 452"/>
                <a:gd name="T33" fmla="*/ 74 h 208"/>
                <a:gd name="T34" fmla="*/ 282 w 452"/>
                <a:gd name="T35" fmla="*/ 67 h 208"/>
                <a:gd name="T36" fmla="*/ 155 w 452"/>
                <a:gd name="T37" fmla="*/ 51 h 208"/>
                <a:gd name="T38" fmla="*/ 0 w 452"/>
                <a:gd name="T39" fmla="*/ 0 h 208"/>
                <a:gd name="T40" fmla="*/ 10 w 452"/>
                <a:gd name="T41" fmla="*/ 173 h 208"/>
                <a:gd name="T42" fmla="*/ 70 w 452"/>
                <a:gd name="T43" fmla="*/ 190 h 208"/>
                <a:gd name="T44" fmla="*/ 115 w 452"/>
                <a:gd name="T45" fmla="*/ 205 h 208"/>
                <a:gd name="T46" fmla="*/ 123 w 452"/>
                <a:gd name="T47" fmla="*/ 208 h 208"/>
                <a:gd name="T48" fmla="*/ 134 w 452"/>
                <a:gd name="T49" fmla="*/ 208 h 208"/>
                <a:gd name="T50" fmla="*/ 145 w 452"/>
                <a:gd name="T51" fmla="*/ 208 h 208"/>
                <a:gd name="T52" fmla="*/ 186 w 452"/>
                <a:gd name="T53" fmla="*/ 206 h 208"/>
                <a:gd name="T54" fmla="*/ 250 w 452"/>
                <a:gd name="T55" fmla="*/ 205 h 208"/>
                <a:gd name="T56" fmla="*/ 435 w 452"/>
                <a:gd name="T57" fmla="*/ 147 h 208"/>
                <a:gd name="T58" fmla="*/ 443 w 452"/>
                <a:gd name="T59" fmla="*/ 142 h 208"/>
                <a:gd name="T60" fmla="*/ 452 w 452"/>
                <a:gd name="T61" fmla="*/ 126 h 208"/>
                <a:gd name="T62" fmla="*/ 452 w 452"/>
                <a:gd name="T63" fmla="*/ 11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2" h="208">
                  <a:moveTo>
                    <a:pt x="452" y="116"/>
                  </a:moveTo>
                  <a:lnTo>
                    <a:pt x="452" y="116"/>
                  </a:lnTo>
                  <a:lnTo>
                    <a:pt x="446" y="93"/>
                  </a:lnTo>
                  <a:lnTo>
                    <a:pt x="445" y="86"/>
                  </a:lnTo>
                  <a:lnTo>
                    <a:pt x="443" y="84"/>
                  </a:lnTo>
                  <a:lnTo>
                    <a:pt x="443" y="83"/>
                  </a:lnTo>
                  <a:lnTo>
                    <a:pt x="443" y="83"/>
                  </a:lnTo>
                  <a:lnTo>
                    <a:pt x="440" y="81"/>
                  </a:lnTo>
                  <a:lnTo>
                    <a:pt x="436" y="80"/>
                  </a:lnTo>
                  <a:lnTo>
                    <a:pt x="417" y="80"/>
                  </a:lnTo>
                  <a:lnTo>
                    <a:pt x="382" y="81"/>
                  </a:lnTo>
                  <a:lnTo>
                    <a:pt x="321" y="87"/>
                  </a:lnTo>
                  <a:lnTo>
                    <a:pt x="321" y="107"/>
                  </a:lnTo>
                  <a:lnTo>
                    <a:pt x="321" y="107"/>
                  </a:lnTo>
                  <a:lnTo>
                    <a:pt x="318" y="115"/>
                  </a:lnTo>
                  <a:lnTo>
                    <a:pt x="315" y="122"/>
                  </a:lnTo>
                  <a:lnTo>
                    <a:pt x="311" y="128"/>
                  </a:lnTo>
                  <a:lnTo>
                    <a:pt x="307" y="134"/>
                  </a:lnTo>
                  <a:lnTo>
                    <a:pt x="299" y="137"/>
                  </a:lnTo>
                  <a:lnTo>
                    <a:pt x="294" y="141"/>
                  </a:lnTo>
                  <a:lnTo>
                    <a:pt x="286" y="142"/>
                  </a:lnTo>
                  <a:lnTo>
                    <a:pt x="279" y="144"/>
                  </a:lnTo>
                  <a:lnTo>
                    <a:pt x="147" y="144"/>
                  </a:lnTo>
                  <a:lnTo>
                    <a:pt x="147" y="118"/>
                  </a:lnTo>
                  <a:lnTo>
                    <a:pt x="279" y="118"/>
                  </a:lnTo>
                  <a:lnTo>
                    <a:pt x="279" y="118"/>
                  </a:lnTo>
                  <a:lnTo>
                    <a:pt x="283" y="116"/>
                  </a:lnTo>
                  <a:lnTo>
                    <a:pt x="289" y="113"/>
                  </a:lnTo>
                  <a:lnTo>
                    <a:pt x="292" y="109"/>
                  </a:lnTo>
                  <a:lnTo>
                    <a:pt x="295" y="103"/>
                  </a:lnTo>
                  <a:lnTo>
                    <a:pt x="295" y="81"/>
                  </a:lnTo>
                  <a:lnTo>
                    <a:pt x="295" y="81"/>
                  </a:lnTo>
                  <a:lnTo>
                    <a:pt x="295" y="77"/>
                  </a:lnTo>
                  <a:lnTo>
                    <a:pt x="294" y="74"/>
                  </a:lnTo>
                  <a:lnTo>
                    <a:pt x="288" y="70"/>
                  </a:lnTo>
                  <a:lnTo>
                    <a:pt x="282" y="67"/>
                  </a:lnTo>
                  <a:lnTo>
                    <a:pt x="275" y="65"/>
                  </a:lnTo>
                  <a:lnTo>
                    <a:pt x="155" y="51"/>
                  </a:lnTo>
                  <a:lnTo>
                    <a:pt x="135" y="36"/>
                  </a:lnTo>
                  <a:lnTo>
                    <a:pt x="0" y="0"/>
                  </a:lnTo>
                  <a:lnTo>
                    <a:pt x="0" y="169"/>
                  </a:lnTo>
                  <a:lnTo>
                    <a:pt x="10" y="173"/>
                  </a:lnTo>
                  <a:lnTo>
                    <a:pt x="10" y="173"/>
                  </a:lnTo>
                  <a:lnTo>
                    <a:pt x="70" y="190"/>
                  </a:lnTo>
                  <a:lnTo>
                    <a:pt x="115" y="205"/>
                  </a:lnTo>
                  <a:lnTo>
                    <a:pt x="115" y="205"/>
                  </a:lnTo>
                  <a:lnTo>
                    <a:pt x="119" y="206"/>
                  </a:lnTo>
                  <a:lnTo>
                    <a:pt x="123" y="208"/>
                  </a:lnTo>
                  <a:lnTo>
                    <a:pt x="134" y="208"/>
                  </a:lnTo>
                  <a:lnTo>
                    <a:pt x="134" y="208"/>
                  </a:lnTo>
                  <a:lnTo>
                    <a:pt x="145" y="208"/>
                  </a:lnTo>
                  <a:lnTo>
                    <a:pt x="145" y="208"/>
                  </a:lnTo>
                  <a:lnTo>
                    <a:pt x="186" y="206"/>
                  </a:lnTo>
                  <a:lnTo>
                    <a:pt x="186" y="206"/>
                  </a:lnTo>
                  <a:lnTo>
                    <a:pt x="247" y="205"/>
                  </a:lnTo>
                  <a:lnTo>
                    <a:pt x="250" y="205"/>
                  </a:lnTo>
                  <a:lnTo>
                    <a:pt x="435" y="147"/>
                  </a:lnTo>
                  <a:lnTo>
                    <a:pt x="435" y="147"/>
                  </a:lnTo>
                  <a:lnTo>
                    <a:pt x="439" y="145"/>
                  </a:lnTo>
                  <a:lnTo>
                    <a:pt x="443" y="142"/>
                  </a:lnTo>
                  <a:lnTo>
                    <a:pt x="449" y="135"/>
                  </a:lnTo>
                  <a:lnTo>
                    <a:pt x="452" y="126"/>
                  </a:lnTo>
                  <a:lnTo>
                    <a:pt x="452" y="121"/>
                  </a:lnTo>
                  <a:lnTo>
                    <a:pt x="452" y="116"/>
                  </a:lnTo>
                  <a:lnTo>
                    <a:pt x="452"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4" name="Slide Number Placeholder 5">
            <a:extLst>
              <a:ext uri="{FF2B5EF4-FFF2-40B4-BE49-F238E27FC236}">
                <a16:creationId xmlns:a16="http://schemas.microsoft.com/office/drawing/2014/main" id="{8806996E-50B6-4C75-B38C-DE8262C44940}"/>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26</a:t>
            </a:fld>
            <a:endParaRPr lang="en-GB" noProof="0" dirty="0"/>
          </a:p>
        </p:txBody>
      </p:sp>
    </p:spTree>
    <p:extLst>
      <p:ext uri="{BB962C8B-B14F-4D97-AF65-F5344CB8AC3E}">
        <p14:creationId xmlns:p14="http://schemas.microsoft.com/office/powerpoint/2010/main" val="832910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353DCF8-6890-43DB-8403-7F82A124CB7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02"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6353DCF8-6890-43DB-8403-7F82A124CB7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8C704E8D-86C8-4D74-B212-662F333C099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Georgia" panose="02040502050405020303" pitchFamily="18" charset="0"/>
            </a:endParaRPr>
          </a:p>
        </p:txBody>
      </p:sp>
      <p:sp>
        <p:nvSpPr>
          <p:cNvPr id="11" name="Rectangle 10">
            <a:extLst>
              <a:ext uri="{FF2B5EF4-FFF2-40B4-BE49-F238E27FC236}">
                <a16:creationId xmlns:a16="http://schemas.microsoft.com/office/drawing/2014/main" id="{F1EB9D54-CA44-4086-AEE3-6615D0A90121}"/>
              </a:ext>
            </a:extLst>
          </p:cNvPr>
          <p:cNvSpPr/>
          <p:nvPr/>
        </p:nvSpPr>
        <p:spPr>
          <a:xfrm>
            <a:off x="9067797" y="4236719"/>
            <a:ext cx="2716225" cy="62174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rtlCol="0" anchor="ctr" anchorCtr="0"/>
          <a:lstStyle/>
          <a:p>
            <a:pPr marL="180000" marR="0" lvl="0" indent="-180000" algn="l" defTabSz="895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N</a:t>
            </a: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etiek</a:t>
            </a: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 publicēts nodokļu parādnieku sarakstā</a:t>
            </a:r>
          </a:p>
          <a:p>
            <a:pPr marL="180000" marR="0" lvl="0" indent="-180000" algn="l" defTabSz="895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000" kern="0" dirty="0">
                <a:solidFill>
                  <a:prstClr val="black"/>
                </a:solidFill>
                <a:latin typeface="arial" panose="020B0604020202020204" pitchFamily="34" charset="0"/>
              </a:rPr>
              <a:t>Nav </a:t>
            </a: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papildu maks</a:t>
            </a: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ājumu</a:t>
            </a:r>
            <a:endPar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endParaRPr>
          </a:p>
        </p:txBody>
      </p:sp>
      <p:sp>
        <p:nvSpPr>
          <p:cNvPr id="85" name="Rectangle 84">
            <a:extLst>
              <a:ext uri="{FF2B5EF4-FFF2-40B4-BE49-F238E27FC236}">
                <a16:creationId xmlns:a16="http://schemas.microsoft.com/office/drawing/2014/main" id="{41702BF7-A289-4C52-A70C-573977225523}"/>
              </a:ext>
            </a:extLst>
          </p:cNvPr>
          <p:cNvSpPr/>
          <p:nvPr/>
        </p:nvSpPr>
        <p:spPr>
          <a:xfrm>
            <a:off x="6148335" y="4439536"/>
            <a:ext cx="2763174" cy="4019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72000" bIns="36000" rtlCol="0" anchor="ctr" anchorCtr="0"/>
          <a:lstStyle/>
          <a:p>
            <a:pPr marL="180000" marR="0" lvl="0" indent="-180000" algn="l" defTabSz="895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N</a:t>
            </a: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etiek</a:t>
            </a: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 publicēts nodokļu parādnieku sarakstā</a:t>
            </a:r>
          </a:p>
        </p:txBody>
      </p:sp>
      <p:sp>
        <p:nvSpPr>
          <p:cNvPr id="86" name="Rectangle 85">
            <a:extLst>
              <a:ext uri="{FF2B5EF4-FFF2-40B4-BE49-F238E27FC236}">
                <a16:creationId xmlns:a16="http://schemas.microsoft.com/office/drawing/2014/main" id="{168BD22B-E9EA-4493-A695-494D8781167C}"/>
              </a:ext>
            </a:extLst>
          </p:cNvPr>
          <p:cNvSpPr/>
          <p:nvPr/>
        </p:nvSpPr>
        <p:spPr>
          <a:xfrm>
            <a:off x="361589" y="4236719"/>
            <a:ext cx="5648686" cy="4499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36000" rIns="72000" bIns="36000" rtlCol="0" anchor="ctr" anchorCtr="0"/>
          <a:lstStyle/>
          <a:p>
            <a:pPr marL="180000" marR="0" lvl="0" indent="-180000" algn="l" defTabSz="895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000" b="0" i="0" u="none" strike="noStrike" kern="0" cap="none" spc="0" normalizeH="0" noProof="0">
                <a:ln>
                  <a:noFill/>
                </a:ln>
                <a:solidFill>
                  <a:prstClr val="black"/>
                </a:solidFill>
                <a:effectLst/>
                <a:uLnTx/>
                <a:uFillTx/>
                <a:latin typeface="arial" panose="020B0604020202020204" pitchFamily="34" charset="0"/>
                <a:ea typeface="+mn-ea"/>
                <a:cs typeface="+mn-cs"/>
              </a:rPr>
              <a:t>Nav publicēts nodokļu parādnieku sarakstā</a:t>
            </a:r>
          </a:p>
          <a:p>
            <a:pPr marL="180000" marR="0" lvl="0" indent="-180000" algn="l" defTabSz="89535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000" b="0" i="0" u="none" strike="noStrike" kern="0" cap="none" spc="0" normalizeH="0" noProof="0">
                <a:ln>
                  <a:noFill/>
                </a:ln>
                <a:solidFill>
                  <a:prstClr val="black"/>
                </a:solidFill>
                <a:effectLst/>
                <a:uLnTx/>
                <a:uFillTx/>
                <a:latin typeface="arial" panose="020B0604020202020204" pitchFamily="34" charset="0"/>
                <a:ea typeface="+mn-ea"/>
                <a:cs typeface="+mn-cs"/>
              </a:rPr>
              <a:t>Samazināta likme 0,0125 % apmērā par katru nokavēto dienu</a:t>
            </a:r>
          </a:p>
        </p:txBody>
      </p:sp>
      <p:sp>
        <p:nvSpPr>
          <p:cNvPr id="13" name="Rectangle 12">
            <a:extLst>
              <a:ext uri="{FF2B5EF4-FFF2-40B4-BE49-F238E27FC236}">
                <a16:creationId xmlns:a16="http://schemas.microsoft.com/office/drawing/2014/main" id="{15C9B074-BD47-4854-A1B3-2E2B657668C4}"/>
              </a:ext>
            </a:extLst>
          </p:cNvPr>
          <p:cNvSpPr/>
          <p:nvPr/>
        </p:nvSpPr>
        <p:spPr>
          <a:xfrm>
            <a:off x="436562" y="5760039"/>
            <a:ext cx="8507412" cy="7635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9" name="Freeform 4842">
            <a:extLst>
              <a:ext uri="{FF2B5EF4-FFF2-40B4-BE49-F238E27FC236}">
                <a16:creationId xmlns:a16="http://schemas.microsoft.com/office/drawing/2014/main" id="{9EB4CEF4-1BBF-42D1-848E-B4E65C026ABC}"/>
              </a:ext>
            </a:extLst>
          </p:cNvPr>
          <p:cNvSpPr>
            <a:spLocks noEditPoints="1"/>
          </p:cNvSpPr>
          <p:nvPr/>
        </p:nvSpPr>
        <p:spPr bwMode="auto">
          <a:xfrm>
            <a:off x="346109" y="610689"/>
            <a:ext cx="184492" cy="174908"/>
          </a:xfrm>
          <a:custGeom>
            <a:avLst/>
            <a:gdLst>
              <a:gd name="T0" fmla="*/ 52 w 308"/>
              <a:gd name="T1" fmla="*/ 4 h 292"/>
              <a:gd name="T2" fmla="*/ 244 w 308"/>
              <a:gd name="T3" fmla="*/ 0 h 292"/>
              <a:gd name="T4" fmla="*/ 308 w 308"/>
              <a:gd name="T5" fmla="*/ 68 h 292"/>
              <a:gd name="T6" fmla="*/ 304 w 308"/>
              <a:gd name="T7" fmla="*/ 266 h 292"/>
              <a:gd name="T8" fmla="*/ 248 w 308"/>
              <a:gd name="T9" fmla="*/ 292 h 292"/>
              <a:gd name="T10" fmla="*/ 16 w 308"/>
              <a:gd name="T11" fmla="*/ 292 h 292"/>
              <a:gd name="T12" fmla="*/ 4 w 308"/>
              <a:gd name="T13" fmla="*/ 266 h 292"/>
              <a:gd name="T14" fmla="*/ 0 w 308"/>
              <a:gd name="T15" fmla="*/ 68 h 292"/>
              <a:gd name="T16" fmla="*/ 16 w 308"/>
              <a:gd name="T17" fmla="*/ 52 h 292"/>
              <a:gd name="T18" fmla="*/ 304 w 308"/>
              <a:gd name="T19" fmla="*/ 56 h 292"/>
              <a:gd name="T20" fmla="*/ 166 w 308"/>
              <a:gd name="T21" fmla="*/ 162 h 292"/>
              <a:gd name="T22" fmla="*/ 154 w 308"/>
              <a:gd name="T23" fmla="*/ 124 h 292"/>
              <a:gd name="T24" fmla="*/ 114 w 308"/>
              <a:gd name="T25" fmla="*/ 98 h 292"/>
              <a:gd name="T26" fmla="*/ 74 w 308"/>
              <a:gd name="T27" fmla="*/ 100 h 292"/>
              <a:gd name="T28" fmla="*/ 40 w 308"/>
              <a:gd name="T29" fmla="*/ 136 h 292"/>
              <a:gd name="T30" fmla="*/ 36 w 308"/>
              <a:gd name="T31" fmla="*/ 174 h 292"/>
              <a:gd name="T32" fmla="*/ 64 w 308"/>
              <a:gd name="T33" fmla="*/ 216 h 292"/>
              <a:gd name="T34" fmla="*/ 100 w 308"/>
              <a:gd name="T35" fmla="*/ 228 h 292"/>
              <a:gd name="T36" fmla="*/ 146 w 308"/>
              <a:gd name="T37" fmla="*/ 208 h 292"/>
              <a:gd name="T38" fmla="*/ 166 w 308"/>
              <a:gd name="T39" fmla="*/ 162 h 292"/>
              <a:gd name="T40" fmla="*/ 268 w 308"/>
              <a:gd name="T41" fmla="*/ 110 h 292"/>
              <a:gd name="T42" fmla="*/ 244 w 308"/>
              <a:gd name="T43" fmla="*/ 96 h 292"/>
              <a:gd name="T44" fmla="*/ 218 w 308"/>
              <a:gd name="T45" fmla="*/ 120 h 292"/>
              <a:gd name="T46" fmla="*/ 226 w 308"/>
              <a:gd name="T47" fmla="*/ 140 h 292"/>
              <a:gd name="T48" fmla="*/ 232 w 308"/>
              <a:gd name="T49" fmla="*/ 222 h 292"/>
              <a:gd name="T50" fmla="*/ 244 w 308"/>
              <a:gd name="T51" fmla="*/ 230 h 292"/>
              <a:gd name="T52" fmla="*/ 256 w 308"/>
              <a:gd name="T53" fmla="*/ 218 h 292"/>
              <a:gd name="T54" fmla="*/ 266 w 308"/>
              <a:gd name="T55" fmla="*/ 134 h 292"/>
              <a:gd name="T56" fmla="*/ 142 w 308"/>
              <a:gd name="T57" fmla="*/ 168 h 292"/>
              <a:gd name="T58" fmla="*/ 140 w 308"/>
              <a:gd name="T59" fmla="*/ 192 h 292"/>
              <a:gd name="T60" fmla="*/ 124 w 308"/>
              <a:gd name="T61" fmla="*/ 186 h 292"/>
              <a:gd name="T62" fmla="*/ 130 w 308"/>
              <a:gd name="T63" fmla="*/ 202 h 292"/>
              <a:gd name="T64" fmla="*/ 108 w 308"/>
              <a:gd name="T65" fmla="*/ 204 h 292"/>
              <a:gd name="T66" fmla="*/ 100 w 308"/>
              <a:gd name="T67" fmla="*/ 196 h 292"/>
              <a:gd name="T68" fmla="*/ 92 w 308"/>
              <a:gd name="T69" fmla="*/ 212 h 292"/>
              <a:gd name="T70" fmla="*/ 76 w 308"/>
              <a:gd name="T71" fmla="*/ 196 h 292"/>
              <a:gd name="T72" fmla="*/ 70 w 308"/>
              <a:gd name="T73" fmla="*/ 184 h 292"/>
              <a:gd name="T74" fmla="*/ 54 w 308"/>
              <a:gd name="T75" fmla="*/ 180 h 292"/>
              <a:gd name="T76" fmla="*/ 64 w 308"/>
              <a:gd name="T77" fmla="*/ 166 h 292"/>
              <a:gd name="T78" fmla="*/ 58 w 308"/>
              <a:gd name="T79" fmla="*/ 154 h 292"/>
              <a:gd name="T80" fmla="*/ 60 w 308"/>
              <a:gd name="T81" fmla="*/ 132 h 292"/>
              <a:gd name="T82" fmla="*/ 70 w 308"/>
              <a:gd name="T83" fmla="*/ 140 h 292"/>
              <a:gd name="T84" fmla="*/ 76 w 308"/>
              <a:gd name="T85" fmla="*/ 126 h 292"/>
              <a:gd name="T86" fmla="*/ 92 w 308"/>
              <a:gd name="T87" fmla="*/ 112 h 292"/>
              <a:gd name="T88" fmla="*/ 100 w 308"/>
              <a:gd name="T89" fmla="*/ 128 h 292"/>
              <a:gd name="T90" fmla="*/ 108 w 308"/>
              <a:gd name="T91" fmla="*/ 112 h 292"/>
              <a:gd name="T92" fmla="*/ 124 w 308"/>
              <a:gd name="T93" fmla="*/ 126 h 292"/>
              <a:gd name="T94" fmla="*/ 124 w 308"/>
              <a:gd name="T95" fmla="*/ 138 h 292"/>
              <a:gd name="T96" fmla="*/ 140 w 308"/>
              <a:gd name="T97" fmla="*/ 130 h 292"/>
              <a:gd name="T98" fmla="*/ 142 w 308"/>
              <a:gd name="T99" fmla="*/ 154 h 292"/>
              <a:gd name="T100" fmla="*/ 134 w 308"/>
              <a:gd name="T101" fmla="*/ 162 h 292"/>
              <a:gd name="T102" fmla="*/ 120 w 308"/>
              <a:gd name="T103" fmla="*/ 162 h 292"/>
              <a:gd name="T104" fmla="*/ 108 w 308"/>
              <a:gd name="T105" fmla="*/ 142 h 292"/>
              <a:gd name="T106" fmla="*/ 86 w 308"/>
              <a:gd name="T107" fmla="*/ 146 h 292"/>
              <a:gd name="T108" fmla="*/ 82 w 308"/>
              <a:gd name="T109" fmla="*/ 170 h 292"/>
              <a:gd name="T110" fmla="*/ 100 w 308"/>
              <a:gd name="T111" fmla="*/ 182 h 292"/>
              <a:gd name="T112" fmla="*/ 120 w 308"/>
              <a:gd name="T113" fmla="*/ 16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8" h="292">
                <a:moveTo>
                  <a:pt x="290" y="32"/>
                </a:moveTo>
                <a:lnTo>
                  <a:pt x="18" y="32"/>
                </a:lnTo>
                <a:lnTo>
                  <a:pt x="52" y="4"/>
                </a:lnTo>
                <a:lnTo>
                  <a:pt x="52" y="4"/>
                </a:lnTo>
                <a:lnTo>
                  <a:pt x="58" y="0"/>
                </a:lnTo>
                <a:lnTo>
                  <a:pt x="64" y="0"/>
                </a:lnTo>
                <a:lnTo>
                  <a:pt x="244" y="0"/>
                </a:lnTo>
                <a:lnTo>
                  <a:pt x="244" y="0"/>
                </a:lnTo>
                <a:lnTo>
                  <a:pt x="250" y="0"/>
                </a:lnTo>
                <a:lnTo>
                  <a:pt x="256" y="4"/>
                </a:lnTo>
                <a:lnTo>
                  <a:pt x="290" y="32"/>
                </a:lnTo>
                <a:close/>
                <a:moveTo>
                  <a:pt x="308" y="68"/>
                </a:moveTo>
                <a:lnTo>
                  <a:pt x="308" y="256"/>
                </a:lnTo>
                <a:lnTo>
                  <a:pt x="308" y="256"/>
                </a:lnTo>
                <a:lnTo>
                  <a:pt x="308" y="262"/>
                </a:lnTo>
                <a:lnTo>
                  <a:pt x="304" y="266"/>
                </a:lnTo>
                <a:lnTo>
                  <a:pt x="298" y="270"/>
                </a:lnTo>
                <a:lnTo>
                  <a:pt x="292" y="272"/>
                </a:lnTo>
                <a:lnTo>
                  <a:pt x="292" y="292"/>
                </a:lnTo>
                <a:lnTo>
                  <a:pt x="248" y="292"/>
                </a:lnTo>
                <a:lnTo>
                  <a:pt x="248" y="272"/>
                </a:lnTo>
                <a:lnTo>
                  <a:pt x="60" y="272"/>
                </a:lnTo>
                <a:lnTo>
                  <a:pt x="60" y="292"/>
                </a:lnTo>
                <a:lnTo>
                  <a:pt x="16" y="292"/>
                </a:lnTo>
                <a:lnTo>
                  <a:pt x="16" y="272"/>
                </a:lnTo>
                <a:lnTo>
                  <a:pt x="16" y="272"/>
                </a:lnTo>
                <a:lnTo>
                  <a:pt x="10" y="270"/>
                </a:lnTo>
                <a:lnTo>
                  <a:pt x="4" y="266"/>
                </a:lnTo>
                <a:lnTo>
                  <a:pt x="0" y="262"/>
                </a:lnTo>
                <a:lnTo>
                  <a:pt x="0" y="256"/>
                </a:lnTo>
                <a:lnTo>
                  <a:pt x="0" y="68"/>
                </a:lnTo>
                <a:lnTo>
                  <a:pt x="0" y="68"/>
                </a:lnTo>
                <a:lnTo>
                  <a:pt x="0" y="62"/>
                </a:lnTo>
                <a:lnTo>
                  <a:pt x="4" y="56"/>
                </a:lnTo>
                <a:lnTo>
                  <a:pt x="10" y="52"/>
                </a:lnTo>
                <a:lnTo>
                  <a:pt x="16" y="52"/>
                </a:lnTo>
                <a:lnTo>
                  <a:pt x="292" y="52"/>
                </a:lnTo>
                <a:lnTo>
                  <a:pt x="292" y="52"/>
                </a:lnTo>
                <a:lnTo>
                  <a:pt x="298" y="52"/>
                </a:lnTo>
                <a:lnTo>
                  <a:pt x="304" y="56"/>
                </a:lnTo>
                <a:lnTo>
                  <a:pt x="308" y="62"/>
                </a:lnTo>
                <a:lnTo>
                  <a:pt x="308" y="68"/>
                </a:lnTo>
                <a:lnTo>
                  <a:pt x="308" y="68"/>
                </a:lnTo>
                <a:close/>
                <a:moveTo>
                  <a:pt x="166" y="162"/>
                </a:moveTo>
                <a:lnTo>
                  <a:pt x="166" y="162"/>
                </a:lnTo>
                <a:lnTo>
                  <a:pt x="164" y="148"/>
                </a:lnTo>
                <a:lnTo>
                  <a:pt x="160" y="136"/>
                </a:lnTo>
                <a:lnTo>
                  <a:pt x="154" y="124"/>
                </a:lnTo>
                <a:lnTo>
                  <a:pt x="146" y="114"/>
                </a:lnTo>
                <a:lnTo>
                  <a:pt x="136" y="106"/>
                </a:lnTo>
                <a:lnTo>
                  <a:pt x="126" y="100"/>
                </a:lnTo>
                <a:lnTo>
                  <a:pt x="114" y="98"/>
                </a:lnTo>
                <a:lnTo>
                  <a:pt x="100" y="96"/>
                </a:lnTo>
                <a:lnTo>
                  <a:pt x="100" y="96"/>
                </a:lnTo>
                <a:lnTo>
                  <a:pt x="86" y="98"/>
                </a:lnTo>
                <a:lnTo>
                  <a:pt x="74" y="100"/>
                </a:lnTo>
                <a:lnTo>
                  <a:pt x="64" y="106"/>
                </a:lnTo>
                <a:lnTo>
                  <a:pt x="54" y="114"/>
                </a:lnTo>
                <a:lnTo>
                  <a:pt x="46" y="124"/>
                </a:lnTo>
                <a:lnTo>
                  <a:pt x="40" y="136"/>
                </a:lnTo>
                <a:lnTo>
                  <a:pt x="36" y="148"/>
                </a:lnTo>
                <a:lnTo>
                  <a:pt x="34" y="162"/>
                </a:lnTo>
                <a:lnTo>
                  <a:pt x="34" y="162"/>
                </a:lnTo>
                <a:lnTo>
                  <a:pt x="36" y="174"/>
                </a:lnTo>
                <a:lnTo>
                  <a:pt x="40" y="186"/>
                </a:lnTo>
                <a:lnTo>
                  <a:pt x="46" y="198"/>
                </a:lnTo>
                <a:lnTo>
                  <a:pt x="54" y="208"/>
                </a:lnTo>
                <a:lnTo>
                  <a:pt x="64" y="216"/>
                </a:lnTo>
                <a:lnTo>
                  <a:pt x="74" y="222"/>
                </a:lnTo>
                <a:lnTo>
                  <a:pt x="86" y="226"/>
                </a:lnTo>
                <a:lnTo>
                  <a:pt x="100" y="228"/>
                </a:lnTo>
                <a:lnTo>
                  <a:pt x="100" y="228"/>
                </a:lnTo>
                <a:lnTo>
                  <a:pt x="114" y="226"/>
                </a:lnTo>
                <a:lnTo>
                  <a:pt x="126" y="222"/>
                </a:lnTo>
                <a:lnTo>
                  <a:pt x="136" y="216"/>
                </a:lnTo>
                <a:lnTo>
                  <a:pt x="146" y="208"/>
                </a:lnTo>
                <a:lnTo>
                  <a:pt x="154" y="198"/>
                </a:lnTo>
                <a:lnTo>
                  <a:pt x="160" y="186"/>
                </a:lnTo>
                <a:lnTo>
                  <a:pt x="164" y="174"/>
                </a:lnTo>
                <a:lnTo>
                  <a:pt x="166" y="162"/>
                </a:lnTo>
                <a:lnTo>
                  <a:pt x="166" y="162"/>
                </a:lnTo>
                <a:close/>
                <a:moveTo>
                  <a:pt x="270" y="120"/>
                </a:moveTo>
                <a:lnTo>
                  <a:pt x="270" y="120"/>
                </a:lnTo>
                <a:lnTo>
                  <a:pt x="268" y="110"/>
                </a:lnTo>
                <a:lnTo>
                  <a:pt x="262" y="102"/>
                </a:lnTo>
                <a:lnTo>
                  <a:pt x="254" y="98"/>
                </a:lnTo>
                <a:lnTo>
                  <a:pt x="244" y="96"/>
                </a:lnTo>
                <a:lnTo>
                  <a:pt x="244" y="96"/>
                </a:lnTo>
                <a:lnTo>
                  <a:pt x="234" y="98"/>
                </a:lnTo>
                <a:lnTo>
                  <a:pt x="226" y="102"/>
                </a:lnTo>
                <a:lnTo>
                  <a:pt x="220" y="110"/>
                </a:lnTo>
                <a:lnTo>
                  <a:pt x="218" y="120"/>
                </a:lnTo>
                <a:lnTo>
                  <a:pt x="218" y="120"/>
                </a:lnTo>
                <a:lnTo>
                  <a:pt x="220" y="128"/>
                </a:lnTo>
                <a:lnTo>
                  <a:pt x="222" y="134"/>
                </a:lnTo>
                <a:lnTo>
                  <a:pt x="226" y="140"/>
                </a:lnTo>
                <a:lnTo>
                  <a:pt x="232" y="144"/>
                </a:lnTo>
                <a:lnTo>
                  <a:pt x="232" y="218"/>
                </a:lnTo>
                <a:lnTo>
                  <a:pt x="232" y="218"/>
                </a:lnTo>
                <a:lnTo>
                  <a:pt x="232" y="222"/>
                </a:lnTo>
                <a:lnTo>
                  <a:pt x="236" y="226"/>
                </a:lnTo>
                <a:lnTo>
                  <a:pt x="240" y="228"/>
                </a:lnTo>
                <a:lnTo>
                  <a:pt x="244" y="230"/>
                </a:lnTo>
                <a:lnTo>
                  <a:pt x="244" y="230"/>
                </a:lnTo>
                <a:lnTo>
                  <a:pt x="248" y="228"/>
                </a:lnTo>
                <a:lnTo>
                  <a:pt x="252" y="226"/>
                </a:lnTo>
                <a:lnTo>
                  <a:pt x="256" y="222"/>
                </a:lnTo>
                <a:lnTo>
                  <a:pt x="256" y="218"/>
                </a:lnTo>
                <a:lnTo>
                  <a:pt x="256" y="144"/>
                </a:lnTo>
                <a:lnTo>
                  <a:pt x="256" y="144"/>
                </a:lnTo>
                <a:lnTo>
                  <a:pt x="262" y="140"/>
                </a:lnTo>
                <a:lnTo>
                  <a:pt x="266" y="134"/>
                </a:lnTo>
                <a:lnTo>
                  <a:pt x="268" y="128"/>
                </a:lnTo>
                <a:lnTo>
                  <a:pt x="270" y="120"/>
                </a:lnTo>
                <a:lnTo>
                  <a:pt x="270" y="120"/>
                </a:lnTo>
                <a:close/>
                <a:moveTo>
                  <a:pt x="142" y="168"/>
                </a:moveTo>
                <a:lnTo>
                  <a:pt x="150" y="168"/>
                </a:lnTo>
                <a:lnTo>
                  <a:pt x="150" y="168"/>
                </a:lnTo>
                <a:lnTo>
                  <a:pt x="146" y="180"/>
                </a:lnTo>
                <a:lnTo>
                  <a:pt x="140" y="192"/>
                </a:lnTo>
                <a:lnTo>
                  <a:pt x="134" y="186"/>
                </a:lnTo>
                <a:lnTo>
                  <a:pt x="134" y="186"/>
                </a:lnTo>
                <a:lnTo>
                  <a:pt x="130" y="184"/>
                </a:lnTo>
                <a:lnTo>
                  <a:pt x="124" y="186"/>
                </a:lnTo>
                <a:lnTo>
                  <a:pt x="124" y="186"/>
                </a:lnTo>
                <a:lnTo>
                  <a:pt x="122" y="190"/>
                </a:lnTo>
                <a:lnTo>
                  <a:pt x="124" y="196"/>
                </a:lnTo>
                <a:lnTo>
                  <a:pt x="130" y="202"/>
                </a:lnTo>
                <a:lnTo>
                  <a:pt x="130" y="202"/>
                </a:lnTo>
                <a:lnTo>
                  <a:pt x="120" y="208"/>
                </a:lnTo>
                <a:lnTo>
                  <a:pt x="108" y="212"/>
                </a:lnTo>
                <a:lnTo>
                  <a:pt x="108" y="204"/>
                </a:lnTo>
                <a:lnTo>
                  <a:pt x="108" y="204"/>
                </a:lnTo>
                <a:lnTo>
                  <a:pt x="106" y="198"/>
                </a:lnTo>
                <a:lnTo>
                  <a:pt x="100" y="196"/>
                </a:lnTo>
                <a:lnTo>
                  <a:pt x="100" y="196"/>
                </a:lnTo>
                <a:lnTo>
                  <a:pt x="94" y="198"/>
                </a:lnTo>
                <a:lnTo>
                  <a:pt x="92" y="204"/>
                </a:lnTo>
                <a:lnTo>
                  <a:pt x="92" y="212"/>
                </a:lnTo>
                <a:lnTo>
                  <a:pt x="92" y="212"/>
                </a:lnTo>
                <a:lnTo>
                  <a:pt x="80" y="208"/>
                </a:lnTo>
                <a:lnTo>
                  <a:pt x="70" y="202"/>
                </a:lnTo>
                <a:lnTo>
                  <a:pt x="76" y="196"/>
                </a:lnTo>
                <a:lnTo>
                  <a:pt x="76" y="196"/>
                </a:lnTo>
                <a:lnTo>
                  <a:pt x="78" y="190"/>
                </a:lnTo>
                <a:lnTo>
                  <a:pt x="76" y="186"/>
                </a:lnTo>
                <a:lnTo>
                  <a:pt x="76" y="186"/>
                </a:lnTo>
                <a:lnTo>
                  <a:pt x="70" y="184"/>
                </a:lnTo>
                <a:lnTo>
                  <a:pt x="66" y="186"/>
                </a:lnTo>
                <a:lnTo>
                  <a:pt x="60" y="192"/>
                </a:lnTo>
                <a:lnTo>
                  <a:pt x="60" y="192"/>
                </a:lnTo>
                <a:lnTo>
                  <a:pt x="54" y="180"/>
                </a:lnTo>
                <a:lnTo>
                  <a:pt x="50" y="168"/>
                </a:lnTo>
                <a:lnTo>
                  <a:pt x="58" y="168"/>
                </a:lnTo>
                <a:lnTo>
                  <a:pt x="58" y="168"/>
                </a:lnTo>
                <a:lnTo>
                  <a:pt x="64" y="166"/>
                </a:lnTo>
                <a:lnTo>
                  <a:pt x="66" y="162"/>
                </a:lnTo>
                <a:lnTo>
                  <a:pt x="66" y="162"/>
                </a:lnTo>
                <a:lnTo>
                  <a:pt x="64" y="156"/>
                </a:lnTo>
                <a:lnTo>
                  <a:pt x="58" y="154"/>
                </a:lnTo>
                <a:lnTo>
                  <a:pt x="50" y="154"/>
                </a:lnTo>
                <a:lnTo>
                  <a:pt x="50" y="154"/>
                </a:lnTo>
                <a:lnTo>
                  <a:pt x="54" y="142"/>
                </a:lnTo>
                <a:lnTo>
                  <a:pt x="60" y="132"/>
                </a:lnTo>
                <a:lnTo>
                  <a:pt x="66" y="138"/>
                </a:lnTo>
                <a:lnTo>
                  <a:pt x="66" y="138"/>
                </a:lnTo>
                <a:lnTo>
                  <a:pt x="70" y="140"/>
                </a:lnTo>
                <a:lnTo>
                  <a:pt x="70" y="140"/>
                </a:lnTo>
                <a:lnTo>
                  <a:pt x="76" y="138"/>
                </a:lnTo>
                <a:lnTo>
                  <a:pt x="76" y="138"/>
                </a:lnTo>
                <a:lnTo>
                  <a:pt x="78" y="132"/>
                </a:lnTo>
                <a:lnTo>
                  <a:pt x="76" y="126"/>
                </a:lnTo>
                <a:lnTo>
                  <a:pt x="70" y="120"/>
                </a:lnTo>
                <a:lnTo>
                  <a:pt x="70" y="120"/>
                </a:lnTo>
                <a:lnTo>
                  <a:pt x="80" y="114"/>
                </a:lnTo>
                <a:lnTo>
                  <a:pt x="92" y="112"/>
                </a:lnTo>
                <a:lnTo>
                  <a:pt x="92" y="120"/>
                </a:lnTo>
                <a:lnTo>
                  <a:pt x="92" y="120"/>
                </a:lnTo>
                <a:lnTo>
                  <a:pt x="94" y="124"/>
                </a:lnTo>
                <a:lnTo>
                  <a:pt x="100" y="128"/>
                </a:lnTo>
                <a:lnTo>
                  <a:pt x="100" y="128"/>
                </a:lnTo>
                <a:lnTo>
                  <a:pt x="106" y="124"/>
                </a:lnTo>
                <a:lnTo>
                  <a:pt x="108" y="120"/>
                </a:lnTo>
                <a:lnTo>
                  <a:pt x="108" y="112"/>
                </a:lnTo>
                <a:lnTo>
                  <a:pt x="108" y="112"/>
                </a:lnTo>
                <a:lnTo>
                  <a:pt x="120" y="114"/>
                </a:lnTo>
                <a:lnTo>
                  <a:pt x="130" y="120"/>
                </a:lnTo>
                <a:lnTo>
                  <a:pt x="124" y="126"/>
                </a:lnTo>
                <a:lnTo>
                  <a:pt x="124" y="126"/>
                </a:lnTo>
                <a:lnTo>
                  <a:pt x="122" y="132"/>
                </a:lnTo>
                <a:lnTo>
                  <a:pt x="124" y="138"/>
                </a:lnTo>
                <a:lnTo>
                  <a:pt x="124" y="138"/>
                </a:lnTo>
                <a:lnTo>
                  <a:pt x="130" y="140"/>
                </a:lnTo>
                <a:lnTo>
                  <a:pt x="130" y="140"/>
                </a:lnTo>
                <a:lnTo>
                  <a:pt x="134" y="138"/>
                </a:lnTo>
                <a:lnTo>
                  <a:pt x="140" y="130"/>
                </a:lnTo>
                <a:lnTo>
                  <a:pt x="140" y="130"/>
                </a:lnTo>
                <a:lnTo>
                  <a:pt x="146" y="142"/>
                </a:lnTo>
                <a:lnTo>
                  <a:pt x="150" y="154"/>
                </a:lnTo>
                <a:lnTo>
                  <a:pt x="142" y="154"/>
                </a:lnTo>
                <a:lnTo>
                  <a:pt x="142" y="154"/>
                </a:lnTo>
                <a:lnTo>
                  <a:pt x="136" y="156"/>
                </a:lnTo>
                <a:lnTo>
                  <a:pt x="134" y="162"/>
                </a:lnTo>
                <a:lnTo>
                  <a:pt x="134" y="162"/>
                </a:lnTo>
                <a:lnTo>
                  <a:pt x="136" y="166"/>
                </a:lnTo>
                <a:lnTo>
                  <a:pt x="142" y="168"/>
                </a:lnTo>
                <a:lnTo>
                  <a:pt x="142" y="168"/>
                </a:lnTo>
                <a:close/>
                <a:moveTo>
                  <a:pt x="120" y="162"/>
                </a:moveTo>
                <a:lnTo>
                  <a:pt x="120" y="162"/>
                </a:lnTo>
                <a:lnTo>
                  <a:pt x="118" y="154"/>
                </a:lnTo>
                <a:lnTo>
                  <a:pt x="114" y="146"/>
                </a:lnTo>
                <a:lnTo>
                  <a:pt x="108" y="142"/>
                </a:lnTo>
                <a:lnTo>
                  <a:pt x="100" y="140"/>
                </a:lnTo>
                <a:lnTo>
                  <a:pt x="100" y="140"/>
                </a:lnTo>
                <a:lnTo>
                  <a:pt x="92" y="142"/>
                </a:lnTo>
                <a:lnTo>
                  <a:pt x="86" y="146"/>
                </a:lnTo>
                <a:lnTo>
                  <a:pt x="82" y="154"/>
                </a:lnTo>
                <a:lnTo>
                  <a:pt x="80" y="162"/>
                </a:lnTo>
                <a:lnTo>
                  <a:pt x="80" y="162"/>
                </a:lnTo>
                <a:lnTo>
                  <a:pt x="82" y="170"/>
                </a:lnTo>
                <a:lnTo>
                  <a:pt x="86" y="176"/>
                </a:lnTo>
                <a:lnTo>
                  <a:pt x="92" y="180"/>
                </a:lnTo>
                <a:lnTo>
                  <a:pt x="100" y="182"/>
                </a:lnTo>
                <a:lnTo>
                  <a:pt x="100" y="182"/>
                </a:lnTo>
                <a:lnTo>
                  <a:pt x="108" y="180"/>
                </a:lnTo>
                <a:lnTo>
                  <a:pt x="114" y="176"/>
                </a:lnTo>
                <a:lnTo>
                  <a:pt x="118" y="170"/>
                </a:lnTo>
                <a:lnTo>
                  <a:pt x="120" y="162"/>
                </a:lnTo>
                <a:lnTo>
                  <a:pt x="120" y="162"/>
                </a:lnTo>
                <a:close/>
              </a:path>
            </a:pathLst>
          </a:custGeom>
          <a:solidFill>
            <a:schemeClr val="bg1"/>
          </a:solidFill>
          <a:ln>
            <a:noFill/>
          </a:ln>
        </p:spPr>
        <p:txBody>
          <a:bodyPr vert="horz" wrap="square" lIns="80682" tIns="40341" rIns="80682" bIns="40341"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588"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Title 3">
            <a:extLst>
              <a:ext uri="{FF2B5EF4-FFF2-40B4-BE49-F238E27FC236}">
                <a16:creationId xmlns:a16="http://schemas.microsoft.com/office/drawing/2014/main" id="{F4EF237F-FD02-4DCC-846E-EC6A265156B1}"/>
              </a:ext>
            </a:extLst>
          </p:cNvPr>
          <p:cNvSpPr>
            <a:spLocks noGrp="1"/>
          </p:cNvSpPr>
          <p:nvPr>
            <p:ph type="title"/>
          </p:nvPr>
        </p:nvSpPr>
        <p:spPr>
          <a:xfrm>
            <a:off x="421240" y="333375"/>
            <a:ext cx="11362773" cy="1320495"/>
          </a:xfrm>
        </p:spPr>
        <p:txBody>
          <a:bodyPr rtlCol="0"/>
          <a:lstStyle/>
          <a:p>
            <a:pPr rtl="0"/>
            <a:r>
              <a:rPr lang="lv-lv" dirty="0"/>
              <a:t>5. pielikums: Nodokļu norēķinu iespējas </a:t>
            </a:r>
          </a:p>
        </p:txBody>
      </p:sp>
      <p:sp>
        <p:nvSpPr>
          <p:cNvPr id="49" name="Rectangle 48">
            <a:extLst>
              <a:ext uri="{FF2B5EF4-FFF2-40B4-BE49-F238E27FC236}">
                <a16:creationId xmlns:a16="http://schemas.microsoft.com/office/drawing/2014/main" id="{0868A171-2CD8-4991-9E00-C1ECAEA7DB83}"/>
              </a:ext>
            </a:extLst>
          </p:cNvPr>
          <p:cNvSpPr/>
          <p:nvPr/>
        </p:nvSpPr>
        <p:spPr>
          <a:xfrm>
            <a:off x="6168717" y="3002675"/>
            <a:ext cx="2714625" cy="1841498"/>
          </a:xfrm>
          <a:prstGeom prst="rect">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nchorCtr="0"/>
          <a:lstStyle/>
          <a:p>
            <a:pPr marL="179388" marR="0" lvl="0" indent="-179388" algn="l" defTabSz="914400" rtl="0" eaLnBrk="1" fontAlgn="auto" latinLnBrk="0" hangingPunct="1">
              <a:lnSpc>
                <a:spcPct val="100000"/>
              </a:lnSpc>
              <a:spcBef>
                <a:spcPts val="0"/>
              </a:spcBef>
              <a:spcAft>
                <a:spcPts val="600"/>
              </a:spcAft>
              <a:buClrTx/>
              <a:buSzTx/>
              <a:buFont typeface="+mj-lt"/>
              <a:buAutoNum type="arabicPeriod"/>
              <a:tabLst/>
              <a:defRPr/>
            </a:pP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Iesniedziet </a:t>
            </a:r>
            <a:r>
              <a:rPr lang="lv-lv" sz="1050" b="1" i="0" u="none" strike="noStrike" kern="0" cap="none" spc="0" normalizeH="0" noProof="0" dirty="0">
                <a:ln>
                  <a:noFill/>
                </a:ln>
                <a:solidFill>
                  <a:srgbClr val="990066"/>
                </a:solidFill>
                <a:effectLst/>
                <a:uLnTx/>
                <a:uFillTx/>
                <a:latin typeface="arial" panose="020B0604020202020204" pitchFamily="34" charset="0"/>
                <a:ea typeface="+mn-ea"/>
                <a:cs typeface="+mn-cs"/>
                <a:hlinkClick r:id="rId8">
                  <a:extLst>
                    <a:ext uri="{A12FA001-AC4F-418D-AE19-62706E023703}">
                      <ahyp:hlinkClr xmlns:ahyp="http://schemas.microsoft.com/office/drawing/2018/hyperlinkcolor" val="tx"/>
                    </a:ext>
                  </a:extLst>
                </a:hlinkClick>
              </a:rPr>
              <a:t>pieteikumu,</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izmantojot</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EDS. </a:t>
            </a:r>
          </a:p>
          <a:p>
            <a:pPr marL="179388" marR="0" lvl="0" indent="-179388" algn="l" defTabSz="914400" rtl="0" eaLnBrk="1" fontAlgn="auto" latinLnBrk="0" hangingPunct="1">
              <a:lnSpc>
                <a:spcPct val="100000"/>
              </a:lnSpc>
              <a:spcBef>
                <a:spcPts val="0"/>
              </a:spcBef>
              <a:spcAft>
                <a:spcPts val="300"/>
              </a:spcAft>
              <a:buClrTx/>
              <a:buSzTx/>
              <a:buFont typeface="+mj-lt"/>
              <a:buAutoNum type="arabicPeriod"/>
              <a:tabLst/>
              <a:defRPr/>
            </a:pP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Nodokļu parāda atmaksas </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restrukturizācija </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līdz </a:t>
            </a:r>
            <a:r>
              <a:rPr lang="lv-lv" sz="1050" b="1" i="0" u="none" strike="noStrike" kern="0" cap="none" spc="0" normalizeH="0" noProof="0" dirty="0">
                <a:ln>
                  <a:noFill/>
                </a:ln>
                <a:solidFill>
                  <a:srgbClr val="990066"/>
                </a:solidFill>
                <a:effectLst/>
                <a:uLnTx/>
                <a:uFillTx/>
                <a:latin typeface="arial" panose="020B0604020202020204" pitchFamily="34" charset="0"/>
                <a:ea typeface="+mn-ea"/>
                <a:cs typeface="+mn-cs"/>
              </a:rPr>
              <a:t>5 gadiem</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(ne vēlāk kā mēnesi pēc nodokļu samaksas termiņa beigām).</a:t>
            </a:r>
          </a:p>
          <a:p>
            <a:pPr lvl="0" rtl="0">
              <a:spcAft>
                <a:spcPts val="300"/>
              </a:spcAft>
              <a:defRPr/>
            </a:pPr>
            <a:r>
              <a:rPr lang="lv-lv" sz="1000" b="1" i="1" kern="0" dirty="0">
                <a:solidFill>
                  <a:prstClr val="black"/>
                </a:solidFill>
                <a:latin typeface="arial" panose="020B0604020202020204" pitchFamily="34" charset="0"/>
              </a:rPr>
              <a:t>+ </a:t>
            </a:r>
            <a:r>
              <a:rPr lang="lv-lv" sz="1000" i="1" kern="0" dirty="0">
                <a:solidFill>
                  <a:prstClr val="black"/>
                </a:solidFill>
                <a:latin typeface="arial" panose="020B0604020202020204" pitchFamily="34" charset="0"/>
              </a:rPr>
              <a:t>Samazināta kavējuma nauda (0,0125 % dienā)</a:t>
            </a:r>
            <a:endParaRPr lang="lv-LV" sz="1000" i="1" kern="0" dirty="0">
              <a:solidFill>
                <a:prstClr val="black"/>
              </a:solidFill>
              <a:latin typeface="arial" panose="020B0604020202020204" pitchFamily="34" charset="0"/>
            </a:endParaRPr>
          </a:p>
        </p:txBody>
      </p:sp>
      <p:sp>
        <p:nvSpPr>
          <p:cNvPr id="50" name="Rectangle 49">
            <a:extLst>
              <a:ext uri="{FF2B5EF4-FFF2-40B4-BE49-F238E27FC236}">
                <a16:creationId xmlns:a16="http://schemas.microsoft.com/office/drawing/2014/main" id="{00707B4A-8014-45D3-AECD-81660E029D4C}"/>
              </a:ext>
            </a:extLst>
          </p:cNvPr>
          <p:cNvSpPr/>
          <p:nvPr/>
        </p:nvSpPr>
        <p:spPr>
          <a:xfrm>
            <a:off x="407988" y="2024063"/>
            <a:ext cx="11376024" cy="325437"/>
          </a:xfrm>
          <a:prstGeom prst="rect">
            <a:avLst/>
          </a:prstGeom>
          <a:solidFill>
            <a:schemeClr val="bg1">
              <a:lumMod val="65000"/>
            </a:schemeClr>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rtl="0">
              <a:defRPr/>
            </a:pPr>
            <a:r>
              <a:rPr lang="lv-lv" sz="1200" b="1" dirty="0">
                <a:solidFill>
                  <a:prstClr val="white"/>
                </a:solidFill>
                <a:latin typeface="arial" panose="020B0604020202020204" pitchFamily="34" charset="0"/>
              </a:rPr>
              <a:t>Vai nodokļu parādi rada problēmas*?</a:t>
            </a:r>
            <a:endParaRPr kumimoji="0" lang="en-US" sz="1200" b="1" i="0" u="none" strike="noStrike" kern="1200" cap="none" spc="0" normalizeH="0" baseline="0" dirty="0">
              <a:ln>
                <a:noFill/>
              </a:ln>
              <a:solidFill>
                <a:prstClr val="white"/>
              </a:solidFill>
              <a:effectLst/>
              <a:uLnTx/>
              <a:uFillTx/>
              <a:latin typeface="arial" panose="020B0604020202020204" pitchFamily="34" charset="0"/>
              <a:ea typeface="+mn-ea"/>
              <a:cs typeface="+mn-cs"/>
            </a:endParaRPr>
          </a:p>
        </p:txBody>
      </p:sp>
      <p:sp>
        <p:nvSpPr>
          <p:cNvPr id="51" name="Rectangle 50">
            <a:extLst>
              <a:ext uri="{FF2B5EF4-FFF2-40B4-BE49-F238E27FC236}">
                <a16:creationId xmlns:a16="http://schemas.microsoft.com/office/drawing/2014/main" id="{6D31E51F-CD06-43B8-995E-E15A421EF8CC}"/>
              </a:ext>
            </a:extLst>
          </p:cNvPr>
          <p:cNvSpPr/>
          <p:nvPr/>
        </p:nvSpPr>
        <p:spPr>
          <a:xfrm>
            <a:off x="407988" y="2424112"/>
            <a:ext cx="5602287" cy="255588"/>
          </a:xfrm>
          <a:prstGeom prst="rect">
            <a:avLst/>
          </a:prstGeom>
          <a:solidFill>
            <a:schemeClr val="accent4"/>
          </a:soli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770"/>
              </a:spcAft>
              <a:buClrTx/>
              <a:buSzTx/>
              <a:buFontTx/>
              <a:buNone/>
              <a:tabLst/>
              <a:defRPr/>
            </a:pPr>
            <a:r>
              <a:rPr lang="lv-lv" sz="1050" b="1" i="0" u="none" strike="noStrike" kern="0" cap="none" spc="0" normalizeH="0" noProof="0" dirty="0">
                <a:ln>
                  <a:noFill/>
                </a:ln>
                <a:solidFill>
                  <a:prstClr val="white"/>
                </a:solidFill>
                <a:effectLst/>
                <a:uLnTx/>
                <a:uFillTx/>
                <a:latin typeface="arial" panose="020B0604020202020204" pitchFamily="34" charset="0"/>
                <a:ea typeface="+mn-ea"/>
                <a:cs typeface="+mn-cs"/>
              </a:rPr>
              <a:t>A: PAŠREIZĒJĀS NODOKĻ</a:t>
            </a:r>
            <a:r>
              <a:rPr lang="lv-LV" sz="1050" b="1" kern="0" dirty="0">
                <a:solidFill>
                  <a:prstClr val="white"/>
                </a:solidFill>
                <a:latin typeface="arial" panose="020B0604020202020204" pitchFamily="34" charset="0"/>
              </a:rPr>
              <a:t>U</a:t>
            </a:r>
            <a:r>
              <a:rPr lang="lv-lv" sz="1050" b="1" i="0" u="none" strike="noStrike" kern="0" cap="none" spc="0" normalizeH="0" noProof="0" dirty="0">
                <a:ln>
                  <a:noFill/>
                </a:ln>
                <a:solidFill>
                  <a:prstClr val="white"/>
                </a:solidFill>
                <a:effectLst/>
                <a:uLnTx/>
                <a:uFillTx/>
                <a:latin typeface="arial" panose="020B0604020202020204" pitchFamily="34" charset="0"/>
                <a:ea typeface="+mn-ea"/>
                <a:cs typeface="+mn-cs"/>
              </a:rPr>
              <a:t> DEKLARĀCIJAS IESNIEGŠANA</a:t>
            </a:r>
            <a:endParaRPr kumimoji="0" lang="en-GB" sz="1050" b="1" i="0" u="none" strike="noStrike" kern="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2" name="Rectangle 51">
            <a:extLst>
              <a:ext uri="{FF2B5EF4-FFF2-40B4-BE49-F238E27FC236}">
                <a16:creationId xmlns:a16="http://schemas.microsoft.com/office/drawing/2014/main" id="{401C5839-E765-4B2C-8BD1-4C73465BC7CD}"/>
              </a:ext>
            </a:extLst>
          </p:cNvPr>
          <p:cNvSpPr/>
          <p:nvPr/>
        </p:nvSpPr>
        <p:spPr>
          <a:xfrm>
            <a:off x="407988" y="2732362"/>
            <a:ext cx="5602288" cy="1901666"/>
          </a:xfrm>
          <a:prstGeom prst="rect">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nchorCtr="0"/>
          <a:lstStyle/>
          <a:p>
            <a:pPr marL="179388" marR="0" lvl="0" indent="-179388" algn="l" defTabSz="895350" rtl="0" eaLnBrk="1" fontAlgn="auto" latinLnBrk="0" hangingPunct="1">
              <a:lnSpc>
                <a:spcPct val="100000"/>
              </a:lnSpc>
              <a:spcBef>
                <a:spcPts val="0"/>
              </a:spcBef>
              <a:spcAft>
                <a:spcPts val="600"/>
              </a:spcAft>
              <a:buClrTx/>
              <a:buSzTx/>
              <a:buFont typeface="+mj-lt"/>
              <a:buAutoNum type="arabicPeriod"/>
              <a:tabLst/>
              <a:defRPr/>
            </a:pP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Iesniedziet </a:t>
            </a:r>
            <a:r>
              <a:rPr lang="lv-lv" sz="1050" b="1" i="0" u="none" strike="noStrike" kern="0" cap="none" spc="0" normalizeH="0" noProof="0" dirty="0">
                <a:ln>
                  <a:noFill/>
                </a:ln>
                <a:solidFill>
                  <a:srgbClr val="E57100"/>
                </a:solidFill>
                <a:effectLst/>
                <a:uLnTx/>
                <a:uFillTx/>
                <a:latin typeface="arial" panose="020B0604020202020204" pitchFamily="34" charset="0"/>
                <a:ea typeface="+mn-ea"/>
                <a:cs typeface="+mn-cs"/>
                <a:hlinkClick r:id="rId8">
                  <a:extLst>
                    <a:ext uri="{A12FA001-AC4F-418D-AE19-62706E023703}">
                      <ahyp:hlinkClr xmlns:ahyp="http://schemas.microsoft.com/office/drawing/2018/hyperlinkcolor" val="tx"/>
                    </a:ext>
                  </a:extLst>
                </a:hlinkClick>
              </a:rPr>
              <a:t>pieteikumu,</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izmantojot EDS, ne </a:t>
            </a:r>
            <a:r>
              <a:rPr lang="lv-lv" sz="1050" b="1" i="0" u="none" strike="noStrike" kern="0" cap="none" spc="0" normalizeH="0" dirty="0">
                <a:ln>
                  <a:noFill/>
                </a:ln>
                <a:solidFill>
                  <a:schemeClr val="tx1">
                    <a:lumMod val="75000"/>
                    <a:lumOff val="25000"/>
                  </a:schemeClr>
                </a:solidFill>
                <a:effectLst/>
                <a:uLnTx/>
                <a:uFillTx/>
                <a:latin typeface="arial" panose="020B0604020202020204" pitchFamily="34" charset="0"/>
                <a:ea typeface="+mn-ea"/>
                <a:cs typeface="+mn-cs"/>
              </a:rPr>
              <a:t>vēlāk</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a:t>
            </a:r>
            <a:r>
              <a:rPr lang="lv-lv" sz="1050" b="1" i="0" u="none" strike="noStrike" kern="0" cap="none" spc="0" normalizeH="0" dirty="0">
                <a:ln>
                  <a:noFill/>
                </a:ln>
                <a:solidFill>
                  <a:schemeClr val="tx1">
                    <a:lumMod val="75000"/>
                    <a:lumOff val="25000"/>
                  </a:schemeClr>
                </a:solidFill>
                <a:effectLst/>
                <a:uLnTx/>
                <a:uFillTx/>
                <a:latin typeface="arial" panose="020B0604020202020204" pitchFamily="34" charset="0"/>
                <a:ea typeface="+mn-ea"/>
                <a:cs typeface="+mn-cs"/>
              </a:rPr>
              <a:t>kā</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15 </a:t>
            </a:r>
            <a:r>
              <a:rPr lang="lv-lv" sz="1050" b="1" i="0" u="none" strike="noStrike" kern="0" cap="none" spc="0" normalizeH="0" dirty="0">
                <a:ln>
                  <a:noFill/>
                </a:ln>
                <a:solidFill>
                  <a:schemeClr val="tx1">
                    <a:lumMod val="75000"/>
                    <a:lumOff val="25000"/>
                  </a:schemeClr>
                </a:solidFill>
                <a:effectLst/>
                <a:uLnTx/>
                <a:uFillTx/>
                <a:latin typeface="arial" panose="020B0604020202020204" pitchFamily="34" charset="0"/>
                <a:ea typeface="+mn-ea"/>
                <a:cs typeface="+mn-cs"/>
              </a:rPr>
              <a:t>dienas</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a:t>
            </a:r>
            <a:r>
              <a:rPr lang="lv-lv" sz="1050" b="1" i="0" u="none" strike="noStrike" kern="0" cap="none" spc="0" normalizeH="0" dirty="0">
                <a:ln>
                  <a:noFill/>
                </a:ln>
                <a:solidFill>
                  <a:schemeClr val="tx1">
                    <a:lumMod val="75000"/>
                    <a:lumOff val="25000"/>
                  </a:schemeClr>
                </a:solidFill>
                <a:effectLst/>
                <a:uLnTx/>
                <a:uFillTx/>
                <a:latin typeface="arial" panose="020B0604020202020204" pitchFamily="34" charset="0"/>
                <a:ea typeface="+mn-ea"/>
                <a:cs typeface="+mn-cs"/>
              </a:rPr>
              <a:t>pēc</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a:t>
            </a:r>
            <a:r>
              <a:rPr lang="lv-lv" sz="1050" b="1" i="0" u="none" strike="noStrike" kern="0" cap="none" spc="0" normalizeH="0" dirty="0">
                <a:ln>
                  <a:noFill/>
                </a:ln>
                <a:solidFill>
                  <a:schemeClr val="tx1">
                    <a:lumMod val="75000"/>
                    <a:lumOff val="25000"/>
                  </a:schemeClr>
                </a:solidFill>
                <a:effectLst/>
                <a:uLnTx/>
                <a:uFillTx/>
                <a:latin typeface="arial" panose="020B0604020202020204" pitchFamily="34" charset="0"/>
                <a:ea typeface="+mn-ea"/>
                <a:cs typeface="+mn-cs"/>
              </a:rPr>
              <a:t>atmaksas</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a:t>
            </a:r>
            <a:r>
              <a:rPr lang="lv-lv" sz="1050" b="1" i="0" u="none" strike="noStrike" kern="0" cap="none" spc="0" normalizeH="0" dirty="0">
                <a:ln>
                  <a:noFill/>
                </a:ln>
                <a:solidFill>
                  <a:schemeClr val="tx1">
                    <a:lumMod val="75000"/>
                    <a:lumOff val="25000"/>
                  </a:schemeClr>
                </a:solidFill>
                <a:effectLst/>
                <a:uLnTx/>
                <a:uFillTx/>
                <a:latin typeface="arial" panose="020B0604020202020204" pitchFamily="34" charset="0"/>
                <a:ea typeface="+mn-ea"/>
                <a:cs typeface="+mn-cs"/>
              </a:rPr>
              <a:t>datuma</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a:t>
            </a:r>
          </a:p>
          <a:p>
            <a:pPr marL="179388" marR="0" lvl="0" indent="-179388" algn="l" defTabSz="895350" rtl="0" eaLnBrk="1" fontAlgn="auto" latinLnBrk="0" hangingPunct="1">
              <a:lnSpc>
                <a:spcPct val="100000"/>
              </a:lnSpc>
              <a:spcBef>
                <a:spcPts val="0"/>
              </a:spcBef>
              <a:spcAft>
                <a:spcPts val="600"/>
              </a:spcAft>
              <a:buClrTx/>
              <a:buSzTx/>
              <a:buFont typeface="+mj-lt"/>
              <a:buAutoNum type="arabicPeriod"/>
              <a:tabLst/>
              <a:defRPr/>
            </a:pP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Nodokļu parāda atmaksas</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atlikšana </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līdz </a:t>
            </a:r>
            <a:r>
              <a:rPr lang="lv-lv" sz="1050" b="1" i="0" u="none" strike="noStrike" kern="0" cap="none" spc="0" normalizeH="0" noProof="0" dirty="0">
                <a:ln>
                  <a:noFill/>
                </a:ln>
                <a:solidFill>
                  <a:srgbClr val="E57100"/>
                </a:solidFill>
                <a:effectLst/>
                <a:uLnTx/>
                <a:uFillTx/>
                <a:latin typeface="arial" panose="020B0604020202020204" pitchFamily="34" charset="0"/>
                <a:ea typeface="+mn-ea"/>
                <a:cs typeface="+mn-cs"/>
              </a:rPr>
              <a:t>gadam</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(ne vēlāk kā mēnesi pēc nodokļu samaksas termiņa beigām).</a:t>
            </a:r>
            <a:endParaRPr kumimoji="0" lang="en-GB" sz="1050" b="1" i="0" u="none" strike="noStrike" kern="0" cap="none" spc="0" normalizeH="0" baseline="0" noProof="0" dirty="0">
              <a:ln>
                <a:noFill/>
              </a:ln>
              <a:solidFill>
                <a:schemeClr val="tx1">
                  <a:lumMod val="75000"/>
                  <a:lumOff val="25000"/>
                </a:schemeClr>
              </a:solidFill>
              <a:effectLst/>
              <a:highlight>
                <a:srgbClr val="800000"/>
              </a:highlight>
              <a:uLnTx/>
              <a:uFillTx/>
              <a:latin typeface="arial" panose="020B0604020202020204" pitchFamily="34" charset="0"/>
              <a:ea typeface="+mn-ea"/>
              <a:cs typeface="+mn-cs"/>
            </a:endParaRPr>
          </a:p>
          <a:p>
            <a:pPr marL="179388" marR="0" lvl="0" indent="-179388" algn="l" defTabSz="895350" rtl="0" eaLnBrk="1" fontAlgn="auto" latinLnBrk="0" hangingPunct="1">
              <a:lnSpc>
                <a:spcPct val="100000"/>
              </a:lnSpc>
              <a:spcBef>
                <a:spcPts val="0"/>
              </a:spcBef>
              <a:spcAft>
                <a:spcPts val="600"/>
              </a:spcAft>
              <a:buClrTx/>
              <a:buSzTx/>
              <a:buFont typeface="+mj-lt"/>
              <a:buAutoNum type="arabicPeriod"/>
              <a:tabLst/>
              <a:defRPr/>
            </a:pP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Sasniedzot 80% no </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pagarinājuma</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summas atmaksas → iespējama turpmāka nodokļu parāda</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restrukturizācija</a:t>
            </a:r>
            <a:r>
              <a:rPr lang="lv-lv" sz="105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līdz sešiem mēnešiem.</a:t>
            </a:r>
          </a:p>
          <a:p>
            <a:pPr marL="0" marR="0" lvl="0" indent="0" algn="l" defTabSz="895350" rtl="0" eaLnBrk="1" fontAlgn="auto" latinLnBrk="0" hangingPunct="1">
              <a:lnSpc>
                <a:spcPct val="100000"/>
              </a:lnSpc>
              <a:spcBef>
                <a:spcPts val="0"/>
              </a:spcBef>
              <a:spcAft>
                <a:spcPts val="600"/>
              </a:spcAft>
              <a:buClrTx/>
              <a:buSzTx/>
              <a:buFontTx/>
              <a:buNone/>
              <a:tabLst/>
              <a:defRPr/>
            </a:pPr>
            <a:endParaRPr kumimoji="0" lang="en-US" sz="1000" b="1" i="0" u="none" strike="noStrike" kern="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3" name="Rectangle 52">
            <a:extLst>
              <a:ext uri="{FF2B5EF4-FFF2-40B4-BE49-F238E27FC236}">
                <a16:creationId xmlns:a16="http://schemas.microsoft.com/office/drawing/2014/main" id="{5AA53D39-C997-4D3F-9FF3-09DD1D90639E}"/>
              </a:ext>
            </a:extLst>
          </p:cNvPr>
          <p:cNvSpPr/>
          <p:nvPr/>
        </p:nvSpPr>
        <p:spPr>
          <a:xfrm>
            <a:off x="9069397" y="3057432"/>
            <a:ext cx="2714625" cy="1801034"/>
          </a:xfrm>
          <a:prstGeom prst="rect">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72000" rtlCol="0" anchor="t" anchorCtr="0"/>
          <a:lstStyle/>
          <a:p>
            <a:pPr marL="0" marR="0" lvl="0" indent="0" algn="l" defTabSz="914400" rtl="0" eaLnBrk="1" fontAlgn="auto" latinLnBrk="0" hangingPunct="1">
              <a:lnSpc>
                <a:spcPct val="100000"/>
              </a:lnSpc>
              <a:spcBef>
                <a:spcPts val="0"/>
              </a:spcBef>
              <a:spcAft>
                <a:spcPts val="300"/>
              </a:spcAft>
              <a:buClrTx/>
              <a:buSzTx/>
              <a:buFontTx/>
              <a:buAutoNum type="arabicPeriod"/>
              <a:tabLst/>
              <a:defRPr/>
            </a:pPr>
            <a:r>
              <a:rPr lang="lv-lv" sz="100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Iesniedziet </a:t>
            </a:r>
            <a:r>
              <a:rPr lang="lv-lv" sz="1000" b="1" i="0" u="none" strike="noStrike" kern="0" cap="none" spc="0" normalizeH="0" noProof="0" dirty="0">
                <a:ln>
                  <a:noFill/>
                </a:ln>
                <a:solidFill>
                  <a:srgbClr val="990066"/>
                </a:solidFill>
                <a:effectLst/>
                <a:uLnTx/>
                <a:uFillTx/>
                <a:latin typeface="arial" panose="020B0604020202020204" pitchFamily="34" charset="0"/>
                <a:ea typeface="+mn-ea"/>
                <a:cs typeface="+mn-cs"/>
                <a:hlinkClick r:id="rId8">
                  <a:extLst>
                    <a:ext uri="{A12FA001-AC4F-418D-AE19-62706E023703}">
                      <ahyp:hlinkClr xmlns:ahyp="http://schemas.microsoft.com/office/drawing/2018/hyperlinkcolor" val="tx"/>
                    </a:ext>
                  </a:extLst>
                </a:hlinkClick>
              </a:rPr>
              <a:t>pieteikumu,</a:t>
            </a:r>
            <a:r>
              <a:rPr lang="lv-lv" sz="100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izmantojot EDS. </a:t>
            </a:r>
          </a:p>
          <a:p>
            <a:pPr marL="0" marR="0" lvl="0" indent="0" algn="l" defTabSz="914400" rtl="0" eaLnBrk="1" fontAlgn="auto" latinLnBrk="0" hangingPunct="1">
              <a:lnSpc>
                <a:spcPct val="100000"/>
              </a:lnSpc>
              <a:spcBef>
                <a:spcPts val="0"/>
              </a:spcBef>
              <a:spcAft>
                <a:spcPts val="300"/>
              </a:spcAft>
              <a:buClrTx/>
              <a:buSzTx/>
              <a:buFontTx/>
              <a:buAutoNum type="arabicPeriod"/>
              <a:tabLst/>
              <a:defRPr/>
            </a:pPr>
            <a:r>
              <a:rPr lang="lv-lv" sz="1000" b="1" i="0" u="none" strike="noStrike" kern="0" cap="none" spc="0" normalizeH="0" noProof="0" dirty="0">
                <a:ln>
                  <a:noFill/>
                </a:ln>
                <a:solidFill>
                  <a:schemeClr val="tx1">
                    <a:lumMod val="75000"/>
                    <a:lumOff val="25000"/>
                  </a:schemeClr>
                </a:solidFill>
                <a:effectLst/>
                <a:uLnTx/>
                <a:uFillTx/>
                <a:latin typeface="arial" panose="020B0604020202020204" pitchFamily="34" charset="0"/>
                <a:ea typeface="+mn-ea"/>
                <a:cs typeface="+mn-cs"/>
              </a:rPr>
              <a:t> Vienošanās ar VID par strīda izbeigšanu</a:t>
            </a:r>
          </a:p>
          <a:p>
            <a:pPr marL="0" marR="0" lvl="0" indent="0" algn="l" defTabSz="914400" rtl="0" eaLnBrk="1" fontAlgn="auto" latinLnBrk="0" hangingPunct="1">
              <a:lnSpc>
                <a:spcPct val="100000"/>
              </a:lnSpc>
              <a:spcBef>
                <a:spcPts val="0"/>
              </a:spcBef>
              <a:spcAft>
                <a:spcPts val="300"/>
              </a:spcAft>
              <a:buClrTx/>
              <a:buSzTx/>
              <a:buFontTx/>
              <a:buNone/>
              <a:tabLst/>
              <a:defRPr/>
            </a:pPr>
            <a:r>
              <a:rPr lang="lv-lv" sz="1000" b="1" i="1" u="none" strike="noStrike" kern="0" cap="none" spc="0" normalizeH="0" noProof="0" dirty="0">
                <a:ln>
                  <a:noFill/>
                </a:ln>
                <a:solidFill>
                  <a:prstClr val="black"/>
                </a:solidFill>
                <a:effectLst/>
                <a:uLnTx/>
                <a:uFillTx/>
                <a:latin typeface="arial" panose="020B0604020202020204" pitchFamily="34" charset="0"/>
                <a:ea typeface="+mn-ea"/>
                <a:cs typeface="+mn-cs"/>
              </a:rPr>
              <a:t>+ </a:t>
            </a:r>
            <a:r>
              <a:rPr lang="lv-lv" sz="1000" b="0" i="1" u="none" strike="noStrike" kern="0" cap="none" spc="0" normalizeH="0" noProof="0" dirty="0">
                <a:ln>
                  <a:noFill/>
                </a:ln>
                <a:solidFill>
                  <a:prstClr val="black"/>
                </a:solidFill>
                <a:effectLst/>
                <a:uLnTx/>
                <a:uFillTx/>
                <a:latin typeface="arial" panose="020B0604020202020204" pitchFamily="34" charset="0"/>
                <a:ea typeface="+mn-ea"/>
                <a:cs typeface="+mn-cs"/>
              </a:rPr>
              <a:t>Papildu maksa, kas atmaksājama 12 mēnešu laikā</a:t>
            </a:r>
          </a:p>
          <a:p>
            <a:pPr lvl="0" rtl="0">
              <a:spcAft>
                <a:spcPts val="300"/>
              </a:spcAft>
              <a:defRPr/>
            </a:pPr>
            <a:r>
              <a:rPr lang="lv-lv" sz="1000" b="1" i="1" u="none" strike="noStrike" kern="0" cap="none" spc="0" normalizeH="0" noProof="0" dirty="0">
                <a:ln>
                  <a:noFill/>
                </a:ln>
                <a:solidFill>
                  <a:prstClr val="black"/>
                </a:solidFill>
                <a:effectLst/>
                <a:uLnTx/>
                <a:uFillTx/>
                <a:latin typeface="arial" panose="020B0604020202020204" pitchFamily="34" charset="0"/>
                <a:ea typeface="+mn-ea"/>
                <a:cs typeface="+mn-cs"/>
              </a:rPr>
              <a:t>+</a:t>
            </a:r>
            <a:r>
              <a:rPr lang="lv-lv" sz="1000" b="0" i="1" u="none" strike="noStrike" kern="0" cap="none" spc="0" normalizeH="0" noProof="0" dirty="0">
                <a:ln>
                  <a:noFill/>
                </a:ln>
                <a:solidFill>
                  <a:prstClr val="black"/>
                </a:solidFill>
                <a:effectLst/>
                <a:uLnTx/>
                <a:uFillTx/>
                <a:latin typeface="arial" panose="020B0604020202020204" pitchFamily="34" charset="0"/>
                <a:ea typeface="+mn-ea"/>
                <a:cs typeface="+mn-cs"/>
              </a:rPr>
              <a:t> Samazināta kavējuma nauda un sodi </a:t>
            </a:r>
          </a:p>
        </p:txBody>
      </p:sp>
      <p:sp>
        <p:nvSpPr>
          <p:cNvPr id="54" name="Rectangle 53">
            <a:extLst>
              <a:ext uri="{FF2B5EF4-FFF2-40B4-BE49-F238E27FC236}">
                <a16:creationId xmlns:a16="http://schemas.microsoft.com/office/drawing/2014/main" id="{A58789A5-857D-48F0-98CA-406D380BFC06}"/>
              </a:ext>
            </a:extLst>
          </p:cNvPr>
          <p:cNvSpPr/>
          <p:nvPr/>
        </p:nvSpPr>
        <p:spPr>
          <a:xfrm>
            <a:off x="6181725" y="2424112"/>
            <a:ext cx="5602288" cy="255588"/>
          </a:xfrm>
          <a:prstGeom prst="rect">
            <a:avLst/>
          </a:prstGeom>
          <a:solidFill>
            <a:srgbClr val="831355">
              <a:alpha val="95000"/>
            </a:srgb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770"/>
              </a:spcAft>
              <a:buClrTx/>
              <a:buSzTx/>
              <a:buFontTx/>
              <a:buNone/>
              <a:tabLst/>
              <a:defRPr/>
            </a:pPr>
            <a:r>
              <a:rPr lang="lv-lv" sz="1050" b="1" i="0" u="none" strike="noStrike" kern="0" cap="none" spc="0" normalizeH="0" noProof="0">
                <a:ln>
                  <a:noFill/>
                </a:ln>
                <a:solidFill>
                  <a:prstClr val="white"/>
                </a:solidFill>
                <a:effectLst/>
                <a:uLnTx/>
                <a:uFillTx/>
                <a:latin typeface="arial" panose="020B0604020202020204" pitchFamily="34" charset="0"/>
                <a:ea typeface="+mn-ea"/>
                <a:cs typeface="+mn-cs"/>
              </a:rPr>
              <a:t>B: NODOKĻU KONTROLES REZULTĀTI</a:t>
            </a:r>
          </a:p>
        </p:txBody>
      </p:sp>
      <p:sp>
        <p:nvSpPr>
          <p:cNvPr id="55" name="Flowchart: Process 54">
            <a:extLst>
              <a:ext uri="{FF2B5EF4-FFF2-40B4-BE49-F238E27FC236}">
                <a16:creationId xmlns:a16="http://schemas.microsoft.com/office/drawing/2014/main" id="{E13E7A85-3362-4842-9E8E-452F0A319BD6}"/>
              </a:ext>
            </a:extLst>
          </p:cNvPr>
          <p:cNvSpPr/>
          <p:nvPr/>
        </p:nvSpPr>
        <p:spPr>
          <a:xfrm>
            <a:off x="6181725" y="2732362"/>
            <a:ext cx="2714778" cy="255836"/>
          </a:xfrm>
          <a:prstGeom prst="flowChartProcess">
            <a:avLst/>
          </a:prstGeom>
          <a:solidFill>
            <a:srgbClr val="831355">
              <a:alpha val="95000"/>
            </a:srgb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0" cap="none" spc="0" normalizeH="0" noProof="0">
                <a:ln>
                  <a:noFill/>
                </a:ln>
                <a:solidFill>
                  <a:srgbClr val="FFFFFF"/>
                </a:solidFill>
                <a:effectLst/>
                <a:uLnTx/>
                <a:uFillTx/>
                <a:latin typeface="arial" panose="020B0604020202020204" pitchFamily="34" charset="0"/>
                <a:ea typeface="+mn-ea"/>
                <a:cs typeface="+mn-cs"/>
              </a:rPr>
              <a:t>Piekrītat VID lēmumam</a:t>
            </a:r>
          </a:p>
        </p:txBody>
      </p:sp>
      <p:sp>
        <p:nvSpPr>
          <p:cNvPr id="56" name="Flowchart: Process 55">
            <a:extLst>
              <a:ext uri="{FF2B5EF4-FFF2-40B4-BE49-F238E27FC236}">
                <a16:creationId xmlns:a16="http://schemas.microsoft.com/office/drawing/2014/main" id="{D95DBB57-72A3-42B6-99E5-5BA3B5E543D5}"/>
              </a:ext>
            </a:extLst>
          </p:cNvPr>
          <p:cNvSpPr/>
          <p:nvPr/>
        </p:nvSpPr>
        <p:spPr>
          <a:xfrm>
            <a:off x="9069397" y="2732362"/>
            <a:ext cx="2714616" cy="255836"/>
          </a:xfrm>
          <a:prstGeom prst="flowChartProcess">
            <a:avLst/>
          </a:prstGeom>
          <a:solidFill>
            <a:srgbClr val="831355">
              <a:alpha val="95000"/>
            </a:srgbClr>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0" cap="none" spc="0" normalizeH="0" noProof="0">
                <a:ln>
                  <a:noFill/>
                </a:ln>
                <a:solidFill>
                  <a:srgbClr val="FFFFFF"/>
                </a:solidFill>
                <a:effectLst/>
                <a:uLnTx/>
                <a:uFillTx/>
                <a:latin typeface="arial" panose="020B0604020202020204" pitchFamily="34" charset="0"/>
                <a:ea typeface="+mn-ea"/>
                <a:cs typeface="+mn-cs"/>
              </a:rPr>
              <a:t>Apstrīdat VID lēmumu</a:t>
            </a:r>
          </a:p>
        </p:txBody>
      </p:sp>
      <p:sp>
        <p:nvSpPr>
          <p:cNvPr id="87" name="Rectangle 86">
            <a:extLst>
              <a:ext uri="{FF2B5EF4-FFF2-40B4-BE49-F238E27FC236}">
                <a16:creationId xmlns:a16="http://schemas.microsoft.com/office/drawing/2014/main" id="{8E750585-7374-4EB3-ACE6-275C9512DE59}"/>
              </a:ext>
            </a:extLst>
          </p:cNvPr>
          <p:cNvSpPr/>
          <p:nvPr/>
        </p:nvSpPr>
        <p:spPr>
          <a:xfrm>
            <a:off x="436562" y="4933488"/>
            <a:ext cx="8497887" cy="1582738"/>
          </a:xfrm>
          <a:prstGeom prst="rect">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895350" rtl="0" eaLnBrk="1" fontAlgn="auto" latinLnBrk="0" hangingPunct="1">
              <a:lnSpc>
                <a:spcPct val="100000"/>
              </a:lnSpc>
              <a:spcBef>
                <a:spcPts val="0"/>
              </a:spcBef>
              <a:spcAft>
                <a:spcPts val="300"/>
              </a:spcAft>
              <a:buClrTx/>
              <a:buSzTx/>
              <a:buFontTx/>
              <a:buNone/>
              <a:tabLst/>
              <a:defRPr/>
            </a:pPr>
            <a:r>
              <a:rPr lang="lv-lv" sz="1050" b="1" i="0" u="none" strike="noStrike" kern="0" cap="none" spc="0" normalizeH="0" noProof="0" dirty="0">
                <a:ln>
                  <a:noFill/>
                </a:ln>
                <a:solidFill>
                  <a:srgbClr val="E57100"/>
                </a:solidFill>
                <a:effectLst/>
                <a:uLnTx/>
                <a:uFillTx/>
                <a:latin typeface="arial" panose="020B0604020202020204" pitchFamily="34" charset="0"/>
                <a:ea typeface="+mn-ea"/>
                <a:cs typeface="+mn-cs"/>
              </a:rPr>
              <a:t>VID noteikumu pārkāpšanas sekas:</a:t>
            </a:r>
          </a:p>
          <a:p>
            <a:pPr marL="0" marR="0" lvl="0" indent="0" algn="l" defTabSz="895350" rtl="0" eaLnBrk="1" fontAlgn="auto" latinLnBrk="0" hangingPunct="1">
              <a:lnSpc>
                <a:spcPct val="100000"/>
              </a:lnSpc>
              <a:spcBef>
                <a:spcPts val="0"/>
              </a:spcBef>
              <a:spcAft>
                <a:spcPts val="300"/>
              </a:spcAft>
              <a:buClrTx/>
              <a:buSzTx/>
              <a:buFontTx/>
              <a:buNone/>
              <a:tabLst/>
              <a:defRPr/>
            </a:pPr>
            <a:r>
              <a:rPr lang="lv-lv" sz="1050" b="0" i="0" u="none" strike="noStrike" kern="0" cap="none" spc="0" normalizeH="0" noProof="0" dirty="0">
                <a:ln>
                  <a:noFill/>
                </a:ln>
                <a:solidFill>
                  <a:prstClr val="black"/>
                </a:solidFill>
                <a:effectLst/>
                <a:uLnTx/>
                <a:uFillTx/>
                <a:latin typeface="arial" panose="020B0604020202020204" pitchFamily="34" charset="0"/>
                <a:ea typeface="+mn-ea"/>
                <a:cs typeface="+mn-cs"/>
              </a:rPr>
              <a:t>* 0,05 % apmērā par katru nokavēto dienu</a:t>
            </a:r>
          </a:p>
          <a:p>
            <a:pPr marL="0" marR="0" lvl="0" indent="0" algn="l" defTabSz="895350" rtl="0" eaLnBrk="1" fontAlgn="auto" latinLnBrk="0" hangingPunct="1">
              <a:lnSpc>
                <a:spcPct val="100000"/>
              </a:lnSpc>
              <a:spcBef>
                <a:spcPts val="0"/>
              </a:spcBef>
              <a:spcAft>
                <a:spcPts val="300"/>
              </a:spcAft>
              <a:buClrTx/>
              <a:buSzTx/>
              <a:buFontTx/>
              <a:buNone/>
              <a:tabLst/>
              <a:defRPr/>
            </a:pPr>
            <a:r>
              <a:rPr lang="lv-lv" sz="1050" b="0" i="0" u="none" strike="noStrike" kern="0" cap="none" spc="0" normalizeH="0" noProof="0" dirty="0">
                <a:ln>
                  <a:noFill/>
                </a:ln>
                <a:solidFill>
                  <a:prstClr val="black"/>
                </a:solidFill>
                <a:effectLst/>
                <a:uLnTx/>
                <a:uFillTx/>
                <a:latin typeface="arial" panose="020B0604020202020204" pitchFamily="34" charset="0"/>
                <a:ea typeface="+mn-ea"/>
                <a:cs typeface="+mn-cs"/>
              </a:rPr>
              <a:t>* Publikācija nodokļu parādnieku sarakst</a:t>
            </a:r>
            <a:r>
              <a:rPr lang="lv-LV" sz="1050" b="0" i="0" u="none" strike="noStrike" kern="0" cap="none" spc="0" normalizeH="0" noProof="0" dirty="0">
                <a:ln>
                  <a:noFill/>
                </a:ln>
                <a:solidFill>
                  <a:prstClr val="black"/>
                </a:solidFill>
                <a:effectLst/>
                <a:uLnTx/>
                <a:uFillTx/>
                <a:latin typeface="arial" panose="020B0604020202020204" pitchFamily="34" charset="0"/>
                <a:ea typeface="+mn-ea"/>
                <a:cs typeface="+mn-cs"/>
              </a:rPr>
              <a:t>ā</a:t>
            </a:r>
            <a:endParaRPr lang="lv-lv" sz="1050" b="0" i="0" u="none" strike="noStrike" kern="0" cap="none" spc="0" normalizeH="0" noProof="0" dirty="0">
              <a:ln>
                <a:noFill/>
              </a:ln>
              <a:solidFill>
                <a:prstClr val="black"/>
              </a:solidFill>
              <a:effectLst/>
              <a:uLnTx/>
              <a:uFillTx/>
              <a:latin typeface="arial" panose="020B0604020202020204" pitchFamily="34" charset="0"/>
              <a:ea typeface="+mn-ea"/>
              <a:cs typeface="+mn-cs"/>
            </a:endParaRPr>
          </a:p>
          <a:p>
            <a:pPr marL="0" marR="0" lvl="0" indent="0" algn="l" defTabSz="895350" rtl="0" eaLnBrk="1" fontAlgn="auto" latinLnBrk="0" hangingPunct="1">
              <a:lnSpc>
                <a:spcPct val="100000"/>
              </a:lnSpc>
              <a:spcBef>
                <a:spcPts val="0"/>
              </a:spcBef>
              <a:spcAft>
                <a:spcPts val="300"/>
              </a:spcAft>
              <a:buClrTx/>
              <a:buSzTx/>
              <a:buFontTx/>
              <a:buNone/>
              <a:tabLst/>
              <a:defRPr/>
            </a:pPr>
            <a:r>
              <a:rPr lang="lv-lv" sz="1000" b="0" i="0" u="none" strike="noStrike" kern="0" cap="none" spc="0" normalizeH="0" noProof="0" dirty="0">
                <a:ln>
                  <a:noFill/>
                </a:ln>
                <a:solidFill>
                  <a:srgbClr val="E57100"/>
                </a:solidFill>
                <a:effectLst/>
                <a:uLnTx/>
                <a:uFillTx/>
                <a:latin typeface="arial" panose="020B0604020202020204" pitchFamily="34" charset="0"/>
                <a:ea typeface="+mn-ea"/>
                <a:cs typeface="+mn-cs"/>
              </a:rPr>
              <a:t>* </a:t>
            </a:r>
            <a:r>
              <a:rPr lang="lv-lv" sz="1000" b="1" i="0" u="none" strike="noStrike" kern="0" cap="none" spc="0" normalizeH="0" noProof="0" dirty="0">
                <a:ln>
                  <a:noFill/>
                </a:ln>
                <a:solidFill>
                  <a:srgbClr val="E57100"/>
                </a:solidFill>
                <a:effectLst/>
                <a:uLnTx/>
                <a:uFillTx/>
                <a:latin typeface="arial" panose="020B0604020202020204" pitchFamily="34" charset="0"/>
                <a:ea typeface="+mn-ea"/>
                <a:cs typeface="+mn-cs"/>
              </a:rPr>
              <a:t>Sākta parādu piedziņas procedūra</a:t>
            </a:r>
          </a:p>
          <a:p>
            <a:pPr marL="171450" marR="0" lvl="0" indent="-171450" algn="l" defTabSz="89535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Iesniedziet </a:t>
            </a:r>
            <a:r>
              <a:rPr lang="lv-lv" sz="1000" b="0" i="0" u="sng" strike="noStrike" kern="0" cap="none" spc="0" normalizeH="0" noProof="0" dirty="0">
                <a:ln>
                  <a:noFill/>
                </a:ln>
                <a:solidFill>
                  <a:srgbClr val="E57100"/>
                </a:solidFill>
                <a:effectLst/>
                <a:uLnTx/>
                <a:uFillTx/>
                <a:latin typeface="arial" panose="020B0604020202020204" pitchFamily="34" charset="0"/>
                <a:ea typeface="+mn-ea"/>
                <a:cs typeface="+mn-cs"/>
              </a:rPr>
              <a:t>pieteikumu,</a:t>
            </a: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 izmantojot EDS.</a:t>
            </a:r>
          </a:p>
          <a:p>
            <a:pPr marL="171450" lvl="0" indent="-171450" defTabSz="895350" rtl="0">
              <a:spcAft>
                <a:spcPts val="300"/>
              </a:spcAft>
              <a:buFont typeface="Arial" panose="020B0604020202020204" pitchFamily="34" charset="0"/>
              <a:buChar char="•"/>
              <a:defRPr/>
            </a:pP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Nodokļu parāda atmaksas </a:t>
            </a: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restrukturizācija</a:t>
            </a: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 līdz trim gadiem (ne vēlāk kā sešus mēnešus pēc paziņojuma par </a:t>
            </a:r>
            <a:r>
              <a:rPr lang="lv-lv" sz="1000" kern="0" dirty="0">
                <a:solidFill>
                  <a:prstClr val="black"/>
                </a:solidFill>
                <a:latin typeface="arial" panose="020B0604020202020204" pitchFamily="34" charset="0"/>
              </a:rPr>
              <a:t>lēmumu atgūt nokavētos nodokļu maksājumus</a:t>
            </a: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a:t>
            </a:r>
          </a:p>
          <a:p>
            <a:pPr marL="360000" marR="0" lvl="0" indent="-180000" algn="l" defTabSz="895350" rtl="0" eaLnBrk="1" fontAlgn="auto" latinLnBrk="0" hangingPunct="1">
              <a:lnSpc>
                <a:spcPct val="100000"/>
              </a:lnSpc>
              <a:spcBef>
                <a:spcPts val="0"/>
              </a:spcBef>
              <a:spcAft>
                <a:spcPts val="300"/>
              </a:spcAft>
              <a:buClrTx/>
              <a:buSzTx/>
              <a:buFontTx/>
              <a:buNone/>
              <a:tabLst/>
              <a:defRPr/>
            </a:pP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 Publikācija nodokļu parādnieku sarakstā *0,025 % par katru nokavēto dienu</a:t>
            </a:r>
          </a:p>
        </p:txBody>
      </p:sp>
      <p:sp>
        <p:nvSpPr>
          <p:cNvPr id="88" name="Rectangle 87">
            <a:extLst>
              <a:ext uri="{FF2B5EF4-FFF2-40B4-BE49-F238E27FC236}">
                <a16:creationId xmlns:a16="http://schemas.microsoft.com/office/drawing/2014/main" id="{AB7F8471-C383-4AC2-949A-8A2556BBA088}"/>
              </a:ext>
            </a:extLst>
          </p:cNvPr>
          <p:cNvSpPr/>
          <p:nvPr/>
        </p:nvSpPr>
        <p:spPr>
          <a:xfrm>
            <a:off x="9040813" y="4920743"/>
            <a:ext cx="2714625" cy="819150"/>
          </a:xfrm>
          <a:prstGeom prst="rect">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895350" rtl="0" eaLnBrk="1" fontAlgn="auto" latinLnBrk="0" hangingPunct="1">
              <a:lnSpc>
                <a:spcPct val="100000"/>
              </a:lnSpc>
              <a:spcBef>
                <a:spcPts val="0"/>
              </a:spcBef>
              <a:spcAft>
                <a:spcPts val="300"/>
              </a:spcAft>
              <a:buClrTx/>
              <a:buSzTx/>
              <a:buFontTx/>
              <a:buNone/>
              <a:tabLst/>
              <a:defRPr/>
            </a:pPr>
            <a:r>
              <a:rPr lang="lv-lv" sz="1000" b="1" i="0" u="none" strike="noStrike" kern="0" cap="none" spc="0" normalizeH="0" noProof="0" dirty="0">
                <a:ln>
                  <a:noFill/>
                </a:ln>
                <a:solidFill>
                  <a:srgbClr val="990066"/>
                </a:solidFill>
                <a:effectLst/>
                <a:uLnTx/>
                <a:uFillTx/>
                <a:latin typeface="arial" panose="020B0604020202020204" pitchFamily="34" charset="0"/>
                <a:ea typeface="+mn-ea"/>
                <a:cs typeface="+mn-cs"/>
              </a:rPr>
              <a:t>Sekas par VID noteikumu pārkāpšanu:</a:t>
            </a:r>
          </a:p>
          <a:p>
            <a:pPr marL="0" marR="0" lvl="0" indent="0" algn="l" defTabSz="895350" rtl="0" eaLnBrk="1" fontAlgn="auto" latinLnBrk="0" hangingPunct="1">
              <a:lnSpc>
                <a:spcPct val="100000"/>
              </a:lnSpc>
              <a:spcBef>
                <a:spcPts val="0"/>
              </a:spcBef>
              <a:spcAft>
                <a:spcPts val="300"/>
              </a:spcAft>
              <a:buClrTx/>
              <a:buSzTx/>
              <a:buFontTx/>
              <a:buNone/>
              <a:tabLst/>
              <a:defRPr/>
            </a:pPr>
            <a:r>
              <a:rPr lang="lv-lv" sz="1000" b="0" i="0" u="none" strike="noStrike" kern="0" cap="none" spc="0" normalizeH="0" noProof="0" dirty="0">
                <a:ln>
                  <a:noFill/>
                </a:ln>
                <a:solidFill>
                  <a:prstClr val="black"/>
                </a:solidFill>
                <a:effectLst/>
                <a:uLnTx/>
                <a:uFillTx/>
                <a:latin typeface="arial" panose="020B0604020202020204" pitchFamily="34" charset="0"/>
                <a:ea typeface="+mn-ea"/>
                <a:cs typeface="+mn-cs"/>
              </a:rPr>
              <a:t>Līgums ar VID izbeigts </a:t>
            </a:r>
          </a:p>
        </p:txBody>
      </p:sp>
      <p:sp>
        <p:nvSpPr>
          <p:cNvPr id="12" name="TextBox 11">
            <a:extLst>
              <a:ext uri="{FF2B5EF4-FFF2-40B4-BE49-F238E27FC236}">
                <a16:creationId xmlns:a16="http://schemas.microsoft.com/office/drawing/2014/main" id="{A4F6DE73-5CCD-4595-9C16-11D9ED3DF451}"/>
              </a:ext>
            </a:extLst>
          </p:cNvPr>
          <p:cNvSpPr txBox="1"/>
          <p:nvPr/>
        </p:nvSpPr>
        <p:spPr>
          <a:xfrm>
            <a:off x="338138" y="4041775"/>
            <a:ext cx="689612" cy="246221"/>
          </a:xfrm>
          <a:prstGeom prst="rect">
            <a:avLst/>
          </a:prstGeom>
          <a:solidFill>
            <a:schemeClr val="accent4"/>
          </a:solidFill>
          <a:ln>
            <a:solidFill>
              <a:schemeClr val="bg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0" cap="none" spc="0" normalizeH="0" noProof="0">
                <a:ln>
                  <a:noFill/>
                </a:ln>
                <a:solidFill>
                  <a:prstClr val="white"/>
                </a:solidFill>
                <a:effectLst/>
                <a:uLnTx/>
                <a:uFillTx/>
                <a:latin typeface="arial" panose="020B0604020202020204" pitchFamily="34" charset="0"/>
                <a:ea typeface="+mn-ea"/>
                <a:cs typeface="+mn-cs"/>
              </a:rPr>
              <a:t>Ieguvumi</a:t>
            </a:r>
            <a:endParaRPr kumimoji="0" lang="pl-PL" sz="1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0" name="TextBox 89">
            <a:extLst>
              <a:ext uri="{FF2B5EF4-FFF2-40B4-BE49-F238E27FC236}">
                <a16:creationId xmlns:a16="http://schemas.microsoft.com/office/drawing/2014/main" id="{2F8B07C5-C493-4369-B83F-7E3DAFB53869}"/>
              </a:ext>
            </a:extLst>
          </p:cNvPr>
          <p:cNvSpPr txBox="1"/>
          <p:nvPr/>
        </p:nvSpPr>
        <p:spPr>
          <a:xfrm>
            <a:off x="8285158" y="4260063"/>
            <a:ext cx="689612" cy="246221"/>
          </a:xfrm>
          <a:prstGeom prst="rect">
            <a:avLst/>
          </a:prstGeom>
          <a:solidFill>
            <a:schemeClr val="tx2"/>
          </a:solidFill>
          <a:ln>
            <a:solidFill>
              <a:schemeClr val="bg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0" cap="none" spc="0" normalizeH="0" noProof="0" dirty="0">
                <a:ln>
                  <a:noFill/>
                </a:ln>
                <a:solidFill>
                  <a:prstClr val="white"/>
                </a:solidFill>
                <a:effectLst/>
                <a:uLnTx/>
                <a:uFillTx/>
                <a:latin typeface="arial" panose="020B0604020202020204" pitchFamily="34" charset="0"/>
                <a:ea typeface="+mn-ea"/>
                <a:cs typeface="+mn-cs"/>
              </a:rPr>
              <a:t>Ieguvumi</a:t>
            </a:r>
            <a:endParaRPr kumimoji="0" lang="pl-PL" sz="1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1" name="TextBox 90">
            <a:extLst>
              <a:ext uri="{FF2B5EF4-FFF2-40B4-BE49-F238E27FC236}">
                <a16:creationId xmlns:a16="http://schemas.microsoft.com/office/drawing/2014/main" id="{69F1B4E3-089E-497F-A61B-55C7C5080670}"/>
              </a:ext>
            </a:extLst>
          </p:cNvPr>
          <p:cNvSpPr txBox="1"/>
          <p:nvPr/>
        </p:nvSpPr>
        <p:spPr>
          <a:xfrm>
            <a:off x="11243428" y="4096285"/>
            <a:ext cx="689612" cy="246221"/>
          </a:xfrm>
          <a:prstGeom prst="rect">
            <a:avLst/>
          </a:prstGeom>
          <a:solidFill>
            <a:schemeClr val="tx2"/>
          </a:solidFill>
          <a:ln>
            <a:solidFill>
              <a:schemeClr val="bg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0" cap="none" spc="0" normalizeH="0" noProof="0" dirty="0">
                <a:ln>
                  <a:noFill/>
                </a:ln>
                <a:solidFill>
                  <a:prstClr val="white"/>
                </a:solidFill>
                <a:effectLst/>
                <a:uLnTx/>
                <a:uFillTx/>
                <a:latin typeface="arial" panose="020B0604020202020204" pitchFamily="34" charset="0"/>
                <a:ea typeface="+mn-ea"/>
                <a:cs typeface="+mn-cs"/>
              </a:rPr>
              <a:t>Ieguvumi</a:t>
            </a:r>
            <a:endParaRPr kumimoji="0" lang="pl-PL" sz="1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3" name="Freeform 113">
            <a:extLst>
              <a:ext uri="{FF2B5EF4-FFF2-40B4-BE49-F238E27FC236}">
                <a16:creationId xmlns:a16="http://schemas.microsoft.com/office/drawing/2014/main" id="{9E19BA29-0397-410B-83A0-3D36D21D1914}"/>
              </a:ext>
            </a:extLst>
          </p:cNvPr>
          <p:cNvSpPr>
            <a:spLocks noChangeAspect="1" noEditPoints="1"/>
          </p:cNvSpPr>
          <p:nvPr/>
        </p:nvSpPr>
        <p:spPr bwMode="auto">
          <a:xfrm>
            <a:off x="6236462" y="2776313"/>
            <a:ext cx="175726" cy="173868"/>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87 w 200"/>
              <a:gd name="T11" fmla="*/ 143 h 200"/>
              <a:gd name="T12" fmla="*/ 50 w 200"/>
              <a:gd name="T13" fmla="*/ 105 h 200"/>
              <a:gd name="T14" fmla="*/ 67 w 200"/>
              <a:gd name="T15" fmla="*/ 87 h 200"/>
              <a:gd name="T16" fmla="*/ 87 w 200"/>
              <a:gd name="T17" fmla="*/ 107 h 200"/>
              <a:gd name="T18" fmla="*/ 137 w 200"/>
              <a:gd name="T19" fmla="*/ 57 h 200"/>
              <a:gd name="T20" fmla="*/ 155 w 200"/>
              <a:gd name="T21" fmla="*/ 75 h 200"/>
              <a:gd name="T22" fmla="*/ 87 w 200"/>
              <a:gd name="T23" fmla="*/ 14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200">
                <a:moveTo>
                  <a:pt x="100" y="0"/>
                </a:moveTo>
                <a:cubicBezTo>
                  <a:pt x="44" y="0"/>
                  <a:pt x="0" y="45"/>
                  <a:pt x="0" y="100"/>
                </a:cubicBezTo>
                <a:cubicBezTo>
                  <a:pt x="0" y="155"/>
                  <a:pt x="44" y="200"/>
                  <a:pt x="100" y="200"/>
                </a:cubicBezTo>
                <a:cubicBezTo>
                  <a:pt x="155" y="200"/>
                  <a:pt x="200" y="155"/>
                  <a:pt x="200" y="100"/>
                </a:cubicBezTo>
                <a:cubicBezTo>
                  <a:pt x="200" y="45"/>
                  <a:pt x="155" y="0"/>
                  <a:pt x="100" y="0"/>
                </a:cubicBezTo>
                <a:close/>
                <a:moveTo>
                  <a:pt x="87" y="143"/>
                </a:moveTo>
                <a:cubicBezTo>
                  <a:pt x="50" y="105"/>
                  <a:pt x="50" y="105"/>
                  <a:pt x="50" y="105"/>
                </a:cubicBezTo>
                <a:cubicBezTo>
                  <a:pt x="67" y="87"/>
                  <a:pt x="67" y="87"/>
                  <a:pt x="67" y="87"/>
                </a:cubicBezTo>
                <a:cubicBezTo>
                  <a:pt x="87" y="107"/>
                  <a:pt x="87" y="107"/>
                  <a:pt x="87" y="107"/>
                </a:cubicBezTo>
                <a:cubicBezTo>
                  <a:pt x="137" y="57"/>
                  <a:pt x="137" y="57"/>
                  <a:pt x="137" y="57"/>
                </a:cubicBezTo>
                <a:cubicBezTo>
                  <a:pt x="155" y="75"/>
                  <a:pt x="155" y="75"/>
                  <a:pt x="155" y="75"/>
                </a:cubicBezTo>
                <a:lnTo>
                  <a:pt x="87" y="143"/>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4" name="Oval 93">
            <a:extLst>
              <a:ext uri="{FF2B5EF4-FFF2-40B4-BE49-F238E27FC236}">
                <a16:creationId xmlns:a16="http://schemas.microsoft.com/office/drawing/2014/main" id="{AEB3D81C-A02C-4D36-860D-6E1CBE3C1601}"/>
              </a:ext>
            </a:extLst>
          </p:cNvPr>
          <p:cNvSpPr/>
          <p:nvPr/>
        </p:nvSpPr>
        <p:spPr>
          <a:xfrm>
            <a:off x="9053421" y="1833126"/>
            <a:ext cx="209421" cy="192389"/>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7" name="Freeform 95">
            <a:extLst>
              <a:ext uri="{FF2B5EF4-FFF2-40B4-BE49-F238E27FC236}">
                <a16:creationId xmlns:a16="http://schemas.microsoft.com/office/drawing/2014/main" id="{308EF938-BCDA-46A7-9F98-7263D554F921}"/>
              </a:ext>
            </a:extLst>
          </p:cNvPr>
          <p:cNvSpPr>
            <a:spLocks noChangeAspect="1" noEditPoints="1"/>
          </p:cNvSpPr>
          <p:nvPr/>
        </p:nvSpPr>
        <p:spPr bwMode="auto">
          <a:xfrm>
            <a:off x="9151618" y="2776321"/>
            <a:ext cx="175262" cy="173934"/>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49 w 200"/>
              <a:gd name="T11" fmla="*/ 132 h 200"/>
              <a:gd name="T12" fmla="*/ 131 w 200"/>
              <a:gd name="T13" fmla="*/ 149 h 200"/>
              <a:gd name="T14" fmla="*/ 100 w 200"/>
              <a:gd name="T15" fmla="*/ 118 h 200"/>
              <a:gd name="T16" fmla="*/ 68 w 200"/>
              <a:gd name="T17" fmla="*/ 149 h 200"/>
              <a:gd name="T18" fmla="*/ 51 w 200"/>
              <a:gd name="T19" fmla="*/ 132 h 200"/>
              <a:gd name="T20" fmla="*/ 82 w 200"/>
              <a:gd name="T21" fmla="*/ 100 h 200"/>
              <a:gd name="T22" fmla="*/ 51 w 200"/>
              <a:gd name="T23" fmla="*/ 69 h 200"/>
              <a:gd name="T24" fmla="*/ 68 w 200"/>
              <a:gd name="T25" fmla="*/ 51 h 200"/>
              <a:gd name="T26" fmla="*/ 100 w 200"/>
              <a:gd name="T27" fmla="*/ 83 h 200"/>
              <a:gd name="T28" fmla="*/ 131 w 200"/>
              <a:gd name="T29" fmla="*/ 51 h 200"/>
              <a:gd name="T30" fmla="*/ 149 w 200"/>
              <a:gd name="T31" fmla="*/ 69 h 200"/>
              <a:gd name="T32" fmla="*/ 117 w 200"/>
              <a:gd name="T33" fmla="*/ 100 h 200"/>
              <a:gd name="T34" fmla="*/ 149 w 200"/>
              <a:gd name="T35" fmla="*/ 13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200">
                <a:moveTo>
                  <a:pt x="100" y="0"/>
                </a:moveTo>
                <a:cubicBezTo>
                  <a:pt x="44" y="0"/>
                  <a:pt x="0" y="45"/>
                  <a:pt x="0" y="100"/>
                </a:cubicBezTo>
                <a:cubicBezTo>
                  <a:pt x="0" y="156"/>
                  <a:pt x="44" y="200"/>
                  <a:pt x="100" y="200"/>
                </a:cubicBezTo>
                <a:cubicBezTo>
                  <a:pt x="155" y="200"/>
                  <a:pt x="200" y="156"/>
                  <a:pt x="200" y="100"/>
                </a:cubicBezTo>
                <a:cubicBezTo>
                  <a:pt x="200" y="45"/>
                  <a:pt x="155" y="0"/>
                  <a:pt x="100" y="0"/>
                </a:cubicBezTo>
                <a:close/>
                <a:moveTo>
                  <a:pt x="149" y="132"/>
                </a:moveTo>
                <a:cubicBezTo>
                  <a:pt x="131" y="149"/>
                  <a:pt x="131" y="149"/>
                  <a:pt x="131" y="149"/>
                </a:cubicBezTo>
                <a:cubicBezTo>
                  <a:pt x="100" y="118"/>
                  <a:pt x="100" y="118"/>
                  <a:pt x="100" y="118"/>
                </a:cubicBezTo>
                <a:cubicBezTo>
                  <a:pt x="68" y="149"/>
                  <a:pt x="68" y="149"/>
                  <a:pt x="68" y="149"/>
                </a:cubicBezTo>
                <a:cubicBezTo>
                  <a:pt x="51" y="132"/>
                  <a:pt x="51" y="132"/>
                  <a:pt x="51" y="132"/>
                </a:cubicBezTo>
                <a:cubicBezTo>
                  <a:pt x="82" y="100"/>
                  <a:pt x="82" y="100"/>
                  <a:pt x="82" y="100"/>
                </a:cubicBezTo>
                <a:cubicBezTo>
                  <a:pt x="51" y="69"/>
                  <a:pt x="51" y="69"/>
                  <a:pt x="51" y="69"/>
                </a:cubicBezTo>
                <a:cubicBezTo>
                  <a:pt x="68" y="51"/>
                  <a:pt x="68" y="51"/>
                  <a:pt x="68" y="51"/>
                </a:cubicBezTo>
                <a:cubicBezTo>
                  <a:pt x="100" y="83"/>
                  <a:pt x="100" y="83"/>
                  <a:pt x="100" y="83"/>
                </a:cubicBezTo>
                <a:cubicBezTo>
                  <a:pt x="131" y="51"/>
                  <a:pt x="131" y="51"/>
                  <a:pt x="131" y="51"/>
                </a:cubicBezTo>
                <a:cubicBezTo>
                  <a:pt x="149" y="69"/>
                  <a:pt x="149" y="69"/>
                  <a:pt x="149" y="69"/>
                </a:cubicBezTo>
                <a:cubicBezTo>
                  <a:pt x="117" y="100"/>
                  <a:pt x="117" y="100"/>
                  <a:pt x="117" y="100"/>
                </a:cubicBezTo>
                <a:lnTo>
                  <a:pt x="149" y="132"/>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98" name="Group 97">
            <a:extLst>
              <a:ext uri="{FF2B5EF4-FFF2-40B4-BE49-F238E27FC236}">
                <a16:creationId xmlns:a16="http://schemas.microsoft.com/office/drawing/2014/main" id="{FF283AFA-0D9D-46DD-8ADC-70628C5080F2}"/>
              </a:ext>
            </a:extLst>
          </p:cNvPr>
          <p:cNvGrpSpPr/>
          <p:nvPr/>
        </p:nvGrpSpPr>
        <p:grpSpPr>
          <a:xfrm>
            <a:off x="5626663" y="4491407"/>
            <a:ext cx="337216" cy="336202"/>
            <a:chOff x="3006610" y="4246198"/>
            <a:chExt cx="337216" cy="336202"/>
          </a:xfrm>
        </p:grpSpPr>
        <p:sp>
          <p:nvSpPr>
            <p:cNvPr id="99" name="Oval 98">
              <a:extLst>
                <a:ext uri="{FF2B5EF4-FFF2-40B4-BE49-F238E27FC236}">
                  <a16:creationId xmlns:a16="http://schemas.microsoft.com/office/drawing/2014/main" id="{CADCEC71-BFCC-4879-A50C-192895A826BA}"/>
                </a:ext>
              </a:extLst>
            </p:cNvPr>
            <p:cNvSpPr/>
            <p:nvPr/>
          </p:nvSpPr>
          <p:spPr>
            <a:xfrm>
              <a:off x="3051249" y="4308437"/>
              <a:ext cx="263397" cy="2633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0" name="Freeform 98">
              <a:extLst>
                <a:ext uri="{FF2B5EF4-FFF2-40B4-BE49-F238E27FC236}">
                  <a16:creationId xmlns:a16="http://schemas.microsoft.com/office/drawing/2014/main" id="{79547B0E-2CF9-4C2F-9B6C-80178AC57913}"/>
                </a:ext>
              </a:extLst>
            </p:cNvPr>
            <p:cNvSpPr>
              <a:spLocks noChangeAspect="1" noEditPoints="1"/>
            </p:cNvSpPr>
            <p:nvPr/>
          </p:nvSpPr>
          <p:spPr bwMode="auto">
            <a:xfrm>
              <a:off x="3006610" y="4246198"/>
              <a:ext cx="337216" cy="336202"/>
            </a:xfrm>
            <a:custGeom>
              <a:avLst/>
              <a:gdLst>
                <a:gd name="T0" fmla="*/ 181 w 220"/>
                <a:gd name="T1" fmla="*/ 39 h 219"/>
                <a:gd name="T2" fmla="*/ 39 w 220"/>
                <a:gd name="T3" fmla="*/ 39 h 219"/>
                <a:gd name="T4" fmla="*/ 39 w 220"/>
                <a:gd name="T5" fmla="*/ 180 h 219"/>
                <a:gd name="T6" fmla="*/ 181 w 220"/>
                <a:gd name="T7" fmla="*/ 180 h 219"/>
                <a:gd name="T8" fmla="*/ 181 w 220"/>
                <a:gd name="T9" fmla="*/ 39 h 219"/>
                <a:gd name="T10" fmla="*/ 167 w 220"/>
                <a:gd name="T11" fmla="*/ 122 h 219"/>
                <a:gd name="T12" fmla="*/ 122 w 220"/>
                <a:gd name="T13" fmla="*/ 122 h 219"/>
                <a:gd name="T14" fmla="*/ 122 w 220"/>
                <a:gd name="T15" fmla="*/ 166 h 219"/>
                <a:gd name="T16" fmla="*/ 97 w 220"/>
                <a:gd name="T17" fmla="*/ 166 h 219"/>
                <a:gd name="T18" fmla="*/ 97 w 220"/>
                <a:gd name="T19" fmla="*/ 122 h 219"/>
                <a:gd name="T20" fmla="*/ 53 w 220"/>
                <a:gd name="T21" fmla="*/ 122 h 219"/>
                <a:gd name="T22" fmla="*/ 53 w 220"/>
                <a:gd name="T23" fmla="*/ 97 h 219"/>
                <a:gd name="T24" fmla="*/ 97 w 220"/>
                <a:gd name="T25" fmla="*/ 97 h 219"/>
                <a:gd name="T26" fmla="*/ 97 w 220"/>
                <a:gd name="T27" fmla="*/ 53 h 219"/>
                <a:gd name="T28" fmla="*/ 122 w 220"/>
                <a:gd name="T29" fmla="*/ 53 h 219"/>
                <a:gd name="T30" fmla="*/ 122 w 220"/>
                <a:gd name="T31" fmla="*/ 97 h 219"/>
                <a:gd name="T32" fmla="*/ 167 w 220"/>
                <a:gd name="T33" fmla="*/ 97 h 219"/>
                <a:gd name="T34" fmla="*/ 167 w 220"/>
                <a:gd name="T35" fmla="*/ 12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0" h="219">
                  <a:moveTo>
                    <a:pt x="181" y="39"/>
                  </a:moveTo>
                  <a:cubicBezTo>
                    <a:pt x="142" y="0"/>
                    <a:pt x="78" y="0"/>
                    <a:pt x="39" y="39"/>
                  </a:cubicBezTo>
                  <a:cubicBezTo>
                    <a:pt x="0" y="78"/>
                    <a:pt x="0" y="141"/>
                    <a:pt x="39" y="180"/>
                  </a:cubicBezTo>
                  <a:cubicBezTo>
                    <a:pt x="78" y="219"/>
                    <a:pt x="142" y="219"/>
                    <a:pt x="181" y="180"/>
                  </a:cubicBezTo>
                  <a:cubicBezTo>
                    <a:pt x="220" y="141"/>
                    <a:pt x="220" y="78"/>
                    <a:pt x="181" y="39"/>
                  </a:cubicBezTo>
                  <a:close/>
                  <a:moveTo>
                    <a:pt x="167" y="122"/>
                  </a:moveTo>
                  <a:cubicBezTo>
                    <a:pt x="122" y="122"/>
                    <a:pt x="122" y="122"/>
                    <a:pt x="122" y="122"/>
                  </a:cubicBezTo>
                  <a:cubicBezTo>
                    <a:pt x="122" y="166"/>
                    <a:pt x="122" y="166"/>
                    <a:pt x="122" y="166"/>
                  </a:cubicBezTo>
                  <a:cubicBezTo>
                    <a:pt x="97" y="166"/>
                    <a:pt x="97" y="166"/>
                    <a:pt x="97" y="166"/>
                  </a:cubicBezTo>
                  <a:cubicBezTo>
                    <a:pt x="97" y="122"/>
                    <a:pt x="97" y="122"/>
                    <a:pt x="97" y="122"/>
                  </a:cubicBezTo>
                  <a:cubicBezTo>
                    <a:pt x="53" y="122"/>
                    <a:pt x="53" y="122"/>
                    <a:pt x="53" y="122"/>
                  </a:cubicBezTo>
                  <a:cubicBezTo>
                    <a:pt x="53" y="97"/>
                    <a:pt x="53" y="97"/>
                    <a:pt x="53" y="97"/>
                  </a:cubicBezTo>
                  <a:cubicBezTo>
                    <a:pt x="97" y="97"/>
                    <a:pt x="97" y="97"/>
                    <a:pt x="97" y="97"/>
                  </a:cubicBezTo>
                  <a:cubicBezTo>
                    <a:pt x="97" y="53"/>
                    <a:pt x="97" y="53"/>
                    <a:pt x="97" y="53"/>
                  </a:cubicBezTo>
                  <a:cubicBezTo>
                    <a:pt x="122" y="53"/>
                    <a:pt x="122" y="53"/>
                    <a:pt x="122" y="53"/>
                  </a:cubicBezTo>
                  <a:cubicBezTo>
                    <a:pt x="122" y="97"/>
                    <a:pt x="122" y="97"/>
                    <a:pt x="122" y="97"/>
                  </a:cubicBezTo>
                  <a:cubicBezTo>
                    <a:pt x="167" y="97"/>
                    <a:pt x="167" y="97"/>
                    <a:pt x="167" y="97"/>
                  </a:cubicBezTo>
                  <a:lnTo>
                    <a:pt x="167" y="122"/>
                  </a:lnTo>
                  <a:close/>
                </a:path>
              </a:pathLst>
            </a:custGeom>
            <a:solidFill>
              <a:schemeClr val="accent4"/>
            </a:solidFill>
            <a:ln>
              <a:noFill/>
            </a:ln>
          </p:spPr>
          <p:txBody>
            <a:bodyPr vert="horz" wrap="square" lIns="78191" tIns="39096" rIns="78191" bIns="39096"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101" name="Group 100">
            <a:extLst>
              <a:ext uri="{FF2B5EF4-FFF2-40B4-BE49-F238E27FC236}">
                <a16:creationId xmlns:a16="http://schemas.microsoft.com/office/drawing/2014/main" id="{FC2CFF54-7034-44ED-9C3F-2B71061D23D8}"/>
              </a:ext>
            </a:extLst>
          </p:cNvPr>
          <p:cNvGrpSpPr/>
          <p:nvPr/>
        </p:nvGrpSpPr>
        <p:grpSpPr>
          <a:xfrm>
            <a:off x="8484024" y="4736378"/>
            <a:ext cx="337216" cy="336202"/>
            <a:chOff x="3006610" y="4246198"/>
            <a:chExt cx="337216" cy="336202"/>
          </a:xfrm>
        </p:grpSpPr>
        <p:sp>
          <p:nvSpPr>
            <p:cNvPr id="102" name="Oval 101">
              <a:extLst>
                <a:ext uri="{FF2B5EF4-FFF2-40B4-BE49-F238E27FC236}">
                  <a16:creationId xmlns:a16="http://schemas.microsoft.com/office/drawing/2014/main" id="{014C6466-4805-4EFD-9A94-58BCA03D1061}"/>
                </a:ext>
              </a:extLst>
            </p:cNvPr>
            <p:cNvSpPr/>
            <p:nvPr/>
          </p:nvSpPr>
          <p:spPr>
            <a:xfrm>
              <a:off x="3051249" y="4308437"/>
              <a:ext cx="263397" cy="2633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3" name="Freeform 98">
              <a:extLst>
                <a:ext uri="{FF2B5EF4-FFF2-40B4-BE49-F238E27FC236}">
                  <a16:creationId xmlns:a16="http://schemas.microsoft.com/office/drawing/2014/main" id="{D1A37815-A792-41A4-AD46-ED31EDF27F41}"/>
                </a:ext>
              </a:extLst>
            </p:cNvPr>
            <p:cNvSpPr>
              <a:spLocks noChangeAspect="1" noEditPoints="1"/>
            </p:cNvSpPr>
            <p:nvPr/>
          </p:nvSpPr>
          <p:spPr bwMode="auto">
            <a:xfrm>
              <a:off x="3006610" y="4246198"/>
              <a:ext cx="337216" cy="336202"/>
            </a:xfrm>
            <a:custGeom>
              <a:avLst/>
              <a:gdLst>
                <a:gd name="T0" fmla="*/ 181 w 220"/>
                <a:gd name="T1" fmla="*/ 39 h 219"/>
                <a:gd name="T2" fmla="*/ 39 w 220"/>
                <a:gd name="T3" fmla="*/ 39 h 219"/>
                <a:gd name="T4" fmla="*/ 39 w 220"/>
                <a:gd name="T5" fmla="*/ 180 h 219"/>
                <a:gd name="T6" fmla="*/ 181 w 220"/>
                <a:gd name="T7" fmla="*/ 180 h 219"/>
                <a:gd name="T8" fmla="*/ 181 w 220"/>
                <a:gd name="T9" fmla="*/ 39 h 219"/>
                <a:gd name="T10" fmla="*/ 167 w 220"/>
                <a:gd name="T11" fmla="*/ 122 h 219"/>
                <a:gd name="T12" fmla="*/ 122 w 220"/>
                <a:gd name="T13" fmla="*/ 122 h 219"/>
                <a:gd name="T14" fmla="*/ 122 w 220"/>
                <a:gd name="T15" fmla="*/ 166 h 219"/>
                <a:gd name="T16" fmla="*/ 97 w 220"/>
                <a:gd name="T17" fmla="*/ 166 h 219"/>
                <a:gd name="T18" fmla="*/ 97 w 220"/>
                <a:gd name="T19" fmla="*/ 122 h 219"/>
                <a:gd name="T20" fmla="*/ 53 w 220"/>
                <a:gd name="T21" fmla="*/ 122 h 219"/>
                <a:gd name="T22" fmla="*/ 53 w 220"/>
                <a:gd name="T23" fmla="*/ 97 h 219"/>
                <a:gd name="T24" fmla="*/ 97 w 220"/>
                <a:gd name="T25" fmla="*/ 97 h 219"/>
                <a:gd name="T26" fmla="*/ 97 w 220"/>
                <a:gd name="T27" fmla="*/ 53 h 219"/>
                <a:gd name="T28" fmla="*/ 122 w 220"/>
                <a:gd name="T29" fmla="*/ 53 h 219"/>
                <a:gd name="T30" fmla="*/ 122 w 220"/>
                <a:gd name="T31" fmla="*/ 97 h 219"/>
                <a:gd name="T32" fmla="*/ 167 w 220"/>
                <a:gd name="T33" fmla="*/ 97 h 219"/>
                <a:gd name="T34" fmla="*/ 167 w 220"/>
                <a:gd name="T35" fmla="*/ 12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0" h="219">
                  <a:moveTo>
                    <a:pt x="181" y="39"/>
                  </a:moveTo>
                  <a:cubicBezTo>
                    <a:pt x="142" y="0"/>
                    <a:pt x="78" y="0"/>
                    <a:pt x="39" y="39"/>
                  </a:cubicBezTo>
                  <a:cubicBezTo>
                    <a:pt x="0" y="78"/>
                    <a:pt x="0" y="141"/>
                    <a:pt x="39" y="180"/>
                  </a:cubicBezTo>
                  <a:cubicBezTo>
                    <a:pt x="78" y="219"/>
                    <a:pt x="142" y="219"/>
                    <a:pt x="181" y="180"/>
                  </a:cubicBezTo>
                  <a:cubicBezTo>
                    <a:pt x="220" y="141"/>
                    <a:pt x="220" y="78"/>
                    <a:pt x="181" y="39"/>
                  </a:cubicBezTo>
                  <a:close/>
                  <a:moveTo>
                    <a:pt x="167" y="122"/>
                  </a:moveTo>
                  <a:cubicBezTo>
                    <a:pt x="122" y="122"/>
                    <a:pt x="122" y="122"/>
                    <a:pt x="122" y="122"/>
                  </a:cubicBezTo>
                  <a:cubicBezTo>
                    <a:pt x="122" y="166"/>
                    <a:pt x="122" y="166"/>
                    <a:pt x="122" y="166"/>
                  </a:cubicBezTo>
                  <a:cubicBezTo>
                    <a:pt x="97" y="166"/>
                    <a:pt x="97" y="166"/>
                    <a:pt x="97" y="166"/>
                  </a:cubicBezTo>
                  <a:cubicBezTo>
                    <a:pt x="97" y="122"/>
                    <a:pt x="97" y="122"/>
                    <a:pt x="97" y="122"/>
                  </a:cubicBezTo>
                  <a:cubicBezTo>
                    <a:pt x="53" y="122"/>
                    <a:pt x="53" y="122"/>
                    <a:pt x="53" y="122"/>
                  </a:cubicBezTo>
                  <a:cubicBezTo>
                    <a:pt x="53" y="97"/>
                    <a:pt x="53" y="97"/>
                    <a:pt x="53" y="97"/>
                  </a:cubicBezTo>
                  <a:cubicBezTo>
                    <a:pt x="97" y="97"/>
                    <a:pt x="97" y="97"/>
                    <a:pt x="97" y="97"/>
                  </a:cubicBezTo>
                  <a:cubicBezTo>
                    <a:pt x="97" y="53"/>
                    <a:pt x="97" y="53"/>
                    <a:pt x="97" y="53"/>
                  </a:cubicBezTo>
                  <a:cubicBezTo>
                    <a:pt x="122" y="53"/>
                    <a:pt x="122" y="53"/>
                    <a:pt x="122" y="53"/>
                  </a:cubicBezTo>
                  <a:cubicBezTo>
                    <a:pt x="122" y="97"/>
                    <a:pt x="122" y="97"/>
                    <a:pt x="122" y="97"/>
                  </a:cubicBezTo>
                  <a:cubicBezTo>
                    <a:pt x="167" y="97"/>
                    <a:pt x="167" y="97"/>
                    <a:pt x="167" y="97"/>
                  </a:cubicBezTo>
                  <a:lnTo>
                    <a:pt x="167" y="122"/>
                  </a:lnTo>
                  <a:close/>
                </a:path>
              </a:pathLst>
            </a:custGeom>
            <a:solidFill>
              <a:schemeClr val="accent1"/>
            </a:solidFill>
            <a:ln>
              <a:noFill/>
            </a:ln>
          </p:spPr>
          <p:txBody>
            <a:bodyPr vert="horz" wrap="square" lIns="78191" tIns="39096" rIns="78191" bIns="39096"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104" name="Group 103">
            <a:extLst>
              <a:ext uri="{FF2B5EF4-FFF2-40B4-BE49-F238E27FC236}">
                <a16:creationId xmlns:a16="http://schemas.microsoft.com/office/drawing/2014/main" id="{31252F75-2698-48EE-B2E2-BF119266AA56}"/>
              </a:ext>
            </a:extLst>
          </p:cNvPr>
          <p:cNvGrpSpPr/>
          <p:nvPr/>
        </p:nvGrpSpPr>
        <p:grpSpPr>
          <a:xfrm>
            <a:off x="11405783" y="4715325"/>
            <a:ext cx="337216" cy="336202"/>
            <a:chOff x="3006610" y="4246198"/>
            <a:chExt cx="337216" cy="336202"/>
          </a:xfrm>
        </p:grpSpPr>
        <p:sp>
          <p:nvSpPr>
            <p:cNvPr id="105" name="Oval 104">
              <a:extLst>
                <a:ext uri="{FF2B5EF4-FFF2-40B4-BE49-F238E27FC236}">
                  <a16:creationId xmlns:a16="http://schemas.microsoft.com/office/drawing/2014/main" id="{9BD241EE-29BF-41B3-9C77-CE03447D7190}"/>
                </a:ext>
              </a:extLst>
            </p:cNvPr>
            <p:cNvSpPr/>
            <p:nvPr/>
          </p:nvSpPr>
          <p:spPr>
            <a:xfrm>
              <a:off x="3051249" y="4308437"/>
              <a:ext cx="263397" cy="2633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07" name="Freeform 98">
              <a:extLst>
                <a:ext uri="{FF2B5EF4-FFF2-40B4-BE49-F238E27FC236}">
                  <a16:creationId xmlns:a16="http://schemas.microsoft.com/office/drawing/2014/main" id="{53EA6726-2DC3-4FD8-8658-9EDBC9955B33}"/>
                </a:ext>
              </a:extLst>
            </p:cNvPr>
            <p:cNvSpPr>
              <a:spLocks noChangeAspect="1" noEditPoints="1"/>
            </p:cNvSpPr>
            <p:nvPr/>
          </p:nvSpPr>
          <p:spPr bwMode="auto">
            <a:xfrm>
              <a:off x="3006610" y="4246198"/>
              <a:ext cx="337216" cy="336202"/>
            </a:xfrm>
            <a:custGeom>
              <a:avLst/>
              <a:gdLst>
                <a:gd name="T0" fmla="*/ 181 w 220"/>
                <a:gd name="T1" fmla="*/ 39 h 219"/>
                <a:gd name="T2" fmla="*/ 39 w 220"/>
                <a:gd name="T3" fmla="*/ 39 h 219"/>
                <a:gd name="T4" fmla="*/ 39 w 220"/>
                <a:gd name="T5" fmla="*/ 180 h 219"/>
                <a:gd name="T6" fmla="*/ 181 w 220"/>
                <a:gd name="T7" fmla="*/ 180 h 219"/>
                <a:gd name="T8" fmla="*/ 181 w 220"/>
                <a:gd name="T9" fmla="*/ 39 h 219"/>
                <a:gd name="T10" fmla="*/ 167 w 220"/>
                <a:gd name="T11" fmla="*/ 122 h 219"/>
                <a:gd name="T12" fmla="*/ 122 w 220"/>
                <a:gd name="T13" fmla="*/ 122 h 219"/>
                <a:gd name="T14" fmla="*/ 122 w 220"/>
                <a:gd name="T15" fmla="*/ 166 h 219"/>
                <a:gd name="T16" fmla="*/ 97 w 220"/>
                <a:gd name="T17" fmla="*/ 166 h 219"/>
                <a:gd name="T18" fmla="*/ 97 w 220"/>
                <a:gd name="T19" fmla="*/ 122 h 219"/>
                <a:gd name="T20" fmla="*/ 53 w 220"/>
                <a:gd name="T21" fmla="*/ 122 h 219"/>
                <a:gd name="T22" fmla="*/ 53 w 220"/>
                <a:gd name="T23" fmla="*/ 97 h 219"/>
                <a:gd name="T24" fmla="*/ 97 w 220"/>
                <a:gd name="T25" fmla="*/ 97 h 219"/>
                <a:gd name="T26" fmla="*/ 97 w 220"/>
                <a:gd name="T27" fmla="*/ 53 h 219"/>
                <a:gd name="T28" fmla="*/ 122 w 220"/>
                <a:gd name="T29" fmla="*/ 53 h 219"/>
                <a:gd name="T30" fmla="*/ 122 w 220"/>
                <a:gd name="T31" fmla="*/ 97 h 219"/>
                <a:gd name="T32" fmla="*/ 167 w 220"/>
                <a:gd name="T33" fmla="*/ 97 h 219"/>
                <a:gd name="T34" fmla="*/ 167 w 220"/>
                <a:gd name="T35" fmla="*/ 12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0" h="219">
                  <a:moveTo>
                    <a:pt x="181" y="39"/>
                  </a:moveTo>
                  <a:cubicBezTo>
                    <a:pt x="142" y="0"/>
                    <a:pt x="78" y="0"/>
                    <a:pt x="39" y="39"/>
                  </a:cubicBezTo>
                  <a:cubicBezTo>
                    <a:pt x="0" y="78"/>
                    <a:pt x="0" y="141"/>
                    <a:pt x="39" y="180"/>
                  </a:cubicBezTo>
                  <a:cubicBezTo>
                    <a:pt x="78" y="219"/>
                    <a:pt x="142" y="219"/>
                    <a:pt x="181" y="180"/>
                  </a:cubicBezTo>
                  <a:cubicBezTo>
                    <a:pt x="220" y="141"/>
                    <a:pt x="220" y="78"/>
                    <a:pt x="181" y="39"/>
                  </a:cubicBezTo>
                  <a:close/>
                  <a:moveTo>
                    <a:pt x="167" y="122"/>
                  </a:moveTo>
                  <a:cubicBezTo>
                    <a:pt x="122" y="122"/>
                    <a:pt x="122" y="122"/>
                    <a:pt x="122" y="122"/>
                  </a:cubicBezTo>
                  <a:cubicBezTo>
                    <a:pt x="122" y="166"/>
                    <a:pt x="122" y="166"/>
                    <a:pt x="122" y="166"/>
                  </a:cubicBezTo>
                  <a:cubicBezTo>
                    <a:pt x="97" y="166"/>
                    <a:pt x="97" y="166"/>
                    <a:pt x="97" y="166"/>
                  </a:cubicBezTo>
                  <a:cubicBezTo>
                    <a:pt x="97" y="122"/>
                    <a:pt x="97" y="122"/>
                    <a:pt x="97" y="122"/>
                  </a:cubicBezTo>
                  <a:cubicBezTo>
                    <a:pt x="53" y="122"/>
                    <a:pt x="53" y="122"/>
                    <a:pt x="53" y="122"/>
                  </a:cubicBezTo>
                  <a:cubicBezTo>
                    <a:pt x="53" y="97"/>
                    <a:pt x="53" y="97"/>
                    <a:pt x="53" y="97"/>
                  </a:cubicBezTo>
                  <a:cubicBezTo>
                    <a:pt x="97" y="97"/>
                    <a:pt x="97" y="97"/>
                    <a:pt x="97" y="97"/>
                  </a:cubicBezTo>
                  <a:cubicBezTo>
                    <a:pt x="97" y="53"/>
                    <a:pt x="97" y="53"/>
                    <a:pt x="97" y="53"/>
                  </a:cubicBezTo>
                  <a:cubicBezTo>
                    <a:pt x="122" y="53"/>
                    <a:pt x="122" y="53"/>
                    <a:pt x="122" y="53"/>
                  </a:cubicBezTo>
                  <a:cubicBezTo>
                    <a:pt x="122" y="97"/>
                    <a:pt x="122" y="97"/>
                    <a:pt x="122" y="97"/>
                  </a:cubicBezTo>
                  <a:cubicBezTo>
                    <a:pt x="167" y="97"/>
                    <a:pt x="167" y="97"/>
                    <a:pt x="167" y="97"/>
                  </a:cubicBezTo>
                  <a:lnTo>
                    <a:pt x="167" y="122"/>
                  </a:lnTo>
                  <a:close/>
                </a:path>
              </a:pathLst>
            </a:custGeom>
            <a:solidFill>
              <a:schemeClr val="accent1"/>
            </a:solidFill>
            <a:ln>
              <a:noFill/>
            </a:ln>
          </p:spPr>
          <p:txBody>
            <a:bodyPr vert="horz" wrap="square" lIns="78191" tIns="39096" rIns="78191" bIns="39096"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6" name="Slide Number Placeholder 5">
            <a:extLst>
              <a:ext uri="{FF2B5EF4-FFF2-40B4-BE49-F238E27FC236}">
                <a16:creationId xmlns:a16="http://schemas.microsoft.com/office/drawing/2014/main" id="{FC49764F-0CF5-4CC0-856C-63C2494C5120}"/>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27</a:t>
            </a:fld>
            <a:endParaRPr lang="en-GB" noProof="0"/>
          </a:p>
        </p:txBody>
      </p:sp>
      <p:sp>
        <p:nvSpPr>
          <p:cNvPr id="38" name="TextBox 37">
            <a:extLst>
              <a:ext uri="{FF2B5EF4-FFF2-40B4-BE49-F238E27FC236}">
                <a16:creationId xmlns:a16="http://schemas.microsoft.com/office/drawing/2014/main" id="{D461ECE4-9B2C-4888-8477-BDEC39122F55}"/>
              </a:ext>
            </a:extLst>
          </p:cNvPr>
          <p:cNvSpPr txBox="1"/>
          <p:nvPr/>
        </p:nvSpPr>
        <p:spPr>
          <a:xfrm>
            <a:off x="10715626" y="6162173"/>
            <a:ext cx="1068386" cy="246221"/>
          </a:xfrm>
          <a:prstGeom prst="rect">
            <a:avLst/>
          </a:prstGeom>
          <a:solidFill>
            <a:schemeClr val="tx2"/>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0" cap="none" spc="0" normalizeH="0" dirty="0">
                <a:ln>
                  <a:noFill/>
                </a:ln>
                <a:solidFill>
                  <a:schemeClr val="bg1"/>
                </a:solidFill>
                <a:effectLst/>
                <a:uLnTx/>
                <a:uFillTx/>
                <a:latin typeface="arial" panose="020B0604020202020204" pitchFamily="34" charset="0"/>
                <a:hlinkClick r:id="rId9">
                  <a:extLst>
                    <a:ext uri="{A12FA001-AC4F-418D-AE19-62706E023703}">
                      <ahyp:hlinkClr xmlns:ahyp="http://schemas.microsoft.com/office/drawing/2018/hyperlinkcolor" val="tx"/>
                    </a:ext>
                  </a:extLst>
                </a:hlinkClick>
              </a:rPr>
              <a:t>*Avots</a:t>
            </a:r>
            <a:r>
              <a:rPr lang="lv-lv" sz="1000" b="1" kern="0" dirty="0">
                <a:solidFill>
                  <a:schemeClr val="bg1"/>
                </a:solidFill>
                <a:latin typeface="arial" panose="020B0604020202020204" pitchFamily="34" charset="0"/>
                <a:hlinkClick r:id="rId9">
                  <a:extLst>
                    <a:ext uri="{A12FA001-AC4F-418D-AE19-62706E023703}">
                      <ahyp:hlinkClr xmlns:ahyp="http://schemas.microsoft.com/office/drawing/2018/hyperlinkcolor" val="tx"/>
                    </a:ext>
                  </a:extLst>
                </a:hlinkClick>
              </a:rPr>
              <a:t>: VID</a:t>
            </a:r>
            <a:endParaRPr kumimoji="0" lang="en-US" sz="1000" b="0" i="0" u="none" strike="noStrike" kern="1200" cap="none" spc="0" normalizeH="0" baseline="0" dirty="0">
              <a:ln>
                <a:noFill/>
              </a:ln>
              <a:solidFill>
                <a:schemeClr val="bg1"/>
              </a:solidFill>
              <a:effectLst/>
              <a:uLnTx/>
              <a:uFillTx/>
              <a:latin typeface="arial" panose="020B0604020202020204" pitchFamily="34" charset="0"/>
            </a:endParaRPr>
          </a:p>
        </p:txBody>
      </p:sp>
    </p:spTree>
    <p:extLst>
      <p:ext uri="{BB962C8B-B14F-4D97-AF65-F5344CB8AC3E}">
        <p14:creationId xmlns:p14="http://schemas.microsoft.com/office/powerpoint/2010/main" val="846791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FD31140-76C9-479A-9598-AFA4EAE1C0C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26"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BFD31140-76C9-479A-9598-AFA4EAE1C0C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7A09FE10-25C8-4B4F-9C8D-03E259E9A1D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Georgia" panose="02040502050405020303" pitchFamily="18" charset="0"/>
            </a:endParaRPr>
          </a:p>
        </p:txBody>
      </p:sp>
      <p:sp>
        <p:nvSpPr>
          <p:cNvPr id="5" name="Title 4">
            <a:extLst>
              <a:ext uri="{FF2B5EF4-FFF2-40B4-BE49-F238E27FC236}">
                <a16:creationId xmlns:a16="http://schemas.microsoft.com/office/drawing/2014/main" id="{347C4366-94F3-4FB1-8DF1-DCDDA70E57AB}"/>
              </a:ext>
            </a:extLst>
          </p:cNvPr>
          <p:cNvSpPr>
            <a:spLocks noGrp="1"/>
          </p:cNvSpPr>
          <p:nvPr>
            <p:ph type="title"/>
          </p:nvPr>
        </p:nvSpPr>
        <p:spPr/>
        <p:txBody>
          <a:bodyPr rtlCol="0"/>
          <a:lstStyle/>
          <a:p>
            <a:pPr rtl="0"/>
            <a:r>
              <a:rPr lang="lv-lv" dirty="0"/>
              <a:t>6. pielikums: Finanšu </a:t>
            </a:r>
            <a:r>
              <a:rPr lang="lv-LV" dirty="0"/>
              <a:t>restrukturizācija</a:t>
            </a:r>
            <a:endParaRPr lang="lv-lv" dirty="0"/>
          </a:p>
        </p:txBody>
      </p:sp>
      <p:sp>
        <p:nvSpPr>
          <p:cNvPr id="22" name="TextBox 21">
            <a:extLst>
              <a:ext uri="{FF2B5EF4-FFF2-40B4-BE49-F238E27FC236}">
                <a16:creationId xmlns:a16="http://schemas.microsoft.com/office/drawing/2014/main" id="{128C21B0-5AAD-4B17-B277-9DA7D4204397}"/>
              </a:ext>
            </a:extLst>
          </p:cNvPr>
          <p:cNvSpPr txBox="1"/>
          <p:nvPr/>
        </p:nvSpPr>
        <p:spPr>
          <a:xfrm>
            <a:off x="850347" y="1475681"/>
            <a:ext cx="10920413" cy="3077766"/>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400"/>
              </a:spcAft>
              <a:buClrTx/>
              <a:buSzTx/>
              <a:buFontTx/>
              <a:buNone/>
              <a:tabLst/>
              <a:defRPr/>
            </a:pP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Atkarībā no katra konkrētā uzņēmuma situācijas būtu jāvienojas ar piegādātājiem, kreditoriem un finanšu partneriem par individuāliem risinājumiem. Meklējiet arī visas iespējamās konsultācijas, kas pieejamas jūsu uzņēmumam (VID, Ekonomikas ministrija, privātas konsultācijas un juridiskie konsultanti). </a:t>
            </a: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Ja ir plašāki finanšu izaicinājumi, kas ietekmē jūsu uzņēmuma rentabilitāti un darbības ilgtspēju, kurus nevar atrisināt tikai </a:t>
            </a: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mainot </a:t>
            </a:r>
            <a:r>
              <a:rPr lang="lv-LV" sz="1200" b="1" dirty="0">
                <a:solidFill>
                  <a:srgbClr val="990066"/>
                </a:solidFill>
                <a:latin typeface="arial" panose="020B0604020202020204" pitchFamily="34" charset="0"/>
              </a:rPr>
              <a:t>parādu atmaksas nosacījumus </a:t>
            </a: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īsā vai vidējā termiņā, ir daži risinājumi, kurus var izmantot</a:t>
            </a: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a:t>
            </a:r>
            <a:endParaRPr lang="lv-lv" sz="1200" b="1" i="0" u="none" strike="noStrike" kern="1200" cap="none" spc="0" normalizeH="0" dirty="0">
              <a:ln>
                <a:noFill/>
              </a:ln>
              <a:solidFill>
                <a:srgbClr val="990066"/>
              </a:solidFill>
              <a:effectLst/>
              <a:uLnTx/>
              <a:uFillTx/>
              <a:latin typeface="arial" panose="020B0604020202020204" pitchFamily="34" charset="0"/>
              <a:ea typeface="+mn-ea"/>
              <a:cs typeface="+mn-cs"/>
            </a:endParaRPr>
          </a:p>
          <a:p>
            <a:pPr marL="171450" indent="-171450" algn="just">
              <a:spcAft>
                <a:spcPts val="400"/>
              </a:spcAft>
              <a:buFont typeface="Arial" panose="020B0604020202020204" pitchFamily="34" charset="0"/>
              <a:buChar char="•"/>
              <a:defRPr/>
            </a:pP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Pašu kapitāla ieguldīšana vai akcionāru aizdevums </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 jauna kapitāla ieguldīšana uzņēmumā, ko var veikt, palielinot pamatkapitālu vai </a:t>
            </a:r>
            <a:r>
              <a:rPr lang="lv-lv" sz="1200" dirty="0">
                <a:solidFill>
                  <a:prstClr val="black"/>
                </a:solidFill>
                <a:latin typeface="arial" panose="020B0604020202020204" pitchFamily="34" charset="0"/>
              </a:rPr>
              <a:t>piešķirot uzņēmumam</a:t>
            </a:r>
          </a:p>
          <a:p>
            <a:pPr marR="0" lvl="0" algn="just" defTabSz="914400" rtl="0" eaLnBrk="1" fontAlgn="auto" latinLnBrk="0" hangingPunct="1">
              <a:lnSpc>
                <a:spcPct val="100000"/>
              </a:lnSpc>
              <a:spcBef>
                <a:spcPts val="0"/>
              </a:spcBef>
              <a:spcAft>
                <a:spcPts val="400"/>
              </a:spcAft>
              <a:buClrTx/>
              <a:buSzTx/>
              <a:tabLst/>
              <a:defRPr/>
            </a:pP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    </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aizdevumu </a:t>
            </a:r>
          </a:p>
          <a:p>
            <a:pPr marL="171450" marR="0" lvl="0" indent="-171450" algn="just"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Akcionāru aizdevuma konvertēšana pašu kapitālā vai pakārtošana banku aizdevumiem </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 uzņēmuma pašu kapitāla koeficients parasti parāda, cik </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lielus satricinājumus </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 uzņēmums</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 spētu </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izturēt, tāpēc aizdevēji var pieprasīt, lai akcionāru aizdevumi tiktu pārveidoti pašu kapitālā vai pakārtoti banku aizdevumiem (tas nozīmē, ka aizdevumi akcionāriem var tikt atmaksāti pēc atmaksas aizdevējiem)</a:t>
            </a:r>
          </a:p>
          <a:p>
            <a:pPr marL="171450" marR="0" lvl="0" indent="-171450" algn="just"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lv-lv" sz="1200" b="1" i="0" u="none" strike="noStrike" kern="1200" cap="none" spc="-20" normalizeH="0" dirty="0">
                <a:ln>
                  <a:noFill/>
                </a:ln>
                <a:solidFill>
                  <a:srgbClr val="990066"/>
                </a:solidFill>
                <a:effectLst/>
                <a:uLnTx/>
                <a:uFillTx/>
                <a:latin typeface="arial" panose="020B0604020202020204" pitchFamily="34" charset="0"/>
                <a:ea typeface="+mn-ea"/>
                <a:cs typeface="+mn-cs"/>
              </a:rPr>
              <a:t>Aktīvu pārdošanas un atpakaļnomas risinājumi </a:t>
            </a:r>
            <a:r>
              <a:rPr lang="lv-lv" sz="1200" b="0" i="0" u="none" strike="noStrike" kern="1200" cap="none" spc="-20" normalizeH="0" dirty="0">
                <a:ln>
                  <a:noFill/>
                </a:ln>
                <a:solidFill>
                  <a:prstClr val="black"/>
                </a:solidFill>
                <a:effectLst/>
                <a:uLnTx/>
                <a:uFillTx/>
                <a:latin typeface="arial" panose="020B0604020202020204" pitchFamily="34" charset="0"/>
                <a:ea typeface="+mn-ea"/>
                <a:cs typeface="+mn-cs"/>
              </a:rPr>
              <a:t>– neapgrūtinātus aktīvus var pārdot līzinga kompānijai apmaiņā pret jaunu līzinga finansējumu, lai nodrošinātu uzņēmumam naudas plūsmu</a:t>
            </a:r>
          </a:p>
          <a:p>
            <a:pPr marL="171450" marR="0" lvl="0" indent="-171450" algn="just"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Kad uzņēmumam rodas nopietnas finansiālas grūtības un kreditoru izredzes atgūt </a:t>
            </a:r>
            <a:r>
              <a:rPr lang="lv-lv" sz="1200" b="0" i="0" u="none" strike="noStrike" kern="1200" cap="none" spc="0" normalizeH="0">
                <a:ln>
                  <a:noFill/>
                </a:ln>
                <a:solidFill>
                  <a:prstClr val="black"/>
                </a:solidFill>
                <a:effectLst/>
                <a:uLnTx/>
                <a:uFillTx/>
                <a:latin typeface="arial" panose="020B0604020202020204" pitchFamily="34" charset="0"/>
                <a:ea typeface="+mn-ea"/>
                <a:cs typeface="+mn-cs"/>
              </a:rPr>
              <a:t>līdzekļus </a:t>
            </a:r>
            <a:r>
              <a:rPr lang="lv-LV" sz="1200" b="0" i="0" u="none" strike="noStrike" kern="1200" cap="none" spc="0" normalizeH="0">
                <a:ln>
                  <a:noFill/>
                </a:ln>
                <a:solidFill>
                  <a:prstClr val="black"/>
                </a:solidFill>
                <a:effectLst/>
                <a:uLnTx/>
                <a:uFillTx/>
                <a:latin typeface="arial" panose="020B0604020202020204" pitchFamily="34" charset="0"/>
                <a:ea typeface="+mn-ea"/>
                <a:cs typeface="+mn-cs"/>
              </a:rPr>
              <a:t>ierobežots </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maksātspējas</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 dēļ nav </a:t>
            </a:r>
            <a:r>
              <a:rPr lang="lv-lv" sz="1200" dirty="0">
                <a:solidFill>
                  <a:prstClr val="black"/>
                </a:solidFill>
                <a:latin typeface="arial" panose="020B0604020202020204" pitchFamily="34" charset="0"/>
              </a:rPr>
              <a:t>skaidras</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 uzņēmums var vienoties par daļēju </a:t>
            </a: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parāda atlaišanu</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 vai </a:t>
            </a: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parāda pārdošanu</a:t>
            </a:r>
          </a:p>
          <a:p>
            <a:pPr marL="171450" marR="0" lvl="0" indent="-171450" algn="just"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Pamatdarbība</a:t>
            </a: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s nodrošināšanai</a:t>
            </a: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 ne</a:t>
            </a: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būtisku</a:t>
            </a:r>
            <a:r>
              <a:rPr lang="lv-lv" sz="1200" b="1" i="0" u="none" strike="noStrike" kern="1200" cap="none" spc="0" normalizeH="0" dirty="0">
                <a:ln>
                  <a:noFill/>
                </a:ln>
                <a:solidFill>
                  <a:srgbClr val="990066"/>
                </a:solidFill>
                <a:effectLst/>
                <a:uLnTx/>
                <a:uFillTx/>
                <a:latin typeface="arial" panose="020B0604020202020204" pitchFamily="34" charset="0"/>
                <a:ea typeface="+mn-ea"/>
                <a:cs typeface="+mn-cs"/>
              </a:rPr>
              <a:t> aktīvu pārdošana </a:t>
            </a:r>
            <a:r>
              <a:rPr lang="lv-lv" sz="1200" b="0" i="0" u="none" strike="noStrike" kern="1200" cap="none" spc="0" normalizeH="0" dirty="0">
                <a:ln>
                  <a:noFill/>
                </a:ln>
                <a:solidFill>
                  <a:prstClr val="black"/>
                </a:solidFill>
                <a:effectLst/>
                <a:uLnTx/>
                <a:uFillTx/>
                <a:latin typeface="arial" panose="020B0604020202020204" pitchFamily="34" charset="0"/>
                <a:ea typeface="+mn-ea"/>
                <a:cs typeface="+mn-cs"/>
              </a:rPr>
              <a:t>– lai uzņēmumam nodrošinātu brīvu likviditāti, ir jāapsver, vai ir kādi aktīvi, kurus var pārdot, neradot kaitējumu pamatdarbībai.</a:t>
            </a:r>
          </a:p>
        </p:txBody>
      </p:sp>
      <p:sp>
        <p:nvSpPr>
          <p:cNvPr id="23" name="Rectangle 22">
            <a:extLst>
              <a:ext uri="{FF2B5EF4-FFF2-40B4-BE49-F238E27FC236}">
                <a16:creationId xmlns:a16="http://schemas.microsoft.com/office/drawing/2014/main" id="{1B7EE56A-682F-48D2-9D1D-C20143358CFC}"/>
              </a:ext>
            </a:extLst>
          </p:cNvPr>
          <p:cNvSpPr/>
          <p:nvPr/>
        </p:nvSpPr>
        <p:spPr>
          <a:xfrm>
            <a:off x="407988" y="4521200"/>
            <a:ext cx="11376026" cy="19113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0" marR="0" lvl="0" indent="0" algn="l" defTabSz="914400" rtl="0" eaLnBrk="1" fontAlgn="auto" latinLnBrk="0" hangingPunct="1">
              <a:lnSpc>
                <a:spcPct val="100000"/>
              </a:lnSpc>
              <a:spcBef>
                <a:spcPts val="0"/>
              </a:spcBef>
              <a:spcAft>
                <a:spcPts val="300"/>
              </a:spcAft>
              <a:buClrTx/>
              <a:buSzTx/>
              <a:buFontTx/>
              <a:buNone/>
              <a:tabLst/>
              <a:defRPr/>
            </a:pP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Praktiski piemēri</a:t>
            </a:r>
          </a:p>
          <a:p>
            <a:pPr marL="171450" marR="0" lvl="0"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Lauksaimniecības uzņēmums A divus gadus ir strādājis ar zaudējumiem nelabvēlīgu laika apstākļu dēļ, tāpēc tā pašu kapitāls tagad ir samazinājies līdz 15 % un kapitāla rezerve ir maza. Īpašnieks tomēr ir atbalstījis uzņēmumu, sniedzot aizdevumu, un reāla maksājuma kavēšana nav notikusi. Uzņēmuma bilance joprojām izskatās slikti, un uzņēmuma banka paaugstināta riska līmeņa dēļ vēlas palielināt procentu likmi. Lai uzlabotu uzņēmuma pašu kapitāla stāvokli, uzņēmuma īpašnieks var vai nu pārvērst privāto aizdevumu pamatkapitālā, vai arī parakstīt papildu privātā aizdevuma subordinācijas līgumu, lai privāto aizdevumu pakārtotu bankas aizdevumam. Tas liktu bankai noticēt uzņēmuma finanšu stabilitātei.</a:t>
            </a:r>
          </a:p>
          <a:p>
            <a:pPr marL="171450" marR="0" lvl="0"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Uzņēmumam B pieder aprīkojums, kas nav ieķīlāts nevienai finanšu iestādei. </a:t>
            </a:r>
            <a:r>
              <a:rPr lang="lv-LV" sz="1200" dirty="0">
                <a:solidFill>
                  <a:prstClr val="black"/>
                </a:solidFill>
                <a:latin typeface="arial" panose="020B0604020202020204" pitchFamily="34" charset="0"/>
              </a:rPr>
              <a:t>Uzņēmumam B</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rodas likviditātes problēmas</a:t>
            </a:r>
            <a:r>
              <a:rPr lang="lv-LV" sz="1200" dirty="0">
                <a:solidFill>
                  <a:prstClr val="black"/>
                </a:solidFill>
                <a:latin typeface="arial" panose="020B0604020202020204" pitchFamily="34" charset="0"/>
              </a:rPr>
              <a:t>, un</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lai piesaistītu tūlītējus līdzekļus rēķinu nomaksai saskaņā ar nomas līgumu, uzņēmums B pārdod iekārtas uzņēmumam C un ilgtermiņā iznomā to pašu aprīkojumu no uzņēmuma C, beigās aprīkojumu atpērkot (atpakaļnomas risinājums).</a:t>
            </a:r>
          </a:p>
        </p:txBody>
      </p:sp>
      <p:sp>
        <p:nvSpPr>
          <p:cNvPr id="24" name="Freeform 25">
            <a:extLst>
              <a:ext uri="{FF2B5EF4-FFF2-40B4-BE49-F238E27FC236}">
                <a16:creationId xmlns:a16="http://schemas.microsoft.com/office/drawing/2014/main" id="{201E92A4-D4CB-48EE-9307-4940AE0CE7D4}"/>
              </a:ext>
            </a:extLst>
          </p:cNvPr>
          <p:cNvSpPr>
            <a:spLocks noChangeAspect="1" noEditPoints="1"/>
          </p:cNvSpPr>
          <p:nvPr/>
        </p:nvSpPr>
        <p:spPr bwMode="ltGray">
          <a:xfrm>
            <a:off x="11447881" y="6146223"/>
            <a:ext cx="159401" cy="227112"/>
          </a:xfrm>
          <a:custGeom>
            <a:avLst/>
            <a:gdLst>
              <a:gd name="T0" fmla="*/ 3656 w 3656"/>
              <a:gd name="T1" fmla="*/ 1827 h 5196"/>
              <a:gd name="T2" fmla="*/ 2646 w 3656"/>
              <a:gd name="T3" fmla="*/ 3782 h 5196"/>
              <a:gd name="T4" fmla="*/ 2646 w 3656"/>
              <a:gd name="T5" fmla="*/ 3952 h 5196"/>
              <a:gd name="T6" fmla="*/ 1010 w 3656"/>
              <a:gd name="T7" fmla="*/ 3952 h 5196"/>
              <a:gd name="T8" fmla="*/ 1010 w 3656"/>
              <a:gd name="T9" fmla="*/ 3782 h 5196"/>
              <a:gd name="T10" fmla="*/ 0 w 3656"/>
              <a:gd name="T11" fmla="*/ 1827 h 5196"/>
              <a:gd name="T12" fmla="*/ 1828 w 3656"/>
              <a:gd name="T13" fmla="*/ 0 h 5196"/>
              <a:gd name="T14" fmla="*/ 3656 w 3656"/>
              <a:gd name="T15" fmla="*/ 1827 h 5196"/>
              <a:gd name="T16" fmla="*/ 985 w 3656"/>
              <a:gd name="T17" fmla="*/ 4250 h 5196"/>
              <a:gd name="T18" fmla="*/ 985 w 3656"/>
              <a:gd name="T19" fmla="*/ 4564 h 5196"/>
              <a:gd name="T20" fmla="*/ 987 w 3656"/>
              <a:gd name="T21" fmla="*/ 4564 h 5196"/>
              <a:gd name="T22" fmla="*/ 1140 w 3656"/>
              <a:gd name="T23" fmla="*/ 4793 h 5196"/>
              <a:gd name="T24" fmla="*/ 1628 w 3656"/>
              <a:gd name="T25" fmla="*/ 5196 h 5196"/>
              <a:gd name="T26" fmla="*/ 2033 w 3656"/>
              <a:gd name="T27" fmla="*/ 5196 h 5196"/>
              <a:gd name="T28" fmla="*/ 2507 w 3656"/>
              <a:gd name="T29" fmla="*/ 4793 h 5196"/>
              <a:gd name="T30" fmla="*/ 2662 w 3656"/>
              <a:gd name="T31" fmla="*/ 4545 h 5196"/>
              <a:gd name="T32" fmla="*/ 2662 w 3656"/>
              <a:gd name="T33" fmla="*/ 4250 h 5196"/>
              <a:gd name="T34" fmla="*/ 985 w 3656"/>
              <a:gd name="T35" fmla="*/ 4250 h 5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6" h="5196">
                <a:moveTo>
                  <a:pt x="3656" y="1827"/>
                </a:moveTo>
                <a:cubicBezTo>
                  <a:pt x="3656" y="3123"/>
                  <a:pt x="2646" y="3303"/>
                  <a:pt x="2646" y="3782"/>
                </a:cubicBezTo>
                <a:cubicBezTo>
                  <a:pt x="2646" y="3952"/>
                  <a:pt x="2646" y="3952"/>
                  <a:pt x="2646" y="3952"/>
                </a:cubicBezTo>
                <a:cubicBezTo>
                  <a:pt x="1010" y="3952"/>
                  <a:pt x="1010" y="3952"/>
                  <a:pt x="1010" y="3952"/>
                </a:cubicBezTo>
                <a:cubicBezTo>
                  <a:pt x="1010" y="3782"/>
                  <a:pt x="1010" y="3782"/>
                  <a:pt x="1010" y="3782"/>
                </a:cubicBezTo>
                <a:cubicBezTo>
                  <a:pt x="1010" y="3347"/>
                  <a:pt x="0" y="3102"/>
                  <a:pt x="0" y="1827"/>
                </a:cubicBezTo>
                <a:cubicBezTo>
                  <a:pt x="0" y="818"/>
                  <a:pt x="819" y="0"/>
                  <a:pt x="1828" y="0"/>
                </a:cubicBezTo>
                <a:cubicBezTo>
                  <a:pt x="2837" y="0"/>
                  <a:pt x="3656" y="818"/>
                  <a:pt x="3656" y="1827"/>
                </a:cubicBezTo>
                <a:moveTo>
                  <a:pt x="985" y="4250"/>
                </a:moveTo>
                <a:cubicBezTo>
                  <a:pt x="985" y="4564"/>
                  <a:pt x="985" y="4564"/>
                  <a:pt x="985" y="4564"/>
                </a:cubicBezTo>
                <a:cubicBezTo>
                  <a:pt x="987" y="4564"/>
                  <a:pt x="987" y="4564"/>
                  <a:pt x="987" y="4564"/>
                </a:cubicBezTo>
                <a:cubicBezTo>
                  <a:pt x="994" y="4665"/>
                  <a:pt x="1055" y="4727"/>
                  <a:pt x="1140" y="4793"/>
                </a:cubicBezTo>
                <a:cubicBezTo>
                  <a:pt x="1140" y="4793"/>
                  <a:pt x="1633" y="5012"/>
                  <a:pt x="1628" y="5196"/>
                </a:cubicBezTo>
                <a:cubicBezTo>
                  <a:pt x="2033" y="5196"/>
                  <a:pt x="2033" y="5196"/>
                  <a:pt x="2033" y="5196"/>
                </a:cubicBezTo>
                <a:cubicBezTo>
                  <a:pt x="2033" y="5051"/>
                  <a:pt x="2507" y="4793"/>
                  <a:pt x="2507" y="4793"/>
                </a:cubicBezTo>
                <a:cubicBezTo>
                  <a:pt x="2577" y="4738"/>
                  <a:pt x="2662" y="4654"/>
                  <a:pt x="2662" y="4545"/>
                </a:cubicBezTo>
                <a:cubicBezTo>
                  <a:pt x="2662" y="4250"/>
                  <a:pt x="2662" y="4250"/>
                  <a:pt x="2662" y="4250"/>
                </a:cubicBezTo>
                <a:lnTo>
                  <a:pt x="985" y="4250"/>
                </a:lnTo>
                <a:close/>
              </a:path>
            </a:pathLst>
          </a:custGeom>
          <a:solidFill>
            <a:srgbClr val="990066"/>
          </a:solidFill>
          <a:ln>
            <a:noFill/>
          </a:ln>
        </p:spPr>
        <p:txBody>
          <a:bodyPr vert="horz" wrap="square" lIns="106934" tIns="53467" rIns="106934" bIns="53467"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39"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id="{E9938D37-AD1C-4655-B56D-7CDD7A8FC505}"/>
              </a:ext>
            </a:extLst>
          </p:cNvPr>
          <p:cNvSpPr/>
          <p:nvPr/>
        </p:nvSpPr>
        <p:spPr>
          <a:xfrm>
            <a:off x="433784" y="1475681"/>
            <a:ext cx="348756" cy="30074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27" name="Group 26">
            <a:extLst>
              <a:ext uri="{FF2B5EF4-FFF2-40B4-BE49-F238E27FC236}">
                <a16:creationId xmlns:a16="http://schemas.microsoft.com/office/drawing/2014/main" id="{BBD83D21-3005-4A61-901F-E8B67D480991}"/>
              </a:ext>
            </a:extLst>
          </p:cNvPr>
          <p:cNvGrpSpPr/>
          <p:nvPr/>
        </p:nvGrpSpPr>
        <p:grpSpPr>
          <a:xfrm>
            <a:off x="483543" y="4210396"/>
            <a:ext cx="249237" cy="194503"/>
            <a:chOff x="3362496" y="6861342"/>
            <a:chExt cx="367655" cy="283997"/>
          </a:xfrm>
          <a:solidFill>
            <a:schemeClr val="bg1"/>
          </a:solidFill>
        </p:grpSpPr>
        <p:sp>
          <p:nvSpPr>
            <p:cNvPr id="28" name="Freeform 189">
              <a:extLst>
                <a:ext uri="{FF2B5EF4-FFF2-40B4-BE49-F238E27FC236}">
                  <a16:creationId xmlns:a16="http://schemas.microsoft.com/office/drawing/2014/main" id="{B9CA4118-8F53-4F95-AE6A-A22F3A9F5441}"/>
                </a:ext>
              </a:extLst>
            </p:cNvPr>
            <p:cNvSpPr>
              <a:spLocks/>
            </p:cNvSpPr>
            <p:nvPr/>
          </p:nvSpPr>
          <p:spPr bwMode="auto">
            <a:xfrm>
              <a:off x="3602463" y="7046270"/>
              <a:ext cx="94666" cy="30821"/>
            </a:xfrm>
            <a:custGeom>
              <a:avLst/>
              <a:gdLst>
                <a:gd name="T0" fmla="*/ 131 w 131"/>
                <a:gd name="T1" fmla="*/ 0 h 42"/>
                <a:gd name="T2" fmla="*/ 131 w 131"/>
                <a:gd name="T3" fmla="*/ 0 h 42"/>
                <a:gd name="T4" fmla="*/ 118 w 131"/>
                <a:gd name="T5" fmla="*/ 7 h 42"/>
                <a:gd name="T6" fmla="*/ 102 w 131"/>
                <a:gd name="T7" fmla="*/ 12 h 42"/>
                <a:gd name="T8" fmla="*/ 84 w 131"/>
                <a:gd name="T9" fmla="*/ 16 h 42"/>
                <a:gd name="T10" fmla="*/ 65 w 131"/>
                <a:gd name="T11" fmla="*/ 16 h 42"/>
                <a:gd name="T12" fmla="*/ 65 w 131"/>
                <a:gd name="T13" fmla="*/ 16 h 42"/>
                <a:gd name="T14" fmla="*/ 47 w 131"/>
                <a:gd name="T15" fmla="*/ 16 h 42"/>
                <a:gd name="T16" fmla="*/ 29 w 131"/>
                <a:gd name="T17" fmla="*/ 12 h 42"/>
                <a:gd name="T18" fmla="*/ 13 w 131"/>
                <a:gd name="T19" fmla="*/ 7 h 42"/>
                <a:gd name="T20" fmla="*/ 0 w 131"/>
                <a:gd name="T21" fmla="*/ 0 h 42"/>
                <a:gd name="T22" fmla="*/ 0 w 131"/>
                <a:gd name="T23" fmla="*/ 12 h 42"/>
                <a:gd name="T24" fmla="*/ 0 w 131"/>
                <a:gd name="T25" fmla="*/ 12 h 42"/>
                <a:gd name="T26" fmla="*/ 1 w 131"/>
                <a:gd name="T27" fmla="*/ 18 h 42"/>
                <a:gd name="T28" fmla="*/ 4 w 131"/>
                <a:gd name="T29" fmla="*/ 22 h 42"/>
                <a:gd name="T30" fmla="*/ 10 w 131"/>
                <a:gd name="T31" fmla="*/ 28 h 42"/>
                <a:gd name="T32" fmla="*/ 19 w 131"/>
                <a:gd name="T33" fmla="*/ 32 h 42"/>
                <a:gd name="T34" fmla="*/ 28 w 131"/>
                <a:gd name="T35" fmla="*/ 37 h 42"/>
                <a:gd name="T36" fmla="*/ 39 w 131"/>
                <a:gd name="T37" fmla="*/ 39 h 42"/>
                <a:gd name="T38" fmla="*/ 52 w 131"/>
                <a:gd name="T39" fmla="*/ 41 h 42"/>
                <a:gd name="T40" fmla="*/ 65 w 131"/>
                <a:gd name="T41" fmla="*/ 42 h 42"/>
                <a:gd name="T42" fmla="*/ 65 w 131"/>
                <a:gd name="T43" fmla="*/ 42 h 42"/>
                <a:gd name="T44" fmla="*/ 79 w 131"/>
                <a:gd name="T45" fmla="*/ 41 h 42"/>
                <a:gd name="T46" fmla="*/ 92 w 131"/>
                <a:gd name="T47" fmla="*/ 39 h 42"/>
                <a:gd name="T48" fmla="*/ 102 w 131"/>
                <a:gd name="T49" fmla="*/ 37 h 42"/>
                <a:gd name="T50" fmla="*/ 112 w 131"/>
                <a:gd name="T51" fmla="*/ 32 h 42"/>
                <a:gd name="T52" fmla="*/ 119 w 131"/>
                <a:gd name="T53" fmla="*/ 28 h 42"/>
                <a:gd name="T54" fmla="*/ 125 w 131"/>
                <a:gd name="T55" fmla="*/ 22 h 42"/>
                <a:gd name="T56" fmla="*/ 129 w 131"/>
                <a:gd name="T57" fmla="*/ 18 h 42"/>
                <a:gd name="T58" fmla="*/ 131 w 131"/>
                <a:gd name="T59" fmla="*/ 12 h 42"/>
                <a:gd name="T60" fmla="*/ 131 w 131"/>
                <a:gd name="T6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1" h="42">
                  <a:moveTo>
                    <a:pt x="131" y="0"/>
                  </a:moveTo>
                  <a:lnTo>
                    <a:pt x="131" y="0"/>
                  </a:lnTo>
                  <a:lnTo>
                    <a:pt x="118" y="7"/>
                  </a:lnTo>
                  <a:lnTo>
                    <a:pt x="102" y="12"/>
                  </a:lnTo>
                  <a:lnTo>
                    <a:pt x="84" y="16"/>
                  </a:lnTo>
                  <a:lnTo>
                    <a:pt x="65" y="16"/>
                  </a:lnTo>
                  <a:lnTo>
                    <a:pt x="65" y="16"/>
                  </a:lnTo>
                  <a:lnTo>
                    <a:pt x="47" y="16"/>
                  </a:lnTo>
                  <a:lnTo>
                    <a:pt x="29" y="12"/>
                  </a:lnTo>
                  <a:lnTo>
                    <a:pt x="13" y="7"/>
                  </a:lnTo>
                  <a:lnTo>
                    <a:pt x="0" y="0"/>
                  </a:lnTo>
                  <a:lnTo>
                    <a:pt x="0" y="12"/>
                  </a:lnTo>
                  <a:lnTo>
                    <a:pt x="0" y="12"/>
                  </a:lnTo>
                  <a:lnTo>
                    <a:pt x="1" y="18"/>
                  </a:lnTo>
                  <a:lnTo>
                    <a:pt x="4" y="22"/>
                  </a:lnTo>
                  <a:lnTo>
                    <a:pt x="10" y="28"/>
                  </a:lnTo>
                  <a:lnTo>
                    <a:pt x="19" y="32"/>
                  </a:lnTo>
                  <a:lnTo>
                    <a:pt x="28" y="37"/>
                  </a:lnTo>
                  <a:lnTo>
                    <a:pt x="39" y="39"/>
                  </a:lnTo>
                  <a:lnTo>
                    <a:pt x="52" y="41"/>
                  </a:lnTo>
                  <a:lnTo>
                    <a:pt x="65" y="42"/>
                  </a:lnTo>
                  <a:lnTo>
                    <a:pt x="65" y="42"/>
                  </a:lnTo>
                  <a:lnTo>
                    <a:pt x="79" y="41"/>
                  </a:lnTo>
                  <a:lnTo>
                    <a:pt x="92" y="39"/>
                  </a:lnTo>
                  <a:lnTo>
                    <a:pt x="102" y="37"/>
                  </a:lnTo>
                  <a:lnTo>
                    <a:pt x="112" y="32"/>
                  </a:lnTo>
                  <a:lnTo>
                    <a:pt x="119" y="28"/>
                  </a:lnTo>
                  <a:lnTo>
                    <a:pt x="125" y="22"/>
                  </a:lnTo>
                  <a:lnTo>
                    <a:pt x="129" y="18"/>
                  </a:lnTo>
                  <a:lnTo>
                    <a:pt x="131" y="12"/>
                  </a:lnTo>
                  <a:lnTo>
                    <a:pt x="13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 name="Freeform 190">
              <a:extLst>
                <a:ext uri="{FF2B5EF4-FFF2-40B4-BE49-F238E27FC236}">
                  <a16:creationId xmlns:a16="http://schemas.microsoft.com/office/drawing/2014/main" id="{193DFF6B-9063-4564-94A8-FED2F17E369A}"/>
                </a:ext>
              </a:extLst>
            </p:cNvPr>
            <p:cNvSpPr>
              <a:spLocks/>
            </p:cNvSpPr>
            <p:nvPr/>
          </p:nvSpPr>
          <p:spPr bwMode="auto">
            <a:xfrm>
              <a:off x="3413132" y="6861342"/>
              <a:ext cx="317019" cy="160712"/>
            </a:xfrm>
            <a:custGeom>
              <a:avLst/>
              <a:gdLst>
                <a:gd name="T0" fmla="*/ 433 w 433"/>
                <a:gd name="T1" fmla="*/ 220 h 220"/>
                <a:gd name="T2" fmla="*/ 433 w 433"/>
                <a:gd name="T3" fmla="*/ 0 h 220"/>
                <a:gd name="T4" fmla="*/ 0 w 433"/>
                <a:gd name="T5" fmla="*/ 0 h 220"/>
                <a:gd name="T6" fmla="*/ 0 w 433"/>
                <a:gd name="T7" fmla="*/ 52 h 220"/>
                <a:gd name="T8" fmla="*/ 384 w 433"/>
                <a:gd name="T9" fmla="*/ 52 h 220"/>
                <a:gd name="T10" fmla="*/ 384 w 433"/>
                <a:gd name="T11" fmla="*/ 178 h 220"/>
                <a:gd name="T12" fmla="*/ 384 w 433"/>
                <a:gd name="T13" fmla="*/ 178 h 220"/>
                <a:gd name="T14" fmla="*/ 395 w 433"/>
                <a:gd name="T15" fmla="*/ 186 h 220"/>
                <a:gd name="T16" fmla="*/ 404 w 433"/>
                <a:gd name="T17" fmla="*/ 196 h 220"/>
                <a:gd name="T18" fmla="*/ 408 w 433"/>
                <a:gd name="T19" fmla="*/ 207 h 220"/>
                <a:gd name="T20" fmla="*/ 410 w 433"/>
                <a:gd name="T21" fmla="*/ 212 h 220"/>
                <a:gd name="T22" fmla="*/ 410 w 433"/>
                <a:gd name="T23" fmla="*/ 217 h 220"/>
                <a:gd name="T24" fmla="*/ 410 w 433"/>
                <a:gd name="T25" fmla="*/ 220 h 220"/>
                <a:gd name="T26" fmla="*/ 433 w 433"/>
                <a:gd name="T27"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3" h="220">
                  <a:moveTo>
                    <a:pt x="433" y="220"/>
                  </a:moveTo>
                  <a:lnTo>
                    <a:pt x="433" y="0"/>
                  </a:lnTo>
                  <a:lnTo>
                    <a:pt x="0" y="0"/>
                  </a:lnTo>
                  <a:lnTo>
                    <a:pt x="0" y="52"/>
                  </a:lnTo>
                  <a:lnTo>
                    <a:pt x="384" y="52"/>
                  </a:lnTo>
                  <a:lnTo>
                    <a:pt x="384" y="178"/>
                  </a:lnTo>
                  <a:lnTo>
                    <a:pt x="384" y="178"/>
                  </a:lnTo>
                  <a:lnTo>
                    <a:pt x="395" y="186"/>
                  </a:lnTo>
                  <a:lnTo>
                    <a:pt x="404" y="196"/>
                  </a:lnTo>
                  <a:lnTo>
                    <a:pt x="408" y="207"/>
                  </a:lnTo>
                  <a:lnTo>
                    <a:pt x="410" y="212"/>
                  </a:lnTo>
                  <a:lnTo>
                    <a:pt x="410" y="217"/>
                  </a:lnTo>
                  <a:lnTo>
                    <a:pt x="410" y="220"/>
                  </a:lnTo>
                  <a:lnTo>
                    <a:pt x="433" y="2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 name="Freeform 191">
              <a:extLst>
                <a:ext uri="{FF2B5EF4-FFF2-40B4-BE49-F238E27FC236}">
                  <a16:creationId xmlns:a16="http://schemas.microsoft.com/office/drawing/2014/main" id="{E6B92645-1F75-4C3E-B607-ACF02D779C46}"/>
                </a:ext>
              </a:extLst>
            </p:cNvPr>
            <p:cNvSpPr>
              <a:spLocks/>
            </p:cNvSpPr>
            <p:nvPr/>
          </p:nvSpPr>
          <p:spPr bwMode="auto">
            <a:xfrm>
              <a:off x="3602463" y="7114518"/>
              <a:ext cx="94666" cy="30821"/>
            </a:xfrm>
            <a:custGeom>
              <a:avLst/>
              <a:gdLst>
                <a:gd name="T0" fmla="*/ 65 w 131"/>
                <a:gd name="T1" fmla="*/ 42 h 42"/>
                <a:gd name="T2" fmla="*/ 65 w 131"/>
                <a:gd name="T3" fmla="*/ 42 h 42"/>
                <a:gd name="T4" fmla="*/ 79 w 131"/>
                <a:gd name="T5" fmla="*/ 41 h 42"/>
                <a:gd name="T6" fmla="*/ 92 w 131"/>
                <a:gd name="T7" fmla="*/ 40 h 42"/>
                <a:gd name="T8" fmla="*/ 102 w 131"/>
                <a:gd name="T9" fmla="*/ 37 h 42"/>
                <a:gd name="T10" fmla="*/ 112 w 131"/>
                <a:gd name="T11" fmla="*/ 32 h 42"/>
                <a:gd name="T12" fmla="*/ 119 w 131"/>
                <a:gd name="T13" fmla="*/ 28 h 42"/>
                <a:gd name="T14" fmla="*/ 125 w 131"/>
                <a:gd name="T15" fmla="*/ 24 h 42"/>
                <a:gd name="T16" fmla="*/ 129 w 131"/>
                <a:gd name="T17" fmla="*/ 18 h 42"/>
                <a:gd name="T18" fmla="*/ 131 w 131"/>
                <a:gd name="T19" fmla="*/ 12 h 42"/>
                <a:gd name="T20" fmla="*/ 131 w 131"/>
                <a:gd name="T21" fmla="*/ 0 h 42"/>
                <a:gd name="T22" fmla="*/ 131 w 131"/>
                <a:gd name="T23" fmla="*/ 0 h 42"/>
                <a:gd name="T24" fmla="*/ 118 w 131"/>
                <a:gd name="T25" fmla="*/ 8 h 42"/>
                <a:gd name="T26" fmla="*/ 102 w 131"/>
                <a:gd name="T27" fmla="*/ 13 h 42"/>
                <a:gd name="T28" fmla="*/ 84 w 131"/>
                <a:gd name="T29" fmla="*/ 16 h 42"/>
                <a:gd name="T30" fmla="*/ 65 w 131"/>
                <a:gd name="T31" fmla="*/ 18 h 42"/>
                <a:gd name="T32" fmla="*/ 65 w 131"/>
                <a:gd name="T33" fmla="*/ 18 h 42"/>
                <a:gd name="T34" fmla="*/ 47 w 131"/>
                <a:gd name="T35" fmla="*/ 16 h 42"/>
                <a:gd name="T36" fmla="*/ 29 w 131"/>
                <a:gd name="T37" fmla="*/ 13 h 42"/>
                <a:gd name="T38" fmla="*/ 13 w 131"/>
                <a:gd name="T39" fmla="*/ 8 h 42"/>
                <a:gd name="T40" fmla="*/ 0 w 131"/>
                <a:gd name="T41" fmla="*/ 0 h 42"/>
                <a:gd name="T42" fmla="*/ 0 w 131"/>
                <a:gd name="T43" fmla="*/ 12 h 42"/>
                <a:gd name="T44" fmla="*/ 0 w 131"/>
                <a:gd name="T45" fmla="*/ 12 h 42"/>
                <a:gd name="T46" fmla="*/ 1 w 131"/>
                <a:gd name="T47" fmla="*/ 18 h 42"/>
                <a:gd name="T48" fmla="*/ 4 w 131"/>
                <a:gd name="T49" fmla="*/ 24 h 42"/>
                <a:gd name="T50" fmla="*/ 10 w 131"/>
                <a:gd name="T51" fmla="*/ 28 h 42"/>
                <a:gd name="T52" fmla="*/ 19 w 131"/>
                <a:gd name="T53" fmla="*/ 32 h 42"/>
                <a:gd name="T54" fmla="*/ 28 w 131"/>
                <a:gd name="T55" fmla="*/ 37 h 42"/>
                <a:gd name="T56" fmla="*/ 39 w 131"/>
                <a:gd name="T57" fmla="*/ 40 h 42"/>
                <a:gd name="T58" fmla="*/ 52 w 131"/>
                <a:gd name="T59" fmla="*/ 41 h 42"/>
                <a:gd name="T60" fmla="*/ 65 w 131"/>
                <a:gd name="T61" fmla="*/ 42 h 42"/>
                <a:gd name="T62" fmla="*/ 65 w 131"/>
                <a:gd name="T6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 h="42">
                  <a:moveTo>
                    <a:pt x="65" y="42"/>
                  </a:moveTo>
                  <a:lnTo>
                    <a:pt x="65" y="42"/>
                  </a:lnTo>
                  <a:lnTo>
                    <a:pt x="79" y="41"/>
                  </a:lnTo>
                  <a:lnTo>
                    <a:pt x="92" y="40"/>
                  </a:lnTo>
                  <a:lnTo>
                    <a:pt x="102" y="37"/>
                  </a:lnTo>
                  <a:lnTo>
                    <a:pt x="112" y="32"/>
                  </a:lnTo>
                  <a:lnTo>
                    <a:pt x="119" y="28"/>
                  </a:lnTo>
                  <a:lnTo>
                    <a:pt x="125" y="24"/>
                  </a:lnTo>
                  <a:lnTo>
                    <a:pt x="129" y="18"/>
                  </a:lnTo>
                  <a:lnTo>
                    <a:pt x="131" y="12"/>
                  </a:lnTo>
                  <a:lnTo>
                    <a:pt x="131" y="0"/>
                  </a:lnTo>
                  <a:lnTo>
                    <a:pt x="131" y="0"/>
                  </a:lnTo>
                  <a:lnTo>
                    <a:pt x="118" y="8"/>
                  </a:lnTo>
                  <a:lnTo>
                    <a:pt x="102" y="13"/>
                  </a:lnTo>
                  <a:lnTo>
                    <a:pt x="84" y="16"/>
                  </a:lnTo>
                  <a:lnTo>
                    <a:pt x="65" y="18"/>
                  </a:lnTo>
                  <a:lnTo>
                    <a:pt x="65" y="18"/>
                  </a:lnTo>
                  <a:lnTo>
                    <a:pt x="47" y="16"/>
                  </a:lnTo>
                  <a:lnTo>
                    <a:pt x="29" y="13"/>
                  </a:lnTo>
                  <a:lnTo>
                    <a:pt x="13" y="8"/>
                  </a:lnTo>
                  <a:lnTo>
                    <a:pt x="0" y="0"/>
                  </a:lnTo>
                  <a:lnTo>
                    <a:pt x="0" y="12"/>
                  </a:lnTo>
                  <a:lnTo>
                    <a:pt x="0" y="12"/>
                  </a:lnTo>
                  <a:lnTo>
                    <a:pt x="1" y="18"/>
                  </a:lnTo>
                  <a:lnTo>
                    <a:pt x="4" y="24"/>
                  </a:lnTo>
                  <a:lnTo>
                    <a:pt x="10" y="28"/>
                  </a:lnTo>
                  <a:lnTo>
                    <a:pt x="19" y="32"/>
                  </a:lnTo>
                  <a:lnTo>
                    <a:pt x="28" y="37"/>
                  </a:lnTo>
                  <a:lnTo>
                    <a:pt x="39" y="40"/>
                  </a:lnTo>
                  <a:lnTo>
                    <a:pt x="52" y="41"/>
                  </a:lnTo>
                  <a:lnTo>
                    <a:pt x="65" y="42"/>
                  </a:lnTo>
                  <a:lnTo>
                    <a:pt x="65"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 name="Freeform 192">
              <a:extLst>
                <a:ext uri="{FF2B5EF4-FFF2-40B4-BE49-F238E27FC236}">
                  <a16:creationId xmlns:a16="http://schemas.microsoft.com/office/drawing/2014/main" id="{551E2306-4753-4A07-B0EF-A2CC16AE32C0}"/>
                </a:ext>
              </a:extLst>
            </p:cNvPr>
            <p:cNvSpPr>
              <a:spLocks/>
            </p:cNvSpPr>
            <p:nvPr/>
          </p:nvSpPr>
          <p:spPr bwMode="auto">
            <a:xfrm>
              <a:off x="3602463" y="7000039"/>
              <a:ext cx="94666" cy="41830"/>
            </a:xfrm>
            <a:custGeom>
              <a:avLst/>
              <a:gdLst>
                <a:gd name="T0" fmla="*/ 65 w 131"/>
                <a:gd name="T1" fmla="*/ 0 h 59"/>
                <a:gd name="T2" fmla="*/ 65 w 131"/>
                <a:gd name="T3" fmla="*/ 0 h 59"/>
                <a:gd name="T4" fmla="*/ 52 w 131"/>
                <a:gd name="T5" fmla="*/ 0 h 59"/>
                <a:gd name="T6" fmla="*/ 39 w 131"/>
                <a:gd name="T7" fmla="*/ 3 h 59"/>
                <a:gd name="T8" fmla="*/ 28 w 131"/>
                <a:gd name="T9" fmla="*/ 6 h 59"/>
                <a:gd name="T10" fmla="*/ 19 w 131"/>
                <a:gd name="T11" fmla="*/ 8 h 59"/>
                <a:gd name="T12" fmla="*/ 10 w 131"/>
                <a:gd name="T13" fmla="*/ 14 h 59"/>
                <a:gd name="T14" fmla="*/ 4 w 131"/>
                <a:gd name="T15" fmla="*/ 19 h 59"/>
                <a:gd name="T16" fmla="*/ 1 w 131"/>
                <a:gd name="T17" fmla="*/ 24 h 59"/>
                <a:gd name="T18" fmla="*/ 0 w 131"/>
                <a:gd name="T19" fmla="*/ 29 h 59"/>
                <a:gd name="T20" fmla="*/ 0 w 131"/>
                <a:gd name="T21" fmla="*/ 29 h 59"/>
                <a:gd name="T22" fmla="*/ 1 w 131"/>
                <a:gd name="T23" fmla="*/ 35 h 59"/>
                <a:gd name="T24" fmla="*/ 4 w 131"/>
                <a:gd name="T25" fmla="*/ 40 h 59"/>
                <a:gd name="T26" fmla="*/ 10 w 131"/>
                <a:gd name="T27" fmla="*/ 45 h 59"/>
                <a:gd name="T28" fmla="*/ 19 w 131"/>
                <a:gd name="T29" fmla="*/ 49 h 59"/>
                <a:gd name="T30" fmla="*/ 28 w 131"/>
                <a:gd name="T31" fmla="*/ 54 h 59"/>
                <a:gd name="T32" fmla="*/ 39 w 131"/>
                <a:gd name="T33" fmla="*/ 56 h 59"/>
                <a:gd name="T34" fmla="*/ 52 w 131"/>
                <a:gd name="T35" fmla="*/ 58 h 59"/>
                <a:gd name="T36" fmla="*/ 65 w 131"/>
                <a:gd name="T37" fmla="*/ 59 h 59"/>
                <a:gd name="T38" fmla="*/ 65 w 131"/>
                <a:gd name="T39" fmla="*/ 59 h 59"/>
                <a:gd name="T40" fmla="*/ 79 w 131"/>
                <a:gd name="T41" fmla="*/ 58 h 59"/>
                <a:gd name="T42" fmla="*/ 92 w 131"/>
                <a:gd name="T43" fmla="*/ 56 h 59"/>
                <a:gd name="T44" fmla="*/ 102 w 131"/>
                <a:gd name="T45" fmla="*/ 54 h 59"/>
                <a:gd name="T46" fmla="*/ 112 w 131"/>
                <a:gd name="T47" fmla="*/ 49 h 59"/>
                <a:gd name="T48" fmla="*/ 119 w 131"/>
                <a:gd name="T49" fmla="*/ 45 h 59"/>
                <a:gd name="T50" fmla="*/ 125 w 131"/>
                <a:gd name="T51" fmla="*/ 40 h 59"/>
                <a:gd name="T52" fmla="*/ 129 w 131"/>
                <a:gd name="T53" fmla="*/ 35 h 59"/>
                <a:gd name="T54" fmla="*/ 131 w 131"/>
                <a:gd name="T55" fmla="*/ 29 h 59"/>
                <a:gd name="T56" fmla="*/ 131 w 131"/>
                <a:gd name="T57" fmla="*/ 29 h 59"/>
                <a:gd name="T58" fmla="*/ 129 w 131"/>
                <a:gd name="T59" fmla="*/ 24 h 59"/>
                <a:gd name="T60" fmla="*/ 125 w 131"/>
                <a:gd name="T61" fmla="*/ 19 h 59"/>
                <a:gd name="T62" fmla="*/ 119 w 131"/>
                <a:gd name="T63" fmla="*/ 14 h 59"/>
                <a:gd name="T64" fmla="*/ 112 w 131"/>
                <a:gd name="T65" fmla="*/ 8 h 59"/>
                <a:gd name="T66" fmla="*/ 102 w 131"/>
                <a:gd name="T67" fmla="*/ 6 h 59"/>
                <a:gd name="T68" fmla="*/ 92 w 131"/>
                <a:gd name="T69" fmla="*/ 3 h 59"/>
                <a:gd name="T70" fmla="*/ 79 w 131"/>
                <a:gd name="T71" fmla="*/ 0 h 59"/>
                <a:gd name="T72" fmla="*/ 65 w 131"/>
                <a:gd name="T73" fmla="*/ 0 h 59"/>
                <a:gd name="T74" fmla="*/ 65 w 131"/>
                <a:gd name="T7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59">
                  <a:moveTo>
                    <a:pt x="65" y="0"/>
                  </a:moveTo>
                  <a:lnTo>
                    <a:pt x="65" y="0"/>
                  </a:lnTo>
                  <a:lnTo>
                    <a:pt x="52" y="0"/>
                  </a:lnTo>
                  <a:lnTo>
                    <a:pt x="39" y="3"/>
                  </a:lnTo>
                  <a:lnTo>
                    <a:pt x="28" y="6"/>
                  </a:lnTo>
                  <a:lnTo>
                    <a:pt x="19" y="8"/>
                  </a:lnTo>
                  <a:lnTo>
                    <a:pt x="10" y="14"/>
                  </a:lnTo>
                  <a:lnTo>
                    <a:pt x="4" y="19"/>
                  </a:lnTo>
                  <a:lnTo>
                    <a:pt x="1" y="24"/>
                  </a:lnTo>
                  <a:lnTo>
                    <a:pt x="0" y="29"/>
                  </a:lnTo>
                  <a:lnTo>
                    <a:pt x="0" y="29"/>
                  </a:lnTo>
                  <a:lnTo>
                    <a:pt x="1" y="35"/>
                  </a:lnTo>
                  <a:lnTo>
                    <a:pt x="4" y="40"/>
                  </a:lnTo>
                  <a:lnTo>
                    <a:pt x="10" y="45"/>
                  </a:lnTo>
                  <a:lnTo>
                    <a:pt x="19" y="49"/>
                  </a:lnTo>
                  <a:lnTo>
                    <a:pt x="28" y="54"/>
                  </a:lnTo>
                  <a:lnTo>
                    <a:pt x="39" y="56"/>
                  </a:lnTo>
                  <a:lnTo>
                    <a:pt x="52" y="58"/>
                  </a:lnTo>
                  <a:lnTo>
                    <a:pt x="65" y="59"/>
                  </a:lnTo>
                  <a:lnTo>
                    <a:pt x="65" y="59"/>
                  </a:lnTo>
                  <a:lnTo>
                    <a:pt x="79" y="58"/>
                  </a:lnTo>
                  <a:lnTo>
                    <a:pt x="92" y="56"/>
                  </a:lnTo>
                  <a:lnTo>
                    <a:pt x="102" y="54"/>
                  </a:lnTo>
                  <a:lnTo>
                    <a:pt x="112" y="49"/>
                  </a:lnTo>
                  <a:lnTo>
                    <a:pt x="119" y="45"/>
                  </a:lnTo>
                  <a:lnTo>
                    <a:pt x="125" y="40"/>
                  </a:lnTo>
                  <a:lnTo>
                    <a:pt x="129" y="35"/>
                  </a:lnTo>
                  <a:lnTo>
                    <a:pt x="131" y="29"/>
                  </a:lnTo>
                  <a:lnTo>
                    <a:pt x="131" y="29"/>
                  </a:lnTo>
                  <a:lnTo>
                    <a:pt x="129" y="24"/>
                  </a:lnTo>
                  <a:lnTo>
                    <a:pt x="125" y="19"/>
                  </a:lnTo>
                  <a:lnTo>
                    <a:pt x="119" y="14"/>
                  </a:lnTo>
                  <a:lnTo>
                    <a:pt x="112" y="8"/>
                  </a:lnTo>
                  <a:lnTo>
                    <a:pt x="102" y="6"/>
                  </a:lnTo>
                  <a:lnTo>
                    <a:pt x="92" y="3"/>
                  </a:lnTo>
                  <a:lnTo>
                    <a:pt x="79" y="0"/>
                  </a:lnTo>
                  <a:lnTo>
                    <a:pt x="65" y="0"/>
                  </a:lnTo>
                  <a:lnTo>
                    <a:pt x="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 name="Freeform 193">
              <a:extLst>
                <a:ext uri="{FF2B5EF4-FFF2-40B4-BE49-F238E27FC236}">
                  <a16:creationId xmlns:a16="http://schemas.microsoft.com/office/drawing/2014/main" id="{1E31073A-2F57-4C75-9CB1-3EE286343E07}"/>
                </a:ext>
              </a:extLst>
            </p:cNvPr>
            <p:cNvSpPr>
              <a:spLocks/>
            </p:cNvSpPr>
            <p:nvPr/>
          </p:nvSpPr>
          <p:spPr bwMode="auto">
            <a:xfrm>
              <a:off x="3602463" y="7081494"/>
              <a:ext cx="94666" cy="28620"/>
            </a:xfrm>
            <a:custGeom>
              <a:avLst/>
              <a:gdLst>
                <a:gd name="T0" fmla="*/ 0 w 131"/>
                <a:gd name="T1" fmla="*/ 0 h 39"/>
                <a:gd name="T2" fmla="*/ 0 w 131"/>
                <a:gd name="T3" fmla="*/ 10 h 39"/>
                <a:gd name="T4" fmla="*/ 0 w 131"/>
                <a:gd name="T5" fmla="*/ 10 h 39"/>
                <a:gd name="T6" fmla="*/ 1 w 131"/>
                <a:gd name="T7" fmla="*/ 15 h 39"/>
                <a:gd name="T8" fmla="*/ 4 w 131"/>
                <a:gd name="T9" fmla="*/ 21 h 39"/>
                <a:gd name="T10" fmla="*/ 10 w 131"/>
                <a:gd name="T11" fmla="*/ 25 h 39"/>
                <a:gd name="T12" fmla="*/ 19 w 131"/>
                <a:gd name="T13" fmla="*/ 29 h 39"/>
                <a:gd name="T14" fmla="*/ 28 w 131"/>
                <a:gd name="T15" fmla="*/ 34 h 39"/>
                <a:gd name="T16" fmla="*/ 39 w 131"/>
                <a:gd name="T17" fmla="*/ 37 h 39"/>
                <a:gd name="T18" fmla="*/ 52 w 131"/>
                <a:gd name="T19" fmla="*/ 38 h 39"/>
                <a:gd name="T20" fmla="*/ 65 w 131"/>
                <a:gd name="T21" fmla="*/ 39 h 39"/>
                <a:gd name="T22" fmla="*/ 65 w 131"/>
                <a:gd name="T23" fmla="*/ 39 h 39"/>
                <a:gd name="T24" fmla="*/ 79 w 131"/>
                <a:gd name="T25" fmla="*/ 38 h 39"/>
                <a:gd name="T26" fmla="*/ 92 w 131"/>
                <a:gd name="T27" fmla="*/ 37 h 39"/>
                <a:gd name="T28" fmla="*/ 102 w 131"/>
                <a:gd name="T29" fmla="*/ 34 h 39"/>
                <a:gd name="T30" fmla="*/ 112 w 131"/>
                <a:gd name="T31" fmla="*/ 29 h 39"/>
                <a:gd name="T32" fmla="*/ 119 w 131"/>
                <a:gd name="T33" fmla="*/ 25 h 39"/>
                <a:gd name="T34" fmla="*/ 125 w 131"/>
                <a:gd name="T35" fmla="*/ 21 h 39"/>
                <a:gd name="T36" fmla="*/ 129 w 131"/>
                <a:gd name="T37" fmla="*/ 15 h 39"/>
                <a:gd name="T38" fmla="*/ 131 w 131"/>
                <a:gd name="T39" fmla="*/ 10 h 39"/>
                <a:gd name="T40" fmla="*/ 131 w 131"/>
                <a:gd name="T41" fmla="*/ 0 h 39"/>
                <a:gd name="T42" fmla="*/ 131 w 131"/>
                <a:gd name="T43" fmla="*/ 0 h 39"/>
                <a:gd name="T44" fmla="*/ 118 w 131"/>
                <a:gd name="T45" fmla="*/ 6 h 39"/>
                <a:gd name="T46" fmla="*/ 102 w 131"/>
                <a:gd name="T47" fmla="*/ 12 h 39"/>
                <a:gd name="T48" fmla="*/ 84 w 131"/>
                <a:gd name="T49" fmla="*/ 15 h 39"/>
                <a:gd name="T50" fmla="*/ 65 w 131"/>
                <a:gd name="T51" fmla="*/ 16 h 39"/>
                <a:gd name="T52" fmla="*/ 65 w 131"/>
                <a:gd name="T53" fmla="*/ 16 h 39"/>
                <a:gd name="T54" fmla="*/ 47 w 131"/>
                <a:gd name="T55" fmla="*/ 15 h 39"/>
                <a:gd name="T56" fmla="*/ 29 w 131"/>
                <a:gd name="T57" fmla="*/ 12 h 39"/>
                <a:gd name="T58" fmla="*/ 13 w 131"/>
                <a:gd name="T59" fmla="*/ 6 h 39"/>
                <a:gd name="T60" fmla="*/ 0 w 131"/>
                <a:gd name="T61" fmla="*/ 0 h 39"/>
                <a:gd name="T62" fmla="*/ 0 w 131"/>
                <a:gd name="T6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1" h="39">
                  <a:moveTo>
                    <a:pt x="0" y="0"/>
                  </a:moveTo>
                  <a:lnTo>
                    <a:pt x="0" y="10"/>
                  </a:lnTo>
                  <a:lnTo>
                    <a:pt x="0" y="10"/>
                  </a:lnTo>
                  <a:lnTo>
                    <a:pt x="1" y="15"/>
                  </a:lnTo>
                  <a:lnTo>
                    <a:pt x="4" y="21"/>
                  </a:lnTo>
                  <a:lnTo>
                    <a:pt x="10" y="25"/>
                  </a:lnTo>
                  <a:lnTo>
                    <a:pt x="19" y="29"/>
                  </a:lnTo>
                  <a:lnTo>
                    <a:pt x="28" y="34"/>
                  </a:lnTo>
                  <a:lnTo>
                    <a:pt x="39" y="37"/>
                  </a:lnTo>
                  <a:lnTo>
                    <a:pt x="52" y="38"/>
                  </a:lnTo>
                  <a:lnTo>
                    <a:pt x="65" y="39"/>
                  </a:lnTo>
                  <a:lnTo>
                    <a:pt x="65" y="39"/>
                  </a:lnTo>
                  <a:lnTo>
                    <a:pt x="79" y="38"/>
                  </a:lnTo>
                  <a:lnTo>
                    <a:pt x="92" y="37"/>
                  </a:lnTo>
                  <a:lnTo>
                    <a:pt x="102" y="34"/>
                  </a:lnTo>
                  <a:lnTo>
                    <a:pt x="112" y="29"/>
                  </a:lnTo>
                  <a:lnTo>
                    <a:pt x="119" y="25"/>
                  </a:lnTo>
                  <a:lnTo>
                    <a:pt x="125" y="21"/>
                  </a:lnTo>
                  <a:lnTo>
                    <a:pt x="129" y="15"/>
                  </a:lnTo>
                  <a:lnTo>
                    <a:pt x="131" y="10"/>
                  </a:lnTo>
                  <a:lnTo>
                    <a:pt x="131" y="0"/>
                  </a:lnTo>
                  <a:lnTo>
                    <a:pt x="131" y="0"/>
                  </a:lnTo>
                  <a:lnTo>
                    <a:pt x="118" y="6"/>
                  </a:lnTo>
                  <a:lnTo>
                    <a:pt x="102" y="12"/>
                  </a:lnTo>
                  <a:lnTo>
                    <a:pt x="84" y="15"/>
                  </a:lnTo>
                  <a:lnTo>
                    <a:pt x="65" y="16"/>
                  </a:lnTo>
                  <a:lnTo>
                    <a:pt x="65" y="16"/>
                  </a:lnTo>
                  <a:lnTo>
                    <a:pt x="47" y="15"/>
                  </a:lnTo>
                  <a:lnTo>
                    <a:pt x="29" y="12"/>
                  </a:lnTo>
                  <a:lnTo>
                    <a:pt x="13" y="6"/>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 name="Freeform 194">
              <a:extLst>
                <a:ext uri="{FF2B5EF4-FFF2-40B4-BE49-F238E27FC236}">
                  <a16:creationId xmlns:a16="http://schemas.microsoft.com/office/drawing/2014/main" id="{E72315E8-9431-4446-BAFD-3DC37355C7A8}"/>
                </a:ext>
              </a:extLst>
            </p:cNvPr>
            <p:cNvSpPr>
              <a:spLocks noEditPoints="1"/>
            </p:cNvSpPr>
            <p:nvPr/>
          </p:nvSpPr>
          <p:spPr bwMode="auto">
            <a:xfrm>
              <a:off x="3362496" y="6920784"/>
              <a:ext cx="312616" cy="156309"/>
            </a:xfrm>
            <a:custGeom>
              <a:avLst/>
              <a:gdLst>
                <a:gd name="T0" fmla="*/ 0 w 427"/>
                <a:gd name="T1" fmla="*/ 0 h 215"/>
                <a:gd name="T2" fmla="*/ 0 w 427"/>
                <a:gd name="T3" fmla="*/ 215 h 215"/>
                <a:gd name="T4" fmla="*/ 304 w 427"/>
                <a:gd name="T5" fmla="*/ 215 h 215"/>
                <a:gd name="T6" fmla="*/ 304 w 427"/>
                <a:gd name="T7" fmla="*/ 137 h 215"/>
                <a:gd name="T8" fmla="*/ 304 w 427"/>
                <a:gd name="T9" fmla="*/ 137 h 215"/>
                <a:gd name="T10" fmla="*/ 305 w 427"/>
                <a:gd name="T11" fmla="*/ 132 h 215"/>
                <a:gd name="T12" fmla="*/ 307 w 427"/>
                <a:gd name="T13" fmla="*/ 127 h 215"/>
                <a:gd name="T14" fmla="*/ 311 w 427"/>
                <a:gd name="T15" fmla="*/ 116 h 215"/>
                <a:gd name="T16" fmla="*/ 320 w 427"/>
                <a:gd name="T17" fmla="*/ 108 h 215"/>
                <a:gd name="T18" fmla="*/ 330 w 427"/>
                <a:gd name="T19" fmla="*/ 100 h 215"/>
                <a:gd name="T20" fmla="*/ 343 w 427"/>
                <a:gd name="T21" fmla="*/ 93 h 215"/>
                <a:gd name="T22" fmla="*/ 358 w 427"/>
                <a:gd name="T23" fmla="*/ 89 h 215"/>
                <a:gd name="T24" fmla="*/ 375 w 427"/>
                <a:gd name="T25" fmla="*/ 86 h 215"/>
                <a:gd name="T26" fmla="*/ 392 w 427"/>
                <a:gd name="T27" fmla="*/ 84 h 215"/>
                <a:gd name="T28" fmla="*/ 392 w 427"/>
                <a:gd name="T29" fmla="*/ 84 h 215"/>
                <a:gd name="T30" fmla="*/ 410 w 427"/>
                <a:gd name="T31" fmla="*/ 86 h 215"/>
                <a:gd name="T32" fmla="*/ 427 w 427"/>
                <a:gd name="T33" fmla="*/ 89 h 215"/>
                <a:gd name="T34" fmla="*/ 427 w 427"/>
                <a:gd name="T35" fmla="*/ 0 h 215"/>
                <a:gd name="T36" fmla="*/ 0 w 427"/>
                <a:gd name="T37" fmla="*/ 0 h 215"/>
                <a:gd name="T38" fmla="*/ 214 w 427"/>
                <a:gd name="T39" fmla="*/ 186 h 215"/>
                <a:gd name="T40" fmla="*/ 214 w 427"/>
                <a:gd name="T41" fmla="*/ 186 h 215"/>
                <a:gd name="T42" fmla="*/ 201 w 427"/>
                <a:gd name="T43" fmla="*/ 185 h 215"/>
                <a:gd name="T44" fmla="*/ 189 w 427"/>
                <a:gd name="T45" fmla="*/ 180 h 215"/>
                <a:gd name="T46" fmla="*/ 179 w 427"/>
                <a:gd name="T47" fmla="*/ 173 h 215"/>
                <a:gd name="T48" fmla="*/ 170 w 427"/>
                <a:gd name="T49" fmla="*/ 164 h 215"/>
                <a:gd name="T50" fmla="*/ 163 w 427"/>
                <a:gd name="T51" fmla="*/ 153 h 215"/>
                <a:gd name="T52" fmla="*/ 158 w 427"/>
                <a:gd name="T53" fmla="*/ 138 h 215"/>
                <a:gd name="T54" fmla="*/ 154 w 427"/>
                <a:gd name="T55" fmla="*/ 124 h 215"/>
                <a:gd name="T56" fmla="*/ 154 w 427"/>
                <a:gd name="T57" fmla="*/ 108 h 215"/>
                <a:gd name="T58" fmla="*/ 154 w 427"/>
                <a:gd name="T59" fmla="*/ 108 h 215"/>
                <a:gd name="T60" fmla="*/ 154 w 427"/>
                <a:gd name="T61" fmla="*/ 92 h 215"/>
                <a:gd name="T62" fmla="*/ 158 w 427"/>
                <a:gd name="T63" fmla="*/ 77 h 215"/>
                <a:gd name="T64" fmla="*/ 163 w 427"/>
                <a:gd name="T65" fmla="*/ 63 h 215"/>
                <a:gd name="T66" fmla="*/ 170 w 427"/>
                <a:gd name="T67" fmla="*/ 51 h 215"/>
                <a:gd name="T68" fmla="*/ 179 w 427"/>
                <a:gd name="T69" fmla="*/ 42 h 215"/>
                <a:gd name="T70" fmla="*/ 189 w 427"/>
                <a:gd name="T71" fmla="*/ 35 h 215"/>
                <a:gd name="T72" fmla="*/ 201 w 427"/>
                <a:gd name="T73" fmla="*/ 31 h 215"/>
                <a:gd name="T74" fmla="*/ 214 w 427"/>
                <a:gd name="T75" fmla="*/ 29 h 215"/>
                <a:gd name="T76" fmla="*/ 214 w 427"/>
                <a:gd name="T77" fmla="*/ 29 h 215"/>
                <a:gd name="T78" fmla="*/ 225 w 427"/>
                <a:gd name="T79" fmla="*/ 31 h 215"/>
                <a:gd name="T80" fmla="*/ 237 w 427"/>
                <a:gd name="T81" fmla="*/ 35 h 215"/>
                <a:gd name="T82" fmla="*/ 247 w 427"/>
                <a:gd name="T83" fmla="*/ 42 h 215"/>
                <a:gd name="T84" fmla="*/ 256 w 427"/>
                <a:gd name="T85" fmla="*/ 51 h 215"/>
                <a:gd name="T86" fmla="*/ 263 w 427"/>
                <a:gd name="T87" fmla="*/ 63 h 215"/>
                <a:gd name="T88" fmla="*/ 267 w 427"/>
                <a:gd name="T89" fmla="*/ 77 h 215"/>
                <a:gd name="T90" fmla="*/ 272 w 427"/>
                <a:gd name="T91" fmla="*/ 92 h 215"/>
                <a:gd name="T92" fmla="*/ 272 w 427"/>
                <a:gd name="T93" fmla="*/ 108 h 215"/>
                <a:gd name="T94" fmla="*/ 272 w 427"/>
                <a:gd name="T95" fmla="*/ 108 h 215"/>
                <a:gd name="T96" fmla="*/ 272 w 427"/>
                <a:gd name="T97" fmla="*/ 124 h 215"/>
                <a:gd name="T98" fmla="*/ 267 w 427"/>
                <a:gd name="T99" fmla="*/ 138 h 215"/>
                <a:gd name="T100" fmla="*/ 263 w 427"/>
                <a:gd name="T101" fmla="*/ 153 h 215"/>
                <a:gd name="T102" fmla="*/ 256 w 427"/>
                <a:gd name="T103" fmla="*/ 164 h 215"/>
                <a:gd name="T104" fmla="*/ 247 w 427"/>
                <a:gd name="T105" fmla="*/ 173 h 215"/>
                <a:gd name="T106" fmla="*/ 237 w 427"/>
                <a:gd name="T107" fmla="*/ 180 h 215"/>
                <a:gd name="T108" fmla="*/ 225 w 427"/>
                <a:gd name="T109" fmla="*/ 185 h 215"/>
                <a:gd name="T110" fmla="*/ 214 w 427"/>
                <a:gd name="T111" fmla="*/ 186 h 215"/>
                <a:gd name="T112" fmla="*/ 214 w 427"/>
                <a:gd name="T113" fmla="*/ 18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7" h="215">
                  <a:moveTo>
                    <a:pt x="0" y="0"/>
                  </a:moveTo>
                  <a:lnTo>
                    <a:pt x="0" y="215"/>
                  </a:lnTo>
                  <a:lnTo>
                    <a:pt x="304" y="215"/>
                  </a:lnTo>
                  <a:lnTo>
                    <a:pt x="304" y="137"/>
                  </a:lnTo>
                  <a:lnTo>
                    <a:pt x="304" y="137"/>
                  </a:lnTo>
                  <a:lnTo>
                    <a:pt x="305" y="132"/>
                  </a:lnTo>
                  <a:lnTo>
                    <a:pt x="307" y="127"/>
                  </a:lnTo>
                  <a:lnTo>
                    <a:pt x="311" y="116"/>
                  </a:lnTo>
                  <a:lnTo>
                    <a:pt x="320" y="108"/>
                  </a:lnTo>
                  <a:lnTo>
                    <a:pt x="330" y="100"/>
                  </a:lnTo>
                  <a:lnTo>
                    <a:pt x="343" y="93"/>
                  </a:lnTo>
                  <a:lnTo>
                    <a:pt x="358" y="89"/>
                  </a:lnTo>
                  <a:lnTo>
                    <a:pt x="375" y="86"/>
                  </a:lnTo>
                  <a:lnTo>
                    <a:pt x="392" y="84"/>
                  </a:lnTo>
                  <a:lnTo>
                    <a:pt x="392" y="84"/>
                  </a:lnTo>
                  <a:lnTo>
                    <a:pt x="410" y="86"/>
                  </a:lnTo>
                  <a:lnTo>
                    <a:pt x="427" y="89"/>
                  </a:lnTo>
                  <a:lnTo>
                    <a:pt x="427" y="0"/>
                  </a:lnTo>
                  <a:lnTo>
                    <a:pt x="0" y="0"/>
                  </a:lnTo>
                  <a:close/>
                  <a:moveTo>
                    <a:pt x="214" y="186"/>
                  </a:moveTo>
                  <a:lnTo>
                    <a:pt x="214" y="186"/>
                  </a:lnTo>
                  <a:lnTo>
                    <a:pt x="201" y="185"/>
                  </a:lnTo>
                  <a:lnTo>
                    <a:pt x="189" y="180"/>
                  </a:lnTo>
                  <a:lnTo>
                    <a:pt x="179" y="173"/>
                  </a:lnTo>
                  <a:lnTo>
                    <a:pt x="170" y="164"/>
                  </a:lnTo>
                  <a:lnTo>
                    <a:pt x="163" y="153"/>
                  </a:lnTo>
                  <a:lnTo>
                    <a:pt x="158" y="138"/>
                  </a:lnTo>
                  <a:lnTo>
                    <a:pt x="154" y="124"/>
                  </a:lnTo>
                  <a:lnTo>
                    <a:pt x="154" y="108"/>
                  </a:lnTo>
                  <a:lnTo>
                    <a:pt x="154" y="108"/>
                  </a:lnTo>
                  <a:lnTo>
                    <a:pt x="154" y="92"/>
                  </a:lnTo>
                  <a:lnTo>
                    <a:pt x="158" y="77"/>
                  </a:lnTo>
                  <a:lnTo>
                    <a:pt x="163" y="63"/>
                  </a:lnTo>
                  <a:lnTo>
                    <a:pt x="170" y="51"/>
                  </a:lnTo>
                  <a:lnTo>
                    <a:pt x="179" y="42"/>
                  </a:lnTo>
                  <a:lnTo>
                    <a:pt x="189" y="35"/>
                  </a:lnTo>
                  <a:lnTo>
                    <a:pt x="201" y="31"/>
                  </a:lnTo>
                  <a:lnTo>
                    <a:pt x="214" y="29"/>
                  </a:lnTo>
                  <a:lnTo>
                    <a:pt x="214" y="29"/>
                  </a:lnTo>
                  <a:lnTo>
                    <a:pt x="225" y="31"/>
                  </a:lnTo>
                  <a:lnTo>
                    <a:pt x="237" y="35"/>
                  </a:lnTo>
                  <a:lnTo>
                    <a:pt x="247" y="42"/>
                  </a:lnTo>
                  <a:lnTo>
                    <a:pt x="256" y="51"/>
                  </a:lnTo>
                  <a:lnTo>
                    <a:pt x="263" y="63"/>
                  </a:lnTo>
                  <a:lnTo>
                    <a:pt x="267" y="77"/>
                  </a:lnTo>
                  <a:lnTo>
                    <a:pt x="272" y="92"/>
                  </a:lnTo>
                  <a:lnTo>
                    <a:pt x="272" y="108"/>
                  </a:lnTo>
                  <a:lnTo>
                    <a:pt x="272" y="108"/>
                  </a:lnTo>
                  <a:lnTo>
                    <a:pt x="272" y="124"/>
                  </a:lnTo>
                  <a:lnTo>
                    <a:pt x="267" y="138"/>
                  </a:lnTo>
                  <a:lnTo>
                    <a:pt x="263" y="153"/>
                  </a:lnTo>
                  <a:lnTo>
                    <a:pt x="256" y="164"/>
                  </a:lnTo>
                  <a:lnTo>
                    <a:pt x="247" y="173"/>
                  </a:lnTo>
                  <a:lnTo>
                    <a:pt x="237" y="180"/>
                  </a:lnTo>
                  <a:lnTo>
                    <a:pt x="225" y="185"/>
                  </a:lnTo>
                  <a:lnTo>
                    <a:pt x="214" y="186"/>
                  </a:lnTo>
                  <a:lnTo>
                    <a:pt x="214"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7" name="Slide Number Placeholder 5">
            <a:extLst>
              <a:ext uri="{FF2B5EF4-FFF2-40B4-BE49-F238E27FC236}">
                <a16:creationId xmlns:a16="http://schemas.microsoft.com/office/drawing/2014/main" id="{70DABEC4-F09A-430F-BF7E-59131D11E8C4}"/>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28</a:t>
            </a:fld>
            <a:endParaRPr lang="en-GB" noProof="0"/>
          </a:p>
        </p:txBody>
      </p:sp>
    </p:spTree>
    <p:extLst>
      <p:ext uri="{BB962C8B-B14F-4D97-AF65-F5344CB8AC3E}">
        <p14:creationId xmlns:p14="http://schemas.microsoft.com/office/powerpoint/2010/main" val="2324950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B736066-BBA1-40B7-B762-A6602528D76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50"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2B736066-BBA1-40B7-B762-A6602528D76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E341BB49-E81D-450F-9E32-A8A708C1E44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Georgia" panose="02040502050405020303" pitchFamily="18" charset="0"/>
            </a:endParaRPr>
          </a:p>
        </p:txBody>
      </p:sp>
      <p:sp>
        <p:nvSpPr>
          <p:cNvPr id="5" name="Title 4">
            <a:extLst>
              <a:ext uri="{FF2B5EF4-FFF2-40B4-BE49-F238E27FC236}">
                <a16:creationId xmlns:a16="http://schemas.microsoft.com/office/drawing/2014/main" id="{4BE67908-7D3A-4773-AB43-BCB2285399C4}"/>
              </a:ext>
            </a:extLst>
          </p:cNvPr>
          <p:cNvSpPr>
            <a:spLocks noGrp="1"/>
          </p:cNvSpPr>
          <p:nvPr>
            <p:ph type="title"/>
          </p:nvPr>
        </p:nvSpPr>
        <p:spPr/>
        <p:txBody>
          <a:bodyPr rtlCol="0"/>
          <a:lstStyle/>
          <a:p>
            <a:pPr rtl="0"/>
            <a:r>
              <a:rPr lang="lv-lv" dirty="0"/>
              <a:t>7. pielikums: Uzņēmējdarbības</a:t>
            </a:r>
            <a:r>
              <a:rPr lang="lv-LV" dirty="0"/>
              <a:t> operacionālā restrukturizācija</a:t>
            </a:r>
            <a:endParaRPr lang="lv-lv" dirty="0"/>
          </a:p>
        </p:txBody>
      </p:sp>
      <p:sp>
        <p:nvSpPr>
          <p:cNvPr id="20" name="TextBox 19">
            <a:extLst>
              <a:ext uri="{FF2B5EF4-FFF2-40B4-BE49-F238E27FC236}">
                <a16:creationId xmlns:a16="http://schemas.microsoft.com/office/drawing/2014/main" id="{E4E9F63E-FAFC-416D-9B2F-3458C6A2DC4F}"/>
              </a:ext>
            </a:extLst>
          </p:cNvPr>
          <p:cNvSpPr txBox="1"/>
          <p:nvPr/>
        </p:nvSpPr>
        <p:spPr>
          <a:xfrm>
            <a:off x="863600" y="2024063"/>
            <a:ext cx="10920413" cy="2046714"/>
          </a:xfrm>
          <a:prstGeom prst="rect">
            <a:avLst/>
          </a:prstGeom>
          <a:noFill/>
        </p:spPr>
        <p:txBody>
          <a:bodyPr wrap="square" lIns="0" tIns="0" rIns="0" bIns="0" rtlCol="0">
            <a:spAutoFit/>
          </a:bodyPr>
          <a:lstStyle/>
          <a:p>
            <a:pPr lvl="0" algn="just" rtl="0">
              <a:spcAft>
                <a:spcPts val="600"/>
              </a:spcAft>
              <a:defRPr/>
            </a:pPr>
            <a:r>
              <a:rPr lang="lv-lv" sz="1200" dirty="0">
                <a:solidFill>
                  <a:prstClr val="black"/>
                </a:solidFill>
                <a:latin typeface="arial" panose="020B0604020202020204" pitchFamily="34" charset="0"/>
              </a:rPr>
              <a:t>Ja uzņēmumam rodas vairākas stratēģiska rakstura problēmas, kas rada finan</a:t>
            </a:r>
            <a:r>
              <a:rPr lang="lv-LV" sz="1200" dirty="0">
                <a:solidFill>
                  <a:prstClr val="black"/>
                </a:solidFill>
                <a:latin typeface="arial" panose="020B0604020202020204" pitchFamily="34" charset="0"/>
              </a:rPr>
              <a:t>šu</a:t>
            </a:r>
            <a:r>
              <a:rPr lang="lv-lv" sz="1200" dirty="0">
                <a:solidFill>
                  <a:prstClr val="black"/>
                </a:solidFill>
                <a:latin typeface="arial" panose="020B0604020202020204" pitchFamily="34" charset="0"/>
              </a:rPr>
              <a:t> un </a:t>
            </a:r>
            <a:r>
              <a:rPr lang="lv-LV" sz="1200" dirty="0">
                <a:solidFill>
                  <a:prstClr val="black"/>
                </a:solidFill>
                <a:latin typeface="arial" panose="020B0604020202020204" pitchFamily="34" charset="0"/>
              </a:rPr>
              <a:t>parādu </a:t>
            </a:r>
            <a:r>
              <a:rPr lang="lv-lv" sz="1200" dirty="0">
                <a:solidFill>
                  <a:prstClr val="black"/>
                </a:solidFill>
                <a:latin typeface="arial" panose="020B0604020202020204" pitchFamily="34" charset="0"/>
              </a:rPr>
              <a:t>atmaksas grūtības, līdztekus finanšu </a:t>
            </a:r>
            <a:r>
              <a:rPr lang="lv-LV" sz="1200" dirty="0">
                <a:solidFill>
                  <a:prstClr val="black"/>
                </a:solidFill>
                <a:latin typeface="arial" panose="020B0604020202020204" pitchFamily="34" charset="0"/>
              </a:rPr>
              <a:t>restrukturizācija</a:t>
            </a:r>
            <a:r>
              <a:rPr lang="lv-lv" sz="1200" dirty="0">
                <a:solidFill>
                  <a:prstClr val="black"/>
                </a:solidFill>
                <a:latin typeface="arial" panose="020B0604020202020204" pitchFamily="34" charset="0"/>
              </a:rPr>
              <a:t>i ir jāapsver arī uzņēmuma darbības</a:t>
            </a:r>
            <a:r>
              <a:rPr lang="lv-LV" sz="1200" dirty="0">
                <a:solidFill>
                  <a:prstClr val="black"/>
                </a:solidFill>
                <a:latin typeface="arial" panose="020B0604020202020204" pitchFamily="34" charset="0"/>
              </a:rPr>
              <a:t> operacionālā restrukturizācija</a:t>
            </a:r>
            <a:r>
              <a:rPr lang="lv-lv" sz="1200" dirty="0">
                <a:solidFill>
                  <a:prstClr val="black"/>
                </a:solidFill>
                <a:latin typeface="arial" panose="020B0604020202020204" pitchFamily="34" charset="0"/>
              </a:rPr>
              <a:t>, lai uzlabotu darbības rezultātus. Daži uzņēmējdarbības </a:t>
            </a:r>
            <a:r>
              <a:rPr lang="lv-LV" sz="1200" dirty="0">
                <a:solidFill>
                  <a:prstClr val="black"/>
                </a:solidFill>
                <a:latin typeface="arial" panose="020B0604020202020204" pitchFamily="34" charset="0"/>
              </a:rPr>
              <a:t>restrukturizācijas</a:t>
            </a:r>
            <a:r>
              <a:rPr lang="lv-lv" sz="1200" dirty="0">
                <a:solidFill>
                  <a:prstClr val="black"/>
                </a:solidFill>
                <a:latin typeface="arial" panose="020B0604020202020204" pitchFamily="34" charset="0"/>
              </a:rPr>
              <a:t> elementi var ietvert</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lv-lv" sz="1200" b="1" i="0" u="none" strike="noStrike" kern="1200" cap="none" spc="0" normalizeH="0" noProof="0" dirty="0">
                <a:ln>
                  <a:noFill/>
                </a:ln>
                <a:solidFill>
                  <a:srgbClr val="990066"/>
                </a:solidFill>
                <a:effectLst/>
                <a:uLnTx/>
                <a:uFillTx/>
                <a:latin typeface="arial" panose="020B0604020202020204" pitchFamily="34" charset="0"/>
                <a:ea typeface="+mn-ea"/>
                <a:cs typeface="+mn-cs"/>
              </a:rPr>
              <a:t>uzņēmējdarbības modeļa pielāgošanu</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jaunajai uzņēmējdarbības videi (tostarp nerentabl</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o</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darbīb</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u</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izbeigšanu)</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lv-lv" sz="1200" b="1" i="0" u="none" strike="noStrike" kern="1200" cap="none" spc="0" normalizeH="0" noProof="0" dirty="0">
                <a:ln>
                  <a:noFill/>
                </a:ln>
                <a:solidFill>
                  <a:srgbClr val="990066"/>
                </a:solidFill>
                <a:effectLst/>
                <a:uLnTx/>
                <a:uFillTx/>
                <a:latin typeface="arial" panose="020B0604020202020204" pitchFamily="34" charset="0"/>
                <a:ea typeface="+mn-ea"/>
                <a:cs typeface="+mn-cs"/>
              </a:rPr>
              <a:t>jaunu investoru vai stratēģisko partneru piesaisti,</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kas var dot gan jaunus ieguldījumus, gan arī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jaunus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stratēģiskos virzienus</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lv-lv" sz="1200" b="1" i="0" u="none" strike="noStrike" kern="1200" cap="none" spc="0" normalizeH="0" noProof="0" dirty="0">
                <a:ln>
                  <a:noFill/>
                </a:ln>
                <a:solidFill>
                  <a:srgbClr val="990066"/>
                </a:solidFill>
                <a:effectLst/>
                <a:uLnTx/>
                <a:uFillTx/>
                <a:latin typeface="arial" panose="020B0604020202020204" pitchFamily="34" charset="0"/>
                <a:ea typeface="+mn-ea"/>
                <a:cs typeface="+mn-cs"/>
              </a:rPr>
              <a:t>uzņēmējdarbības apvienošanu vai sadalīšanu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atkarībā no konkrētās situācijas </a:t>
            </a:r>
            <a:r>
              <a:rPr lang="lv-lv" sz="1200" dirty="0">
                <a:solidFill>
                  <a:prstClr val="black"/>
                </a:solidFill>
                <a:latin typeface="arial" panose="020B0604020202020204" pitchFamily="34" charset="0"/>
              </a:rPr>
              <a:t>iespējams jāizsver ideja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sadalīt dažādus darbības virzienus atsevišķās juridiskās vienībās, lai aizsargātu naudas plūsmu, vai apvienot uzņēmumus, lai ietaupītu administratīvās izmaksas</a:t>
            </a:r>
          </a:p>
          <a:p>
            <a:pPr marL="171450" marR="0" lvl="0" indent="-171450" algn="just"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lv-lv" sz="1200" b="1" i="0" u="none" strike="noStrike" kern="1200" cap="none" spc="0" normalizeH="0" noProof="0" dirty="0">
                <a:ln>
                  <a:noFill/>
                </a:ln>
                <a:solidFill>
                  <a:srgbClr val="990066"/>
                </a:solidFill>
                <a:effectLst/>
                <a:uLnTx/>
                <a:uFillTx/>
                <a:latin typeface="arial" panose="020B0604020202020204" pitchFamily="34" charset="0"/>
                <a:ea typeface="+mn-ea"/>
                <a:cs typeface="+mn-cs"/>
              </a:rPr>
              <a:t>vadības maiņu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atsevišķu vadības locekļu maiņa vai jaunu vadības locekļu iecelšana</a:t>
            </a:r>
          </a:p>
          <a:p>
            <a:pPr marL="0" marR="0" lvl="0" indent="0" algn="just" defTabSz="914400" rtl="0" eaLnBrk="1" fontAlgn="auto" latinLnBrk="0" hangingPunct="1">
              <a:lnSpc>
                <a:spcPct val="100000"/>
              </a:lnSpc>
              <a:spcBef>
                <a:spcPts val="0"/>
              </a:spcBef>
              <a:spcAft>
                <a:spcPts val="6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Uzņēmējdarbības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restrukturizācija</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var ietvert daudzus individuālus risinājumus atkarībā no katras konkrētās situācijas. Kad iespējams, saņemiet padomu attiecībā uz uzņēmuma pārstrukturēšanu, ko var sniegt jūsu banka vai citi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restrukturizācijas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speciālisti.</a:t>
            </a:r>
          </a:p>
        </p:txBody>
      </p:sp>
      <p:sp>
        <p:nvSpPr>
          <p:cNvPr id="21" name="Rectangle 20">
            <a:extLst>
              <a:ext uri="{FF2B5EF4-FFF2-40B4-BE49-F238E27FC236}">
                <a16:creationId xmlns:a16="http://schemas.microsoft.com/office/drawing/2014/main" id="{104A7739-7DB0-4C72-94D6-11ED2C518100}"/>
              </a:ext>
            </a:extLst>
          </p:cNvPr>
          <p:cNvSpPr/>
          <p:nvPr/>
        </p:nvSpPr>
        <p:spPr>
          <a:xfrm>
            <a:off x="407987" y="4403521"/>
            <a:ext cx="11376026" cy="190817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nchorCtr="0"/>
          <a:lstStyle/>
          <a:p>
            <a:pPr marL="0" marR="0" lvl="0" indent="0" algn="l" defTabSz="914400" rtl="0" eaLnBrk="1" fontAlgn="auto" latinLnBrk="0" hangingPunct="1">
              <a:lnSpc>
                <a:spcPct val="100000"/>
              </a:lnSpc>
              <a:spcBef>
                <a:spcPts val="0"/>
              </a:spcBef>
              <a:spcAft>
                <a:spcPts val="300"/>
              </a:spcAft>
              <a:buClrTx/>
              <a:buSzTx/>
              <a:buFontTx/>
              <a:buNone/>
              <a:tabLst/>
              <a:defRPr/>
            </a:pP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Praktisk</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i</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 piemēr</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i</a:t>
            </a:r>
            <a:endPar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endParaRPr>
          </a:p>
          <a:p>
            <a:pPr marL="171450" marR="0" lvl="0" indent="-171450" algn="just"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Vairākus gadu desmitus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uzņēmums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ir ražojis trīs smalkmaizīšu veidus. Pēc rūpīgas analīzes tika secināts, ka šokolādes un vaniļas smalkmaizītes ir ļoti pieprasītas, savukārt</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kokosriekstu smalkmaizītes vienmēr paliek pāri. Uzņēmums reaģēja uz šīm tendencēm un nolēma ražot mazāk kokosriekstu smalkmaizīšu, vienlaikus palielinot pārējo divu veidu ražošanu. Šāda pieeja nodrošināja papildu ieņēmumus, samazinot arī produktu daudzumu, kas tika izšķērdēts mazāk pieprasītajām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smalk</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maizītēm.</a:t>
            </a:r>
            <a:endPar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171450" marR="0" lvl="0" indent="-171450" algn="just" defTabSz="914400" rtl="0" eaLnBrk="1" fontAlgn="auto" latinLnBrk="0" hangingPunct="1">
              <a:lnSpc>
                <a:spcPct val="100000"/>
              </a:lnSpc>
              <a:spcBef>
                <a:spcPts val="0"/>
              </a:spcBef>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U</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zņēmums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B</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ražo pārtikas pārstrādes iekārtas. </a:t>
            </a:r>
            <a:r>
              <a:rPr lang="lv-lv" sz="1200" dirty="0">
                <a:solidFill>
                  <a:prstClr val="black"/>
                </a:solidFill>
                <a:latin typeface="arial" panose="020B0604020202020204" pitchFamily="34" charset="0"/>
              </a:rPr>
              <a:t>Lai efektīvi izmantotu savas iekārtas, pēdējo divu gadu laikā uzņēmums sniedz metināšanas pakalpojumus nelieliem privātiem uzņēmumiem. Šajā laikā metināšana ir radījusi stabilu klientu portfeli un sākusi nodrošināt būtisku ieņēmumu daļu (neatkarīgi</a:t>
            </a:r>
            <a:r>
              <a:rPr lang="lv-LV" sz="1200" dirty="0">
                <a:solidFill>
                  <a:prstClr val="black"/>
                </a:solidFill>
                <a:latin typeface="arial" panose="020B0604020202020204" pitchFamily="34" charset="0"/>
              </a:rPr>
              <a:t> </a:t>
            </a:r>
            <a:r>
              <a:rPr lang="lv-lv" sz="1200" dirty="0">
                <a:solidFill>
                  <a:prstClr val="black"/>
                </a:solidFill>
                <a:latin typeface="arial" panose="020B0604020202020204" pitchFamily="34" charset="0"/>
              </a:rPr>
              <a:t>no </a:t>
            </a:r>
            <a:r>
              <a:rPr lang="lv-LV" sz="1200" dirty="0">
                <a:solidFill>
                  <a:prstClr val="black"/>
                </a:solidFill>
                <a:latin typeface="arial" panose="020B0604020202020204" pitchFamily="34" charset="0"/>
              </a:rPr>
              <a:t>sezonas</a:t>
            </a:r>
            <a:r>
              <a:rPr lang="lv-lv" sz="1200" dirty="0">
                <a:solidFill>
                  <a:prstClr val="black"/>
                </a:solidFill>
                <a:latin typeface="arial" panose="020B0604020202020204" pitchFamily="34" charset="0"/>
              </a:rPr>
              <a:t>), kamēr pamatdarbība piedzīvo sezonālās svārstības. Vadība sadalīja uzņēmējdarbību divos uzņēmumos, lai efektīvāk pārvaldītu naudas plūsmu. </a:t>
            </a:r>
          </a:p>
          <a:p>
            <a:pPr marL="0" marR="0" lvl="0" indent="0" algn="just" defTabSz="914400" rtl="0" eaLnBrk="1" fontAlgn="auto" latinLnBrk="0" hangingPunct="1">
              <a:lnSpc>
                <a:spcPct val="100000"/>
              </a:lnSpc>
              <a:spcBef>
                <a:spcPts val="0"/>
              </a:spcBef>
              <a:spcAft>
                <a:spcPts val="3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2" name="Freeform 25">
            <a:extLst>
              <a:ext uri="{FF2B5EF4-FFF2-40B4-BE49-F238E27FC236}">
                <a16:creationId xmlns:a16="http://schemas.microsoft.com/office/drawing/2014/main" id="{BE7DB1B9-8A0C-4888-B636-3492F521621B}"/>
              </a:ext>
            </a:extLst>
          </p:cNvPr>
          <p:cNvSpPr>
            <a:spLocks noChangeAspect="1" noEditPoints="1"/>
          </p:cNvSpPr>
          <p:nvPr/>
        </p:nvSpPr>
        <p:spPr bwMode="ltGray">
          <a:xfrm>
            <a:off x="11472631" y="6015414"/>
            <a:ext cx="143982" cy="205143"/>
          </a:xfrm>
          <a:custGeom>
            <a:avLst/>
            <a:gdLst>
              <a:gd name="T0" fmla="*/ 3656 w 3656"/>
              <a:gd name="T1" fmla="*/ 1827 h 5196"/>
              <a:gd name="T2" fmla="*/ 2646 w 3656"/>
              <a:gd name="T3" fmla="*/ 3782 h 5196"/>
              <a:gd name="T4" fmla="*/ 2646 w 3656"/>
              <a:gd name="T5" fmla="*/ 3952 h 5196"/>
              <a:gd name="T6" fmla="*/ 1010 w 3656"/>
              <a:gd name="T7" fmla="*/ 3952 h 5196"/>
              <a:gd name="T8" fmla="*/ 1010 w 3656"/>
              <a:gd name="T9" fmla="*/ 3782 h 5196"/>
              <a:gd name="T10" fmla="*/ 0 w 3656"/>
              <a:gd name="T11" fmla="*/ 1827 h 5196"/>
              <a:gd name="T12" fmla="*/ 1828 w 3656"/>
              <a:gd name="T13" fmla="*/ 0 h 5196"/>
              <a:gd name="T14" fmla="*/ 3656 w 3656"/>
              <a:gd name="T15" fmla="*/ 1827 h 5196"/>
              <a:gd name="T16" fmla="*/ 985 w 3656"/>
              <a:gd name="T17" fmla="*/ 4250 h 5196"/>
              <a:gd name="T18" fmla="*/ 985 w 3656"/>
              <a:gd name="T19" fmla="*/ 4564 h 5196"/>
              <a:gd name="T20" fmla="*/ 987 w 3656"/>
              <a:gd name="T21" fmla="*/ 4564 h 5196"/>
              <a:gd name="T22" fmla="*/ 1140 w 3656"/>
              <a:gd name="T23" fmla="*/ 4793 h 5196"/>
              <a:gd name="T24" fmla="*/ 1628 w 3656"/>
              <a:gd name="T25" fmla="*/ 5196 h 5196"/>
              <a:gd name="T26" fmla="*/ 2033 w 3656"/>
              <a:gd name="T27" fmla="*/ 5196 h 5196"/>
              <a:gd name="T28" fmla="*/ 2507 w 3656"/>
              <a:gd name="T29" fmla="*/ 4793 h 5196"/>
              <a:gd name="T30" fmla="*/ 2662 w 3656"/>
              <a:gd name="T31" fmla="*/ 4545 h 5196"/>
              <a:gd name="T32" fmla="*/ 2662 w 3656"/>
              <a:gd name="T33" fmla="*/ 4250 h 5196"/>
              <a:gd name="T34" fmla="*/ 985 w 3656"/>
              <a:gd name="T35" fmla="*/ 4250 h 5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56" h="5196">
                <a:moveTo>
                  <a:pt x="3656" y="1827"/>
                </a:moveTo>
                <a:cubicBezTo>
                  <a:pt x="3656" y="3123"/>
                  <a:pt x="2646" y="3303"/>
                  <a:pt x="2646" y="3782"/>
                </a:cubicBezTo>
                <a:cubicBezTo>
                  <a:pt x="2646" y="3952"/>
                  <a:pt x="2646" y="3952"/>
                  <a:pt x="2646" y="3952"/>
                </a:cubicBezTo>
                <a:cubicBezTo>
                  <a:pt x="1010" y="3952"/>
                  <a:pt x="1010" y="3952"/>
                  <a:pt x="1010" y="3952"/>
                </a:cubicBezTo>
                <a:cubicBezTo>
                  <a:pt x="1010" y="3782"/>
                  <a:pt x="1010" y="3782"/>
                  <a:pt x="1010" y="3782"/>
                </a:cubicBezTo>
                <a:cubicBezTo>
                  <a:pt x="1010" y="3347"/>
                  <a:pt x="0" y="3102"/>
                  <a:pt x="0" y="1827"/>
                </a:cubicBezTo>
                <a:cubicBezTo>
                  <a:pt x="0" y="818"/>
                  <a:pt x="819" y="0"/>
                  <a:pt x="1828" y="0"/>
                </a:cubicBezTo>
                <a:cubicBezTo>
                  <a:pt x="2837" y="0"/>
                  <a:pt x="3656" y="818"/>
                  <a:pt x="3656" y="1827"/>
                </a:cubicBezTo>
                <a:moveTo>
                  <a:pt x="985" y="4250"/>
                </a:moveTo>
                <a:cubicBezTo>
                  <a:pt x="985" y="4564"/>
                  <a:pt x="985" y="4564"/>
                  <a:pt x="985" y="4564"/>
                </a:cubicBezTo>
                <a:cubicBezTo>
                  <a:pt x="987" y="4564"/>
                  <a:pt x="987" y="4564"/>
                  <a:pt x="987" y="4564"/>
                </a:cubicBezTo>
                <a:cubicBezTo>
                  <a:pt x="994" y="4665"/>
                  <a:pt x="1055" y="4727"/>
                  <a:pt x="1140" y="4793"/>
                </a:cubicBezTo>
                <a:cubicBezTo>
                  <a:pt x="1140" y="4793"/>
                  <a:pt x="1633" y="5012"/>
                  <a:pt x="1628" y="5196"/>
                </a:cubicBezTo>
                <a:cubicBezTo>
                  <a:pt x="2033" y="5196"/>
                  <a:pt x="2033" y="5196"/>
                  <a:pt x="2033" y="5196"/>
                </a:cubicBezTo>
                <a:cubicBezTo>
                  <a:pt x="2033" y="5051"/>
                  <a:pt x="2507" y="4793"/>
                  <a:pt x="2507" y="4793"/>
                </a:cubicBezTo>
                <a:cubicBezTo>
                  <a:pt x="2577" y="4738"/>
                  <a:pt x="2662" y="4654"/>
                  <a:pt x="2662" y="4545"/>
                </a:cubicBezTo>
                <a:cubicBezTo>
                  <a:pt x="2662" y="4250"/>
                  <a:pt x="2662" y="4250"/>
                  <a:pt x="2662" y="4250"/>
                </a:cubicBezTo>
                <a:lnTo>
                  <a:pt x="985" y="4250"/>
                </a:lnTo>
                <a:close/>
              </a:path>
            </a:pathLst>
          </a:custGeom>
          <a:solidFill>
            <a:srgbClr val="990066"/>
          </a:solidFill>
          <a:ln>
            <a:noFill/>
          </a:ln>
        </p:spPr>
        <p:txBody>
          <a:bodyPr vert="horz" wrap="square" lIns="106934" tIns="53467" rIns="106934" bIns="53467"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39"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 name="Rectangle 22">
            <a:extLst>
              <a:ext uri="{FF2B5EF4-FFF2-40B4-BE49-F238E27FC236}">
                <a16:creationId xmlns:a16="http://schemas.microsoft.com/office/drawing/2014/main" id="{ABCB76D9-C332-473F-9135-0ABF8B7EB772}"/>
              </a:ext>
            </a:extLst>
          </p:cNvPr>
          <p:cNvSpPr/>
          <p:nvPr/>
        </p:nvSpPr>
        <p:spPr>
          <a:xfrm>
            <a:off x="407988" y="2024063"/>
            <a:ext cx="325437" cy="164369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24" name="Group 23">
            <a:extLst>
              <a:ext uri="{FF2B5EF4-FFF2-40B4-BE49-F238E27FC236}">
                <a16:creationId xmlns:a16="http://schemas.microsoft.com/office/drawing/2014/main" id="{9AE03A96-74D5-42CE-9141-E5E157A49B5B}"/>
              </a:ext>
            </a:extLst>
          </p:cNvPr>
          <p:cNvGrpSpPr/>
          <p:nvPr/>
        </p:nvGrpSpPr>
        <p:grpSpPr>
          <a:xfrm>
            <a:off x="462111" y="3362121"/>
            <a:ext cx="217189" cy="193826"/>
            <a:chOff x="4174858" y="6207490"/>
            <a:chExt cx="387468" cy="347842"/>
          </a:xfrm>
          <a:solidFill>
            <a:schemeClr val="bg1"/>
          </a:solidFill>
        </p:grpSpPr>
        <p:sp>
          <p:nvSpPr>
            <p:cNvPr id="25" name="Freeform 117">
              <a:extLst>
                <a:ext uri="{FF2B5EF4-FFF2-40B4-BE49-F238E27FC236}">
                  <a16:creationId xmlns:a16="http://schemas.microsoft.com/office/drawing/2014/main" id="{09BD11CF-AC82-42E5-BD89-5890EC1B551B}"/>
                </a:ext>
              </a:extLst>
            </p:cNvPr>
            <p:cNvSpPr>
              <a:spLocks noEditPoints="1"/>
            </p:cNvSpPr>
            <p:nvPr/>
          </p:nvSpPr>
          <p:spPr bwMode="auto">
            <a:xfrm>
              <a:off x="4194671" y="6207490"/>
              <a:ext cx="345640" cy="295004"/>
            </a:xfrm>
            <a:custGeom>
              <a:avLst/>
              <a:gdLst>
                <a:gd name="T0" fmla="*/ 471 w 471"/>
                <a:gd name="T1" fmla="*/ 0 h 403"/>
                <a:gd name="T2" fmla="*/ 0 w 471"/>
                <a:gd name="T3" fmla="*/ 0 h 403"/>
                <a:gd name="T4" fmla="*/ 0 w 471"/>
                <a:gd name="T5" fmla="*/ 403 h 403"/>
                <a:gd name="T6" fmla="*/ 471 w 471"/>
                <a:gd name="T7" fmla="*/ 403 h 403"/>
                <a:gd name="T8" fmla="*/ 471 w 471"/>
                <a:gd name="T9" fmla="*/ 0 h 403"/>
                <a:gd name="T10" fmla="*/ 52 w 471"/>
                <a:gd name="T11" fmla="*/ 350 h 403"/>
                <a:gd name="T12" fmla="*/ 52 w 471"/>
                <a:gd name="T13" fmla="*/ 52 h 403"/>
                <a:gd name="T14" fmla="*/ 419 w 471"/>
                <a:gd name="T15" fmla="*/ 52 h 403"/>
                <a:gd name="T16" fmla="*/ 419 w 471"/>
                <a:gd name="T17" fmla="*/ 350 h 403"/>
                <a:gd name="T18" fmla="*/ 52 w 471"/>
                <a:gd name="T19" fmla="*/ 35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1" h="403">
                  <a:moveTo>
                    <a:pt x="471" y="0"/>
                  </a:moveTo>
                  <a:lnTo>
                    <a:pt x="0" y="0"/>
                  </a:lnTo>
                  <a:lnTo>
                    <a:pt x="0" y="403"/>
                  </a:lnTo>
                  <a:lnTo>
                    <a:pt x="471" y="403"/>
                  </a:lnTo>
                  <a:lnTo>
                    <a:pt x="471" y="0"/>
                  </a:lnTo>
                  <a:close/>
                  <a:moveTo>
                    <a:pt x="52" y="350"/>
                  </a:moveTo>
                  <a:lnTo>
                    <a:pt x="52" y="52"/>
                  </a:lnTo>
                  <a:lnTo>
                    <a:pt x="419" y="52"/>
                  </a:lnTo>
                  <a:lnTo>
                    <a:pt x="419" y="350"/>
                  </a:lnTo>
                  <a:lnTo>
                    <a:pt x="52" y="3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 name="Rectangle 118">
              <a:extLst>
                <a:ext uri="{FF2B5EF4-FFF2-40B4-BE49-F238E27FC236}">
                  <a16:creationId xmlns:a16="http://schemas.microsoft.com/office/drawing/2014/main" id="{8857C7D7-E925-4726-9A36-24ED490FDCE7}"/>
                </a:ext>
              </a:extLst>
            </p:cNvPr>
            <p:cNvSpPr>
              <a:spLocks noChangeArrowheads="1"/>
            </p:cNvSpPr>
            <p:nvPr/>
          </p:nvSpPr>
          <p:spPr bwMode="auto">
            <a:xfrm>
              <a:off x="4174858" y="6517905"/>
              <a:ext cx="387468" cy="374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 name="Freeform 119">
              <a:extLst>
                <a:ext uri="{FF2B5EF4-FFF2-40B4-BE49-F238E27FC236}">
                  <a16:creationId xmlns:a16="http://schemas.microsoft.com/office/drawing/2014/main" id="{F57B7964-CB1B-4FCB-8B4D-4609279B2650}"/>
                </a:ext>
              </a:extLst>
            </p:cNvPr>
            <p:cNvSpPr>
              <a:spLocks noEditPoints="1"/>
            </p:cNvSpPr>
            <p:nvPr/>
          </p:nvSpPr>
          <p:spPr bwMode="auto">
            <a:xfrm>
              <a:off x="4278329" y="6264729"/>
              <a:ext cx="187130" cy="180525"/>
            </a:xfrm>
            <a:custGeom>
              <a:avLst/>
              <a:gdLst>
                <a:gd name="T0" fmla="*/ 19 w 253"/>
                <a:gd name="T1" fmla="*/ 159 h 245"/>
                <a:gd name="T2" fmla="*/ 34 w 253"/>
                <a:gd name="T3" fmla="*/ 169 h 245"/>
                <a:gd name="T4" fmla="*/ 38 w 253"/>
                <a:gd name="T5" fmla="*/ 175 h 245"/>
                <a:gd name="T6" fmla="*/ 43 w 253"/>
                <a:gd name="T7" fmla="*/ 187 h 245"/>
                <a:gd name="T8" fmla="*/ 40 w 253"/>
                <a:gd name="T9" fmla="*/ 208 h 245"/>
                <a:gd name="T10" fmla="*/ 40 w 253"/>
                <a:gd name="T11" fmla="*/ 216 h 245"/>
                <a:gd name="T12" fmla="*/ 85 w 253"/>
                <a:gd name="T13" fmla="*/ 245 h 245"/>
                <a:gd name="T14" fmla="*/ 91 w 253"/>
                <a:gd name="T15" fmla="*/ 245 h 245"/>
                <a:gd name="T16" fmla="*/ 105 w 253"/>
                <a:gd name="T17" fmla="*/ 235 h 245"/>
                <a:gd name="T18" fmla="*/ 115 w 253"/>
                <a:gd name="T19" fmla="*/ 227 h 245"/>
                <a:gd name="T20" fmla="*/ 127 w 253"/>
                <a:gd name="T21" fmla="*/ 226 h 245"/>
                <a:gd name="T22" fmla="*/ 140 w 253"/>
                <a:gd name="T23" fmla="*/ 227 h 245"/>
                <a:gd name="T24" fmla="*/ 157 w 253"/>
                <a:gd name="T25" fmla="*/ 242 h 245"/>
                <a:gd name="T26" fmla="*/ 163 w 253"/>
                <a:gd name="T27" fmla="*/ 245 h 245"/>
                <a:gd name="T28" fmla="*/ 210 w 253"/>
                <a:gd name="T29" fmla="*/ 221 h 245"/>
                <a:gd name="T30" fmla="*/ 214 w 253"/>
                <a:gd name="T31" fmla="*/ 216 h 245"/>
                <a:gd name="T32" fmla="*/ 213 w 253"/>
                <a:gd name="T33" fmla="*/ 198 h 245"/>
                <a:gd name="T34" fmla="*/ 211 w 253"/>
                <a:gd name="T35" fmla="*/ 187 h 245"/>
                <a:gd name="T36" fmla="*/ 216 w 253"/>
                <a:gd name="T37" fmla="*/ 175 h 245"/>
                <a:gd name="T38" fmla="*/ 220 w 253"/>
                <a:gd name="T39" fmla="*/ 169 h 245"/>
                <a:gd name="T40" fmla="*/ 234 w 253"/>
                <a:gd name="T41" fmla="*/ 159 h 245"/>
                <a:gd name="T42" fmla="*/ 249 w 253"/>
                <a:gd name="T43" fmla="*/ 156 h 245"/>
                <a:gd name="T44" fmla="*/ 253 w 253"/>
                <a:gd name="T45" fmla="*/ 147 h 245"/>
                <a:gd name="T46" fmla="*/ 252 w 253"/>
                <a:gd name="T47" fmla="*/ 96 h 245"/>
                <a:gd name="T48" fmla="*/ 245 w 253"/>
                <a:gd name="T49" fmla="*/ 89 h 245"/>
                <a:gd name="T50" fmla="*/ 230 w 253"/>
                <a:gd name="T51" fmla="*/ 85 h 245"/>
                <a:gd name="T52" fmla="*/ 216 w 253"/>
                <a:gd name="T53" fmla="*/ 73 h 245"/>
                <a:gd name="T54" fmla="*/ 216 w 253"/>
                <a:gd name="T55" fmla="*/ 72 h 245"/>
                <a:gd name="T56" fmla="*/ 211 w 253"/>
                <a:gd name="T57" fmla="*/ 54 h 245"/>
                <a:gd name="T58" fmla="*/ 216 w 253"/>
                <a:gd name="T59" fmla="*/ 38 h 245"/>
                <a:gd name="T60" fmla="*/ 213 w 253"/>
                <a:gd name="T61" fmla="*/ 28 h 245"/>
                <a:gd name="T62" fmla="*/ 170 w 253"/>
                <a:gd name="T63" fmla="*/ 2 h 245"/>
                <a:gd name="T64" fmla="*/ 160 w 253"/>
                <a:gd name="T65" fmla="*/ 2 h 245"/>
                <a:gd name="T66" fmla="*/ 150 w 253"/>
                <a:gd name="T67" fmla="*/ 12 h 245"/>
                <a:gd name="T68" fmla="*/ 134 w 253"/>
                <a:gd name="T69" fmla="*/ 21 h 245"/>
                <a:gd name="T70" fmla="*/ 127 w 253"/>
                <a:gd name="T71" fmla="*/ 21 h 245"/>
                <a:gd name="T72" fmla="*/ 109 w 253"/>
                <a:gd name="T73" fmla="*/ 16 h 245"/>
                <a:gd name="T74" fmla="*/ 96 w 253"/>
                <a:gd name="T75" fmla="*/ 5 h 245"/>
                <a:gd name="T76" fmla="*/ 88 w 253"/>
                <a:gd name="T77" fmla="*/ 2 h 245"/>
                <a:gd name="T78" fmla="*/ 44 w 253"/>
                <a:gd name="T79" fmla="*/ 25 h 245"/>
                <a:gd name="T80" fmla="*/ 38 w 253"/>
                <a:gd name="T81" fmla="*/ 34 h 245"/>
                <a:gd name="T82" fmla="*/ 43 w 253"/>
                <a:gd name="T83" fmla="*/ 47 h 245"/>
                <a:gd name="T84" fmla="*/ 41 w 253"/>
                <a:gd name="T85" fmla="*/ 66 h 245"/>
                <a:gd name="T86" fmla="*/ 38 w 253"/>
                <a:gd name="T87" fmla="*/ 73 h 245"/>
                <a:gd name="T88" fmla="*/ 29 w 253"/>
                <a:gd name="T89" fmla="*/ 82 h 245"/>
                <a:gd name="T90" fmla="*/ 9 w 253"/>
                <a:gd name="T91" fmla="*/ 89 h 245"/>
                <a:gd name="T92" fmla="*/ 3 w 253"/>
                <a:gd name="T93" fmla="*/ 93 h 245"/>
                <a:gd name="T94" fmla="*/ 0 w 253"/>
                <a:gd name="T95" fmla="*/ 147 h 245"/>
                <a:gd name="T96" fmla="*/ 3 w 253"/>
                <a:gd name="T97" fmla="*/ 153 h 245"/>
                <a:gd name="T98" fmla="*/ 9 w 253"/>
                <a:gd name="T99" fmla="*/ 157 h 245"/>
                <a:gd name="T100" fmla="*/ 133 w 253"/>
                <a:gd name="T101" fmla="*/ 92 h 245"/>
                <a:gd name="T102" fmla="*/ 149 w 253"/>
                <a:gd name="T103" fmla="*/ 101 h 245"/>
                <a:gd name="T104" fmla="*/ 157 w 253"/>
                <a:gd name="T105" fmla="*/ 117 h 245"/>
                <a:gd name="T106" fmla="*/ 157 w 253"/>
                <a:gd name="T107" fmla="*/ 130 h 245"/>
                <a:gd name="T108" fmla="*/ 149 w 253"/>
                <a:gd name="T109" fmla="*/ 146 h 245"/>
                <a:gd name="T110" fmla="*/ 133 w 253"/>
                <a:gd name="T111" fmla="*/ 155 h 245"/>
                <a:gd name="T112" fmla="*/ 121 w 253"/>
                <a:gd name="T113" fmla="*/ 155 h 245"/>
                <a:gd name="T114" fmla="*/ 105 w 253"/>
                <a:gd name="T115" fmla="*/ 146 h 245"/>
                <a:gd name="T116" fmla="*/ 96 w 253"/>
                <a:gd name="T117" fmla="*/ 130 h 245"/>
                <a:gd name="T118" fmla="*/ 96 w 253"/>
                <a:gd name="T119" fmla="*/ 117 h 245"/>
                <a:gd name="T120" fmla="*/ 105 w 253"/>
                <a:gd name="T121" fmla="*/ 101 h 245"/>
                <a:gd name="T122" fmla="*/ 121 w 253"/>
                <a:gd name="T123" fmla="*/ 9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3" h="245">
                  <a:moveTo>
                    <a:pt x="9" y="157"/>
                  </a:moveTo>
                  <a:lnTo>
                    <a:pt x="19" y="159"/>
                  </a:lnTo>
                  <a:lnTo>
                    <a:pt x="19" y="159"/>
                  </a:lnTo>
                  <a:lnTo>
                    <a:pt x="25" y="162"/>
                  </a:lnTo>
                  <a:lnTo>
                    <a:pt x="29" y="165"/>
                  </a:lnTo>
                  <a:lnTo>
                    <a:pt x="34" y="169"/>
                  </a:lnTo>
                  <a:lnTo>
                    <a:pt x="38" y="173"/>
                  </a:lnTo>
                  <a:lnTo>
                    <a:pt x="38" y="173"/>
                  </a:lnTo>
                  <a:lnTo>
                    <a:pt x="38" y="175"/>
                  </a:lnTo>
                  <a:lnTo>
                    <a:pt x="38" y="175"/>
                  </a:lnTo>
                  <a:lnTo>
                    <a:pt x="41" y="181"/>
                  </a:lnTo>
                  <a:lnTo>
                    <a:pt x="43" y="187"/>
                  </a:lnTo>
                  <a:lnTo>
                    <a:pt x="43" y="192"/>
                  </a:lnTo>
                  <a:lnTo>
                    <a:pt x="43" y="198"/>
                  </a:lnTo>
                  <a:lnTo>
                    <a:pt x="40" y="208"/>
                  </a:lnTo>
                  <a:lnTo>
                    <a:pt x="40" y="208"/>
                  </a:lnTo>
                  <a:lnTo>
                    <a:pt x="38" y="213"/>
                  </a:lnTo>
                  <a:lnTo>
                    <a:pt x="40" y="216"/>
                  </a:lnTo>
                  <a:lnTo>
                    <a:pt x="41" y="219"/>
                  </a:lnTo>
                  <a:lnTo>
                    <a:pt x="44" y="221"/>
                  </a:lnTo>
                  <a:lnTo>
                    <a:pt x="85" y="245"/>
                  </a:lnTo>
                  <a:lnTo>
                    <a:pt x="85" y="245"/>
                  </a:lnTo>
                  <a:lnTo>
                    <a:pt x="88" y="245"/>
                  </a:lnTo>
                  <a:lnTo>
                    <a:pt x="91" y="245"/>
                  </a:lnTo>
                  <a:lnTo>
                    <a:pt x="95" y="245"/>
                  </a:lnTo>
                  <a:lnTo>
                    <a:pt x="96" y="242"/>
                  </a:lnTo>
                  <a:lnTo>
                    <a:pt x="105" y="235"/>
                  </a:lnTo>
                  <a:lnTo>
                    <a:pt x="105" y="235"/>
                  </a:lnTo>
                  <a:lnTo>
                    <a:pt x="109" y="230"/>
                  </a:lnTo>
                  <a:lnTo>
                    <a:pt x="115" y="227"/>
                  </a:lnTo>
                  <a:lnTo>
                    <a:pt x="121" y="226"/>
                  </a:lnTo>
                  <a:lnTo>
                    <a:pt x="127" y="226"/>
                  </a:lnTo>
                  <a:lnTo>
                    <a:pt x="127" y="226"/>
                  </a:lnTo>
                  <a:lnTo>
                    <a:pt x="127" y="226"/>
                  </a:lnTo>
                  <a:lnTo>
                    <a:pt x="134" y="226"/>
                  </a:lnTo>
                  <a:lnTo>
                    <a:pt x="140" y="227"/>
                  </a:lnTo>
                  <a:lnTo>
                    <a:pt x="144" y="230"/>
                  </a:lnTo>
                  <a:lnTo>
                    <a:pt x="150" y="235"/>
                  </a:lnTo>
                  <a:lnTo>
                    <a:pt x="157" y="242"/>
                  </a:lnTo>
                  <a:lnTo>
                    <a:pt x="157" y="242"/>
                  </a:lnTo>
                  <a:lnTo>
                    <a:pt x="160" y="245"/>
                  </a:lnTo>
                  <a:lnTo>
                    <a:pt x="163" y="245"/>
                  </a:lnTo>
                  <a:lnTo>
                    <a:pt x="166" y="245"/>
                  </a:lnTo>
                  <a:lnTo>
                    <a:pt x="170" y="245"/>
                  </a:lnTo>
                  <a:lnTo>
                    <a:pt x="210" y="221"/>
                  </a:lnTo>
                  <a:lnTo>
                    <a:pt x="210" y="221"/>
                  </a:lnTo>
                  <a:lnTo>
                    <a:pt x="213" y="219"/>
                  </a:lnTo>
                  <a:lnTo>
                    <a:pt x="214" y="216"/>
                  </a:lnTo>
                  <a:lnTo>
                    <a:pt x="216" y="213"/>
                  </a:lnTo>
                  <a:lnTo>
                    <a:pt x="216" y="208"/>
                  </a:lnTo>
                  <a:lnTo>
                    <a:pt x="213" y="198"/>
                  </a:lnTo>
                  <a:lnTo>
                    <a:pt x="213" y="198"/>
                  </a:lnTo>
                  <a:lnTo>
                    <a:pt x="211" y="192"/>
                  </a:lnTo>
                  <a:lnTo>
                    <a:pt x="211" y="187"/>
                  </a:lnTo>
                  <a:lnTo>
                    <a:pt x="213" y="181"/>
                  </a:lnTo>
                  <a:lnTo>
                    <a:pt x="216" y="175"/>
                  </a:lnTo>
                  <a:lnTo>
                    <a:pt x="216" y="175"/>
                  </a:lnTo>
                  <a:lnTo>
                    <a:pt x="216" y="173"/>
                  </a:lnTo>
                  <a:lnTo>
                    <a:pt x="216" y="173"/>
                  </a:lnTo>
                  <a:lnTo>
                    <a:pt x="220" y="169"/>
                  </a:lnTo>
                  <a:lnTo>
                    <a:pt x="224" y="165"/>
                  </a:lnTo>
                  <a:lnTo>
                    <a:pt x="230" y="162"/>
                  </a:lnTo>
                  <a:lnTo>
                    <a:pt x="234" y="159"/>
                  </a:lnTo>
                  <a:lnTo>
                    <a:pt x="245" y="157"/>
                  </a:lnTo>
                  <a:lnTo>
                    <a:pt x="245" y="157"/>
                  </a:lnTo>
                  <a:lnTo>
                    <a:pt x="249" y="156"/>
                  </a:lnTo>
                  <a:lnTo>
                    <a:pt x="250" y="153"/>
                  </a:lnTo>
                  <a:lnTo>
                    <a:pt x="252" y="150"/>
                  </a:lnTo>
                  <a:lnTo>
                    <a:pt x="253" y="147"/>
                  </a:lnTo>
                  <a:lnTo>
                    <a:pt x="253" y="99"/>
                  </a:lnTo>
                  <a:lnTo>
                    <a:pt x="253" y="99"/>
                  </a:lnTo>
                  <a:lnTo>
                    <a:pt x="252" y="96"/>
                  </a:lnTo>
                  <a:lnTo>
                    <a:pt x="250" y="93"/>
                  </a:lnTo>
                  <a:lnTo>
                    <a:pt x="249" y="91"/>
                  </a:lnTo>
                  <a:lnTo>
                    <a:pt x="245" y="89"/>
                  </a:lnTo>
                  <a:lnTo>
                    <a:pt x="234" y="88"/>
                  </a:lnTo>
                  <a:lnTo>
                    <a:pt x="234" y="88"/>
                  </a:lnTo>
                  <a:lnTo>
                    <a:pt x="230" y="85"/>
                  </a:lnTo>
                  <a:lnTo>
                    <a:pt x="224" y="82"/>
                  </a:lnTo>
                  <a:lnTo>
                    <a:pt x="220" y="78"/>
                  </a:lnTo>
                  <a:lnTo>
                    <a:pt x="216" y="73"/>
                  </a:lnTo>
                  <a:lnTo>
                    <a:pt x="216" y="73"/>
                  </a:lnTo>
                  <a:lnTo>
                    <a:pt x="216" y="72"/>
                  </a:lnTo>
                  <a:lnTo>
                    <a:pt x="216" y="72"/>
                  </a:lnTo>
                  <a:lnTo>
                    <a:pt x="213" y="66"/>
                  </a:lnTo>
                  <a:lnTo>
                    <a:pt x="211" y="60"/>
                  </a:lnTo>
                  <a:lnTo>
                    <a:pt x="211" y="54"/>
                  </a:lnTo>
                  <a:lnTo>
                    <a:pt x="213" y="47"/>
                  </a:lnTo>
                  <a:lnTo>
                    <a:pt x="216" y="38"/>
                  </a:lnTo>
                  <a:lnTo>
                    <a:pt x="216" y="38"/>
                  </a:lnTo>
                  <a:lnTo>
                    <a:pt x="216" y="34"/>
                  </a:lnTo>
                  <a:lnTo>
                    <a:pt x="214" y="31"/>
                  </a:lnTo>
                  <a:lnTo>
                    <a:pt x="213" y="28"/>
                  </a:lnTo>
                  <a:lnTo>
                    <a:pt x="210" y="25"/>
                  </a:lnTo>
                  <a:lnTo>
                    <a:pt x="170" y="2"/>
                  </a:lnTo>
                  <a:lnTo>
                    <a:pt x="170" y="2"/>
                  </a:lnTo>
                  <a:lnTo>
                    <a:pt x="166" y="2"/>
                  </a:lnTo>
                  <a:lnTo>
                    <a:pt x="163" y="0"/>
                  </a:lnTo>
                  <a:lnTo>
                    <a:pt x="160" y="2"/>
                  </a:lnTo>
                  <a:lnTo>
                    <a:pt x="157" y="5"/>
                  </a:lnTo>
                  <a:lnTo>
                    <a:pt x="150" y="12"/>
                  </a:lnTo>
                  <a:lnTo>
                    <a:pt x="150" y="12"/>
                  </a:lnTo>
                  <a:lnTo>
                    <a:pt x="144" y="16"/>
                  </a:lnTo>
                  <a:lnTo>
                    <a:pt x="140" y="19"/>
                  </a:lnTo>
                  <a:lnTo>
                    <a:pt x="134" y="21"/>
                  </a:lnTo>
                  <a:lnTo>
                    <a:pt x="127" y="21"/>
                  </a:lnTo>
                  <a:lnTo>
                    <a:pt x="127" y="21"/>
                  </a:lnTo>
                  <a:lnTo>
                    <a:pt x="127" y="21"/>
                  </a:lnTo>
                  <a:lnTo>
                    <a:pt x="121" y="21"/>
                  </a:lnTo>
                  <a:lnTo>
                    <a:pt x="115" y="19"/>
                  </a:lnTo>
                  <a:lnTo>
                    <a:pt x="109" y="16"/>
                  </a:lnTo>
                  <a:lnTo>
                    <a:pt x="105" y="12"/>
                  </a:lnTo>
                  <a:lnTo>
                    <a:pt x="96" y="5"/>
                  </a:lnTo>
                  <a:lnTo>
                    <a:pt x="96" y="5"/>
                  </a:lnTo>
                  <a:lnTo>
                    <a:pt x="95" y="2"/>
                  </a:lnTo>
                  <a:lnTo>
                    <a:pt x="91" y="0"/>
                  </a:lnTo>
                  <a:lnTo>
                    <a:pt x="88" y="2"/>
                  </a:lnTo>
                  <a:lnTo>
                    <a:pt x="85" y="2"/>
                  </a:lnTo>
                  <a:lnTo>
                    <a:pt x="44" y="25"/>
                  </a:lnTo>
                  <a:lnTo>
                    <a:pt x="44" y="25"/>
                  </a:lnTo>
                  <a:lnTo>
                    <a:pt x="41" y="28"/>
                  </a:lnTo>
                  <a:lnTo>
                    <a:pt x="40" y="31"/>
                  </a:lnTo>
                  <a:lnTo>
                    <a:pt x="38" y="34"/>
                  </a:lnTo>
                  <a:lnTo>
                    <a:pt x="40" y="38"/>
                  </a:lnTo>
                  <a:lnTo>
                    <a:pt x="43" y="47"/>
                  </a:lnTo>
                  <a:lnTo>
                    <a:pt x="43" y="47"/>
                  </a:lnTo>
                  <a:lnTo>
                    <a:pt x="43" y="54"/>
                  </a:lnTo>
                  <a:lnTo>
                    <a:pt x="43" y="60"/>
                  </a:lnTo>
                  <a:lnTo>
                    <a:pt x="41" y="66"/>
                  </a:lnTo>
                  <a:lnTo>
                    <a:pt x="38" y="72"/>
                  </a:lnTo>
                  <a:lnTo>
                    <a:pt x="38" y="72"/>
                  </a:lnTo>
                  <a:lnTo>
                    <a:pt x="38" y="73"/>
                  </a:lnTo>
                  <a:lnTo>
                    <a:pt x="38" y="73"/>
                  </a:lnTo>
                  <a:lnTo>
                    <a:pt x="34" y="78"/>
                  </a:lnTo>
                  <a:lnTo>
                    <a:pt x="29" y="82"/>
                  </a:lnTo>
                  <a:lnTo>
                    <a:pt x="25" y="85"/>
                  </a:lnTo>
                  <a:lnTo>
                    <a:pt x="19" y="88"/>
                  </a:lnTo>
                  <a:lnTo>
                    <a:pt x="9" y="89"/>
                  </a:lnTo>
                  <a:lnTo>
                    <a:pt x="9" y="89"/>
                  </a:lnTo>
                  <a:lnTo>
                    <a:pt x="6" y="91"/>
                  </a:lnTo>
                  <a:lnTo>
                    <a:pt x="3" y="93"/>
                  </a:lnTo>
                  <a:lnTo>
                    <a:pt x="2" y="96"/>
                  </a:lnTo>
                  <a:lnTo>
                    <a:pt x="0" y="99"/>
                  </a:lnTo>
                  <a:lnTo>
                    <a:pt x="0" y="147"/>
                  </a:lnTo>
                  <a:lnTo>
                    <a:pt x="0" y="147"/>
                  </a:lnTo>
                  <a:lnTo>
                    <a:pt x="2" y="150"/>
                  </a:lnTo>
                  <a:lnTo>
                    <a:pt x="3" y="153"/>
                  </a:lnTo>
                  <a:lnTo>
                    <a:pt x="6" y="156"/>
                  </a:lnTo>
                  <a:lnTo>
                    <a:pt x="9" y="157"/>
                  </a:lnTo>
                  <a:lnTo>
                    <a:pt x="9" y="157"/>
                  </a:lnTo>
                  <a:close/>
                  <a:moveTo>
                    <a:pt x="127" y="92"/>
                  </a:moveTo>
                  <a:lnTo>
                    <a:pt x="127" y="92"/>
                  </a:lnTo>
                  <a:lnTo>
                    <a:pt x="133" y="92"/>
                  </a:lnTo>
                  <a:lnTo>
                    <a:pt x="140" y="95"/>
                  </a:lnTo>
                  <a:lnTo>
                    <a:pt x="144" y="98"/>
                  </a:lnTo>
                  <a:lnTo>
                    <a:pt x="149" y="101"/>
                  </a:lnTo>
                  <a:lnTo>
                    <a:pt x="153" y="105"/>
                  </a:lnTo>
                  <a:lnTo>
                    <a:pt x="156" y="111"/>
                  </a:lnTo>
                  <a:lnTo>
                    <a:pt x="157" y="117"/>
                  </a:lnTo>
                  <a:lnTo>
                    <a:pt x="159" y="123"/>
                  </a:lnTo>
                  <a:lnTo>
                    <a:pt x="159" y="123"/>
                  </a:lnTo>
                  <a:lnTo>
                    <a:pt x="157" y="130"/>
                  </a:lnTo>
                  <a:lnTo>
                    <a:pt x="156" y="136"/>
                  </a:lnTo>
                  <a:lnTo>
                    <a:pt x="153" y="141"/>
                  </a:lnTo>
                  <a:lnTo>
                    <a:pt x="149" y="146"/>
                  </a:lnTo>
                  <a:lnTo>
                    <a:pt x="144" y="149"/>
                  </a:lnTo>
                  <a:lnTo>
                    <a:pt x="140" y="152"/>
                  </a:lnTo>
                  <a:lnTo>
                    <a:pt x="133" y="155"/>
                  </a:lnTo>
                  <a:lnTo>
                    <a:pt x="127" y="155"/>
                  </a:lnTo>
                  <a:lnTo>
                    <a:pt x="127" y="155"/>
                  </a:lnTo>
                  <a:lnTo>
                    <a:pt x="121" y="155"/>
                  </a:lnTo>
                  <a:lnTo>
                    <a:pt x="115" y="152"/>
                  </a:lnTo>
                  <a:lnTo>
                    <a:pt x="109" y="149"/>
                  </a:lnTo>
                  <a:lnTo>
                    <a:pt x="105" y="146"/>
                  </a:lnTo>
                  <a:lnTo>
                    <a:pt x="101" y="141"/>
                  </a:lnTo>
                  <a:lnTo>
                    <a:pt x="98" y="136"/>
                  </a:lnTo>
                  <a:lnTo>
                    <a:pt x="96" y="130"/>
                  </a:lnTo>
                  <a:lnTo>
                    <a:pt x="95" y="123"/>
                  </a:lnTo>
                  <a:lnTo>
                    <a:pt x="95" y="123"/>
                  </a:lnTo>
                  <a:lnTo>
                    <a:pt x="96" y="117"/>
                  </a:lnTo>
                  <a:lnTo>
                    <a:pt x="98" y="111"/>
                  </a:lnTo>
                  <a:lnTo>
                    <a:pt x="101" y="105"/>
                  </a:lnTo>
                  <a:lnTo>
                    <a:pt x="105" y="101"/>
                  </a:lnTo>
                  <a:lnTo>
                    <a:pt x="109" y="98"/>
                  </a:lnTo>
                  <a:lnTo>
                    <a:pt x="115" y="95"/>
                  </a:lnTo>
                  <a:lnTo>
                    <a:pt x="121" y="92"/>
                  </a:lnTo>
                  <a:lnTo>
                    <a:pt x="127" y="92"/>
                  </a:lnTo>
                  <a:lnTo>
                    <a:pt x="12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1159793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A12902D-0377-4356-B219-A67B5A745096}"/>
              </a:ext>
            </a:extLst>
          </p:cNvPr>
          <p:cNvGraphicFramePr>
            <a:graphicFrameLocks noChangeAspect="1"/>
          </p:cNvGraphicFramePr>
          <p:nvPr>
            <p:custDataLst>
              <p:tags r:id="rId2"/>
            </p:custDataLst>
            <p:extLst>
              <p:ext uri="{D42A27DB-BD31-4B8C-83A1-F6EECF244321}">
                <p14:modId xmlns:p14="http://schemas.microsoft.com/office/powerpoint/2010/main" val="3398634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8" name="think-cell Slide" r:id="rId6" imgW="494" imgH="494" progId="TCLayout.ActiveDocument.1">
                  <p:embed/>
                </p:oleObj>
              </mc:Choice>
              <mc:Fallback>
                <p:oleObj name="think-cell Slide" r:id="rId6" imgW="494" imgH="494" progId="TCLayout.ActiveDocument.1">
                  <p:embed/>
                  <p:pic>
                    <p:nvPicPr>
                      <p:cNvPr id="3" name="Object 2" hidden="1">
                        <a:extLst>
                          <a:ext uri="{FF2B5EF4-FFF2-40B4-BE49-F238E27FC236}">
                            <a16:creationId xmlns:a16="http://schemas.microsoft.com/office/drawing/2014/main" id="{AA12902D-0377-4356-B219-A67B5A74509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EF2CE188-8085-4999-B2B8-E8D09E5A287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US" sz="4000" b="1" dirty="0">
              <a:latin typeface="arial" panose="020B0604020202020204" pitchFamily="34" charset="0"/>
              <a:ea typeface="+mj-ea"/>
              <a:cs typeface="Arial" panose="020B0604020202020204" pitchFamily="34" charset="0"/>
              <a:sym typeface="Georgia" panose="02040502050405020303" pitchFamily="18" charset="0"/>
            </a:endParaRPr>
          </a:p>
        </p:txBody>
      </p:sp>
      <p:sp>
        <p:nvSpPr>
          <p:cNvPr id="2" name="Title 1">
            <a:extLst>
              <a:ext uri="{FF2B5EF4-FFF2-40B4-BE49-F238E27FC236}">
                <a16:creationId xmlns:a16="http://schemas.microsoft.com/office/drawing/2014/main" id="{51BFA971-FA4F-4CEC-B039-3174004B4D58}"/>
              </a:ext>
            </a:extLst>
          </p:cNvPr>
          <p:cNvSpPr>
            <a:spLocks noGrp="1"/>
          </p:cNvSpPr>
          <p:nvPr>
            <p:ph type="title"/>
          </p:nvPr>
        </p:nvSpPr>
        <p:spPr>
          <a:xfrm>
            <a:off x="421240" y="333375"/>
            <a:ext cx="11362773" cy="1320495"/>
          </a:xfrm>
        </p:spPr>
        <p:txBody>
          <a:bodyPr rtlCol="0"/>
          <a:lstStyle/>
          <a:p>
            <a:pPr rtl="0"/>
            <a:r>
              <a:rPr lang="lv-lv" dirty="0"/>
              <a:t>Vienkārš</a:t>
            </a:r>
            <a:r>
              <a:rPr lang="lv-LV" dirty="0"/>
              <a:t>ots</a:t>
            </a:r>
            <a:r>
              <a:rPr lang="lv-lv" dirty="0"/>
              <a:t> procesa pārskats</a:t>
            </a:r>
            <a:br>
              <a:rPr lang="en-GB" dirty="0"/>
            </a:br>
            <a:endParaRPr lang="en-GB" dirty="0"/>
          </a:p>
        </p:txBody>
      </p:sp>
      <p:grpSp>
        <p:nvGrpSpPr>
          <p:cNvPr id="7" name="Group 6">
            <a:extLst>
              <a:ext uri="{FF2B5EF4-FFF2-40B4-BE49-F238E27FC236}">
                <a16:creationId xmlns:a16="http://schemas.microsoft.com/office/drawing/2014/main" id="{ED3E72BD-B62F-4C8C-812C-1B77D689F95D}"/>
              </a:ext>
            </a:extLst>
          </p:cNvPr>
          <p:cNvGrpSpPr/>
          <p:nvPr/>
        </p:nvGrpSpPr>
        <p:grpSpPr>
          <a:xfrm>
            <a:off x="474248" y="2143161"/>
            <a:ext cx="2976777" cy="959128"/>
            <a:chOff x="452043" y="4833912"/>
            <a:chExt cx="2976777" cy="959128"/>
          </a:xfrm>
        </p:grpSpPr>
        <p:grpSp>
          <p:nvGrpSpPr>
            <p:cNvPr id="6" name="Group 5">
              <a:extLst>
                <a:ext uri="{FF2B5EF4-FFF2-40B4-BE49-F238E27FC236}">
                  <a16:creationId xmlns:a16="http://schemas.microsoft.com/office/drawing/2014/main" id="{F4FEAD46-81CA-45A3-B62C-2D8E6CBBFCE2}"/>
                </a:ext>
              </a:extLst>
            </p:cNvPr>
            <p:cNvGrpSpPr/>
            <p:nvPr/>
          </p:nvGrpSpPr>
          <p:grpSpPr>
            <a:xfrm>
              <a:off x="452043" y="5101929"/>
              <a:ext cx="1383220" cy="691111"/>
              <a:chOff x="0" y="2423930"/>
              <a:chExt cx="1383220" cy="691111"/>
            </a:xfrm>
          </p:grpSpPr>
          <p:sp>
            <p:nvSpPr>
              <p:cNvPr id="26" name="Rectangle 25">
                <a:extLst>
                  <a:ext uri="{FF2B5EF4-FFF2-40B4-BE49-F238E27FC236}">
                    <a16:creationId xmlns:a16="http://schemas.microsoft.com/office/drawing/2014/main" id="{268F9FE3-12D5-448F-94E8-CCE70397D3AD}"/>
                  </a:ext>
                </a:extLst>
              </p:cNvPr>
              <p:cNvSpPr/>
              <p:nvPr/>
            </p:nvSpPr>
            <p:spPr>
              <a:xfrm>
                <a:off x="0" y="2423930"/>
                <a:ext cx="1383220" cy="69111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72000" rtlCol="0" anchor="t"/>
              <a:lstStyle/>
              <a:p>
                <a:pPr rtl="0" fontAlgn="ctr"/>
                <a:r>
                  <a:rPr lang="lv-lv" sz="1400" b="1">
                    <a:solidFill>
                      <a:schemeClr val="bg1"/>
                    </a:solidFill>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 SOLIS </a:t>
                </a:r>
                <a:endParaRPr lang="en-GB" sz="1400" b="1" dirty="0">
                  <a:solidFill>
                    <a:schemeClr val="bg1"/>
                  </a:solidFill>
                  <a:latin typeface="arial" panose="020B0604020202020204" pitchFamily="34" charset="0"/>
                  <a:cs typeface="Arial" panose="020B0604020202020204" pitchFamily="34" charset="0"/>
                </a:endParaRPr>
              </a:p>
            </p:txBody>
          </p:sp>
          <p:sp>
            <p:nvSpPr>
              <p:cNvPr id="37" name="Google Shape;751;p48">
                <a:extLst>
                  <a:ext uri="{FF2B5EF4-FFF2-40B4-BE49-F238E27FC236}">
                    <a16:creationId xmlns:a16="http://schemas.microsoft.com/office/drawing/2014/main" id="{F880FBEC-A3AF-4839-A21C-6F0313A64662}"/>
                  </a:ext>
                </a:extLst>
              </p:cNvPr>
              <p:cNvSpPr/>
              <p:nvPr/>
            </p:nvSpPr>
            <p:spPr>
              <a:xfrm>
                <a:off x="407989" y="2782683"/>
                <a:ext cx="217042" cy="217969"/>
              </a:xfrm>
              <a:custGeom>
                <a:avLst/>
                <a:gdLst/>
                <a:ahLst/>
                <a:cxnLst/>
                <a:rect l="l" t="t" r="r" b="b"/>
                <a:pathLst>
                  <a:path w="234" h="235" extrusionOk="0">
                    <a:moveTo>
                      <a:pt x="0" y="0"/>
                    </a:moveTo>
                    <a:lnTo>
                      <a:pt x="0" y="103"/>
                    </a:lnTo>
                    <a:lnTo>
                      <a:pt x="102" y="103"/>
                    </a:lnTo>
                    <a:lnTo>
                      <a:pt x="102" y="0"/>
                    </a:lnTo>
                    <a:lnTo>
                      <a:pt x="0" y="0"/>
                    </a:lnTo>
                    <a:close/>
                    <a:moveTo>
                      <a:pt x="88" y="88"/>
                    </a:moveTo>
                    <a:lnTo>
                      <a:pt x="14" y="88"/>
                    </a:lnTo>
                    <a:lnTo>
                      <a:pt x="14" y="15"/>
                    </a:lnTo>
                    <a:lnTo>
                      <a:pt x="88" y="15"/>
                    </a:lnTo>
                    <a:lnTo>
                      <a:pt x="88" y="88"/>
                    </a:lnTo>
                    <a:close/>
                    <a:moveTo>
                      <a:pt x="132" y="0"/>
                    </a:moveTo>
                    <a:lnTo>
                      <a:pt x="132" y="103"/>
                    </a:lnTo>
                    <a:lnTo>
                      <a:pt x="234" y="103"/>
                    </a:lnTo>
                    <a:lnTo>
                      <a:pt x="234" y="0"/>
                    </a:lnTo>
                    <a:lnTo>
                      <a:pt x="132" y="0"/>
                    </a:lnTo>
                    <a:close/>
                    <a:moveTo>
                      <a:pt x="220" y="88"/>
                    </a:moveTo>
                    <a:lnTo>
                      <a:pt x="146" y="88"/>
                    </a:lnTo>
                    <a:lnTo>
                      <a:pt x="146" y="15"/>
                    </a:lnTo>
                    <a:lnTo>
                      <a:pt x="220" y="15"/>
                    </a:lnTo>
                    <a:lnTo>
                      <a:pt x="220" y="88"/>
                    </a:lnTo>
                    <a:close/>
                    <a:moveTo>
                      <a:pt x="0" y="132"/>
                    </a:moveTo>
                    <a:lnTo>
                      <a:pt x="0" y="235"/>
                    </a:lnTo>
                    <a:lnTo>
                      <a:pt x="102" y="235"/>
                    </a:lnTo>
                    <a:lnTo>
                      <a:pt x="102" y="132"/>
                    </a:lnTo>
                    <a:lnTo>
                      <a:pt x="0" y="132"/>
                    </a:lnTo>
                    <a:close/>
                    <a:moveTo>
                      <a:pt x="88" y="220"/>
                    </a:moveTo>
                    <a:lnTo>
                      <a:pt x="14" y="220"/>
                    </a:lnTo>
                    <a:lnTo>
                      <a:pt x="14" y="147"/>
                    </a:lnTo>
                    <a:lnTo>
                      <a:pt x="88" y="147"/>
                    </a:lnTo>
                    <a:lnTo>
                      <a:pt x="88" y="220"/>
                    </a:lnTo>
                    <a:close/>
                    <a:moveTo>
                      <a:pt x="132" y="132"/>
                    </a:moveTo>
                    <a:lnTo>
                      <a:pt x="132" y="235"/>
                    </a:lnTo>
                    <a:lnTo>
                      <a:pt x="234" y="235"/>
                    </a:lnTo>
                    <a:lnTo>
                      <a:pt x="234" y="132"/>
                    </a:lnTo>
                    <a:lnTo>
                      <a:pt x="132" y="132"/>
                    </a:lnTo>
                    <a:close/>
                    <a:moveTo>
                      <a:pt x="220" y="220"/>
                    </a:moveTo>
                    <a:lnTo>
                      <a:pt x="146" y="220"/>
                    </a:lnTo>
                    <a:lnTo>
                      <a:pt x="146" y="147"/>
                    </a:lnTo>
                    <a:lnTo>
                      <a:pt x="220" y="147"/>
                    </a:lnTo>
                    <a:lnTo>
                      <a:pt x="220" y="220"/>
                    </a:lnTo>
                    <a:close/>
                  </a:path>
                </a:pathLst>
              </a:custGeom>
              <a:solidFill>
                <a:schemeClr val="bg1"/>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800" b="1">
                  <a:solidFill>
                    <a:srgbClr val="000000"/>
                  </a:solidFill>
                  <a:latin typeface="arial" panose="020B0604020202020204" pitchFamily="34" charset="0"/>
                  <a:ea typeface="Arial"/>
                  <a:cs typeface="Arial"/>
                  <a:sym typeface="Arial"/>
                </a:endParaRPr>
              </a:p>
            </p:txBody>
          </p:sp>
          <p:cxnSp>
            <p:nvCxnSpPr>
              <p:cNvPr id="13" name="Straight Connector 12">
                <a:extLst>
                  <a:ext uri="{FF2B5EF4-FFF2-40B4-BE49-F238E27FC236}">
                    <a16:creationId xmlns:a16="http://schemas.microsoft.com/office/drawing/2014/main" id="{23079C58-189D-4CD5-A4C2-E6DCFD4E0F76}"/>
                  </a:ext>
                </a:extLst>
              </p:cNvPr>
              <p:cNvCxnSpPr>
                <a:cxnSpLocks/>
              </p:cNvCxnSpPr>
              <p:nvPr/>
            </p:nvCxnSpPr>
            <p:spPr>
              <a:xfrm>
                <a:off x="407988" y="2734128"/>
                <a:ext cx="777542" cy="0"/>
              </a:xfrm>
              <a:prstGeom prst="line">
                <a:avLst/>
              </a:prstGeom>
              <a:ln w="3175">
                <a:solidFill>
                  <a:schemeClr val="bg1">
                    <a:alpha val="55000"/>
                  </a:schemeClr>
                </a:solidFill>
              </a:ln>
            </p:spPr>
            <p:style>
              <a:lnRef idx="1">
                <a:schemeClr val="accent1"/>
              </a:lnRef>
              <a:fillRef idx="0">
                <a:schemeClr val="accent1"/>
              </a:fillRef>
              <a:effectRef idx="0">
                <a:schemeClr val="accent1"/>
              </a:effectRef>
              <a:fontRef idx="minor">
                <a:schemeClr val="tx1"/>
              </a:fontRef>
            </p:style>
          </p:cxnSp>
        </p:grpSp>
        <p:sp>
          <p:nvSpPr>
            <p:cNvPr id="15" name="Rectangle 14">
              <a:extLst>
                <a:ext uri="{FF2B5EF4-FFF2-40B4-BE49-F238E27FC236}">
                  <a16:creationId xmlns:a16="http://schemas.microsoft.com/office/drawing/2014/main" id="{DE451116-CF62-49F0-B6FC-7CC399829CB2}"/>
                </a:ext>
              </a:extLst>
            </p:cNvPr>
            <p:cNvSpPr/>
            <p:nvPr/>
          </p:nvSpPr>
          <p:spPr>
            <a:xfrm>
              <a:off x="452043" y="4833912"/>
              <a:ext cx="2976777" cy="246221"/>
            </a:xfrm>
            <a:prstGeom prst="rect">
              <a:avLst/>
            </a:prstGeom>
          </p:spPr>
          <p:txBody>
            <a:bodyPr wrap="none" lIns="0" tIns="0" rIns="0" bIns="0" rtlCol="0">
              <a:spAutoFit/>
            </a:bodyPr>
            <a:lstStyle/>
            <a:p>
              <a:pPr lvl="0" rtl="0" fontAlgn="ctr">
                <a:defRPr/>
              </a:pPr>
              <a:r>
                <a:rPr lang="lv-lv" sz="1600" b="1" dirty="0">
                  <a:solidFill>
                    <a:srgbClr val="831355"/>
                  </a:solidFill>
                  <a:latin typeface="arial" panose="020B0604020202020204" pitchFamily="34" charset="0"/>
                  <a:cs typeface="Arial" panose="020B0604020202020204" pitchFamily="34" charset="0"/>
                </a:rPr>
                <a:t>Fina</a:t>
              </a:r>
              <a:r>
                <a:rPr lang="lv-LV" sz="1600" b="1" dirty="0">
                  <a:solidFill>
                    <a:srgbClr val="831355"/>
                  </a:solidFill>
                  <a:latin typeface="arial" panose="020B0604020202020204" pitchFamily="34" charset="0"/>
                  <a:cs typeface="Arial" panose="020B0604020202020204" pitchFamily="34" charset="0"/>
                </a:rPr>
                <a:t>nšu</a:t>
              </a:r>
              <a:r>
                <a:rPr lang="lv-lv" sz="1600" b="1" dirty="0">
                  <a:solidFill>
                    <a:srgbClr val="831355"/>
                  </a:solidFill>
                  <a:latin typeface="arial" panose="020B0604020202020204" pitchFamily="34" charset="0"/>
                  <a:cs typeface="Arial" panose="020B0604020202020204" pitchFamily="34" charset="0"/>
                </a:rPr>
                <a:t> </a:t>
              </a:r>
              <a:r>
                <a:rPr lang="lv-LV" sz="1600" b="1" dirty="0">
                  <a:solidFill>
                    <a:srgbClr val="831355"/>
                  </a:solidFill>
                  <a:latin typeface="arial" panose="020B0604020202020204" pitchFamily="34" charset="0"/>
                  <a:cs typeface="Arial" panose="020B0604020202020204" pitchFamily="34" charset="0"/>
                </a:rPr>
                <a:t>grūtīb</a:t>
              </a:r>
              <a:r>
                <a:rPr lang="lv-lv" sz="1600" b="1" dirty="0">
                  <a:solidFill>
                    <a:srgbClr val="831355"/>
                  </a:solidFill>
                  <a:latin typeface="arial" panose="020B0604020202020204" pitchFamily="34" charset="0"/>
                  <a:cs typeface="Arial" panose="020B0604020202020204" pitchFamily="34" charset="0"/>
                </a:rPr>
                <a:t>u identificēšana</a:t>
              </a:r>
            </a:p>
          </p:txBody>
        </p:sp>
      </p:grpSp>
      <p:grpSp>
        <p:nvGrpSpPr>
          <p:cNvPr id="9" name="Group 8">
            <a:extLst>
              <a:ext uri="{FF2B5EF4-FFF2-40B4-BE49-F238E27FC236}">
                <a16:creationId xmlns:a16="http://schemas.microsoft.com/office/drawing/2014/main" id="{F1D0EA19-289D-4AC0-822B-D18025A61C71}"/>
              </a:ext>
            </a:extLst>
          </p:cNvPr>
          <p:cNvGrpSpPr/>
          <p:nvPr/>
        </p:nvGrpSpPr>
        <p:grpSpPr>
          <a:xfrm>
            <a:off x="6380587" y="5276825"/>
            <a:ext cx="2039012" cy="974630"/>
            <a:chOff x="4511709" y="3765385"/>
            <a:chExt cx="2039012" cy="974630"/>
          </a:xfrm>
        </p:grpSpPr>
        <p:grpSp>
          <p:nvGrpSpPr>
            <p:cNvPr id="4" name="Group 3">
              <a:extLst>
                <a:ext uri="{FF2B5EF4-FFF2-40B4-BE49-F238E27FC236}">
                  <a16:creationId xmlns:a16="http://schemas.microsoft.com/office/drawing/2014/main" id="{97EFA669-D2E1-4E46-BA11-C02B7202E248}"/>
                </a:ext>
              </a:extLst>
            </p:cNvPr>
            <p:cNvGrpSpPr/>
            <p:nvPr/>
          </p:nvGrpSpPr>
          <p:grpSpPr>
            <a:xfrm>
              <a:off x="4511709" y="4043800"/>
              <a:ext cx="2039012" cy="696215"/>
              <a:chOff x="-1" y="3892457"/>
              <a:chExt cx="2039012" cy="696215"/>
            </a:xfrm>
          </p:grpSpPr>
          <p:sp>
            <p:nvSpPr>
              <p:cNvPr id="28" name="Rectangle 27">
                <a:extLst>
                  <a:ext uri="{FF2B5EF4-FFF2-40B4-BE49-F238E27FC236}">
                    <a16:creationId xmlns:a16="http://schemas.microsoft.com/office/drawing/2014/main" id="{B288CBDB-B9DF-42F1-B9D8-A5D2CCC68EE8}"/>
                  </a:ext>
                </a:extLst>
              </p:cNvPr>
              <p:cNvSpPr/>
              <p:nvPr/>
            </p:nvSpPr>
            <p:spPr>
              <a:xfrm>
                <a:off x="-1" y="3892457"/>
                <a:ext cx="2039012" cy="69621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000" tIns="72000" rIns="91440" bIns="45720" numCol="1" spcCol="0" rtlCol="0" fromWordArt="0" anchor="t" anchorCtr="0" forceAA="0" compatLnSpc="1">
                <a:prstTxWarp prst="textNoShape">
                  <a:avLst/>
                </a:prstTxWarp>
                <a:noAutofit/>
              </a:bodyPr>
              <a:lstStyle/>
              <a:p>
                <a:pPr rtl="0" fontAlgn="ctr"/>
                <a:r>
                  <a:rPr lang="lv-lv" sz="1400" b="1"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a:t>
                </a:r>
                <a:r>
                  <a:rPr lang="lv-LV" sz="1400" b="1"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 </a:t>
                </a:r>
                <a:r>
                  <a:rPr lang="lv-lv" sz="1400" b="1"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a</a:t>
                </a:r>
                <a:r>
                  <a:rPr lang="en-US" sz="1400" b="1"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a:t>
                </a:r>
                <a:r>
                  <a:rPr lang="lv-lv" sz="1400" b="1"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 un 2</a:t>
                </a:r>
                <a:r>
                  <a:rPr lang="lv-LV" sz="1400" b="1"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 </a:t>
                </a:r>
                <a:r>
                  <a:rPr lang="lv-lv" sz="1400" b="1"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b</a:t>
                </a:r>
                <a:r>
                  <a:rPr lang="lv-LV" sz="1400" b="1"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a:t>
                </a:r>
                <a:r>
                  <a:rPr lang="lv-lv" sz="1400" b="1" dirty="0">
                    <a:solidFill>
                      <a:schemeClr val="bg1"/>
                    </a:solidFill>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 SOLIS</a:t>
                </a:r>
                <a:r>
                  <a:rPr lang="lv-lv" sz="1400" b="1" dirty="0">
                    <a:solidFill>
                      <a:schemeClr val="bg1"/>
                    </a:solidFill>
                    <a:latin typeface="arial" panose="020B0604020202020204" pitchFamily="34" charset="0"/>
                    <a:cs typeface="Arial" panose="020B0604020202020204" pitchFamily="34" charset="0"/>
                  </a:rPr>
                  <a:t> </a:t>
                </a:r>
              </a:p>
            </p:txBody>
          </p:sp>
          <p:sp>
            <p:nvSpPr>
              <p:cNvPr id="38" name="Google Shape;751;p48">
                <a:extLst>
                  <a:ext uri="{FF2B5EF4-FFF2-40B4-BE49-F238E27FC236}">
                    <a16:creationId xmlns:a16="http://schemas.microsoft.com/office/drawing/2014/main" id="{06462D0A-C32A-4E33-85F7-509A246C55D7}"/>
                  </a:ext>
                </a:extLst>
              </p:cNvPr>
              <p:cNvSpPr/>
              <p:nvPr/>
            </p:nvSpPr>
            <p:spPr>
              <a:xfrm>
                <a:off x="389144" y="4285713"/>
                <a:ext cx="217042" cy="217969"/>
              </a:xfrm>
              <a:custGeom>
                <a:avLst/>
                <a:gdLst/>
                <a:ahLst/>
                <a:cxnLst/>
                <a:rect l="l" t="t" r="r" b="b"/>
                <a:pathLst>
                  <a:path w="234" h="235" extrusionOk="0">
                    <a:moveTo>
                      <a:pt x="0" y="0"/>
                    </a:moveTo>
                    <a:lnTo>
                      <a:pt x="0" y="103"/>
                    </a:lnTo>
                    <a:lnTo>
                      <a:pt x="102" y="103"/>
                    </a:lnTo>
                    <a:lnTo>
                      <a:pt x="102" y="0"/>
                    </a:lnTo>
                    <a:lnTo>
                      <a:pt x="0" y="0"/>
                    </a:lnTo>
                    <a:close/>
                    <a:moveTo>
                      <a:pt x="88" y="88"/>
                    </a:moveTo>
                    <a:lnTo>
                      <a:pt x="14" y="88"/>
                    </a:lnTo>
                    <a:lnTo>
                      <a:pt x="14" y="15"/>
                    </a:lnTo>
                    <a:lnTo>
                      <a:pt x="88" y="15"/>
                    </a:lnTo>
                    <a:lnTo>
                      <a:pt x="88" y="88"/>
                    </a:lnTo>
                    <a:close/>
                    <a:moveTo>
                      <a:pt x="132" y="0"/>
                    </a:moveTo>
                    <a:lnTo>
                      <a:pt x="132" y="103"/>
                    </a:lnTo>
                    <a:lnTo>
                      <a:pt x="234" y="103"/>
                    </a:lnTo>
                    <a:lnTo>
                      <a:pt x="234" y="0"/>
                    </a:lnTo>
                    <a:lnTo>
                      <a:pt x="132" y="0"/>
                    </a:lnTo>
                    <a:close/>
                    <a:moveTo>
                      <a:pt x="220" y="88"/>
                    </a:moveTo>
                    <a:lnTo>
                      <a:pt x="146" y="88"/>
                    </a:lnTo>
                    <a:lnTo>
                      <a:pt x="146" y="15"/>
                    </a:lnTo>
                    <a:lnTo>
                      <a:pt x="220" y="15"/>
                    </a:lnTo>
                    <a:lnTo>
                      <a:pt x="220" y="88"/>
                    </a:lnTo>
                    <a:close/>
                    <a:moveTo>
                      <a:pt x="0" y="132"/>
                    </a:moveTo>
                    <a:lnTo>
                      <a:pt x="0" y="235"/>
                    </a:lnTo>
                    <a:lnTo>
                      <a:pt x="102" y="235"/>
                    </a:lnTo>
                    <a:lnTo>
                      <a:pt x="102" y="132"/>
                    </a:lnTo>
                    <a:lnTo>
                      <a:pt x="0" y="132"/>
                    </a:lnTo>
                    <a:close/>
                    <a:moveTo>
                      <a:pt x="88" y="220"/>
                    </a:moveTo>
                    <a:lnTo>
                      <a:pt x="14" y="220"/>
                    </a:lnTo>
                    <a:lnTo>
                      <a:pt x="14" y="147"/>
                    </a:lnTo>
                    <a:lnTo>
                      <a:pt x="88" y="147"/>
                    </a:lnTo>
                    <a:lnTo>
                      <a:pt x="88" y="220"/>
                    </a:lnTo>
                    <a:close/>
                    <a:moveTo>
                      <a:pt x="132" y="132"/>
                    </a:moveTo>
                    <a:lnTo>
                      <a:pt x="132" y="235"/>
                    </a:lnTo>
                    <a:lnTo>
                      <a:pt x="234" y="235"/>
                    </a:lnTo>
                    <a:lnTo>
                      <a:pt x="234" y="132"/>
                    </a:lnTo>
                    <a:lnTo>
                      <a:pt x="132" y="132"/>
                    </a:lnTo>
                    <a:close/>
                    <a:moveTo>
                      <a:pt x="220" y="220"/>
                    </a:moveTo>
                    <a:lnTo>
                      <a:pt x="146" y="220"/>
                    </a:lnTo>
                    <a:lnTo>
                      <a:pt x="146" y="147"/>
                    </a:lnTo>
                    <a:lnTo>
                      <a:pt x="220" y="147"/>
                    </a:lnTo>
                    <a:lnTo>
                      <a:pt x="220" y="220"/>
                    </a:lnTo>
                    <a:close/>
                  </a:path>
                </a:pathLst>
              </a:custGeom>
              <a:solidFill>
                <a:schemeClr val="bg1"/>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800" b="1">
                  <a:solidFill>
                    <a:srgbClr val="000000"/>
                  </a:solidFill>
                  <a:latin typeface="arial" panose="020B0604020202020204" pitchFamily="34" charset="0"/>
                  <a:ea typeface="Arial"/>
                  <a:cs typeface="Arial"/>
                  <a:sym typeface="Arial"/>
                </a:endParaRPr>
              </a:p>
            </p:txBody>
          </p:sp>
          <p:cxnSp>
            <p:nvCxnSpPr>
              <p:cNvPr id="40" name="Straight Connector 39">
                <a:extLst>
                  <a:ext uri="{FF2B5EF4-FFF2-40B4-BE49-F238E27FC236}">
                    <a16:creationId xmlns:a16="http://schemas.microsoft.com/office/drawing/2014/main" id="{939A3E73-CBC6-4D5E-A135-38C74576B14B}"/>
                  </a:ext>
                </a:extLst>
              </p:cNvPr>
              <p:cNvCxnSpPr>
                <a:cxnSpLocks/>
              </p:cNvCxnSpPr>
              <p:nvPr/>
            </p:nvCxnSpPr>
            <p:spPr>
              <a:xfrm>
                <a:off x="605678" y="4159277"/>
                <a:ext cx="777542" cy="0"/>
              </a:xfrm>
              <a:prstGeom prst="line">
                <a:avLst/>
              </a:prstGeom>
              <a:ln w="3175">
                <a:solidFill>
                  <a:schemeClr val="bg1">
                    <a:alpha val="55000"/>
                  </a:schemeClr>
                </a:solidFill>
              </a:ln>
            </p:spPr>
            <p:style>
              <a:lnRef idx="1">
                <a:schemeClr val="accent1"/>
              </a:lnRef>
              <a:fillRef idx="0">
                <a:schemeClr val="accent1"/>
              </a:fillRef>
              <a:effectRef idx="0">
                <a:schemeClr val="accent1"/>
              </a:effectRef>
              <a:fontRef idx="minor">
                <a:schemeClr val="tx1"/>
              </a:fontRef>
            </p:style>
          </p:cxnSp>
        </p:grpSp>
        <p:sp>
          <p:nvSpPr>
            <p:cNvPr id="42" name="Rectangle 41">
              <a:extLst>
                <a:ext uri="{FF2B5EF4-FFF2-40B4-BE49-F238E27FC236}">
                  <a16:creationId xmlns:a16="http://schemas.microsoft.com/office/drawing/2014/main" id="{513B9083-B028-475D-9AC6-3560632C24C6}"/>
                </a:ext>
              </a:extLst>
            </p:cNvPr>
            <p:cNvSpPr/>
            <p:nvPr/>
          </p:nvSpPr>
          <p:spPr>
            <a:xfrm>
              <a:off x="4511710" y="3765385"/>
              <a:ext cx="1812997" cy="246221"/>
            </a:xfrm>
            <a:prstGeom prst="rect">
              <a:avLst/>
            </a:prstGeom>
          </p:spPr>
          <p:txBody>
            <a:bodyPr wrap="none" lIns="0" tIns="0" rIns="0" bIns="0" rtlCol="0">
              <a:spAutoFit/>
            </a:bodyPr>
            <a:lstStyle/>
            <a:p>
              <a:pPr lvl="0" rtl="0" fontAlgn="ctr">
                <a:defRPr/>
              </a:pPr>
              <a:r>
                <a:rPr lang="lv-lv" sz="1600" b="1">
                  <a:solidFill>
                    <a:srgbClr val="831355"/>
                  </a:solidFill>
                  <a:latin typeface="arial" panose="020B0604020202020204" pitchFamily="34" charset="0"/>
                  <a:cs typeface="Arial" panose="020B0604020202020204" pitchFamily="34" charset="0"/>
                </a:rPr>
                <a:t>Iespējamie risinājumi</a:t>
              </a:r>
            </a:p>
          </p:txBody>
        </p:sp>
      </p:grpSp>
      <p:sp>
        <p:nvSpPr>
          <p:cNvPr id="34" name="Slide Number Placeholder 5">
            <a:extLst>
              <a:ext uri="{FF2B5EF4-FFF2-40B4-BE49-F238E27FC236}">
                <a16:creationId xmlns:a16="http://schemas.microsoft.com/office/drawing/2014/main" id="{3F94AE77-5300-4CAD-A1D0-A153EE3C609B}"/>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smtClean="0"/>
              <a:pPr lvl="0" rtl="0"/>
              <a:t>3</a:t>
            </a:fld>
            <a:endParaRPr lang="en-GB"/>
          </a:p>
        </p:txBody>
      </p:sp>
      <p:grpSp>
        <p:nvGrpSpPr>
          <p:cNvPr id="60" name="Google Shape;3201;p85">
            <a:extLst>
              <a:ext uri="{FF2B5EF4-FFF2-40B4-BE49-F238E27FC236}">
                <a16:creationId xmlns:a16="http://schemas.microsoft.com/office/drawing/2014/main" id="{0C3E5ED0-AF89-4413-B4E8-C96F54D232E6}"/>
              </a:ext>
            </a:extLst>
          </p:cNvPr>
          <p:cNvGrpSpPr/>
          <p:nvPr/>
        </p:nvGrpSpPr>
        <p:grpSpPr>
          <a:xfrm>
            <a:off x="492838" y="1423928"/>
            <a:ext cx="11261485" cy="4617455"/>
            <a:chOff x="390278" y="1989064"/>
            <a:chExt cx="10934695" cy="4483464"/>
          </a:xfrm>
        </p:grpSpPr>
        <p:sp>
          <p:nvSpPr>
            <p:cNvPr id="61" name="Google Shape;3202;p85">
              <a:extLst>
                <a:ext uri="{FF2B5EF4-FFF2-40B4-BE49-F238E27FC236}">
                  <a16:creationId xmlns:a16="http://schemas.microsoft.com/office/drawing/2014/main" id="{06FCF43A-AFB8-42DC-A5E6-62071ADC9398}"/>
                </a:ext>
              </a:extLst>
            </p:cNvPr>
            <p:cNvSpPr/>
            <p:nvPr/>
          </p:nvSpPr>
          <p:spPr>
            <a:xfrm>
              <a:off x="447804" y="1989064"/>
              <a:ext cx="10725201" cy="4483464"/>
            </a:xfrm>
            <a:custGeom>
              <a:avLst/>
              <a:gdLst/>
              <a:ahLst/>
              <a:cxnLst/>
              <a:rect l="l" t="t" r="r" b="b"/>
              <a:pathLst>
                <a:path w="13838" h="6349" extrusionOk="0">
                  <a:moveTo>
                    <a:pt x="0" y="2730"/>
                  </a:moveTo>
                  <a:lnTo>
                    <a:pt x="1380" y="2730"/>
                  </a:lnTo>
                  <a:lnTo>
                    <a:pt x="1380" y="2730"/>
                  </a:lnTo>
                  <a:lnTo>
                    <a:pt x="1416" y="2730"/>
                  </a:lnTo>
                  <a:lnTo>
                    <a:pt x="1452" y="2734"/>
                  </a:lnTo>
                  <a:lnTo>
                    <a:pt x="1488" y="2738"/>
                  </a:lnTo>
                  <a:lnTo>
                    <a:pt x="1522" y="2744"/>
                  </a:lnTo>
                  <a:lnTo>
                    <a:pt x="1556" y="2752"/>
                  </a:lnTo>
                  <a:lnTo>
                    <a:pt x="1590" y="2762"/>
                  </a:lnTo>
                  <a:lnTo>
                    <a:pt x="1622" y="2772"/>
                  </a:lnTo>
                  <a:lnTo>
                    <a:pt x="1654" y="2786"/>
                  </a:lnTo>
                  <a:lnTo>
                    <a:pt x="1686" y="2800"/>
                  </a:lnTo>
                  <a:lnTo>
                    <a:pt x="1716" y="2816"/>
                  </a:lnTo>
                  <a:lnTo>
                    <a:pt x="1746" y="2832"/>
                  </a:lnTo>
                  <a:lnTo>
                    <a:pt x="1774" y="2850"/>
                  </a:lnTo>
                  <a:lnTo>
                    <a:pt x="1802" y="2870"/>
                  </a:lnTo>
                  <a:lnTo>
                    <a:pt x="1830" y="2892"/>
                  </a:lnTo>
                  <a:lnTo>
                    <a:pt x="1854" y="2914"/>
                  </a:lnTo>
                  <a:lnTo>
                    <a:pt x="1880" y="2938"/>
                  </a:lnTo>
                  <a:lnTo>
                    <a:pt x="1902" y="2962"/>
                  </a:lnTo>
                  <a:lnTo>
                    <a:pt x="1924" y="2988"/>
                  </a:lnTo>
                  <a:lnTo>
                    <a:pt x="1946" y="3014"/>
                  </a:lnTo>
                  <a:lnTo>
                    <a:pt x="1966" y="3042"/>
                  </a:lnTo>
                  <a:lnTo>
                    <a:pt x="1984" y="3070"/>
                  </a:lnTo>
                  <a:lnTo>
                    <a:pt x="2002" y="3100"/>
                  </a:lnTo>
                  <a:lnTo>
                    <a:pt x="2016" y="3130"/>
                  </a:lnTo>
                  <a:lnTo>
                    <a:pt x="2032" y="3162"/>
                  </a:lnTo>
                  <a:lnTo>
                    <a:pt x="2044" y="3193"/>
                  </a:lnTo>
                  <a:lnTo>
                    <a:pt x="2054" y="3225"/>
                  </a:lnTo>
                  <a:lnTo>
                    <a:pt x="2064" y="3259"/>
                  </a:lnTo>
                  <a:lnTo>
                    <a:pt x="2072" y="3293"/>
                  </a:lnTo>
                  <a:lnTo>
                    <a:pt x="2078" y="3329"/>
                  </a:lnTo>
                  <a:lnTo>
                    <a:pt x="2084" y="3363"/>
                  </a:lnTo>
                  <a:lnTo>
                    <a:pt x="2086" y="3399"/>
                  </a:lnTo>
                  <a:lnTo>
                    <a:pt x="2086" y="3435"/>
                  </a:lnTo>
                  <a:lnTo>
                    <a:pt x="2086" y="5643"/>
                  </a:lnTo>
                  <a:lnTo>
                    <a:pt x="2086" y="5643"/>
                  </a:lnTo>
                  <a:lnTo>
                    <a:pt x="2088" y="5679"/>
                  </a:lnTo>
                  <a:lnTo>
                    <a:pt x="2090" y="5715"/>
                  </a:lnTo>
                  <a:lnTo>
                    <a:pt x="2096" y="5751"/>
                  </a:lnTo>
                  <a:lnTo>
                    <a:pt x="2102" y="5785"/>
                  </a:lnTo>
                  <a:lnTo>
                    <a:pt x="2110" y="5819"/>
                  </a:lnTo>
                  <a:lnTo>
                    <a:pt x="2118" y="5853"/>
                  </a:lnTo>
                  <a:lnTo>
                    <a:pt x="2130" y="5885"/>
                  </a:lnTo>
                  <a:lnTo>
                    <a:pt x="2142" y="5917"/>
                  </a:lnTo>
                  <a:lnTo>
                    <a:pt x="2156" y="5949"/>
                  </a:lnTo>
                  <a:lnTo>
                    <a:pt x="2172" y="5979"/>
                  </a:lnTo>
                  <a:lnTo>
                    <a:pt x="2190" y="6009"/>
                  </a:lnTo>
                  <a:lnTo>
                    <a:pt x="2208" y="6037"/>
                  </a:lnTo>
                  <a:lnTo>
                    <a:pt x="2228" y="6065"/>
                  </a:lnTo>
                  <a:lnTo>
                    <a:pt x="2248" y="6093"/>
                  </a:lnTo>
                  <a:lnTo>
                    <a:pt x="2272" y="6117"/>
                  </a:lnTo>
                  <a:lnTo>
                    <a:pt x="2294" y="6143"/>
                  </a:lnTo>
                  <a:lnTo>
                    <a:pt x="2320" y="6165"/>
                  </a:lnTo>
                  <a:lnTo>
                    <a:pt x="2344" y="6187"/>
                  </a:lnTo>
                  <a:lnTo>
                    <a:pt x="2372" y="6209"/>
                  </a:lnTo>
                  <a:lnTo>
                    <a:pt x="2400" y="6229"/>
                  </a:lnTo>
                  <a:lnTo>
                    <a:pt x="2428" y="6247"/>
                  </a:lnTo>
                  <a:lnTo>
                    <a:pt x="2458" y="6265"/>
                  </a:lnTo>
                  <a:lnTo>
                    <a:pt x="2488" y="6279"/>
                  </a:lnTo>
                  <a:lnTo>
                    <a:pt x="2520" y="6295"/>
                  </a:lnTo>
                  <a:lnTo>
                    <a:pt x="2552" y="6307"/>
                  </a:lnTo>
                  <a:lnTo>
                    <a:pt x="2584" y="6317"/>
                  </a:lnTo>
                  <a:lnTo>
                    <a:pt x="2618" y="6327"/>
                  </a:lnTo>
                  <a:lnTo>
                    <a:pt x="2652" y="6335"/>
                  </a:lnTo>
                  <a:lnTo>
                    <a:pt x="2686" y="6341"/>
                  </a:lnTo>
                  <a:lnTo>
                    <a:pt x="2722" y="6347"/>
                  </a:lnTo>
                  <a:lnTo>
                    <a:pt x="2758" y="6349"/>
                  </a:lnTo>
                  <a:lnTo>
                    <a:pt x="2794" y="6349"/>
                  </a:lnTo>
                  <a:lnTo>
                    <a:pt x="3840" y="6349"/>
                  </a:lnTo>
                  <a:lnTo>
                    <a:pt x="3840" y="6349"/>
                  </a:lnTo>
                  <a:lnTo>
                    <a:pt x="3876" y="6349"/>
                  </a:lnTo>
                  <a:lnTo>
                    <a:pt x="3912" y="6347"/>
                  </a:lnTo>
                  <a:lnTo>
                    <a:pt x="3948" y="6341"/>
                  </a:lnTo>
                  <a:lnTo>
                    <a:pt x="3982" y="6335"/>
                  </a:lnTo>
                  <a:lnTo>
                    <a:pt x="4016" y="6327"/>
                  </a:lnTo>
                  <a:lnTo>
                    <a:pt x="4050" y="6317"/>
                  </a:lnTo>
                  <a:lnTo>
                    <a:pt x="4082" y="6307"/>
                  </a:lnTo>
                  <a:lnTo>
                    <a:pt x="4114" y="6295"/>
                  </a:lnTo>
                  <a:lnTo>
                    <a:pt x="4146" y="6279"/>
                  </a:lnTo>
                  <a:lnTo>
                    <a:pt x="4176" y="6265"/>
                  </a:lnTo>
                  <a:lnTo>
                    <a:pt x="4206" y="6247"/>
                  </a:lnTo>
                  <a:lnTo>
                    <a:pt x="4234" y="6229"/>
                  </a:lnTo>
                  <a:lnTo>
                    <a:pt x="4262" y="6209"/>
                  </a:lnTo>
                  <a:lnTo>
                    <a:pt x="4290" y="6187"/>
                  </a:lnTo>
                  <a:lnTo>
                    <a:pt x="4314" y="6165"/>
                  </a:lnTo>
                  <a:lnTo>
                    <a:pt x="4340" y="6143"/>
                  </a:lnTo>
                  <a:lnTo>
                    <a:pt x="4362" y="6117"/>
                  </a:lnTo>
                  <a:lnTo>
                    <a:pt x="4386" y="6093"/>
                  </a:lnTo>
                  <a:lnTo>
                    <a:pt x="4406" y="6065"/>
                  </a:lnTo>
                  <a:lnTo>
                    <a:pt x="4426" y="6037"/>
                  </a:lnTo>
                  <a:lnTo>
                    <a:pt x="4444" y="6009"/>
                  </a:lnTo>
                  <a:lnTo>
                    <a:pt x="4462" y="5979"/>
                  </a:lnTo>
                  <a:lnTo>
                    <a:pt x="4478" y="5949"/>
                  </a:lnTo>
                  <a:lnTo>
                    <a:pt x="4492" y="5917"/>
                  </a:lnTo>
                  <a:lnTo>
                    <a:pt x="4504" y="5885"/>
                  </a:lnTo>
                  <a:lnTo>
                    <a:pt x="4516" y="5853"/>
                  </a:lnTo>
                  <a:lnTo>
                    <a:pt x="4524" y="5819"/>
                  </a:lnTo>
                  <a:lnTo>
                    <a:pt x="4532" y="5785"/>
                  </a:lnTo>
                  <a:lnTo>
                    <a:pt x="4538" y="5751"/>
                  </a:lnTo>
                  <a:lnTo>
                    <a:pt x="4544" y="5715"/>
                  </a:lnTo>
                  <a:lnTo>
                    <a:pt x="4546" y="5679"/>
                  </a:lnTo>
                  <a:lnTo>
                    <a:pt x="4548" y="5643"/>
                  </a:lnTo>
                  <a:lnTo>
                    <a:pt x="4548" y="1900"/>
                  </a:lnTo>
                  <a:lnTo>
                    <a:pt x="4548" y="1900"/>
                  </a:lnTo>
                  <a:lnTo>
                    <a:pt x="4548" y="1864"/>
                  </a:lnTo>
                  <a:lnTo>
                    <a:pt x="4550" y="1828"/>
                  </a:lnTo>
                  <a:lnTo>
                    <a:pt x="4556" y="1794"/>
                  </a:lnTo>
                  <a:lnTo>
                    <a:pt x="4562" y="1758"/>
                  </a:lnTo>
                  <a:lnTo>
                    <a:pt x="4570" y="1724"/>
                  </a:lnTo>
                  <a:lnTo>
                    <a:pt x="4578" y="1692"/>
                  </a:lnTo>
                  <a:lnTo>
                    <a:pt x="4590" y="1658"/>
                  </a:lnTo>
                  <a:lnTo>
                    <a:pt x="4602" y="1626"/>
                  </a:lnTo>
                  <a:lnTo>
                    <a:pt x="4618" y="1594"/>
                  </a:lnTo>
                  <a:lnTo>
                    <a:pt x="4632" y="1564"/>
                  </a:lnTo>
                  <a:lnTo>
                    <a:pt x="4650" y="1534"/>
                  </a:lnTo>
                  <a:lnTo>
                    <a:pt x="4668" y="1506"/>
                  </a:lnTo>
                  <a:lnTo>
                    <a:pt x="4688" y="1478"/>
                  </a:lnTo>
                  <a:lnTo>
                    <a:pt x="4708" y="1452"/>
                  </a:lnTo>
                  <a:lnTo>
                    <a:pt x="4732" y="1426"/>
                  </a:lnTo>
                  <a:lnTo>
                    <a:pt x="4754" y="1402"/>
                  </a:lnTo>
                  <a:lnTo>
                    <a:pt x="4780" y="1378"/>
                  </a:lnTo>
                  <a:lnTo>
                    <a:pt x="4804" y="1356"/>
                  </a:lnTo>
                  <a:lnTo>
                    <a:pt x="4832" y="1334"/>
                  </a:lnTo>
                  <a:lnTo>
                    <a:pt x="4860" y="1316"/>
                  </a:lnTo>
                  <a:lnTo>
                    <a:pt x="4888" y="1296"/>
                  </a:lnTo>
                  <a:lnTo>
                    <a:pt x="4918" y="1280"/>
                  </a:lnTo>
                  <a:lnTo>
                    <a:pt x="4948" y="1264"/>
                  </a:lnTo>
                  <a:lnTo>
                    <a:pt x="4980" y="1250"/>
                  </a:lnTo>
                  <a:lnTo>
                    <a:pt x="5012" y="1238"/>
                  </a:lnTo>
                  <a:lnTo>
                    <a:pt x="5044" y="1226"/>
                  </a:lnTo>
                  <a:lnTo>
                    <a:pt x="5078" y="1216"/>
                  </a:lnTo>
                  <a:lnTo>
                    <a:pt x="5112" y="1208"/>
                  </a:lnTo>
                  <a:lnTo>
                    <a:pt x="5146" y="1202"/>
                  </a:lnTo>
                  <a:lnTo>
                    <a:pt x="5182" y="1198"/>
                  </a:lnTo>
                  <a:lnTo>
                    <a:pt x="5218" y="1194"/>
                  </a:lnTo>
                  <a:lnTo>
                    <a:pt x="5254" y="1194"/>
                  </a:lnTo>
                  <a:lnTo>
                    <a:pt x="6258" y="1194"/>
                  </a:lnTo>
                  <a:lnTo>
                    <a:pt x="6258" y="1194"/>
                  </a:lnTo>
                  <a:lnTo>
                    <a:pt x="6294" y="1194"/>
                  </a:lnTo>
                  <a:lnTo>
                    <a:pt x="6330" y="1198"/>
                  </a:lnTo>
                  <a:lnTo>
                    <a:pt x="6364" y="1202"/>
                  </a:lnTo>
                  <a:lnTo>
                    <a:pt x="6400" y="1208"/>
                  </a:lnTo>
                  <a:lnTo>
                    <a:pt x="6434" y="1216"/>
                  </a:lnTo>
                  <a:lnTo>
                    <a:pt x="6468" y="1226"/>
                  </a:lnTo>
                  <a:lnTo>
                    <a:pt x="6500" y="1238"/>
                  </a:lnTo>
                  <a:lnTo>
                    <a:pt x="6532" y="1250"/>
                  </a:lnTo>
                  <a:lnTo>
                    <a:pt x="6564" y="1264"/>
                  </a:lnTo>
                  <a:lnTo>
                    <a:pt x="6594" y="1280"/>
                  </a:lnTo>
                  <a:lnTo>
                    <a:pt x="6624" y="1296"/>
                  </a:lnTo>
                  <a:lnTo>
                    <a:pt x="6652" y="1316"/>
                  </a:lnTo>
                  <a:lnTo>
                    <a:pt x="6680" y="1334"/>
                  </a:lnTo>
                  <a:lnTo>
                    <a:pt x="6706" y="1356"/>
                  </a:lnTo>
                  <a:lnTo>
                    <a:pt x="6732" y="1378"/>
                  </a:lnTo>
                  <a:lnTo>
                    <a:pt x="6756" y="1402"/>
                  </a:lnTo>
                  <a:lnTo>
                    <a:pt x="6780" y="1426"/>
                  </a:lnTo>
                  <a:lnTo>
                    <a:pt x="6802" y="1452"/>
                  </a:lnTo>
                  <a:lnTo>
                    <a:pt x="6824" y="1478"/>
                  </a:lnTo>
                  <a:lnTo>
                    <a:pt x="6844" y="1506"/>
                  </a:lnTo>
                  <a:lnTo>
                    <a:pt x="6862" y="1534"/>
                  </a:lnTo>
                  <a:lnTo>
                    <a:pt x="6878" y="1564"/>
                  </a:lnTo>
                  <a:lnTo>
                    <a:pt x="6894" y="1594"/>
                  </a:lnTo>
                  <a:lnTo>
                    <a:pt x="6908" y="1626"/>
                  </a:lnTo>
                  <a:lnTo>
                    <a:pt x="6922" y="1658"/>
                  </a:lnTo>
                  <a:lnTo>
                    <a:pt x="6932" y="1692"/>
                  </a:lnTo>
                  <a:lnTo>
                    <a:pt x="6942" y="1724"/>
                  </a:lnTo>
                  <a:lnTo>
                    <a:pt x="6950" y="1758"/>
                  </a:lnTo>
                  <a:lnTo>
                    <a:pt x="6956" y="1794"/>
                  </a:lnTo>
                  <a:lnTo>
                    <a:pt x="6960" y="1828"/>
                  </a:lnTo>
                  <a:lnTo>
                    <a:pt x="6964" y="1864"/>
                  </a:lnTo>
                  <a:lnTo>
                    <a:pt x="6964" y="1900"/>
                  </a:lnTo>
                  <a:lnTo>
                    <a:pt x="6964" y="4459"/>
                  </a:lnTo>
                  <a:lnTo>
                    <a:pt x="6964" y="4459"/>
                  </a:lnTo>
                  <a:lnTo>
                    <a:pt x="6966" y="4495"/>
                  </a:lnTo>
                  <a:lnTo>
                    <a:pt x="6968" y="4531"/>
                  </a:lnTo>
                  <a:lnTo>
                    <a:pt x="6972" y="4567"/>
                  </a:lnTo>
                  <a:lnTo>
                    <a:pt x="6978" y="4601"/>
                  </a:lnTo>
                  <a:lnTo>
                    <a:pt x="6986" y="4635"/>
                  </a:lnTo>
                  <a:lnTo>
                    <a:pt x="6996" y="4669"/>
                  </a:lnTo>
                  <a:lnTo>
                    <a:pt x="7008" y="4701"/>
                  </a:lnTo>
                  <a:lnTo>
                    <a:pt x="7020" y="4733"/>
                  </a:lnTo>
                  <a:lnTo>
                    <a:pt x="7034" y="4765"/>
                  </a:lnTo>
                  <a:lnTo>
                    <a:pt x="7050" y="4795"/>
                  </a:lnTo>
                  <a:lnTo>
                    <a:pt x="7068" y="4825"/>
                  </a:lnTo>
                  <a:lnTo>
                    <a:pt x="7086" y="4853"/>
                  </a:lnTo>
                  <a:lnTo>
                    <a:pt x="7106" y="4881"/>
                  </a:lnTo>
                  <a:lnTo>
                    <a:pt x="7126" y="4907"/>
                  </a:lnTo>
                  <a:lnTo>
                    <a:pt x="7148" y="4933"/>
                  </a:lnTo>
                  <a:lnTo>
                    <a:pt x="7172" y="4957"/>
                  </a:lnTo>
                  <a:lnTo>
                    <a:pt x="7196" y="4981"/>
                  </a:lnTo>
                  <a:lnTo>
                    <a:pt x="7222" y="5003"/>
                  </a:lnTo>
                  <a:lnTo>
                    <a:pt x="7248" y="5025"/>
                  </a:lnTo>
                  <a:lnTo>
                    <a:pt x="7276" y="5045"/>
                  </a:lnTo>
                  <a:lnTo>
                    <a:pt x="7306" y="5063"/>
                  </a:lnTo>
                  <a:lnTo>
                    <a:pt x="7334" y="5079"/>
                  </a:lnTo>
                  <a:lnTo>
                    <a:pt x="7366" y="5095"/>
                  </a:lnTo>
                  <a:lnTo>
                    <a:pt x="7396" y="5109"/>
                  </a:lnTo>
                  <a:lnTo>
                    <a:pt x="7428" y="5123"/>
                  </a:lnTo>
                  <a:lnTo>
                    <a:pt x="7462" y="5133"/>
                  </a:lnTo>
                  <a:lnTo>
                    <a:pt x="7496" y="5143"/>
                  </a:lnTo>
                  <a:lnTo>
                    <a:pt x="7530" y="5151"/>
                  </a:lnTo>
                  <a:lnTo>
                    <a:pt x="7564" y="5157"/>
                  </a:lnTo>
                  <a:lnTo>
                    <a:pt x="7600" y="5161"/>
                  </a:lnTo>
                  <a:lnTo>
                    <a:pt x="7634" y="5165"/>
                  </a:lnTo>
                  <a:lnTo>
                    <a:pt x="7672" y="5165"/>
                  </a:lnTo>
                  <a:lnTo>
                    <a:pt x="8704" y="5165"/>
                  </a:lnTo>
                  <a:lnTo>
                    <a:pt x="8704" y="5165"/>
                  </a:lnTo>
                  <a:lnTo>
                    <a:pt x="8740" y="5165"/>
                  </a:lnTo>
                  <a:lnTo>
                    <a:pt x="8776" y="5161"/>
                  </a:lnTo>
                  <a:lnTo>
                    <a:pt x="8812" y="5157"/>
                  </a:lnTo>
                  <a:lnTo>
                    <a:pt x="8846" y="5151"/>
                  </a:lnTo>
                  <a:lnTo>
                    <a:pt x="8880" y="5143"/>
                  </a:lnTo>
                  <a:lnTo>
                    <a:pt x="8914" y="5133"/>
                  </a:lnTo>
                  <a:lnTo>
                    <a:pt x="8946" y="5123"/>
                  </a:lnTo>
                  <a:lnTo>
                    <a:pt x="8978" y="5109"/>
                  </a:lnTo>
                  <a:lnTo>
                    <a:pt x="9010" y="5095"/>
                  </a:lnTo>
                  <a:lnTo>
                    <a:pt x="9040" y="5079"/>
                  </a:lnTo>
                  <a:lnTo>
                    <a:pt x="9070" y="5063"/>
                  </a:lnTo>
                  <a:lnTo>
                    <a:pt x="9098" y="5045"/>
                  </a:lnTo>
                  <a:lnTo>
                    <a:pt x="9126" y="5025"/>
                  </a:lnTo>
                  <a:lnTo>
                    <a:pt x="9154" y="5003"/>
                  </a:lnTo>
                  <a:lnTo>
                    <a:pt x="9178" y="4981"/>
                  </a:lnTo>
                  <a:lnTo>
                    <a:pt x="9204" y="4957"/>
                  </a:lnTo>
                  <a:lnTo>
                    <a:pt x="9226" y="4933"/>
                  </a:lnTo>
                  <a:lnTo>
                    <a:pt x="9250" y="4907"/>
                  </a:lnTo>
                  <a:lnTo>
                    <a:pt x="9270" y="4881"/>
                  </a:lnTo>
                  <a:lnTo>
                    <a:pt x="9290" y="4853"/>
                  </a:lnTo>
                  <a:lnTo>
                    <a:pt x="9308" y="4825"/>
                  </a:lnTo>
                  <a:lnTo>
                    <a:pt x="9326" y="4795"/>
                  </a:lnTo>
                  <a:lnTo>
                    <a:pt x="9340" y="4765"/>
                  </a:lnTo>
                  <a:lnTo>
                    <a:pt x="9356" y="4733"/>
                  </a:lnTo>
                  <a:lnTo>
                    <a:pt x="9368" y="4701"/>
                  </a:lnTo>
                  <a:lnTo>
                    <a:pt x="9378" y="4669"/>
                  </a:lnTo>
                  <a:lnTo>
                    <a:pt x="9388" y="4635"/>
                  </a:lnTo>
                  <a:lnTo>
                    <a:pt x="9396" y="4601"/>
                  </a:lnTo>
                  <a:lnTo>
                    <a:pt x="9402" y="4567"/>
                  </a:lnTo>
                  <a:lnTo>
                    <a:pt x="9408" y="4531"/>
                  </a:lnTo>
                  <a:lnTo>
                    <a:pt x="9410" y="4495"/>
                  </a:lnTo>
                  <a:lnTo>
                    <a:pt x="9410" y="4459"/>
                  </a:lnTo>
                  <a:lnTo>
                    <a:pt x="9410" y="706"/>
                  </a:lnTo>
                  <a:lnTo>
                    <a:pt x="9410" y="706"/>
                  </a:lnTo>
                  <a:lnTo>
                    <a:pt x="9412" y="670"/>
                  </a:lnTo>
                  <a:lnTo>
                    <a:pt x="9414" y="634"/>
                  </a:lnTo>
                  <a:lnTo>
                    <a:pt x="9420" y="598"/>
                  </a:lnTo>
                  <a:lnTo>
                    <a:pt x="9426" y="564"/>
                  </a:lnTo>
                  <a:lnTo>
                    <a:pt x="9434" y="530"/>
                  </a:lnTo>
                  <a:lnTo>
                    <a:pt x="9442" y="496"/>
                  </a:lnTo>
                  <a:lnTo>
                    <a:pt x="9454" y="464"/>
                  </a:lnTo>
                  <a:lnTo>
                    <a:pt x="9466" y="432"/>
                  </a:lnTo>
                  <a:lnTo>
                    <a:pt x="9480" y="400"/>
                  </a:lnTo>
                  <a:lnTo>
                    <a:pt x="9496" y="370"/>
                  </a:lnTo>
                  <a:lnTo>
                    <a:pt x="9514" y="340"/>
                  </a:lnTo>
                  <a:lnTo>
                    <a:pt x="9532" y="312"/>
                  </a:lnTo>
                  <a:lnTo>
                    <a:pt x="9552" y="284"/>
                  </a:lnTo>
                  <a:lnTo>
                    <a:pt x="9572" y="256"/>
                  </a:lnTo>
                  <a:lnTo>
                    <a:pt x="9596" y="232"/>
                  </a:lnTo>
                  <a:lnTo>
                    <a:pt x="9618" y="206"/>
                  </a:lnTo>
                  <a:lnTo>
                    <a:pt x="9644" y="184"/>
                  </a:lnTo>
                  <a:lnTo>
                    <a:pt x="9668" y="160"/>
                  </a:lnTo>
                  <a:lnTo>
                    <a:pt x="9696" y="140"/>
                  </a:lnTo>
                  <a:lnTo>
                    <a:pt x="9724" y="120"/>
                  </a:lnTo>
                  <a:lnTo>
                    <a:pt x="9752" y="102"/>
                  </a:lnTo>
                  <a:lnTo>
                    <a:pt x="9782" y="84"/>
                  </a:lnTo>
                  <a:lnTo>
                    <a:pt x="9812" y="68"/>
                  </a:lnTo>
                  <a:lnTo>
                    <a:pt x="9844" y="54"/>
                  </a:lnTo>
                  <a:lnTo>
                    <a:pt x="9876" y="42"/>
                  </a:lnTo>
                  <a:lnTo>
                    <a:pt x="9908" y="30"/>
                  </a:lnTo>
                  <a:lnTo>
                    <a:pt x="9942" y="22"/>
                  </a:lnTo>
                  <a:lnTo>
                    <a:pt x="9976" y="14"/>
                  </a:lnTo>
                  <a:lnTo>
                    <a:pt x="10010" y="8"/>
                  </a:lnTo>
                  <a:lnTo>
                    <a:pt x="10046" y="2"/>
                  </a:lnTo>
                  <a:lnTo>
                    <a:pt x="10082" y="0"/>
                  </a:lnTo>
                  <a:lnTo>
                    <a:pt x="10118" y="0"/>
                  </a:lnTo>
                  <a:lnTo>
                    <a:pt x="11108" y="0"/>
                  </a:lnTo>
                  <a:lnTo>
                    <a:pt x="11108" y="0"/>
                  </a:lnTo>
                  <a:lnTo>
                    <a:pt x="11144" y="0"/>
                  </a:lnTo>
                  <a:lnTo>
                    <a:pt x="11180" y="2"/>
                  </a:lnTo>
                  <a:lnTo>
                    <a:pt x="11216" y="8"/>
                  </a:lnTo>
                  <a:lnTo>
                    <a:pt x="11250" y="14"/>
                  </a:lnTo>
                  <a:lnTo>
                    <a:pt x="11284" y="22"/>
                  </a:lnTo>
                  <a:lnTo>
                    <a:pt x="11318" y="30"/>
                  </a:lnTo>
                  <a:lnTo>
                    <a:pt x="11350" y="42"/>
                  </a:lnTo>
                  <a:lnTo>
                    <a:pt x="11382" y="54"/>
                  </a:lnTo>
                  <a:lnTo>
                    <a:pt x="11414" y="68"/>
                  </a:lnTo>
                  <a:lnTo>
                    <a:pt x="11444" y="84"/>
                  </a:lnTo>
                  <a:lnTo>
                    <a:pt x="11474" y="102"/>
                  </a:lnTo>
                  <a:lnTo>
                    <a:pt x="11502" y="120"/>
                  </a:lnTo>
                  <a:lnTo>
                    <a:pt x="11530" y="140"/>
                  </a:lnTo>
                  <a:lnTo>
                    <a:pt x="11556" y="160"/>
                  </a:lnTo>
                  <a:lnTo>
                    <a:pt x="11582" y="184"/>
                  </a:lnTo>
                  <a:lnTo>
                    <a:pt x="11606" y="206"/>
                  </a:lnTo>
                  <a:lnTo>
                    <a:pt x="11630" y="232"/>
                  </a:lnTo>
                  <a:lnTo>
                    <a:pt x="11652" y="256"/>
                  </a:lnTo>
                  <a:lnTo>
                    <a:pt x="11674" y="284"/>
                  </a:lnTo>
                  <a:lnTo>
                    <a:pt x="11694" y="312"/>
                  </a:lnTo>
                  <a:lnTo>
                    <a:pt x="11712" y="340"/>
                  </a:lnTo>
                  <a:lnTo>
                    <a:pt x="11728" y="370"/>
                  </a:lnTo>
                  <a:lnTo>
                    <a:pt x="11744" y="400"/>
                  </a:lnTo>
                  <a:lnTo>
                    <a:pt x="11758" y="432"/>
                  </a:lnTo>
                  <a:lnTo>
                    <a:pt x="11772" y="464"/>
                  </a:lnTo>
                  <a:lnTo>
                    <a:pt x="11782" y="496"/>
                  </a:lnTo>
                  <a:lnTo>
                    <a:pt x="11792" y="530"/>
                  </a:lnTo>
                  <a:lnTo>
                    <a:pt x="11800" y="564"/>
                  </a:lnTo>
                  <a:lnTo>
                    <a:pt x="11806" y="598"/>
                  </a:lnTo>
                  <a:lnTo>
                    <a:pt x="11810" y="634"/>
                  </a:lnTo>
                  <a:lnTo>
                    <a:pt x="11814" y="670"/>
                  </a:lnTo>
                  <a:lnTo>
                    <a:pt x="11814" y="706"/>
                  </a:lnTo>
                  <a:lnTo>
                    <a:pt x="11814" y="2350"/>
                  </a:lnTo>
                  <a:lnTo>
                    <a:pt x="11814" y="2350"/>
                  </a:lnTo>
                  <a:lnTo>
                    <a:pt x="11816" y="2386"/>
                  </a:lnTo>
                  <a:lnTo>
                    <a:pt x="11818" y="2422"/>
                  </a:lnTo>
                  <a:lnTo>
                    <a:pt x="11822" y="2456"/>
                  </a:lnTo>
                  <a:lnTo>
                    <a:pt x="11828" y="2492"/>
                  </a:lnTo>
                  <a:lnTo>
                    <a:pt x="11836" y="2526"/>
                  </a:lnTo>
                  <a:lnTo>
                    <a:pt x="11846" y="2560"/>
                  </a:lnTo>
                  <a:lnTo>
                    <a:pt x="11858" y="2592"/>
                  </a:lnTo>
                  <a:lnTo>
                    <a:pt x="11870" y="2624"/>
                  </a:lnTo>
                  <a:lnTo>
                    <a:pt x="11884" y="2656"/>
                  </a:lnTo>
                  <a:lnTo>
                    <a:pt x="11900" y="2686"/>
                  </a:lnTo>
                  <a:lnTo>
                    <a:pt x="11918" y="2716"/>
                  </a:lnTo>
                  <a:lnTo>
                    <a:pt x="11936" y="2744"/>
                  </a:lnTo>
                  <a:lnTo>
                    <a:pt x="11956" y="2772"/>
                  </a:lnTo>
                  <a:lnTo>
                    <a:pt x="11976" y="2798"/>
                  </a:lnTo>
                  <a:lnTo>
                    <a:pt x="11998" y="2824"/>
                  </a:lnTo>
                  <a:lnTo>
                    <a:pt x="12022" y="2848"/>
                  </a:lnTo>
                  <a:lnTo>
                    <a:pt x="12046" y="2872"/>
                  </a:lnTo>
                  <a:lnTo>
                    <a:pt x="12072" y="2894"/>
                  </a:lnTo>
                  <a:lnTo>
                    <a:pt x="12100" y="2916"/>
                  </a:lnTo>
                  <a:lnTo>
                    <a:pt x="12126" y="2936"/>
                  </a:lnTo>
                  <a:lnTo>
                    <a:pt x="12156" y="2954"/>
                  </a:lnTo>
                  <a:lnTo>
                    <a:pt x="12186" y="2970"/>
                  </a:lnTo>
                  <a:lnTo>
                    <a:pt x="12216" y="2986"/>
                  </a:lnTo>
                  <a:lnTo>
                    <a:pt x="12246" y="3000"/>
                  </a:lnTo>
                  <a:lnTo>
                    <a:pt x="12278" y="3014"/>
                  </a:lnTo>
                  <a:lnTo>
                    <a:pt x="12312" y="3024"/>
                  </a:lnTo>
                  <a:lnTo>
                    <a:pt x="12346" y="3034"/>
                  </a:lnTo>
                  <a:lnTo>
                    <a:pt x="12380" y="3042"/>
                  </a:lnTo>
                  <a:lnTo>
                    <a:pt x="12414" y="3048"/>
                  </a:lnTo>
                  <a:lnTo>
                    <a:pt x="12450" y="3052"/>
                  </a:lnTo>
                  <a:lnTo>
                    <a:pt x="12486" y="3056"/>
                  </a:lnTo>
                  <a:lnTo>
                    <a:pt x="12522" y="3056"/>
                  </a:lnTo>
                  <a:lnTo>
                    <a:pt x="13838" y="3056"/>
                  </a:lnTo>
                </a:path>
              </a:pathLst>
            </a:custGeom>
            <a:noFill/>
            <a:ln w="76200" cap="flat" cmpd="sng">
              <a:solidFill>
                <a:schemeClr val="accent6"/>
              </a:solidFill>
              <a:prstDash val="solid"/>
              <a:round/>
              <a:headEnd type="none" w="med" len="med"/>
              <a:tailEnd type="none" w="med" len="med"/>
            </a:ln>
          </p:spPr>
          <p:txBody>
            <a:bodyPr spcFirstLastPara="1" wrap="square" lIns="78175" tIns="39075" rIns="78175" bIns="39075" rtlCol="0" anchor="t" anchorCtr="0">
              <a:noAutofit/>
            </a:bodyPr>
            <a:lstStyle/>
            <a:p>
              <a:pPr marL="0" marR="0" lvl="0" indent="0" algn="l" rtl="0">
                <a:spcBef>
                  <a:spcPts val="0"/>
                </a:spcBef>
                <a:spcAft>
                  <a:spcPts val="0"/>
                </a:spcAft>
                <a:buNone/>
              </a:pPr>
              <a:endParaRPr lang="en-GB" sz="900">
                <a:solidFill>
                  <a:schemeClr val="dk1"/>
                </a:solidFill>
                <a:latin typeface="Arial"/>
                <a:ea typeface="Arial"/>
                <a:cs typeface="Arial"/>
                <a:sym typeface="Arial"/>
              </a:endParaRPr>
            </a:p>
          </p:txBody>
        </p:sp>
        <p:sp>
          <p:nvSpPr>
            <p:cNvPr id="62" name="Google Shape;3203;p85">
              <a:extLst>
                <a:ext uri="{FF2B5EF4-FFF2-40B4-BE49-F238E27FC236}">
                  <a16:creationId xmlns:a16="http://schemas.microsoft.com/office/drawing/2014/main" id="{9BC28149-765A-4791-B3A7-CAD34B8F61D7}"/>
                </a:ext>
              </a:extLst>
            </p:cNvPr>
            <p:cNvSpPr/>
            <p:nvPr/>
          </p:nvSpPr>
          <p:spPr>
            <a:xfrm>
              <a:off x="390278" y="3838973"/>
              <a:ext cx="151968" cy="151968"/>
            </a:xfrm>
            <a:prstGeom prst="ellipse">
              <a:avLst/>
            </a:prstGeom>
            <a:solidFill>
              <a:schemeClr val="lt1"/>
            </a:solidFill>
            <a:ln w="57150" cap="flat" cmpd="sng">
              <a:solidFill>
                <a:schemeClr val="accent6"/>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sp>
          <p:nvSpPr>
            <p:cNvPr id="63" name="Google Shape;3204;p85">
              <a:extLst>
                <a:ext uri="{FF2B5EF4-FFF2-40B4-BE49-F238E27FC236}">
                  <a16:creationId xmlns:a16="http://schemas.microsoft.com/office/drawing/2014/main" id="{30EC3232-F7FF-45FD-B3B8-33E40D67B114}"/>
                </a:ext>
              </a:extLst>
            </p:cNvPr>
            <p:cNvSpPr/>
            <p:nvPr/>
          </p:nvSpPr>
          <p:spPr>
            <a:xfrm>
              <a:off x="11173005" y="4071208"/>
              <a:ext cx="151968" cy="151968"/>
            </a:xfrm>
            <a:prstGeom prst="ellipse">
              <a:avLst/>
            </a:prstGeom>
            <a:solidFill>
              <a:schemeClr val="lt1"/>
            </a:solidFill>
            <a:ln w="57150" cap="flat" cmpd="sng">
              <a:solidFill>
                <a:schemeClr val="accent6"/>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grpSp>
        <p:nvGrpSpPr>
          <p:cNvPr id="5" name="Group 4">
            <a:extLst>
              <a:ext uri="{FF2B5EF4-FFF2-40B4-BE49-F238E27FC236}">
                <a16:creationId xmlns:a16="http://schemas.microsoft.com/office/drawing/2014/main" id="{FC85028F-7F2B-49F5-B70D-09B582466F5F}"/>
              </a:ext>
            </a:extLst>
          </p:cNvPr>
          <p:cNvGrpSpPr/>
          <p:nvPr/>
        </p:nvGrpSpPr>
        <p:grpSpPr>
          <a:xfrm>
            <a:off x="10356292" y="4455455"/>
            <a:ext cx="1482225" cy="691111"/>
            <a:chOff x="365753" y="5341853"/>
            <a:chExt cx="1482225" cy="691111"/>
          </a:xfrm>
        </p:grpSpPr>
        <p:sp>
          <p:nvSpPr>
            <p:cNvPr id="30" name="Rectangle 29">
              <a:extLst>
                <a:ext uri="{FF2B5EF4-FFF2-40B4-BE49-F238E27FC236}">
                  <a16:creationId xmlns:a16="http://schemas.microsoft.com/office/drawing/2014/main" id="{EB4E477C-F68E-4BBC-AD0F-F20C996CE491}"/>
                </a:ext>
              </a:extLst>
            </p:cNvPr>
            <p:cNvSpPr/>
            <p:nvPr/>
          </p:nvSpPr>
          <p:spPr>
            <a:xfrm>
              <a:off x="365753" y="5341853"/>
              <a:ext cx="1482225" cy="69111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96000" tIns="72000" rIns="91440" bIns="45720" numCol="1" spcCol="0" rtlCol="0" fromWordArt="0" anchor="t" anchorCtr="0" forceAA="0" compatLnSpc="1">
              <a:prstTxWarp prst="textNoShape">
                <a:avLst/>
              </a:prstTxWarp>
              <a:noAutofit/>
            </a:bodyPr>
            <a:lstStyle/>
            <a:p>
              <a:pPr algn="r" rtl="0" fontAlgn="ctr"/>
              <a:r>
                <a:rPr lang="lv-lv" sz="1400" b="1">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3. SOLIS </a:t>
              </a:r>
              <a:endParaRPr lang="en-GB" sz="1400" b="1" dirty="0">
                <a:solidFill>
                  <a:schemeClr val="bg1"/>
                </a:solidFill>
                <a:latin typeface="arial" panose="020B0604020202020204" pitchFamily="34" charset="0"/>
                <a:cs typeface="Arial" panose="020B0604020202020204" pitchFamily="34" charset="0"/>
              </a:endParaRPr>
            </a:p>
          </p:txBody>
        </p:sp>
        <p:sp>
          <p:nvSpPr>
            <p:cNvPr id="39" name="Google Shape;751;p48">
              <a:extLst>
                <a:ext uri="{FF2B5EF4-FFF2-40B4-BE49-F238E27FC236}">
                  <a16:creationId xmlns:a16="http://schemas.microsoft.com/office/drawing/2014/main" id="{CB75F4BF-A1D1-4C30-8E38-18D378D38DBA}"/>
                </a:ext>
              </a:extLst>
            </p:cNvPr>
            <p:cNvSpPr/>
            <p:nvPr/>
          </p:nvSpPr>
          <p:spPr>
            <a:xfrm>
              <a:off x="1523353" y="5724532"/>
              <a:ext cx="217042" cy="217969"/>
            </a:xfrm>
            <a:custGeom>
              <a:avLst/>
              <a:gdLst/>
              <a:ahLst/>
              <a:cxnLst/>
              <a:rect l="l" t="t" r="r" b="b"/>
              <a:pathLst>
                <a:path w="234" h="235" extrusionOk="0">
                  <a:moveTo>
                    <a:pt x="0" y="0"/>
                  </a:moveTo>
                  <a:lnTo>
                    <a:pt x="0" y="103"/>
                  </a:lnTo>
                  <a:lnTo>
                    <a:pt x="102" y="103"/>
                  </a:lnTo>
                  <a:lnTo>
                    <a:pt x="102" y="0"/>
                  </a:lnTo>
                  <a:lnTo>
                    <a:pt x="0" y="0"/>
                  </a:lnTo>
                  <a:close/>
                  <a:moveTo>
                    <a:pt x="88" y="88"/>
                  </a:moveTo>
                  <a:lnTo>
                    <a:pt x="14" y="88"/>
                  </a:lnTo>
                  <a:lnTo>
                    <a:pt x="14" y="15"/>
                  </a:lnTo>
                  <a:lnTo>
                    <a:pt x="88" y="15"/>
                  </a:lnTo>
                  <a:lnTo>
                    <a:pt x="88" y="88"/>
                  </a:lnTo>
                  <a:close/>
                  <a:moveTo>
                    <a:pt x="132" y="0"/>
                  </a:moveTo>
                  <a:lnTo>
                    <a:pt x="132" y="103"/>
                  </a:lnTo>
                  <a:lnTo>
                    <a:pt x="234" y="103"/>
                  </a:lnTo>
                  <a:lnTo>
                    <a:pt x="234" y="0"/>
                  </a:lnTo>
                  <a:lnTo>
                    <a:pt x="132" y="0"/>
                  </a:lnTo>
                  <a:close/>
                  <a:moveTo>
                    <a:pt x="220" y="88"/>
                  </a:moveTo>
                  <a:lnTo>
                    <a:pt x="146" y="88"/>
                  </a:lnTo>
                  <a:lnTo>
                    <a:pt x="146" y="15"/>
                  </a:lnTo>
                  <a:lnTo>
                    <a:pt x="220" y="15"/>
                  </a:lnTo>
                  <a:lnTo>
                    <a:pt x="220" y="88"/>
                  </a:lnTo>
                  <a:close/>
                  <a:moveTo>
                    <a:pt x="0" y="132"/>
                  </a:moveTo>
                  <a:lnTo>
                    <a:pt x="0" y="235"/>
                  </a:lnTo>
                  <a:lnTo>
                    <a:pt x="102" y="235"/>
                  </a:lnTo>
                  <a:lnTo>
                    <a:pt x="102" y="132"/>
                  </a:lnTo>
                  <a:lnTo>
                    <a:pt x="0" y="132"/>
                  </a:lnTo>
                  <a:close/>
                  <a:moveTo>
                    <a:pt x="88" y="220"/>
                  </a:moveTo>
                  <a:lnTo>
                    <a:pt x="14" y="220"/>
                  </a:lnTo>
                  <a:lnTo>
                    <a:pt x="14" y="147"/>
                  </a:lnTo>
                  <a:lnTo>
                    <a:pt x="88" y="147"/>
                  </a:lnTo>
                  <a:lnTo>
                    <a:pt x="88" y="220"/>
                  </a:lnTo>
                  <a:close/>
                  <a:moveTo>
                    <a:pt x="132" y="132"/>
                  </a:moveTo>
                  <a:lnTo>
                    <a:pt x="132" y="235"/>
                  </a:lnTo>
                  <a:lnTo>
                    <a:pt x="234" y="235"/>
                  </a:lnTo>
                  <a:lnTo>
                    <a:pt x="234" y="132"/>
                  </a:lnTo>
                  <a:lnTo>
                    <a:pt x="132" y="132"/>
                  </a:lnTo>
                  <a:close/>
                  <a:moveTo>
                    <a:pt x="220" y="220"/>
                  </a:moveTo>
                  <a:lnTo>
                    <a:pt x="146" y="220"/>
                  </a:lnTo>
                  <a:lnTo>
                    <a:pt x="146" y="147"/>
                  </a:lnTo>
                  <a:lnTo>
                    <a:pt x="220" y="147"/>
                  </a:lnTo>
                  <a:lnTo>
                    <a:pt x="220" y="220"/>
                  </a:lnTo>
                  <a:close/>
                </a:path>
              </a:pathLst>
            </a:custGeom>
            <a:solidFill>
              <a:schemeClr val="bg1"/>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800" b="1">
                <a:solidFill>
                  <a:srgbClr val="000000"/>
                </a:solidFill>
                <a:latin typeface="arial" panose="020B0604020202020204" pitchFamily="34" charset="0"/>
                <a:ea typeface="Arial"/>
                <a:cs typeface="Arial"/>
                <a:sym typeface="Arial"/>
              </a:endParaRPr>
            </a:p>
          </p:txBody>
        </p:sp>
        <p:cxnSp>
          <p:nvCxnSpPr>
            <p:cNvPr id="41" name="Straight Connector 40">
              <a:extLst>
                <a:ext uri="{FF2B5EF4-FFF2-40B4-BE49-F238E27FC236}">
                  <a16:creationId xmlns:a16="http://schemas.microsoft.com/office/drawing/2014/main" id="{AFD5F2B6-AE41-4410-8359-69B236BB19CF}"/>
                </a:ext>
              </a:extLst>
            </p:cNvPr>
            <p:cNvCxnSpPr>
              <a:cxnSpLocks/>
            </p:cNvCxnSpPr>
            <p:nvPr/>
          </p:nvCxnSpPr>
          <p:spPr>
            <a:xfrm>
              <a:off x="960642" y="5676686"/>
              <a:ext cx="777542" cy="0"/>
            </a:xfrm>
            <a:prstGeom prst="line">
              <a:avLst/>
            </a:prstGeom>
            <a:ln w="3175">
              <a:solidFill>
                <a:schemeClr val="bg1">
                  <a:alpha val="55000"/>
                </a:schemeClr>
              </a:solidFill>
            </a:ln>
          </p:spPr>
          <p:style>
            <a:lnRef idx="1">
              <a:schemeClr val="accent1"/>
            </a:lnRef>
            <a:fillRef idx="0">
              <a:schemeClr val="accent1"/>
            </a:fillRef>
            <a:effectRef idx="0">
              <a:schemeClr val="accent1"/>
            </a:effectRef>
            <a:fontRef idx="minor">
              <a:schemeClr val="tx1"/>
            </a:fontRef>
          </p:style>
        </p:cxnSp>
      </p:grpSp>
      <p:sp>
        <p:nvSpPr>
          <p:cNvPr id="43" name="Rectangle 42">
            <a:extLst>
              <a:ext uri="{FF2B5EF4-FFF2-40B4-BE49-F238E27FC236}">
                <a16:creationId xmlns:a16="http://schemas.microsoft.com/office/drawing/2014/main" id="{6A3F41F3-C756-432C-ACD1-A24A1618A07D}"/>
              </a:ext>
            </a:extLst>
          </p:cNvPr>
          <p:cNvSpPr/>
          <p:nvPr/>
        </p:nvSpPr>
        <p:spPr>
          <a:xfrm>
            <a:off x="8487064" y="3936941"/>
            <a:ext cx="3345174" cy="492443"/>
          </a:xfrm>
          <a:prstGeom prst="rect">
            <a:avLst/>
          </a:prstGeom>
        </p:spPr>
        <p:txBody>
          <a:bodyPr wrap="square" lIns="0" tIns="0" rIns="0" bIns="0" rtlCol="0">
            <a:spAutoFit/>
          </a:bodyPr>
          <a:lstStyle/>
          <a:p>
            <a:pPr lvl="0" algn="r" rtl="0" fontAlgn="ctr">
              <a:defRPr/>
            </a:pPr>
            <a:r>
              <a:rPr lang="lv-lv" sz="1600" b="1" dirty="0">
                <a:solidFill>
                  <a:srgbClr val="831355"/>
                </a:solidFill>
                <a:latin typeface="arial" panose="020B0604020202020204" pitchFamily="34" charset="0"/>
                <a:cs typeface="Arial" panose="020B0604020202020204" pitchFamily="34" charset="0"/>
              </a:rPr>
              <a:t> </a:t>
            </a:r>
            <a:r>
              <a:rPr lang="lv-LV" sz="1600" b="1" dirty="0">
                <a:solidFill>
                  <a:srgbClr val="831355"/>
                </a:solidFill>
                <a:latin typeface="arial" panose="020B0604020202020204" pitchFamily="34" charset="0"/>
                <a:cs typeface="Arial" panose="020B0604020202020204" pitchFamily="34" charset="0"/>
              </a:rPr>
              <a:t>Uzņēmuma maksātnespējas process</a:t>
            </a:r>
            <a:endParaRPr lang="lv-lv" sz="1600" b="1" dirty="0">
              <a:solidFill>
                <a:srgbClr val="831355"/>
              </a:solidFill>
              <a:latin typeface="arial" panose="020B060402020202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B5AB4B2A-E1A5-41D6-9BE8-B7EFB02A5F24}"/>
              </a:ext>
            </a:extLst>
          </p:cNvPr>
          <p:cNvSpPr/>
          <p:nvPr/>
        </p:nvSpPr>
        <p:spPr>
          <a:xfrm>
            <a:off x="474248" y="3705067"/>
            <a:ext cx="1383220" cy="1003236"/>
          </a:xfrm>
          <a:prstGeom prst="rect">
            <a:avLst/>
          </a:prstGeom>
          <a:solidFill>
            <a:srgbClr val="0185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lstStyle/>
          <a:p>
            <a:pPr algn="ctr" rtl="0" fontAlgn="ctr">
              <a:spcAft>
                <a:spcPts val="1200"/>
              </a:spcAft>
            </a:pPr>
            <a:r>
              <a:rPr lang="lv-lv" sz="1200" b="1">
                <a:solidFill>
                  <a:schemeClr val="bg1"/>
                </a:solidFill>
                <a:latin typeface="arial" panose="020B0604020202020204" pitchFamily="34" charset="0"/>
                <a:cs typeface="Arial" panose="020B0604020202020204" pitchFamily="34" charset="0"/>
              </a:rPr>
              <a:t>Ārējā novērtēšana</a:t>
            </a:r>
          </a:p>
          <a:p>
            <a:pPr algn="ctr" rtl="0" fontAlgn="ctr">
              <a:spcAft>
                <a:spcPts val="1000"/>
              </a:spcAft>
            </a:pPr>
            <a:r>
              <a:rPr lang="lv-lv" sz="1100" b="1">
                <a:solidFill>
                  <a:schemeClr val="bg1"/>
                </a:solidFill>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5. slaids</a:t>
            </a:r>
            <a:endParaRPr lang="en-GB" sz="1100" b="1" dirty="0">
              <a:solidFill>
                <a:schemeClr val="bg1"/>
              </a:solidFill>
              <a:latin typeface="arial" panose="020B0604020202020204" pitchFamily="34" charset="0"/>
              <a:cs typeface="Arial" panose="020B0604020202020204" pitchFamily="34" charset="0"/>
            </a:endParaRPr>
          </a:p>
        </p:txBody>
      </p:sp>
      <p:sp>
        <p:nvSpPr>
          <p:cNvPr id="65" name="Rectangle 64">
            <a:extLst>
              <a:ext uri="{FF2B5EF4-FFF2-40B4-BE49-F238E27FC236}">
                <a16:creationId xmlns:a16="http://schemas.microsoft.com/office/drawing/2014/main" id="{B05A230C-21E3-4900-93F1-5838BAAF2A25}"/>
              </a:ext>
            </a:extLst>
          </p:cNvPr>
          <p:cNvSpPr/>
          <p:nvPr/>
        </p:nvSpPr>
        <p:spPr>
          <a:xfrm>
            <a:off x="2467759" y="4811313"/>
            <a:ext cx="1383220" cy="1003236"/>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lstStyle/>
          <a:p>
            <a:pPr algn="ctr" rtl="0" fontAlgn="ctr"/>
            <a:r>
              <a:rPr lang="lv-lv" sz="1200" b="1">
                <a:solidFill>
                  <a:schemeClr val="bg1"/>
                </a:solidFill>
                <a:latin typeface="arial" panose="020B0604020202020204" pitchFamily="34" charset="0"/>
                <a:cs typeface="Arial" panose="020B0604020202020204" pitchFamily="34" charset="0"/>
              </a:rPr>
              <a:t>Iekšējā </a:t>
            </a:r>
          </a:p>
          <a:p>
            <a:pPr algn="ctr" rtl="0" fontAlgn="ctr">
              <a:spcAft>
                <a:spcPts val="1200"/>
              </a:spcAft>
            </a:pPr>
            <a:r>
              <a:rPr lang="lv-lv" sz="1200" b="1">
                <a:solidFill>
                  <a:schemeClr val="bg1"/>
                </a:solidFill>
                <a:latin typeface="arial" panose="020B0604020202020204" pitchFamily="34" charset="0"/>
                <a:cs typeface="Arial" panose="020B0604020202020204" pitchFamily="34" charset="0"/>
              </a:rPr>
              <a:t>novērtēšana</a:t>
            </a:r>
          </a:p>
          <a:p>
            <a:pPr algn="ctr" rtl="0" fontAlgn="ctr">
              <a:spcAft>
                <a:spcPts val="1000"/>
              </a:spcAft>
            </a:pPr>
            <a:r>
              <a:rPr lang="lv-lv" sz="1100" b="1">
                <a:solidFill>
                  <a:schemeClr val="bg1"/>
                </a:solidFill>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6. slaids</a:t>
            </a:r>
            <a:endParaRPr lang="en-GB" sz="1100" b="1" dirty="0">
              <a:solidFill>
                <a:schemeClr val="bg1"/>
              </a:solidFill>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2673BC5D-5A27-4778-9B4B-858823F30634}"/>
              </a:ext>
            </a:extLst>
          </p:cNvPr>
          <p:cNvSpPr/>
          <p:nvPr/>
        </p:nvSpPr>
        <p:spPr>
          <a:xfrm>
            <a:off x="4468996" y="2592245"/>
            <a:ext cx="1383220" cy="994020"/>
          </a:xfrm>
          <a:prstGeom prst="rect">
            <a:avLst/>
          </a:prstGeom>
          <a:solidFill>
            <a:srgbClr val="6BA43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lstStyle/>
          <a:p>
            <a:pPr algn="ctr" rtl="0" fontAlgn="ctr">
              <a:spcAft>
                <a:spcPts val="1200"/>
              </a:spcAft>
            </a:pPr>
            <a:r>
              <a:rPr lang="lv-lv" sz="1200" b="1">
                <a:solidFill>
                  <a:schemeClr val="bg1"/>
                </a:solidFill>
                <a:latin typeface="arial" panose="020B0604020202020204" pitchFamily="34" charset="0"/>
                <a:cs typeface="Arial" panose="020B0604020202020204" pitchFamily="34" charset="0"/>
              </a:rPr>
              <a:t>Padziļināta analīze un kontrole</a:t>
            </a:r>
          </a:p>
          <a:p>
            <a:pPr algn="ctr" rtl="0" fontAlgn="ctr">
              <a:spcAft>
                <a:spcPts val="1000"/>
              </a:spcAft>
            </a:pPr>
            <a:r>
              <a:rPr lang="lv-lv" sz="1100" b="1">
                <a:solidFill>
                  <a:schemeClr val="bg1"/>
                </a:solidFill>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7. slaids</a:t>
            </a:r>
            <a:endParaRPr lang="en-GB" sz="1100" b="1" dirty="0">
              <a:solidFill>
                <a:schemeClr val="bg1"/>
              </a:solidFill>
              <a:latin typeface="arial" panose="020B0604020202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id="{49222AA8-094E-4E8E-A688-BC4C48FE8782}"/>
              </a:ext>
            </a:extLst>
          </p:cNvPr>
          <p:cNvSpPr/>
          <p:nvPr/>
        </p:nvSpPr>
        <p:spPr>
          <a:xfrm>
            <a:off x="8342857" y="1702856"/>
            <a:ext cx="1395912" cy="862013"/>
          </a:xfrm>
          <a:prstGeom prst="rect">
            <a:avLst/>
          </a:prstGeom>
          <a:solidFill>
            <a:srgbClr val="0057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lstStyle/>
          <a:p>
            <a:pPr algn="ctr" rtl="0" fontAlgn="ctr">
              <a:spcAft>
                <a:spcPts val="1200"/>
              </a:spcAft>
            </a:pPr>
            <a:r>
              <a:rPr lang="lv-lv" sz="1200" b="1" dirty="0">
                <a:solidFill>
                  <a:schemeClr val="bg1"/>
                </a:solidFill>
                <a:latin typeface="arial" panose="020B0604020202020204" pitchFamily="34" charset="0"/>
                <a:cs typeface="Arial" panose="020B0604020202020204" pitchFamily="34" charset="0"/>
              </a:rPr>
              <a:t>F</a:t>
            </a:r>
            <a:r>
              <a:rPr lang="lv-LV" sz="1200" b="1" dirty="0">
                <a:solidFill>
                  <a:schemeClr val="bg1"/>
                </a:solidFill>
                <a:latin typeface="arial" panose="020B0604020202020204" pitchFamily="34" charset="0"/>
                <a:cs typeface="Arial" panose="020B0604020202020204" pitchFamily="34" charset="0"/>
              </a:rPr>
              <a:t>ormāla restrukturizācijas</a:t>
            </a:r>
            <a:r>
              <a:rPr lang="lv-lv" sz="1200" b="1" dirty="0">
                <a:solidFill>
                  <a:schemeClr val="bg1"/>
                </a:solidFill>
                <a:latin typeface="arial" panose="020B0604020202020204" pitchFamily="34" charset="0"/>
                <a:cs typeface="Arial" panose="020B0604020202020204" pitchFamily="34" charset="0"/>
              </a:rPr>
              <a:t> </a:t>
            </a:r>
          </a:p>
          <a:p>
            <a:pPr algn="ctr" rtl="0" fontAlgn="ctr">
              <a:spcAft>
                <a:spcPts val="1000"/>
              </a:spcAft>
            </a:pPr>
            <a:r>
              <a:rPr lang="lv-lv" sz="1100" b="1" dirty="0">
                <a:solidFill>
                  <a:schemeClr val="bg1"/>
                </a:solidFill>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14. slaids</a:t>
            </a:r>
            <a:endParaRPr lang="en-GB" sz="1100" b="1" dirty="0">
              <a:solidFill>
                <a:schemeClr val="bg1"/>
              </a:solidFill>
              <a:latin typeface="arial" panose="020B0604020202020204" pitchFamily="34" charset="0"/>
              <a:cs typeface="Arial" panose="020B0604020202020204" pitchFamily="34" charset="0"/>
            </a:endParaRPr>
          </a:p>
        </p:txBody>
      </p:sp>
      <p:grpSp>
        <p:nvGrpSpPr>
          <p:cNvPr id="71" name="Google Shape;3220;p85">
            <a:extLst>
              <a:ext uri="{FF2B5EF4-FFF2-40B4-BE49-F238E27FC236}">
                <a16:creationId xmlns:a16="http://schemas.microsoft.com/office/drawing/2014/main" id="{72640A7C-955C-4C8B-BD01-AE5D4DBC8895}"/>
              </a:ext>
            </a:extLst>
          </p:cNvPr>
          <p:cNvGrpSpPr/>
          <p:nvPr/>
        </p:nvGrpSpPr>
        <p:grpSpPr>
          <a:xfrm rot="10800000" flipH="1">
            <a:off x="1108677" y="3102289"/>
            <a:ext cx="108000" cy="602778"/>
            <a:chOff x="1076773" y="3621935"/>
            <a:chExt cx="108000" cy="585289"/>
          </a:xfrm>
        </p:grpSpPr>
        <p:cxnSp>
          <p:nvCxnSpPr>
            <p:cNvPr id="72" name="Google Shape;3221;p85">
              <a:extLst>
                <a:ext uri="{FF2B5EF4-FFF2-40B4-BE49-F238E27FC236}">
                  <a16:creationId xmlns:a16="http://schemas.microsoft.com/office/drawing/2014/main" id="{47A77643-560A-4F4D-B85E-E33BA66C78A2}"/>
                </a:ext>
              </a:extLst>
            </p:cNvPr>
            <p:cNvCxnSpPr>
              <a:cxnSpLocks/>
              <a:stCxn id="26" idx="2"/>
              <a:endCxn id="64" idx="0"/>
            </p:cNvCxnSpPr>
            <p:nvPr/>
          </p:nvCxnSpPr>
          <p:spPr>
            <a:xfrm rot="10800000" flipH="1">
              <a:off x="1133954" y="3621935"/>
              <a:ext cx="0" cy="585289"/>
            </a:xfrm>
            <a:prstGeom prst="straightConnector1">
              <a:avLst/>
            </a:prstGeom>
            <a:noFill/>
            <a:ln w="19050" cap="rnd" cmpd="sng">
              <a:solidFill>
                <a:schemeClr val="accent6"/>
              </a:solidFill>
              <a:prstDash val="dot"/>
              <a:round/>
              <a:headEnd type="none" w="sm" len="sm"/>
              <a:tailEnd type="none" w="sm" len="sm"/>
            </a:ln>
          </p:spPr>
        </p:cxnSp>
        <p:sp>
          <p:nvSpPr>
            <p:cNvPr id="73" name="Google Shape;3222;p85">
              <a:extLst>
                <a:ext uri="{FF2B5EF4-FFF2-40B4-BE49-F238E27FC236}">
                  <a16:creationId xmlns:a16="http://schemas.microsoft.com/office/drawing/2014/main" id="{585C834A-AFA6-49A4-9AC6-8522648DC46F}"/>
                </a:ext>
              </a:extLst>
            </p:cNvPr>
            <p:cNvSpPr/>
            <p:nvPr/>
          </p:nvSpPr>
          <p:spPr>
            <a:xfrm>
              <a:off x="1076773" y="3860957"/>
              <a:ext cx="108000" cy="1080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grpSp>
        <p:nvGrpSpPr>
          <p:cNvPr id="74" name="Google Shape;3220;p85">
            <a:extLst>
              <a:ext uri="{FF2B5EF4-FFF2-40B4-BE49-F238E27FC236}">
                <a16:creationId xmlns:a16="http://schemas.microsoft.com/office/drawing/2014/main" id="{805C5559-00B0-42BC-863F-DE8E8F71BC87}"/>
              </a:ext>
            </a:extLst>
          </p:cNvPr>
          <p:cNvGrpSpPr/>
          <p:nvPr/>
        </p:nvGrpSpPr>
        <p:grpSpPr>
          <a:xfrm rot="10800000" flipH="1">
            <a:off x="3103108" y="5822060"/>
            <a:ext cx="108000" cy="259530"/>
            <a:chOff x="1056677" y="3860957"/>
            <a:chExt cx="108000" cy="252000"/>
          </a:xfrm>
        </p:grpSpPr>
        <p:cxnSp>
          <p:nvCxnSpPr>
            <p:cNvPr id="75" name="Google Shape;3221;p85">
              <a:extLst>
                <a:ext uri="{FF2B5EF4-FFF2-40B4-BE49-F238E27FC236}">
                  <a16:creationId xmlns:a16="http://schemas.microsoft.com/office/drawing/2014/main" id="{7C29BAA1-D327-4E5E-94A2-79D7945777CC}"/>
                </a:ext>
              </a:extLst>
            </p:cNvPr>
            <p:cNvCxnSpPr/>
            <p:nvPr/>
          </p:nvCxnSpPr>
          <p:spPr>
            <a:xfrm rot="10800000">
              <a:off x="1110677" y="3968957"/>
              <a:ext cx="0" cy="144000"/>
            </a:xfrm>
            <a:prstGeom prst="straightConnector1">
              <a:avLst/>
            </a:prstGeom>
            <a:noFill/>
            <a:ln w="19050" cap="rnd" cmpd="sng">
              <a:solidFill>
                <a:schemeClr val="accent6"/>
              </a:solidFill>
              <a:prstDash val="dot"/>
              <a:round/>
              <a:headEnd type="none" w="sm" len="sm"/>
              <a:tailEnd type="none" w="sm" len="sm"/>
            </a:ln>
          </p:spPr>
        </p:cxnSp>
        <p:sp>
          <p:nvSpPr>
            <p:cNvPr id="76" name="Google Shape;3222;p85">
              <a:extLst>
                <a:ext uri="{FF2B5EF4-FFF2-40B4-BE49-F238E27FC236}">
                  <a16:creationId xmlns:a16="http://schemas.microsoft.com/office/drawing/2014/main" id="{F385C4CC-8B0D-4D8E-BA5C-42183A1D953E}"/>
                </a:ext>
              </a:extLst>
            </p:cNvPr>
            <p:cNvSpPr/>
            <p:nvPr/>
          </p:nvSpPr>
          <p:spPr>
            <a:xfrm>
              <a:off x="1056677" y="3860957"/>
              <a:ext cx="108000" cy="1080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grpSp>
        <p:nvGrpSpPr>
          <p:cNvPr id="80" name="Google Shape;3220;p85">
            <a:extLst>
              <a:ext uri="{FF2B5EF4-FFF2-40B4-BE49-F238E27FC236}">
                <a16:creationId xmlns:a16="http://schemas.microsoft.com/office/drawing/2014/main" id="{835A6B10-392C-4BC7-A3AF-5D703818FB00}"/>
              </a:ext>
            </a:extLst>
          </p:cNvPr>
          <p:cNvGrpSpPr/>
          <p:nvPr/>
        </p:nvGrpSpPr>
        <p:grpSpPr>
          <a:xfrm rot="10800000" flipH="1">
            <a:off x="11041173" y="3429044"/>
            <a:ext cx="108000" cy="259530"/>
            <a:chOff x="1056677" y="3860957"/>
            <a:chExt cx="108000" cy="252000"/>
          </a:xfrm>
        </p:grpSpPr>
        <p:cxnSp>
          <p:nvCxnSpPr>
            <p:cNvPr id="81" name="Google Shape;3221;p85">
              <a:extLst>
                <a:ext uri="{FF2B5EF4-FFF2-40B4-BE49-F238E27FC236}">
                  <a16:creationId xmlns:a16="http://schemas.microsoft.com/office/drawing/2014/main" id="{0850C3FA-4299-49F9-9CF3-40B3D05E769E}"/>
                </a:ext>
              </a:extLst>
            </p:cNvPr>
            <p:cNvCxnSpPr/>
            <p:nvPr/>
          </p:nvCxnSpPr>
          <p:spPr>
            <a:xfrm rot="10800000">
              <a:off x="1110677" y="3968957"/>
              <a:ext cx="0" cy="144000"/>
            </a:xfrm>
            <a:prstGeom prst="straightConnector1">
              <a:avLst/>
            </a:prstGeom>
            <a:noFill/>
            <a:ln w="19050" cap="rnd" cmpd="sng">
              <a:solidFill>
                <a:schemeClr val="accent6"/>
              </a:solidFill>
              <a:prstDash val="dot"/>
              <a:round/>
              <a:headEnd type="none" w="sm" len="sm"/>
              <a:tailEnd type="none" w="sm" len="sm"/>
            </a:ln>
          </p:spPr>
        </p:cxnSp>
        <p:sp>
          <p:nvSpPr>
            <p:cNvPr id="82" name="Google Shape;3222;p85">
              <a:extLst>
                <a:ext uri="{FF2B5EF4-FFF2-40B4-BE49-F238E27FC236}">
                  <a16:creationId xmlns:a16="http://schemas.microsoft.com/office/drawing/2014/main" id="{E81DEE46-0788-456B-8016-DD8A43995D1F}"/>
                </a:ext>
              </a:extLst>
            </p:cNvPr>
            <p:cNvSpPr/>
            <p:nvPr/>
          </p:nvSpPr>
          <p:spPr>
            <a:xfrm>
              <a:off x="1056677" y="3860957"/>
              <a:ext cx="108000" cy="1080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sp>
        <p:nvSpPr>
          <p:cNvPr id="70" name="Rectangle 69">
            <a:extLst>
              <a:ext uri="{FF2B5EF4-FFF2-40B4-BE49-F238E27FC236}">
                <a16:creationId xmlns:a16="http://schemas.microsoft.com/office/drawing/2014/main" id="{E0EDF89D-C94C-43F0-92C0-54C5FA3CCB6F}"/>
              </a:ext>
            </a:extLst>
          </p:cNvPr>
          <p:cNvSpPr/>
          <p:nvPr/>
        </p:nvSpPr>
        <p:spPr>
          <a:xfrm>
            <a:off x="10356292" y="2305387"/>
            <a:ext cx="1421868" cy="1080749"/>
          </a:xfrm>
          <a:prstGeom prst="rect">
            <a:avLst/>
          </a:prstGeom>
          <a:solidFill>
            <a:srgbClr val="684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lstStyle/>
          <a:p>
            <a:pPr algn="ctr" rtl="0" fontAlgn="ctr">
              <a:spcAft>
                <a:spcPts val="1200"/>
              </a:spcAft>
            </a:pPr>
            <a:r>
              <a:rPr lang="lv-LV" sz="1200" b="1" dirty="0">
                <a:solidFill>
                  <a:schemeClr val="bg1"/>
                </a:solidFill>
                <a:latin typeface="arial" panose="020B0604020202020204" pitchFamily="34" charset="0"/>
                <a:cs typeface="Arial" panose="020B0604020202020204" pitchFamily="34" charset="0"/>
              </a:rPr>
              <a:t>Uzņēmuma maksātnespējas process</a:t>
            </a:r>
          </a:p>
          <a:p>
            <a:pPr algn="ctr" rtl="0" fontAlgn="ctr">
              <a:spcAft>
                <a:spcPts val="1200"/>
              </a:spcAft>
            </a:pPr>
            <a:r>
              <a:rPr lang="lv-lv" sz="1100" b="1" dirty="0">
                <a:solidFill>
                  <a:schemeClr val="bg1"/>
                </a:solidFill>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17. slaids</a:t>
            </a:r>
            <a:endParaRPr lang="en-GB" sz="1100" b="1" dirty="0">
              <a:solidFill>
                <a:schemeClr val="bg1"/>
              </a:solidFill>
              <a:latin typeface="arial" panose="020B0604020202020204" pitchFamily="34" charset="0"/>
              <a:cs typeface="Arial" panose="020B0604020202020204" pitchFamily="34" charset="0"/>
            </a:endParaRPr>
          </a:p>
        </p:txBody>
      </p:sp>
      <p:grpSp>
        <p:nvGrpSpPr>
          <p:cNvPr id="83" name="Google Shape;3220;p85">
            <a:extLst>
              <a:ext uri="{FF2B5EF4-FFF2-40B4-BE49-F238E27FC236}">
                <a16:creationId xmlns:a16="http://schemas.microsoft.com/office/drawing/2014/main" id="{A761948F-6948-4007-9B7C-B9FC96E86141}"/>
              </a:ext>
            </a:extLst>
          </p:cNvPr>
          <p:cNvGrpSpPr/>
          <p:nvPr/>
        </p:nvGrpSpPr>
        <p:grpSpPr>
          <a:xfrm rot="10800000" flipH="1">
            <a:off x="7028246" y="4855200"/>
            <a:ext cx="108000" cy="602778"/>
            <a:chOff x="1076773" y="3621935"/>
            <a:chExt cx="108000" cy="585289"/>
          </a:xfrm>
        </p:grpSpPr>
        <p:cxnSp>
          <p:nvCxnSpPr>
            <p:cNvPr id="84" name="Google Shape;3221;p85">
              <a:extLst>
                <a:ext uri="{FF2B5EF4-FFF2-40B4-BE49-F238E27FC236}">
                  <a16:creationId xmlns:a16="http://schemas.microsoft.com/office/drawing/2014/main" id="{072ECEBA-659C-4D73-9679-193858B6688C}"/>
                </a:ext>
              </a:extLst>
            </p:cNvPr>
            <p:cNvCxnSpPr>
              <a:cxnSpLocks/>
            </p:cNvCxnSpPr>
            <p:nvPr/>
          </p:nvCxnSpPr>
          <p:spPr>
            <a:xfrm rot="10800000" flipH="1">
              <a:off x="1133954" y="3621935"/>
              <a:ext cx="0" cy="585289"/>
            </a:xfrm>
            <a:prstGeom prst="straightConnector1">
              <a:avLst/>
            </a:prstGeom>
            <a:noFill/>
            <a:ln w="19050" cap="rnd" cmpd="sng">
              <a:solidFill>
                <a:schemeClr val="accent6"/>
              </a:solidFill>
              <a:prstDash val="dot"/>
              <a:round/>
              <a:headEnd type="none" w="sm" len="sm"/>
              <a:tailEnd type="none" w="sm" len="sm"/>
            </a:ln>
          </p:spPr>
        </p:cxnSp>
        <p:sp>
          <p:nvSpPr>
            <p:cNvPr id="85" name="Google Shape;3222;p85">
              <a:extLst>
                <a:ext uri="{FF2B5EF4-FFF2-40B4-BE49-F238E27FC236}">
                  <a16:creationId xmlns:a16="http://schemas.microsoft.com/office/drawing/2014/main" id="{5428381A-5910-46AE-9FCD-EF1C94C7E4A8}"/>
                </a:ext>
              </a:extLst>
            </p:cNvPr>
            <p:cNvSpPr/>
            <p:nvPr/>
          </p:nvSpPr>
          <p:spPr>
            <a:xfrm>
              <a:off x="1076773" y="3860957"/>
              <a:ext cx="108000" cy="1080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sp>
        <p:nvSpPr>
          <p:cNvPr id="67" name="Rectangle 66">
            <a:extLst>
              <a:ext uri="{FF2B5EF4-FFF2-40B4-BE49-F238E27FC236}">
                <a16:creationId xmlns:a16="http://schemas.microsoft.com/office/drawing/2014/main" id="{4F32155F-7BDB-4BAC-AF6E-134221127ABA}"/>
              </a:ext>
            </a:extLst>
          </p:cNvPr>
          <p:cNvSpPr/>
          <p:nvPr/>
        </p:nvSpPr>
        <p:spPr>
          <a:xfrm>
            <a:off x="6380588" y="4097549"/>
            <a:ext cx="1383220" cy="862013"/>
          </a:xfrm>
          <a:prstGeom prst="rect">
            <a:avLst/>
          </a:prstGeom>
          <a:solidFill>
            <a:srgbClr val="E571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t"/>
          <a:lstStyle/>
          <a:p>
            <a:pPr algn="ctr" rtl="0" fontAlgn="ctr">
              <a:spcAft>
                <a:spcPts val="1200"/>
              </a:spcAft>
            </a:pPr>
            <a:r>
              <a:rPr lang="lv-LV" sz="1200" b="1" dirty="0">
                <a:solidFill>
                  <a:schemeClr val="bg1"/>
                </a:solidFill>
                <a:latin typeface="arial" panose="020B0604020202020204" pitchFamily="34" charset="0"/>
                <a:cs typeface="Arial" panose="020B0604020202020204" pitchFamily="34" charset="0"/>
              </a:rPr>
              <a:t>Neformāla restrukturizācija</a:t>
            </a:r>
            <a:endParaRPr lang="lv-lv" sz="1200" b="1" dirty="0">
              <a:solidFill>
                <a:schemeClr val="bg1"/>
              </a:solidFill>
              <a:latin typeface="arial" panose="020B0604020202020204" pitchFamily="34" charset="0"/>
              <a:cs typeface="Arial" panose="020B0604020202020204" pitchFamily="34" charset="0"/>
            </a:endParaRPr>
          </a:p>
          <a:p>
            <a:pPr algn="ctr" rtl="0" fontAlgn="ctr">
              <a:spcAft>
                <a:spcPts val="1000"/>
              </a:spcAft>
            </a:pPr>
            <a:r>
              <a:rPr lang="lv-lv" sz="1100" b="1" dirty="0">
                <a:solidFill>
                  <a:schemeClr val="bg1"/>
                </a:solidFill>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10. slaids</a:t>
            </a:r>
            <a:endParaRPr lang="en-GB" sz="1100" b="1" dirty="0">
              <a:solidFill>
                <a:schemeClr val="bg1"/>
              </a:solidFill>
              <a:latin typeface="arial" panose="020B0604020202020204" pitchFamily="34" charset="0"/>
              <a:cs typeface="Arial" panose="020B0604020202020204" pitchFamily="34" charset="0"/>
            </a:endParaRPr>
          </a:p>
        </p:txBody>
      </p:sp>
      <p:grpSp>
        <p:nvGrpSpPr>
          <p:cNvPr id="86" name="Google Shape;3220;p85">
            <a:extLst>
              <a:ext uri="{FF2B5EF4-FFF2-40B4-BE49-F238E27FC236}">
                <a16:creationId xmlns:a16="http://schemas.microsoft.com/office/drawing/2014/main" id="{25A64838-10BB-4172-B5A3-D49EBC8AC705}"/>
              </a:ext>
            </a:extLst>
          </p:cNvPr>
          <p:cNvGrpSpPr/>
          <p:nvPr/>
        </p:nvGrpSpPr>
        <p:grpSpPr>
          <a:xfrm rot="10800000" flipH="1">
            <a:off x="11047517" y="3335133"/>
            <a:ext cx="108000" cy="602778"/>
            <a:chOff x="1076773" y="3621935"/>
            <a:chExt cx="108000" cy="585289"/>
          </a:xfrm>
        </p:grpSpPr>
        <p:cxnSp>
          <p:nvCxnSpPr>
            <p:cNvPr id="87" name="Google Shape;3221;p85">
              <a:extLst>
                <a:ext uri="{FF2B5EF4-FFF2-40B4-BE49-F238E27FC236}">
                  <a16:creationId xmlns:a16="http://schemas.microsoft.com/office/drawing/2014/main" id="{0FB7060E-E131-4CA1-A644-F9F703FA6029}"/>
                </a:ext>
              </a:extLst>
            </p:cNvPr>
            <p:cNvCxnSpPr>
              <a:cxnSpLocks/>
            </p:cNvCxnSpPr>
            <p:nvPr/>
          </p:nvCxnSpPr>
          <p:spPr>
            <a:xfrm rot="10800000" flipH="1">
              <a:off x="1133954" y="3621935"/>
              <a:ext cx="0" cy="585289"/>
            </a:xfrm>
            <a:prstGeom prst="straightConnector1">
              <a:avLst/>
            </a:prstGeom>
            <a:noFill/>
            <a:ln w="19050" cap="rnd" cmpd="sng">
              <a:solidFill>
                <a:schemeClr val="accent6"/>
              </a:solidFill>
              <a:prstDash val="dot"/>
              <a:round/>
              <a:headEnd type="none" w="sm" len="sm"/>
              <a:tailEnd type="none" w="sm" len="sm"/>
            </a:ln>
          </p:spPr>
        </p:cxnSp>
        <p:sp>
          <p:nvSpPr>
            <p:cNvPr id="88" name="Google Shape;3222;p85">
              <a:extLst>
                <a:ext uri="{FF2B5EF4-FFF2-40B4-BE49-F238E27FC236}">
                  <a16:creationId xmlns:a16="http://schemas.microsoft.com/office/drawing/2014/main" id="{C970BB8F-0A6E-4099-91EE-CE03D94F6DB5}"/>
                </a:ext>
              </a:extLst>
            </p:cNvPr>
            <p:cNvSpPr/>
            <p:nvPr/>
          </p:nvSpPr>
          <p:spPr>
            <a:xfrm>
              <a:off x="1076773" y="3860957"/>
              <a:ext cx="108000" cy="1080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grpSp>
        <p:nvGrpSpPr>
          <p:cNvPr id="89" name="Google Shape;3220;p85">
            <a:extLst>
              <a:ext uri="{FF2B5EF4-FFF2-40B4-BE49-F238E27FC236}">
                <a16:creationId xmlns:a16="http://schemas.microsoft.com/office/drawing/2014/main" id="{8ABAA05F-E2ED-40DE-9750-031FD64C5BD0}"/>
              </a:ext>
            </a:extLst>
          </p:cNvPr>
          <p:cNvGrpSpPr/>
          <p:nvPr/>
        </p:nvGrpSpPr>
        <p:grpSpPr>
          <a:xfrm flipH="1">
            <a:off x="5139792" y="2235795"/>
            <a:ext cx="108000" cy="259530"/>
            <a:chOff x="1056677" y="3860957"/>
            <a:chExt cx="108000" cy="252000"/>
          </a:xfrm>
        </p:grpSpPr>
        <p:cxnSp>
          <p:nvCxnSpPr>
            <p:cNvPr id="90" name="Google Shape;3221;p85">
              <a:extLst>
                <a:ext uri="{FF2B5EF4-FFF2-40B4-BE49-F238E27FC236}">
                  <a16:creationId xmlns:a16="http://schemas.microsoft.com/office/drawing/2014/main" id="{9ADA80D9-088C-4E3C-A2F0-186DE3B2E588}"/>
                </a:ext>
              </a:extLst>
            </p:cNvPr>
            <p:cNvCxnSpPr/>
            <p:nvPr/>
          </p:nvCxnSpPr>
          <p:spPr>
            <a:xfrm rot="10800000">
              <a:off x="1110677" y="3968957"/>
              <a:ext cx="0" cy="144000"/>
            </a:xfrm>
            <a:prstGeom prst="straightConnector1">
              <a:avLst/>
            </a:prstGeom>
            <a:noFill/>
            <a:ln w="19050" cap="rnd" cmpd="sng">
              <a:solidFill>
                <a:schemeClr val="accent6"/>
              </a:solidFill>
              <a:prstDash val="dot"/>
              <a:round/>
              <a:headEnd type="none" w="sm" len="sm"/>
              <a:tailEnd type="none" w="sm" len="sm"/>
            </a:ln>
          </p:spPr>
        </p:cxnSp>
        <p:sp>
          <p:nvSpPr>
            <p:cNvPr id="91" name="Google Shape;3222;p85">
              <a:extLst>
                <a:ext uri="{FF2B5EF4-FFF2-40B4-BE49-F238E27FC236}">
                  <a16:creationId xmlns:a16="http://schemas.microsoft.com/office/drawing/2014/main" id="{CC3C92A2-2187-40AD-AB64-E9D92CF3D649}"/>
                </a:ext>
              </a:extLst>
            </p:cNvPr>
            <p:cNvSpPr/>
            <p:nvPr/>
          </p:nvSpPr>
          <p:spPr>
            <a:xfrm>
              <a:off x="1056677" y="3860957"/>
              <a:ext cx="108000" cy="1080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grpSp>
        <p:nvGrpSpPr>
          <p:cNvPr id="92" name="Google Shape;3220;p85">
            <a:extLst>
              <a:ext uri="{FF2B5EF4-FFF2-40B4-BE49-F238E27FC236}">
                <a16:creationId xmlns:a16="http://schemas.microsoft.com/office/drawing/2014/main" id="{F69E367E-A387-41E2-B1AF-E40B86FA9225}"/>
              </a:ext>
            </a:extLst>
          </p:cNvPr>
          <p:cNvGrpSpPr/>
          <p:nvPr/>
        </p:nvGrpSpPr>
        <p:grpSpPr>
          <a:xfrm flipH="1">
            <a:off x="9019999" y="1352098"/>
            <a:ext cx="108000" cy="259530"/>
            <a:chOff x="1056677" y="3860957"/>
            <a:chExt cx="108000" cy="252000"/>
          </a:xfrm>
        </p:grpSpPr>
        <p:cxnSp>
          <p:nvCxnSpPr>
            <p:cNvPr id="93" name="Google Shape;3221;p85">
              <a:extLst>
                <a:ext uri="{FF2B5EF4-FFF2-40B4-BE49-F238E27FC236}">
                  <a16:creationId xmlns:a16="http://schemas.microsoft.com/office/drawing/2014/main" id="{0449CEC4-DE3A-4228-B165-F116F5C34A9E}"/>
                </a:ext>
              </a:extLst>
            </p:cNvPr>
            <p:cNvCxnSpPr/>
            <p:nvPr/>
          </p:nvCxnSpPr>
          <p:spPr>
            <a:xfrm rot="10800000">
              <a:off x="1110677" y="3968957"/>
              <a:ext cx="0" cy="144000"/>
            </a:xfrm>
            <a:prstGeom prst="straightConnector1">
              <a:avLst/>
            </a:prstGeom>
            <a:noFill/>
            <a:ln w="19050" cap="rnd" cmpd="sng">
              <a:solidFill>
                <a:schemeClr val="accent6"/>
              </a:solidFill>
              <a:prstDash val="dot"/>
              <a:round/>
              <a:headEnd type="none" w="sm" len="sm"/>
              <a:tailEnd type="none" w="sm" len="sm"/>
            </a:ln>
          </p:spPr>
        </p:cxnSp>
        <p:sp>
          <p:nvSpPr>
            <p:cNvPr id="94" name="Google Shape;3222;p85">
              <a:extLst>
                <a:ext uri="{FF2B5EF4-FFF2-40B4-BE49-F238E27FC236}">
                  <a16:creationId xmlns:a16="http://schemas.microsoft.com/office/drawing/2014/main" id="{EC2ECA84-E7E2-4D1C-BA4C-67451B469E90}"/>
                </a:ext>
              </a:extLst>
            </p:cNvPr>
            <p:cNvSpPr/>
            <p:nvPr/>
          </p:nvSpPr>
          <p:spPr>
            <a:xfrm>
              <a:off x="1056677" y="3860957"/>
              <a:ext cx="108000" cy="1080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rtlCol="0" anchor="ctr" anchorCtr="0">
              <a:noAutofit/>
            </a:bodyPr>
            <a:lstStyle/>
            <a:p>
              <a:pPr marL="0" marR="0" lvl="0" indent="0" algn="ctr" rtl="0">
                <a:spcBef>
                  <a:spcPts val="0"/>
                </a:spcBef>
                <a:spcAft>
                  <a:spcPts val="0"/>
                </a:spcAft>
                <a:buNone/>
              </a:pPr>
              <a:endParaRPr lang="en-GB" sz="900">
                <a:solidFill>
                  <a:schemeClr val="lt1"/>
                </a:solidFill>
                <a:latin typeface="Arial"/>
                <a:ea typeface="Arial"/>
                <a:cs typeface="Arial"/>
                <a:sym typeface="Arial"/>
              </a:endParaRPr>
            </a:p>
          </p:txBody>
        </p:sp>
      </p:grpSp>
      <p:grpSp>
        <p:nvGrpSpPr>
          <p:cNvPr id="101" name="Google Shape;3214;p85">
            <a:extLst>
              <a:ext uri="{FF2B5EF4-FFF2-40B4-BE49-F238E27FC236}">
                <a16:creationId xmlns:a16="http://schemas.microsoft.com/office/drawing/2014/main" id="{35D5CEEB-A9EE-4A97-BC48-8A110E0DE648}"/>
              </a:ext>
            </a:extLst>
          </p:cNvPr>
          <p:cNvGrpSpPr/>
          <p:nvPr/>
        </p:nvGrpSpPr>
        <p:grpSpPr>
          <a:xfrm>
            <a:off x="4895135" y="1570323"/>
            <a:ext cx="597313" cy="568553"/>
            <a:chOff x="988" y="0"/>
            <a:chExt cx="6700" cy="6704"/>
          </a:xfrm>
        </p:grpSpPr>
        <p:sp>
          <p:nvSpPr>
            <p:cNvPr id="102" name="Google Shape;3215;p85">
              <a:extLst>
                <a:ext uri="{FF2B5EF4-FFF2-40B4-BE49-F238E27FC236}">
                  <a16:creationId xmlns:a16="http://schemas.microsoft.com/office/drawing/2014/main" id="{DA887869-DF6B-4CAE-BF8A-B4A697866C97}"/>
                </a:ext>
              </a:extLst>
            </p:cNvPr>
            <p:cNvSpPr/>
            <p:nvPr/>
          </p:nvSpPr>
          <p:spPr>
            <a:xfrm>
              <a:off x="988" y="0"/>
              <a:ext cx="6700" cy="6704"/>
            </a:xfrm>
            <a:custGeom>
              <a:avLst/>
              <a:gdLst/>
              <a:ahLst/>
              <a:cxnLst/>
              <a:rect l="l" t="t" r="r" b="b"/>
              <a:pathLst>
                <a:path w="6700" h="6704" extrusionOk="0">
                  <a:moveTo>
                    <a:pt x="0" y="0"/>
                  </a:moveTo>
                  <a:lnTo>
                    <a:pt x="0" y="6704"/>
                  </a:lnTo>
                  <a:lnTo>
                    <a:pt x="6700" y="6704"/>
                  </a:lnTo>
                  <a:lnTo>
                    <a:pt x="6700" y="0"/>
                  </a:lnTo>
                  <a:lnTo>
                    <a:pt x="0" y="0"/>
                  </a:lnTo>
                  <a:close/>
                  <a:moveTo>
                    <a:pt x="6414" y="6418"/>
                  </a:moveTo>
                  <a:lnTo>
                    <a:pt x="284" y="6418"/>
                  </a:lnTo>
                  <a:lnTo>
                    <a:pt x="284" y="286"/>
                  </a:lnTo>
                  <a:lnTo>
                    <a:pt x="6414" y="286"/>
                  </a:lnTo>
                  <a:lnTo>
                    <a:pt x="6414" y="6418"/>
                  </a:lnTo>
                  <a:close/>
                </a:path>
              </a:pathLst>
            </a:custGeom>
            <a:solidFill>
              <a:schemeClr val="accent6"/>
            </a:solidFill>
            <a:ln>
              <a:noFill/>
            </a:ln>
          </p:spPr>
          <p:txBody>
            <a:bodyPr spcFirstLastPara="1" wrap="square" lIns="78175" tIns="39075" rIns="78175" bIns="39075" rtlCol="0" anchor="t" anchorCtr="0">
              <a:noAutofit/>
            </a:bodyPr>
            <a:lstStyle/>
            <a:p>
              <a:pPr marL="0" marR="0" lvl="0" indent="0" algn="l" rtl="0">
                <a:spcBef>
                  <a:spcPts val="0"/>
                </a:spcBef>
                <a:spcAft>
                  <a:spcPts val="0"/>
                </a:spcAft>
                <a:buNone/>
              </a:pPr>
              <a:endParaRPr lang="en-GB" sz="900">
                <a:solidFill>
                  <a:schemeClr val="dk1"/>
                </a:solidFill>
                <a:latin typeface="Arial"/>
                <a:ea typeface="Arial"/>
                <a:cs typeface="Arial"/>
                <a:sym typeface="Arial"/>
              </a:endParaRPr>
            </a:p>
          </p:txBody>
        </p:sp>
        <p:sp>
          <p:nvSpPr>
            <p:cNvPr id="103" name="Google Shape;3216;p85">
              <a:extLst>
                <a:ext uri="{FF2B5EF4-FFF2-40B4-BE49-F238E27FC236}">
                  <a16:creationId xmlns:a16="http://schemas.microsoft.com/office/drawing/2014/main" id="{C0F4EDEF-62E6-4DB2-822F-AEC33D1C0DF2}"/>
                </a:ext>
              </a:extLst>
            </p:cNvPr>
            <p:cNvSpPr/>
            <p:nvPr/>
          </p:nvSpPr>
          <p:spPr>
            <a:xfrm>
              <a:off x="1910" y="790"/>
              <a:ext cx="4854" cy="5278"/>
            </a:xfrm>
            <a:custGeom>
              <a:avLst/>
              <a:gdLst/>
              <a:ahLst/>
              <a:cxnLst/>
              <a:rect l="l" t="t" r="r" b="b"/>
              <a:pathLst>
                <a:path w="4854" h="5278" extrusionOk="0">
                  <a:moveTo>
                    <a:pt x="930" y="2529"/>
                  </a:moveTo>
                  <a:lnTo>
                    <a:pt x="930" y="2529"/>
                  </a:lnTo>
                  <a:lnTo>
                    <a:pt x="950" y="2583"/>
                  </a:lnTo>
                  <a:lnTo>
                    <a:pt x="970" y="2637"/>
                  </a:lnTo>
                  <a:lnTo>
                    <a:pt x="994" y="2691"/>
                  </a:lnTo>
                  <a:lnTo>
                    <a:pt x="1018" y="2741"/>
                  </a:lnTo>
                  <a:lnTo>
                    <a:pt x="1044" y="2793"/>
                  </a:lnTo>
                  <a:lnTo>
                    <a:pt x="1072" y="2841"/>
                  </a:lnTo>
                  <a:lnTo>
                    <a:pt x="1102" y="2891"/>
                  </a:lnTo>
                  <a:lnTo>
                    <a:pt x="1134" y="2937"/>
                  </a:lnTo>
                  <a:lnTo>
                    <a:pt x="1168" y="2983"/>
                  </a:lnTo>
                  <a:lnTo>
                    <a:pt x="1202" y="3029"/>
                  </a:lnTo>
                  <a:lnTo>
                    <a:pt x="1238" y="3071"/>
                  </a:lnTo>
                  <a:lnTo>
                    <a:pt x="1276" y="3113"/>
                  </a:lnTo>
                  <a:lnTo>
                    <a:pt x="1316" y="3155"/>
                  </a:lnTo>
                  <a:lnTo>
                    <a:pt x="1356" y="3193"/>
                  </a:lnTo>
                  <a:lnTo>
                    <a:pt x="1398" y="3231"/>
                  </a:lnTo>
                  <a:lnTo>
                    <a:pt x="1442" y="3267"/>
                  </a:lnTo>
                  <a:lnTo>
                    <a:pt x="1486" y="3303"/>
                  </a:lnTo>
                  <a:lnTo>
                    <a:pt x="1532" y="3335"/>
                  </a:lnTo>
                  <a:lnTo>
                    <a:pt x="1580" y="3367"/>
                  </a:lnTo>
                  <a:lnTo>
                    <a:pt x="1628" y="3397"/>
                  </a:lnTo>
                  <a:lnTo>
                    <a:pt x="1678" y="3425"/>
                  </a:lnTo>
                  <a:lnTo>
                    <a:pt x="1728" y="3451"/>
                  </a:lnTo>
                  <a:lnTo>
                    <a:pt x="1780" y="3475"/>
                  </a:lnTo>
                  <a:lnTo>
                    <a:pt x="1832" y="3499"/>
                  </a:lnTo>
                  <a:lnTo>
                    <a:pt x="1886" y="3519"/>
                  </a:lnTo>
                  <a:lnTo>
                    <a:pt x="1940" y="3539"/>
                  </a:lnTo>
                  <a:lnTo>
                    <a:pt x="1996" y="3555"/>
                  </a:lnTo>
                  <a:lnTo>
                    <a:pt x="2052" y="3571"/>
                  </a:lnTo>
                  <a:lnTo>
                    <a:pt x="2110" y="3583"/>
                  </a:lnTo>
                  <a:lnTo>
                    <a:pt x="2166" y="3593"/>
                  </a:lnTo>
                  <a:lnTo>
                    <a:pt x="2226" y="3603"/>
                  </a:lnTo>
                  <a:lnTo>
                    <a:pt x="2284" y="3609"/>
                  </a:lnTo>
                  <a:lnTo>
                    <a:pt x="2284" y="4260"/>
                  </a:lnTo>
                  <a:lnTo>
                    <a:pt x="1222" y="4260"/>
                  </a:lnTo>
                  <a:lnTo>
                    <a:pt x="1222" y="5278"/>
                  </a:lnTo>
                  <a:lnTo>
                    <a:pt x="3632" y="5278"/>
                  </a:lnTo>
                  <a:lnTo>
                    <a:pt x="3632" y="4260"/>
                  </a:lnTo>
                  <a:lnTo>
                    <a:pt x="2570" y="4260"/>
                  </a:lnTo>
                  <a:lnTo>
                    <a:pt x="2570" y="3609"/>
                  </a:lnTo>
                  <a:lnTo>
                    <a:pt x="2570" y="3609"/>
                  </a:lnTo>
                  <a:lnTo>
                    <a:pt x="2630" y="3603"/>
                  </a:lnTo>
                  <a:lnTo>
                    <a:pt x="2688" y="3593"/>
                  </a:lnTo>
                  <a:lnTo>
                    <a:pt x="2746" y="3583"/>
                  </a:lnTo>
                  <a:lnTo>
                    <a:pt x="2804" y="3571"/>
                  </a:lnTo>
                  <a:lnTo>
                    <a:pt x="2860" y="3555"/>
                  </a:lnTo>
                  <a:lnTo>
                    <a:pt x="2914" y="3539"/>
                  </a:lnTo>
                  <a:lnTo>
                    <a:pt x="2970" y="3519"/>
                  </a:lnTo>
                  <a:lnTo>
                    <a:pt x="3024" y="3499"/>
                  </a:lnTo>
                  <a:lnTo>
                    <a:pt x="3076" y="3475"/>
                  </a:lnTo>
                  <a:lnTo>
                    <a:pt x="3128" y="3451"/>
                  </a:lnTo>
                  <a:lnTo>
                    <a:pt x="3178" y="3425"/>
                  </a:lnTo>
                  <a:lnTo>
                    <a:pt x="3228" y="3397"/>
                  </a:lnTo>
                  <a:lnTo>
                    <a:pt x="3276" y="3367"/>
                  </a:lnTo>
                  <a:lnTo>
                    <a:pt x="3324" y="3335"/>
                  </a:lnTo>
                  <a:lnTo>
                    <a:pt x="3370" y="3303"/>
                  </a:lnTo>
                  <a:lnTo>
                    <a:pt x="3414" y="3267"/>
                  </a:lnTo>
                  <a:lnTo>
                    <a:pt x="3458" y="3231"/>
                  </a:lnTo>
                  <a:lnTo>
                    <a:pt x="3500" y="3193"/>
                  </a:lnTo>
                  <a:lnTo>
                    <a:pt x="3540" y="3155"/>
                  </a:lnTo>
                  <a:lnTo>
                    <a:pt x="3580" y="3113"/>
                  </a:lnTo>
                  <a:lnTo>
                    <a:pt x="3618" y="3071"/>
                  </a:lnTo>
                  <a:lnTo>
                    <a:pt x="3654" y="3029"/>
                  </a:lnTo>
                  <a:lnTo>
                    <a:pt x="3688" y="2983"/>
                  </a:lnTo>
                  <a:lnTo>
                    <a:pt x="3722" y="2937"/>
                  </a:lnTo>
                  <a:lnTo>
                    <a:pt x="3752" y="2891"/>
                  </a:lnTo>
                  <a:lnTo>
                    <a:pt x="3782" y="2841"/>
                  </a:lnTo>
                  <a:lnTo>
                    <a:pt x="3810" y="2793"/>
                  </a:lnTo>
                  <a:lnTo>
                    <a:pt x="3838" y="2741"/>
                  </a:lnTo>
                  <a:lnTo>
                    <a:pt x="3862" y="2691"/>
                  </a:lnTo>
                  <a:lnTo>
                    <a:pt x="3884" y="2637"/>
                  </a:lnTo>
                  <a:lnTo>
                    <a:pt x="3906" y="2583"/>
                  </a:lnTo>
                  <a:lnTo>
                    <a:pt x="3924" y="2529"/>
                  </a:lnTo>
                  <a:lnTo>
                    <a:pt x="3924" y="2529"/>
                  </a:lnTo>
                  <a:lnTo>
                    <a:pt x="3972" y="2525"/>
                  </a:lnTo>
                  <a:lnTo>
                    <a:pt x="4020" y="2519"/>
                  </a:lnTo>
                  <a:lnTo>
                    <a:pt x="4068" y="2509"/>
                  </a:lnTo>
                  <a:lnTo>
                    <a:pt x="4114" y="2499"/>
                  </a:lnTo>
                  <a:lnTo>
                    <a:pt x="4158" y="2485"/>
                  </a:lnTo>
                  <a:lnTo>
                    <a:pt x="4202" y="2471"/>
                  </a:lnTo>
                  <a:lnTo>
                    <a:pt x="4246" y="2453"/>
                  </a:lnTo>
                  <a:lnTo>
                    <a:pt x="4288" y="2435"/>
                  </a:lnTo>
                  <a:lnTo>
                    <a:pt x="4330" y="2413"/>
                  </a:lnTo>
                  <a:lnTo>
                    <a:pt x="4370" y="2391"/>
                  </a:lnTo>
                  <a:lnTo>
                    <a:pt x="4408" y="2365"/>
                  </a:lnTo>
                  <a:lnTo>
                    <a:pt x="4446" y="2339"/>
                  </a:lnTo>
                  <a:lnTo>
                    <a:pt x="4482" y="2311"/>
                  </a:lnTo>
                  <a:lnTo>
                    <a:pt x="4518" y="2283"/>
                  </a:lnTo>
                  <a:lnTo>
                    <a:pt x="4552" y="2251"/>
                  </a:lnTo>
                  <a:lnTo>
                    <a:pt x="4584" y="2219"/>
                  </a:lnTo>
                  <a:lnTo>
                    <a:pt x="4614" y="2185"/>
                  </a:lnTo>
                  <a:lnTo>
                    <a:pt x="4644" y="2149"/>
                  </a:lnTo>
                  <a:lnTo>
                    <a:pt x="4672" y="2113"/>
                  </a:lnTo>
                  <a:lnTo>
                    <a:pt x="4696" y="2075"/>
                  </a:lnTo>
                  <a:lnTo>
                    <a:pt x="4720" y="2035"/>
                  </a:lnTo>
                  <a:lnTo>
                    <a:pt x="4744" y="1995"/>
                  </a:lnTo>
                  <a:lnTo>
                    <a:pt x="4764" y="1953"/>
                  </a:lnTo>
                  <a:lnTo>
                    <a:pt x="4782" y="1911"/>
                  </a:lnTo>
                  <a:lnTo>
                    <a:pt x="4798" y="1867"/>
                  </a:lnTo>
                  <a:lnTo>
                    <a:pt x="4814" y="1823"/>
                  </a:lnTo>
                  <a:lnTo>
                    <a:pt x="4826" y="1777"/>
                  </a:lnTo>
                  <a:lnTo>
                    <a:pt x="4836" y="1731"/>
                  </a:lnTo>
                  <a:lnTo>
                    <a:pt x="4844" y="1683"/>
                  </a:lnTo>
                  <a:lnTo>
                    <a:pt x="4850" y="1635"/>
                  </a:lnTo>
                  <a:lnTo>
                    <a:pt x="4854" y="1587"/>
                  </a:lnTo>
                  <a:lnTo>
                    <a:pt x="4854" y="1537"/>
                  </a:lnTo>
                  <a:lnTo>
                    <a:pt x="4854" y="1537"/>
                  </a:lnTo>
                  <a:lnTo>
                    <a:pt x="4854" y="1491"/>
                  </a:lnTo>
                  <a:lnTo>
                    <a:pt x="4850" y="1445"/>
                  </a:lnTo>
                  <a:lnTo>
                    <a:pt x="4844" y="1399"/>
                  </a:lnTo>
                  <a:lnTo>
                    <a:pt x="4838" y="1355"/>
                  </a:lnTo>
                  <a:lnTo>
                    <a:pt x="4828" y="1311"/>
                  </a:lnTo>
                  <a:lnTo>
                    <a:pt x="4818" y="1267"/>
                  </a:lnTo>
                  <a:lnTo>
                    <a:pt x="4804" y="1225"/>
                  </a:lnTo>
                  <a:lnTo>
                    <a:pt x="4788" y="1183"/>
                  </a:lnTo>
                  <a:lnTo>
                    <a:pt x="4772" y="1143"/>
                  </a:lnTo>
                  <a:lnTo>
                    <a:pt x="4754" y="1103"/>
                  </a:lnTo>
                  <a:lnTo>
                    <a:pt x="4734" y="1063"/>
                  </a:lnTo>
                  <a:lnTo>
                    <a:pt x="4712" y="1025"/>
                  </a:lnTo>
                  <a:lnTo>
                    <a:pt x="4688" y="989"/>
                  </a:lnTo>
                  <a:lnTo>
                    <a:pt x="4664" y="953"/>
                  </a:lnTo>
                  <a:lnTo>
                    <a:pt x="4636" y="919"/>
                  </a:lnTo>
                  <a:lnTo>
                    <a:pt x="4608" y="884"/>
                  </a:lnTo>
                  <a:lnTo>
                    <a:pt x="4580" y="852"/>
                  </a:lnTo>
                  <a:lnTo>
                    <a:pt x="4548" y="822"/>
                  </a:lnTo>
                  <a:lnTo>
                    <a:pt x="4516" y="792"/>
                  </a:lnTo>
                  <a:lnTo>
                    <a:pt x="4484" y="764"/>
                  </a:lnTo>
                  <a:lnTo>
                    <a:pt x="4450" y="738"/>
                  </a:lnTo>
                  <a:lnTo>
                    <a:pt x="4414" y="712"/>
                  </a:lnTo>
                  <a:lnTo>
                    <a:pt x="4376" y="688"/>
                  </a:lnTo>
                  <a:lnTo>
                    <a:pt x="4338" y="666"/>
                  </a:lnTo>
                  <a:lnTo>
                    <a:pt x="4300" y="646"/>
                  </a:lnTo>
                  <a:lnTo>
                    <a:pt x="4260" y="628"/>
                  </a:lnTo>
                  <a:lnTo>
                    <a:pt x="4220" y="610"/>
                  </a:lnTo>
                  <a:lnTo>
                    <a:pt x="4178" y="596"/>
                  </a:lnTo>
                  <a:lnTo>
                    <a:pt x="4134" y="582"/>
                  </a:lnTo>
                  <a:lnTo>
                    <a:pt x="4092" y="570"/>
                  </a:lnTo>
                  <a:lnTo>
                    <a:pt x="4048" y="562"/>
                  </a:lnTo>
                  <a:lnTo>
                    <a:pt x="4002" y="554"/>
                  </a:lnTo>
                  <a:lnTo>
                    <a:pt x="4002" y="0"/>
                  </a:lnTo>
                  <a:lnTo>
                    <a:pt x="852" y="0"/>
                  </a:lnTo>
                  <a:lnTo>
                    <a:pt x="852" y="554"/>
                  </a:lnTo>
                  <a:lnTo>
                    <a:pt x="852" y="554"/>
                  </a:lnTo>
                  <a:lnTo>
                    <a:pt x="808" y="562"/>
                  </a:lnTo>
                  <a:lnTo>
                    <a:pt x="764" y="570"/>
                  </a:lnTo>
                  <a:lnTo>
                    <a:pt x="720" y="582"/>
                  </a:lnTo>
                  <a:lnTo>
                    <a:pt x="678" y="596"/>
                  </a:lnTo>
                  <a:lnTo>
                    <a:pt x="636" y="610"/>
                  </a:lnTo>
                  <a:lnTo>
                    <a:pt x="596" y="628"/>
                  </a:lnTo>
                  <a:lnTo>
                    <a:pt x="556" y="646"/>
                  </a:lnTo>
                  <a:lnTo>
                    <a:pt x="516" y="666"/>
                  </a:lnTo>
                  <a:lnTo>
                    <a:pt x="478" y="688"/>
                  </a:lnTo>
                  <a:lnTo>
                    <a:pt x="442" y="712"/>
                  </a:lnTo>
                  <a:lnTo>
                    <a:pt x="406" y="738"/>
                  </a:lnTo>
                  <a:lnTo>
                    <a:pt x="372" y="764"/>
                  </a:lnTo>
                  <a:lnTo>
                    <a:pt x="338" y="792"/>
                  </a:lnTo>
                  <a:lnTo>
                    <a:pt x="306" y="822"/>
                  </a:lnTo>
                  <a:lnTo>
                    <a:pt x="276" y="852"/>
                  </a:lnTo>
                  <a:lnTo>
                    <a:pt x="246" y="884"/>
                  </a:lnTo>
                  <a:lnTo>
                    <a:pt x="218" y="919"/>
                  </a:lnTo>
                  <a:lnTo>
                    <a:pt x="192" y="953"/>
                  </a:lnTo>
                  <a:lnTo>
                    <a:pt x="166" y="989"/>
                  </a:lnTo>
                  <a:lnTo>
                    <a:pt x="144" y="1025"/>
                  </a:lnTo>
                  <a:lnTo>
                    <a:pt x="122" y="1063"/>
                  </a:lnTo>
                  <a:lnTo>
                    <a:pt x="102" y="1103"/>
                  </a:lnTo>
                  <a:lnTo>
                    <a:pt x="84" y="1143"/>
                  </a:lnTo>
                  <a:lnTo>
                    <a:pt x="66" y="1183"/>
                  </a:lnTo>
                  <a:lnTo>
                    <a:pt x="52" y="1225"/>
                  </a:lnTo>
                  <a:lnTo>
                    <a:pt x="38" y="1267"/>
                  </a:lnTo>
                  <a:lnTo>
                    <a:pt x="28" y="1311"/>
                  </a:lnTo>
                  <a:lnTo>
                    <a:pt x="18" y="1355"/>
                  </a:lnTo>
                  <a:lnTo>
                    <a:pt x="10" y="1399"/>
                  </a:lnTo>
                  <a:lnTo>
                    <a:pt x="6" y="1445"/>
                  </a:lnTo>
                  <a:lnTo>
                    <a:pt x="2" y="1491"/>
                  </a:lnTo>
                  <a:lnTo>
                    <a:pt x="0" y="1537"/>
                  </a:lnTo>
                  <a:lnTo>
                    <a:pt x="0" y="1537"/>
                  </a:lnTo>
                  <a:lnTo>
                    <a:pt x="2" y="1587"/>
                  </a:lnTo>
                  <a:lnTo>
                    <a:pt x="6" y="1635"/>
                  </a:lnTo>
                  <a:lnTo>
                    <a:pt x="12" y="1683"/>
                  </a:lnTo>
                  <a:lnTo>
                    <a:pt x="20" y="1731"/>
                  </a:lnTo>
                  <a:lnTo>
                    <a:pt x="30" y="1777"/>
                  </a:lnTo>
                  <a:lnTo>
                    <a:pt x="42" y="1823"/>
                  </a:lnTo>
                  <a:lnTo>
                    <a:pt x="56" y="1867"/>
                  </a:lnTo>
                  <a:lnTo>
                    <a:pt x="74" y="1911"/>
                  </a:lnTo>
                  <a:lnTo>
                    <a:pt x="92" y="1953"/>
                  </a:lnTo>
                  <a:lnTo>
                    <a:pt x="112" y="1995"/>
                  </a:lnTo>
                  <a:lnTo>
                    <a:pt x="134" y="2035"/>
                  </a:lnTo>
                  <a:lnTo>
                    <a:pt x="158" y="2075"/>
                  </a:lnTo>
                  <a:lnTo>
                    <a:pt x="184" y="2113"/>
                  </a:lnTo>
                  <a:lnTo>
                    <a:pt x="212" y="2149"/>
                  </a:lnTo>
                  <a:lnTo>
                    <a:pt x="240" y="2185"/>
                  </a:lnTo>
                  <a:lnTo>
                    <a:pt x="272" y="2219"/>
                  </a:lnTo>
                  <a:lnTo>
                    <a:pt x="304" y="2251"/>
                  </a:lnTo>
                  <a:lnTo>
                    <a:pt x="338" y="2283"/>
                  </a:lnTo>
                  <a:lnTo>
                    <a:pt x="372" y="2311"/>
                  </a:lnTo>
                  <a:lnTo>
                    <a:pt x="408" y="2339"/>
                  </a:lnTo>
                  <a:lnTo>
                    <a:pt x="446" y="2365"/>
                  </a:lnTo>
                  <a:lnTo>
                    <a:pt x="486" y="2391"/>
                  </a:lnTo>
                  <a:lnTo>
                    <a:pt x="526" y="2413"/>
                  </a:lnTo>
                  <a:lnTo>
                    <a:pt x="566" y="2435"/>
                  </a:lnTo>
                  <a:lnTo>
                    <a:pt x="610" y="2453"/>
                  </a:lnTo>
                  <a:lnTo>
                    <a:pt x="652" y="2471"/>
                  </a:lnTo>
                  <a:lnTo>
                    <a:pt x="696" y="2485"/>
                  </a:lnTo>
                  <a:lnTo>
                    <a:pt x="742" y="2499"/>
                  </a:lnTo>
                  <a:lnTo>
                    <a:pt x="788" y="2509"/>
                  </a:lnTo>
                  <a:lnTo>
                    <a:pt x="834" y="2519"/>
                  </a:lnTo>
                  <a:lnTo>
                    <a:pt x="882" y="2525"/>
                  </a:lnTo>
                  <a:lnTo>
                    <a:pt x="930" y="2529"/>
                  </a:lnTo>
                  <a:lnTo>
                    <a:pt x="930" y="2529"/>
                  </a:lnTo>
                  <a:close/>
                  <a:moveTo>
                    <a:pt x="3346" y="4992"/>
                  </a:moveTo>
                  <a:lnTo>
                    <a:pt x="1508" y="4992"/>
                  </a:lnTo>
                  <a:lnTo>
                    <a:pt x="1508" y="4546"/>
                  </a:lnTo>
                  <a:lnTo>
                    <a:pt x="3346" y="4546"/>
                  </a:lnTo>
                  <a:lnTo>
                    <a:pt x="3346" y="4992"/>
                  </a:lnTo>
                  <a:close/>
                  <a:moveTo>
                    <a:pt x="4568" y="1537"/>
                  </a:moveTo>
                  <a:lnTo>
                    <a:pt x="4568" y="1537"/>
                  </a:lnTo>
                  <a:lnTo>
                    <a:pt x="4568" y="1571"/>
                  </a:lnTo>
                  <a:lnTo>
                    <a:pt x="4566" y="1603"/>
                  </a:lnTo>
                  <a:lnTo>
                    <a:pt x="4562" y="1633"/>
                  </a:lnTo>
                  <a:lnTo>
                    <a:pt x="4558" y="1665"/>
                  </a:lnTo>
                  <a:lnTo>
                    <a:pt x="4552" y="1695"/>
                  </a:lnTo>
                  <a:lnTo>
                    <a:pt x="4544" y="1725"/>
                  </a:lnTo>
                  <a:lnTo>
                    <a:pt x="4534" y="1755"/>
                  </a:lnTo>
                  <a:lnTo>
                    <a:pt x="4524" y="1785"/>
                  </a:lnTo>
                  <a:lnTo>
                    <a:pt x="4514" y="1813"/>
                  </a:lnTo>
                  <a:lnTo>
                    <a:pt x="4500" y="1841"/>
                  </a:lnTo>
                  <a:lnTo>
                    <a:pt x="4488" y="1867"/>
                  </a:lnTo>
                  <a:lnTo>
                    <a:pt x="4472" y="1895"/>
                  </a:lnTo>
                  <a:lnTo>
                    <a:pt x="4456" y="1921"/>
                  </a:lnTo>
                  <a:lnTo>
                    <a:pt x="4440" y="1945"/>
                  </a:lnTo>
                  <a:lnTo>
                    <a:pt x="4422" y="1969"/>
                  </a:lnTo>
                  <a:lnTo>
                    <a:pt x="4402" y="1993"/>
                  </a:lnTo>
                  <a:lnTo>
                    <a:pt x="4382" y="2015"/>
                  </a:lnTo>
                  <a:lnTo>
                    <a:pt x="4362" y="2037"/>
                  </a:lnTo>
                  <a:lnTo>
                    <a:pt x="4340" y="2059"/>
                  </a:lnTo>
                  <a:lnTo>
                    <a:pt x="4318" y="2079"/>
                  </a:lnTo>
                  <a:lnTo>
                    <a:pt x="4294" y="2097"/>
                  </a:lnTo>
                  <a:lnTo>
                    <a:pt x="4270" y="2115"/>
                  </a:lnTo>
                  <a:lnTo>
                    <a:pt x="4244" y="2133"/>
                  </a:lnTo>
                  <a:lnTo>
                    <a:pt x="4218" y="2149"/>
                  </a:lnTo>
                  <a:lnTo>
                    <a:pt x="4192" y="2163"/>
                  </a:lnTo>
                  <a:lnTo>
                    <a:pt x="4166" y="2177"/>
                  </a:lnTo>
                  <a:lnTo>
                    <a:pt x="4138" y="2189"/>
                  </a:lnTo>
                  <a:lnTo>
                    <a:pt x="4110" y="2201"/>
                  </a:lnTo>
                  <a:lnTo>
                    <a:pt x="4080" y="2211"/>
                  </a:lnTo>
                  <a:lnTo>
                    <a:pt x="4050" y="2221"/>
                  </a:lnTo>
                  <a:lnTo>
                    <a:pt x="4020" y="2227"/>
                  </a:lnTo>
                  <a:lnTo>
                    <a:pt x="3990" y="2235"/>
                  </a:lnTo>
                  <a:lnTo>
                    <a:pt x="3990" y="2235"/>
                  </a:lnTo>
                  <a:lnTo>
                    <a:pt x="3996" y="2187"/>
                  </a:lnTo>
                  <a:lnTo>
                    <a:pt x="4000" y="2139"/>
                  </a:lnTo>
                  <a:lnTo>
                    <a:pt x="4002" y="2091"/>
                  </a:lnTo>
                  <a:lnTo>
                    <a:pt x="4002" y="2041"/>
                  </a:lnTo>
                  <a:lnTo>
                    <a:pt x="4002" y="842"/>
                  </a:lnTo>
                  <a:lnTo>
                    <a:pt x="4002" y="842"/>
                  </a:lnTo>
                  <a:lnTo>
                    <a:pt x="4032" y="850"/>
                  </a:lnTo>
                  <a:lnTo>
                    <a:pt x="4062" y="858"/>
                  </a:lnTo>
                  <a:lnTo>
                    <a:pt x="4092" y="866"/>
                  </a:lnTo>
                  <a:lnTo>
                    <a:pt x="4120" y="878"/>
                  </a:lnTo>
                  <a:lnTo>
                    <a:pt x="4148" y="891"/>
                  </a:lnTo>
                  <a:lnTo>
                    <a:pt x="4174" y="903"/>
                  </a:lnTo>
                  <a:lnTo>
                    <a:pt x="4202" y="917"/>
                  </a:lnTo>
                  <a:lnTo>
                    <a:pt x="4228" y="933"/>
                  </a:lnTo>
                  <a:lnTo>
                    <a:pt x="4252" y="949"/>
                  </a:lnTo>
                  <a:lnTo>
                    <a:pt x="4276" y="965"/>
                  </a:lnTo>
                  <a:lnTo>
                    <a:pt x="4300" y="983"/>
                  </a:lnTo>
                  <a:lnTo>
                    <a:pt x="4324" y="1003"/>
                  </a:lnTo>
                  <a:lnTo>
                    <a:pt x="4346" y="1023"/>
                  </a:lnTo>
                  <a:lnTo>
                    <a:pt x="4366" y="1043"/>
                  </a:lnTo>
                  <a:lnTo>
                    <a:pt x="4388" y="1065"/>
                  </a:lnTo>
                  <a:lnTo>
                    <a:pt x="4406" y="1087"/>
                  </a:lnTo>
                  <a:lnTo>
                    <a:pt x="4426" y="1111"/>
                  </a:lnTo>
                  <a:lnTo>
                    <a:pt x="4442" y="1135"/>
                  </a:lnTo>
                  <a:lnTo>
                    <a:pt x="4460" y="1159"/>
                  </a:lnTo>
                  <a:lnTo>
                    <a:pt x="4474" y="1185"/>
                  </a:lnTo>
                  <a:lnTo>
                    <a:pt x="4490" y="1211"/>
                  </a:lnTo>
                  <a:lnTo>
                    <a:pt x="4502" y="1239"/>
                  </a:lnTo>
                  <a:lnTo>
                    <a:pt x="4514" y="1267"/>
                  </a:lnTo>
                  <a:lnTo>
                    <a:pt x="4526" y="1295"/>
                  </a:lnTo>
                  <a:lnTo>
                    <a:pt x="4536" y="1323"/>
                  </a:lnTo>
                  <a:lnTo>
                    <a:pt x="4544" y="1353"/>
                  </a:lnTo>
                  <a:lnTo>
                    <a:pt x="4552" y="1383"/>
                  </a:lnTo>
                  <a:lnTo>
                    <a:pt x="4558" y="1413"/>
                  </a:lnTo>
                  <a:lnTo>
                    <a:pt x="4562" y="1443"/>
                  </a:lnTo>
                  <a:lnTo>
                    <a:pt x="4566" y="1475"/>
                  </a:lnTo>
                  <a:lnTo>
                    <a:pt x="4568" y="1507"/>
                  </a:lnTo>
                  <a:lnTo>
                    <a:pt x="4568" y="1537"/>
                  </a:lnTo>
                  <a:lnTo>
                    <a:pt x="4568" y="1537"/>
                  </a:lnTo>
                  <a:close/>
                  <a:moveTo>
                    <a:pt x="1138" y="286"/>
                  </a:moveTo>
                  <a:lnTo>
                    <a:pt x="3718" y="286"/>
                  </a:lnTo>
                  <a:lnTo>
                    <a:pt x="3718" y="2041"/>
                  </a:lnTo>
                  <a:lnTo>
                    <a:pt x="3718" y="2041"/>
                  </a:lnTo>
                  <a:lnTo>
                    <a:pt x="3716" y="2107"/>
                  </a:lnTo>
                  <a:lnTo>
                    <a:pt x="3710" y="2173"/>
                  </a:lnTo>
                  <a:lnTo>
                    <a:pt x="3702" y="2237"/>
                  </a:lnTo>
                  <a:lnTo>
                    <a:pt x="3690" y="2301"/>
                  </a:lnTo>
                  <a:lnTo>
                    <a:pt x="3676" y="2363"/>
                  </a:lnTo>
                  <a:lnTo>
                    <a:pt x="3658" y="2425"/>
                  </a:lnTo>
                  <a:lnTo>
                    <a:pt x="3638" y="2485"/>
                  </a:lnTo>
                  <a:lnTo>
                    <a:pt x="3616" y="2543"/>
                  </a:lnTo>
                  <a:lnTo>
                    <a:pt x="3590" y="2599"/>
                  </a:lnTo>
                  <a:lnTo>
                    <a:pt x="3562" y="2655"/>
                  </a:lnTo>
                  <a:lnTo>
                    <a:pt x="3530" y="2709"/>
                  </a:lnTo>
                  <a:lnTo>
                    <a:pt x="3496" y="2761"/>
                  </a:lnTo>
                  <a:lnTo>
                    <a:pt x="3460" y="2813"/>
                  </a:lnTo>
                  <a:lnTo>
                    <a:pt x="3422" y="2861"/>
                  </a:lnTo>
                  <a:lnTo>
                    <a:pt x="3382" y="2907"/>
                  </a:lnTo>
                  <a:lnTo>
                    <a:pt x="3338" y="2953"/>
                  </a:lnTo>
                  <a:lnTo>
                    <a:pt x="3294" y="2995"/>
                  </a:lnTo>
                  <a:lnTo>
                    <a:pt x="3248" y="3035"/>
                  </a:lnTo>
                  <a:lnTo>
                    <a:pt x="3198" y="3075"/>
                  </a:lnTo>
                  <a:lnTo>
                    <a:pt x="3148" y="3111"/>
                  </a:lnTo>
                  <a:lnTo>
                    <a:pt x="3096" y="3143"/>
                  </a:lnTo>
                  <a:lnTo>
                    <a:pt x="3042" y="3175"/>
                  </a:lnTo>
                  <a:lnTo>
                    <a:pt x="2986" y="3203"/>
                  </a:lnTo>
                  <a:lnTo>
                    <a:pt x="2930" y="3229"/>
                  </a:lnTo>
                  <a:lnTo>
                    <a:pt x="2870" y="3253"/>
                  </a:lnTo>
                  <a:lnTo>
                    <a:pt x="2810" y="3273"/>
                  </a:lnTo>
                  <a:lnTo>
                    <a:pt x="2750" y="3289"/>
                  </a:lnTo>
                  <a:lnTo>
                    <a:pt x="2688" y="3305"/>
                  </a:lnTo>
                  <a:lnTo>
                    <a:pt x="2624" y="3315"/>
                  </a:lnTo>
                  <a:lnTo>
                    <a:pt x="2560" y="3323"/>
                  </a:lnTo>
                  <a:lnTo>
                    <a:pt x="2494" y="3329"/>
                  </a:lnTo>
                  <a:lnTo>
                    <a:pt x="2428" y="3331"/>
                  </a:lnTo>
                  <a:lnTo>
                    <a:pt x="2428" y="3331"/>
                  </a:lnTo>
                  <a:lnTo>
                    <a:pt x="2362" y="3329"/>
                  </a:lnTo>
                  <a:lnTo>
                    <a:pt x="2296" y="3323"/>
                  </a:lnTo>
                  <a:lnTo>
                    <a:pt x="2232" y="3315"/>
                  </a:lnTo>
                  <a:lnTo>
                    <a:pt x="2168" y="3305"/>
                  </a:lnTo>
                  <a:lnTo>
                    <a:pt x="2106" y="3289"/>
                  </a:lnTo>
                  <a:lnTo>
                    <a:pt x="2044" y="3273"/>
                  </a:lnTo>
                  <a:lnTo>
                    <a:pt x="1984" y="3253"/>
                  </a:lnTo>
                  <a:lnTo>
                    <a:pt x="1926" y="3229"/>
                  </a:lnTo>
                  <a:lnTo>
                    <a:pt x="1870" y="3203"/>
                  </a:lnTo>
                  <a:lnTo>
                    <a:pt x="1814" y="3175"/>
                  </a:lnTo>
                  <a:lnTo>
                    <a:pt x="1760" y="3143"/>
                  </a:lnTo>
                  <a:lnTo>
                    <a:pt x="1708" y="3111"/>
                  </a:lnTo>
                  <a:lnTo>
                    <a:pt x="1656" y="3075"/>
                  </a:lnTo>
                  <a:lnTo>
                    <a:pt x="1608" y="3035"/>
                  </a:lnTo>
                  <a:lnTo>
                    <a:pt x="1562" y="2995"/>
                  </a:lnTo>
                  <a:lnTo>
                    <a:pt x="1516" y="2953"/>
                  </a:lnTo>
                  <a:lnTo>
                    <a:pt x="1474" y="2907"/>
                  </a:lnTo>
                  <a:lnTo>
                    <a:pt x="1434" y="2861"/>
                  </a:lnTo>
                  <a:lnTo>
                    <a:pt x="1394" y="2813"/>
                  </a:lnTo>
                  <a:lnTo>
                    <a:pt x="1358" y="2761"/>
                  </a:lnTo>
                  <a:lnTo>
                    <a:pt x="1326" y="2709"/>
                  </a:lnTo>
                  <a:lnTo>
                    <a:pt x="1294" y="2655"/>
                  </a:lnTo>
                  <a:lnTo>
                    <a:pt x="1266" y="2599"/>
                  </a:lnTo>
                  <a:lnTo>
                    <a:pt x="1240" y="2543"/>
                  </a:lnTo>
                  <a:lnTo>
                    <a:pt x="1216" y="2485"/>
                  </a:lnTo>
                  <a:lnTo>
                    <a:pt x="1196" y="2425"/>
                  </a:lnTo>
                  <a:lnTo>
                    <a:pt x="1178" y="2363"/>
                  </a:lnTo>
                  <a:lnTo>
                    <a:pt x="1164" y="2301"/>
                  </a:lnTo>
                  <a:lnTo>
                    <a:pt x="1154" y="2237"/>
                  </a:lnTo>
                  <a:lnTo>
                    <a:pt x="1144" y="2173"/>
                  </a:lnTo>
                  <a:lnTo>
                    <a:pt x="1140" y="2107"/>
                  </a:lnTo>
                  <a:lnTo>
                    <a:pt x="1138" y="2041"/>
                  </a:lnTo>
                  <a:lnTo>
                    <a:pt x="1138" y="286"/>
                  </a:lnTo>
                  <a:close/>
                  <a:moveTo>
                    <a:pt x="852" y="842"/>
                  </a:moveTo>
                  <a:lnTo>
                    <a:pt x="852" y="2041"/>
                  </a:lnTo>
                  <a:lnTo>
                    <a:pt x="852" y="2041"/>
                  </a:lnTo>
                  <a:lnTo>
                    <a:pt x="854" y="2091"/>
                  </a:lnTo>
                  <a:lnTo>
                    <a:pt x="856" y="2139"/>
                  </a:lnTo>
                  <a:lnTo>
                    <a:pt x="860" y="2187"/>
                  </a:lnTo>
                  <a:lnTo>
                    <a:pt x="866" y="2235"/>
                  </a:lnTo>
                  <a:lnTo>
                    <a:pt x="866" y="2235"/>
                  </a:lnTo>
                  <a:lnTo>
                    <a:pt x="834" y="2227"/>
                  </a:lnTo>
                  <a:lnTo>
                    <a:pt x="804" y="2221"/>
                  </a:lnTo>
                  <a:lnTo>
                    <a:pt x="776" y="2211"/>
                  </a:lnTo>
                  <a:lnTo>
                    <a:pt x="746" y="2201"/>
                  </a:lnTo>
                  <a:lnTo>
                    <a:pt x="718" y="2189"/>
                  </a:lnTo>
                  <a:lnTo>
                    <a:pt x="690" y="2177"/>
                  </a:lnTo>
                  <a:lnTo>
                    <a:pt x="662" y="2163"/>
                  </a:lnTo>
                  <a:lnTo>
                    <a:pt x="636" y="2149"/>
                  </a:lnTo>
                  <a:lnTo>
                    <a:pt x="610" y="2133"/>
                  </a:lnTo>
                  <a:lnTo>
                    <a:pt x="586" y="2115"/>
                  </a:lnTo>
                  <a:lnTo>
                    <a:pt x="562" y="2097"/>
                  </a:lnTo>
                  <a:lnTo>
                    <a:pt x="538" y="2079"/>
                  </a:lnTo>
                  <a:lnTo>
                    <a:pt x="516" y="2059"/>
                  </a:lnTo>
                  <a:lnTo>
                    <a:pt x="494" y="2037"/>
                  </a:lnTo>
                  <a:lnTo>
                    <a:pt x="472" y="2015"/>
                  </a:lnTo>
                  <a:lnTo>
                    <a:pt x="452" y="1993"/>
                  </a:lnTo>
                  <a:lnTo>
                    <a:pt x="434" y="1969"/>
                  </a:lnTo>
                  <a:lnTo>
                    <a:pt x="416" y="1945"/>
                  </a:lnTo>
                  <a:lnTo>
                    <a:pt x="398" y="1921"/>
                  </a:lnTo>
                  <a:lnTo>
                    <a:pt x="384" y="1895"/>
                  </a:lnTo>
                  <a:lnTo>
                    <a:pt x="368" y="1867"/>
                  </a:lnTo>
                  <a:lnTo>
                    <a:pt x="354" y="1841"/>
                  </a:lnTo>
                  <a:lnTo>
                    <a:pt x="342" y="1813"/>
                  </a:lnTo>
                  <a:lnTo>
                    <a:pt x="330" y="1785"/>
                  </a:lnTo>
                  <a:lnTo>
                    <a:pt x="320" y="1755"/>
                  </a:lnTo>
                  <a:lnTo>
                    <a:pt x="312" y="1725"/>
                  </a:lnTo>
                  <a:lnTo>
                    <a:pt x="304" y="1695"/>
                  </a:lnTo>
                  <a:lnTo>
                    <a:pt x="298" y="1665"/>
                  </a:lnTo>
                  <a:lnTo>
                    <a:pt x="294" y="1633"/>
                  </a:lnTo>
                  <a:lnTo>
                    <a:pt x="290" y="1603"/>
                  </a:lnTo>
                  <a:lnTo>
                    <a:pt x="288" y="1571"/>
                  </a:lnTo>
                  <a:lnTo>
                    <a:pt x="286" y="1537"/>
                  </a:lnTo>
                  <a:lnTo>
                    <a:pt x="286" y="1537"/>
                  </a:lnTo>
                  <a:lnTo>
                    <a:pt x="288" y="1507"/>
                  </a:lnTo>
                  <a:lnTo>
                    <a:pt x="290" y="1475"/>
                  </a:lnTo>
                  <a:lnTo>
                    <a:pt x="292" y="1443"/>
                  </a:lnTo>
                  <a:lnTo>
                    <a:pt x="298" y="1413"/>
                  </a:lnTo>
                  <a:lnTo>
                    <a:pt x="304" y="1383"/>
                  </a:lnTo>
                  <a:lnTo>
                    <a:pt x="312" y="1353"/>
                  </a:lnTo>
                  <a:lnTo>
                    <a:pt x="320" y="1323"/>
                  </a:lnTo>
                  <a:lnTo>
                    <a:pt x="330" y="1295"/>
                  </a:lnTo>
                  <a:lnTo>
                    <a:pt x="340" y="1267"/>
                  </a:lnTo>
                  <a:lnTo>
                    <a:pt x="352" y="1239"/>
                  </a:lnTo>
                  <a:lnTo>
                    <a:pt x="366" y="1211"/>
                  </a:lnTo>
                  <a:lnTo>
                    <a:pt x="380" y="1185"/>
                  </a:lnTo>
                  <a:lnTo>
                    <a:pt x="396" y="1159"/>
                  </a:lnTo>
                  <a:lnTo>
                    <a:pt x="412" y="1135"/>
                  </a:lnTo>
                  <a:lnTo>
                    <a:pt x="430" y="1111"/>
                  </a:lnTo>
                  <a:lnTo>
                    <a:pt x="448" y="1087"/>
                  </a:lnTo>
                  <a:lnTo>
                    <a:pt x="468" y="1065"/>
                  </a:lnTo>
                  <a:lnTo>
                    <a:pt x="488" y="1043"/>
                  </a:lnTo>
                  <a:lnTo>
                    <a:pt x="510" y="1023"/>
                  </a:lnTo>
                  <a:lnTo>
                    <a:pt x="532" y="1003"/>
                  </a:lnTo>
                  <a:lnTo>
                    <a:pt x="554" y="983"/>
                  </a:lnTo>
                  <a:lnTo>
                    <a:pt x="578" y="965"/>
                  </a:lnTo>
                  <a:lnTo>
                    <a:pt x="602" y="949"/>
                  </a:lnTo>
                  <a:lnTo>
                    <a:pt x="628" y="933"/>
                  </a:lnTo>
                  <a:lnTo>
                    <a:pt x="654" y="917"/>
                  </a:lnTo>
                  <a:lnTo>
                    <a:pt x="680" y="903"/>
                  </a:lnTo>
                  <a:lnTo>
                    <a:pt x="708" y="891"/>
                  </a:lnTo>
                  <a:lnTo>
                    <a:pt x="736" y="878"/>
                  </a:lnTo>
                  <a:lnTo>
                    <a:pt x="764" y="866"/>
                  </a:lnTo>
                  <a:lnTo>
                    <a:pt x="792" y="858"/>
                  </a:lnTo>
                  <a:lnTo>
                    <a:pt x="822" y="850"/>
                  </a:lnTo>
                  <a:lnTo>
                    <a:pt x="852" y="842"/>
                  </a:lnTo>
                  <a:lnTo>
                    <a:pt x="852" y="842"/>
                  </a:lnTo>
                  <a:close/>
                </a:path>
              </a:pathLst>
            </a:custGeom>
            <a:solidFill>
              <a:schemeClr val="accent6"/>
            </a:solidFill>
            <a:ln>
              <a:noFill/>
            </a:ln>
          </p:spPr>
          <p:txBody>
            <a:bodyPr spcFirstLastPara="1" wrap="square" lIns="78175" tIns="39075" rIns="78175" bIns="39075" rtlCol="0" anchor="t" anchorCtr="0">
              <a:noAutofit/>
            </a:bodyPr>
            <a:lstStyle/>
            <a:p>
              <a:pPr marL="0" marR="0" lvl="0" indent="0" algn="l" rtl="0">
                <a:spcBef>
                  <a:spcPts val="0"/>
                </a:spcBef>
                <a:spcAft>
                  <a:spcPts val="0"/>
                </a:spcAft>
                <a:buNone/>
              </a:pPr>
              <a:endParaRPr lang="en-GB" sz="900">
                <a:solidFill>
                  <a:schemeClr val="dk1"/>
                </a:solidFill>
                <a:latin typeface="Arial"/>
                <a:ea typeface="Arial"/>
                <a:cs typeface="Arial"/>
                <a:sym typeface="Arial"/>
              </a:endParaRPr>
            </a:p>
          </p:txBody>
        </p:sp>
      </p:grpSp>
      <p:sp>
        <p:nvSpPr>
          <p:cNvPr id="104" name="Google Shape;3212;p85">
            <a:extLst>
              <a:ext uri="{FF2B5EF4-FFF2-40B4-BE49-F238E27FC236}">
                <a16:creationId xmlns:a16="http://schemas.microsoft.com/office/drawing/2014/main" id="{7B1293DB-AAF1-43E3-8A1A-873B40812226}"/>
              </a:ext>
            </a:extLst>
          </p:cNvPr>
          <p:cNvSpPr/>
          <p:nvPr/>
        </p:nvSpPr>
        <p:spPr>
          <a:xfrm>
            <a:off x="5642225" y="1371786"/>
            <a:ext cx="2255015" cy="539284"/>
          </a:xfrm>
          <a:prstGeom prst="rect">
            <a:avLst/>
          </a:prstGeom>
          <a:noFill/>
          <a:ln>
            <a:noFill/>
          </a:ln>
        </p:spPr>
        <p:txBody>
          <a:bodyPr spcFirstLastPara="1" wrap="square" lIns="0" tIns="0" rIns="0" bIns="0" rtlCol="0" anchor="t" anchorCtr="0">
            <a:noAutofit/>
          </a:bodyPr>
          <a:lstStyle/>
          <a:p>
            <a:pPr marL="0" marR="0" lvl="0" indent="0" algn="l" rtl="0">
              <a:spcBef>
                <a:spcPts val="0"/>
              </a:spcBef>
              <a:spcAft>
                <a:spcPts val="0"/>
              </a:spcAft>
              <a:buNone/>
            </a:pPr>
            <a:r>
              <a:rPr lang="lv-lv" sz="1200" b="1" dirty="0">
                <a:solidFill>
                  <a:srgbClr val="6BA439"/>
                </a:solidFill>
                <a:latin typeface="Arial"/>
                <a:cs typeface="Arial"/>
                <a:sym typeface="Arial"/>
              </a:rPr>
              <a:t>Netika konstatētas finan</a:t>
            </a:r>
            <a:r>
              <a:rPr lang="lv-LV" sz="1200" b="1" dirty="0">
                <a:solidFill>
                  <a:srgbClr val="6BA439"/>
                </a:solidFill>
                <a:latin typeface="Arial"/>
                <a:cs typeface="Arial"/>
                <a:sym typeface="Arial"/>
              </a:rPr>
              <a:t>šu</a:t>
            </a:r>
            <a:r>
              <a:rPr lang="lv-lv" sz="1200" b="1" dirty="0">
                <a:solidFill>
                  <a:srgbClr val="6BA439"/>
                </a:solidFill>
                <a:latin typeface="Arial"/>
                <a:cs typeface="Arial"/>
                <a:sym typeface="Arial"/>
              </a:rPr>
              <a:t> </a:t>
            </a:r>
          </a:p>
          <a:p>
            <a:pPr marL="0" marR="0" lvl="0" indent="0" algn="l" rtl="0">
              <a:spcBef>
                <a:spcPts val="0"/>
              </a:spcBef>
              <a:spcAft>
                <a:spcPts val="0"/>
              </a:spcAft>
              <a:buNone/>
            </a:pPr>
            <a:r>
              <a:rPr lang="lv-lv" sz="1200" b="1" dirty="0">
                <a:solidFill>
                  <a:srgbClr val="6BA439"/>
                </a:solidFill>
                <a:latin typeface="Arial"/>
                <a:cs typeface="Arial"/>
                <a:sym typeface="Arial"/>
              </a:rPr>
              <a:t>grūtības</a:t>
            </a:r>
            <a:endParaRPr lang="en-GB" sz="1200" dirty="0">
              <a:solidFill>
                <a:srgbClr val="6BA439"/>
              </a:solidFill>
            </a:endParaRPr>
          </a:p>
          <a:p>
            <a:pPr marL="0" marR="0" lvl="0" indent="0" algn="l" rtl="0">
              <a:spcBef>
                <a:spcPts val="171"/>
              </a:spcBef>
              <a:spcAft>
                <a:spcPts val="0"/>
              </a:spcAft>
              <a:buNone/>
            </a:pPr>
            <a:r>
              <a:rPr lang="lv-lv" sz="1000" dirty="0">
                <a:latin typeface="Arial"/>
                <a:ea typeface="Arial"/>
                <a:cs typeface="Arial"/>
                <a:sym typeface="Arial"/>
              </a:rPr>
              <a:t>Ja tiek konstatētas finan</a:t>
            </a:r>
            <a:r>
              <a:rPr lang="lv-LV" sz="1000" dirty="0">
                <a:latin typeface="Arial"/>
                <a:ea typeface="Arial"/>
                <a:cs typeface="Arial"/>
                <a:sym typeface="Arial"/>
              </a:rPr>
              <a:t>šu</a:t>
            </a:r>
            <a:r>
              <a:rPr lang="lv-lv" sz="1000" dirty="0">
                <a:latin typeface="Arial"/>
                <a:ea typeface="Arial"/>
                <a:cs typeface="Arial"/>
                <a:sym typeface="Arial"/>
              </a:rPr>
              <a:t> grūtības, turpiniet ar 2. soli. </a:t>
            </a:r>
            <a:endParaRPr lang="en-GB" dirty="0"/>
          </a:p>
        </p:txBody>
      </p:sp>
      <p:grpSp>
        <p:nvGrpSpPr>
          <p:cNvPr id="105" name="Google Shape;3214;p85">
            <a:extLst>
              <a:ext uri="{FF2B5EF4-FFF2-40B4-BE49-F238E27FC236}">
                <a16:creationId xmlns:a16="http://schemas.microsoft.com/office/drawing/2014/main" id="{8E6260D3-B9B7-43C1-8A55-D81254D70C2F}"/>
              </a:ext>
            </a:extLst>
          </p:cNvPr>
          <p:cNvGrpSpPr/>
          <p:nvPr/>
        </p:nvGrpSpPr>
        <p:grpSpPr>
          <a:xfrm>
            <a:off x="8775342" y="706791"/>
            <a:ext cx="597313" cy="568553"/>
            <a:chOff x="988" y="0"/>
            <a:chExt cx="6700" cy="6704"/>
          </a:xfrm>
          <a:solidFill>
            <a:srgbClr val="0057B8"/>
          </a:solidFill>
        </p:grpSpPr>
        <p:sp>
          <p:nvSpPr>
            <p:cNvPr id="106" name="Google Shape;3215;p85">
              <a:extLst>
                <a:ext uri="{FF2B5EF4-FFF2-40B4-BE49-F238E27FC236}">
                  <a16:creationId xmlns:a16="http://schemas.microsoft.com/office/drawing/2014/main" id="{A8AE4293-48E2-4CE0-BC0A-968BF47A9B3F}"/>
                </a:ext>
              </a:extLst>
            </p:cNvPr>
            <p:cNvSpPr/>
            <p:nvPr/>
          </p:nvSpPr>
          <p:spPr>
            <a:xfrm>
              <a:off x="988" y="0"/>
              <a:ext cx="6700" cy="6704"/>
            </a:xfrm>
            <a:custGeom>
              <a:avLst/>
              <a:gdLst/>
              <a:ahLst/>
              <a:cxnLst/>
              <a:rect l="l" t="t" r="r" b="b"/>
              <a:pathLst>
                <a:path w="6700" h="6704" extrusionOk="0">
                  <a:moveTo>
                    <a:pt x="0" y="0"/>
                  </a:moveTo>
                  <a:lnTo>
                    <a:pt x="0" y="6704"/>
                  </a:lnTo>
                  <a:lnTo>
                    <a:pt x="6700" y="6704"/>
                  </a:lnTo>
                  <a:lnTo>
                    <a:pt x="6700" y="0"/>
                  </a:lnTo>
                  <a:lnTo>
                    <a:pt x="0" y="0"/>
                  </a:lnTo>
                  <a:close/>
                  <a:moveTo>
                    <a:pt x="6414" y="6418"/>
                  </a:moveTo>
                  <a:lnTo>
                    <a:pt x="284" y="6418"/>
                  </a:lnTo>
                  <a:lnTo>
                    <a:pt x="284" y="286"/>
                  </a:lnTo>
                  <a:lnTo>
                    <a:pt x="6414" y="286"/>
                  </a:lnTo>
                  <a:lnTo>
                    <a:pt x="6414" y="6418"/>
                  </a:lnTo>
                  <a:close/>
                </a:path>
              </a:pathLst>
            </a:custGeom>
            <a:grpFill/>
            <a:ln>
              <a:noFill/>
            </a:ln>
          </p:spPr>
          <p:txBody>
            <a:bodyPr spcFirstLastPara="1" wrap="square" lIns="78175" tIns="39075" rIns="78175" bIns="39075" rtlCol="0" anchor="t" anchorCtr="0">
              <a:noAutofit/>
            </a:bodyPr>
            <a:lstStyle/>
            <a:p>
              <a:pPr marL="0" marR="0" lvl="0" indent="0" algn="l" rtl="0">
                <a:spcBef>
                  <a:spcPts val="0"/>
                </a:spcBef>
                <a:spcAft>
                  <a:spcPts val="0"/>
                </a:spcAft>
                <a:buNone/>
              </a:pPr>
              <a:endParaRPr lang="en-GB" sz="900">
                <a:solidFill>
                  <a:schemeClr val="dk1"/>
                </a:solidFill>
                <a:latin typeface="Arial"/>
                <a:ea typeface="Arial"/>
                <a:cs typeface="Arial"/>
                <a:sym typeface="Arial"/>
              </a:endParaRPr>
            </a:p>
          </p:txBody>
        </p:sp>
        <p:sp>
          <p:nvSpPr>
            <p:cNvPr id="107" name="Google Shape;3216;p85">
              <a:extLst>
                <a:ext uri="{FF2B5EF4-FFF2-40B4-BE49-F238E27FC236}">
                  <a16:creationId xmlns:a16="http://schemas.microsoft.com/office/drawing/2014/main" id="{E81E9809-2EAA-4CD3-A3D7-5E2AE478087E}"/>
                </a:ext>
              </a:extLst>
            </p:cNvPr>
            <p:cNvSpPr/>
            <p:nvPr/>
          </p:nvSpPr>
          <p:spPr>
            <a:xfrm>
              <a:off x="1910" y="790"/>
              <a:ext cx="4854" cy="5278"/>
            </a:xfrm>
            <a:custGeom>
              <a:avLst/>
              <a:gdLst/>
              <a:ahLst/>
              <a:cxnLst/>
              <a:rect l="l" t="t" r="r" b="b"/>
              <a:pathLst>
                <a:path w="4854" h="5278" extrusionOk="0">
                  <a:moveTo>
                    <a:pt x="930" y="2529"/>
                  </a:moveTo>
                  <a:lnTo>
                    <a:pt x="930" y="2529"/>
                  </a:lnTo>
                  <a:lnTo>
                    <a:pt x="950" y="2583"/>
                  </a:lnTo>
                  <a:lnTo>
                    <a:pt x="970" y="2637"/>
                  </a:lnTo>
                  <a:lnTo>
                    <a:pt x="994" y="2691"/>
                  </a:lnTo>
                  <a:lnTo>
                    <a:pt x="1018" y="2741"/>
                  </a:lnTo>
                  <a:lnTo>
                    <a:pt x="1044" y="2793"/>
                  </a:lnTo>
                  <a:lnTo>
                    <a:pt x="1072" y="2841"/>
                  </a:lnTo>
                  <a:lnTo>
                    <a:pt x="1102" y="2891"/>
                  </a:lnTo>
                  <a:lnTo>
                    <a:pt x="1134" y="2937"/>
                  </a:lnTo>
                  <a:lnTo>
                    <a:pt x="1168" y="2983"/>
                  </a:lnTo>
                  <a:lnTo>
                    <a:pt x="1202" y="3029"/>
                  </a:lnTo>
                  <a:lnTo>
                    <a:pt x="1238" y="3071"/>
                  </a:lnTo>
                  <a:lnTo>
                    <a:pt x="1276" y="3113"/>
                  </a:lnTo>
                  <a:lnTo>
                    <a:pt x="1316" y="3155"/>
                  </a:lnTo>
                  <a:lnTo>
                    <a:pt x="1356" y="3193"/>
                  </a:lnTo>
                  <a:lnTo>
                    <a:pt x="1398" y="3231"/>
                  </a:lnTo>
                  <a:lnTo>
                    <a:pt x="1442" y="3267"/>
                  </a:lnTo>
                  <a:lnTo>
                    <a:pt x="1486" y="3303"/>
                  </a:lnTo>
                  <a:lnTo>
                    <a:pt x="1532" y="3335"/>
                  </a:lnTo>
                  <a:lnTo>
                    <a:pt x="1580" y="3367"/>
                  </a:lnTo>
                  <a:lnTo>
                    <a:pt x="1628" y="3397"/>
                  </a:lnTo>
                  <a:lnTo>
                    <a:pt x="1678" y="3425"/>
                  </a:lnTo>
                  <a:lnTo>
                    <a:pt x="1728" y="3451"/>
                  </a:lnTo>
                  <a:lnTo>
                    <a:pt x="1780" y="3475"/>
                  </a:lnTo>
                  <a:lnTo>
                    <a:pt x="1832" y="3499"/>
                  </a:lnTo>
                  <a:lnTo>
                    <a:pt x="1886" y="3519"/>
                  </a:lnTo>
                  <a:lnTo>
                    <a:pt x="1940" y="3539"/>
                  </a:lnTo>
                  <a:lnTo>
                    <a:pt x="1996" y="3555"/>
                  </a:lnTo>
                  <a:lnTo>
                    <a:pt x="2052" y="3571"/>
                  </a:lnTo>
                  <a:lnTo>
                    <a:pt x="2110" y="3583"/>
                  </a:lnTo>
                  <a:lnTo>
                    <a:pt x="2166" y="3593"/>
                  </a:lnTo>
                  <a:lnTo>
                    <a:pt x="2226" y="3603"/>
                  </a:lnTo>
                  <a:lnTo>
                    <a:pt x="2284" y="3609"/>
                  </a:lnTo>
                  <a:lnTo>
                    <a:pt x="2284" y="4260"/>
                  </a:lnTo>
                  <a:lnTo>
                    <a:pt x="1222" y="4260"/>
                  </a:lnTo>
                  <a:lnTo>
                    <a:pt x="1222" y="5278"/>
                  </a:lnTo>
                  <a:lnTo>
                    <a:pt x="3632" y="5278"/>
                  </a:lnTo>
                  <a:lnTo>
                    <a:pt x="3632" y="4260"/>
                  </a:lnTo>
                  <a:lnTo>
                    <a:pt x="2570" y="4260"/>
                  </a:lnTo>
                  <a:lnTo>
                    <a:pt x="2570" y="3609"/>
                  </a:lnTo>
                  <a:lnTo>
                    <a:pt x="2570" y="3609"/>
                  </a:lnTo>
                  <a:lnTo>
                    <a:pt x="2630" y="3603"/>
                  </a:lnTo>
                  <a:lnTo>
                    <a:pt x="2688" y="3593"/>
                  </a:lnTo>
                  <a:lnTo>
                    <a:pt x="2746" y="3583"/>
                  </a:lnTo>
                  <a:lnTo>
                    <a:pt x="2804" y="3571"/>
                  </a:lnTo>
                  <a:lnTo>
                    <a:pt x="2860" y="3555"/>
                  </a:lnTo>
                  <a:lnTo>
                    <a:pt x="2914" y="3539"/>
                  </a:lnTo>
                  <a:lnTo>
                    <a:pt x="2970" y="3519"/>
                  </a:lnTo>
                  <a:lnTo>
                    <a:pt x="3024" y="3499"/>
                  </a:lnTo>
                  <a:lnTo>
                    <a:pt x="3076" y="3475"/>
                  </a:lnTo>
                  <a:lnTo>
                    <a:pt x="3128" y="3451"/>
                  </a:lnTo>
                  <a:lnTo>
                    <a:pt x="3178" y="3425"/>
                  </a:lnTo>
                  <a:lnTo>
                    <a:pt x="3228" y="3397"/>
                  </a:lnTo>
                  <a:lnTo>
                    <a:pt x="3276" y="3367"/>
                  </a:lnTo>
                  <a:lnTo>
                    <a:pt x="3324" y="3335"/>
                  </a:lnTo>
                  <a:lnTo>
                    <a:pt x="3370" y="3303"/>
                  </a:lnTo>
                  <a:lnTo>
                    <a:pt x="3414" y="3267"/>
                  </a:lnTo>
                  <a:lnTo>
                    <a:pt x="3458" y="3231"/>
                  </a:lnTo>
                  <a:lnTo>
                    <a:pt x="3500" y="3193"/>
                  </a:lnTo>
                  <a:lnTo>
                    <a:pt x="3540" y="3155"/>
                  </a:lnTo>
                  <a:lnTo>
                    <a:pt x="3580" y="3113"/>
                  </a:lnTo>
                  <a:lnTo>
                    <a:pt x="3618" y="3071"/>
                  </a:lnTo>
                  <a:lnTo>
                    <a:pt x="3654" y="3029"/>
                  </a:lnTo>
                  <a:lnTo>
                    <a:pt x="3688" y="2983"/>
                  </a:lnTo>
                  <a:lnTo>
                    <a:pt x="3722" y="2937"/>
                  </a:lnTo>
                  <a:lnTo>
                    <a:pt x="3752" y="2891"/>
                  </a:lnTo>
                  <a:lnTo>
                    <a:pt x="3782" y="2841"/>
                  </a:lnTo>
                  <a:lnTo>
                    <a:pt x="3810" y="2793"/>
                  </a:lnTo>
                  <a:lnTo>
                    <a:pt x="3838" y="2741"/>
                  </a:lnTo>
                  <a:lnTo>
                    <a:pt x="3862" y="2691"/>
                  </a:lnTo>
                  <a:lnTo>
                    <a:pt x="3884" y="2637"/>
                  </a:lnTo>
                  <a:lnTo>
                    <a:pt x="3906" y="2583"/>
                  </a:lnTo>
                  <a:lnTo>
                    <a:pt x="3924" y="2529"/>
                  </a:lnTo>
                  <a:lnTo>
                    <a:pt x="3924" y="2529"/>
                  </a:lnTo>
                  <a:lnTo>
                    <a:pt x="3972" y="2525"/>
                  </a:lnTo>
                  <a:lnTo>
                    <a:pt x="4020" y="2519"/>
                  </a:lnTo>
                  <a:lnTo>
                    <a:pt x="4068" y="2509"/>
                  </a:lnTo>
                  <a:lnTo>
                    <a:pt x="4114" y="2499"/>
                  </a:lnTo>
                  <a:lnTo>
                    <a:pt x="4158" y="2485"/>
                  </a:lnTo>
                  <a:lnTo>
                    <a:pt x="4202" y="2471"/>
                  </a:lnTo>
                  <a:lnTo>
                    <a:pt x="4246" y="2453"/>
                  </a:lnTo>
                  <a:lnTo>
                    <a:pt x="4288" y="2435"/>
                  </a:lnTo>
                  <a:lnTo>
                    <a:pt x="4330" y="2413"/>
                  </a:lnTo>
                  <a:lnTo>
                    <a:pt x="4370" y="2391"/>
                  </a:lnTo>
                  <a:lnTo>
                    <a:pt x="4408" y="2365"/>
                  </a:lnTo>
                  <a:lnTo>
                    <a:pt x="4446" y="2339"/>
                  </a:lnTo>
                  <a:lnTo>
                    <a:pt x="4482" y="2311"/>
                  </a:lnTo>
                  <a:lnTo>
                    <a:pt x="4518" y="2283"/>
                  </a:lnTo>
                  <a:lnTo>
                    <a:pt x="4552" y="2251"/>
                  </a:lnTo>
                  <a:lnTo>
                    <a:pt x="4584" y="2219"/>
                  </a:lnTo>
                  <a:lnTo>
                    <a:pt x="4614" y="2185"/>
                  </a:lnTo>
                  <a:lnTo>
                    <a:pt x="4644" y="2149"/>
                  </a:lnTo>
                  <a:lnTo>
                    <a:pt x="4672" y="2113"/>
                  </a:lnTo>
                  <a:lnTo>
                    <a:pt x="4696" y="2075"/>
                  </a:lnTo>
                  <a:lnTo>
                    <a:pt x="4720" y="2035"/>
                  </a:lnTo>
                  <a:lnTo>
                    <a:pt x="4744" y="1995"/>
                  </a:lnTo>
                  <a:lnTo>
                    <a:pt x="4764" y="1953"/>
                  </a:lnTo>
                  <a:lnTo>
                    <a:pt x="4782" y="1911"/>
                  </a:lnTo>
                  <a:lnTo>
                    <a:pt x="4798" y="1867"/>
                  </a:lnTo>
                  <a:lnTo>
                    <a:pt x="4814" y="1823"/>
                  </a:lnTo>
                  <a:lnTo>
                    <a:pt x="4826" y="1777"/>
                  </a:lnTo>
                  <a:lnTo>
                    <a:pt x="4836" y="1731"/>
                  </a:lnTo>
                  <a:lnTo>
                    <a:pt x="4844" y="1683"/>
                  </a:lnTo>
                  <a:lnTo>
                    <a:pt x="4850" y="1635"/>
                  </a:lnTo>
                  <a:lnTo>
                    <a:pt x="4854" y="1587"/>
                  </a:lnTo>
                  <a:lnTo>
                    <a:pt x="4854" y="1537"/>
                  </a:lnTo>
                  <a:lnTo>
                    <a:pt x="4854" y="1537"/>
                  </a:lnTo>
                  <a:lnTo>
                    <a:pt x="4854" y="1491"/>
                  </a:lnTo>
                  <a:lnTo>
                    <a:pt x="4850" y="1445"/>
                  </a:lnTo>
                  <a:lnTo>
                    <a:pt x="4844" y="1399"/>
                  </a:lnTo>
                  <a:lnTo>
                    <a:pt x="4838" y="1355"/>
                  </a:lnTo>
                  <a:lnTo>
                    <a:pt x="4828" y="1311"/>
                  </a:lnTo>
                  <a:lnTo>
                    <a:pt x="4818" y="1267"/>
                  </a:lnTo>
                  <a:lnTo>
                    <a:pt x="4804" y="1225"/>
                  </a:lnTo>
                  <a:lnTo>
                    <a:pt x="4788" y="1183"/>
                  </a:lnTo>
                  <a:lnTo>
                    <a:pt x="4772" y="1143"/>
                  </a:lnTo>
                  <a:lnTo>
                    <a:pt x="4754" y="1103"/>
                  </a:lnTo>
                  <a:lnTo>
                    <a:pt x="4734" y="1063"/>
                  </a:lnTo>
                  <a:lnTo>
                    <a:pt x="4712" y="1025"/>
                  </a:lnTo>
                  <a:lnTo>
                    <a:pt x="4688" y="989"/>
                  </a:lnTo>
                  <a:lnTo>
                    <a:pt x="4664" y="953"/>
                  </a:lnTo>
                  <a:lnTo>
                    <a:pt x="4636" y="919"/>
                  </a:lnTo>
                  <a:lnTo>
                    <a:pt x="4608" y="884"/>
                  </a:lnTo>
                  <a:lnTo>
                    <a:pt x="4580" y="852"/>
                  </a:lnTo>
                  <a:lnTo>
                    <a:pt x="4548" y="822"/>
                  </a:lnTo>
                  <a:lnTo>
                    <a:pt x="4516" y="792"/>
                  </a:lnTo>
                  <a:lnTo>
                    <a:pt x="4484" y="764"/>
                  </a:lnTo>
                  <a:lnTo>
                    <a:pt x="4450" y="738"/>
                  </a:lnTo>
                  <a:lnTo>
                    <a:pt x="4414" y="712"/>
                  </a:lnTo>
                  <a:lnTo>
                    <a:pt x="4376" y="688"/>
                  </a:lnTo>
                  <a:lnTo>
                    <a:pt x="4338" y="666"/>
                  </a:lnTo>
                  <a:lnTo>
                    <a:pt x="4300" y="646"/>
                  </a:lnTo>
                  <a:lnTo>
                    <a:pt x="4260" y="628"/>
                  </a:lnTo>
                  <a:lnTo>
                    <a:pt x="4220" y="610"/>
                  </a:lnTo>
                  <a:lnTo>
                    <a:pt x="4178" y="596"/>
                  </a:lnTo>
                  <a:lnTo>
                    <a:pt x="4134" y="582"/>
                  </a:lnTo>
                  <a:lnTo>
                    <a:pt x="4092" y="570"/>
                  </a:lnTo>
                  <a:lnTo>
                    <a:pt x="4048" y="562"/>
                  </a:lnTo>
                  <a:lnTo>
                    <a:pt x="4002" y="554"/>
                  </a:lnTo>
                  <a:lnTo>
                    <a:pt x="4002" y="0"/>
                  </a:lnTo>
                  <a:lnTo>
                    <a:pt x="852" y="0"/>
                  </a:lnTo>
                  <a:lnTo>
                    <a:pt x="852" y="554"/>
                  </a:lnTo>
                  <a:lnTo>
                    <a:pt x="852" y="554"/>
                  </a:lnTo>
                  <a:lnTo>
                    <a:pt x="808" y="562"/>
                  </a:lnTo>
                  <a:lnTo>
                    <a:pt x="764" y="570"/>
                  </a:lnTo>
                  <a:lnTo>
                    <a:pt x="720" y="582"/>
                  </a:lnTo>
                  <a:lnTo>
                    <a:pt x="678" y="596"/>
                  </a:lnTo>
                  <a:lnTo>
                    <a:pt x="636" y="610"/>
                  </a:lnTo>
                  <a:lnTo>
                    <a:pt x="596" y="628"/>
                  </a:lnTo>
                  <a:lnTo>
                    <a:pt x="556" y="646"/>
                  </a:lnTo>
                  <a:lnTo>
                    <a:pt x="516" y="666"/>
                  </a:lnTo>
                  <a:lnTo>
                    <a:pt x="478" y="688"/>
                  </a:lnTo>
                  <a:lnTo>
                    <a:pt x="442" y="712"/>
                  </a:lnTo>
                  <a:lnTo>
                    <a:pt x="406" y="738"/>
                  </a:lnTo>
                  <a:lnTo>
                    <a:pt x="372" y="764"/>
                  </a:lnTo>
                  <a:lnTo>
                    <a:pt x="338" y="792"/>
                  </a:lnTo>
                  <a:lnTo>
                    <a:pt x="306" y="822"/>
                  </a:lnTo>
                  <a:lnTo>
                    <a:pt x="276" y="852"/>
                  </a:lnTo>
                  <a:lnTo>
                    <a:pt x="246" y="884"/>
                  </a:lnTo>
                  <a:lnTo>
                    <a:pt x="218" y="919"/>
                  </a:lnTo>
                  <a:lnTo>
                    <a:pt x="192" y="953"/>
                  </a:lnTo>
                  <a:lnTo>
                    <a:pt x="166" y="989"/>
                  </a:lnTo>
                  <a:lnTo>
                    <a:pt x="144" y="1025"/>
                  </a:lnTo>
                  <a:lnTo>
                    <a:pt x="122" y="1063"/>
                  </a:lnTo>
                  <a:lnTo>
                    <a:pt x="102" y="1103"/>
                  </a:lnTo>
                  <a:lnTo>
                    <a:pt x="84" y="1143"/>
                  </a:lnTo>
                  <a:lnTo>
                    <a:pt x="66" y="1183"/>
                  </a:lnTo>
                  <a:lnTo>
                    <a:pt x="52" y="1225"/>
                  </a:lnTo>
                  <a:lnTo>
                    <a:pt x="38" y="1267"/>
                  </a:lnTo>
                  <a:lnTo>
                    <a:pt x="28" y="1311"/>
                  </a:lnTo>
                  <a:lnTo>
                    <a:pt x="18" y="1355"/>
                  </a:lnTo>
                  <a:lnTo>
                    <a:pt x="10" y="1399"/>
                  </a:lnTo>
                  <a:lnTo>
                    <a:pt x="6" y="1445"/>
                  </a:lnTo>
                  <a:lnTo>
                    <a:pt x="2" y="1491"/>
                  </a:lnTo>
                  <a:lnTo>
                    <a:pt x="0" y="1537"/>
                  </a:lnTo>
                  <a:lnTo>
                    <a:pt x="0" y="1537"/>
                  </a:lnTo>
                  <a:lnTo>
                    <a:pt x="2" y="1587"/>
                  </a:lnTo>
                  <a:lnTo>
                    <a:pt x="6" y="1635"/>
                  </a:lnTo>
                  <a:lnTo>
                    <a:pt x="12" y="1683"/>
                  </a:lnTo>
                  <a:lnTo>
                    <a:pt x="20" y="1731"/>
                  </a:lnTo>
                  <a:lnTo>
                    <a:pt x="30" y="1777"/>
                  </a:lnTo>
                  <a:lnTo>
                    <a:pt x="42" y="1823"/>
                  </a:lnTo>
                  <a:lnTo>
                    <a:pt x="56" y="1867"/>
                  </a:lnTo>
                  <a:lnTo>
                    <a:pt x="74" y="1911"/>
                  </a:lnTo>
                  <a:lnTo>
                    <a:pt x="92" y="1953"/>
                  </a:lnTo>
                  <a:lnTo>
                    <a:pt x="112" y="1995"/>
                  </a:lnTo>
                  <a:lnTo>
                    <a:pt x="134" y="2035"/>
                  </a:lnTo>
                  <a:lnTo>
                    <a:pt x="158" y="2075"/>
                  </a:lnTo>
                  <a:lnTo>
                    <a:pt x="184" y="2113"/>
                  </a:lnTo>
                  <a:lnTo>
                    <a:pt x="212" y="2149"/>
                  </a:lnTo>
                  <a:lnTo>
                    <a:pt x="240" y="2185"/>
                  </a:lnTo>
                  <a:lnTo>
                    <a:pt x="272" y="2219"/>
                  </a:lnTo>
                  <a:lnTo>
                    <a:pt x="304" y="2251"/>
                  </a:lnTo>
                  <a:lnTo>
                    <a:pt x="338" y="2283"/>
                  </a:lnTo>
                  <a:lnTo>
                    <a:pt x="372" y="2311"/>
                  </a:lnTo>
                  <a:lnTo>
                    <a:pt x="408" y="2339"/>
                  </a:lnTo>
                  <a:lnTo>
                    <a:pt x="446" y="2365"/>
                  </a:lnTo>
                  <a:lnTo>
                    <a:pt x="486" y="2391"/>
                  </a:lnTo>
                  <a:lnTo>
                    <a:pt x="526" y="2413"/>
                  </a:lnTo>
                  <a:lnTo>
                    <a:pt x="566" y="2435"/>
                  </a:lnTo>
                  <a:lnTo>
                    <a:pt x="610" y="2453"/>
                  </a:lnTo>
                  <a:lnTo>
                    <a:pt x="652" y="2471"/>
                  </a:lnTo>
                  <a:lnTo>
                    <a:pt x="696" y="2485"/>
                  </a:lnTo>
                  <a:lnTo>
                    <a:pt x="742" y="2499"/>
                  </a:lnTo>
                  <a:lnTo>
                    <a:pt x="788" y="2509"/>
                  </a:lnTo>
                  <a:lnTo>
                    <a:pt x="834" y="2519"/>
                  </a:lnTo>
                  <a:lnTo>
                    <a:pt x="882" y="2525"/>
                  </a:lnTo>
                  <a:lnTo>
                    <a:pt x="930" y="2529"/>
                  </a:lnTo>
                  <a:lnTo>
                    <a:pt x="930" y="2529"/>
                  </a:lnTo>
                  <a:close/>
                  <a:moveTo>
                    <a:pt x="3346" y="4992"/>
                  </a:moveTo>
                  <a:lnTo>
                    <a:pt x="1508" y="4992"/>
                  </a:lnTo>
                  <a:lnTo>
                    <a:pt x="1508" y="4546"/>
                  </a:lnTo>
                  <a:lnTo>
                    <a:pt x="3346" y="4546"/>
                  </a:lnTo>
                  <a:lnTo>
                    <a:pt x="3346" y="4992"/>
                  </a:lnTo>
                  <a:close/>
                  <a:moveTo>
                    <a:pt x="4568" y="1537"/>
                  </a:moveTo>
                  <a:lnTo>
                    <a:pt x="4568" y="1537"/>
                  </a:lnTo>
                  <a:lnTo>
                    <a:pt x="4568" y="1571"/>
                  </a:lnTo>
                  <a:lnTo>
                    <a:pt x="4566" y="1603"/>
                  </a:lnTo>
                  <a:lnTo>
                    <a:pt x="4562" y="1633"/>
                  </a:lnTo>
                  <a:lnTo>
                    <a:pt x="4558" y="1665"/>
                  </a:lnTo>
                  <a:lnTo>
                    <a:pt x="4552" y="1695"/>
                  </a:lnTo>
                  <a:lnTo>
                    <a:pt x="4544" y="1725"/>
                  </a:lnTo>
                  <a:lnTo>
                    <a:pt x="4534" y="1755"/>
                  </a:lnTo>
                  <a:lnTo>
                    <a:pt x="4524" y="1785"/>
                  </a:lnTo>
                  <a:lnTo>
                    <a:pt x="4514" y="1813"/>
                  </a:lnTo>
                  <a:lnTo>
                    <a:pt x="4500" y="1841"/>
                  </a:lnTo>
                  <a:lnTo>
                    <a:pt x="4488" y="1867"/>
                  </a:lnTo>
                  <a:lnTo>
                    <a:pt x="4472" y="1895"/>
                  </a:lnTo>
                  <a:lnTo>
                    <a:pt x="4456" y="1921"/>
                  </a:lnTo>
                  <a:lnTo>
                    <a:pt x="4440" y="1945"/>
                  </a:lnTo>
                  <a:lnTo>
                    <a:pt x="4422" y="1969"/>
                  </a:lnTo>
                  <a:lnTo>
                    <a:pt x="4402" y="1993"/>
                  </a:lnTo>
                  <a:lnTo>
                    <a:pt x="4382" y="2015"/>
                  </a:lnTo>
                  <a:lnTo>
                    <a:pt x="4362" y="2037"/>
                  </a:lnTo>
                  <a:lnTo>
                    <a:pt x="4340" y="2059"/>
                  </a:lnTo>
                  <a:lnTo>
                    <a:pt x="4318" y="2079"/>
                  </a:lnTo>
                  <a:lnTo>
                    <a:pt x="4294" y="2097"/>
                  </a:lnTo>
                  <a:lnTo>
                    <a:pt x="4270" y="2115"/>
                  </a:lnTo>
                  <a:lnTo>
                    <a:pt x="4244" y="2133"/>
                  </a:lnTo>
                  <a:lnTo>
                    <a:pt x="4218" y="2149"/>
                  </a:lnTo>
                  <a:lnTo>
                    <a:pt x="4192" y="2163"/>
                  </a:lnTo>
                  <a:lnTo>
                    <a:pt x="4166" y="2177"/>
                  </a:lnTo>
                  <a:lnTo>
                    <a:pt x="4138" y="2189"/>
                  </a:lnTo>
                  <a:lnTo>
                    <a:pt x="4110" y="2201"/>
                  </a:lnTo>
                  <a:lnTo>
                    <a:pt x="4080" y="2211"/>
                  </a:lnTo>
                  <a:lnTo>
                    <a:pt x="4050" y="2221"/>
                  </a:lnTo>
                  <a:lnTo>
                    <a:pt x="4020" y="2227"/>
                  </a:lnTo>
                  <a:lnTo>
                    <a:pt x="3990" y="2235"/>
                  </a:lnTo>
                  <a:lnTo>
                    <a:pt x="3990" y="2235"/>
                  </a:lnTo>
                  <a:lnTo>
                    <a:pt x="3996" y="2187"/>
                  </a:lnTo>
                  <a:lnTo>
                    <a:pt x="4000" y="2139"/>
                  </a:lnTo>
                  <a:lnTo>
                    <a:pt x="4002" y="2091"/>
                  </a:lnTo>
                  <a:lnTo>
                    <a:pt x="4002" y="2041"/>
                  </a:lnTo>
                  <a:lnTo>
                    <a:pt x="4002" y="842"/>
                  </a:lnTo>
                  <a:lnTo>
                    <a:pt x="4002" y="842"/>
                  </a:lnTo>
                  <a:lnTo>
                    <a:pt x="4032" y="850"/>
                  </a:lnTo>
                  <a:lnTo>
                    <a:pt x="4062" y="858"/>
                  </a:lnTo>
                  <a:lnTo>
                    <a:pt x="4092" y="866"/>
                  </a:lnTo>
                  <a:lnTo>
                    <a:pt x="4120" y="878"/>
                  </a:lnTo>
                  <a:lnTo>
                    <a:pt x="4148" y="891"/>
                  </a:lnTo>
                  <a:lnTo>
                    <a:pt x="4174" y="903"/>
                  </a:lnTo>
                  <a:lnTo>
                    <a:pt x="4202" y="917"/>
                  </a:lnTo>
                  <a:lnTo>
                    <a:pt x="4228" y="933"/>
                  </a:lnTo>
                  <a:lnTo>
                    <a:pt x="4252" y="949"/>
                  </a:lnTo>
                  <a:lnTo>
                    <a:pt x="4276" y="965"/>
                  </a:lnTo>
                  <a:lnTo>
                    <a:pt x="4300" y="983"/>
                  </a:lnTo>
                  <a:lnTo>
                    <a:pt x="4324" y="1003"/>
                  </a:lnTo>
                  <a:lnTo>
                    <a:pt x="4346" y="1023"/>
                  </a:lnTo>
                  <a:lnTo>
                    <a:pt x="4366" y="1043"/>
                  </a:lnTo>
                  <a:lnTo>
                    <a:pt x="4388" y="1065"/>
                  </a:lnTo>
                  <a:lnTo>
                    <a:pt x="4406" y="1087"/>
                  </a:lnTo>
                  <a:lnTo>
                    <a:pt x="4426" y="1111"/>
                  </a:lnTo>
                  <a:lnTo>
                    <a:pt x="4442" y="1135"/>
                  </a:lnTo>
                  <a:lnTo>
                    <a:pt x="4460" y="1159"/>
                  </a:lnTo>
                  <a:lnTo>
                    <a:pt x="4474" y="1185"/>
                  </a:lnTo>
                  <a:lnTo>
                    <a:pt x="4490" y="1211"/>
                  </a:lnTo>
                  <a:lnTo>
                    <a:pt x="4502" y="1239"/>
                  </a:lnTo>
                  <a:lnTo>
                    <a:pt x="4514" y="1267"/>
                  </a:lnTo>
                  <a:lnTo>
                    <a:pt x="4526" y="1295"/>
                  </a:lnTo>
                  <a:lnTo>
                    <a:pt x="4536" y="1323"/>
                  </a:lnTo>
                  <a:lnTo>
                    <a:pt x="4544" y="1353"/>
                  </a:lnTo>
                  <a:lnTo>
                    <a:pt x="4552" y="1383"/>
                  </a:lnTo>
                  <a:lnTo>
                    <a:pt x="4558" y="1413"/>
                  </a:lnTo>
                  <a:lnTo>
                    <a:pt x="4562" y="1443"/>
                  </a:lnTo>
                  <a:lnTo>
                    <a:pt x="4566" y="1475"/>
                  </a:lnTo>
                  <a:lnTo>
                    <a:pt x="4568" y="1507"/>
                  </a:lnTo>
                  <a:lnTo>
                    <a:pt x="4568" y="1537"/>
                  </a:lnTo>
                  <a:lnTo>
                    <a:pt x="4568" y="1537"/>
                  </a:lnTo>
                  <a:close/>
                  <a:moveTo>
                    <a:pt x="1138" y="286"/>
                  </a:moveTo>
                  <a:lnTo>
                    <a:pt x="3718" y="286"/>
                  </a:lnTo>
                  <a:lnTo>
                    <a:pt x="3718" y="2041"/>
                  </a:lnTo>
                  <a:lnTo>
                    <a:pt x="3718" y="2041"/>
                  </a:lnTo>
                  <a:lnTo>
                    <a:pt x="3716" y="2107"/>
                  </a:lnTo>
                  <a:lnTo>
                    <a:pt x="3710" y="2173"/>
                  </a:lnTo>
                  <a:lnTo>
                    <a:pt x="3702" y="2237"/>
                  </a:lnTo>
                  <a:lnTo>
                    <a:pt x="3690" y="2301"/>
                  </a:lnTo>
                  <a:lnTo>
                    <a:pt x="3676" y="2363"/>
                  </a:lnTo>
                  <a:lnTo>
                    <a:pt x="3658" y="2425"/>
                  </a:lnTo>
                  <a:lnTo>
                    <a:pt x="3638" y="2485"/>
                  </a:lnTo>
                  <a:lnTo>
                    <a:pt x="3616" y="2543"/>
                  </a:lnTo>
                  <a:lnTo>
                    <a:pt x="3590" y="2599"/>
                  </a:lnTo>
                  <a:lnTo>
                    <a:pt x="3562" y="2655"/>
                  </a:lnTo>
                  <a:lnTo>
                    <a:pt x="3530" y="2709"/>
                  </a:lnTo>
                  <a:lnTo>
                    <a:pt x="3496" y="2761"/>
                  </a:lnTo>
                  <a:lnTo>
                    <a:pt x="3460" y="2813"/>
                  </a:lnTo>
                  <a:lnTo>
                    <a:pt x="3422" y="2861"/>
                  </a:lnTo>
                  <a:lnTo>
                    <a:pt x="3382" y="2907"/>
                  </a:lnTo>
                  <a:lnTo>
                    <a:pt x="3338" y="2953"/>
                  </a:lnTo>
                  <a:lnTo>
                    <a:pt x="3294" y="2995"/>
                  </a:lnTo>
                  <a:lnTo>
                    <a:pt x="3248" y="3035"/>
                  </a:lnTo>
                  <a:lnTo>
                    <a:pt x="3198" y="3075"/>
                  </a:lnTo>
                  <a:lnTo>
                    <a:pt x="3148" y="3111"/>
                  </a:lnTo>
                  <a:lnTo>
                    <a:pt x="3096" y="3143"/>
                  </a:lnTo>
                  <a:lnTo>
                    <a:pt x="3042" y="3175"/>
                  </a:lnTo>
                  <a:lnTo>
                    <a:pt x="2986" y="3203"/>
                  </a:lnTo>
                  <a:lnTo>
                    <a:pt x="2930" y="3229"/>
                  </a:lnTo>
                  <a:lnTo>
                    <a:pt x="2870" y="3253"/>
                  </a:lnTo>
                  <a:lnTo>
                    <a:pt x="2810" y="3273"/>
                  </a:lnTo>
                  <a:lnTo>
                    <a:pt x="2750" y="3289"/>
                  </a:lnTo>
                  <a:lnTo>
                    <a:pt x="2688" y="3305"/>
                  </a:lnTo>
                  <a:lnTo>
                    <a:pt x="2624" y="3315"/>
                  </a:lnTo>
                  <a:lnTo>
                    <a:pt x="2560" y="3323"/>
                  </a:lnTo>
                  <a:lnTo>
                    <a:pt x="2494" y="3329"/>
                  </a:lnTo>
                  <a:lnTo>
                    <a:pt x="2428" y="3331"/>
                  </a:lnTo>
                  <a:lnTo>
                    <a:pt x="2428" y="3331"/>
                  </a:lnTo>
                  <a:lnTo>
                    <a:pt x="2362" y="3329"/>
                  </a:lnTo>
                  <a:lnTo>
                    <a:pt x="2296" y="3323"/>
                  </a:lnTo>
                  <a:lnTo>
                    <a:pt x="2232" y="3315"/>
                  </a:lnTo>
                  <a:lnTo>
                    <a:pt x="2168" y="3305"/>
                  </a:lnTo>
                  <a:lnTo>
                    <a:pt x="2106" y="3289"/>
                  </a:lnTo>
                  <a:lnTo>
                    <a:pt x="2044" y="3273"/>
                  </a:lnTo>
                  <a:lnTo>
                    <a:pt x="1984" y="3253"/>
                  </a:lnTo>
                  <a:lnTo>
                    <a:pt x="1926" y="3229"/>
                  </a:lnTo>
                  <a:lnTo>
                    <a:pt x="1870" y="3203"/>
                  </a:lnTo>
                  <a:lnTo>
                    <a:pt x="1814" y="3175"/>
                  </a:lnTo>
                  <a:lnTo>
                    <a:pt x="1760" y="3143"/>
                  </a:lnTo>
                  <a:lnTo>
                    <a:pt x="1708" y="3111"/>
                  </a:lnTo>
                  <a:lnTo>
                    <a:pt x="1656" y="3075"/>
                  </a:lnTo>
                  <a:lnTo>
                    <a:pt x="1608" y="3035"/>
                  </a:lnTo>
                  <a:lnTo>
                    <a:pt x="1562" y="2995"/>
                  </a:lnTo>
                  <a:lnTo>
                    <a:pt x="1516" y="2953"/>
                  </a:lnTo>
                  <a:lnTo>
                    <a:pt x="1474" y="2907"/>
                  </a:lnTo>
                  <a:lnTo>
                    <a:pt x="1434" y="2861"/>
                  </a:lnTo>
                  <a:lnTo>
                    <a:pt x="1394" y="2813"/>
                  </a:lnTo>
                  <a:lnTo>
                    <a:pt x="1358" y="2761"/>
                  </a:lnTo>
                  <a:lnTo>
                    <a:pt x="1326" y="2709"/>
                  </a:lnTo>
                  <a:lnTo>
                    <a:pt x="1294" y="2655"/>
                  </a:lnTo>
                  <a:lnTo>
                    <a:pt x="1266" y="2599"/>
                  </a:lnTo>
                  <a:lnTo>
                    <a:pt x="1240" y="2543"/>
                  </a:lnTo>
                  <a:lnTo>
                    <a:pt x="1216" y="2485"/>
                  </a:lnTo>
                  <a:lnTo>
                    <a:pt x="1196" y="2425"/>
                  </a:lnTo>
                  <a:lnTo>
                    <a:pt x="1178" y="2363"/>
                  </a:lnTo>
                  <a:lnTo>
                    <a:pt x="1164" y="2301"/>
                  </a:lnTo>
                  <a:lnTo>
                    <a:pt x="1154" y="2237"/>
                  </a:lnTo>
                  <a:lnTo>
                    <a:pt x="1144" y="2173"/>
                  </a:lnTo>
                  <a:lnTo>
                    <a:pt x="1140" y="2107"/>
                  </a:lnTo>
                  <a:lnTo>
                    <a:pt x="1138" y="2041"/>
                  </a:lnTo>
                  <a:lnTo>
                    <a:pt x="1138" y="286"/>
                  </a:lnTo>
                  <a:close/>
                  <a:moveTo>
                    <a:pt x="852" y="842"/>
                  </a:moveTo>
                  <a:lnTo>
                    <a:pt x="852" y="2041"/>
                  </a:lnTo>
                  <a:lnTo>
                    <a:pt x="852" y="2041"/>
                  </a:lnTo>
                  <a:lnTo>
                    <a:pt x="854" y="2091"/>
                  </a:lnTo>
                  <a:lnTo>
                    <a:pt x="856" y="2139"/>
                  </a:lnTo>
                  <a:lnTo>
                    <a:pt x="860" y="2187"/>
                  </a:lnTo>
                  <a:lnTo>
                    <a:pt x="866" y="2235"/>
                  </a:lnTo>
                  <a:lnTo>
                    <a:pt x="866" y="2235"/>
                  </a:lnTo>
                  <a:lnTo>
                    <a:pt x="834" y="2227"/>
                  </a:lnTo>
                  <a:lnTo>
                    <a:pt x="804" y="2221"/>
                  </a:lnTo>
                  <a:lnTo>
                    <a:pt x="776" y="2211"/>
                  </a:lnTo>
                  <a:lnTo>
                    <a:pt x="746" y="2201"/>
                  </a:lnTo>
                  <a:lnTo>
                    <a:pt x="718" y="2189"/>
                  </a:lnTo>
                  <a:lnTo>
                    <a:pt x="690" y="2177"/>
                  </a:lnTo>
                  <a:lnTo>
                    <a:pt x="662" y="2163"/>
                  </a:lnTo>
                  <a:lnTo>
                    <a:pt x="636" y="2149"/>
                  </a:lnTo>
                  <a:lnTo>
                    <a:pt x="610" y="2133"/>
                  </a:lnTo>
                  <a:lnTo>
                    <a:pt x="586" y="2115"/>
                  </a:lnTo>
                  <a:lnTo>
                    <a:pt x="562" y="2097"/>
                  </a:lnTo>
                  <a:lnTo>
                    <a:pt x="538" y="2079"/>
                  </a:lnTo>
                  <a:lnTo>
                    <a:pt x="516" y="2059"/>
                  </a:lnTo>
                  <a:lnTo>
                    <a:pt x="494" y="2037"/>
                  </a:lnTo>
                  <a:lnTo>
                    <a:pt x="472" y="2015"/>
                  </a:lnTo>
                  <a:lnTo>
                    <a:pt x="452" y="1993"/>
                  </a:lnTo>
                  <a:lnTo>
                    <a:pt x="434" y="1969"/>
                  </a:lnTo>
                  <a:lnTo>
                    <a:pt x="416" y="1945"/>
                  </a:lnTo>
                  <a:lnTo>
                    <a:pt x="398" y="1921"/>
                  </a:lnTo>
                  <a:lnTo>
                    <a:pt x="384" y="1895"/>
                  </a:lnTo>
                  <a:lnTo>
                    <a:pt x="368" y="1867"/>
                  </a:lnTo>
                  <a:lnTo>
                    <a:pt x="354" y="1841"/>
                  </a:lnTo>
                  <a:lnTo>
                    <a:pt x="342" y="1813"/>
                  </a:lnTo>
                  <a:lnTo>
                    <a:pt x="330" y="1785"/>
                  </a:lnTo>
                  <a:lnTo>
                    <a:pt x="320" y="1755"/>
                  </a:lnTo>
                  <a:lnTo>
                    <a:pt x="312" y="1725"/>
                  </a:lnTo>
                  <a:lnTo>
                    <a:pt x="304" y="1695"/>
                  </a:lnTo>
                  <a:lnTo>
                    <a:pt x="298" y="1665"/>
                  </a:lnTo>
                  <a:lnTo>
                    <a:pt x="294" y="1633"/>
                  </a:lnTo>
                  <a:lnTo>
                    <a:pt x="290" y="1603"/>
                  </a:lnTo>
                  <a:lnTo>
                    <a:pt x="288" y="1571"/>
                  </a:lnTo>
                  <a:lnTo>
                    <a:pt x="286" y="1537"/>
                  </a:lnTo>
                  <a:lnTo>
                    <a:pt x="286" y="1537"/>
                  </a:lnTo>
                  <a:lnTo>
                    <a:pt x="288" y="1507"/>
                  </a:lnTo>
                  <a:lnTo>
                    <a:pt x="290" y="1475"/>
                  </a:lnTo>
                  <a:lnTo>
                    <a:pt x="292" y="1443"/>
                  </a:lnTo>
                  <a:lnTo>
                    <a:pt x="298" y="1413"/>
                  </a:lnTo>
                  <a:lnTo>
                    <a:pt x="304" y="1383"/>
                  </a:lnTo>
                  <a:lnTo>
                    <a:pt x="312" y="1353"/>
                  </a:lnTo>
                  <a:lnTo>
                    <a:pt x="320" y="1323"/>
                  </a:lnTo>
                  <a:lnTo>
                    <a:pt x="330" y="1295"/>
                  </a:lnTo>
                  <a:lnTo>
                    <a:pt x="340" y="1267"/>
                  </a:lnTo>
                  <a:lnTo>
                    <a:pt x="352" y="1239"/>
                  </a:lnTo>
                  <a:lnTo>
                    <a:pt x="366" y="1211"/>
                  </a:lnTo>
                  <a:lnTo>
                    <a:pt x="380" y="1185"/>
                  </a:lnTo>
                  <a:lnTo>
                    <a:pt x="396" y="1159"/>
                  </a:lnTo>
                  <a:lnTo>
                    <a:pt x="412" y="1135"/>
                  </a:lnTo>
                  <a:lnTo>
                    <a:pt x="430" y="1111"/>
                  </a:lnTo>
                  <a:lnTo>
                    <a:pt x="448" y="1087"/>
                  </a:lnTo>
                  <a:lnTo>
                    <a:pt x="468" y="1065"/>
                  </a:lnTo>
                  <a:lnTo>
                    <a:pt x="488" y="1043"/>
                  </a:lnTo>
                  <a:lnTo>
                    <a:pt x="510" y="1023"/>
                  </a:lnTo>
                  <a:lnTo>
                    <a:pt x="532" y="1003"/>
                  </a:lnTo>
                  <a:lnTo>
                    <a:pt x="554" y="983"/>
                  </a:lnTo>
                  <a:lnTo>
                    <a:pt x="578" y="965"/>
                  </a:lnTo>
                  <a:lnTo>
                    <a:pt x="602" y="949"/>
                  </a:lnTo>
                  <a:lnTo>
                    <a:pt x="628" y="933"/>
                  </a:lnTo>
                  <a:lnTo>
                    <a:pt x="654" y="917"/>
                  </a:lnTo>
                  <a:lnTo>
                    <a:pt x="680" y="903"/>
                  </a:lnTo>
                  <a:lnTo>
                    <a:pt x="708" y="891"/>
                  </a:lnTo>
                  <a:lnTo>
                    <a:pt x="736" y="878"/>
                  </a:lnTo>
                  <a:lnTo>
                    <a:pt x="764" y="866"/>
                  </a:lnTo>
                  <a:lnTo>
                    <a:pt x="792" y="858"/>
                  </a:lnTo>
                  <a:lnTo>
                    <a:pt x="822" y="850"/>
                  </a:lnTo>
                  <a:lnTo>
                    <a:pt x="852" y="842"/>
                  </a:lnTo>
                  <a:lnTo>
                    <a:pt x="852" y="842"/>
                  </a:lnTo>
                  <a:close/>
                </a:path>
              </a:pathLst>
            </a:custGeom>
            <a:grpFill/>
            <a:ln>
              <a:noFill/>
            </a:ln>
          </p:spPr>
          <p:txBody>
            <a:bodyPr spcFirstLastPara="1" wrap="square" lIns="78175" tIns="39075" rIns="78175" bIns="39075" rtlCol="0" anchor="t" anchorCtr="0">
              <a:noAutofit/>
            </a:bodyPr>
            <a:lstStyle/>
            <a:p>
              <a:pPr marL="0" marR="0" lvl="0" indent="0" algn="l" rtl="0">
                <a:spcBef>
                  <a:spcPts val="0"/>
                </a:spcBef>
                <a:spcAft>
                  <a:spcPts val="0"/>
                </a:spcAft>
                <a:buNone/>
              </a:pPr>
              <a:endParaRPr lang="en-GB" sz="900">
                <a:solidFill>
                  <a:schemeClr val="dk1"/>
                </a:solidFill>
                <a:latin typeface="Arial"/>
                <a:ea typeface="Arial"/>
                <a:cs typeface="Arial"/>
                <a:sym typeface="Arial"/>
              </a:endParaRPr>
            </a:p>
          </p:txBody>
        </p:sp>
      </p:grpSp>
      <p:sp>
        <p:nvSpPr>
          <p:cNvPr id="108" name="Google Shape;3212;p85">
            <a:extLst>
              <a:ext uri="{FF2B5EF4-FFF2-40B4-BE49-F238E27FC236}">
                <a16:creationId xmlns:a16="http://schemas.microsoft.com/office/drawing/2014/main" id="{327EA431-7C96-4EF8-A21F-EEA1F869009D}"/>
              </a:ext>
            </a:extLst>
          </p:cNvPr>
          <p:cNvSpPr/>
          <p:nvPr/>
        </p:nvSpPr>
        <p:spPr>
          <a:xfrm>
            <a:off x="9634684" y="435756"/>
            <a:ext cx="1916969" cy="539284"/>
          </a:xfrm>
          <a:prstGeom prst="rect">
            <a:avLst/>
          </a:prstGeom>
          <a:noFill/>
          <a:ln>
            <a:noFill/>
          </a:ln>
        </p:spPr>
        <p:txBody>
          <a:bodyPr spcFirstLastPara="1" wrap="square" lIns="0" tIns="0" rIns="0" bIns="0" rtlCol="0" anchor="t" anchorCtr="0">
            <a:noAutofit/>
          </a:bodyPr>
          <a:lstStyle/>
          <a:p>
            <a:pPr marL="0" marR="0" lvl="0" indent="0" algn="l" rtl="0">
              <a:spcBef>
                <a:spcPts val="0"/>
              </a:spcBef>
              <a:spcAft>
                <a:spcPts val="0"/>
              </a:spcAft>
              <a:buNone/>
            </a:pPr>
            <a:r>
              <a:rPr lang="lv-lv" sz="1300" b="1" dirty="0">
                <a:solidFill>
                  <a:srgbClr val="0057B8"/>
                </a:solidFill>
                <a:latin typeface="Arial"/>
                <a:cs typeface="Arial"/>
                <a:sym typeface="Arial"/>
              </a:rPr>
              <a:t>Viena no </a:t>
            </a:r>
            <a:r>
              <a:rPr lang="lv-LV" sz="1300" b="1" dirty="0">
                <a:solidFill>
                  <a:srgbClr val="0057B8"/>
                </a:solidFill>
                <a:latin typeface="Arial"/>
                <a:cs typeface="Arial"/>
                <a:sym typeface="Arial"/>
              </a:rPr>
              <a:t>restrukturizācijas</a:t>
            </a:r>
            <a:r>
              <a:rPr lang="lv-lv" sz="1300" b="1" dirty="0">
                <a:solidFill>
                  <a:srgbClr val="0057B8"/>
                </a:solidFill>
                <a:latin typeface="Arial"/>
                <a:cs typeface="Arial"/>
                <a:sym typeface="Arial"/>
              </a:rPr>
              <a:t> iespējām atrisināja finan</a:t>
            </a:r>
            <a:r>
              <a:rPr lang="lv-LV" sz="1300" b="1" dirty="0">
                <a:solidFill>
                  <a:srgbClr val="0057B8"/>
                </a:solidFill>
                <a:latin typeface="Arial"/>
                <a:cs typeface="Arial"/>
                <a:sym typeface="Arial"/>
              </a:rPr>
              <a:t>šu</a:t>
            </a:r>
            <a:r>
              <a:rPr lang="lv-lv" sz="1300" b="1" dirty="0">
                <a:solidFill>
                  <a:srgbClr val="0057B8"/>
                </a:solidFill>
                <a:latin typeface="Arial"/>
                <a:cs typeface="Arial"/>
                <a:sym typeface="Arial"/>
              </a:rPr>
              <a:t> </a:t>
            </a:r>
            <a:r>
              <a:rPr lang="lv-LV" sz="1300" b="1" dirty="0">
                <a:solidFill>
                  <a:srgbClr val="0057B8"/>
                </a:solidFill>
                <a:latin typeface="Arial"/>
                <a:cs typeface="Arial"/>
                <a:sym typeface="Arial"/>
              </a:rPr>
              <a:t>grūtīb</a:t>
            </a:r>
            <a:r>
              <a:rPr lang="lv-lv" sz="1300" b="1" dirty="0">
                <a:solidFill>
                  <a:srgbClr val="0057B8"/>
                </a:solidFill>
                <a:latin typeface="Arial"/>
                <a:cs typeface="Arial"/>
                <a:sym typeface="Arial"/>
              </a:rPr>
              <a:t>as</a:t>
            </a:r>
            <a:endParaRPr lang="en-GB" sz="1300" dirty="0">
              <a:solidFill>
                <a:srgbClr val="0057B8"/>
              </a:solidFill>
            </a:endParaRPr>
          </a:p>
          <a:p>
            <a:pPr marL="0" marR="0" lvl="0" indent="0" algn="l" rtl="0">
              <a:spcBef>
                <a:spcPts val="171"/>
              </a:spcBef>
              <a:spcAft>
                <a:spcPts val="0"/>
              </a:spcAft>
              <a:buNone/>
            </a:pPr>
            <a:r>
              <a:rPr lang="lv-lv" sz="900" dirty="0">
                <a:solidFill>
                  <a:schemeClr val="dk1"/>
                </a:solidFill>
                <a:latin typeface="Arial"/>
                <a:ea typeface="Arial"/>
                <a:cs typeface="Arial"/>
                <a:sym typeface="Arial"/>
              </a:rPr>
              <a:t>Pretējā gadījumā pārejiet uz 3. soli. </a:t>
            </a:r>
            <a:endParaRPr lang="en-GB" dirty="0"/>
          </a:p>
        </p:txBody>
      </p:sp>
      <p:sp>
        <p:nvSpPr>
          <p:cNvPr id="77" name="Rectangle 76">
            <a:extLst>
              <a:ext uri="{FF2B5EF4-FFF2-40B4-BE49-F238E27FC236}">
                <a16:creationId xmlns:a16="http://schemas.microsoft.com/office/drawing/2014/main" id="{83E6FE00-E3A7-47D7-8325-33C21CBDE181}"/>
              </a:ext>
            </a:extLst>
          </p:cNvPr>
          <p:cNvSpPr/>
          <p:nvPr/>
        </p:nvSpPr>
        <p:spPr>
          <a:xfrm>
            <a:off x="421240" y="6555251"/>
            <a:ext cx="10759070" cy="152671"/>
          </a:xfrm>
          <a:prstGeom prst="rect">
            <a:avLst/>
          </a:prstGeom>
        </p:spPr>
        <p:txBody>
          <a:bodyPr wrap="square" lIns="0" tIns="0" rIns="0" bIns="0" rtlCol="0">
            <a:spAutoFit/>
          </a:bodyPr>
          <a:lstStyle/>
          <a:p>
            <a:pPr rtl="0">
              <a:lnSpc>
                <a:spcPct val="107000"/>
              </a:lnSpc>
              <a:spcAft>
                <a:spcPts val="800"/>
              </a:spcAft>
            </a:pPr>
            <a:r>
              <a:rPr lang="lv-lv" sz="1000" dirty="0">
                <a:latin typeface="arial" panose="020B0604020202020204" pitchFamily="34" charset="0"/>
                <a:cs typeface="Arial" panose="020B0604020202020204" pitchFamily="34" charset="0"/>
              </a:rPr>
              <a:t>Vienkāršot</a:t>
            </a:r>
            <a:r>
              <a:rPr lang="lv-LV" sz="1000" dirty="0">
                <a:latin typeface="arial" panose="020B0604020202020204" pitchFamily="34" charset="0"/>
                <a:cs typeface="Arial" panose="020B0604020202020204" pitchFamily="34" charset="0"/>
              </a:rPr>
              <a:t>s</a:t>
            </a:r>
            <a:r>
              <a:rPr lang="lv-lv" sz="1000" dirty="0">
                <a:latin typeface="arial" panose="020B0604020202020204" pitchFamily="34" charset="0"/>
                <a:cs typeface="Arial" panose="020B0604020202020204" pitchFamily="34" charset="0"/>
              </a:rPr>
              <a:t> procesa pārskats neatspoguļo visas iespējamās attīstības iespējas. </a:t>
            </a:r>
            <a:r>
              <a:rPr lang="lv-LV" sz="1000" dirty="0">
                <a:latin typeface="arial" panose="020B0604020202020204" pitchFamily="34" charset="0"/>
                <a:cs typeface="Arial" panose="020B0604020202020204" pitchFamily="34" charset="0"/>
              </a:rPr>
              <a:t>Turpiniet lasīt,</a:t>
            </a:r>
            <a:r>
              <a:rPr lang="lv-lv" sz="1000" dirty="0">
                <a:latin typeface="arial" panose="020B0604020202020204" pitchFamily="34" charset="0"/>
                <a:cs typeface="Arial" panose="020B0604020202020204" pitchFamily="34" charset="0"/>
              </a:rPr>
              <a:t> lai iepazītos ar attīstības s</a:t>
            </a:r>
            <a:r>
              <a:rPr lang="lv-LV" sz="1000" dirty="0">
                <a:latin typeface="arial" panose="020B0604020202020204" pitchFamily="34" charset="0"/>
                <a:cs typeface="Arial" panose="020B0604020202020204" pitchFamily="34" charset="0"/>
              </a:rPr>
              <a:t>cenārijiem</a:t>
            </a:r>
            <a:r>
              <a:rPr lang="lv-lv" sz="1000" dirty="0">
                <a:latin typeface="arial" panose="020B0604020202020204" pitchFamily="34" charset="0"/>
                <a:cs typeface="Arial" panose="020B0604020202020204" pitchFamily="34" charset="0"/>
              </a:rPr>
              <a:t> un </a:t>
            </a:r>
            <a:r>
              <a:rPr lang="lv-LV" sz="1000" dirty="0">
                <a:latin typeface="arial" panose="020B0604020202020204" pitchFamily="34" charset="0"/>
                <a:cs typeface="Arial" panose="020B0604020202020204" pitchFamily="34" charset="0"/>
              </a:rPr>
              <a:t>detalizētu i</a:t>
            </a:r>
            <a:r>
              <a:rPr lang="lv-lv" sz="1000" dirty="0">
                <a:latin typeface="arial" panose="020B0604020202020204" pitchFamily="34" charset="0"/>
                <a:cs typeface="Arial" panose="020B0604020202020204" pitchFamily="34" charset="0"/>
              </a:rPr>
              <a:t>nformāciju.   </a:t>
            </a:r>
          </a:p>
        </p:txBody>
      </p:sp>
      <p:cxnSp>
        <p:nvCxnSpPr>
          <p:cNvPr id="69" name="Straight Connector 68">
            <a:extLst>
              <a:ext uri="{FF2B5EF4-FFF2-40B4-BE49-F238E27FC236}">
                <a16:creationId xmlns:a16="http://schemas.microsoft.com/office/drawing/2014/main" id="{6EF2945F-9AF0-42F0-8659-2CCBCB9C39C3}"/>
              </a:ext>
            </a:extLst>
          </p:cNvPr>
          <p:cNvCxnSpPr>
            <a:cxnSpLocks/>
          </p:cNvCxnSpPr>
          <p:nvPr/>
        </p:nvCxnSpPr>
        <p:spPr>
          <a:xfrm>
            <a:off x="6769732" y="5934731"/>
            <a:ext cx="1446110" cy="0"/>
          </a:xfrm>
          <a:prstGeom prst="line">
            <a:avLst/>
          </a:prstGeom>
          <a:ln w="3175">
            <a:solidFill>
              <a:schemeClr val="bg1">
                <a:alpha val="5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696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012C5B0-BBB4-4950-8C1C-DE54A8F3C32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74" name="think-cell Slide" r:id="rId6" imgW="395" imgH="394" progId="TCLayout.ActiveDocument.1">
                  <p:embed/>
                </p:oleObj>
              </mc:Choice>
              <mc:Fallback>
                <p:oleObj name="think-cell Slide" r:id="rId6" imgW="395" imgH="394" progId="TCLayout.ActiveDocument.1">
                  <p:embed/>
                  <p:pic>
                    <p:nvPicPr>
                      <p:cNvPr id="6" name="Object 5" hidden="1">
                        <a:extLst>
                          <a:ext uri="{FF2B5EF4-FFF2-40B4-BE49-F238E27FC236}">
                            <a16:creationId xmlns:a16="http://schemas.microsoft.com/office/drawing/2014/main" id="{A012C5B0-BBB4-4950-8C1C-DE54A8F3C32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1AEC505A-B08C-4FC3-B144-EA2C2960060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Georgia" panose="02040502050405020303" pitchFamily="18" charset="0"/>
            </a:endParaRPr>
          </a:p>
        </p:txBody>
      </p:sp>
      <p:sp>
        <p:nvSpPr>
          <p:cNvPr id="25" name="Rectangle 24">
            <a:extLst>
              <a:ext uri="{FF2B5EF4-FFF2-40B4-BE49-F238E27FC236}">
                <a16:creationId xmlns:a16="http://schemas.microsoft.com/office/drawing/2014/main" id="{F749D8FA-B6E5-4D5A-A4EB-15CED23AE592}"/>
              </a:ext>
            </a:extLst>
          </p:cNvPr>
          <p:cNvSpPr/>
          <p:nvPr/>
        </p:nvSpPr>
        <p:spPr>
          <a:xfrm>
            <a:off x="2724150" y="2590800"/>
            <a:ext cx="2343150" cy="3754438"/>
          </a:xfrm>
          <a:prstGeom prst="rect">
            <a:avLst/>
          </a:prstGeom>
          <a:pattFill prst="ltUpDiag">
            <a:fgClr>
              <a:schemeClr val="bg1">
                <a:lumMod val="85000"/>
              </a:schemeClr>
            </a:fgClr>
            <a:bgClr>
              <a:schemeClr val="bg1"/>
            </a:bgClr>
          </a:pattFill>
          <a:ln w="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b"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srgbClr val="990066"/>
                </a:solidFill>
                <a:effectLst/>
                <a:uLnTx/>
                <a:uFillTx/>
                <a:latin typeface="arial" panose="020B0604020202020204" pitchFamily="34" charset="0"/>
                <a:ea typeface="+mn-ea"/>
                <a:cs typeface="+mn-cs"/>
              </a:rPr>
              <a:t>Īstais laiks darbības pārstrukturēšanai</a:t>
            </a:r>
          </a:p>
        </p:txBody>
      </p:sp>
      <p:sp>
        <p:nvSpPr>
          <p:cNvPr id="53" name="Rectangle 52">
            <a:extLst>
              <a:ext uri="{FF2B5EF4-FFF2-40B4-BE49-F238E27FC236}">
                <a16:creationId xmlns:a16="http://schemas.microsoft.com/office/drawing/2014/main" id="{2F3D502C-E436-4DD8-9533-706747F0335F}"/>
              </a:ext>
            </a:extLst>
          </p:cNvPr>
          <p:cNvSpPr/>
          <p:nvPr/>
        </p:nvSpPr>
        <p:spPr>
          <a:xfrm>
            <a:off x="407988" y="2024063"/>
            <a:ext cx="6160978" cy="35142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Kā saprast, kad ir īstais laiks sākt darbības </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restrukturizāciju</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 </a:t>
            </a:r>
          </a:p>
        </p:txBody>
      </p:sp>
      <p:sp>
        <p:nvSpPr>
          <p:cNvPr id="54" name="Google Shape;208;p16">
            <a:extLst>
              <a:ext uri="{FF2B5EF4-FFF2-40B4-BE49-F238E27FC236}">
                <a16:creationId xmlns:a16="http://schemas.microsoft.com/office/drawing/2014/main" id="{D327DB94-AEDB-4369-ADCA-6DA8E51A2755}"/>
              </a:ext>
            </a:extLst>
          </p:cNvPr>
          <p:cNvSpPr txBox="1"/>
          <p:nvPr/>
        </p:nvSpPr>
        <p:spPr>
          <a:xfrm>
            <a:off x="1931125" y="3811478"/>
            <a:ext cx="928810" cy="423645"/>
          </a:xfrm>
          <a:prstGeom prst="rect">
            <a:avLst/>
          </a:prstGeom>
          <a:noFill/>
          <a:ln>
            <a:noFill/>
          </a:ln>
        </p:spPr>
        <p:txBody>
          <a:bodyPr spcFirstLastPara="1" wrap="square" lIns="91425" tIns="91425" rIns="91425" bIns="91425"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black"/>
                </a:solidFill>
                <a:effectLst/>
                <a:uLnTx/>
                <a:uFillTx/>
                <a:latin typeface="arial" panose="020B0604020202020204" pitchFamily="34" charset="0"/>
                <a:ea typeface="+mn-ea"/>
                <a:cs typeface="+mn-cs"/>
              </a:rPr>
              <a:t>Stratēģiskā krīze</a:t>
            </a:r>
            <a:endParaRPr kumimoji="0"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0" name="Google Shape;208;p16">
            <a:extLst>
              <a:ext uri="{FF2B5EF4-FFF2-40B4-BE49-F238E27FC236}">
                <a16:creationId xmlns:a16="http://schemas.microsoft.com/office/drawing/2014/main" id="{2D4DC182-1E1A-4A68-BBB4-BFAEDEE9212A}"/>
              </a:ext>
            </a:extLst>
          </p:cNvPr>
          <p:cNvSpPr txBox="1"/>
          <p:nvPr/>
        </p:nvSpPr>
        <p:spPr>
          <a:xfrm>
            <a:off x="407988" y="5467351"/>
            <a:ext cx="1138872" cy="341035"/>
          </a:xfrm>
          <a:prstGeom prst="rect">
            <a:avLst/>
          </a:prstGeom>
          <a:noFill/>
          <a:ln>
            <a:noFill/>
          </a:ln>
        </p:spPr>
        <p:txBody>
          <a:bodyPr spcFirstLastPara="1"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black"/>
                </a:solidFill>
                <a:effectLst/>
                <a:uLnTx/>
                <a:uFillTx/>
                <a:latin typeface="arial" panose="020B0604020202020204" pitchFamily="34" charset="0"/>
                <a:ea typeface="+mn-ea"/>
                <a:cs typeface="+mn-cs"/>
              </a:rPr>
              <a:t>Problēm</a:t>
            </a:r>
            <a:r>
              <a:rPr lang="lv-LV" sz="1000" b="1" i="0" u="none" strike="noStrike" kern="1200" cap="none" spc="0" normalizeH="0" noProof="0" dirty="0">
                <a:ln>
                  <a:noFill/>
                </a:ln>
                <a:solidFill>
                  <a:prstClr val="black"/>
                </a:solidFill>
                <a:effectLst/>
                <a:uLnTx/>
                <a:uFillTx/>
                <a:latin typeface="arial" panose="020B0604020202020204" pitchFamily="34" charset="0"/>
                <a:ea typeface="+mn-ea"/>
                <a:cs typeface="+mn-cs"/>
              </a:rPr>
              <a:t>u</a:t>
            </a:r>
            <a:r>
              <a:rPr lang="lv-lv" sz="1000" b="1" i="0" u="none" strike="noStrike" kern="1200" cap="none" spc="0" normalizeH="0" noProof="0" dirty="0">
                <a:ln>
                  <a:noFill/>
                </a:ln>
                <a:solidFill>
                  <a:prstClr val="black"/>
                </a:solidFill>
                <a:effectLst/>
                <a:uLnTx/>
                <a:uFillTx/>
                <a:latin typeface="arial" panose="020B0604020202020204" pitchFamily="34" charset="0"/>
                <a:ea typeface="+mn-ea"/>
                <a:cs typeface="+mn-cs"/>
              </a:rPr>
              <a:t> var </a:t>
            </a:r>
            <a:r>
              <a:rPr lang="lv-lv" sz="1000" b="1" dirty="0">
                <a:solidFill>
                  <a:prstClr val="black"/>
                </a:solidFill>
                <a:latin typeface="arial" panose="020B0604020202020204" pitchFamily="34" charset="0"/>
              </a:rPr>
              <a:t>ieraudzīt</a:t>
            </a:r>
            <a:r>
              <a:rPr lang="lv-lv" sz="1000" b="1" i="0" u="none" strike="noStrike" kern="1200" cap="none" spc="0" normalizeH="0" noProof="0" dirty="0">
                <a:ln>
                  <a:noFill/>
                </a:ln>
                <a:solidFill>
                  <a:prstClr val="black"/>
                </a:solidFill>
                <a:effectLst/>
                <a:uLnTx/>
                <a:uFillTx/>
                <a:latin typeface="arial" panose="020B0604020202020204" pitchFamily="34" charset="0"/>
                <a:ea typeface="+mn-ea"/>
                <a:cs typeface="+mn-cs"/>
              </a:rPr>
              <a:t>:</a:t>
            </a:r>
            <a:endParaRPr kumimoji="0"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1" name="Google Shape;208;p16">
            <a:extLst>
              <a:ext uri="{FF2B5EF4-FFF2-40B4-BE49-F238E27FC236}">
                <a16:creationId xmlns:a16="http://schemas.microsoft.com/office/drawing/2014/main" id="{BE87F4E8-AB0C-42BC-9190-24A610270B92}"/>
              </a:ext>
            </a:extLst>
          </p:cNvPr>
          <p:cNvSpPr txBox="1"/>
          <p:nvPr/>
        </p:nvSpPr>
        <p:spPr>
          <a:xfrm>
            <a:off x="1716926" y="5490211"/>
            <a:ext cx="1425574" cy="341035"/>
          </a:xfrm>
          <a:prstGeom prst="rect">
            <a:avLst/>
          </a:prstGeom>
          <a:solidFill>
            <a:srgbClr val="EADBE5"/>
          </a:solidFill>
          <a:ln>
            <a:noFill/>
          </a:ln>
        </p:spPr>
        <p:txBody>
          <a:bodyPr spcFirstLastPara="1" wrap="square" lIns="91425" tIns="91425" rIns="91425" bIns="91425"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black"/>
                </a:solidFill>
                <a:effectLst/>
                <a:uLnTx/>
                <a:uFillTx/>
                <a:latin typeface="arial" panose="020B0604020202020204" pitchFamily="34" charset="0"/>
                <a:ea typeface="+mn-ea"/>
                <a:cs typeface="+mn-cs"/>
              </a:rPr>
              <a:t>P</a:t>
            </a:r>
            <a:r>
              <a:rPr lang="lv-lv" sz="1000" b="1" i="0" u="none" strike="noStrike" kern="1200" cap="none" spc="0" normalizeH="0" noProof="0" dirty="0">
                <a:ln>
                  <a:noFill/>
                </a:ln>
                <a:solidFill>
                  <a:prstClr val="black"/>
                </a:solidFill>
                <a:effectLst/>
                <a:uLnTx/>
                <a:uFillTx/>
                <a:latin typeface="arial" panose="020B0604020202020204" pitchFamily="34" charset="0"/>
                <a:ea typeface="+mn-ea"/>
                <a:cs typeface="+mn-cs"/>
              </a:rPr>
              <a:t>eļņas un zaudējumu aprēķinā</a:t>
            </a:r>
          </a:p>
        </p:txBody>
      </p:sp>
      <p:sp>
        <p:nvSpPr>
          <p:cNvPr id="62" name="Google Shape;208;p16">
            <a:extLst>
              <a:ext uri="{FF2B5EF4-FFF2-40B4-BE49-F238E27FC236}">
                <a16:creationId xmlns:a16="http://schemas.microsoft.com/office/drawing/2014/main" id="{5441E45B-3A42-4885-9222-802C262DD8C8}"/>
              </a:ext>
            </a:extLst>
          </p:cNvPr>
          <p:cNvSpPr txBox="1"/>
          <p:nvPr/>
        </p:nvSpPr>
        <p:spPr>
          <a:xfrm>
            <a:off x="3193674" y="5490210"/>
            <a:ext cx="1425575" cy="341035"/>
          </a:xfrm>
          <a:prstGeom prst="rect">
            <a:avLst/>
          </a:prstGeom>
          <a:solidFill>
            <a:srgbClr val="D096BD"/>
          </a:solidFill>
          <a:ln>
            <a:noFill/>
          </a:ln>
        </p:spPr>
        <p:txBody>
          <a:bodyPr spcFirstLastPara="1" wrap="square" lIns="91425" tIns="91425" rIns="91425" bIns="91425"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white"/>
                </a:solidFill>
                <a:effectLst/>
                <a:uLnTx/>
                <a:uFillTx/>
                <a:latin typeface="arial" panose="020B0604020202020204" pitchFamily="34" charset="0"/>
                <a:ea typeface="+mn-ea"/>
                <a:cs typeface="+mn-cs"/>
              </a:rPr>
              <a:t>B</a:t>
            </a:r>
            <a:r>
              <a:rPr lang="lv-lv" sz="1000" b="1" i="0" u="none" strike="noStrike" kern="1200" cap="none" spc="0" normalizeH="0" noProof="0" dirty="0">
                <a:ln>
                  <a:noFill/>
                </a:ln>
                <a:solidFill>
                  <a:prstClr val="white"/>
                </a:solidFill>
                <a:effectLst/>
                <a:uLnTx/>
                <a:uFillTx/>
                <a:latin typeface="arial" panose="020B0604020202020204" pitchFamily="34" charset="0"/>
                <a:ea typeface="+mn-ea"/>
                <a:cs typeface="+mn-cs"/>
              </a:rPr>
              <a:t>ilancē</a:t>
            </a:r>
          </a:p>
        </p:txBody>
      </p:sp>
      <p:sp>
        <p:nvSpPr>
          <p:cNvPr id="63" name="Google Shape;208;p16">
            <a:extLst>
              <a:ext uri="{FF2B5EF4-FFF2-40B4-BE49-F238E27FC236}">
                <a16:creationId xmlns:a16="http://schemas.microsoft.com/office/drawing/2014/main" id="{63B65D15-3E4A-4A7E-902D-D2B92E8A2019}"/>
              </a:ext>
            </a:extLst>
          </p:cNvPr>
          <p:cNvSpPr txBox="1"/>
          <p:nvPr/>
        </p:nvSpPr>
        <p:spPr>
          <a:xfrm>
            <a:off x="4670425" y="5490210"/>
            <a:ext cx="1425575" cy="341035"/>
          </a:xfrm>
          <a:prstGeom prst="rect">
            <a:avLst/>
          </a:prstGeom>
          <a:solidFill>
            <a:schemeClr val="accent1"/>
          </a:solidFill>
          <a:ln>
            <a:noFill/>
          </a:ln>
        </p:spPr>
        <p:txBody>
          <a:bodyPr spcFirstLastPara="1" wrap="square" lIns="91425" tIns="91425" rIns="91425" bIns="91425"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white"/>
                </a:solidFill>
                <a:effectLst/>
                <a:uLnTx/>
                <a:uFillTx/>
                <a:latin typeface="arial" panose="020B0604020202020204" pitchFamily="34" charset="0"/>
                <a:ea typeface="+mn-ea"/>
                <a:cs typeface="+mn-cs"/>
              </a:rPr>
              <a:t>N</a:t>
            </a:r>
            <a:r>
              <a:rPr lang="lv-lv" sz="1000" b="1" i="0" u="none" strike="noStrike" kern="1200" cap="none" spc="0" normalizeH="0" noProof="0" dirty="0">
                <a:ln>
                  <a:noFill/>
                </a:ln>
                <a:solidFill>
                  <a:prstClr val="white"/>
                </a:solidFill>
                <a:effectLst/>
                <a:uLnTx/>
                <a:uFillTx/>
                <a:latin typeface="arial" panose="020B0604020202020204" pitchFamily="34" charset="0"/>
                <a:ea typeface="+mn-ea"/>
                <a:cs typeface="+mn-cs"/>
              </a:rPr>
              <a:t>audas plūsmas pārskatā</a:t>
            </a:r>
          </a:p>
        </p:txBody>
      </p:sp>
      <p:sp>
        <p:nvSpPr>
          <p:cNvPr id="64" name="Google Shape;208;p16">
            <a:extLst>
              <a:ext uri="{FF2B5EF4-FFF2-40B4-BE49-F238E27FC236}">
                <a16:creationId xmlns:a16="http://schemas.microsoft.com/office/drawing/2014/main" id="{0258B536-CF41-47A9-8EB3-724A13C61625}"/>
              </a:ext>
            </a:extLst>
          </p:cNvPr>
          <p:cNvSpPr txBox="1"/>
          <p:nvPr/>
        </p:nvSpPr>
        <p:spPr>
          <a:xfrm>
            <a:off x="3339507" y="4176915"/>
            <a:ext cx="1158242" cy="423645"/>
          </a:xfrm>
          <a:prstGeom prst="rect">
            <a:avLst/>
          </a:prstGeom>
          <a:noFill/>
          <a:ln>
            <a:noFill/>
          </a:ln>
        </p:spPr>
        <p:txBody>
          <a:bodyPr spcFirstLastPara="1" wrap="square" lIns="91425" tIns="91425" rIns="91425" bIns="91425"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black"/>
                </a:solidFill>
                <a:effectLst/>
                <a:uLnTx/>
                <a:uFillTx/>
                <a:latin typeface="arial" panose="020B0604020202020204" pitchFamily="34" charset="0"/>
                <a:ea typeface="+mn-ea"/>
                <a:cs typeface="+mn-cs"/>
              </a:rPr>
              <a:t>Rentabilitātes krīze</a:t>
            </a:r>
          </a:p>
        </p:txBody>
      </p:sp>
      <p:sp>
        <p:nvSpPr>
          <p:cNvPr id="65" name="Google Shape;208;p16">
            <a:extLst>
              <a:ext uri="{FF2B5EF4-FFF2-40B4-BE49-F238E27FC236}">
                <a16:creationId xmlns:a16="http://schemas.microsoft.com/office/drawing/2014/main" id="{5A94640B-8280-49AA-AF4D-5C492EBB51E0}"/>
              </a:ext>
            </a:extLst>
          </p:cNvPr>
          <p:cNvSpPr txBox="1"/>
          <p:nvPr/>
        </p:nvSpPr>
        <p:spPr>
          <a:xfrm>
            <a:off x="4977321" y="4600560"/>
            <a:ext cx="878891" cy="423645"/>
          </a:xfrm>
          <a:prstGeom prst="rect">
            <a:avLst/>
          </a:prstGeom>
          <a:noFill/>
          <a:ln>
            <a:noFill/>
          </a:ln>
        </p:spPr>
        <p:txBody>
          <a:bodyPr spcFirstLastPara="1" wrap="square" lIns="91425" tIns="91425" rIns="91425" bIns="91425"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black"/>
                </a:solidFill>
                <a:effectLst/>
                <a:uLnTx/>
                <a:uFillTx/>
                <a:latin typeface="arial" panose="020B0604020202020204" pitchFamily="34" charset="0"/>
                <a:ea typeface="+mn-ea"/>
                <a:cs typeface="+mn-cs"/>
              </a:rPr>
              <a:t>Likviditātes krīze</a:t>
            </a:r>
          </a:p>
        </p:txBody>
      </p:sp>
      <p:grpSp>
        <p:nvGrpSpPr>
          <p:cNvPr id="19" name="Group 18">
            <a:extLst>
              <a:ext uri="{FF2B5EF4-FFF2-40B4-BE49-F238E27FC236}">
                <a16:creationId xmlns:a16="http://schemas.microsoft.com/office/drawing/2014/main" id="{BE75B177-2A91-456F-AD36-D1A66C3967B5}"/>
              </a:ext>
            </a:extLst>
          </p:cNvPr>
          <p:cNvGrpSpPr/>
          <p:nvPr/>
        </p:nvGrpSpPr>
        <p:grpSpPr>
          <a:xfrm>
            <a:off x="1691339" y="2667000"/>
            <a:ext cx="2953497" cy="3191183"/>
            <a:chOff x="1691339" y="2634863"/>
            <a:chExt cx="2953497" cy="3309045"/>
          </a:xfrm>
        </p:grpSpPr>
        <p:cxnSp>
          <p:nvCxnSpPr>
            <p:cNvPr id="58" name="Straight Connector 57">
              <a:extLst>
                <a:ext uri="{FF2B5EF4-FFF2-40B4-BE49-F238E27FC236}">
                  <a16:creationId xmlns:a16="http://schemas.microsoft.com/office/drawing/2014/main" id="{8D39560B-65B8-4F89-8D04-556DFC7132CB}"/>
                </a:ext>
              </a:extLst>
            </p:cNvPr>
            <p:cNvCxnSpPr>
              <a:cxnSpLocks/>
            </p:cNvCxnSpPr>
            <p:nvPr/>
          </p:nvCxnSpPr>
          <p:spPr>
            <a:xfrm>
              <a:off x="3168087" y="2743508"/>
              <a:ext cx="0" cy="3200400"/>
            </a:xfrm>
            <a:prstGeom prst="line">
              <a:avLst/>
            </a:prstGeom>
            <a:ln w="6350"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9" name="Straight Connector 58">
              <a:extLst>
                <a:ext uri="{FF2B5EF4-FFF2-40B4-BE49-F238E27FC236}">
                  <a16:creationId xmlns:a16="http://schemas.microsoft.com/office/drawing/2014/main" id="{CA9F0E53-9421-4322-B1A9-728EB606610A}"/>
                </a:ext>
              </a:extLst>
            </p:cNvPr>
            <p:cNvCxnSpPr>
              <a:cxnSpLocks/>
            </p:cNvCxnSpPr>
            <p:nvPr/>
          </p:nvCxnSpPr>
          <p:spPr>
            <a:xfrm>
              <a:off x="4644836" y="3391426"/>
              <a:ext cx="0" cy="2525545"/>
            </a:xfrm>
            <a:prstGeom prst="line">
              <a:avLst/>
            </a:prstGeom>
            <a:ln w="6350"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9" name="Straight Connector 68">
              <a:extLst>
                <a:ext uri="{FF2B5EF4-FFF2-40B4-BE49-F238E27FC236}">
                  <a16:creationId xmlns:a16="http://schemas.microsoft.com/office/drawing/2014/main" id="{AF043E34-396C-48CF-87AE-8240572CDCF9}"/>
                </a:ext>
              </a:extLst>
            </p:cNvPr>
            <p:cNvCxnSpPr>
              <a:cxnSpLocks/>
            </p:cNvCxnSpPr>
            <p:nvPr/>
          </p:nvCxnSpPr>
          <p:spPr>
            <a:xfrm>
              <a:off x="1691339" y="2634863"/>
              <a:ext cx="0" cy="3309045"/>
            </a:xfrm>
            <a:prstGeom prst="line">
              <a:avLst/>
            </a:prstGeom>
            <a:ln w="6350"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
        <p:nvSpPr>
          <p:cNvPr id="11" name="TextBox 10">
            <a:extLst>
              <a:ext uri="{FF2B5EF4-FFF2-40B4-BE49-F238E27FC236}">
                <a16:creationId xmlns:a16="http://schemas.microsoft.com/office/drawing/2014/main" id="{8FD3B563-14CB-4282-A624-5EA72A1CABB0}"/>
              </a:ext>
            </a:extLst>
          </p:cNvPr>
          <p:cNvSpPr txBox="1"/>
          <p:nvPr/>
        </p:nvSpPr>
        <p:spPr>
          <a:xfrm>
            <a:off x="407988" y="2387600"/>
            <a:ext cx="5688012" cy="1692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1" i="0" u="none" strike="noStrike" kern="1200" cap="none" spc="0" normalizeH="0" noProof="0">
                <a:ln>
                  <a:noFill/>
                </a:ln>
                <a:solidFill>
                  <a:prstClr val="black"/>
                </a:solidFill>
                <a:effectLst/>
                <a:uLnTx/>
                <a:uFillTx/>
                <a:latin typeface="arial" panose="020B0604020202020204" pitchFamily="34" charset="0"/>
                <a:ea typeface="+mn-ea"/>
                <a:cs typeface="+mn-cs"/>
              </a:rPr>
              <a:t>Korporatīvās krīzes līkne</a:t>
            </a:r>
            <a:endParaRPr kumimoji="0" lang="pl-PL"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cxnSp>
        <p:nvCxnSpPr>
          <p:cNvPr id="16" name="Straight Arrow Connector 15">
            <a:extLst>
              <a:ext uri="{FF2B5EF4-FFF2-40B4-BE49-F238E27FC236}">
                <a16:creationId xmlns:a16="http://schemas.microsoft.com/office/drawing/2014/main" id="{CE252C74-B813-4E15-99FA-6CDF81E289B7}"/>
              </a:ext>
            </a:extLst>
          </p:cNvPr>
          <p:cNvCxnSpPr/>
          <p:nvPr/>
        </p:nvCxnSpPr>
        <p:spPr>
          <a:xfrm>
            <a:off x="407988" y="5924550"/>
            <a:ext cx="5688012" cy="0"/>
          </a:xfrm>
          <a:prstGeom prst="straightConnector1">
            <a:avLst/>
          </a:prstGeom>
          <a:ln w="38100">
            <a:gradFill>
              <a:gsLst>
                <a:gs pos="0">
                  <a:schemeClr val="bg1">
                    <a:lumMod val="95000"/>
                  </a:schemeClr>
                </a:gs>
                <a:gs pos="100000">
                  <a:schemeClr val="tx2"/>
                </a:gs>
              </a:gsLst>
              <a:lin ang="0" scaled="0"/>
            </a:gradFill>
            <a:tailEnd type="triangle"/>
          </a:ln>
        </p:spPr>
        <p:style>
          <a:lnRef idx="1">
            <a:schemeClr val="accent1"/>
          </a:lnRef>
          <a:fillRef idx="0">
            <a:schemeClr val="accent1"/>
          </a:fillRef>
          <a:effectRef idx="0">
            <a:schemeClr val="accent1"/>
          </a:effectRef>
          <a:fontRef idx="minor">
            <a:schemeClr val="tx1"/>
          </a:fontRef>
        </p:style>
      </p:cxnSp>
      <p:sp>
        <p:nvSpPr>
          <p:cNvPr id="71" name="Arc 70">
            <a:extLst>
              <a:ext uri="{FF2B5EF4-FFF2-40B4-BE49-F238E27FC236}">
                <a16:creationId xmlns:a16="http://schemas.microsoft.com/office/drawing/2014/main" id="{0CA96630-1813-4293-8FEE-6302ACFD8D4C}"/>
              </a:ext>
            </a:extLst>
          </p:cNvPr>
          <p:cNvSpPr/>
          <p:nvPr/>
        </p:nvSpPr>
        <p:spPr>
          <a:xfrm>
            <a:off x="-2786380" y="2621704"/>
            <a:ext cx="8882380" cy="5560271"/>
          </a:xfrm>
          <a:prstGeom prst="arc">
            <a:avLst>
              <a:gd name="adj1" fmla="val 16241767"/>
              <a:gd name="adj2" fmla="val 21590110"/>
            </a:avLst>
          </a:prstGeom>
          <a:ln w="28575" cap="flat" cmpd="sng" algn="ctr">
            <a:solidFill>
              <a:schemeClr val="bg1">
                <a:lumMod val="50000"/>
              </a:schemeClr>
            </a:solidFill>
            <a:prstDash val="solid"/>
            <a:round/>
            <a:headEnd type="none" w="med" len="med"/>
            <a:tailEnd type="triangle" w="lg" len="med"/>
          </a:ln>
        </p:spPr>
        <p:style>
          <a:lnRef idx="0">
            <a:scrgbClr r="0" g="0" b="0"/>
          </a:lnRef>
          <a:fillRef idx="0">
            <a:scrgbClr r="0" g="0" b="0"/>
          </a:fillRef>
          <a:effectRef idx="0">
            <a:scrgbClr r="0" g="0" b="0"/>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800000"/>
              </a:solidFill>
              <a:effectLst/>
              <a:uLnTx/>
              <a:uFillTx/>
              <a:latin typeface="arial" panose="020B0604020202020204" pitchFamily="34" charset="0"/>
              <a:ea typeface="+mn-ea"/>
              <a:cs typeface="+mn-cs"/>
            </a:endParaRPr>
          </a:p>
        </p:txBody>
      </p:sp>
      <p:sp>
        <p:nvSpPr>
          <p:cNvPr id="72" name="Google Shape;208;p16">
            <a:extLst>
              <a:ext uri="{FF2B5EF4-FFF2-40B4-BE49-F238E27FC236}">
                <a16:creationId xmlns:a16="http://schemas.microsoft.com/office/drawing/2014/main" id="{D7BA4BD6-6C39-469D-8003-700F79C3A63F}"/>
              </a:ext>
            </a:extLst>
          </p:cNvPr>
          <p:cNvSpPr txBox="1"/>
          <p:nvPr/>
        </p:nvSpPr>
        <p:spPr>
          <a:xfrm>
            <a:off x="1263671" y="6123976"/>
            <a:ext cx="928810" cy="221262"/>
          </a:xfrm>
          <a:prstGeom prst="rect">
            <a:avLst/>
          </a:prstGeom>
          <a:noFill/>
          <a:ln>
            <a:noFill/>
          </a:ln>
        </p:spPr>
        <p:txBody>
          <a:bodyPr spcFirstLastPara="1" wrap="square" lIns="91425" tIns="91425" rIns="91425" bIns="91425"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black"/>
                </a:solidFill>
                <a:effectLst/>
                <a:uLnTx/>
                <a:uFillTx/>
                <a:latin typeface="arial" panose="020B0604020202020204" pitchFamily="34" charset="0"/>
                <a:ea typeface="+mn-ea"/>
                <a:cs typeface="+mn-cs"/>
              </a:rPr>
              <a:t>MIN.</a:t>
            </a:r>
            <a:endParaRPr kumimoji="0"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3" name="Google Shape;208;p16">
            <a:extLst>
              <a:ext uri="{FF2B5EF4-FFF2-40B4-BE49-F238E27FC236}">
                <a16:creationId xmlns:a16="http://schemas.microsoft.com/office/drawing/2014/main" id="{0787D97B-FEAC-4560-8340-510D26114CD8}"/>
              </a:ext>
            </a:extLst>
          </p:cNvPr>
          <p:cNvSpPr txBox="1"/>
          <p:nvPr/>
        </p:nvSpPr>
        <p:spPr>
          <a:xfrm>
            <a:off x="5527095" y="6123976"/>
            <a:ext cx="928810" cy="221262"/>
          </a:xfrm>
          <a:prstGeom prst="rect">
            <a:avLst/>
          </a:prstGeom>
          <a:noFill/>
          <a:ln>
            <a:noFill/>
          </a:ln>
        </p:spPr>
        <p:txBody>
          <a:bodyPr spcFirstLastPara="1" wrap="square" lIns="91425" tIns="91425" rIns="91425" bIns="91425"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black"/>
                </a:solidFill>
                <a:effectLst/>
                <a:uLnTx/>
                <a:uFillTx/>
                <a:latin typeface="arial" panose="020B0604020202020204" pitchFamily="34" charset="0"/>
                <a:ea typeface="+mn-ea"/>
                <a:cs typeface="+mn-cs"/>
              </a:rPr>
              <a:t>MAKS.</a:t>
            </a:r>
            <a:endParaRPr kumimoji="0"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4" name="TextBox 73">
            <a:extLst>
              <a:ext uri="{FF2B5EF4-FFF2-40B4-BE49-F238E27FC236}">
                <a16:creationId xmlns:a16="http://schemas.microsoft.com/office/drawing/2014/main" id="{3353F975-A4D4-412B-B64A-4A15EA2F42CF}"/>
              </a:ext>
            </a:extLst>
          </p:cNvPr>
          <p:cNvSpPr txBox="1"/>
          <p:nvPr/>
        </p:nvSpPr>
        <p:spPr>
          <a:xfrm>
            <a:off x="6979252" y="1995166"/>
            <a:ext cx="4754563" cy="1708160"/>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6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Darbības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restrukturizācija</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bieži ir izmaksu samazināšanas sinonīms, taču tas ir tikai viens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no restrukturizācijas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aspekt</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iem</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kas ilgtermiņā dažkārt var uzņēmumam pat kaitēt.</a:t>
            </a:r>
          </a:p>
          <a:p>
            <a:pPr marL="0" marR="0" lvl="0" indent="0" algn="just" defTabSz="914400" rtl="0" eaLnBrk="1" fontAlgn="auto" latinLnBrk="0" hangingPunct="1">
              <a:lnSpc>
                <a:spcPct val="100000"/>
              </a:lnSpc>
              <a:spcBef>
                <a:spcPts val="0"/>
              </a:spcBef>
              <a:spcAft>
                <a:spcPts val="6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Tā vietā, lai ieviestu radikālus izmaksu samazināšanas pasākumus, uzņēmums var izvēlēties ieviest darbības izmaiņas.</a:t>
            </a:r>
          </a:p>
          <a:p>
            <a:pPr marL="0" marR="0" lvl="0" indent="0" algn="just" defTabSz="914400" rtl="0" eaLnBrk="1" fontAlgn="auto" latinLnBrk="0" hangingPunct="1">
              <a:lnSpc>
                <a:spcPct val="100000"/>
              </a:lnSpc>
              <a:spcBef>
                <a:spcPts val="0"/>
              </a:spcBef>
              <a:spcAft>
                <a:spcPts val="6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Lai saprastu, kāda veida izmaiņas ir vajadzīgas, nepieciešams skaidri identificēt situāciju. Finanšu pārskati var parādīt jums pareizo virzienu.</a:t>
            </a:r>
          </a:p>
          <a:p>
            <a:pPr lvl="0" algn="just" rtl="0">
              <a:spcAft>
                <a:spcPts val="600"/>
              </a:spcAft>
              <a:defRPr/>
            </a:pPr>
            <a:r>
              <a:rPr lang="lv-lv" sz="1200" dirty="0">
                <a:solidFill>
                  <a:prstClr val="black"/>
                </a:solidFill>
                <a:latin typeface="arial" panose="020B0604020202020204" pitchFamily="34" charset="0"/>
              </a:rPr>
              <a:t>Jūs varat identificēt problēmas</a:t>
            </a:r>
            <a:r>
              <a:rPr lang="lv-LV" sz="1200" dirty="0">
                <a:solidFill>
                  <a:prstClr val="black"/>
                </a:solidFill>
                <a:latin typeface="arial" panose="020B0604020202020204" pitchFamily="34" charset="0"/>
              </a:rPr>
              <a:t> uzņēmuma grāmatvedības pārskatos:</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6" name="Google Shape;208;p16">
            <a:extLst>
              <a:ext uri="{FF2B5EF4-FFF2-40B4-BE49-F238E27FC236}">
                <a16:creationId xmlns:a16="http://schemas.microsoft.com/office/drawing/2014/main" id="{1DCFF2B4-A810-46A2-A1FA-93EFA969089B}"/>
              </a:ext>
            </a:extLst>
          </p:cNvPr>
          <p:cNvSpPr txBox="1"/>
          <p:nvPr/>
        </p:nvSpPr>
        <p:spPr>
          <a:xfrm>
            <a:off x="7031875" y="4071537"/>
            <a:ext cx="324000" cy="324000"/>
          </a:xfrm>
          <a:prstGeom prst="rect">
            <a:avLst/>
          </a:prstGeom>
          <a:solidFill>
            <a:schemeClr val="bg1">
              <a:lumMod val="75000"/>
            </a:schemeClr>
          </a:solidFill>
          <a:ln>
            <a:noFill/>
          </a:ln>
        </p:spPr>
        <p:txBody>
          <a:bodyPr spcFirstLastPara="1" wrap="square" lIns="91425" tIns="91425" rIns="91425" bIns="91425"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7" name="TextBox 26">
            <a:extLst>
              <a:ext uri="{FF2B5EF4-FFF2-40B4-BE49-F238E27FC236}">
                <a16:creationId xmlns:a16="http://schemas.microsoft.com/office/drawing/2014/main" id="{1C25E185-F696-47F9-88DE-8AA92B96EFE2}"/>
              </a:ext>
            </a:extLst>
          </p:cNvPr>
          <p:cNvSpPr txBox="1"/>
          <p:nvPr/>
        </p:nvSpPr>
        <p:spPr>
          <a:xfrm>
            <a:off x="7353300" y="4018094"/>
            <a:ext cx="44307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Peļņas un zaudējumu aprēķinā</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a:t>
            </a:r>
            <a:r>
              <a:rPr lang="lv-lv" sz="1200" i="0" u="none" strike="noStrike" kern="1200" cap="none" spc="0" normalizeH="0" noProof="0" dirty="0">
                <a:ln>
                  <a:noFill/>
                </a:ln>
                <a:solidFill>
                  <a:prstClr val="black"/>
                </a:solidFill>
                <a:effectLst/>
                <a:uLnTx/>
                <a:uFillTx/>
                <a:latin typeface="arial" panose="020B0604020202020204" pitchFamily="34" charset="0"/>
                <a:ea typeface="+mn-ea"/>
                <a:cs typeface="+mn-cs"/>
              </a:rPr>
              <a:t> kas parāda,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ka ir nepieciešamas stratēģiskas darbības izmaiņas</a:t>
            </a:r>
          </a:p>
        </p:txBody>
      </p:sp>
      <p:sp>
        <p:nvSpPr>
          <p:cNvPr id="77" name="Google Shape;208;p16">
            <a:extLst>
              <a:ext uri="{FF2B5EF4-FFF2-40B4-BE49-F238E27FC236}">
                <a16:creationId xmlns:a16="http://schemas.microsoft.com/office/drawing/2014/main" id="{46181F4B-F692-4C05-B001-76A10B16617C}"/>
              </a:ext>
            </a:extLst>
          </p:cNvPr>
          <p:cNvSpPr txBox="1"/>
          <p:nvPr/>
        </p:nvSpPr>
        <p:spPr>
          <a:xfrm>
            <a:off x="7031875" y="4682354"/>
            <a:ext cx="324000" cy="324000"/>
          </a:xfrm>
          <a:prstGeom prst="rect">
            <a:avLst/>
          </a:prstGeom>
          <a:solidFill>
            <a:schemeClr val="bg1">
              <a:lumMod val="75000"/>
            </a:schemeClr>
          </a:solidFill>
          <a:ln>
            <a:noFill/>
          </a:ln>
        </p:spPr>
        <p:txBody>
          <a:bodyPr spcFirstLastPara="1" wrap="square" lIns="91425" tIns="91425" rIns="91425" bIns="91425"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8" name="TextBox 77">
            <a:extLst>
              <a:ext uri="{FF2B5EF4-FFF2-40B4-BE49-F238E27FC236}">
                <a16:creationId xmlns:a16="http://schemas.microsoft.com/office/drawing/2014/main" id="{9A4F250F-1E8B-46C7-A329-31ADE698FEE4}"/>
              </a:ext>
            </a:extLst>
          </p:cNvPr>
          <p:cNvSpPr txBox="1"/>
          <p:nvPr/>
        </p:nvSpPr>
        <p:spPr>
          <a:xfrm>
            <a:off x="7353300" y="4628911"/>
            <a:ext cx="44307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Bilanc</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ē</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a:t>
            </a:r>
            <a:r>
              <a:rPr lang="lv-lv" sz="1200" i="0" u="none" strike="noStrike" kern="1200" cap="none" spc="0" normalizeH="0" noProof="0" dirty="0">
                <a:ln>
                  <a:noFill/>
                </a:ln>
                <a:solidFill>
                  <a:prstClr val="black"/>
                </a:solidFill>
                <a:effectLst/>
                <a:uLnTx/>
                <a:uFillTx/>
                <a:latin typeface="arial" panose="020B0604020202020204" pitchFamily="34" charset="0"/>
                <a:ea typeface="+mn-ea"/>
                <a:cs typeface="+mn-cs"/>
              </a:rPr>
              <a:t> kas norāda uz nepieciešamību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strādāt pie rentabilitātes un peļņas no uzņēmuma aktīviem</a:t>
            </a:r>
          </a:p>
        </p:txBody>
      </p:sp>
      <p:sp>
        <p:nvSpPr>
          <p:cNvPr id="79" name="Google Shape;208;p16">
            <a:extLst>
              <a:ext uri="{FF2B5EF4-FFF2-40B4-BE49-F238E27FC236}">
                <a16:creationId xmlns:a16="http://schemas.microsoft.com/office/drawing/2014/main" id="{CD23EBAE-8241-43D1-823A-F8135C1F9F6E}"/>
              </a:ext>
            </a:extLst>
          </p:cNvPr>
          <p:cNvSpPr txBox="1"/>
          <p:nvPr/>
        </p:nvSpPr>
        <p:spPr>
          <a:xfrm>
            <a:off x="7031875" y="5293172"/>
            <a:ext cx="324000" cy="324000"/>
          </a:xfrm>
          <a:prstGeom prst="rect">
            <a:avLst/>
          </a:prstGeom>
          <a:solidFill>
            <a:schemeClr val="bg1">
              <a:lumMod val="75000"/>
            </a:schemeClr>
          </a:solidFill>
          <a:ln>
            <a:noFill/>
          </a:ln>
        </p:spPr>
        <p:txBody>
          <a:bodyPr spcFirstLastPara="1" wrap="square" lIns="91425" tIns="91425" rIns="91425" bIns="91425"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80" name="TextBox 79">
            <a:extLst>
              <a:ext uri="{FF2B5EF4-FFF2-40B4-BE49-F238E27FC236}">
                <a16:creationId xmlns:a16="http://schemas.microsoft.com/office/drawing/2014/main" id="{09A774E0-4493-4AB0-8283-32671185E962}"/>
              </a:ext>
            </a:extLst>
          </p:cNvPr>
          <p:cNvSpPr txBox="1"/>
          <p:nvPr/>
        </p:nvSpPr>
        <p:spPr>
          <a:xfrm>
            <a:off x="7353300" y="5239729"/>
            <a:ext cx="443071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Naudas plūsmas pārskat</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ā</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mn-cs"/>
              </a:rPr>
              <a:t>,</a:t>
            </a:r>
            <a:r>
              <a:rPr lang="lv-lv" sz="1200" i="0" u="none" strike="noStrike" kern="1200" cap="none" spc="0" normalizeH="0" noProof="0" dirty="0">
                <a:ln>
                  <a:noFill/>
                </a:ln>
                <a:solidFill>
                  <a:prstClr val="black"/>
                </a:solidFill>
                <a:effectLst/>
                <a:uLnTx/>
                <a:uFillTx/>
                <a:latin typeface="arial" panose="020B0604020202020204" pitchFamily="34" charset="0"/>
                <a:ea typeface="+mn-ea"/>
                <a:cs typeface="+mn-cs"/>
              </a:rPr>
              <a:t> k</a:t>
            </a:r>
            <a:r>
              <a:rPr lang="lv-LV" sz="1200" i="0" u="none" strike="noStrike" kern="1200" cap="none" spc="0" normalizeH="0" noProof="0" dirty="0">
                <a:ln>
                  <a:noFill/>
                </a:ln>
                <a:solidFill>
                  <a:prstClr val="black"/>
                </a:solidFill>
                <a:effectLst/>
                <a:uLnTx/>
                <a:uFillTx/>
                <a:latin typeface="arial" panose="020B0604020202020204" pitchFamily="34" charset="0"/>
                <a:ea typeface="+mn-ea"/>
                <a:cs typeface="+mn-cs"/>
              </a:rPr>
              <a:t>as norāda,</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kā uzlabot likviditātes pozīciju</a:t>
            </a:r>
          </a:p>
        </p:txBody>
      </p:sp>
      <p:sp>
        <p:nvSpPr>
          <p:cNvPr id="86" name="TextBox 85">
            <a:extLst>
              <a:ext uri="{FF2B5EF4-FFF2-40B4-BE49-F238E27FC236}">
                <a16:creationId xmlns:a16="http://schemas.microsoft.com/office/drawing/2014/main" id="{D1144E0F-467A-4C2B-822C-CB1D00D3BC47}"/>
              </a:ext>
            </a:extLst>
          </p:cNvPr>
          <p:cNvSpPr txBox="1"/>
          <p:nvPr/>
        </p:nvSpPr>
        <p:spPr>
          <a:xfrm>
            <a:off x="7806088" y="5809835"/>
            <a:ext cx="3977924" cy="530273"/>
          </a:xfrm>
          <a:prstGeom prst="rect">
            <a:avLst/>
          </a:prstGeom>
          <a:noFill/>
        </p:spPr>
        <p:txBody>
          <a:bodyPr wrap="square" lIns="0" tIns="0" rIns="0" bIns="0" rtlCol="0">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ABS pašnovērtējuma kontrolsaraksts var ļaut izdarīt secinājumus par </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kompleksiem</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pasākumiem, kas nepieciešami uzņēmuma darbības un fina</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nšu</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stāvokļa uzlabošanai.</a:t>
            </a:r>
          </a:p>
        </p:txBody>
      </p:sp>
      <p:cxnSp>
        <p:nvCxnSpPr>
          <p:cNvPr id="88" name="Straight Connector 87">
            <a:extLst>
              <a:ext uri="{FF2B5EF4-FFF2-40B4-BE49-F238E27FC236}">
                <a16:creationId xmlns:a16="http://schemas.microsoft.com/office/drawing/2014/main" id="{B07B05EC-0E0F-4982-B6A7-404BA53005CF}"/>
              </a:ext>
            </a:extLst>
          </p:cNvPr>
          <p:cNvCxnSpPr/>
          <p:nvPr/>
        </p:nvCxnSpPr>
        <p:spPr>
          <a:xfrm>
            <a:off x="7038976" y="4538946"/>
            <a:ext cx="47450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7DFBAE1-2355-45DC-9CFF-51A0EEBEF41E}"/>
              </a:ext>
            </a:extLst>
          </p:cNvPr>
          <p:cNvCxnSpPr/>
          <p:nvPr/>
        </p:nvCxnSpPr>
        <p:spPr>
          <a:xfrm>
            <a:off x="7038976" y="5149763"/>
            <a:ext cx="474503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3" name="Group 92">
            <a:extLst>
              <a:ext uri="{FF2B5EF4-FFF2-40B4-BE49-F238E27FC236}">
                <a16:creationId xmlns:a16="http://schemas.microsoft.com/office/drawing/2014/main" id="{54EEF4A8-A782-4A37-953E-92846E13CDB3}"/>
              </a:ext>
            </a:extLst>
          </p:cNvPr>
          <p:cNvGrpSpPr/>
          <p:nvPr/>
        </p:nvGrpSpPr>
        <p:grpSpPr>
          <a:xfrm>
            <a:off x="5319682" y="3013348"/>
            <a:ext cx="1552636" cy="534915"/>
            <a:chOff x="5419664" y="3013348"/>
            <a:chExt cx="1552636" cy="534915"/>
          </a:xfrm>
        </p:grpSpPr>
        <p:sp>
          <p:nvSpPr>
            <p:cNvPr id="90" name="Freeform 95">
              <a:extLst>
                <a:ext uri="{FF2B5EF4-FFF2-40B4-BE49-F238E27FC236}">
                  <a16:creationId xmlns:a16="http://schemas.microsoft.com/office/drawing/2014/main" id="{D877AA64-D55B-4065-8AB6-D34B482804D9}"/>
                </a:ext>
              </a:extLst>
            </p:cNvPr>
            <p:cNvSpPr>
              <a:spLocks noChangeAspect="1" noEditPoints="1"/>
            </p:cNvSpPr>
            <p:nvPr/>
          </p:nvSpPr>
          <p:spPr bwMode="auto">
            <a:xfrm>
              <a:off x="6050534" y="3013348"/>
              <a:ext cx="290897" cy="288694"/>
            </a:xfrm>
            <a:custGeom>
              <a:avLst/>
              <a:gdLst>
                <a:gd name="T0" fmla="*/ 100 w 200"/>
                <a:gd name="T1" fmla="*/ 0 h 200"/>
                <a:gd name="T2" fmla="*/ 0 w 200"/>
                <a:gd name="T3" fmla="*/ 100 h 200"/>
                <a:gd name="T4" fmla="*/ 100 w 200"/>
                <a:gd name="T5" fmla="*/ 200 h 200"/>
                <a:gd name="T6" fmla="*/ 200 w 200"/>
                <a:gd name="T7" fmla="*/ 100 h 200"/>
                <a:gd name="T8" fmla="*/ 100 w 200"/>
                <a:gd name="T9" fmla="*/ 0 h 200"/>
                <a:gd name="T10" fmla="*/ 149 w 200"/>
                <a:gd name="T11" fmla="*/ 132 h 200"/>
                <a:gd name="T12" fmla="*/ 131 w 200"/>
                <a:gd name="T13" fmla="*/ 149 h 200"/>
                <a:gd name="T14" fmla="*/ 100 w 200"/>
                <a:gd name="T15" fmla="*/ 118 h 200"/>
                <a:gd name="T16" fmla="*/ 68 w 200"/>
                <a:gd name="T17" fmla="*/ 149 h 200"/>
                <a:gd name="T18" fmla="*/ 51 w 200"/>
                <a:gd name="T19" fmla="*/ 132 h 200"/>
                <a:gd name="T20" fmla="*/ 82 w 200"/>
                <a:gd name="T21" fmla="*/ 100 h 200"/>
                <a:gd name="T22" fmla="*/ 51 w 200"/>
                <a:gd name="T23" fmla="*/ 69 h 200"/>
                <a:gd name="T24" fmla="*/ 68 w 200"/>
                <a:gd name="T25" fmla="*/ 51 h 200"/>
                <a:gd name="T26" fmla="*/ 100 w 200"/>
                <a:gd name="T27" fmla="*/ 83 h 200"/>
                <a:gd name="T28" fmla="*/ 131 w 200"/>
                <a:gd name="T29" fmla="*/ 51 h 200"/>
                <a:gd name="T30" fmla="*/ 149 w 200"/>
                <a:gd name="T31" fmla="*/ 69 h 200"/>
                <a:gd name="T32" fmla="*/ 117 w 200"/>
                <a:gd name="T33" fmla="*/ 100 h 200"/>
                <a:gd name="T34" fmla="*/ 149 w 200"/>
                <a:gd name="T35" fmla="*/ 13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200">
                  <a:moveTo>
                    <a:pt x="100" y="0"/>
                  </a:moveTo>
                  <a:cubicBezTo>
                    <a:pt x="44" y="0"/>
                    <a:pt x="0" y="45"/>
                    <a:pt x="0" y="100"/>
                  </a:cubicBezTo>
                  <a:cubicBezTo>
                    <a:pt x="0" y="156"/>
                    <a:pt x="44" y="200"/>
                    <a:pt x="100" y="200"/>
                  </a:cubicBezTo>
                  <a:cubicBezTo>
                    <a:pt x="155" y="200"/>
                    <a:pt x="200" y="156"/>
                    <a:pt x="200" y="100"/>
                  </a:cubicBezTo>
                  <a:cubicBezTo>
                    <a:pt x="200" y="45"/>
                    <a:pt x="155" y="0"/>
                    <a:pt x="100" y="0"/>
                  </a:cubicBezTo>
                  <a:close/>
                  <a:moveTo>
                    <a:pt x="149" y="132"/>
                  </a:moveTo>
                  <a:cubicBezTo>
                    <a:pt x="131" y="149"/>
                    <a:pt x="131" y="149"/>
                    <a:pt x="131" y="149"/>
                  </a:cubicBezTo>
                  <a:cubicBezTo>
                    <a:pt x="100" y="118"/>
                    <a:pt x="100" y="118"/>
                    <a:pt x="100" y="118"/>
                  </a:cubicBezTo>
                  <a:cubicBezTo>
                    <a:pt x="68" y="149"/>
                    <a:pt x="68" y="149"/>
                    <a:pt x="68" y="149"/>
                  </a:cubicBezTo>
                  <a:cubicBezTo>
                    <a:pt x="51" y="132"/>
                    <a:pt x="51" y="132"/>
                    <a:pt x="51" y="132"/>
                  </a:cubicBezTo>
                  <a:cubicBezTo>
                    <a:pt x="82" y="100"/>
                    <a:pt x="82" y="100"/>
                    <a:pt x="82" y="100"/>
                  </a:cubicBezTo>
                  <a:cubicBezTo>
                    <a:pt x="51" y="69"/>
                    <a:pt x="51" y="69"/>
                    <a:pt x="51" y="69"/>
                  </a:cubicBezTo>
                  <a:cubicBezTo>
                    <a:pt x="68" y="51"/>
                    <a:pt x="68" y="51"/>
                    <a:pt x="68" y="51"/>
                  </a:cubicBezTo>
                  <a:cubicBezTo>
                    <a:pt x="100" y="83"/>
                    <a:pt x="100" y="83"/>
                    <a:pt x="100" y="83"/>
                  </a:cubicBezTo>
                  <a:cubicBezTo>
                    <a:pt x="131" y="51"/>
                    <a:pt x="131" y="51"/>
                    <a:pt x="131" y="51"/>
                  </a:cubicBezTo>
                  <a:cubicBezTo>
                    <a:pt x="149" y="69"/>
                    <a:pt x="149" y="69"/>
                    <a:pt x="149" y="69"/>
                  </a:cubicBezTo>
                  <a:cubicBezTo>
                    <a:pt x="117" y="100"/>
                    <a:pt x="117" y="100"/>
                    <a:pt x="117" y="100"/>
                  </a:cubicBezTo>
                  <a:lnTo>
                    <a:pt x="149" y="132"/>
                  </a:lnTo>
                  <a:close/>
                </a:path>
              </a:pathLst>
            </a:custGeom>
            <a:solidFill>
              <a:schemeClr val="accent4"/>
            </a:solidFill>
            <a:ln>
              <a:noFill/>
            </a:ln>
          </p:spPr>
          <p:txBody>
            <a:bodyPr vert="horz" wrap="square" lIns="78191" tIns="39096" rIns="78191" bIns="39096"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2" name="TextBox 91">
              <a:extLst>
                <a:ext uri="{FF2B5EF4-FFF2-40B4-BE49-F238E27FC236}">
                  <a16:creationId xmlns:a16="http://schemas.microsoft.com/office/drawing/2014/main" id="{D796B5F6-6356-49CA-A9A8-F597A7E9D0A0}"/>
                </a:ext>
              </a:extLst>
            </p:cNvPr>
            <p:cNvSpPr txBox="1"/>
            <p:nvPr/>
          </p:nvSpPr>
          <p:spPr>
            <a:xfrm>
              <a:off x="5419664" y="3302042"/>
              <a:ext cx="1552636"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srgbClr val="E57100"/>
                  </a:solidFill>
                  <a:effectLst/>
                  <a:uLnTx/>
                  <a:uFillTx/>
                  <a:latin typeface="arial" panose="020B0604020202020204" pitchFamily="34" charset="0"/>
                  <a:ea typeface="+mn-ea"/>
                  <a:cs typeface="+mn-cs"/>
                </a:rPr>
                <a:t>Maksātnespējas risks</a:t>
              </a:r>
              <a:endParaRPr kumimoji="0" lang="en-US" sz="1000" b="0" i="0" u="none" strike="noStrike" kern="1200" cap="none" spc="0" normalizeH="0" baseline="0" noProof="0" dirty="0">
                <a:ln>
                  <a:noFill/>
                </a:ln>
                <a:solidFill>
                  <a:srgbClr val="E57100"/>
                </a:solidFill>
                <a:effectLst/>
                <a:uLnTx/>
                <a:uFillTx/>
                <a:latin typeface="arial" panose="020B0604020202020204" pitchFamily="34" charset="0"/>
                <a:ea typeface="+mn-ea"/>
                <a:cs typeface="+mn-cs"/>
              </a:endParaRPr>
            </a:p>
          </p:txBody>
        </p:sp>
      </p:grpSp>
      <p:sp>
        <p:nvSpPr>
          <p:cNvPr id="98" name="Freeform 13">
            <a:extLst>
              <a:ext uri="{FF2B5EF4-FFF2-40B4-BE49-F238E27FC236}">
                <a16:creationId xmlns:a16="http://schemas.microsoft.com/office/drawing/2014/main" id="{ABE629BE-9D5A-4E25-8032-1D0AC9B960A8}"/>
              </a:ext>
            </a:extLst>
          </p:cNvPr>
          <p:cNvSpPr>
            <a:spLocks noChangeAspect="1"/>
          </p:cNvSpPr>
          <p:nvPr/>
        </p:nvSpPr>
        <p:spPr bwMode="auto">
          <a:xfrm>
            <a:off x="7137070" y="4136072"/>
            <a:ext cx="122193" cy="194628"/>
          </a:xfrm>
          <a:custGeom>
            <a:avLst/>
            <a:gdLst>
              <a:gd name="T0" fmla="*/ 34 w 128"/>
              <a:gd name="T1" fmla="*/ 197 h 204"/>
              <a:gd name="T2" fmla="*/ 128 w 128"/>
              <a:gd name="T3" fmla="*/ 102 h 204"/>
              <a:gd name="T4" fmla="*/ 34 w 128"/>
              <a:gd name="T5" fmla="*/ 8 h 204"/>
              <a:gd name="T6" fmla="*/ 7 w 128"/>
              <a:gd name="T7" fmla="*/ 8 h 204"/>
              <a:gd name="T8" fmla="*/ 7 w 128"/>
              <a:gd name="T9" fmla="*/ 34 h 204"/>
              <a:gd name="T10" fmla="*/ 75 w 128"/>
              <a:gd name="T11" fmla="*/ 102 h 204"/>
              <a:gd name="T12" fmla="*/ 7 w 128"/>
              <a:gd name="T13" fmla="*/ 170 h 204"/>
              <a:gd name="T14" fmla="*/ 2 w 128"/>
              <a:gd name="T15" fmla="*/ 183 h 204"/>
              <a:gd name="T16" fmla="*/ 7 w 128"/>
              <a:gd name="T17" fmla="*/ 197 h 204"/>
              <a:gd name="T18" fmla="*/ 34 w 128"/>
              <a:gd name="T19" fmla="*/ 19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34" y="197"/>
                </a:moveTo>
                <a:cubicBezTo>
                  <a:pt x="128" y="102"/>
                  <a:pt x="128" y="102"/>
                  <a:pt x="128" y="102"/>
                </a:cubicBezTo>
                <a:cubicBezTo>
                  <a:pt x="34" y="8"/>
                  <a:pt x="34" y="8"/>
                  <a:pt x="34" y="8"/>
                </a:cubicBezTo>
                <a:cubicBezTo>
                  <a:pt x="26" y="0"/>
                  <a:pt x="15" y="0"/>
                  <a:pt x="7" y="8"/>
                </a:cubicBezTo>
                <a:cubicBezTo>
                  <a:pt x="0" y="15"/>
                  <a:pt x="0" y="27"/>
                  <a:pt x="7" y="34"/>
                </a:cubicBezTo>
                <a:cubicBezTo>
                  <a:pt x="75" y="102"/>
                  <a:pt x="75" y="102"/>
                  <a:pt x="75" y="102"/>
                </a:cubicBezTo>
                <a:cubicBezTo>
                  <a:pt x="7" y="170"/>
                  <a:pt x="7" y="170"/>
                  <a:pt x="7" y="170"/>
                </a:cubicBezTo>
                <a:cubicBezTo>
                  <a:pt x="4" y="174"/>
                  <a:pt x="2" y="179"/>
                  <a:pt x="2" y="183"/>
                </a:cubicBezTo>
                <a:cubicBezTo>
                  <a:pt x="2" y="188"/>
                  <a:pt x="4" y="193"/>
                  <a:pt x="7" y="197"/>
                </a:cubicBezTo>
                <a:cubicBezTo>
                  <a:pt x="15" y="204"/>
                  <a:pt x="26" y="204"/>
                  <a:pt x="34" y="197"/>
                </a:cubicBezTo>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9" name="Freeform 13">
            <a:extLst>
              <a:ext uri="{FF2B5EF4-FFF2-40B4-BE49-F238E27FC236}">
                <a16:creationId xmlns:a16="http://schemas.microsoft.com/office/drawing/2014/main" id="{5959D9E7-6BCE-43C7-8CEA-EA520553EECA}"/>
              </a:ext>
            </a:extLst>
          </p:cNvPr>
          <p:cNvSpPr>
            <a:spLocks noChangeAspect="1"/>
          </p:cNvSpPr>
          <p:nvPr/>
        </p:nvSpPr>
        <p:spPr bwMode="auto">
          <a:xfrm>
            <a:off x="7137070" y="4748847"/>
            <a:ext cx="122193" cy="194628"/>
          </a:xfrm>
          <a:custGeom>
            <a:avLst/>
            <a:gdLst>
              <a:gd name="T0" fmla="*/ 34 w 128"/>
              <a:gd name="T1" fmla="*/ 197 h 204"/>
              <a:gd name="T2" fmla="*/ 128 w 128"/>
              <a:gd name="T3" fmla="*/ 102 h 204"/>
              <a:gd name="T4" fmla="*/ 34 w 128"/>
              <a:gd name="T5" fmla="*/ 8 h 204"/>
              <a:gd name="T6" fmla="*/ 7 w 128"/>
              <a:gd name="T7" fmla="*/ 8 h 204"/>
              <a:gd name="T8" fmla="*/ 7 w 128"/>
              <a:gd name="T9" fmla="*/ 34 h 204"/>
              <a:gd name="T10" fmla="*/ 75 w 128"/>
              <a:gd name="T11" fmla="*/ 102 h 204"/>
              <a:gd name="T12" fmla="*/ 7 w 128"/>
              <a:gd name="T13" fmla="*/ 170 h 204"/>
              <a:gd name="T14" fmla="*/ 2 w 128"/>
              <a:gd name="T15" fmla="*/ 183 h 204"/>
              <a:gd name="T16" fmla="*/ 7 w 128"/>
              <a:gd name="T17" fmla="*/ 197 h 204"/>
              <a:gd name="T18" fmla="*/ 34 w 128"/>
              <a:gd name="T19" fmla="*/ 19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34" y="197"/>
                </a:moveTo>
                <a:cubicBezTo>
                  <a:pt x="128" y="102"/>
                  <a:pt x="128" y="102"/>
                  <a:pt x="128" y="102"/>
                </a:cubicBezTo>
                <a:cubicBezTo>
                  <a:pt x="34" y="8"/>
                  <a:pt x="34" y="8"/>
                  <a:pt x="34" y="8"/>
                </a:cubicBezTo>
                <a:cubicBezTo>
                  <a:pt x="26" y="0"/>
                  <a:pt x="15" y="0"/>
                  <a:pt x="7" y="8"/>
                </a:cubicBezTo>
                <a:cubicBezTo>
                  <a:pt x="0" y="15"/>
                  <a:pt x="0" y="27"/>
                  <a:pt x="7" y="34"/>
                </a:cubicBezTo>
                <a:cubicBezTo>
                  <a:pt x="75" y="102"/>
                  <a:pt x="75" y="102"/>
                  <a:pt x="75" y="102"/>
                </a:cubicBezTo>
                <a:cubicBezTo>
                  <a:pt x="7" y="170"/>
                  <a:pt x="7" y="170"/>
                  <a:pt x="7" y="170"/>
                </a:cubicBezTo>
                <a:cubicBezTo>
                  <a:pt x="4" y="174"/>
                  <a:pt x="2" y="179"/>
                  <a:pt x="2" y="183"/>
                </a:cubicBezTo>
                <a:cubicBezTo>
                  <a:pt x="2" y="188"/>
                  <a:pt x="4" y="193"/>
                  <a:pt x="7" y="197"/>
                </a:cubicBezTo>
                <a:cubicBezTo>
                  <a:pt x="15" y="204"/>
                  <a:pt x="26" y="204"/>
                  <a:pt x="34" y="197"/>
                </a:cubicBezTo>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0" name="Freeform 13">
            <a:extLst>
              <a:ext uri="{FF2B5EF4-FFF2-40B4-BE49-F238E27FC236}">
                <a16:creationId xmlns:a16="http://schemas.microsoft.com/office/drawing/2014/main" id="{19308FD1-C6FE-4345-A1E8-B210928394B3}"/>
              </a:ext>
            </a:extLst>
          </p:cNvPr>
          <p:cNvSpPr>
            <a:spLocks noChangeAspect="1"/>
          </p:cNvSpPr>
          <p:nvPr/>
        </p:nvSpPr>
        <p:spPr bwMode="auto">
          <a:xfrm>
            <a:off x="7137070" y="5361622"/>
            <a:ext cx="122193" cy="194628"/>
          </a:xfrm>
          <a:custGeom>
            <a:avLst/>
            <a:gdLst>
              <a:gd name="T0" fmla="*/ 34 w 128"/>
              <a:gd name="T1" fmla="*/ 197 h 204"/>
              <a:gd name="T2" fmla="*/ 128 w 128"/>
              <a:gd name="T3" fmla="*/ 102 h 204"/>
              <a:gd name="T4" fmla="*/ 34 w 128"/>
              <a:gd name="T5" fmla="*/ 8 h 204"/>
              <a:gd name="T6" fmla="*/ 7 w 128"/>
              <a:gd name="T7" fmla="*/ 8 h 204"/>
              <a:gd name="T8" fmla="*/ 7 w 128"/>
              <a:gd name="T9" fmla="*/ 34 h 204"/>
              <a:gd name="T10" fmla="*/ 75 w 128"/>
              <a:gd name="T11" fmla="*/ 102 h 204"/>
              <a:gd name="T12" fmla="*/ 7 w 128"/>
              <a:gd name="T13" fmla="*/ 170 h 204"/>
              <a:gd name="T14" fmla="*/ 2 w 128"/>
              <a:gd name="T15" fmla="*/ 183 h 204"/>
              <a:gd name="T16" fmla="*/ 7 w 128"/>
              <a:gd name="T17" fmla="*/ 197 h 204"/>
              <a:gd name="T18" fmla="*/ 34 w 128"/>
              <a:gd name="T19" fmla="*/ 19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34" y="197"/>
                </a:moveTo>
                <a:cubicBezTo>
                  <a:pt x="128" y="102"/>
                  <a:pt x="128" y="102"/>
                  <a:pt x="128" y="102"/>
                </a:cubicBezTo>
                <a:cubicBezTo>
                  <a:pt x="34" y="8"/>
                  <a:pt x="34" y="8"/>
                  <a:pt x="34" y="8"/>
                </a:cubicBezTo>
                <a:cubicBezTo>
                  <a:pt x="26" y="0"/>
                  <a:pt x="15" y="0"/>
                  <a:pt x="7" y="8"/>
                </a:cubicBezTo>
                <a:cubicBezTo>
                  <a:pt x="0" y="15"/>
                  <a:pt x="0" y="27"/>
                  <a:pt x="7" y="34"/>
                </a:cubicBezTo>
                <a:cubicBezTo>
                  <a:pt x="75" y="102"/>
                  <a:pt x="75" y="102"/>
                  <a:pt x="75" y="102"/>
                </a:cubicBezTo>
                <a:cubicBezTo>
                  <a:pt x="7" y="170"/>
                  <a:pt x="7" y="170"/>
                  <a:pt x="7" y="170"/>
                </a:cubicBezTo>
                <a:cubicBezTo>
                  <a:pt x="4" y="174"/>
                  <a:pt x="2" y="179"/>
                  <a:pt x="2" y="183"/>
                </a:cubicBezTo>
                <a:cubicBezTo>
                  <a:pt x="2" y="188"/>
                  <a:pt x="4" y="193"/>
                  <a:pt x="7" y="197"/>
                </a:cubicBezTo>
                <a:cubicBezTo>
                  <a:pt x="15" y="204"/>
                  <a:pt x="26" y="204"/>
                  <a:pt x="34" y="197"/>
                </a:cubicBezTo>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2" name="Slide Number Placeholder 5">
            <a:extLst>
              <a:ext uri="{FF2B5EF4-FFF2-40B4-BE49-F238E27FC236}">
                <a16:creationId xmlns:a16="http://schemas.microsoft.com/office/drawing/2014/main" id="{0F29AAA4-BAA7-4FFC-82BB-D248E226647B}"/>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30</a:t>
            </a:fld>
            <a:endParaRPr lang="en-GB" noProof="0"/>
          </a:p>
        </p:txBody>
      </p:sp>
      <p:sp>
        <p:nvSpPr>
          <p:cNvPr id="43" name="Title 4">
            <a:extLst>
              <a:ext uri="{FF2B5EF4-FFF2-40B4-BE49-F238E27FC236}">
                <a16:creationId xmlns:a16="http://schemas.microsoft.com/office/drawing/2014/main" id="{9D80E1C7-DF8C-4F49-A3F9-B2F8E71426DA}"/>
              </a:ext>
            </a:extLst>
          </p:cNvPr>
          <p:cNvSpPr>
            <a:spLocks noGrp="1"/>
          </p:cNvSpPr>
          <p:nvPr>
            <p:ph type="title"/>
          </p:nvPr>
        </p:nvSpPr>
        <p:spPr>
          <a:xfrm>
            <a:off x="421240" y="333375"/>
            <a:ext cx="11362773" cy="1320495"/>
          </a:xfrm>
        </p:spPr>
        <p:txBody>
          <a:bodyPr rtlCol="0"/>
          <a:lstStyle/>
          <a:p>
            <a:pPr rtl="0"/>
            <a:r>
              <a:rPr lang="lv-lv" dirty="0"/>
              <a:t>7. pielikums: Uzņēmējdarbības</a:t>
            </a:r>
            <a:r>
              <a:rPr lang="lv-LV" dirty="0"/>
              <a:t> operacionālā restrukturizācija</a:t>
            </a:r>
            <a:endParaRPr lang="lv-lv" dirty="0"/>
          </a:p>
        </p:txBody>
      </p:sp>
      <p:graphicFrame>
        <p:nvGraphicFramePr>
          <p:cNvPr id="2" name="Object 1">
            <a:extLst>
              <a:ext uri="{FF2B5EF4-FFF2-40B4-BE49-F238E27FC236}">
                <a16:creationId xmlns:a16="http://schemas.microsoft.com/office/drawing/2014/main" id="{9AD3DACC-8123-483B-AFE1-4DBA3F9B7261}"/>
              </a:ext>
            </a:extLst>
          </p:cNvPr>
          <p:cNvGraphicFramePr>
            <a:graphicFrameLocks noChangeAspect="1"/>
          </p:cNvGraphicFramePr>
          <p:nvPr>
            <p:extLst>
              <p:ext uri="{D42A27DB-BD31-4B8C-83A1-F6EECF244321}">
                <p14:modId xmlns:p14="http://schemas.microsoft.com/office/powerpoint/2010/main" val="2914399962"/>
              </p:ext>
            </p:extLst>
          </p:nvPr>
        </p:nvGraphicFramePr>
        <p:xfrm>
          <a:off x="6872318" y="5806552"/>
          <a:ext cx="914400" cy="792163"/>
        </p:xfrm>
        <a:graphic>
          <a:graphicData uri="http://schemas.openxmlformats.org/presentationml/2006/ole">
            <mc:AlternateContent xmlns:mc="http://schemas.openxmlformats.org/markup-compatibility/2006">
              <mc:Choice xmlns:v="urn:schemas-microsoft-com:vml" Requires="v">
                <p:oleObj spid="_x0000_s54275" name="Macro-Enabled Worksheet" showAsIcon="1" r:id="rId8" imgW="914282" imgH="792690" progId="Excel.SheetMacroEnabled.12">
                  <p:embed/>
                </p:oleObj>
              </mc:Choice>
              <mc:Fallback>
                <p:oleObj name="Macro-Enabled Worksheet" showAsIcon="1" r:id="rId8" imgW="914282" imgH="792690" progId="Excel.SheetMacroEnabled.12">
                  <p:embed/>
                  <p:pic>
                    <p:nvPicPr>
                      <p:cNvPr id="2" name="Object 1">
                        <a:extLst>
                          <a:ext uri="{FF2B5EF4-FFF2-40B4-BE49-F238E27FC236}">
                            <a16:creationId xmlns:a16="http://schemas.microsoft.com/office/drawing/2014/main" id="{9AD3DACC-8123-483B-AFE1-4DBA3F9B7261}"/>
                          </a:ext>
                        </a:extLst>
                      </p:cNvPr>
                      <p:cNvPicPr/>
                      <p:nvPr/>
                    </p:nvPicPr>
                    <p:blipFill>
                      <a:blip r:embed="rId9"/>
                      <a:stretch>
                        <a:fillRect/>
                      </a:stretch>
                    </p:blipFill>
                    <p:spPr>
                      <a:xfrm>
                        <a:off x="6872318" y="5806552"/>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04953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C94D8A1-4139-47B1-A617-2666828B3234}"/>
              </a:ext>
            </a:extLst>
          </p:cNvPr>
          <p:cNvGraphicFramePr>
            <a:graphicFrameLocks noChangeAspect="1"/>
          </p:cNvGraphicFramePr>
          <p:nvPr>
            <p:custDataLst>
              <p:tags r:id="rId2"/>
            </p:custDataLst>
            <p:extLst>
              <p:ext uri="{D42A27DB-BD31-4B8C-83A1-F6EECF244321}">
                <p14:modId xmlns:p14="http://schemas.microsoft.com/office/powerpoint/2010/main" val="36903906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298"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2C94D8A1-4139-47B1-A617-2666828B323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E4D839F-EFE8-446D-8346-ED0B69C7B6F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US" sz="4000" dirty="0">
              <a:latin typeface="arial" panose="020B0604020202020204" pitchFamily="34" charset="0"/>
              <a:ea typeface="+mj-ea"/>
              <a:cs typeface="Arial" panose="020B0604020202020204" pitchFamily="34" charset="0"/>
              <a:sym typeface="Georgia" panose="02040502050405020303" pitchFamily="18" charset="0"/>
            </a:endParaRPr>
          </a:p>
        </p:txBody>
      </p:sp>
      <p:sp>
        <p:nvSpPr>
          <p:cNvPr id="32" name="Rectangle 31">
            <a:extLst>
              <a:ext uri="{FF2B5EF4-FFF2-40B4-BE49-F238E27FC236}">
                <a16:creationId xmlns:a16="http://schemas.microsoft.com/office/drawing/2014/main" id="{5F6D688F-0C9A-44D8-A1F8-ED13463762E4}"/>
              </a:ext>
            </a:extLst>
          </p:cNvPr>
          <p:cNvSpPr>
            <a:spLocks noChangeArrowheads="1"/>
          </p:cNvSpPr>
          <p:nvPr/>
        </p:nvSpPr>
        <p:spPr bwMode="auto">
          <a:xfrm>
            <a:off x="2467622" y="4233886"/>
            <a:ext cx="109119" cy="270637"/>
          </a:xfrm>
          <a:prstGeom prst="rect">
            <a:avLst/>
          </a:prstGeom>
          <a:solidFill>
            <a:schemeClr val="bg1"/>
          </a:solidFill>
          <a:ln w="6350">
            <a:noFill/>
            <a:miter lim="800000"/>
            <a:headEnd/>
            <a:tailEnd/>
          </a:ln>
          <a:effectLst/>
        </p:spPr>
        <p:txBody>
          <a:bodyPr wrap="none" lIns="54000" tIns="54000" rIns="54000" bIns="54000" rtlCol="0" anchor="ctr">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33" name="Line 20">
            <a:extLst>
              <a:ext uri="{FF2B5EF4-FFF2-40B4-BE49-F238E27FC236}">
                <a16:creationId xmlns:a16="http://schemas.microsoft.com/office/drawing/2014/main" id="{FA72B1E4-9535-464C-856D-281ADF22D275}"/>
              </a:ext>
            </a:extLst>
          </p:cNvPr>
          <p:cNvSpPr>
            <a:spLocks noChangeShapeType="1"/>
          </p:cNvSpPr>
          <p:nvPr/>
        </p:nvSpPr>
        <p:spPr bwMode="auto">
          <a:xfrm flipH="1">
            <a:off x="6099389" y="2418370"/>
            <a:ext cx="0" cy="3852000"/>
          </a:xfrm>
          <a:prstGeom prst="line">
            <a:avLst/>
          </a:prstGeom>
          <a:noFill/>
          <a:ln w="12700">
            <a:solidFill>
              <a:schemeClr val="tx2"/>
            </a:solidFill>
            <a:round/>
            <a:headEnd/>
            <a:tailEnd/>
          </a:ln>
          <a:effectLst/>
        </p:spPr>
        <p:txBody>
          <a:bodyPr wrap="square" lIns="54000" tIns="54000" rIns="54000" bIns="54000" rtlCol="0">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grpSp>
        <p:nvGrpSpPr>
          <p:cNvPr id="10" name="Group 9">
            <a:extLst>
              <a:ext uri="{FF2B5EF4-FFF2-40B4-BE49-F238E27FC236}">
                <a16:creationId xmlns:a16="http://schemas.microsoft.com/office/drawing/2014/main" id="{2E6A425D-D8C6-4085-90C6-D893D080AA85}"/>
              </a:ext>
            </a:extLst>
          </p:cNvPr>
          <p:cNvGrpSpPr/>
          <p:nvPr/>
        </p:nvGrpSpPr>
        <p:grpSpPr>
          <a:xfrm>
            <a:off x="407988" y="3605144"/>
            <a:ext cx="11376025" cy="1617509"/>
            <a:chOff x="2468447" y="3605144"/>
            <a:chExt cx="7258407" cy="1617509"/>
          </a:xfrm>
        </p:grpSpPr>
        <p:sp>
          <p:nvSpPr>
            <p:cNvPr id="34" name="Line 23">
              <a:extLst>
                <a:ext uri="{FF2B5EF4-FFF2-40B4-BE49-F238E27FC236}">
                  <a16:creationId xmlns:a16="http://schemas.microsoft.com/office/drawing/2014/main" id="{CE5F4473-4985-4ECC-9583-529D4A243C9F}"/>
                </a:ext>
              </a:extLst>
            </p:cNvPr>
            <p:cNvSpPr>
              <a:spLocks noChangeShapeType="1"/>
            </p:cNvSpPr>
            <p:nvPr/>
          </p:nvSpPr>
          <p:spPr bwMode="auto">
            <a:xfrm rot="5400000">
              <a:off x="6097651" y="-24060"/>
              <a:ext cx="0" cy="7258407"/>
            </a:xfrm>
            <a:prstGeom prst="line">
              <a:avLst/>
            </a:prstGeom>
            <a:noFill/>
            <a:ln w="12700">
              <a:solidFill>
                <a:schemeClr val="tx2"/>
              </a:solidFill>
              <a:round/>
              <a:headEnd/>
              <a:tailEnd/>
            </a:ln>
            <a:effectLst/>
          </p:spPr>
          <p:txBody>
            <a:bodyPr lIns="54000" tIns="54000" rIns="54000" bIns="54000" rtlCol="0">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35" name="Line 24">
              <a:extLst>
                <a:ext uri="{FF2B5EF4-FFF2-40B4-BE49-F238E27FC236}">
                  <a16:creationId xmlns:a16="http://schemas.microsoft.com/office/drawing/2014/main" id="{996D92BE-3694-43E6-934D-5B45E503C130}"/>
                </a:ext>
              </a:extLst>
            </p:cNvPr>
            <p:cNvSpPr>
              <a:spLocks noChangeShapeType="1"/>
            </p:cNvSpPr>
            <p:nvPr/>
          </p:nvSpPr>
          <p:spPr bwMode="auto">
            <a:xfrm rot="5400000">
              <a:off x="6097651" y="1593449"/>
              <a:ext cx="0" cy="7258407"/>
            </a:xfrm>
            <a:prstGeom prst="line">
              <a:avLst/>
            </a:prstGeom>
            <a:noFill/>
            <a:ln w="12700">
              <a:solidFill>
                <a:schemeClr val="tx2"/>
              </a:solidFill>
              <a:round/>
              <a:headEnd/>
              <a:tailEnd/>
            </a:ln>
            <a:effectLst/>
          </p:spPr>
          <p:txBody>
            <a:bodyPr lIns="54000" tIns="54000" rIns="54000" bIns="54000" rtlCol="0">
              <a:spAutoFit/>
            </a:bodyP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grpSp>
      <p:grpSp>
        <p:nvGrpSpPr>
          <p:cNvPr id="36" name="Group 34">
            <a:extLst>
              <a:ext uri="{FF2B5EF4-FFF2-40B4-BE49-F238E27FC236}">
                <a16:creationId xmlns:a16="http://schemas.microsoft.com/office/drawing/2014/main" id="{A9B67C3F-F8BC-4E9B-AF03-C5791A75EAB0}"/>
              </a:ext>
            </a:extLst>
          </p:cNvPr>
          <p:cNvGrpSpPr>
            <a:grpSpLocks noChangeAspect="1"/>
          </p:cNvGrpSpPr>
          <p:nvPr/>
        </p:nvGrpSpPr>
        <p:grpSpPr bwMode="auto">
          <a:xfrm>
            <a:off x="4447188" y="2767731"/>
            <a:ext cx="3297625" cy="3259782"/>
            <a:chOff x="3550" y="1553"/>
            <a:chExt cx="1936" cy="1916"/>
          </a:xfrm>
        </p:grpSpPr>
        <p:sp>
          <p:nvSpPr>
            <p:cNvPr id="61" name="Freeform 107">
              <a:extLst>
                <a:ext uri="{FF2B5EF4-FFF2-40B4-BE49-F238E27FC236}">
                  <a16:creationId xmlns:a16="http://schemas.microsoft.com/office/drawing/2014/main" id="{37B8CE03-6431-46F4-8BE2-FA6444C3D325}"/>
                </a:ext>
              </a:extLst>
            </p:cNvPr>
            <p:cNvSpPr>
              <a:spLocks noChangeAspect="1"/>
            </p:cNvSpPr>
            <p:nvPr/>
          </p:nvSpPr>
          <p:spPr bwMode="auto">
            <a:xfrm>
              <a:off x="4521" y="2033"/>
              <a:ext cx="965" cy="956"/>
            </a:xfrm>
            <a:custGeom>
              <a:avLst/>
              <a:gdLst/>
              <a:ahLst/>
              <a:cxnLst>
                <a:cxn ang="0">
                  <a:pos x="150" y="173"/>
                </a:cxn>
                <a:cxn ang="0">
                  <a:pos x="174" y="87"/>
                </a:cxn>
                <a:cxn ang="0">
                  <a:pos x="150" y="0"/>
                </a:cxn>
                <a:cxn ang="0">
                  <a:pos x="0" y="87"/>
                </a:cxn>
                <a:cxn ang="0">
                  <a:pos x="150" y="173"/>
                </a:cxn>
              </a:cxnLst>
              <a:rect l="0" t="0" r="r" b="b"/>
              <a:pathLst>
                <a:path w="174" h="173">
                  <a:moveTo>
                    <a:pt x="150" y="173"/>
                  </a:moveTo>
                  <a:cubicBezTo>
                    <a:pt x="165" y="147"/>
                    <a:pt x="174" y="117"/>
                    <a:pt x="174" y="87"/>
                  </a:cubicBezTo>
                  <a:cubicBezTo>
                    <a:pt x="174" y="56"/>
                    <a:pt x="165" y="26"/>
                    <a:pt x="150" y="0"/>
                  </a:cubicBezTo>
                  <a:lnTo>
                    <a:pt x="0" y="87"/>
                  </a:lnTo>
                  <a:lnTo>
                    <a:pt x="150" y="173"/>
                  </a:lnTo>
                  <a:close/>
                </a:path>
              </a:pathLst>
            </a:custGeom>
            <a:solidFill>
              <a:schemeClr val="bg1">
                <a:lumMod val="85000"/>
              </a:schemeClr>
            </a:solidFill>
            <a:ln w="12700" cmpd="sng">
              <a:solidFill>
                <a:schemeClr val="bg1"/>
              </a:solidFill>
              <a:prstDash val="solid"/>
              <a:round/>
              <a:headEnd/>
              <a:tailEnd/>
            </a:ln>
          </p:spPr>
          <p:txBody>
            <a:bodyPr rtlCol="0"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62" name="Freeform 108">
              <a:extLst>
                <a:ext uri="{FF2B5EF4-FFF2-40B4-BE49-F238E27FC236}">
                  <a16:creationId xmlns:a16="http://schemas.microsoft.com/office/drawing/2014/main" id="{3376F6DB-C081-4AD9-99C8-8E8E1542DEE4}"/>
                </a:ext>
              </a:extLst>
            </p:cNvPr>
            <p:cNvSpPr>
              <a:spLocks noChangeAspect="1"/>
            </p:cNvSpPr>
            <p:nvPr/>
          </p:nvSpPr>
          <p:spPr bwMode="auto">
            <a:xfrm>
              <a:off x="4521" y="1553"/>
              <a:ext cx="832" cy="961"/>
            </a:xfrm>
            <a:custGeom>
              <a:avLst/>
              <a:gdLst/>
              <a:ahLst/>
              <a:cxnLst>
                <a:cxn ang="0">
                  <a:pos x="150" y="87"/>
                </a:cxn>
                <a:cxn ang="0">
                  <a:pos x="0" y="0"/>
                </a:cxn>
                <a:cxn ang="0">
                  <a:pos x="0" y="174"/>
                </a:cxn>
                <a:cxn ang="0">
                  <a:pos x="150" y="87"/>
                </a:cxn>
              </a:cxnLst>
              <a:rect l="0" t="0" r="r" b="b"/>
              <a:pathLst>
                <a:path w="150" h="174">
                  <a:moveTo>
                    <a:pt x="150" y="87"/>
                  </a:moveTo>
                  <a:cubicBezTo>
                    <a:pt x="119" y="33"/>
                    <a:pt x="62" y="0"/>
                    <a:pt x="0" y="0"/>
                  </a:cubicBezTo>
                  <a:lnTo>
                    <a:pt x="0" y="174"/>
                  </a:lnTo>
                  <a:lnTo>
                    <a:pt x="150" y="87"/>
                  </a:lnTo>
                  <a:close/>
                </a:path>
              </a:pathLst>
            </a:custGeom>
            <a:solidFill>
              <a:schemeClr val="bg1">
                <a:lumMod val="85000"/>
              </a:schemeClr>
            </a:solidFill>
            <a:ln w="12700" cmpd="sng">
              <a:solidFill>
                <a:schemeClr val="bg1"/>
              </a:solidFill>
              <a:prstDash val="solid"/>
              <a:round/>
              <a:headEnd/>
              <a:tailEnd/>
            </a:ln>
          </p:spPr>
          <p:txBody>
            <a:bodyPr rtlCol="0"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63" name="Freeform 109">
              <a:extLst>
                <a:ext uri="{FF2B5EF4-FFF2-40B4-BE49-F238E27FC236}">
                  <a16:creationId xmlns:a16="http://schemas.microsoft.com/office/drawing/2014/main" id="{38B45937-A5DA-41EE-A3C9-BE35237E59A8}"/>
                </a:ext>
              </a:extLst>
            </p:cNvPr>
            <p:cNvSpPr>
              <a:spLocks noChangeAspect="1"/>
            </p:cNvSpPr>
            <p:nvPr/>
          </p:nvSpPr>
          <p:spPr bwMode="auto">
            <a:xfrm>
              <a:off x="4521" y="2514"/>
              <a:ext cx="832" cy="955"/>
            </a:xfrm>
            <a:custGeom>
              <a:avLst/>
              <a:gdLst/>
              <a:ahLst/>
              <a:cxnLst>
                <a:cxn ang="0">
                  <a:pos x="0" y="173"/>
                </a:cxn>
                <a:cxn ang="0">
                  <a:pos x="150" y="86"/>
                </a:cxn>
                <a:cxn ang="0">
                  <a:pos x="0" y="0"/>
                </a:cxn>
                <a:cxn ang="0">
                  <a:pos x="0" y="173"/>
                </a:cxn>
              </a:cxnLst>
              <a:rect l="0" t="0" r="r" b="b"/>
              <a:pathLst>
                <a:path w="150" h="173">
                  <a:moveTo>
                    <a:pt x="0" y="173"/>
                  </a:moveTo>
                  <a:cubicBezTo>
                    <a:pt x="62" y="173"/>
                    <a:pt x="119" y="140"/>
                    <a:pt x="150" y="86"/>
                  </a:cubicBezTo>
                  <a:lnTo>
                    <a:pt x="0" y="0"/>
                  </a:lnTo>
                  <a:lnTo>
                    <a:pt x="0" y="173"/>
                  </a:lnTo>
                  <a:close/>
                </a:path>
              </a:pathLst>
            </a:custGeom>
            <a:solidFill>
              <a:schemeClr val="bg1">
                <a:lumMod val="85000"/>
              </a:schemeClr>
            </a:solidFill>
            <a:ln w="12700" cmpd="sng">
              <a:solidFill>
                <a:schemeClr val="bg1"/>
              </a:solidFill>
              <a:prstDash val="solid"/>
              <a:round/>
              <a:headEnd/>
              <a:tailEnd/>
            </a:ln>
          </p:spPr>
          <p:txBody>
            <a:bodyPr rtlCol="0"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64" name="Freeform 110">
              <a:extLst>
                <a:ext uri="{FF2B5EF4-FFF2-40B4-BE49-F238E27FC236}">
                  <a16:creationId xmlns:a16="http://schemas.microsoft.com/office/drawing/2014/main" id="{2A29D990-A09E-4203-9D56-205CA81598C9}"/>
                </a:ext>
              </a:extLst>
            </p:cNvPr>
            <p:cNvSpPr>
              <a:spLocks noChangeAspect="1"/>
            </p:cNvSpPr>
            <p:nvPr/>
          </p:nvSpPr>
          <p:spPr bwMode="auto">
            <a:xfrm>
              <a:off x="3683" y="2514"/>
              <a:ext cx="838" cy="955"/>
            </a:xfrm>
            <a:custGeom>
              <a:avLst/>
              <a:gdLst/>
              <a:ahLst/>
              <a:cxnLst>
                <a:cxn ang="0">
                  <a:pos x="0" y="86"/>
                </a:cxn>
                <a:cxn ang="0">
                  <a:pos x="151" y="173"/>
                </a:cxn>
                <a:cxn ang="0">
                  <a:pos x="151" y="0"/>
                </a:cxn>
                <a:cxn ang="0">
                  <a:pos x="0" y="86"/>
                </a:cxn>
              </a:cxnLst>
              <a:rect l="0" t="0" r="r" b="b"/>
              <a:pathLst>
                <a:path w="151" h="173">
                  <a:moveTo>
                    <a:pt x="0" y="86"/>
                  </a:moveTo>
                  <a:cubicBezTo>
                    <a:pt x="31" y="140"/>
                    <a:pt x="88" y="173"/>
                    <a:pt x="151" y="173"/>
                  </a:cubicBezTo>
                  <a:lnTo>
                    <a:pt x="151" y="0"/>
                  </a:lnTo>
                  <a:lnTo>
                    <a:pt x="0" y="86"/>
                  </a:lnTo>
                  <a:close/>
                </a:path>
              </a:pathLst>
            </a:custGeom>
            <a:solidFill>
              <a:schemeClr val="bg1">
                <a:lumMod val="85000"/>
              </a:schemeClr>
            </a:solidFill>
            <a:ln w="12700" cmpd="sng">
              <a:solidFill>
                <a:schemeClr val="bg1"/>
              </a:solidFill>
              <a:prstDash val="solid"/>
              <a:round/>
              <a:headEnd/>
              <a:tailEnd/>
            </a:ln>
          </p:spPr>
          <p:txBody>
            <a:bodyPr rtlCol="0"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1" i="1"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65" name="Freeform 111">
              <a:extLst>
                <a:ext uri="{FF2B5EF4-FFF2-40B4-BE49-F238E27FC236}">
                  <a16:creationId xmlns:a16="http://schemas.microsoft.com/office/drawing/2014/main" id="{D1DC0559-F688-4FB4-BEC7-7AF534A7E78C}"/>
                </a:ext>
              </a:extLst>
            </p:cNvPr>
            <p:cNvSpPr>
              <a:spLocks noChangeAspect="1"/>
            </p:cNvSpPr>
            <p:nvPr/>
          </p:nvSpPr>
          <p:spPr bwMode="auto">
            <a:xfrm>
              <a:off x="3550" y="2033"/>
              <a:ext cx="971" cy="956"/>
            </a:xfrm>
            <a:custGeom>
              <a:avLst/>
              <a:gdLst/>
              <a:ahLst/>
              <a:cxnLst>
                <a:cxn ang="0">
                  <a:pos x="24" y="0"/>
                </a:cxn>
                <a:cxn ang="0">
                  <a:pos x="1" y="86"/>
                </a:cxn>
                <a:cxn ang="0">
                  <a:pos x="24" y="173"/>
                </a:cxn>
                <a:cxn ang="0">
                  <a:pos x="175" y="87"/>
                </a:cxn>
                <a:cxn ang="0">
                  <a:pos x="24" y="0"/>
                </a:cxn>
              </a:cxnLst>
              <a:rect l="0" t="0" r="r" b="b"/>
              <a:pathLst>
                <a:path w="175" h="173">
                  <a:moveTo>
                    <a:pt x="24" y="0"/>
                  </a:moveTo>
                  <a:cubicBezTo>
                    <a:pt x="9" y="26"/>
                    <a:pt x="1" y="56"/>
                    <a:pt x="1" y="86"/>
                  </a:cubicBezTo>
                  <a:cubicBezTo>
                    <a:pt x="0" y="117"/>
                    <a:pt x="9" y="147"/>
                    <a:pt x="24" y="173"/>
                  </a:cubicBezTo>
                  <a:lnTo>
                    <a:pt x="175" y="87"/>
                  </a:lnTo>
                  <a:lnTo>
                    <a:pt x="24" y="0"/>
                  </a:lnTo>
                  <a:close/>
                </a:path>
              </a:pathLst>
            </a:custGeom>
            <a:solidFill>
              <a:schemeClr val="bg1">
                <a:lumMod val="85000"/>
              </a:schemeClr>
            </a:solidFill>
            <a:ln w="12700" cmpd="sng">
              <a:solidFill>
                <a:schemeClr val="bg1"/>
              </a:solidFill>
              <a:prstDash val="solid"/>
              <a:round/>
              <a:headEnd/>
              <a:tailEnd/>
            </a:ln>
          </p:spPr>
          <p:txBody>
            <a:bodyPr rtlCol="0"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66" name="Freeform 112">
              <a:extLst>
                <a:ext uri="{FF2B5EF4-FFF2-40B4-BE49-F238E27FC236}">
                  <a16:creationId xmlns:a16="http://schemas.microsoft.com/office/drawing/2014/main" id="{CC7E281C-6C73-4536-B1A1-4F23E74BF4C9}"/>
                </a:ext>
              </a:extLst>
            </p:cNvPr>
            <p:cNvSpPr>
              <a:spLocks noChangeAspect="1"/>
            </p:cNvSpPr>
            <p:nvPr/>
          </p:nvSpPr>
          <p:spPr bwMode="auto">
            <a:xfrm>
              <a:off x="3683" y="1553"/>
              <a:ext cx="838" cy="961"/>
            </a:xfrm>
            <a:custGeom>
              <a:avLst/>
              <a:gdLst/>
              <a:ahLst/>
              <a:cxnLst>
                <a:cxn ang="0">
                  <a:pos x="150" y="0"/>
                </a:cxn>
                <a:cxn ang="0">
                  <a:pos x="0" y="87"/>
                </a:cxn>
                <a:cxn ang="0">
                  <a:pos x="151" y="174"/>
                </a:cxn>
                <a:cxn ang="0">
                  <a:pos x="150" y="0"/>
                </a:cxn>
              </a:cxnLst>
              <a:rect l="0" t="0" r="r" b="b"/>
              <a:pathLst>
                <a:path w="151" h="174">
                  <a:moveTo>
                    <a:pt x="150" y="0"/>
                  </a:moveTo>
                  <a:cubicBezTo>
                    <a:pt x="88" y="0"/>
                    <a:pt x="31" y="33"/>
                    <a:pt x="0" y="87"/>
                  </a:cubicBezTo>
                  <a:lnTo>
                    <a:pt x="151" y="174"/>
                  </a:lnTo>
                  <a:lnTo>
                    <a:pt x="150" y="0"/>
                  </a:lnTo>
                  <a:close/>
                </a:path>
              </a:pathLst>
            </a:custGeom>
            <a:solidFill>
              <a:schemeClr val="bg1">
                <a:lumMod val="85000"/>
              </a:schemeClr>
            </a:solidFill>
            <a:ln w="12700" cmpd="sng">
              <a:solidFill>
                <a:schemeClr val="bg1"/>
              </a:solidFill>
              <a:prstDash val="solid"/>
              <a:round/>
              <a:headEnd/>
              <a:tailEnd/>
            </a:ln>
          </p:spPr>
          <p:txBody>
            <a:bodyPr rtlCol="0"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000" b="1" i="1" u="none" strike="noStrike" kern="1200" cap="none" spc="0" normalizeH="0" baseline="0" noProof="0" dirty="0">
                <a:ln>
                  <a:noFill/>
                </a:ln>
                <a:solidFill>
                  <a:srgbClr val="E7E6E6"/>
                </a:solidFill>
                <a:effectLst/>
                <a:uLnTx/>
                <a:uFillTx/>
                <a:latin typeface="arial" panose="020B0604020202020204" pitchFamily="34" charset="0"/>
                <a:ea typeface="+mn-ea"/>
                <a:cs typeface="+mn-cs"/>
              </a:endParaRPr>
            </a:p>
          </p:txBody>
        </p:sp>
        <p:sp>
          <p:nvSpPr>
            <p:cNvPr id="67" name="Oval 66">
              <a:extLst>
                <a:ext uri="{FF2B5EF4-FFF2-40B4-BE49-F238E27FC236}">
                  <a16:creationId xmlns:a16="http://schemas.microsoft.com/office/drawing/2014/main" id="{AA16D55F-8C0C-4F1A-842A-EE4A5AF8F215}"/>
                </a:ext>
              </a:extLst>
            </p:cNvPr>
            <p:cNvSpPr>
              <a:spLocks noChangeAspect="1" noChangeArrowheads="1"/>
            </p:cNvSpPr>
            <p:nvPr/>
          </p:nvSpPr>
          <p:spPr bwMode="auto">
            <a:xfrm>
              <a:off x="4124" y="2118"/>
              <a:ext cx="788" cy="786"/>
            </a:xfrm>
            <a:prstGeom prst="ellipse">
              <a:avLst/>
            </a:prstGeom>
            <a:solidFill>
              <a:schemeClr val="bg1"/>
            </a:solidFill>
            <a:ln w="12700" algn="ctr">
              <a:solidFill>
                <a:schemeClr val="bg1"/>
              </a:solidFill>
              <a:round/>
              <a:headEnd/>
              <a:tailEnd/>
            </a:ln>
            <a:effectLst/>
          </p:spPr>
          <p:txBody>
            <a:bodyPr wrap="none" lIns="0" tIns="0" rIns="0" bIns="0" rtlCol="0" anchor="ctr"/>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Pct val="90000"/>
                <a:buFontTx/>
                <a:buNone/>
                <a:tabLst/>
                <a:defRPr/>
              </a:pPr>
              <a:r>
                <a:rPr lang="lv-lv" sz="1100" b="1" i="0" u="none" strike="noStrike" kern="1200" cap="none" spc="0" normalizeH="0" noProof="0">
                  <a:ln>
                    <a:noFill/>
                  </a:ln>
                  <a:solidFill>
                    <a:srgbClr val="990066"/>
                  </a:solidFill>
                  <a:effectLst/>
                  <a:uLnTx/>
                  <a:uFillTx/>
                  <a:latin typeface="arial" panose="020B0604020202020204" pitchFamily="34" charset="0"/>
                  <a:ea typeface="+mn-ea"/>
                  <a:cs typeface="Arial" charset="0"/>
                </a:rPr>
                <a:t>Darbības </a:t>
              </a:r>
            </a:p>
            <a:p>
              <a:pPr marL="0" marR="0" lvl="0" indent="0" algn="ctr" defTabSz="914400" rtl="0" eaLnBrk="1" fontAlgn="base" latinLnBrk="0" hangingPunct="1">
                <a:lnSpc>
                  <a:spcPct val="100000"/>
                </a:lnSpc>
                <a:spcBef>
                  <a:spcPct val="0"/>
                </a:spcBef>
                <a:spcAft>
                  <a:spcPct val="0"/>
                </a:spcAft>
                <a:buClrTx/>
                <a:buSzPct val="90000"/>
                <a:buFontTx/>
                <a:buNone/>
                <a:tabLst/>
                <a:defRPr/>
              </a:pPr>
              <a:r>
                <a:rPr lang="lv-lv" sz="1100" b="1" i="0" u="none" strike="noStrike" kern="1200" cap="none" spc="0" normalizeH="0" noProof="0">
                  <a:ln>
                    <a:noFill/>
                  </a:ln>
                  <a:solidFill>
                    <a:srgbClr val="990066"/>
                  </a:solidFill>
                  <a:effectLst/>
                  <a:uLnTx/>
                  <a:uFillTx/>
                  <a:latin typeface="arial" panose="020B0604020202020204" pitchFamily="34" charset="0"/>
                  <a:ea typeface="+mn-ea"/>
                  <a:cs typeface="Arial" charset="0"/>
                </a:rPr>
                <a:t>pārstrukturēšana </a:t>
              </a:r>
            </a:p>
          </p:txBody>
        </p:sp>
      </p:grpSp>
      <p:sp>
        <p:nvSpPr>
          <p:cNvPr id="37" name="Rectangle 36">
            <a:extLst>
              <a:ext uri="{FF2B5EF4-FFF2-40B4-BE49-F238E27FC236}">
                <a16:creationId xmlns:a16="http://schemas.microsoft.com/office/drawing/2014/main" id="{E5CE53F8-E605-45E1-BBC2-DD717EC861EC}"/>
              </a:ext>
            </a:extLst>
          </p:cNvPr>
          <p:cNvSpPr>
            <a:spLocks noChangeArrowheads="1"/>
          </p:cNvSpPr>
          <p:nvPr/>
        </p:nvSpPr>
        <p:spPr bwMode="auto">
          <a:xfrm>
            <a:off x="409306" y="2440495"/>
            <a:ext cx="3889317" cy="879475"/>
          </a:xfrm>
          <a:prstGeom prst="rect">
            <a:avLst/>
          </a:prstGeom>
          <a:noFill/>
          <a:ln w="9525">
            <a:noFill/>
            <a:miter lim="800000"/>
            <a:headEnd/>
            <a:tailEnd/>
          </a:ln>
          <a:effectLst/>
        </p:spPr>
        <p:txBody>
          <a:bodyPr lIns="90000" tIns="54000" rIns="54000" bIns="54000" rtlCol="0" anchor="ctr" anchorCtr="0"/>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ts val="0"/>
              </a:spcBef>
              <a:spcAft>
                <a:spcPts val="200"/>
              </a:spcAft>
              <a:buClrTx/>
              <a:buSzTx/>
              <a:buFontTx/>
              <a:buNone/>
              <a:tabLst/>
              <a:defRPr/>
            </a:pPr>
            <a:r>
              <a:rPr lang="lv-lv" b="1" i="0" u="none" strike="noStrike" kern="1200" cap="none" spc="0" normalizeH="0" noProof="0" dirty="0">
                <a:ln>
                  <a:noFill/>
                </a:ln>
                <a:solidFill>
                  <a:srgbClr val="990066"/>
                </a:solidFill>
                <a:effectLst/>
                <a:uLnTx/>
                <a:uFillTx/>
                <a:latin typeface="arial" panose="020B0604020202020204" pitchFamily="34" charset="0"/>
                <a:ea typeface="+mn-ea"/>
                <a:cs typeface="+mn-cs"/>
              </a:rPr>
              <a:t>Finanses un likviditāte</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Naudas plūsmas un apgrozāmo līdzekļu pārvaldība</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Finansēšana un </a:t>
            </a:r>
            <a:r>
              <a:rPr lang="lv-lv" dirty="0">
                <a:solidFill>
                  <a:prstClr val="black"/>
                </a:solidFill>
                <a:latin typeface="arial" panose="020B0604020202020204" pitchFamily="34" charset="0"/>
              </a:rPr>
              <a:t>saistību</a:t>
            </a: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 struktūra</a:t>
            </a:r>
          </a:p>
        </p:txBody>
      </p:sp>
      <p:sp>
        <p:nvSpPr>
          <p:cNvPr id="56" name="Rectangle 55">
            <a:extLst>
              <a:ext uri="{FF2B5EF4-FFF2-40B4-BE49-F238E27FC236}">
                <a16:creationId xmlns:a16="http://schemas.microsoft.com/office/drawing/2014/main" id="{53A905F2-271E-4C5E-89A9-9EDBCA3BD45F}"/>
              </a:ext>
            </a:extLst>
          </p:cNvPr>
          <p:cNvSpPr>
            <a:spLocks noChangeArrowheads="1"/>
          </p:cNvSpPr>
          <p:nvPr/>
        </p:nvSpPr>
        <p:spPr bwMode="auto">
          <a:xfrm>
            <a:off x="409575" y="3893859"/>
            <a:ext cx="3889053" cy="879475"/>
          </a:xfrm>
          <a:prstGeom prst="rect">
            <a:avLst/>
          </a:prstGeom>
          <a:noFill/>
          <a:ln w="9525">
            <a:noFill/>
            <a:miter lim="800000"/>
            <a:headEnd/>
            <a:tailEnd/>
          </a:ln>
          <a:effectLst/>
        </p:spPr>
        <p:txBody>
          <a:bodyPr lIns="90000" tIns="54000" rIns="54000" bIns="54000" rtlCol="0" anchor="ctr" anchorCtr="0"/>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ts val="0"/>
              </a:spcBef>
              <a:spcAft>
                <a:spcPts val="200"/>
              </a:spcAft>
              <a:buClrTx/>
              <a:buSzTx/>
              <a:buFontTx/>
              <a:buNone/>
              <a:tabLst/>
              <a:defRPr/>
            </a:pPr>
            <a:r>
              <a:rPr lang="lv-lv" b="1" i="0" u="none" strike="noStrike" kern="1200" cap="none" spc="0" normalizeH="0" noProof="0" dirty="0">
                <a:ln>
                  <a:noFill/>
                </a:ln>
                <a:solidFill>
                  <a:srgbClr val="990066"/>
                </a:solidFill>
                <a:effectLst/>
                <a:uLnTx/>
                <a:uFillTx/>
                <a:latin typeface="arial" panose="020B0604020202020204" pitchFamily="34" charset="0"/>
                <a:ea typeface="+mn-ea"/>
                <a:cs typeface="+mn-cs"/>
              </a:rPr>
              <a:t>Ražošana </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R</a:t>
            </a: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ažošana</a:t>
            </a: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 pašu rūpnīcā vai </a:t>
            </a: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ārpakalpojum</a:t>
            </a: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u izmantošana</a:t>
            </a:r>
            <a:endPar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endParaRP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P</a:t>
            </a: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ētniecība un attīstība</a:t>
            </a: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 (R&amp;D)</a:t>
            </a:r>
            <a:endPar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endParaRP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Plānošana un efektivitāte</a:t>
            </a:r>
          </a:p>
        </p:txBody>
      </p:sp>
      <p:sp>
        <p:nvSpPr>
          <p:cNvPr id="57" name="Rectangle 56">
            <a:extLst>
              <a:ext uri="{FF2B5EF4-FFF2-40B4-BE49-F238E27FC236}">
                <a16:creationId xmlns:a16="http://schemas.microsoft.com/office/drawing/2014/main" id="{8BD5D4CC-B6DE-4C05-83BE-260DA9A9FE8D}"/>
              </a:ext>
            </a:extLst>
          </p:cNvPr>
          <p:cNvSpPr>
            <a:spLocks noChangeArrowheads="1"/>
          </p:cNvSpPr>
          <p:nvPr/>
        </p:nvSpPr>
        <p:spPr bwMode="auto">
          <a:xfrm>
            <a:off x="409306" y="5211711"/>
            <a:ext cx="3889315" cy="879475"/>
          </a:xfrm>
          <a:prstGeom prst="rect">
            <a:avLst/>
          </a:prstGeom>
          <a:noFill/>
          <a:ln w="9525">
            <a:noFill/>
            <a:miter lim="800000"/>
            <a:headEnd/>
            <a:tailEnd/>
          </a:ln>
          <a:effectLst/>
        </p:spPr>
        <p:txBody>
          <a:bodyPr lIns="90000" tIns="54000" rIns="54000" bIns="54000" rtlCol="0" anchor="ctr" anchorCtr="0"/>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ts val="0"/>
              </a:spcBef>
              <a:spcAft>
                <a:spcPts val="200"/>
              </a:spcAft>
              <a:buClrTx/>
              <a:buSzTx/>
              <a:buFontTx/>
              <a:buNone/>
              <a:tabLst/>
              <a:defRPr/>
            </a:pPr>
            <a:r>
              <a:rPr lang="lv-lv" b="1" i="0" u="none" strike="noStrike" kern="1200" cap="none" spc="0" normalizeH="0" noProof="0" dirty="0">
                <a:ln>
                  <a:noFill/>
                </a:ln>
                <a:solidFill>
                  <a:srgbClr val="990066"/>
                </a:solidFill>
                <a:effectLst/>
                <a:uLnTx/>
                <a:uFillTx/>
                <a:latin typeface="arial" panose="020B0604020202020204" pitchFamily="34" charset="0"/>
                <a:ea typeface="+mn-ea"/>
                <a:cs typeface="+mn-cs"/>
              </a:rPr>
              <a:t>Piegādes ķēdes pārvaldība </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dirty="0">
                <a:solidFill>
                  <a:prstClr val="black"/>
                </a:solidFill>
                <a:latin typeface="arial" panose="020B0604020202020204" pitchFamily="34" charset="0"/>
              </a:rPr>
              <a:t>Iepirkumi</a:t>
            </a:r>
            <a:endPar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endParaRP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prstClr val="black"/>
                </a:solidFill>
                <a:effectLst/>
                <a:uLnTx/>
                <a:uFillTx/>
                <a:latin typeface="arial" panose="020B0604020202020204" pitchFamily="34" charset="0"/>
                <a:ea typeface="+mn-ea"/>
                <a:cs typeface="+mn-cs"/>
              </a:rPr>
              <a:t>Loģistika</a:t>
            </a:r>
          </a:p>
        </p:txBody>
      </p:sp>
      <p:sp>
        <p:nvSpPr>
          <p:cNvPr id="58" name="Rectangle 57">
            <a:extLst>
              <a:ext uri="{FF2B5EF4-FFF2-40B4-BE49-F238E27FC236}">
                <a16:creationId xmlns:a16="http://schemas.microsoft.com/office/drawing/2014/main" id="{09084CC2-4892-48EA-BA45-9EA6CA06F7C6}"/>
              </a:ext>
            </a:extLst>
          </p:cNvPr>
          <p:cNvSpPr>
            <a:spLocks noChangeArrowheads="1"/>
          </p:cNvSpPr>
          <p:nvPr/>
        </p:nvSpPr>
        <p:spPr bwMode="auto">
          <a:xfrm>
            <a:off x="7851056" y="2440495"/>
            <a:ext cx="3932958" cy="879475"/>
          </a:xfrm>
          <a:prstGeom prst="rect">
            <a:avLst/>
          </a:prstGeom>
          <a:noFill/>
          <a:ln w="9525">
            <a:noFill/>
            <a:miter lim="800000"/>
            <a:headEnd/>
            <a:tailEnd/>
          </a:ln>
          <a:effectLst/>
        </p:spPr>
        <p:txBody>
          <a:bodyPr lIns="90000" tIns="54000" rIns="54000" bIns="54000" rtlCol="0" anchor="ctr" anchorCtr="0"/>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ts val="0"/>
              </a:spcBef>
              <a:spcAft>
                <a:spcPts val="200"/>
              </a:spcAft>
              <a:buClrTx/>
              <a:buSzTx/>
              <a:buFontTx/>
              <a:buNone/>
              <a:tabLst/>
              <a:defRPr/>
            </a:pPr>
            <a:r>
              <a:rPr lang="lv-lv" b="1" i="0" u="none" strike="noStrike" kern="1200" cap="none" spc="0" normalizeH="0" noProof="0" dirty="0">
                <a:ln>
                  <a:noFill/>
                </a:ln>
                <a:solidFill>
                  <a:srgbClr val="990066"/>
                </a:solidFill>
                <a:effectLst/>
                <a:uLnTx/>
                <a:uFillTx/>
                <a:latin typeface="arial" panose="020B0604020202020204" pitchFamily="34" charset="0"/>
                <a:ea typeface="+mn-ea"/>
                <a:cs typeface="+mn-cs"/>
              </a:rPr>
              <a:t>Stratēģija</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srgbClr val="000000"/>
                </a:solidFill>
                <a:effectLst/>
                <a:uLnTx/>
                <a:uFillTx/>
                <a:latin typeface="arial" panose="020B0604020202020204" pitchFamily="34" charset="0"/>
                <a:ea typeface="+mn-ea"/>
                <a:cs typeface="+mn-cs"/>
              </a:rPr>
              <a:t>Uzņēmējdarbības modelis</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srgbClr val="000000"/>
                </a:solidFill>
                <a:effectLst/>
                <a:uLnTx/>
                <a:uFillTx/>
                <a:latin typeface="arial" panose="020B0604020202020204" pitchFamily="34" charset="0"/>
                <a:ea typeface="+mn-ea"/>
                <a:cs typeface="+mn-cs"/>
              </a:rPr>
              <a:t>Tirgi, produktu līnijas, apvienošanās un pārņemšana </a:t>
            </a:r>
            <a:endParaRPr kumimoji="0" lang="lv-LV"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srgbClr val="000000"/>
                </a:solidFill>
                <a:effectLst/>
                <a:uLnTx/>
                <a:uFillTx/>
                <a:latin typeface="arial" panose="020B0604020202020204" pitchFamily="34" charset="0"/>
                <a:ea typeface="+mn-ea"/>
                <a:cs typeface="+mn-cs"/>
              </a:rPr>
              <a:t>Riskanti uzņēmējdarbības lēmumi (piemēram, NILL)</a:t>
            </a:r>
            <a:endParaRPr kumimoji="0" lang="en-GB"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9" name="Rectangle 58">
            <a:extLst>
              <a:ext uri="{FF2B5EF4-FFF2-40B4-BE49-F238E27FC236}">
                <a16:creationId xmlns:a16="http://schemas.microsoft.com/office/drawing/2014/main" id="{18181C9F-A055-49C7-95B5-66F2091B7421}"/>
              </a:ext>
            </a:extLst>
          </p:cNvPr>
          <p:cNvSpPr>
            <a:spLocks noChangeArrowheads="1"/>
          </p:cNvSpPr>
          <p:nvPr/>
        </p:nvSpPr>
        <p:spPr bwMode="auto">
          <a:xfrm>
            <a:off x="7851056" y="3893417"/>
            <a:ext cx="3932958" cy="879917"/>
          </a:xfrm>
          <a:prstGeom prst="rect">
            <a:avLst/>
          </a:prstGeom>
          <a:noFill/>
          <a:ln w="9525">
            <a:noFill/>
            <a:miter lim="800000"/>
            <a:headEnd/>
            <a:tailEnd/>
          </a:ln>
          <a:effectLst/>
        </p:spPr>
        <p:txBody>
          <a:bodyPr lIns="90000" tIns="54000" rIns="54000" bIns="54000" rtlCol="0" anchor="ctr" anchorCtr="0"/>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ts val="0"/>
              </a:spcBef>
              <a:spcAft>
                <a:spcPts val="200"/>
              </a:spcAft>
              <a:buClrTx/>
              <a:buSzTx/>
              <a:buFontTx/>
              <a:buNone/>
              <a:tabLst/>
              <a:defRPr/>
            </a:pPr>
            <a:r>
              <a:rPr lang="lv-lv" b="1" i="0" u="none" strike="noStrike" kern="1200" cap="none" spc="0" normalizeH="0" noProof="0" dirty="0">
                <a:ln>
                  <a:noFill/>
                </a:ln>
                <a:solidFill>
                  <a:srgbClr val="990066"/>
                </a:solidFill>
                <a:effectLst/>
                <a:uLnTx/>
                <a:uFillTx/>
                <a:latin typeface="arial" panose="020B0604020202020204" pitchFamily="34" charset="0"/>
                <a:ea typeface="+mn-ea"/>
                <a:cs typeface="+mn-cs"/>
              </a:rPr>
              <a:t>Uzņēmuma struktūra</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srgbClr val="000000"/>
                </a:solidFill>
                <a:effectLst/>
                <a:uLnTx/>
                <a:uFillTx/>
                <a:latin typeface="arial" panose="020B0604020202020204" pitchFamily="34" charset="0"/>
                <a:ea typeface="+mn-ea"/>
                <a:cs typeface="+mn-cs"/>
              </a:rPr>
              <a:t>Īpašumtiesību struktūra</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srgbClr val="000000"/>
                </a:solidFill>
                <a:effectLst/>
                <a:uLnTx/>
                <a:uFillTx/>
                <a:latin typeface="arial" panose="020B0604020202020204" pitchFamily="34" charset="0"/>
                <a:ea typeface="+mn-ea"/>
                <a:cs typeface="+mn-cs"/>
              </a:rPr>
              <a:t>Grupas uzņēmumi</a:t>
            </a:r>
            <a:endParaRPr lang="lv-lv" b="0" i="0" u="none" strike="noStrike" kern="1200" cap="none" spc="0" normalizeH="0" noProof="0" dirty="0">
              <a:ln>
                <a:noFill/>
              </a:ln>
              <a:solidFill>
                <a:srgbClr val="000000"/>
              </a:solidFill>
              <a:effectLst/>
              <a:uLnTx/>
              <a:uFillTx/>
              <a:latin typeface="arial" panose="020B0604020202020204" pitchFamily="34" charset="0"/>
              <a:ea typeface="+mn-ea"/>
              <a:cs typeface="+mn-cs"/>
            </a:endParaRP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dirty="0">
                <a:ln>
                  <a:noFill/>
                </a:ln>
                <a:solidFill>
                  <a:srgbClr val="000000"/>
                </a:solidFill>
                <a:effectLst/>
                <a:uLnTx/>
                <a:uFillTx/>
                <a:latin typeface="arial" panose="020B0604020202020204" pitchFamily="34" charset="0"/>
                <a:ea typeface="+mn-ea"/>
                <a:cs typeface="+mn-cs"/>
              </a:rPr>
              <a:t>Organizatoriskā struktūra</a:t>
            </a:r>
          </a:p>
        </p:txBody>
      </p:sp>
      <p:sp>
        <p:nvSpPr>
          <p:cNvPr id="60" name="Rectangle 59">
            <a:extLst>
              <a:ext uri="{FF2B5EF4-FFF2-40B4-BE49-F238E27FC236}">
                <a16:creationId xmlns:a16="http://schemas.microsoft.com/office/drawing/2014/main" id="{CC892CA0-3019-47F4-8425-FCFC6CD633FB}"/>
              </a:ext>
            </a:extLst>
          </p:cNvPr>
          <p:cNvSpPr>
            <a:spLocks noChangeArrowheads="1"/>
          </p:cNvSpPr>
          <p:nvPr/>
        </p:nvSpPr>
        <p:spPr bwMode="auto">
          <a:xfrm>
            <a:off x="7851056" y="5211711"/>
            <a:ext cx="3932958" cy="879475"/>
          </a:xfrm>
          <a:prstGeom prst="rect">
            <a:avLst/>
          </a:prstGeom>
          <a:noFill/>
          <a:ln w="9525">
            <a:noFill/>
            <a:miter lim="800000"/>
            <a:headEnd/>
            <a:tailEnd/>
          </a:ln>
          <a:effectLst/>
        </p:spPr>
        <p:txBody>
          <a:bodyPr lIns="90000" tIns="54000" rIns="54000" bIns="54000" rtlCol="0" anchor="ctr" anchorCtr="0"/>
          <a:lstStyle>
            <a:defPPr>
              <a:defRPr lang="en-GB"/>
            </a:defPPr>
            <a:lvl1pPr algn="l" rtl="0" fontAlgn="base">
              <a:spcBef>
                <a:spcPct val="0"/>
              </a:spcBef>
              <a:spcAft>
                <a:spcPct val="0"/>
              </a:spcAft>
              <a:defRPr sz="1200" kern="1200">
                <a:solidFill>
                  <a:schemeClr val="bg2"/>
                </a:solidFill>
                <a:latin typeface="Arial" charset="0"/>
                <a:ea typeface="+mn-ea"/>
                <a:cs typeface="+mn-cs"/>
              </a:defRPr>
            </a:lvl1pPr>
            <a:lvl2pPr marL="457200" algn="l" rtl="0" fontAlgn="base">
              <a:spcBef>
                <a:spcPct val="0"/>
              </a:spcBef>
              <a:spcAft>
                <a:spcPct val="0"/>
              </a:spcAft>
              <a:defRPr sz="1200" kern="1200">
                <a:solidFill>
                  <a:schemeClr val="bg2"/>
                </a:solidFill>
                <a:latin typeface="Arial" charset="0"/>
                <a:ea typeface="+mn-ea"/>
                <a:cs typeface="+mn-cs"/>
              </a:defRPr>
            </a:lvl2pPr>
            <a:lvl3pPr marL="914400" algn="l" rtl="0" fontAlgn="base">
              <a:spcBef>
                <a:spcPct val="0"/>
              </a:spcBef>
              <a:spcAft>
                <a:spcPct val="0"/>
              </a:spcAft>
              <a:defRPr sz="1200" kern="1200">
                <a:solidFill>
                  <a:schemeClr val="bg2"/>
                </a:solidFill>
                <a:latin typeface="Arial" charset="0"/>
                <a:ea typeface="+mn-ea"/>
                <a:cs typeface="+mn-cs"/>
              </a:defRPr>
            </a:lvl3pPr>
            <a:lvl4pPr marL="1371600" algn="l" rtl="0" fontAlgn="base">
              <a:spcBef>
                <a:spcPct val="0"/>
              </a:spcBef>
              <a:spcAft>
                <a:spcPct val="0"/>
              </a:spcAft>
              <a:defRPr sz="1200" kern="1200">
                <a:solidFill>
                  <a:schemeClr val="bg2"/>
                </a:solidFill>
                <a:latin typeface="Arial" charset="0"/>
                <a:ea typeface="+mn-ea"/>
                <a:cs typeface="+mn-cs"/>
              </a:defRPr>
            </a:lvl4pPr>
            <a:lvl5pPr marL="1828800" algn="l" rtl="0" fontAlgn="base">
              <a:spcBef>
                <a:spcPct val="0"/>
              </a:spcBef>
              <a:spcAft>
                <a:spcPct val="0"/>
              </a:spcAft>
              <a:defRPr sz="1200" kern="1200">
                <a:solidFill>
                  <a:schemeClr val="bg2"/>
                </a:solidFill>
                <a:latin typeface="Arial" charset="0"/>
                <a:ea typeface="+mn-ea"/>
                <a:cs typeface="+mn-cs"/>
              </a:defRPr>
            </a:lvl5pPr>
            <a:lvl6pPr marL="2286000" algn="l" defTabSz="914400" rtl="0" eaLnBrk="1" latinLnBrk="0" hangingPunct="1">
              <a:defRPr sz="1200" kern="1200">
                <a:solidFill>
                  <a:schemeClr val="bg2"/>
                </a:solidFill>
                <a:latin typeface="Arial" charset="0"/>
                <a:ea typeface="+mn-ea"/>
                <a:cs typeface="+mn-cs"/>
              </a:defRPr>
            </a:lvl6pPr>
            <a:lvl7pPr marL="2743200" algn="l" defTabSz="914400" rtl="0" eaLnBrk="1" latinLnBrk="0" hangingPunct="1">
              <a:defRPr sz="1200" kern="1200">
                <a:solidFill>
                  <a:schemeClr val="bg2"/>
                </a:solidFill>
                <a:latin typeface="Arial" charset="0"/>
                <a:ea typeface="+mn-ea"/>
                <a:cs typeface="+mn-cs"/>
              </a:defRPr>
            </a:lvl7pPr>
            <a:lvl8pPr marL="3200400" algn="l" defTabSz="914400" rtl="0" eaLnBrk="1" latinLnBrk="0" hangingPunct="1">
              <a:defRPr sz="1200" kern="1200">
                <a:solidFill>
                  <a:schemeClr val="bg2"/>
                </a:solidFill>
                <a:latin typeface="Arial" charset="0"/>
                <a:ea typeface="+mn-ea"/>
                <a:cs typeface="+mn-cs"/>
              </a:defRPr>
            </a:lvl8pPr>
            <a:lvl9pPr marL="3657600" algn="l" defTabSz="914400" rtl="0" eaLnBrk="1" latinLnBrk="0" hangingPunct="1">
              <a:defRPr sz="1200" kern="1200">
                <a:solidFill>
                  <a:schemeClr val="bg2"/>
                </a:solidFill>
                <a:latin typeface="Arial" charset="0"/>
                <a:ea typeface="+mn-ea"/>
                <a:cs typeface="+mn-cs"/>
              </a:defRPr>
            </a:lvl9pPr>
          </a:lstStyle>
          <a:p>
            <a:pPr marL="0" marR="0" lvl="0" indent="0" algn="l" defTabSz="914400" rtl="0" eaLnBrk="1" fontAlgn="base" latinLnBrk="0" hangingPunct="1">
              <a:lnSpc>
                <a:spcPct val="100000"/>
              </a:lnSpc>
              <a:spcBef>
                <a:spcPts val="0"/>
              </a:spcBef>
              <a:spcAft>
                <a:spcPts val="200"/>
              </a:spcAft>
              <a:buClrTx/>
              <a:buSzTx/>
              <a:buFontTx/>
              <a:buNone/>
              <a:tabLst/>
              <a:defRPr/>
            </a:pPr>
            <a:r>
              <a:rPr lang="lv-lv" b="1" i="0" u="none" strike="noStrike" kern="1200" cap="none" spc="0" normalizeH="0" noProof="0">
                <a:ln>
                  <a:noFill/>
                </a:ln>
                <a:solidFill>
                  <a:srgbClr val="990066"/>
                </a:solidFill>
                <a:effectLst/>
                <a:uLnTx/>
                <a:uFillTx/>
                <a:latin typeface="arial" panose="020B0604020202020204" pitchFamily="34" charset="0"/>
                <a:ea typeface="+mn-ea"/>
                <a:cs typeface="+mn-cs"/>
              </a:rPr>
              <a:t>Pārdošana</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a:ln>
                  <a:noFill/>
                </a:ln>
                <a:solidFill>
                  <a:srgbClr val="000000"/>
                </a:solidFill>
                <a:effectLst/>
                <a:uLnTx/>
                <a:uFillTx/>
                <a:latin typeface="arial" panose="020B0604020202020204" pitchFamily="34" charset="0"/>
                <a:ea typeface="+mn-ea"/>
                <a:cs typeface="+mn-cs"/>
              </a:rPr>
              <a:t>Produktu portfelis</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a:ln>
                  <a:noFill/>
                </a:ln>
                <a:solidFill>
                  <a:srgbClr val="000000"/>
                </a:solidFill>
                <a:effectLst/>
                <a:uLnTx/>
                <a:uFillTx/>
                <a:latin typeface="arial" panose="020B0604020202020204" pitchFamily="34" charset="0"/>
                <a:ea typeface="+mn-ea"/>
                <a:cs typeface="+mn-cs"/>
              </a:rPr>
              <a:t>Mārketings un cenu noteikšana</a:t>
            </a:r>
          </a:p>
          <a:p>
            <a:pPr marL="180975" marR="0" lvl="2" indent="-1778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lang="lv-lv" b="0" i="0" u="none" strike="noStrike" kern="1200" cap="none" spc="0" normalizeH="0" noProof="0">
                <a:ln>
                  <a:noFill/>
                </a:ln>
                <a:solidFill>
                  <a:srgbClr val="000000"/>
                </a:solidFill>
                <a:effectLst/>
                <a:uLnTx/>
                <a:uFillTx/>
                <a:latin typeface="arial" panose="020B0604020202020204" pitchFamily="34" charset="0"/>
                <a:ea typeface="+mn-ea"/>
                <a:cs typeface="+mn-cs"/>
              </a:rPr>
              <a:t>Pārdošanas darbības</a:t>
            </a:r>
          </a:p>
        </p:txBody>
      </p:sp>
      <p:sp>
        <p:nvSpPr>
          <p:cNvPr id="68" name="Rectangle 67">
            <a:extLst>
              <a:ext uri="{FF2B5EF4-FFF2-40B4-BE49-F238E27FC236}">
                <a16:creationId xmlns:a16="http://schemas.microsoft.com/office/drawing/2014/main" id="{5181F196-7203-48E2-B902-6F9C5527092B}"/>
              </a:ext>
            </a:extLst>
          </p:cNvPr>
          <p:cNvSpPr/>
          <p:nvPr/>
        </p:nvSpPr>
        <p:spPr>
          <a:xfrm>
            <a:off x="407988" y="2024063"/>
            <a:ext cx="11376025" cy="453641"/>
          </a:xfrm>
          <a:prstGeom prst="rect">
            <a:avLst/>
          </a:prstGeom>
          <a:solidFill>
            <a:schemeClr val="tx2"/>
          </a:solidFill>
        </p:spPr>
        <p:txBody>
          <a:bodyPr wrap="square" lIns="72000" tIns="36000" rIns="72000" bIns="36000"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0"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Darbības </a:t>
            </a:r>
            <a:r>
              <a:rPr lang="lv-LV" sz="1200" b="0"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restrukturizācija </a:t>
            </a:r>
            <a:r>
              <a:rPr lang="lv-lv" sz="1200" b="0"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ir sarežģīts process, kurā jāņem vērā visi uzņēmējdarbības un finanšu aspekti. Skatiet galvenās darbīb</a:t>
            </a:r>
            <a:r>
              <a:rPr lang="lv-LV" sz="1200" dirty="0">
                <a:solidFill>
                  <a:prstClr val="white"/>
                </a:solidFill>
                <a:latin typeface="arial" panose="020B0604020202020204" pitchFamily="34" charset="0"/>
                <a:cs typeface="Arial" panose="020B0604020202020204" pitchFamily="34" charset="0"/>
              </a:rPr>
              <a:t>as</a:t>
            </a:r>
            <a:r>
              <a:rPr lang="lv-lv" sz="1200" b="0"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pārstrukturēšanas jomas, kas aprakstītas turpmāk. </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Ko ietver darbības </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restrukturizācija</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a:t>
            </a:r>
          </a:p>
        </p:txBody>
      </p:sp>
      <p:sp>
        <p:nvSpPr>
          <p:cNvPr id="69" name="Rectangle 68">
            <a:extLst>
              <a:ext uri="{FF2B5EF4-FFF2-40B4-BE49-F238E27FC236}">
                <a16:creationId xmlns:a16="http://schemas.microsoft.com/office/drawing/2014/main" id="{ECE9C9A5-9734-47E8-A22A-82109EA48AD3}"/>
              </a:ext>
            </a:extLst>
          </p:cNvPr>
          <p:cNvSpPr/>
          <p:nvPr/>
        </p:nvSpPr>
        <p:spPr>
          <a:xfrm>
            <a:off x="761655" y="3234531"/>
            <a:ext cx="1043427" cy="338138"/>
          </a:xfrm>
          <a:prstGeom prst="rect">
            <a:avLst/>
          </a:prstGeom>
          <a:noFill/>
          <a:ln>
            <a:noFill/>
          </a:ln>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Daļēj</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i</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 finanšu</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 restrukturizācija</a:t>
            </a:r>
            <a:endParaRPr kumimoji="0" lang="en-US" sz="800" b="0" i="0" u="sng" strike="noStrike" kern="1200" cap="none" spc="0" normalizeH="0" baseline="0" noProof="0" dirty="0">
              <a:ln>
                <a:noFill/>
              </a:ln>
              <a:solidFill>
                <a:srgbClr val="990066"/>
              </a:solidFill>
              <a:effectLst/>
              <a:uLnTx/>
              <a:uFillTx/>
              <a:latin typeface="arial" panose="020B0604020202020204" pitchFamily="34" charset="0"/>
              <a:ea typeface="+mn-ea"/>
              <a:cs typeface="+mn-cs"/>
            </a:endParaRPr>
          </a:p>
        </p:txBody>
      </p:sp>
      <p:sp>
        <p:nvSpPr>
          <p:cNvPr id="70" name="Rectangle 69">
            <a:hlinkClick r:id="rId9" action="ppaction://hlinksldjump"/>
            <a:extLst>
              <a:ext uri="{FF2B5EF4-FFF2-40B4-BE49-F238E27FC236}">
                <a16:creationId xmlns:a16="http://schemas.microsoft.com/office/drawing/2014/main" id="{1A1A862F-8A09-4801-8EC5-EEE9CD33E5EF}"/>
              </a:ext>
            </a:extLst>
          </p:cNvPr>
          <p:cNvSpPr/>
          <p:nvPr/>
        </p:nvSpPr>
        <p:spPr>
          <a:xfrm>
            <a:off x="2175005" y="3234531"/>
            <a:ext cx="1301684" cy="338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10" action="ppaction://hlinksldjump">
                  <a:extLst>
                    <a:ext uri="{A12FA001-AC4F-418D-AE19-62706E023703}">
                      <ahyp:hlinkClr xmlns:ahyp="http://schemas.microsoft.com/office/drawing/2018/hyperlinkcolor" val="tx"/>
                    </a:ext>
                  </a:extLst>
                </a:hlinkClick>
              </a:rPr>
              <a:t>Daļēj</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10" action="ppaction://hlinksldjump">
                  <a:extLst>
                    <a:ext uri="{A12FA001-AC4F-418D-AE19-62706E023703}">
                      <ahyp:hlinkClr xmlns:ahyp="http://schemas.microsoft.com/office/drawing/2018/hyperlinkcolor" val="tx"/>
                    </a:ext>
                  </a:extLst>
                </a:hlinkClick>
              </a:rPr>
              <a:t>i saistību atmaksas nosacījumu</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rPr>
              <a:t> maiņa</a:t>
            </a:r>
            <a:endParaRPr kumimoji="0" lang="en-US" sz="800" b="0" i="0" u="sng" strike="noStrike" kern="1200" cap="none" spc="0" normalizeH="0" baseline="0" noProof="0" dirty="0">
              <a:ln>
                <a:noFill/>
              </a:ln>
              <a:solidFill>
                <a:srgbClr val="990066"/>
              </a:solidFill>
              <a:effectLst/>
              <a:uLnTx/>
              <a:uFillTx/>
              <a:latin typeface="arial" panose="020B0604020202020204" pitchFamily="34" charset="0"/>
              <a:ea typeface="+mn-ea"/>
              <a:cs typeface="+mn-cs"/>
            </a:endParaRPr>
          </a:p>
        </p:txBody>
      </p:sp>
      <p:sp>
        <p:nvSpPr>
          <p:cNvPr id="79" name="Freeform 31">
            <a:extLst>
              <a:ext uri="{FF2B5EF4-FFF2-40B4-BE49-F238E27FC236}">
                <a16:creationId xmlns:a16="http://schemas.microsoft.com/office/drawing/2014/main" id="{480DBE01-97F9-4BB2-AAB2-EFE4201536BF}"/>
              </a:ext>
            </a:extLst>
          </p:cNvPr>
          <p:cNvSpPr>
            <a:spLocks noChangeAspect="1" noEditPoints="1"/>
          </p:cNvSpPr>
          <p:nvPr/>
        </p:nvSpPr>
        <p:spPr bwMode="auto">
          <a:xfrm>
            <a:off x="5324477" y="3200400"/>
            <a:ext cx="457200" cy="457200"/>
          </a:xfrm>
          <a:custGeom>
            <a:avLst/>
            <a:gdLst>
              <a:gd name="T0" fmla="*/ 0 w 346"/>
              <a:gd name="T1" fmla="*/ 346 h 346"/>
              <a:gd name="T2" fmla="*/ 346 w 346"/>
              <a:gd name="T3" fmla="*/ 295 h 346"/>
              <a:gd name="T4" fmla="*/ 346 w 346"/>
              <a:gd name="T5" fmla="*/ 166 h 346"/>
              <a:gd name="T6" fmla="*/ 346 w 346"/>
              <a:gd name="T7" fmla="*/ 82 h 346"/>
              <a:gd name="T8" fmla="*/ 346 w 346"/>
              <a:gd name="T9" fmla="*/ 0 h 346"/>
              <a:gd name="T10" fmla="*/ 42 w 346"/>
              <a:gd name="T11" fmla="*/ 181 h 346"/>
              <a:gd name="T12" fmla="*/ 14 w 346"/>
              <a:gd name="T13" fmla="*/ 304 h 346"/>
              <a:gd name="T14" fmla="*/ 14 w 346"/>
              <a:gd name="T15" fmla="*/ 304 h 346"/>
              <a:gd name="T16" fmla="*/ 331 w 346"/>
              <a:gd name="T17" fmla="*/ 331 h 346"/>
              <a:gd name="T18" fmla="*/ 289 w 346"/>
              <a:gd name="T19" fmla="*/ 331 h 346"/>
              <a:gd name="T20" fmla="*/ 14 w 346"/>
              <a:gd name="T21" fmla="*/ 254 h 346"/>
              <a:gd name="T22" fmla="*/ 289 w 346"/>
              <a:gd name="T23" fmla="*/ 181 h 346"/>
              <a:gd name="T24" fmla="*/ 331 w 346"/>
              <a:gd name="T25" fmla="*/ 289 h 346"/>
              <a:gd name="T26" fmla="*/ 331 w 346"/>
              <a:gd name="T27" fmla="*/ 181 h 346"/>
              <a:gd name="T28" fmla="*/ 14 w 346"/>
              <a:gd name="T29" fmla="*/ 166 h 346"/>
              <a:gd name="T30" fmla="*/ 331 w 346"/>
              <a:gd name="T31" fmla="*/ 137 h 346"/>
              <a:gd name="T32" fmla="*/ 14 w 346"/>
              <a:gd name="T33" fmla="*/ 123 h 346"/>
              <a:gd name="T34" fmla="*/ 331 w 346"/>
              <a:gd name="T35" fmla="*/ 123 h 346"/>
              <a:gd name="T36" fmla="*/ 14 w 346"/>
              <a:gd name="T37" fmla="*/ 55 h 346"/>
              <a:gd name="T38" fmla="*/ 14 w 346"/>
              <a:gd name="T39" fmla="*/ 82 h 346"/>
              <a:gd name="T40" fmla="*/ 331 w 346"/>
              <a:gd name="T41" fmla="*/ 14 h 346"/>
              <a:gd name="T42" fmla="*/ 173 w 346"/>
              <a:gd name="T43" fmla="*/ 206 h 346"/>
              <a:gd name="T44" fmla="*/ 223 w 346"/>
              <a:gd name="T45" fmla="*/ 256 h 346"/>
              <a:gd name="T46" fmla="*/ 137 w 346"/>
              <a:gd name="T47" fmla="*/ 256 h 346"/>
              <a:gd name="T48" fmla="*/ 173 w 346"/>
              <a:gd name="T49" fmla="*/ 292 h 346"/>
              <a:gd name="T50" fmla="*/ 178 w 346"/>
              <a:gd name="T51" fmla="*/ 251 h 346"/>
              <a:gd name="T52" fmla="*/ 175 w 346"/>
              <a:gd name="T53" fmla="*/ 241 h 346"/>
              <a:gd name="T54" fmla="*/ 187 w 346"/>
              <a:gd name="T55" fmla="*/ 246 h 346"/>
              <a:gd name="T56" fmla="*/ 180 w 346"/>
              <a:gd name="T57" fmla="*/ 235 h 346"/>
              <a:gd name="T58" fmla="*/ 172 w 346"/>
              <a:gd name="T59" fmla="*/ 230 h 346"/>
              <a:gd name="T60" fmla="*/ 163 w 346"/>
              <a:gd name="T61" fmla="*/ 238 h 346"/>
              <a:gd name="T62" fmla="*/ 161 w 346"/>
              <a:gd name="T63" fmla="*/ 250 h 346"/>
              <a:gd name="T64" fmla="*/ 170 w 346"/>
              <a:gd name="T65" fmla="*/ 257 h 346"/>
              <a:gd name="T66" fmla="*/ 172 w 346"/>
              <a:gd name="T67" fmla="*/ 268 h 346"/>
              <a:gd name="T68" fmla="*/ 159 w 346"/>
              <a:gd name="T69" fmla="*/ 261 h 346"/>
              <a:gd name="T70" fmla="*/ 172 w 346"/>
              <a:gd name="T71" fmla="*/ 279 h 346"/>
              <a:gd name="T72" fmla="*/ 182 w 346"/>
              <a:gd name="T73" fmla="*/ 273 h 346"/>
              <a:gd name="T74" fmla="*/ 189 w 346"/>
              <a:gd name="T75" fmla="*/ 263 h 346"/>
              <a:gd name="T76" fmla="*/ 172 w 346"/>
              <a:gd name="T77" fmla="*/ 249 h 346"/>
              <a:gd name="T78" fmla="*/ 168 w 346"/>
              <a:gd name="T79" fmla="*/ 243 h 346"/>
              <a:gd name="T80" fmla="*/ 172 w 346"/>
              <a:gd name="T81" fmla="*/ 241 h 346"/>
              <a:gd name="T82" fmla="*/ 179 w 346"/>
              <a:gd name="T83" fmla="*/ 267 h 346"/>
              <a:gd name="T84" fmla="*/ 175 w 346"/>
              <a:gd name="T85" fmla="*/ 258 h 346"/>
              <a:gd name="T86" fmla="*/ 180 w 346"/>
              <a:gd name="T87" fmla="*/ 265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46" h="346">
                <a:moveTo>
                  <a:pt x="0" y="0"/>
                </a:moveTo>
                <a:cubicBezTo>
                  <a:pt x="0" y="0"/>
                  <a:pt x="0" y="0"/>
                  <a:pt x="0" y="0"/>
                </a:cubicBezTo>
                <a:cubicBezTo>
                  <a:pt x="0" y="346"/>
                  <a:pt x="0" y="346"/>
                  <a:pt x="0" y="346"/>
                </a:cubicBezTo>
                <a:cubicBezTo>
                  <a:pt x="0" y="346"/>
                  <a:pt x="0" y="346"/>
                  <a:pt x="0" y="346"/>
                </a:cubicBezTo>
                <a:cubicBezTo>
                  <a:pt x="346" y="346"/>
                  <a:pt x="346" y="346"/>
                  <a:pt x="346" y="346"/>
                </a:cubicBezTo>
                <a:cubicBezTo>
                  <a:pt x="346" y="295"/>
                  <a:pt x="346" y="295"/>
                  <a:pt x="346" y="295"/>
                </a:cubicBezTo>
                <a:cubicBezTo>
                  <a:pt x="346" y="254"/>
                  <a:pt x="346" y="254"/>
                  <a:pt x="346" y="254"/>
                </a:cubicBezTo>
                <a:cubicBezTo>
                  <a:pt x="346" y="213"/>
                  <a:pt x="346" y="213"/>
                  <a:pt x="346" y="213"/>
                </a:cubicBezTo>
                <a:cubicBezTo>
                  <a:pt x="346" y="166"/>
                  <a:pt x="346" y="166"/>
                  <a:pt x="346" y="166"/>
                </a:cubicBezTo>
                <a:cubicBezTo>
                  <a:pt x="346" y="157"/>
                  <a:pt x="346" y="157"/>
                  <a:pt x="346" y="157"/>
                </a:cubicBezTo>
                <a:cubicBezTo>
                  <a:pt x="346" y="123"/>
                  <a:pt x="346" y="123"/>
                  <a:pt x="346" y="123"/>
                </a:cubicBezTo>
                <a:cubicBezTo>
                  <a:pt x="346" y="82"/>
                  <a:pt x="346" y="82"/>
                  <a:pt x="346" y="82"/>
                </a:cubicBezTo>
                <a:cubicBezTo>
                  <a:pt x="346" y="41"/>
                  <a:pt x="346" y="41"/>
                  <a:pt x="346" y="41"/>
                </a:cubicBezTo>
                <a:cubicBezTo>
                  <a:pt x="346" y="0"/>
                  <a:pt x="346" y="0"/>
                  <a:pt x="346" y="0"/>
                </a:cubicBezTo>
                <a:cubicBezTo>
                  <a:pt x="346" y="0"/>
                  <a:pt x="346" y="0"/>
                  <a:pt x="346" y="0"/>
                </a:cubicBezTo>
                <a:lnTo>
                  <a:pt x="0" y="0"/>
                </a:lnTo>
                <a:close/>
                <a:moveTo>
                  <a:pt x="14" y="181"/>
                </a:moveTo>
                <a:cubicBezTo>
                  <a:pt x="42" y="181"/>
                  <a:pt x="42" y="181"/>
                  <a:pt x="42" y="181"/>
                </a:cubicBezTo>
                <a:cubicBezTo>
                  <a:pt x="39" y="195"/>
                  <a:pt x="28" y="206"/>
                  <a:pt x="14" y="209"/>
                </a:cubicBezTo>
                <a:lnTo>
                  <a:pt x="14" y="181"/>
                </a:lnTo>
                <a:close/>
                <a:moveTo>
                  <a:pt x="14" y="304"/>
                </a:moveTo>
                <a:cubicBezTo>
                  <a:pt x="28" y="307"/>
                  <a:pt x="39" y="317"/>
                  <a:pt x="42" y="331"/>
                </a:cubicBezTo>
                <a:cubicBezTo>
                  <a:pt x="14" y="331"/>
                  <a:pt x="14" y="331"/>
                  <a:pt x="14" y="331"/>
                </a:cubicBezTo>
                <a:lnTo>
                  <a:pt x="14" y="304"/>
                </a:lnTo>
                <a:close/>
                <a:moveTo>
                  <a:pt x="304" y="331"/>
                </a:moveTo>
                <a:cubicBezTo>
                  <a:pt x="307" y="317"/>
                  <a:pt x="317" y="307"/>
                  <a:pt x="331" y="304"/>
                </a:cubicBezTo>
                <a:cubicBezTo>
                  <a:pt x="331" y="331"/>
                  <a:pt x="331" y="331"/>
                  <a:pt x="331" y="331"/>
                </a:cubicBezTo>
                <a:lnTo>
                  <a:pt x="304" y="331"/>
                </a:lnTo>
                <a:close/>
                <a:moveTo>
                  <a:pt x="331" y="289"/>
                </a:moveTo>
                <a:cubicBezTo>
                  <a:pt x="309" y="292"/>
                  <a:pt x="292" y="309"/>
                  <a:pt x="289" y="331"/>
                </a:cubicBezTo>
                <a:cubicBezTo>
                  <a:pt x="57" y="331"/>
                  <a:pt x="57" y="331"/>
                  <a:pt x="57" y="331"/>
                </a:cubicBezTo>
                <a:cubicBezTo>
                  <a:pt x="54" y="309"/>
                  <a:pt x="36" y="292"/>
                  <a:pt x="14" y="289"/>
                </a:cubicBezTo>
                <a:cubicBezTo>
                  <a:pt x="14" y="254"/>
                  <a:pt x="14" y="254"/>
                  <a:pt x="14" y="254"/>
                </a:cubicBezTo>
                <a:cubicBezTo>
                  <a:pt x="14" y="224"/>
                  <a:pt x="14" y="224"/>
                  <a:pt x="14" y="224"/>
                </a:cubicBezTo>
                <a:cubicBezTo>
                  <a:pt x="36" y="220"/>
                  <a:pt x="54" y="203"/>
                  <a:pt x="57" y="181"/>
                </a:cubicBezTo>
                <a:cubicBezTo>
                  <a:pt x="289" y="181"/>
                  <a:pt x="289" y="181"/>
                  <a:pt x="289" y="181"/>
                </a:cubicBezTo>
                <a:cubicBezTo>
                  <a:pt x="292" y="203"/>
                  <a:pt x="309" y="220"/>
                  <a:pt x="331" y="224"/>
                </a:cubicBezTo>
                <a:cubicBezTo>
                  <a:pt x="331" y="254"/>
                  <a:pt x="331" y="254"/>
                  <a:pt x="331" y="254"/>
                </a:cubicBezTo>
                <a:lnTo>
                  <a:pt x="331" y="289"/>
                </a:lnTo>
                <a:close/>
                <a:moveTo>
                  <a:pt x="331" y="209"/>
                </a:moveTo>
                <a:cubicBezTo>
                  <a:pt x="317" y="206"/>
                  <a:pt x="307" y="195"/>
                  <a:pt x="304" y="181"/>
                </a:cubicBezTo>
                <a:cubicBezTo>
                  <a:pt x="331" y="181"/>
                  <a:pt x="331" y="181"/>
                  <a:pt x="331" y="181"/>
                </a:cubicBezTo>
                <a:lnTo>
                  <a:pt x="331" y="209"/>
                </a:lnTo>
                <a:close/>
                <a:moveTo>
                  <a:pt x="331" y="166"/>
                </a:moveTo>
                <a:cubicBezTo>
                  <a:pt x="14" y="166"/>
                  <a:pt x="14" y="166"/>
                  <a:pt x="14" y="166"/>
                </a:cubicBezTo>
                <a:cubicBezTo>
                  <a:pt x="14" y="157"/>
                  <a:pt x="14" y="157"/>
                  <a:pt x="14" y="157"/>
                </a:cubicBezTo>
                <a:cubicBezTo>
                  <a:pt x="14" y="137"/>
                  <a:pt x="14" y="137"/>
                  <a:pt x="14" y="137"/>
                </a:cubicBezTo>
                <a:cubicBezTo>
                  <a:pt x="331" y="137"/>
                  <a:pt x="331" y="137"/>
                  <a:pt x="331" y="137"/>
                </a:cubicBezTo>
                <a:cubicBezTo>
                  <a:pt x="331" y="157"/>
                  <a:pt x="331" y="157"/>
                  <a:pt x="331" y="157"/>
                </a:cubicBezTo>
                <a:lnTo>
                  <a:pt x="331" y="166"/>
                </a:lnTo>
                <a:close/>
                <a:moveTo>
                  <a:pt x="14" y="123"/>
                </a:moveTo>
                <a:cubicBezTo>
                  <a:pt x="14" y="96"/>
                  <a:pt x="14" y="96"/>
                  <a:pt x="14" y="96"/>
                </a:cubicBezTo>
                <a:cubicBezTo>
                  <a:pt x="331" y="96"/>
                  <a:pt x="331" y="96"/>
                  <a:pt x="331" y="96"/>
                </a:cubicBezTo>
                <a:cubicBezTo>
                  <a:pt x="331" y="123"/>
                  <a:pt x="331" y="123"/>
                  <a:pt x="331" y="123"/>
                </a:cubicBezTo>
                <a:lnTo>
                  <a:pt x="14" y="123"/>
                </a:lnTo>
                <a:close/>
                <a:moveTo>
                  <a:pt x="14" y="82"/>
                </a:moveTo>
                <a:cubicBezTo>
                  <a:pt x="14" y="55"/>
                  <a:pt x="14" y="55"/>
                  <a:pt x="14" y="55"/>
                </a:cubicBezTo>
                <a:cubicBezTo>
                  <a:pt x="331" y="55"/>
                  <a:pt x="331" y="55"/>
                  <a:pt x="331" y="55"/>
                </a:cubicBezTo>
                <a:cubicBezTo>
                  <a:pt x="331" y="82"/>
                  <a:pt x="331" y="82"/>
                  <a:pt x="331" y="82"/>
                </a:cubicBezTo>
                <a:lnTo>
                  <a:pt x="14" y="82"/>
                </a:lnTo>
                <a:close/>
                <a:moveTo>
                  <a:pt x="14" y="41"/>
                </a:moveTo>
                <a:cubicBezTo>
                  <a:pt x="14" y="14"/>
                  <a:pt x="14" y="14"/>
                  <a:pt x="14" y="14"/>
                </a:cubicBezTo>
                <a:cubicBezTo>
                  <a:pt x="331" y="14"/>
                  <a:pt x="331" y="14"/>
                  <a:pt x="331" y="14"/>
                </a:cubicBezTo>
                <a:cubicBezTo>
                  <a:pt x="331" y="41"/>
                  <a:pt x="331" y="41"/>
                  <a:pt x="331" y="41"/>
                </a:cubicBezTo>
                <a:lnTo>
                  <a:pt x="14" y="41"/>
                </a:lnTo>
                <a:close/>
                <a:moveTo>
                  <a:pt x="173" y="206"/>
                </a:moveTo>
                <a:cubicBezTo>
                  <a:pt x="145" y="206"/>
                  <a:pt x="122" y="228"/>
                  <a:pt x="122" y="256"/>
                </a:cubicBezTo>
                <a:cubicBezTo>
                  <a:pt x="122" y="284"/>
                  <a:pt x="145" y="307"/>
                  <a:pt x="173" y="307"/>
                </a:cubicBezTo>
                <a:cubicBezTo>
                  <a:pt x="201" y="307"/>
                  <a:pt x="223" y="284"/>
                  <a:pt x="223" y="256"/>
                </a:cubicBezTo>
                <a:cubicBezTo>
                  <a:pt x="223" y="228"/>
                  <a:pt x="201" y="206"/>
                  <a:pt x="173" y="206"/>
                </a:cubicBezTo>
                <a:close/>
                <a:moveTo>
                  <a:pt x="173" y="292"/>
                </a:moveTo>
                <a:cubicBezTo>
                  <a:pt x="153" y="292"/>
                  <a:pt x="137" y="276"/>
                  <a:pt x="137" y="256"/>
                </a:cubicBezTo>
                <a:cubicBezTo>
                  <a:pt x="137" y="236"/>
                  <a:pt x="153" y="220"/>
                  <a:pt x="173" y="220"/>
                </a:cubicBezTo>
                <a:cubicBezTo>
                  <a:pt x="192" y="220"/>
                  <a:pt x="208" y="236"/>
                  <a:pt x="208" y="256"/>
                </a:cubicBezTo>
                <a:cubicBezTo>
                  <a:pt x="208" y="276"/>
                  <a:pt x="192" y="292"/>
                  <a:pt x="173" y="292"/>
                </a:cubicBezTo>
                <a:close/>
                <a:moveTo>
                  <a:pt x="187" y="257"/>
                </a:moveTo>
                <a:cubicBezTo>
                  <a:pt x="187" y="256"/>
                  <a:pt x="185" y="255"/>
                  <a:pt x="184" y="254"/>
                </a:cubicBezTo>
                <a:cubicBezTo>
                  <a:pt x="183" y="252"/>
                  <a:pt x="181" y="252"/>
                  <a:pt x="178" y="251"/>
                </a:cubicBezTo>
                <a:cubicBezTo>
                  <a:pt x="177" y="251"/>
                  <a:pt x="177" y="251"/>
                  <a:pt x="177" y="251"/>
                </a:cubicBezTo>
                <a:cubicBezTo>
                  <a:pt x="176" y="250"/>
                  <a:pt x="176" y="250"/>
                  <a:pt x="175" y="250"/>
                </a:cubicBezTo>
                <a:cubicBezTo>
                  <a:pt x="175" y="241"/>
                  <a:pt x="175" y="241"/>
                  <a:pt x="175" y="241"/>
                </a:cubicBezTo>
                <a:cubicBezTo>
                  <a:pt x="176" y="241"/>
                  <a:pt x="177" y="241"/>
                  <a:pt x="178" y="242"/>
                </a:cubicBezTo>
                <a:cubicBezTo>
                  <a:pt x="179" y="243"/>
                  <a:pt x="180" y="244"/>
                  <a:pt x="180" y="246"/>
                </a:cubicBezTo>
                <a:cubicBezTo>
                  <a:pt x="187" y="246"/>
                  <a:pt x="187" y="246"/>
                  <a:pt x="187" y="246"/>
                </a:cubicBezTo>
                <a:cubicBezTo>
                  <a:pt x="187" y="244"/>
                  <a:pt x="187" y="242"/>
                  <a:pt x="186" y="241"/>
                </a:cubicBezTo>
                <a:cubicBezTo>
                  <a:pt x="185" y="240"/>
                  <a:pt x="185" y="239"/>
                  <a:pt x="183" y="238"/>
                </a:cubicBezTo>
                <a:cubicBezTo>
                  <a:pt x="182" y="237"/>
                  <a:pt x="181" y="236"/>
                  <a:pt x="180" y="235"/>
                </a:cubicBezTo>
                <a:cubicBezTo>
                  <a:pt x="178" y="235"/>
                  <a:pt x="177" y="235"/>
                  <a:pt x="175" y="234"/>
                </a:cubicBezTo>
                <a:cubicBezTo>
                  <a:pt x="175" y="230"/>
                  <a:pt x="175" y="230"/>
                  <a:pt x="175" y="230"/>
                </a:cubicBezTo>
                <a:cubicBezTo>
                  <a:pt x="172" y="230"/>
                  <a:pt x="172" y="230"/>
                  <a:pt x="172" y="230"/>
                </a:cubicBezTo>
                <a:cubicBezTo>
                  <a:pt x="172" y="234"/>
                  <a:pt x="172" y="234"/>
                  <a:pt x="172" y="234"/>
                </a:cubicBezTo>
                <a:cubicBezTo>
                  <a:pt x="170" y="235"/>
                  <a:pt x="169" y="235"/>
                  <a:pt x="167" y="235"/>
                </a:cubicBezTo>
                <a:cubicBezTo>
                  <a:pt x="166" y="236"/>
                  <a:pt x="165" y="237"/>
                  <a:pt x="163" y="238"/>
                </a:cubicBezTo>
                <a:cubicBezTo>
                  <a:pt x="162" y="239"/>
                  <a:pt x="161" y="240"/>
                  <a:pt x="161" y="241"/>
                </a:cubicBezTo>
                <a:cubicBezTo>
                  <a:pt x="160" y="242"/>
                  <a:pt x="160" y="244"/>
                  <a:pt x="160" y="246"/>
                </a:cubicBezTo>
                <a:cubicBezTo>
                  <a:pt x="160" y="248"/>
                  <a:pt x="160" y="249"/>
                  <a:pt x="161" y="250"/>
                </a:cubicBezTo>
                <a:cubicBezTo>
                  <a:pt x="161" y="252"/>
                  <a:pt x="162" y="253"/>
                  <a:pt x="163" y="253"/>
                </a:cubicBezTo>
                <a:cubicBezTo>
                  <a:pt x="164" y="254"/>
                  <a:pt x="165" y="255"/>
                  <a:pt x="166" y="255"/>
                </a:cubicBezTo>
                <a:cubicBezTo>
                  <a:pt x="168" y="256"/>
                  <a:pt x="169" y="256"/>
                  <a:pt x="170" y="257"/>
                </a:cubicBezTo>
                <a:cubicBezTo>
                  <a:pt x="171" y="257"/>
                  <a:pt x="171" y="257"/>
                  <a:pt x="171" y="257"/>
                </a:cubicBezTo>
                <a:cubicBezTo>
                  <a:pt x="172" y="257"/>
                  <a:pt x="172" y="257"/>
                  <a:pt x="172" y="257"/>
                </a:cubicBezTo>
                <a:cubicBezTo>
                  <a:pt x="172" y="268"/>
                  <a:pt x="172" y="268"/>
                  <a:pt x="172" y="268"/>
                </a:cubicBezTo>
                <a:cubicBezTo>
                  <a:pt x="170" y="268"/>
                  <a:pt x="169" y="267"/>
                  <a:pt x="168" y="266"/>
                </a:cubicBezTo>
                <a:cubicBezTo>
                  <a:pt x="167" y="265"/>
                  <a:pt x="166" y="263"/>
                  <a:pt x="166" y="261"/>
                </a:cubicBezTo>
                <a:cubicBezTo>
                  <a:pt x="159" y="261"/>
                  <a:pt x="159" y="261"/>
                  <a:pt x="159" y="261"/>
                </a:cubicBezTo>
                <a:cubicBezTo>
                  <a:pt x="159" y="265"/>
                  <a:pt x="160" y="269"/>
                  <a:pt x="163" y="271"/>
                </a:cubicBezTo>
                <a:cubicBezTo>
                  <a:pt x="165" y="273"/>
                  <a:pt x="168" y="274"/>
                  <a:pt x="172" y="274"/>
                </a:cubicBezTo>
                <a:cubicBezTo>
                  <a:pt x="172" y="279"/>
                  <a:pt x="172" y="279"/>
                  <a:pt x="172" y="279"/>
                </a:cubicBezTo>
                <a:cubicBezTo>
                  <a:pt x="175" y="279"/>
                  <a:pt x="175" y="279"/>
                  <a:pt x="175" y="279"/>
                </a:cubicBezTo>
                <a:cubicBezTo>
                  <a:pt x="175" y="274"/>
                  <a:pt x="175" y="274"/>
                  <a:pt x="175" y="274"/>
                </a:cubicBezTo>
                <a:cubicBezTo>
                  <a:pt x="178" y="274"/>
                  <a:pt x="180" y="274"/>
                  <a:pt x="182" y="273"/>
                </a:cubicBezTo>
                <a:cubicBezTo>
                  <a:pt x="184" y="272"/>
                  <a:pt x="185" y="271"/>
                  <a:pt x="186" y="270"/>
                </a:cubicBezTo>
                <a:cubicBezTo>
                  <a:pt x="187" y="269"/>
                  <a:pt x="188" y="267"/>
                  <a:pt x="188" y="266"/>
                </a:cubicBezTo>
                <a:cubicBezTo>
                  <a:pt x="188" y="265"/>
                  <a:pt x="189" y="264"/>
                  <a:pt x="189" y="263"/>
                </a:cubicBezTo>
                <a:cubicBezTo>
                  <a:pt x="189" y="262"/>
                  <a:pt x="189" y="261"/>
                  <a:pt x="188" y="260"/>
                </a:cubicBezTo>
                <a:cubicBezTo>
                  <a:pt x="188" y="259"/>
                  <a:pt x="188" y="258"/>
                  <a:pt x="187" y="257"/>
                </a:cubicBezTo>
                <a:close/>
                <a:moveTo>
                  <a:pt x="172" y="249"/>
                </a:moveTo>
                <a:cubicBezTo>
                  <a:pt x="170" y="249"/>
                  <a:pt x="169" y="249"/>
                  <a:pt x="168" y="248"/>
                </a:cubicBezTo>
                <a:cubicBezTo>
                  <a:pt x="168" y="247"/>
                  <a:pt x="167" y="246"/>
                  <a:pt x="167" y="245"/>
                </a:cubicBezTo>
                <a:cubicBezTo>
                  <a:pt x="167" y="244"/>
                  <a:pt x="167" y="244"/>
                  <a:pt x="168" y="243"/>
                </a:cubicBezTo>
                <a:cubicBezTo>
                  <a:pt x="168" y="243"/>
                  <a:pt x="168" y="242"/>
                  <a:pt x="169" y="242"/>
                </a:cubicBezTo>
                <a:cubicBezTo>
                  <a:pt x="169" y="241"/>
                  <a:pt x="170" y="241"/>
                  <a:pt x="170" y="241"/>
                </a:cubicBezTo>
                <a:cubicBezTo>
                  <a:pt x="171" y="241"/>
                  <a:pt x="171" y="241"/>
                  <a:pt x="172" y="241"/>
                </a:cubicBezTo>
                <a:lnTo>
                  <a:pt x="172" y="249"/>
                </a:lnTo>
                <a:close/>
                <a:moveTo>
                  <a:pt x="180" y="265"/>
                </a:moveTo>
                <a:cubicBezTo>
                  <a:pt x="180" y="266"/>
                  <a:pt x="180" y="266"/>
                  <a:pt x="179" y="267"/>
                </a:cubicBezTo>
                <a:cubicBezTo>
                  <a:pt x="179" y="267"/>
                  <a:pt x="178" y="268"/>
                  <a:pt x="177" y="268"/>
                </a:cubicBezTo>
                <a:cubicBezTo>
                  <a:pt x="177" y="268"/>
                  <a:pt x="176" y="268"/>
                  <a:pt x="175" y="268"/>
                </a:cubicBezTo>
                <a:cubicBezTo>
                  <a:pt x="175" y="258"/>
                  <a:pt x="175" y="258"/>
                  <a:pt x="175" y="258"/>
                </a:cubicBezTo>
                <a:cubicBezTo>
                  <a:pt x="177" y="259"/>
                  <a:pt x="179" y="259"/>
                  <a:pt x="180" y="260"/>
                </a:cubicBezTo>
                <a:cubicBezTo>
                  <a:pt x="181" y="261"/>
                  <a:pt x="181" y="262"/>
                  <a:pt x="181" y="263"/>
                </a:cubicBezTo>
                <a:cubicBezTo>
                  <a:pt x="181" y="264"/>
                  <a:pt x="181" y="265"/>
                  <a:pt x="180" y="265"/>
                </a:cubicBezTo>
                <a:close/>
              </a:path>
            </a:pathLst>
          </a:custGeom>
          <a:solidFill>
            <a:schemeClr val="accent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990066"/>
              </a:solidFill>
              <a:effectLst/>
              <a:uLnTx/>
              <a:uFillTx/>
              <a:latin typeface="arial" panose="020B0604020202020204" pitchFamily="34" charset="0"/>
              <a:ea typeface="+mn-ea"/>
              <a:cs typeface="+mn-cs"/>
            </a:endParaRPr>
          </a:p>
        </p:txBody>
      </p:sp>
      <p:sp>
        <p:nvSpPr>
          <p:cNvPr id="96" name="Freeform 36">
            <a:extLst>
              <a:ext uri="{FF2B5EF4-FFF2-40B4-BE49-F238E27FC236}">
                <a16:creationId xmlns:a16="http://schemas.microsoft.com/office/drawing/2014/main" id="{6907EBC3-5F4D-412F-85ED-F38BD405FBDD}"/>
              </a:ext>
            </a:extLst>
          </p:cNvPr>
          <p:cNvSpPr>
            <a:spLocks noChangeAspect="1" noEditPoints="1"/>
          </p:cNvSpPr>
          <p:nvPr/>
        </p:nvSpPr>
        <p:spPr bwMode="auto">
          <a:xfrm>
            <a:off x="4697351" y="4106298"/>
            <a:ext cx="457200" cy="457200"/>
          </a:xfrm>
          <a:custGeom>
            <a:avLst/>
            <a:gdLst>
              <a:gd name="T0" fmla="*/ 266 w 266"/>
              <a:gd name="T1" fmla="*/ 59 h 266"/>
              <a:gd name="T2" fmla="*/ 133 w 266"/>
              <a:gd name="T3" fmla="*/ 0 h 266"/>
              <a:gd name="T4" fmla="*/ 0 w 266"/>
              <a:gd name="T5" fmla="*/ 59 h 266"/>
              <a:gd name="T6" fmla="*/ 0 w 266"/>
              <a:gd name="T7" fmla="*/ 59 h 266"/>
              <a:gd name="T8" fmla="*/ 0 w 266"/>
              <a:gd name="T9" fmla="*/ 59 h 266"/>
              <a:gd name="T10" fmla="*/ 0 w 266"/>
              <a:gd name="T11" fmla="*/ 207 h 266"/>
              <a:gd name="T12" fmla="*/ 133 w 266"/>
              <a:gd name="T13" fmla="*/ 266 h 266"/>
              <a:gd name="T14" fmla="*/ 133 w 266"/>
              <a:gd name="T15" fmla="*/ 266 h 266"/>
              <a:gd name="T16" fmla="*/ 266 w 266"/>
              <a:gd name="T17" fmla="*/ 207 h 266"/>
              <a:gd name="T18" fmla="*/ 266 w 266"/>
              <a:gd name="T19" fmla="*/ 59 h 266"/>
              <a:gd name="T20" fmla="*/ 266 w 266"/>
              <a:gd name="T21" fmla="*/ 59 h 266"/>
              <a:gd name="T22" fmla="*/ 133 w 266"/>
              <a:gd name="T23" fmla="*/ 13 h 266"/>
              <a:gd name="T24" fmla="*/ 244 w 266"/>
              <a:gd name="T25" fmla="*/ 61 h 266"/>
              <a:gd name="T26" fmla="*/ 133 w 266"/>
              <a:gd name="T27" fmla="*/ 111 h 266"/>
              <a:gd name="T28" fmla="*/ 21 w 266"/>
              <a:gd name="T29" fmla="*/ 61 h 266"/>
              <a:gd name="T30" fmla="*/ 133 w 266"/>
              <a:gd name="T31" fmla="*/ 13 h 266"/>
              <a:gd name="T32" fmla="*/ 11 w 266"/>
              <a:gd name="T33" fmla="*/ 70 h 266"/>
              <a:gd name="T34" fmla="*/ 127 w 266"/>
              <a:gd name="T35" fmla="*/ 121 h 266"/>
              <a:gd name="T36" fmla="*/ 127 w 266"/>
              <a:gd name="T37" fmla="*/ 251 h 266"/>
              <a:gd name="T38" fmla="*/ 11 w 266"/>
              <a:gd name="T39" fmla="*/ 200 h 266"/>
              <a:gd name="T40" fmla="*/ 11 w 266"/>
              <a:gd name="T41" fmla="*/ 70 h 266"/>
              <a:gd name="T42" fmla="*/ 139 w 266"/>
              <a:gd name="T43" fmla="*/ 251 h 266"/>
              <a:gd name="T44" fmla="*/ 139 w 266"/>
              <a:gd name="T45" fmla="*/ 121 h 266"/>
              <a:gd name="T46" fmla="*/ 254 w 266"/>
              <a:gd name="T47" fmla="*/ 70 h 266"/>
              <a:gd name="T48" fmla="*/ 254 w 266"/>
              <a:gd name="T49" fmla="*/ 200 h 266"/>
              <a:gd name="T50" fmla="*/ 139 w 266"/>
              <a:gd name="T51" fmla="*/ 25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6" h="266">
                <a:moveTo>
                  <a:pt x="266" y="59"/>
                </a:moveTo>
                <a:lnTo>
                  <a:pt x="133" y="0"/>
                </a:lnTo>
                <a:lnTo>
                  <a:pt x="0" y="59"/>
                </a:lnTo>
                <a:lnTo>
                  <a:pt x="0" y="59"/>
                </a:lnTo>
                <a:lnTo>
                  <a:pt x="0" y="59"/>
                </a:lnTo>
                <a:lnTo>
                  <a:pt x="0" y="207"/>
                </a:lnTo>
                <a:lnTo>
                  <a:pt x="133" y="266"/>
                </a:lnTo>
                <a:lnTo>
                  <a:pt x="133" y="266"/>
                </a:lnTo>
                <a:lnTo>
                  <a:pt x="266" y="207"/>
                </a:lnTo>
                <a:lnTo>
                  <a:pt x="266" y="59"/>
                </a:lnTo>
                <a:lnTo>
                  <a:pt x="266" y="59"/>
                </a:lnTo>
                <a:close/>
                <a:moveTo>
                  <a:pt x="133" y="13"/>
                </a:moveTo>
                <a:lnTo>
                  <a:pt x="244" y="61"/>
                </a:lnTo>
                <a:lnTo>
                  <a:pt x="133" y="111"/>
                </a:lnTo>
                <a:lnTo>
                  <a:pt x="21" y="61"/>
                </a:lnTo>
                <a:lnTo>
                  <a:pt x="133" y="13"/>
                </a:lnTo>
                <a:close/>
                <a:moveTo>
                  <a:pt x="11" y="70"/>
                </a:moveTo>
                <a:lnTo>
                  <a:pt x="127" y="121"/>
                </a:lnTo>
                <a:lnTo>
                  <a:pt x="127" y="251"/>
                </a:lnTo>
                <a:lnTo>
                  <a:pt x="11" y="200"/>
                </a:lnTo>
                <a:lnTo>
                  <a:pt x="11" y="70"/>
                </a:lnTo>
                <a:close/>
                <a:moveTo>
                  <a:pt x="139" y="251"/>
                </a:moveTo>
                <a:lnTo>
                  <a:pt x="139" y="121"/>
                </a:lnTo>
                <a:lnTo>
                  <a:pt x="254" y="70"/>
                </a:lnTo>
                <a:lnTo>
                  <a:pt x="254" y="200"/>
                </a:lnTo>
                <a:lnTo>
                  <a:pt x="139" y="251"/>
                </a:ln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97" name="Group 96">
            <a:extLst>
              <a:ext uri="{FF2B5EF4-FFF2-40B4-BE49-F238E27FC236}">
                <a16:creationId xmlns:a16="http://schemas.microsoft.com/office/drawing/2014/main" id="{DC197DED-5191-452C-842A-2F8BC635B4C9}"/>
              </a:ext>
            </a:extLst>
          </p:cNvPr>
          <p:cNvGrpSpPr>
            <a:grpSpLocks noChangeAspect="1"/>
          </p:cNvGrpSpPr>
          <p:nvPr/>
        </p:nvGrpSpPr>
        <p:grpSpPr>
          <a:xfrm>
            <a:off x="5324477" y="5184040"/>
            <a:ext cx="457200" cy="457200"/>
            <a:chOff x="-1555568" y="762001"/>
            <a:chExt cx="426447" cy="426447"/>
          </a:xfrm>
          <a:solidFill>
            <a:schemeClr val="accent1"/>
          </a:solidFill>
        </p:grpSpPr>
        <p:sp>
          <p:nvSpPr>
            <p:cNvPr id="98" name="Freeform 54">
              <a:extLst>
                <a:ext uri="{FF2B5EF4-FFF2-40B4-BE49-F238E27FC236}">
                  <a16:creationId xmlns:a16="http://schemas.microsoft.com/office/drawing/2014/main" id="{0EAC1C8A-DF4D-4308-A273-56A13FC4C310}"/>
                </a:ext>
              </a:extLst>
            </p:cNvPr>
            <p:cNvSpPr>
              <a:spLocks noEditPoints="1"/>
            </p:cNvSpPr>
            <p:nvPr/>
          </p:nvSpPr>
          <p:spPr bwMode="auto">
            <a:xfrm>
              <a:off x="-1506630" y="1097564"/>
              <a:ext cx="83891" cy="90884"/>
            </a:xfrm>
            <a:custGeom>
              <a:avLst/>
              <a:gdLst>
                <a:gd name="T0" fmla="*/ 19 w 38"/>
                <a:gd name="T1" fmla="*/ 9 h 39"/>
                <a:gd name="T2" fmla="*/ 30 w 38"/>
                <a:gd name="T3" fmla="*/ 20 h 39"/>
                <a:gd name="T4" fmla="*/ 19 w 38"/>
                <a:gd name="T5" fmla="*/ 31 h 39"/>
                <a:gd name="T6" fmla="*/ 8 w 38"/>
                <a:gd name="T7" fmla="*/ 20 h 39"/>
                <a:gd name="T8" fmla="*/ 19 w 38"/>
                <a:gd name="T9" fmla="*/ 9 h 39"/>
                <a:gd name="T10" fmla="*/ 19 w 38"/>
                <a:gd name="T11" fmla="*/ 0 h 39"/>
                <a:gd name="T12" fmla="*/ 0 w 38"/>
                <a:gd name="T13" fmla="*/ 20 h 39"/>
                <a:gd name="T14" fmla="*/ 19 w 38"/>
                <a:gd name="T15" fmla="*/ 39 h 39"/>
                <a:gd name="T16" fmla="*/ 38 w 38"/>
                <a:gd name="T17" fmla="*/ 20 h 39"/>
                <a:gd name="T18" fmla="*/ 19 w 38"/>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19" y="9"/>
                  </a:moveTo>
                  <a:cubicBezTo>
                    <a:pt x="25" y="9"/>
                    <a:pt x="30" y="14"/>
                    <a:pt x="30" y="20"/>
                  </a:cubicBezTo>
                  <a:cubicBezTo>
                    <a:pt x="30" y="26"/>
                    <a:pt x="25" y="31"/>
                    <a:pt x="19" y="31"/>
                  </a:cubicBezTo>
                  <a:cubicBezTo>
                    <a:pt x="13" y="31"/>
                    <a:pt x="8" y="26"/>
                    <a:pt x="8" y="20"/>
                  </a:cubicBezTo>
                  <a:cubicBezTo>
                    <a:pt x="8" y="14"/>
                    <a:pt x="13" y="9"/>
                    <a:pt x="19" y="9"/>
                  </a:cubicBezTo>
                  <a:moveTo>
                    <a:pt x="19" y="0"/>
                  </a:moveTo>
                  <a:cubicBezTo>
                    <a:pt x="8" y="0"/>
                    <a:pt x="0" y="9"/>
                    <a:pt x="0" y="20"/>
                  </a:cubicBezTo>
                  <a:cubicBezTo>
                    <a:pt x="0" y="30"/>
                    <a:pt x="8" y="39"/>
                    <a:pt x="19" y="39"/>
                  </a:cubicBezTo>
                  <a:cubicBezTo>
                    <a:pt x="29" y="39"/>
                    <a:pt x="38" y="30"/>
                    <a:pt x="38" y="20"/>
                  </a:cubicBezTo>
                  <a:cubicBezTo>
                    <a:pt x="38" y="9"/>
                    <a:pt x="29"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9" name="Freeform 55">
              <a:extLst>
                <a:ext uri="{FF2B5EF4-FFF2-40B4-BE49-F238E27FC236}">
                  <a16:creationId xmlns:a16="http://schemas.microsoft.com/office/drawing/2014/main" id="{B47F4841-1CF4-4849-95C5-2EEB3F38A8A9}"/>
                </a:ext>
              </a:extLst>
            </p:cNvPr>
            <p:cNvSpPr>
              <a:spLocks noEditPoints="1"/>
            </p:cNvSpPr>
            <p:nvPr/>
          </p:nvSpPr>
          <p:spPr bwMode="auto">
            <a:xfrm>
              <a:off x="-1275932" y="1097564"/>
              <a:ext cx="83891" cy="90884"/>
            </a:xfrm>
            <a:custGeom>
              <a:avLst/>
              <a:gdLst>
                <a:gd name="T0" fmla="*/ 19 w 38"/>
                <a:gd name="T1" fmla="*/ 9 h 39"/>
                <a:gd name="T2" fmla="*/ 30 w 38"/>
                <a:gd name="T3" fmla="*/ 20 h 39"/>
                <a:gd name="T4" fmla="*/ 19 w 38"/>
                <a:gd name="T5" fmla="*/ 31 h 39"/>
                <a:gd name="T6" fmla="*/ 8 w 38"/>
                <a:gd name="T7" fmla="*/ 20 h 39"/>
                <a:gd name="T8" fmla="*/ 19 w 38"/>
                <a:gd name="T9" fmla="*/ 9 h 39"/>
                <a:gd name="T10" fmla="*/ 19 w 38"/>
                <a:gd name="T11" fmla="*/ 0 h 39"/>
                <a:gd name="T12" fmla="*/ 0 w 38"/>
                <a:gd name="T13" fmla="*/ 20 h 39"/>
                <a:gd name="T14" fmla="*/ 19 w 38"/>
                <a:gd name="T15" fmla="*/ 39 h 39"/>
                <a:gd name="T16" fmla="*/ 38 w 38"/>
                <a:gd name="T17" fmla="*/ 20 h 39"/>
                <a:gd name="T18" fmla="*/ 19 w 38"/>
                <a:gd name="T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9">
                  <a:moveTo>
                    <a:pt x="19" y="9"/>
                  </a:moveTo>
                  <a:cubicBezTo>
                    <a:pt x="25" y="9"/>
                    <a:pt x="30" y="14"/>
                    <a:pt x="30" y="20"/>
                  </a:cubicBezTo>
                  <a:cubicBezTo>
                    <a:pt x="30" y="26"/>
                    <a:pt x="25" y="31"/>
                    <a:pt x="19" y="31"/>
                  </a:cubicBezTo>
                  <a:cubicBezTo>
                    <a:pt x="13" y="31"/>
                    <a:pt x="8" y="26"/>
                    <a:pt x="8" y="20"/>
                  </a:cubicBezTo>
                  <a:cubicBezTo>
                    <a:pt x="8" y="14"/>
                    <a:pt x="13" y="9"/>
                    <a:pt x="19" y="9"/>
                  </a:cubicBezTo>
                  <a:moveTo>
                    <a:pt x="19" y="0"/>
                  </a:moveTo>
                  <a:cubicBezTo>
                    <a:pt x="8" y="0"/>
                    <a:pt x="0" y="9"/>
                    <a:pt x="0" y="20"/>
                  </a:cubicBezTo>
                  <a:cubicBezTo>
                    <a:pt x="0" y="30"/>
                    <a:pt x="8" y="39"/>
                    <a:pt x="19" y="39"/>
                  </a:cubicBezTo>
                  <a:cubicBezTo>
                    <a:pt x="29" y="39"/>
                    <a:pt x="38" y="30"/>
                    <a:pt x="38" y="20"/>
                  </a:cubicBezTo>
                  <a:cubicBezTo>
                    <a:pt x="38" y="9"/>
                    <a:pt x="29" y="0"/>
                    <a:pt x="1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0" name="Freeform 56">
              <a:extLst>
                <a:ext uri="{FF2B5EF4-FFF2-40B4-BE49-F238E27FC236}">
                  <a16:creationId xmlns:a16="http://schemas.microsoft.com/office/drawing/2014/main" id="{8C3DEE6B-1F80-4D02-B6C3-1B19B3C8D013}"/>
                </a:ext>
              </a:extLst>
            </p:cNvPr>
            <p:cNvSpPr>
              <a:spLocks/>
            </p:cNvSpPr>
            <p:nvPr/>
          </p:nvSpPr>
          <p:spPr bwMode="auto">
            <a:xfrm>
              <a:off x="-1555568" y="762001"/>
              <a:ext cx="426447" cy="328574"/>
            </a:xfrm>
            <a:custGeom>
              <a:avLst/>
              <a:gdLst>
                <a:gd name="T0" fmla="*/ 61 w 61"/>
                <a:gd name="T1" fmla="*/ 47 h 47"/>
                <a:gd name="T2" fmla="*/ 0 w 61"/>
                <a:gd name="T3" fmla="*/ 47 h 47"/>
                <a:gd name="T4" fmla="*/ 0 w 61"/>
                <a:gd name="T5" fmla="*/ 0 h 47"/>
                <a:gd name="T6" fmla="*/ 3 w 61"/>
                <a:gd name="T7" fmla="*/ 0 h 47"/>
                <a:gd name="T8" fmla="*/ 3 w 61"/>
                <a:gd name="T9" fmla="*/ 44 h 47"/>
                <a:gd name="T10" fmla="*/ 61 w 61"/>
                <a:gd name="T11" fmla="*/ 44 h 47"/>
                <a:gd name="T12" fmla="*/ 61 w 61"/>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61" h="47">
                  <a:moveTo>
                    <a:pt x="61" y="47"/>
                  </a:moveTo>
                  <a:lnTo>
                    <a:pt x="0" y="47"/>
                  </a:lnTo>
                  <a:lnTo>
                    <a:pt x="0" y="0"/>
                  </a:lnTo>
                  <a:lnTo>
                    <a:pt x="3" y="0"/>
                  </a:lnTo>
                  <a:lnTo>
                    <a:pt x="3" y="44"/>
                  </a:lnTo>
                  <a:lnTo>
                    <a:pt x="61" y="44"/>
                  </a:lnTo>
                  <a:lnTo>
                    <a:pt x="61"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1" name="Freeform 57">
              <a:extLst>
                <a:ext uri="{FF2B5EF4-FFF2-40B4-BE49-F238E27FC236}">
                  <a16:creationId xmlns:a16="http://schemas.microsoft.com/office/drawing/2014/main" id="{A47C26D5-F5DC-4957-ACBA-A03517763AFA}"/>
                </a:ext>
              </a:extLst>
            </p:cNvPr>
            <p:cNvSpPr>
              <a:spLocks noEditPoints="1"/>
            </p:cNvSpPr>
            <p:nvPr/>
          </p:nvSpPr>
          <p:spPr bwMode="auto">
            <a:xfrm>
              <a:off x="-1520611" y="762001"/>
              <a:ext cx="279636" cy="139818"/>
            </a:xfrm>
            <a:custGeom>
              <a:avLst/>
              <a:gdLst>
                <a:gd name="T0" fmla="*/ 37 w 40"/>
                <a:gd name="T1" fmla="*/ 3 h 20"/>
                <a:gd name="T2" fmla="*/ 37 w 40"/>
                <a:gd name="T3" fmla="*/ 17 h 20"/>
                <a:gd name="T4" fmla="*/ 3 w 40"/>
                <a:gd name="T5" fmla="*/ 17 h 20"/>
                <a:gd name="T6" fmla="*/ 3 w 40"/>
                <a:gd name="T7" fmla="*/ 3 h 20"/>
                <a:gd name="T8" fmla="*/ 37 w 40"/>
                <a:gd name="T9" fmla="*/ 3 h 20"/>
                <a:gd name="T10" fmla="*/ 40 w 40"/>
                <a:gd name="T11" fmla="*/ 0 h 20"/>
                <a:gd name="T12" fmla="*/ 0 w 40"/>
                <a:gd name="T13" fmla="*/ 0 h 20"/>
                <a:gd name="T14" fmla="*/ 0 w 40"/>
                <a:gd name="T15" fmla="*/ 20 h 20"/>
                <a:gd name="T16" fmla="*/ 40 w 40"/>
                <a:gd name="T17" fmla="*/ 20 h 20"/>
                <a:gd name="T18" fmla="*/ 40 w 40"/>
                <a:gd name="T19" fmla="*/ 0 h 20"/>
                <a:gd name="T20" fmla="*/ 40 w 4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0">
                  <a:moveTo>
                    <a:pt x="37" y="3"/>
                  </a:moveTo>
                  <a:lnTo>
                    <a:pt x="37" y="17"/>
                  </a:lnTo>
                  <a:lnTo>
                    <a:pt x="3" y="17"/>
                  </a:lnTo>
                  <a:lnTo>
                    <a:pt x="3" y="3"/>
                  </a:lnTo>
                  <a:lnTo>
                    <a:pt x="37" y="3"/>
                  </a:lnTo>
                  <a:close/>
                  <a:moveTo>
                    <a:pt x="40" y="0"/>
                  </a:moveTo>
                  <a:lnTo>
                    <a:pt x="0" y="0"/>
                  </a:lnTo>
                  <a:lnTo>
                    <a:pt x="0" y="20"/>
                  </a:lnTo>
                  <a:lnTo>
                    <a:pt x="40" y="20"/>
                  </a:lnTo>
                  <a:lnTo>
                    <a:pt x="40" y="0"/>
                  </a:lnTo>
                  <a:lnTo>
                    <a:pt x="4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2" name="Freeform 58">
              <a:extLst>
                <a:ext uri="{FF2B5EF4-FFF2-40B4-BE49-F238E27FC236}">
                  <a16:creationId xmlns:a16="http://schemas.microsoft.com/office/drawing/2014/main" id="{A1CFCB2D-0CD1-48E1-8C88-C9ACBA2AEEFD}"/>
                </a:ext>
              </a:extLst>
            </p:cNvPr>
            <p:cNvSpPr>
              <a:spLocks noEditPoints="1"/>
            </p:cNvSpPr>
            <p:nvPr/>
          </p:nvSpPr>
          <p:spPr bwMode="auto">
            <a:xfrm>
              <a:off x="-1520611" y="762001"/>
              <a:ext cx="279636" cy="139818"/>
            </a:xfrm>
            <a:custGeom>
              <a:avLst/>
              <a:gdLst>
                <a:gd name="T0" fmla="*/ 37 w 40"/>
                <a:gd name="T1" fmla="*/ 3 h 20"/>
                <a:gd name="T2" fmla="*/ 37 w 40"/>
                <a:gd name="T3" fmla="*/ 17 h 20"/>
                <a:gd name="T4" fmla="*/ 3 w 40"/>
                <a:gd name="T5" fmla="*/ 17 h 20"/>
                <a:gd name="T6" fmla="*/ 3 w 40"/>
                <a:gd name="T7" fmla="*/ 3 h 20"/>
                <a:gd name="T8" fmla="*/ 37 w 40"/>
                <a:gd name="T9" fmla="*/ 3 h 20"/>
                <a:gd name="T10" fmla="*/ 40 w 40"/>
                <a:gd name="T11" fmla="*/ 0 h 20"/>
                <a:gd name="T12" fmla="*/ 0 w 40"/>
                <a:gd name="T13" fmla="*/ 0 h 20"/>
                <a:gd name="T14" fmla="*/ 0 w 40"/>
                <a:gd name="T15" fmla="*/ 20 h 20"/>
                <a:gd name="T16" fmla="*/ 40 w 40"/>
                <a:gd name="T17" fmla="*/ 20 h 20"/>
                <a:gd name="T18" fmla="*/ 40 w 40"/>
                <a:gd name="T19" fmla="*/ 0 h 20"/>
                <a:gd name="T20" fmla="*/ 40 w 4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 h="20">
                  <a:moveTo>
                    <a:pt x="37" y="3"/>
                  </a:moveTo>
                  <a:lnTo>
                    <a:pt x="37" y="17"/>
                  </a:lnTo>
                  <a:lnTo>
                    <a:pt x="3" y="17"/>
                  </a:lnTo>
                  <a:lnTo>
                    <a:pt x="3" y="3"/>
                  </a:lnTo>
                  <a:lnTo>
                    <a:pt x="37" y="3"/>
                  </a:lnTo>
                  <a:moveTo>
                    <a:pt x="40" y="0"/>
                  </a:moveTo>
                  <a:lnTo>
                    <a:pt x="0" y="0"/>
                  </a:lnTo>
                  <a:lnTo>
                    <a:pt x="0" y="20"/>
                  </a:lnTo>
                  <a:lnTo>
                    <a:pt x="40" y="20"/>
                  </a:lnTo>
                  <a:lnTo>
                    <a:pt x="40" y="0"/>
                  </a:lnTo>
                  <a:lnTo>
                    <a:pt x="4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3" name="Freeform 59">
              <a:extLst>
                <a:ext uri="{FF2B5EF4-FFF2-40B4-BE49-F238E27FC236}">
                  <a16:creationId xmlns:a16="http://schemas.microsoft.com/office/drawing/2014/main" id="{10F2DF65-35E5-4E13-A6B6-8B245AEF5661}"/>
                </a:ext>
              </a:extLst>
            </p:cNvPr>
            <p:cNvSpPr>
              <a:spLocks noEditPoints="1"/>
            </p:cNvSpPr>
            <p:nvPr/>
          </p:nvSpPr>
          <p:spPr bwMode="auto">
            <a:xfrm>
              <a:off x="-1520611" y="915801"/>
              <a:ext cx="349545" cy="139818"/>
            </a:xfrm>
            <a:custGeom>
              <a:avLst/>
              <a:gdLst>
                <a:gd name="T0" fmla="*/ 47 w 50"/>
                <a:gd name="T1" fmla="*/ 3 h 20"/>
                <a:gd name="T2" fmla="*/ 47 w 50"/>
                <a:gd name="T3" fmla="*/ 18 h 20"/>
                <a:gd name="T4" fmla="*/ 3 w 50"/>
                <a:gd name="T5" fmla="*/ 18 h 20"/>
                <a:gd name="T6" fmla="*/ 3 w 50"/>
                <a:gd name="T7" fmla="*/ 3 h 20"/>
                <a:gd name="T8" fmla="*/ 47 w 50"/>
                <a:gd name="T9" fmla="*/ 3 h 20"/>
                <a:gd name="T10" fmla="*/ 50 w 50"/>
                <a:gd name="T11" fmla="*/ 0 h 20"/>
                <a:gd name="T12" fmla="*/ 0 w 50"/>
                <a:gd name="T13" fmla="*/ 0 h 20"/>
                <a:gd name="T14" fmla="*/ 0 w 50"/>
                <a:gd name="T15" fmla="*/ 20 h 20"/>
                <a:gd name="T16" fmla="*/ 50 w 50"/>
                <a:gd name="T17" fmla="*/ 20 h 20"/>
                <a:gd name="T18" fmla="*/ 50 w 50"/>
                <a:gd name="T19" fmla="*/ 0 h 20"/>
                <a:gd name="T20" fmla="*/ 50 w 5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0">
                  <a:moveTo>
                    <a:pt x="47" y="3"/>
                  </a:moveTo>
                  <a:lnTo>
                    <a:pt x="47" y="18"/>
                  </a:lnTo>
                  <a:lnTo>
                    <a:pt x="3" y="18"/>
                  </a:lnTo>
                  <a:lnTo>
                    <a:pt x="3" y="3"/>
                  </a:lnTo>
                  <a:lnTo>
                    <a:pt x="47" y="3"/>
                  </a:lnTo>
                  <a:close/>
                  <a:moveTo>
                    <a:pt x="50" y="0"/>
                  </a:moveTo>
                  <a:lnTo>
                    <a:pt x="0" y="0"/>
                  </a:lnTo>
                  <a:lnTo>
                    <a:pt x="0" y="20"/>
                  </a:lnTo>
                  <a:lnTo>
                    <a:pt x="50" y="20"/>
                  </a:lnTo>
                  <a:lnTo>
                    <a:pt x="50" y="0"/>
                  </a:lnTo>
                  <a:lnTo>
                    <a:pt x="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4" name="Freeform 60">
              <a:extLst>
                <a:ext uri="{FF2B5EF4-FFF2-40B4-BE49-F238E27FC236}">
                  <a16:creationId xmlns:a16="http://schemas.microsoft.com/office/drawing/2014/main" id="{41204DBB-DDFD-444F-AF65-2DABAE6AA885}"/>
                </a:ext>
              </a:extLst>
            </p:cNvPr>
            <p:cNvSpPr>
              <a:spLocks noEditPoints="1"/>
            </p:cNvSpPr>
            <p:nvPr/>
          </p:nvSpPr>
          <p:spPr bwMode="auto">
            <a:xfrm>
              <a:off x="-1520611" y="915801"/>
              <a:ext cx="349545" cy="139818"/>
            </a:xfrm>
            <a:custGeom>
              <a:avLst/>
              <a:gdLst>
                <a:gd name="T0" fmla="*/ 47 w 50"/>
                <a:gd name="T1" fmla="*/ 3 h 20"/>
                <a:gd name="T2" fmla="*/ 47 w 50"/>
                <a:gd name="T3" fmla="*/ 18 h 20"/>
                <a:gd name="T4" fmla="*/ 3 w 50"/>
                <a:gd name="T5" fmla="*/ 18 h 20"/>
                <a:gd name="T6" fmla="*/ 3 w 50"/>
                <a:gd name="T7" fmla="*/ 3 h 20"/>
                <a:gd name="T8" fmla="*/ 47 w 50"/>
                <a:gd name="T9" fmla="*/ 3 h 20"/>
                <a:gd name="T10" fmla="*/ 50 w 50"/>
                <a:gd name="T11" fmla="*/ 0 h 20"/>
                <a:gd name="T12" fmla="*/ 0 w 50"/>
                <a:gd name="T13" fmla="*/ 0 h 20"/>
                <a:gd name="T14" fmla="*/ 0 w 50"/>
                <a:gd name="T15" fmla="*/ 20 h 20"/>
                <a:gd name="T16" fmla="*/ 50 w 50"/>
                <a:gd name="T17" fmla="*/ 20 h 20"/>
                <a:gd name="T18" fmla="*/ 50 w 50"/>
                <a:gd name="T19" fmla="*/ 0 h 20"/>
                <a:gd name="T20" fmla="*/ 50 w 50"/>
                <a:gd name="T2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20">
                  <a:moveTo>
                    <a:pt x="47" y="3"/>
                  </a:moveTo>
                  <a:lnTo>
                    <a:pt x="47" y="18"/>
                  </a:lnTo>
                  <a:lnTo>
                    <a:pt x="3" y="18"/>
                  </a:lnTo>
                  <a:lnTo>
                    <a:pt x="3" y="3"/>
                  </a:lnTo>
                  <a:lnTo>
                    <a:pt x="47" y="3"/>
                  </a:lnTo>
                  <a:moveTo>
                    <a:pt x="50" y="0"/>
                  </a:moveTo>
                  <a:lnTo>
                    <a:pt x="0" y="0"/>
                  </a:lnTo>
                  <a:lnTo>
                    <a:pt x="0" y="20"/>
                  </a:lnTo>
                  <a:lnTo>
                    <a:pt x="50" y="20"/>
                  </a:lnTo>
                  <a:lnTo>
                    <a:pt x="50" y="0"/>
                  </a:lnTo>
                  <a:lnTo>
                    <a:pt x="50"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5" name="Rectangle 61">
              <a:extLst>
                <a:ext uri="{FF2B5EF4-FFF2-40B4-BE49-F238E27FC236}">
                  <a16:creationId xmlns:a16="http://schemas.microsoft.com/office/drawing/2014/main" id="{BB8EBF3E-ACC7-4385-96CD-260B4CDD5245}"/>
                </a:ext>
              </a:extLst>
            </p:cNvPr>
            <p:cNvSpPr>
              <a:spLocks noChangeArrowheads="1"/>
            </p:cNvSpPr>
            <p:nvPr/>
          </p:nvSpPr>
          <p:spPr bwMode="auto">
            <a:xfrm>
              <a:off x="-1485659" y="845892"/>
              <a:ext cx="34957" cy="20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6" name="Rectangle 62">
              <a:extLst>
                <a:ext uri="{FF2B5EF4-FFF2-40B4-BE49-F238E27FC236}">
                  <a16:creationId xmlns:a16="http://schemas.microsoft.com/office/drawing/2014/main" id="{B720C64A-3E82-4EAB-A917-01E245F3E713}"/>
                </a:ext>
              </a:extLst>
            </p:cNvPr>
            <p:cNvSpPr>
              <a:spLocks noChangeArrowheads="1"/>
            </p:cNvSpPr>
            <p:nvPr/>
          </p:nvSpPr>
          <p:spPr bwMode="auto">
            <a:xfrm>
              <a:off x="-1485659" y="1006684"/>
              <a:ext cx="34957" cy="139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107" name="Freeform 5">
            <a:extLst>
              <a:ext uri="{FF2B5EF4-FFF2-40B4-BE49-F238E27FC236}">
                <a16:creationId xmlns:a16="http://schemas.microsoft.com/office/drawing/2014/main" id="{EF8F8DD8-96B6-4F89-B8CB-28E1284752F9}"/>
              </a:ext>
            </a:extLst>
          </p:cNvPr>
          <p:cNvSpPr>
            <a:spLocks noChangeAspect="1" noEditPoints="1"/>
          </p:cNvSpPr>
          <p:nvPr/>
        </p:nvSpPr>
        <p:spPr bwMode="auto">
          <a:xfrm>
            <a:off x="6404017" y="3200400"/>
            <a:ext cx="457200" cy="457200"/>
          </a:xfrm>
          <a:custGeom>
            <a:avLst/>
            <a:gdLst>
              <a:gd name="T0" fmla="*/ 0 w 396"/>
              <a:gd name="T1" fmla="*/ 396 h 396"/>
              <a:gd name="T2" fmla="*/ 396 w 396"/>
              <a:gd name="T3" fmla="*/ 0 h 396"/>
              <a:gd name="T4" fmla="*/ 105 w 396"/>
              <a:gd name="T5" fmla="*/ 16 h 396"/>
              <a:gd name="T6" fmla="*/ 16 w 396"/>
              <a:gd name="T7" fmla="*/ 169 h 396"/>
              <a:gd name="T8" fmla="*/ 105 w 396"/>
              <a:gd name="T9" fmla="*/ 16 h 396"/>
              <a:gd name="T10" fmla="*/ 29 w 396"/>
              <a:gd name="T11" fmla="*/ 296 h 396"/>
              <a:gd name="T12" fmla="*/ 16 w 396"/>
              <a:gd name="T13" fmla="*/ 278 h 396"/>
              <a:gd name="T14" fmla="*/ 121 w 396"/>
              <a:gd name="T15" fmla="*/ 186 h 396"/>
              <a:gd name="T16" fmla="*/ 379 w 396"/>
              <a:gd name="T17" fmla="*/ 16 h 396"/>
              <a:gd name="T18" fmla="*/ 279 w 396"/>
              <a:gd name="T19" fmla="*/ 210 h 396"/>
              <a:gd name="T20" fmla="*/ 16 w 396"/>
              <a:gd name="T21" fmla="*/ 379 h 396"/>
              <a:gd name="T22" fmla="*/ 296 w 396"/>
              <a:gd name="T23" fmla="*/ 379 h 396"/>
              <a:gd name="T24" fmla="*/ 379 w 396"/>
              <a:gd name="T25" fmla="*/ 227 h 396"/>
              <a:gd name="T26" fmla="*/ 296 w 396"/>
              <a:gd name="T27" fmla="*/ 379 h 396"/>
              <a:gd name="T28" fmla="*/ 96 w 396"/>
              <a:gd name="T29" fmla="*/ 278 h 396"/>
              <a:gd name="T30" fmla="*/ 79 w 396"/>
              <a:gd name="T31" fmla="*/ 296 h 396"/>
              <a:gd name="T32" fmla="*/ 113 w 396"/>
              <a:gd name="T33" fmla="*/ 278 h 396"/>
              <a:gd name="T34" fmla="*/ 129 w 396"/>
              <a:gd name="T35" fmla="*/ 296 h 396"/>
              <a:gd name="T36" fmla="*/ 113 w 396"/>
              <a:gd name="T37" fmla="*/ 278 h 396"/>
              <a:gd name="T38" fmla="*/ 164 w 396"/>
              <a:gd name="T39" fmla="*/ 278 h 396"/>
              <a:gd name="T40" fmla="*/ 146 w 396"/>
              <a:gd name="T41" fmla="*/ 296 h 396"/>
              <a:gd name="T42" fmla="*/ 46 w 396"/>
              <a:gd name="T43" fmla="*/ 278 h 396"/>
              <a:gd name="T44" fmla="*/ 62 w 396"/>
              <a:gd name="T45" fmla="*/ 296 h 396"/>
              <a:gd name="T46" fmla="*/ 46 w 396"/>
              <a:gd name="T47" fmla="*/ 278 h 396"/>
              <a:gd name="T48" fmla="*/ 272 w 396"/>
              <a:gd name="T49" fmla="*/ 117 h 396"/>
              <a:gd name="T50" fmla="*/ 289 w 396"/>
              <a:gd name="T51" fmla="*/ 100 h 396"/>
              <a:gd name="T52" fmla="*/ 191 w 396"/>
              <a:gd name="T53" fmla="*/ 155 h 396"/>
              <a:gd name="T54" fmla="*/ 208 w 396"/>
              <a:gd name="T55" fmla="*/ 171 h 396"/>
              <a:gd name="T56" fmla="*/ 191 w 396"/>
              <a:gd name="T57" fmla="*/ 155 h 396"/>
              <a:gd name="T58" fmla="*/ 208 w 396"/>
              <a:gd name="T59" fmla="*/ 120 h 396"/>
              <a:gd name="T60" fmla="*/ 191 w 396"/>
              <a:gd name="T61" fmla="*/ 138 h 396"/>
              <a:gd name="T62" fmla="*/ 205 w 396"/>
              <a:gd name="T63" fmla="*/ 100 h 396"/>
              <a:gd name="T64" fmla="*/ 222 w 396"/>
              <a:gd name="T65" fmla="*/ 117 h 396"/>
              <a:gd name="T66" fmla="*/ 205 w 396"/>
              <a:gd name="T67" fmla="*/ 100 h 396"/>
              <a:gd name="T68" fmla="*/ 197 w 396"/>
              <a:gd name="T69" fmla="*/ 278 h 396"/>
              <a:gd name="T70" fmla="*/ 181 w 396"/>
              <a:gd name="T71" fmla="*/ 296 h 396"/>
              <a:gd name="T72" fmla="*/ 238 w 396"/>
              <a:gd name="T73" fmla="*/ 100 h 396"/>
              <a:gd name="T74" fmla="*/ 255 w 396"/>
              <a:gd name="T75" fmla="*/ 117 h 396"/>
              <a:gd name="T76" fmla="*/ 238 w 396"/>
              <a:gd name="T77" fmla="*/ 100 h 396"/>
              <a:gd name="T78" fmla="*/ 208 w 396"/>
              <a:gd name="T79" fmla="*/ 222 h 396"/>
              <a:gd name="T80" fmla="*/ 191 w 396"/>
              <a:gd name="T81" fmla="*/ 238 h 396"/>
              <a:gd name="T82" fmla="*/ 191 w 396"/>
              <a:gd name="T83" fmla="*/ 188 h 396"/>
              <a:gd name="T84" fmla="*/ 208 w 396"/>
              <a:gd name="T85" fmla="*/ 205 h 396"/>
              <a:gd name="T86" fmla="*/ 191 w 396"/>
              <a:gd name="T87" fmla="*/ 188 h 396"/>
              <a:gd name="T88" fmla="*/ 208 w 396"/>
              <a:gd name="T89" fmla="*/ 255 h 396"/>
              <a:gd name="T90" fmla="*/ 191 w 396"/>
              <a:gd name="T91" fmla="*/ 273 h 396"/>
              <a:gd name="T92" fmla="*/ 307 w 396"/>
              <a:gd name="T93" fmla="*/ 152 h 396"/>
              <a:gd name="T94" fmla="*/ 307 w 396"/>
              <a:gd name="T95" fmla="*/ 69 h 396"/>
              <a:gd name="T96" fmla="*/ 315 w 396"/>
              <a:gd name="T97" fmla="*/ 100 h 396"/>
              <a:gd name="T98" fmla="*/ 305 w 396"/>
              <a:gd name="T99" fmla="*/ 117 h 396"/>
              <a:gd name="T100" fmla="*/ 294 w 396"/>
              <a:gd name="T101" fmla="*/ 140 h 396"/>
              <a:gd name="T102" fmla="*/ 323 w 396"/>
              <a:gd name="T103" fmla="*/ 109 h 396"/>
              <a:gd name="T104" fmla="*/ 323 w 396"/>
              <a:gd name="T105" fmla="*/ 111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6" h="396">
                <a:moveTo>
                  <a:pt x="0" y="0"/>
                </a:moveTo>
                <a:lnTo>
                  <a:pt x="0" y="396"/>
                </a:lnTo>
                <a:lnTo>
                  <a:pt x="396" y="396"/>
                </a:lnTo>
                <a:lnTo>
                  <a:pt x="396" y="0"/>
                </a:lnTo>
                <a:lnTo>
                  <a:pt x="0" y="0"/>
                </a:lnTo>
                <a:close/>
                <a:moveTo>
                  <a:pt x="105" y="16"/>
                </a:moveTo>
                <a:lnTo>
                  <a:pt x="105" y="169"/>
                </a:lnTo>
                <a:lnTo>
                  <a:pt x="16" y="169"/>
                </a:lnTo>
                <a:lnTo>
                  <a:pt x="16" y="16"/>
                </a:lnTo>
                <a:lnTo>
                  <a:pt x="105" y="16"/>
                </a:lnTo>
                <a:close/>
                <a:moveTo>
                  <a:pt x="16" y="296"/>
                </a:moveTo>
                <a:lnTo>
                  <a:pt x="29" y="296"/>
                </a:lnTo>
                <a:lnTo>
                  <a:pt x="29" y="278"/>
                </a:lnTo>
                <a:lnTo>
                  <a:pt x="16" y="278"/>
                </a:lnTo>
                <a:lnTo>
                  <a:pt x="16" y="186"/>
                </a:lnTo>
                <a:lnTo>
                  <a:pt x="121" y="186"/>
                </a:lnTo>
                <a:lnTo>
                  <a:pt x="121" y="16"/>
                </a:lnTo>
                <a:lnTo>
                  <a:pt x="379" y="16"/>
                </a:lnTo>
                <a:lnTo>
                  <a:pt x="379" y="210"/>
                </a:lnTo>
                <a:lnTo>
                  <a:pt x="279" y="210"/>
                </a:lnTo>
                <a:lnTo>
                  <a:pt x="279" y="379"/>
                </a:lnTo>
                <a:lnTo>
                  <a:pt x="16" y="379"/>
                </a:lnTo>
                <a:lnTo>
                  <a:pt x="16" y="296"/>
                </a:lnTo>
                <a:close/>
                <a:moveTo>
                  <a:pt x="296" y="379"/>
                </a:moveTo>
                <a:lnTo>
                  <a:pt x="296" y="227"/>
                </a:lnTo>
                <a:lnTo>
                  <a:pt x="379" y="227"/>
                </a:lnTo>
                <a:lnTo>
                  <a:pt x="379" y="379"/>
                </a:lnTo>
                <a:lnTo>
                  <a:pt x="296" y="379"/>
                </a:lnTo>
                <a:close/>
                <a:moveTo>
                  <a:pt x="79" y="278"/>
                </a:moveTo>
                <a:lnTo>
                  <a:pt x="96" y="278"/>
                </a:lnTo>
                <a:lnTo>
                  <a:pt x="96" y="296"/>
                </a:lnTo>
                <a:lnTo>
                  <a:pt x="79" y="296"/>
                </a:lnTo>
                <a:lnTo>
                  <a:pt x="79" y="278"/>
                </a:lnTo>
                <a:close/>
                <a:moveTo>
                  <a:pt x="113" y="278"/>
                </a:moveTo>
                <a:lnTo>
                  <a:pt x="129" y="278"/>
                </a:lnTo>
                <a:lnTo>
                  <a:pt x="129" y="296"/>
                </a:lnTo>
                <a:lnTo>
                  <a:pt x="113" y="296"/>
                </a:lnTo>
                <a:lnTo>
                  <a:pt x="113" y="278"/>
                </a:lnTo>
                <a:close/>
                <a:moveTo>
                  <a:pt x="146" y="278"/>
                </a:moveTo>
                <a:lnTo>
                  <a:pt x="164" y="278"/>
                </a:lnTo>
                <a:lnTo>
                  <a:pt x="164" y="296"/>
                </a:lnTo>
                <a:lnTo>
                  <a:pt x="146" y="296"/>
                </a:lnTo>
                <a:lnTo>
                  <a:pt x="146" y="278"/>
                </a:lnTo>
                <a:close/>
                <a:moveTo>
                  <a:pt x="46" y="278"/>
                </a:moveTo>
                <a:lnTo>
                  <a:pt x="62" y="278"/>
                </a:lnTo>
                <a:lnTo>
                  <a:pt x="62" y="296"/>
                </a:lnTo>
                <a:lnTo>
                  <a:pt x="46" y="296"/>
                </a:lnTo>
                <a:lnTo>
                  <a:pt x="46" y="278"/>
                </a:lnTo>
                <a:close/>
                <a:moveTo>
                  <a:pt x="289" y="117"/>
                </a:moveTo>
                <a:lnTo>
                  <a:pt x="272" y="117"/>
                </a:lnTo>
                <a:lnTo>
                  <a:pt x="272" y="100"/>
                </a:lnTo>
                <a:lnTo>
                  <a:pt x="289" y="100"/>
                </a:lnTo>
                <a:lnTo>
                  <a:pt x="289" y="117"/>
                </a:lnTo>
                <a:close/>
                <a:moveTo>
                  <a:pt x="191" y="155"/>
                </a:moveTo>
                <a:lnTo>
                  <a:pt x="208" y="155"/>
                </a:lnTo>
                <a:lnTo>
                  <a:pt x="208" y="171"/>
                </a:lnTo>
                <a:lnTo>
                  <a:pt x="191" y="171"/>
                </a:lnTo>
                <a:lnTo>
                  <a:pt x="191" y="155"/>
                </a:lnTo>
                <a:close/>
                <a:moveTo>
                  <a:pt x="191" y="120"/>
                </a:moveTo>
                <a:lnTo>
                  <a:pt x="208" y="120"/>
                </a:lnTo>
                <a:lnTo>
                  <a:pt x="208" y="138"/>
                </a:lnTo>
                <a:lnTo>
                  <a:pt x="191" y="138"/>
                </a:lnTo>
                <a:lnTo>
                  <a:pt x="191" y="120"/>
                </a:lnTo>
                <a:close/>
                <a:moveTo>
                  <a:pt x="205" y="100"/>
                </a:moveTo>
                <a:lnTo>
                  <a:pt x="222" y="100"/>
                </a:lnTo>
                <a:lnTo>
                  <a:pt x="222" y="117"/>
                </a:lnTo>
                <a:lnTo>
                  <a:pt x="205" y="117"/>
                </a:lnTo>
                <a:lnTo>
                  <a:pt x="205" y="100"/>
                </a:lnTo>
                <a:close/>
                <a:moveTo>
                  <a:pt x="181" y="278"/>
                </a:moveTo>
                <a:lnTo>
                  <a:pt x="197" y="278"/>
                </a:lnTo>
                <a:lnTo>
                  <a:pt x="197" y="296"/>
                </a:lnTo>
                <a:lnTo>
                  <a:pt x="181" y="296"/>
                </a:lnTo>
                <a:lnTo>
                  <a:pt x="181" y="278"/>
                </a:lnTo>
                <a:close/>
                <a:moveTo>
                  <a:pt x="238" y="100"/>
                </a:moveTo>
                <a:lnTo>
                  <a:pt x="255" y="100"/>
                </a:lnTo>
                <a:lnTo>
                  <a:pt x="255" y="117"/>
                </a:lnTo>
                <a:lnTo>
                  <a:pt x="238" y="117"/>
                </a:lnTo>
                <a:lnTo>
                  <a:pt x="238" y="100"/>
                </a:lnTo>
                <a:close/>
                <a:moveTo>
                  <a:pt x="191" y="222"/>
                </a:moveTo>
                <a:lnTo>
                  <a:pt x="208" y="222"/>
                </a:lnTo>
                <a:lnTo>
                  <a:pt x="208" y="238"/>
                </a:lnTo>
                <a:lnTo>
                  <a:pt x="191" y="238"/>
                </a:lnTo>
                <a:lnTo>
                  <a:pt x="191" y="222"/>
                </a:lnTo>
                <a:close/>
                <a:moveTo>
                  <a:pt x="191" y="188"/>
                </a:moveTo>
                <a:lnTo>
                  <a:pt x="208" y="188"/>
                </a:lnTo>
                <a:lnTo>
                  <a:pt x="208" y="205"/>
                </a:lnTo>
                <a:lnTo>
                  <a:pt x="191" y="205"/>
                </a:lnTo>
                <a:lnTo>
                  <a:pt x="191" y="188"/>
                </a:lnTo>
                <a:close/>
                <a:moveTo>
                  <a:pt x="191" y="255"/>
                </a:moveTo>
                <a:lnTo>
                  <a:pt x="208" y="255"/>
                </a:lnTo>
                <a:lnTo>
                  <a:pt x="208" y="273"/>
                </a:lnTo>
                <a:lnTo>
                  <a:pt x="191" y="273"/>
                </a:lnTo>
                <a:lnTo>
                  <a:pt x="191" y="255"/>
                </a:lnTo>
                <a:close/>
                <a:moveTo>
                  <a:pt x="307" y="152"/>
                </a:moveTo>
                <a:lnTo>
                  <a:pt x="348" y="110"/>
                </a:lnTo>
                <a:lnTo>
                  <a:pt x="307" y="69"/>
                </a:lnTo>
                <a:lnTo>
                  <a:pt x="295" y="82"/>
                </a:lnTo>
                <a:lnTo>
                  <a:pt x="315" y="100"/>
                </a:lnTo>
                <a:lnTo>
                  <a:pt x="305" y="100"/>
                </a:lnTo>
                <a:lnTo>
                  <a:pt x="305" y="117"/>
                </a:lnTo>
                <a:lnTo>
                  <a:pt x="317" y="117"/>
                </a:lnTo>
                <a:lnTo>
                  <a:pt x="294" y="140"/>
                </a:lnTo>
                <a:lnTo>
                  <a:pt x="307" y="152"/>
                </a:lnTo>
                <a:close/>
                <a:moveTo>
                  <a:pt x="323" y="109"/>
                </a:moveTo>
                <a:lnTo>
                  <a:pt x="325" y="110"/>
                </a:lnTo>
                <a:lnTo>
                  <a:pt x="323" y="111"/>
                </a:lnTo>
                <a:lnTo>
                  <a:pt x="323" y="109"/>
                </a:lnTo>
                <a:close/>
              </a:path>
            </a:pathLst>
          </a:custGeom>
          <a:solidFill>
            <a:schemeClr val="accent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990066"/>
              </a:solidFill>
              <a:effectLst/>
              <a:uLnTx/>
              <a:uFillTx/>
              <a:latin typeface="arial" panose="020B0604020202020204" pitchFamily="34" charset="0"/>
              <a:ea typeface="+mn-ea"/>
              <a:cs typeface="+mn-cs"/>
            </a:endParaRPr>
          </a:p>
        </p:txBody>
      </p:sp>
      <p:grpSp>
        <p:nvGrpSpPr>
          <p:cNvPr id="108" name="Group 107">
            <a:extLst>
              <a:ext uri="{FF2B5EF4-FFF2-40B4-BE49-F238E27FC236}">
                <a16:creationId xmlns:a16="http://schemas.microsoft.com/office/drawing/2014/main" id="{98A15368-AA8E-460C-8E15-22DC11A509FF}"/>
              </a:ext>
            </a:extLst>
          </p:cNvPr>
          <p:cNvGrpSpPr>
            <a:grpSpLocks noChangeAspect="1"/>
          </p:cNvGrpSpPr>
          <p:nvPr/>
        </p:nvGrpSpPr>
        <p:grpSpPr>
          <a:xfrm>
            <a:off x="7006832" y="4114036"/>
            <a:ext cx="457200" cy="457200"/>
            <a:chOff x="7098164" y="3360405"/>
            <a:chExt cx="202814" cy="202816"/>
          </a:xfrm>
          <a:solidFill>
            <a:schemeClr val="accent1"/>
          </a:solidFill>
        </p:grpSpPr>
        <p:sp>
          <p:nvSpPr>
            <p:cNvPr id="109" name="Freeform 131">
              <a:extLst>
                <a:ext uri="{FF2B5EF4-FFF2-40B4-BE49-F238E27FC236}">
                  <a16:creationId xmlns:a16="http://schemas.microsoft.com/office/drawing/2014/main" id="{79421DBB-66FD-4591-B0F2-182048A1AAE6}"/>
                </a:ext>
              </a:extLst>
            </p:cNvPr>
            <p:cNvSpPr>
              <a:spLocks noEditPoints="1"/>
            </p:cNvSpPr>
            <p:nvPr/>
          </p:nvSpPr>
          <p:spPr bwMode="auto">
            <a:xfrm>
              <a:off x="7098164" y="3360405"/>
              <a:ext cx="202814" cy="202816"/>
            </a:xfrm>
            <a:custGeom>
              <a:avLst/>
              <a:gdLst>
                <a:gd name="T0" fmla="*/ 0 w 61"/>
                <a:gd name="T1" fmla="*/ 0 h 61"/>
                <a:gd name="T2" fmla="*/ 0 w 61"/>
                <a:gd name="T3" fmla="*/ 61 h 61"/>
                <a:gd name="T4" fmla="*/ 61 w 61"/>
                <a:gd name="T5" fmla="*/ 61 h 61"/>
                <a:gd name="T6" fmla="*/ 61 w 61"/>
                <a:gd name="T7" fmla="*/ 0 h 61"/>
                <a:gd name="T8" fmla="*/ 0 w 61"/>
                <a:gd name="T9" fmla="*/ 0 h 61"/>
                <a:gd name="T10" fmla="*/ 59 w 61"/>
                <a:gd name="T11" fmla="*/ 59 h 61"/>
                <a:gd name="T12" fmla="*/ 3 w 61"/>
                <a:gd name="T13" fmla="*/ 59 h 61"/>
                <a:gd name="T14" fmla="*/ 3 w 61"/>
                <a:gd name="T15" fmla="*/ 2 h 61"/>
                <a:gd name="T16" fmla="*/ 59 w 61"/>
                <a:gd name="T17" fmla="*/ 2 h 61"/>
                <a:gd name="T18" fmla="*/ 59 w 61"/>
                <a:gd name="T19" fmla="*/ 5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1">
                  <a:moveTo>
                    <a:pt x="0" y="0"/>
                  </a:moveTo>
                  <a:lnTo>
                    <a:pt x="0" y="61"/>
                  </a:lnTo>
                  <a:lnTo>
                    <a:pt x="61" y="61"/>
                  </a:lnTo>
                  <a:lnTo>
                    <a:pt x="61" y="0"/>
                  </a:lnTo>
                  <a:lnTo>
                    <a:pt x="0" y="0"/>
                  </a:lnTo>
                  <a:close/>
                  <a:moveTo>
                    <a:pt x="59" y="59"/>
                  </a:moveTo>
                  <a:lnTo>
                    <a:pt x="3" y="59"/>
                  </a:lnTo>
                  <a:lnTo>
                    <a:pt x="3" y="2"/>
                  </a:lnTo>
                  <a:lnTo>
                    <a:pt x="59" y="2"/>
                  </a:lnTo>
                  <a:lnTo>
                    <a:pt x="5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0" name="Freeform 132">
              <a:extLst>
                <a:ext uri="{FF2B5EF4-FFF2-40B4-BE49-F238E27FC236}">
                  <a16:creationId xmlns:a16="http://schemas.microsoft.com/office/drawing/2014/main" id="{495DDF48-8E5D-46C9-A733-3D8FB0818A5E}"/>
                </a:ext>
              </a:extLst>
            </p:cNvPr>
            <p:cNvSpPr>
              <a:spLocks noEditPoints="1"/>
            </p:cNvSpPr>
            <p:nvPr/>
          </p:nvSpPr>
          <p:spPr bwMode="auto">
            <a:xfrm>
              <a:off x="7118113" y="3383680"/>
              <a:ext cx="162916" cy="159592"/>
            </a:xfrm>
            <a:custGeom>
              <a:avLst/>
              <a:gdLst>
                <a:gd name="T0" fmla="*/ 13 w 153"/>
                <a:gd name="T1" fmla="*/ 56 h 149"/>
                <a:gd name="T2" fmla="*/ 22 w 153"/>
                <a:gd name="T3" fmla="*/ 52 h 149"/>
                <a:gd name="T4" fmla="*/ 49 w 153"/>
                <a:gd name="T5" fmla="*/ 64 h 149"/>
                <a:gd name="T6" fmla="*/ 48 w 153"/>
                <a:gd name="T7" fmla="*/ 71 h 149"/>
                <a:gd name="T8" fmla="*/ 52 w 153"/>
                <a:gd name="T9" fmla="*/ 84 h 149"/>
                <a:gd name="T10" fmla="*/ 34 w 153"/>
                <a:gd name="T11" fmla="*/ 98 h 149"/>
                <a:gd name="T12" fmla="*/ 27 w 153"/>
                <a:gd name="T13" fmla="*/ 96 h 149"/>
                <a:gd name="T14" fmla="*/ 14 w 153"/>
                <a:gd name="T15" fmla="*/ 109 h 149"/>
                <a:gd name="T16" fmla="*/ 27 w 153"/>
                <a:gd name="T17" fmla="*/ 122 h 149"/>
                <a:gd name="T18" fmla="*/ 40 w 153"/>
                <a:gd name="T19" fmla="*/ 109 h 149"/>
                <a:gd name="T20" fmla="*/ 39 w 153"/>
                <a:gd name="T21" fmla="*/ 105 h 149"/>
                <a:gd name="T22" fmla="*/ 58 w 153"/>
                <a:gd name="T23" fmla="*/ 90 h 149"/>
                <a:gd name="T24" fmla="*/ 73 w 153"/>
                <a:gd name="T25" fmla="*/ 96 h 149"/>
                <a:gd name="T26" fmla="*/ 79 w 153"/>
                <a:gd name="T27" fmla="*/ 95 h 149"/>
                <a:gd name="T28" fmla="*/ 96 w 153"/>
                <a:gd name="T29" fmla="*/ 128 h 149"/>
                <a:gd name="T30" fmla="*/ 93 w 153"/>
                <a:gd name="T31" fmla="*/ 137 h 149"/>
                <a:gd name="T32" fmla="*/ 106 w 153"/>
                <a:gd name="T33" fmla="*/ 149 h 149"/>
                <a:gd name="T34" fmla="*/ 119 w 153"/>
                <a:gd name="T35" fmla="*/ 137 h 149"/>
                <a:gd name="T36" fmla="*/ 106 w 153"/>
                <a:gd name="T37" fmla="*/ 124 h 149"/>
                <a:gd name="T38" fmla="*/ 104 w 153"/>
                <a:gd name="T39" fmla="*/ 124 h 149"/>
                <a:gd name="T40" fmla="*/ 87 w 153"/>
                <a:gd name="T41" fmla="*/ 91 h 149"/>
                <a:gd name="T42" fmla="*/ 98 w 153"/>
                <a:gd name="T43" fmla="*/ 71 h 149"/>
                <a:gd name="T44" fmla="*/ 98 w 153"/>
                <a:gd name="T45" fmla="*/ 70 h 149"/>
                <a:gd name="T46" fmla="*/ 129 w 153"/>
                <a:gd name="T47" fmla="*/ 64 h 149"/>
                <a:gd name="T48" fmla="*/ 140 w 153"/>
                <a:gd name="T49" fmla="*/ 70 h 149"/>
                <a:gd name="T50" fmla="*/ 153 w 153"/>
                <a:gd name="T51" fmla="*/ 57 h 149"/>
                <a:gd name="T52" fmla="*/ 140 w 153"/>
                <a:gd name="T53" fmla="*/ 44 h 149"/>
                <a:gd name="T54" fmla="*/ 128 w 153"/>
                <a:gd name="T55" fmla="*/ 55 h 149"/>
                <a:gd name="T56" fmla="*/ 96 w 153"/>
                <a:gd name="T57" fmla="*/ 62 h 149"/>
                <a:gd name="T58" fmla="*/ 77 w 153"/>
                <a:gd name="T59" fmla="*/ 46 h 149"/>
                <a:gd name="T60" fmla="*/ 77 w 153"/>
                <a:gd name="T61" fmla="*/ 25 h 149"/>
                <a:gd name="T62" fmla="*/ 86 w 153"/>
                <a:gd name="T63" fmla="*/ 13 h 149"/>
                <a:gd name="T64" fmla="*/ 73 w 153"/>
                <a:gd name="T65" fmla="*/ 0 h 149"/>
                <a:gd name="T66" fmla="*/ 60 w 153"/>
                <a:gd name="T67" fmla="*/ 13 h 149"/>
                <a:gd name="T68" fmla="*/ 69 w 153"/>
                <a:gd name="T69" fmla="*/ 25 h 149"/>
                <a:gd name="T70" fmla="*/ 69 w 153"/>
                <a:gd name="T71" fmla="*/ 46 h 149"/>
                <a:gd name="T72" fmla="*/ 53 w 153"/>
                <a:gd name="T73" fmla="*/ 56 h 149"/>
                <a:gd name="T74" fmla="*/ 25 w 153"/>
                <a:gd name="T75" fmla="*/ 44 h 149"/>
                <a:gd name="T76" fmla="*/ 25 w 153"/>
                <a:gd name="T77" fmla="*/ 43 h 149"/>
                <a:gd name="T78" fmla="*/ 13 w 153"/>
                <a:gd name="T79" fmla="*/ 30 h 149"/>
                <a:gd name="T80" fmla="*/ 0 w 153"/>
                <a:gd name="T81" fmla="*/ 43 h 149"/>
                <a:gd name="T82" fmla="*/ 13 w 153"/>
                <a:gd name="T83" fmla="*/ 56 h 149"/>
                <a:gd name="T84" fmla="*/ 73 w 153"/>
                <a:gd name="T85" fmla="*/ 56 h 149"/>
                <a:gd name="T86" fmla="*/ 87 w 153"/>
                <a:gd name="T87" fmla="*/ 71 h 149"/>
                <a:gd name="T88" fmla="*/ 73 w 153"/>
                <a:gd name="T89" fmla="*/ 85 h 149"/>
                <a:gd name="T90" fmla="*/ 59 w 153"/>
                <a:gd name="T91" fmla="*/ 71 h 149"/>
                <a:gd name="T92" fmla="*/ 73 w 153"/>
                <a:gd name="T93" fmla="*/ 56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 h="149">
                  <a:moveTo>
                    <a:pt x="13" y="56"/>
                  </a:moveTo>
                  <a:cubicBezTo>
                    <a:pt x="16" y="56"/>
                    <a:pt x="19" y="55"/>
                    <a:pt x="22" y="52"/>
                  </a:cubicBezTo>
                  <a:cubicBezTo>
                    <a:pt x="49" y="64"/>
                    <a:pt x="49" y="64"/>
                    <a:pt x="49" y="64"/>
                  </a:cubicBezTo>
                  <a:cubicBezTo>
                    <a:pt x="48" y="66"/>
                    <a:pt x="48" y="68"/>
                    <a:pt x="48" y="71"/>
                  </a:cubicBezTo>
                  <a:cubicBezTo>
                    <a:pt x="48" y="76"/>
                    <a:pt x="49" y="80"/>
                    <a:pt x="52" y="84"/>
                  </a:cubicBezTo>
                  <a:cubicBezTo>
                    <a:pt x="34" y="98"/>
                    <a:pt x="34" y="98"/>
                    <a:pt x="34" y="98"/>
                  </a:cubicBezTo>
                  <a:cubicBezTo>
                    <a:pt x="32" y="97"/>
                    <a:pt x="29" y="96"/>
                    <a:pt x="27" y="96"/>
                  </a:cubicBezTo>
                  <a:cubicBezTo>
                    <a:pt x="20" y="96"/>
                    <a:pt x="14" y="102"/>
                    <a:pt x="14" y="109"/>
                  </a:cubicBezTo>
                  <a:cubicBezTo>
                    <a:pt x="14" y="116"/>
                    <a:pt x="20" y="122"/>
                    <a:pt x="27" y="122"/>
                  </a:cubicBezTo>
                  <a:cubicBezTo>
                    <a:pt x="34" y="122"/>
                    <a:pt x="40" y="116"/>
                    <a:pt x="40" y="109"/>
                  </a:cubicBezTo>
                  <a:cubicBezTo>
                    <a:pt x="40" y="108"/>
                    <a:pt x="40" y="106"/>
                    <a:pt x="39" y="105"/>
                  </a:cubicBezTo>
                  <a:cubicBezTo>
                    <a:pt x="58" y="90"/>
                    <a:pt x="58" y="90"/>
                    <a:pt x="58" y="90"/>
                  </a:cubicBezTo>
                  <a:cubicBezTo>
                    <a:pt x="62" y="94"/>
                    <a:pt x="67" y="96"/>
                    <a:pt x="73" y="96"/>
                  </a:cubicBezTo>
                  <a:cubicBezTo>
                    <a:pt x="75" y="96"/>
                    <a:pt x="77" y="95"/>
                    <a:pt x="79" y="95"/>
                  </a:cubicBezTo>
                  <a:cubicBezTo>
                    <a:pt x="96" y="128"/>
                    <a:pt x="96" y="128"/>
                    <a:pt x="96" y="128"/>
                  </a:cubicBezTo>
                  <a:cubicBezTo>
                    <a:pt x="94" y="130"/>
                    <a:pt x="93" y="133"/>
                    <a:pt x="93" y="137"/>
                  </a:cubicBezTo>
                  <a:cubicBezTo>
                    <a:pt x="93" y="144"/>
                    <a:pt x="99" y="149"/>
                    <a:pt x="106" y="149"/>
                  </a:cubicBezTo>
                  <a:cubicBezTo>
                    <a:pt x="113" y="149"/>
                    <a:pt x="119" y="144"/>
                    <a:pt x="119" y="137"/>
                  </a:cubicBezTo>
                  <a:cubicBezTo>
                    <a:pt x="119" y="129"/>
                    <a:pt x="113" y="124"/>
                    <a:pt x="106" y="124"/>
                  </a:cubicBezTo>
                  <a:cubicBezTo>
                    <a:pt x="105" y="124"/>
                    <a:pt x="104" y="124"/>
                    <a:pt x="104" y="124"/>
                  </a:cubicBezTo>
                  <a:cubicBezTo>
                    <a:pt x="87" y="91"/>
                    <a:pt x="87" y="91"/>
                    <a:pt x="87" y="91"/>
                  </a:cubicBezTo>
                  <a:cubicBezTo>
                    <a:pt x="94" y="87"/>
                    <a:pt x="98" y="79"/>
                    <a:pt x="98" y="71"/>
                  </a:cubicBezTo>
                  <a:cubicBezTo>
                    <a:pt x="98" y="71"/>
                    <a:pt x="98" y="71"/>
                    <a:pt x="98" y="70"/>
                  </a:cubicBezTo>
                  <a:cubicBezTo>
                    <a:pt x="129" y="64"/>
                    <a:pt x="129" y="64"/>
                    <a:pt x="129" y="64"/>
                  </a:cubicBezTo>
                  <a:cubicBezTo>
                    <a:pt x="132" y="68"/>
                    <a:pt x="136" y="70"/>
                    <a:pt x="140" y="70"/>
                  </a:cubicBezTo>
                  <a:cubicBezTo>
                    <a:pt x="147" y="70"/>
                    <a:pt x="153" y="64"/>
                    <a:pt x="153" y="57"/>
                  </a:cubicBezTo>
                  <a:cubicBezTo>
                    <a:pt x="153" y="50"/>
                    <a:pt x="147" y="44"/>
                    <a:pt x="140" y="44"/>
                  </a:cubicBezTo>
                  <a:cubicBezTo>
                    <a:pt x="134" y="44"/>
                    <a:pt x="128" y="49"/>
                    <a:pt x="128" y="55"/>
                  </a:cubicBezTo>
                  <a:cubicBezTo>
                    <a:pt x="96" y="62"/>
                    <a:pt x="96" y="62"/>
                    <a:pt x="96" y="62"/>
                  </a:cubicBezTo>
                  <a:cubicBezTo>
                    <a:pt x="93" y="54"/>
                    <a:pt x="86" y="48"/>
                    <a:pt x="77" y="46"/>
                  </a:cubicBezTo>
                  <a:cubicBezTo>
                    <a:pt x="77" y="25"/>
                    <a:pt x="77" y="25"/>
                    <a:pt x="77" y="25"/>
                  </a:cubicBezTo>
                  <a:cubicBezTo>
                    <a:pt x="82" y="23"/>
                    <a:pt x="86" y="18"/>
                    <a:pt x="86" y="13"/>
                  </a:cubicBezTo>
                  <a:cubicBezTo>
                    <a:pt x="86" y="6"/>
                    <a:pt x="80" y="0"/>
                    <a:pt x="73" y="0"/>
                  </a:cubicBezTo>
                  <a:cubicBezTo>
                    <a:pt x="66" y="0"/>
                    <a:pt x="60" y="6"/>
                    <a:pt x="60" y="13"/>
                  </a:cubicBezTo>
                  <a:cubicBezTo>
                    <a:pt x="60" y="18"/>
                    <a:pt x="64" y="23"/>
                    <a:pt x="69" y="25"/>
                  </a:cubicBezTo>
                  <a:cubicBezTo>
                    <a:pt x="69" y="46"/>
                    <a:pt x="69" y="46"/>
                    <a:pt x="69" y="46"/>
                  </a:cubicBezTo>
                  <a:cubicBezTo>
                    <a:pt x="62" y="47"/>
                    <a:pt x="56" y="51"/>
                    <a:pt x="53" y="56"/>
                  </a:cubicBezTo>
                  <a:cubicBezTo>
                    <a:pt x="25" y="44"/>
                    <a:pt x="25" y="44"/>
                    <a:pt x="25" y="44"/>
                  </a:cubicBezTo>
                  <a:cubicBezTo>
                    <a:pt x="25" y="44"/>
                    <a:pt x="25" y="44"/>
                    <a:pt x="25" y="43"/>
                  </a:cubicBezTo>
                  <a:cubicBezTo>
                    <a:pt x="25" y="36"/>
                    <a:pt x="20" y="30"/>
                    <a:pt x="13" y="30"/>
                  </a:cubicBezTo>
                  <a:cubicBezTo>
                    <a:pt x="6" y="30"/>
                    <a:pt x="0" y="36"/>
                    <a:pt x="0" y="43"/>
                  </a:cubicBezTo>
                  <a:cubicBezTo>
                    <a:pt x="0" y="50"/>
                    <a:pt x="6" y="56"/>
                    <a:pt x="13" y="56"/>
                  </a:cubicBezTo>
                  <a:close/>
                  <a:moveTo>
                    <a:pt x="73" y="56"/>
                  </a:moveTo>
                  <a:cubicBezTo>
                    <a:pt x="81" y="56"/>
                    <a:pt x="87" y="63"/>
                    <a:pt x="87" y="71"/>
                  </a:cubicBezTo>
                  <a:cubicBezTo>
                    <a:pt x="87" y="79"/>
                    <a:pt x="81" y="85"/>
                    <a:pt x="73" y="85"/>
                  </a:cubicBezTo>
                  <a:cubicBezTo>
                    <a:pt x="65" y="85"/>
                    <a:pt x="59" y="79"/>
                    <a:pt x="59" y="71"/>
                  </a:cubicBezTo>
                  <a:cubicBezTo>
                    <a:pt x="59" y="63"/>
                    <a:pt x="65" y="56"/>
                    <a:pt x="73"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111" name="Group 110">
            <a:extLst>
              <a:ext uri="{FF2B5EF4-FFF2-40B4-BE49-F238E27FC236}">
                <a16:creationId xmlns:a16="http://schemas.microsoft.com/office/drawing/2014/main" id="{95992C24-A1BF-4749-9FDE-14D640A9E8A7}"/>
              </a:ext>
            </a:extLst>
          </p:cNvPr>
          <p:cNvGrpSpPr>
            <a:grpSpLocks noChangeAspect="1"/>
          </p:cNvGrpSpPr>
          <p:nvPr/>
        </p:nvGrpSpPr>
        <p:grpSpPr>
          <a:xfrm>
            <a:off x="6404017" y="5180836"/>
            <a:ext cx="457200" cy="457200"/>
            <a:chOff x="3226047" y="3360806"/>
            <a:chExt cx="206140" cy="206140"/>
          </a:xfrm>
          <a:solidFill>
            <a:schemeClr val="accent1"/>
          </a:solidFill>
        </p:grpSpPr>
        <p:sp>
          <p:nvSpPr>
            <p:cNvPr id="112" name="Line 60">
              <a:extLst>
                <a:ext uri="{FF2B5EF4-FFF2-40B4-BE49-F238E27FC236}">
                  <a16:creationId xmlns:a16="http://schemas.microsoft.com/office/drawing/2014/main" id="{D604929C-DD7E-4C57-8F42-145C7150E025}"/>
                </a:ext>
              </a:extLst>
            </p:cNvPr>
            <p:cNvSpPr>
              <a:spLocks noChangeShapeType="1"/>
            </p:cNvSpPr>
            <p:nvPr/>
          </p:nvSpPr>
          <p:spPr bwMode="auto">
            <a:xfrm>
              <a:off x="3295870" y="3470527"/>
              <a:ext cx="0" cy="0"/>
            </a:xfrm>
            <a:prstGeom prst="line">
              <a:avLst/>
            </a:prstGeom>
            <a:grpFill/>
            <a:ln w="3175" cap="flat">
              <a:solidFill>
                <a:srgbClr val="000000"/>
              </a:solid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3" name="Line 61">
              <a:extLst>
                <a:ext uri="{FF2B5EF4-FFF2-40B4-BE49-F238E27FC236}">
                  <a16:creationId xmlns:a16="http://schemas.microsoft.com/office/drawing/2014/main" id="{20F2F837-880A-45AA-8FEB-6967485883ED}"/>
                </a:ext>
              </a:extLst>
            </p:cNvPr>
            <p:cNvSpPr>
              <a:spLocks noChangeShapeType="1"/>
            </p:cNvSpPr>
            <p:nvPr/>
          </p:nvSpPr>
          <p:spPr bwMode="auto">
            <a:xfrm>
              <a:off x="3305843" y="3410679"/>
              <a:ext cx="0" cy="0"/>
            </a:xfrm>
            <a:prstGeom prst="line">
              <a:avLst/>
            </a:prstGeom>
            <a:grpFill/>
            <a:ln w="3175" cap="flat">
              <a:solidFill>
                <a:srgbClr val="000000"/>
              </a:solid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4" name="Line 62">
              <a:extLst>
                <a:ext uri="{FF2B5EF4-FFF2-40B4-BE49-F238E27FC236}">
                  <a16:creationId xmlns:a16="http://schemas.microsoft.com/office/drawing/2014/main" id="{DBDBED8D-E2A4-4B7E-B429-6E1644E737A1}"/>
                </a:ext>
              </a:extLst>
            </p:cNvPr>
            <p:cNvSpPr>
              <a:spLocks noChangeShapeType="1"/>
            </p:cNvSpPr>
            <p:nvPr/>
          </p:nvSpPr>
          <p:spPr bwMode="auto">
            <a:xfrm>
              <a:off x="3315819" y="3477176"/>
              <a:ext cx="0" cy="0"/>
            </a:xfrm>
            <a:prstGeom prst="line">
              <a:avLst/>
            </a:prstGeom>
            <a:grpFill/>
            <a:ln w="3175" cap="flat">
              <a:solidFill>
                <a:srgbClr val="000000"/>
              </a:solid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5" name="Line 63">
              <a:extLst>
                <a:ext uri="{FF2B5EF4-FFF2-40B4-BE49-F238E27FC236}">
                  <a16:creationId xmlns:a16="http://schemas.microsoft.com/office/drawing/2014/main" id="{91A2B110-960A-4FED-B5DB-A1BEA4692768}"/>
                </a:ext>
              </a:extLst>
            </p:cNvPr>
            <p:cNvSpPr>
              <a:spLocks noChangeShapeType="1"/>
            </p:cNvSpPr>
            <p:nvPr/>
          </p:nvSpPr>
          <p:spPr bwMode="auto">
            <a:xfrm>
              <a:off x="3279245" y="3427303"/>
              <a:ext cx="0" cy="0"/>
            </a:xfrm>
            <a:prstGeom prst="line">
              <a:avLst/>
            </a:prstGeom>
            <a:grpFill/>
            <a:ln w="3175" cap="flat">
              <a:solidFill>
                <a:srgbClr val="000000"/>
              </a:solidFill>
              <a:prstDash val="solid"/>
              <a:miter lim="800000"/>
              <a:headEnd/>
              <a:tailEnd/>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6" name="Freeform 148">
              <a:extLst>
                <a:ext uri="{FF2B5EF4-FFF2-40B4-BE49-F238E27FC236}">
                  <a16:creationId xmlns:a16="http://schemas.microsoft.com/office/drawing/2014/main" id="{1012E974-311D-4B28-9D40-5003EB79E6C5}"/>
                </a:ext>
              </a:extLst>
            </p:cNvPr>
            <p:cNvSpPr>
              <a:spLocks noEditPoints="1"/>
            </p:cNvSpPr>
            <p:nvPr/>
          </p:nvSpPr>
          <p:spPr bwMode="auto">
            <a:xfrm>
              <a:off x="3226047" y="3360806"/>
              <a:ext cx="206140" cy="206140"/>
            </a:xfrm>
            <a:custGeom>
              <a:avLst/>
              <a:gdLst>
                <a:gd name="T0" fmla="*/ 113 w 192"/>
                <a:gd name="T1" fmla="*/ 0 h 192"/>
                <a:gd name="T2" fmla="*/ 108 w 192"/>
                <a:gd name="T3" fmla="*/ 25 h 192"/>
                <a:gd name="T4" fmla="*/ 125 w 192"/>
                <a:gd name="T5" fmla="*/ 38 h 192"/>
                <a:gd name="T6" fmla="*/ 133 w 192"/>
                <a:gd name="T7" fmla="*/ 65 h 192"/>
                <a:gd name="T8" fmla="*/ 123 w 192"/>
                <a:gd name="T9" fmla="*/ 23 h 192"/>
                <a:gd name="T10" fmla="*/ 117 w 192"/>
                <a:gd name="T11" fmla="*/ 9 h 192"/>
                <a:gd name="T12" fmla="*/ 184 w 192"/>
                <a:gd name="T13" fmla="*/ 9 h 192"/>
                <a:gd name="T14" fmla="*/ 167 w 192"/>
                <a:gd name="T15" fmla="*/ 184 h 192"/>
                <a:gd name="T16" fmla="*/ 143 w 192"/>
                <a:gd name="T17" fmla="*/ 106 h 192"/>
                <a:gd name="T18" fmla="*/ 118 w 192"/>
                <a:gd name="T19" fmla="*/ 62 h 192"/>
                <a:gd name="T20" fmla="*/ 110 w 192"/>
                <a:gd name="T21" fmla="*/ 45 h 192"/>
                <a:gd name="T22" fmla="*/ 110 w 192"/>
                <a:gd name="T23" fmla="*/ 87 h 192"/>
                <a:gd name="T24" fmla="*/ 69 w 192"/>
                <a:gd name="T25" fmla="*/ 87 h 192"/>
                <a:gd name="T26" fmla="*/ 67 w 192"/>
                <a:gd name="T27" fmla="*/ 85 h 192"/>
                <a:gd name="T28" fmla="*/ 71 w 192"/>
                <a:gd name="T29" fmla="*/ 34 h 192"/>
                <a:gd name="T30" fmla="*/ 83 w 192"/>
                <a:gd name="T31" fmla="*/ 0 h 192"/>
                <a:gd name="T32" fmla="*/ 71 w 192"/>
                <a:gd name="T33" fmla="*/ 0 h 192"/>
                <a:gd name="T34" fmla="*/ 0 w 192"/>
                <a:gd name="T35" fmla="*/ 192 h 192"/>
                <a:gd name="T36" fmla="*/ 167 w 192"/>
                <a:gd name="T37" fmla="*/ 192 h 192"/>
                <a:gd name="T38" fmla="*/ 192 w 192"/>
                <a:gd name="T39" fmla="*/ 0 h 192"/>
                <a:gd name="T40" fmla="*/ 69 w 192"/>
                <a:gd name="T41" fmla="*/ 95 h 192"/>
                <a:gd name="T42" fmla="*/ 108 w 192"/>
                <a:gd name="T43" fmla="*/ 95 h 192"/>
                <a:gd name="T44" fmla="*/ 118 w 192"/>
                <a:gd name="T45" fmla="*/ 71 h 192"/>
                <a:gd name="T46" fmla="*/ 135 w 192"/>
                <a:gd name="T47" fmla="*/ 106 h 192"/>
                <a:gd name="T48" fmla="*/ 59 w 192"/>
                <a:gd name="T49" fmla="*/ 103 h 192"/>
                <a:gd name="T50" fmla="*/ 69 w 192"/>
                <a:gd name="T51" fmla="*/ 95 h 192"/>
                <a:gd name="T52" fmla="*/ 9 w 192"/>
                <a:gd name="T53" fmla="*/ 9 h 192"/>
                <a:gd name="T54" fmla="*/ 74 w 192"/>
                <a:gd name="T55" fmla="*/ 9 h 192"/>
                <a:gd name="T56" fmla="*/ 66 w 192"/>
                <a:gd name="T57" fmla="*/ 28 h 192"/>
                <a:gd name="T58" fmla="*/ 59 w 192"/>
                <a:gd name="T59" fmla="*/ 77 h 192"/>
                <a:gd name="T60" fmla="*/ 51 w 192"/>
                <a:gd name="T61" fmla="*/ 106 h 192"/>
                <a:gd name="T62" fmla="*/ 27 w 192"/>
                <a:gd name="T63" fmla="*/ 184 h 192"/>
                <a:gd name="T64" fmla="*/ 72 w 192"/>
                <a:gd name="T65" fmla="*/ 184 h 192"/>
                <a:gd name="T66" fmla="*/ 122 w 192"/>
                <a:gd name="T67" fmla="*/ 184 h 192"/>
                <a:gd name="T68" fmla="*/ 130 w 192"/>
                <a:gd name="T69" fmla="*/ 184 h 192"/>
                <a:gd name="T70" fmla="*/ 64 w 192"/>
                <a:gd name="T71" fmla="*/ 184 h 192"/>
                <a:gd name="T72" fmla="*/ 35 w 192"/>
                <a:gd name="T73" fmla="*/ 114 h 192"/>
                <a:gd name="T74" fmla="*/ 159 w 192"/>
                <a:gd name="T75"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92">
                  <a:moveTo>
                    <a:pt x="125" y="0"/>
                  </a:moveTo>
                  <a:cubicBezTo>
                    <a:pt x="113" y="0"/>
                    <a:pt x="113" y="0"/>
                    <a:pt x="113" y="0"/>
                  </a:cubicBezTo>
                  <a:cubicBezTo>
                    <a:pt x="108" y="0"/>
                    <a:pt x="108" y="0"/>
                    <a:pt x="108" y="0"/>
                  </a:cubicBezTo>
                  <a:cubicBezTo>
                    <a:pt x="108" y="25"/>
                    <a:pt x="108" y="25"/>
                    <a:pt x="108" y="25"/>
                  </a:cubicBezTo>
                  <a:cubicBezTo>
                    <a:pt x="120" y="30"/>
                    <a:pt x="120" y="30"/>
                    <a:pt x="120" y="30"/>
                  </a:cubicBezTo>
                  <a:cubicBezTo>
                    <a:pt x="123" y="32"/>
                    <a:pt x="125" y="35"/>
                    <a:pt x="125" y="38"/>
                  </a:cubicBezTo>
                  <a:cubicBezTo>
                    <a:pt x="125" y="58"/>
                    <a:pt x="125" y="58"/>
                    <a:pt x="125" y="58"/>
                  </a:cubicBezTo>
                  <a:cubicBezTo>
                    <a:pt x="128" y="60"/>
                    <a:pt x="131" y="62"/>
                    <a:pt x="133" y="65"/>
                  </a:cubicBezTo>
                  <a:cubicBezTo>
                    <a:pt x="133" y="38"/>
                    <a:pt x="133" y="38"/>
                    <a:pt x="133" y="38"/>
                  </a:cubicBezTo>
                  <a:cubicBezTo>
                    <a:pt x="133" y="31"/>
                    <a:pt x="130" y="25"/>
                    <a:pt x="123" y="23"/>
                  </a:cubicBezTo>
                  <a:cubicBezTo>
                    <a:pt x="117" y="20"/>
                    <a:pt x="117" y="20"/>
                    <a:pt x="117" y="20"/>
                  </a:cubicBezTo>
                  <a:cubicBezTo>
                    <a:pt x="117" y="9"/>
                    <a:pt x="117" y="9"/>
                    <a:pt x="117" y="9"/>
                  </a:cubicBezTo>
                  <a:cubicBezTo>
                    <a:pt x="125" y="9"/>
                    <a:pt x="125" y="9"/>
                    <a:pt x="125" y="9"/>
                  </a:cubicBezTo>
                  <a:cubicBezTo>
                    <a:pt x="184" y="9"/>
                    <a:pt x="184" y="9"/>
                    <a:pt x="184" y="9"/>
                  </a:cubicBezTo>
                  <a:cubicBezTo>
                    <a:pt x="184" y="184"/>
                    <a:pt x="184" y="184"/>
                    <a:pt x="184" y="184"/>
                  </a:cubicBezTo>
                  <a:cubicBezTo>
                    <a:pt x="167" y="184"/>
                    <a:pt x="167" y="184"/>
                    <a:pt x="167" y="184"/>
                  </a:cubicBezTo>
                  <a:cubicBezTo>
                    <a:pt x="167" y="106"/>
                    <a:pt x="167" y="106"/>
                    <a:pt x="167" y="106"/>
                  </a:cubicBezTo>
                  <a:cubicBezTo>
                    <a:pt x="143" y="106"/>
                    <a:pt x="143" y="106"/>
                    <a:pt x="143" y="106"/>
                  </a:cubicBezTo>
                  <a:cubicBezTo>
                    <a:pt x="143" y="103"/>
                    <a:pt x="143" y="103"/>
                    <a:pt x="143" y="103"/>
                  </a:cubicBezTo>
                  <a:cubicBezTo>
                    <a:pt x="143" y="85"/>
                    <a:pt x="133" y="69"/>
                    <a:pt x="118" y="62"/>
                  </a:cubicBezTo>
                  <a:cubicBezTo>
                    <a:pt x="118" y="45"/>
                    <a:pt x="118" y="45"/>
                    <a:pt x="118" y="45"/>
                  </a:cubicBezTo>
                  <a:cubicBezTo>
                    <a:pt x="110" y="45"/>
                    <a:pt x="110" y="45"/>
                    <a:pt x="110" y="45"/>
                  </a:cubicBezTo>
                  <a:cubicBezTo>
                    <a:pt x="110" y="85"/>
                    <a:pt x="110" y="85"/>
                    <a:pt x="110" y="85"/>
                  </a:cubicBezTo>
                  <a:cubicBezTo>
                    <a:pt x="110" y="86"/>
                    <a:pt x="110" y="86"/>
                    <a:pt x="110" y="87"/>
                  </a:cubicBezTo>
                  <a:cubicBezTo>
                    <a:pt x="109" y="87"/>
                    <a:pt x="109" y="87"/>
                    <a:pt x="108" y="87"/>
                  </a:cubicBezTo>
                  <a:cubicBezTo>
                    <a:pt x="69" y="87"/>
                    <a:pt x="69" y="87"/>
                    <a:pt x="69" y="87"/>
                  </a:cubicBezTo>
                  <a:cubicBezTo>
                    <a:pt x="69" y="87"/>
                    <a:pt x="69" y="87"/>
                    <a:pt x="69" y="87"/>
                  </a:cubicBezTo>
                  <a:cubicBezTo>
                    <a:pt x="68" y="87"/>
                    <a:pt x="67" y="86"/>
                    <a:pt x="67" y="85"/>
                  </a:cubicBezTo>
                  <a:cubicBezTo>
                    <a:pt x="67" y="43"/>
                    <a:pt x="67" y="43"/>
                    <a:pt x="67" y="43"/>
                  </a:cubicBezTo>
                  <a:cubicBezTo>
                    <a:pt x="67" y="40"/>
                    <a:pt x="68" y="36"/>
                    <a:pt x="71" y="34"/>
                  </a:cubicBezTo>
                  <a:cubicBezTo>
                    <a:pt x="83" y="24"/>
                    <a:pt x="83" y="24"/>
                    <a:pt x="83" y="24"/>
                  </a:cubicBezTo>
                  <a:cubicBezTo>
                    <a:pt x="83" y="0"/>
                    <a:pt x="83" y="0"/>
                    <a:pt x="83" y="0"/>
                  </a:cubicBezTo>
                  <a:cubicBezTo>
                    <a:pt x="79" y="0"/>
                    <a:pt x="79" y="0"/>
                    <a:pt x="79" y="0"/>
                  </a:cubicBezTo>
                  <a:cubicBezTo>
                    <a:pt x="71" y="0"/>
                    <a:pt x="71" y="0"/>
                    <a:pt x="71" y="0"/>
                  </a:cubicBezTo>
                  <a:cubicBezTo>
                    <a:pt x="0" y="0"/>
                    <a:pt x="0" y="0"/>
                    <a:pt x="0" y="0"/>
                  </a:cubicBezTo>
                  <a:cubicBezTo>
                    <a:pt x="0" y="192"/>
                    <a:pt x="0" y="192"/>
                    <a:pt x="0" y="192"/>
                  </a:cubicBezTo>
                  <a:cubicBezTo>
                    <a:pt x="27" y="192"/>
                    <a:pt x="27" y="192"/>
                    <a:pt x="27" y="192"/>
                  </a:cubicBezTo>
                  <a:cubicBezTo>
                    <a:pt x="167" y="192"/>
                    <a:pt x="167" y="192"/>
                    <a:pt x="167" y="192"/>
                  </a:cubicBezTo>
                  <a:cubicBezTo>
                    <a:pt x="192" y="192"/>
                    <a:pt x="192" y="192"/>
                    <a:pt x="192" y="192"/>
                  </a:cubicBezTo>
                  <a:cubicBezTo>
                    <a:pt x="192" y="0"/>
                    <a:pt x="192" y="0"/>
                    <a:pt x="192" y="0"/>
                  </a:cubicBezTo>
                  <a:lnTo>
                    <a:pt x="125" y="0"/>
                  </a:lnTo>
                  <a:close/>
                  <a:moveTo>
                    <a:pt x="69" y="95"/>
                  </a:moveTo>
                  <a:cubicBezTo>
                    <a:pt x="69" y="95"/>
                    <a:pt x="69" y="95"/>
                    <a:pt x="69" y="95"/>
                  </a:cubicBezTo>
                  <a:cubicBezTo>
                    <a:pt x="108" y="95"/>
                    <a:pt x="108" y="95"/>
                    <a:pt x="108" y="95"/>
                  </a:cubicBezTo>
                  <a:cubicBezTo>
                    <a:pt x="115" y="95"/>
                    <a:pt x="118" y="92"/>
                    <a:pt x="118" y="85"/>
                  </a:cubicBezTo>
                  <a:cubicBezTo>
                    <a:pt x="118" y="71"/>
                    <a:pt x="118" y="71"/>
                    <a:pt x="118" y="71"/>
                  </a:cubicBezTo>
                  <a:cubicBezTo>
                    <a:pt x="128" y="78"/>
                    <a:pt x="135" y="90"/>
                    <a:pt x="135" y="103"/>
                  </a:cubicBezTo>
                  <a:cubicBezTo>
                    <a:pt x="135" y="106"/>
                    <a:pt x="135" y="106"/>
                    <a:pt x="135" y="106"/>
                  </a:cubicBezTo>
                  <a:cubicBezTo>
                    <a:pt x="59" y="106"/>
                    <a:pt x="59" y="106"/>
                    <a:pt x="59" y="106"/>
                  </a:cubicBezTo>
                  <a:cubicBezTo>
                    <a:pt x="59" y="103"/>
                    <a:pt x="59" y="103"/>
                    <a:pt x="59" y="103"/>
                  </a:cubicBezTo>
                  <a:cubicBezTo>
                    <a:pt x="59" y="99"/>
                    <a:pt x="60" y="95"/>
                    <a:pt x="61" y="91"/>
                  </a:cubicBezTo>
                  <a:cubicBezTo>
                    <a:pt x="63" y="93"/>
                    <a:pt x="65" y="95"/>
                    <a:pt x="69" y="95"/>
                  </a:cubicBezTo>
                  <a:close/>
                  <a:moveTo>
                    <a:pt x="9" y="184"/>
                  </a:moveTo>
                  <a:cubicBezTo>
                    <a:pt x="9" y="9"/>
                    <a:pt x="9" y="9"/>
                    <a:pt x="9" y="9"/>
                  </a:cubicBezTo>
                  <a:cubicBezTo>
                    <a:pt x="71" y="9"/>
                    <a:pt x="71" y="9"/>
                    <a:pt x="71" y="9"/>
                  </a:cubicBezTo>
                  <a:cubicBezTo>
                    <a:pt x="74" y="9"/>
                    <a:pt x="74" y="9"/>
                    <a:pt x="74" y="9"/>
                  </a:cubicBezTo>
                  <a:cubicBezTo>
                    <a:pt x="74" y="20"/>
                    <a:pt x="74" y="20"/>
                    <a:pt x="74" y="20"/>
                  </a:cubicBezTo>
                  <a:cubicBezTo>
                    <a:pt x="66" y="28"/>
                    <a:pt x="66" y="28"/>
                    <a:pt x="66" y="28"/>
                  </a:cubicBezTo>
                  <a:cubicBezTo>
                    <a:pt x="61" y="32"/>
                    <a:pt x="59" y="37"/>
                    <a:pt x="59" y="43"/>
                  </a:cubicBezTo>
                  <a:cubicBezTo>
                    <a:pt x="59" y="77"/>
                    <a:pt x="59" y="77"/>
                    <a:pt x="59" y="77"/>
                  </a:cubicBezTo>
                  <a:cubicBezTo>
                    <a:pt x="54" y="84"/>
                    <a:pt x="51" y="93"/>
                    <a:pt x="51" y="103"/>
                  </a:cubicBezTo>
                  <a:cubicBezTo>
                    <a:pt x="51" y="106"/>
                    <a:pt x="51" y="106"/>
                    <a:pt x="51" y="106"/>
                  </a:cubicBezTo>
                  <a:cubicBezTo>
                    <a:pt x="27" y="106"/>
                    <a:pt x="27" y="106"/>
                    <a:pt x="27" y="106"/>
                  </a:cubicBezTo>
                  <a:cubicBezTo>
                    <a:pt x="27" y="184"/>
                    <a:pt x="27" y="184"/>
                    <a:pt x="27" y="184"/>
                  </a:cubicBezTo>
                  <a:lnTo>
                    <a:pt x="9" y="184"/>
                  </a:lnTo>
                  <a:close/>
                  <a:moveTo>
                    <a:pt x="72" y="184"/>
                  </a:moveTo>
                  <a:cubicBezTo>
                    <a:pt x="74" y="172"/>
                    <a:pt x="84" y="163"/>
                    <a:pt x="97" y="163"/>
                  </a:cubicBezTo>
                  <a:cubicBezTo>
                    <a:pt x="109" y="163"/>
                    <a:pt x="120" y="172"/>
                    <a:pt x="122" y="184"/>
                  </a:cubicBezTo>
                  <a:lnTo>
                    <a:pt x="72" y="184"/>
                  </a:lnTo>
                  <a:close/>
                  <a:moveTo>
                    <a:pt x="130" y="184"/>
                  </a:moveTo>
                  <a:cubicBezTo>
                    <a:pt x="128" y="168"/>
                    <a:pt x="114" y="155"/>
                    <a:pt x="97" y="155"/>
                  </a:cubicBezTo>
                  <a:cubicBezTo>
                    <a:pt x="80" y="155"/>
                    <a:pt x="66" y="168"/>
                    <a:pt x="64" y="184"/>
                  </a:cubicBezTo>
                  <a:cubicBezTo>
                    <a:pt x="35" y="184"/>
                    <a:pt x="35" y="184"/>
                    <a:pt x="35" y="184"/>
                  </a:cubicBezTo>
                  <a:cubicBezTo>
                    <a:pt x="35" y="114"/>
                    <a:pt x="35" y="114"/>
                    <a:pt x="35" y="114"/>
                  </a:cubicBezTo>
                  <a:cubicBezTo>
                    <a:pt x="159" y="114"/>
                    <a:pt x="159" y="114"/>
                    <a:pt x="159" y="114"/>
                  </a:cubicBezTo>
                  <a:cubicBezTo>
                    <a:pt x="159" y="184"/>
                    <a:pt x="159" y="184"/>
                    <a:pt x="159" y="184"/>
                  </a:cubicBezTo>
                  <a:lnTo>
                    <a:pt x="130"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2" name="Group 51">
            <a:extLst>
              <a:ext uri="{FF2B5EF4-FFF2-40B4-BE49-F238E27FC236}">
                <a16:creationId xmlns:a16="http://schemas.microsoft.com/office/drawing/2014/main" id="{2959AD3C-C6BA-4372-898A-EE5FCEA088A5}"/>
              </a:ext>
            </a:extLst>
          </p:cNvPr>
          <p:cNvGrpSpPr/>
          <p:nvPr/>
        </p:nvGrpSpPr>
        <p:grpSpPr>
          <a:xfrm>
            <a:off x="407988" y="3271378"/>
            <a:ext cx="275904" cy="254766"/>
            <a:chOff x="8028937" y="14895118"/>
            <a:chExt cx="390311" cy="360408"/>
          </a:xfrm>
          <a:solidFill>
            <a:schemeClr val="bg1">
              <a:lumMod val="65000"/>
            </a:schemeClr>
          </a:solidFill>
        </p:grpSpPr>
        <p:sp>
          <p:nvSpPr>
            <p:cNvPr id="54" name="Freeform 343">
              <a:extLst>
                <a:ext uri="{FF2B5EF4-FFF2-40B4-BE49-F238E27FC236}">
                  <a16:creationId xmlns:a16="http://schemas.microsoft.com/office/drawing/2014/main" id="{663B084A-4E93-40FF-8016-4858A179D788}"/>
                </a:ext>
              </a:extLst>
            </p:cNvPr>
            <p:cNvSpPr>
              <a:spLocks noEditPoints="1"/>
            </p:cNvSpPr>
            <p:nvPr/>
          </p:nvSpPr>
          <p:spPr bwMode="auto">
            <a:xfrm>
              <a:off x="8028937" y="15071387"/>
              <a:ext cx="390311" cy="184139"/>
            </a:xfrm>
            <a:custGeom>
              <a:avLst/>
              <a:gdLst>
                <a:gd name="T0" fmla="*/ 304 w 305"/>
                <a:gd name="T1" fmla="*/ 80 h 143"/>
                <a:gd name="T2" fmla="*/ 298 w 305"/>
                <a:gd name="T3" fmla="*/ 59 h 143"/>
                <a:gd name="T4" fmla="*/ 298 w 305"/>
                <a:gd name="T5" fmla="*/ 58 h 143"/>
                <a:gd name="T6" fmla="*/ 297 w 305"/>
                <a:gd name="T7" fmla="*/ 57 h 143"/>
                <a:gd name="T8" fmla="*/ 209 w 305"/>
                <a:gd name="T9" fmla="*/ 62 h 143"/>
                <a:gd name="T10" fmla="*/ 193 w 305"/>
                <a:gd name="T11" fmla="*/ 45 h 143"/>
                <a:gd name="T12" fmla="*/ 107 w 305"/>
                <a:gd name="T13" fmla="*/ 35 h 143"/>
                <a:gd name="T14" fmla="*/ 94 w 305"/>
                <a:gd name="T15" fmla="*/ 25 h 143"/>
                <a:gd name="T16" fmla="*/ 0 w 305"/>
                <a:gd name="T17" fmla="*/ 0 h 143"/>
                <a:gd name="T18" fmla="*/ 0 w 305"/>
                <a:gd name="T19" fmla="*/ 116 h 143"/>
                <a:gd name="T20" fmla="*/ 8 w 305"/>
                <a:gd name="T21" fmla="*/ 119 h 143"/>
                <a:gd name="T22" fmla="*/ 80 w 305"/>
                <a:gd name="T23" fmla="*/ 141 h 143"/>
                <a:gd name="T24" fmla="*/ 93 w 305"/>
                <a:gd name="T25" fmla="*/ 143 h 143"/>
                <a:gd name="T26" fmla="*/ 100 w 305"/>
                <a:gd name="T27" fmla="*/ 143 h 143"/>
                <a:gd name="T28" fmla="*/ 129 w 305"/>
                <a:gd name="T29" fmla="*/ 142 h 143"/>
                <a:gd name="T30" fmla="*/ 171 w 305"/>
                <a:gd name="T31" fmla="*/ 141 h 143"/>
                <a:gd name="T32" fmla="*/ 172 w 305"/>
                <a:gd name="T33" fmla="*/ 141 h 143"/>
                <a:gd name="T34" fmla="*/ 291 w 305"/>
                <a:gd name="T35" fmla="*/ 101 h 143"/>
                <a:gd name="T36" fmla="*/ 304 w 305"/>
                <a:gd name="T37" fmla="*/ 80 h 143"/>
                <a:gd name="T38" fmla="*/ 21 w 305"/>
                <a:gd name="T39" fmla="*/ 27 h 143"/>
                <a:gd name="T40" fmla="*/ 84 w 305"/>
                <a:gd name="T41" fmla="*/ 44 h 143"/>
                <a:gd name="T42" fmla="*/ 99 w 305"/>
                <a:gd name="T43" fmla="*/ 55 h 143"/>
                <a:gd name="T44" fmla="*/ 188 w 305"/>
                <a:gd name="T45" fmla="*/ 66 h 143"/>
                <a:gd name="T46" fmla="*/ 188 w 305"/>
                <a:gd name="T47" fmla="*/ 79 h 143"/>
                <a:gd name="T48" fmla="*/ 93 w 305"/>
                <a:gd name="T49" fmla="*/ 79 h 143"/>
                <a:gd name="T50" fmla="*/ 93 w 305"/>
                <a:gd name="T51" fmla="*/ 100 h 143"/>
                <a:gd name="T52" fmla="*/ 188 w 305"/>
                <a:gd name="T53" fmla="*/ 100 h 143"/>
                <a:gd name="T54" fmla="*/ 208 w 305"/>
                <a:gd name="T55" fmla="*/ 83 h 143"/>
                <a:gd name="T56" fmla="*/ 281 w 305"/>
                <a:gd name="T57" fmla="*/ 76 h 143"/>
                <a:gd name="T58" fmla="*/ 282 w 305"/>
                <a:gd name="T59" fmla="*/ 82 h 143"/>
                <a:gd name="T60" fmla="*/ 169 w 305"/>
                <a:gd name="T61" fmla="*/ 120 h 143"/>
                <a:gd name="T62" fmla="*/ 89 w 305"/>
                <a:gd name="T63" fmla="*/ 122 h 143"/>
                <a:gd name="T64" fmla="*/ 21 w 305"/>
                <a:gd name="T65" fmla="*/ 101 h 143"/>
                <a:gd name="T66" fmla="*/ 21 w 305"/>
                <a:gd name="T67"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43">
                  <a:moveTo>
                    <a:pt x="304" y="80"/>
                  </a:moveTo>
                  <a:cubicBezTo>
                    <a:pt x="301" y="66"/>
                    <a:pt x="298" y="59"/>
                    <a:pt x="298" y="59"/>
                  </a:cubicBezTo>
                  <a:cubicBezTo>
                    <a:pt x="298" y="58"/>
                    <a:pt x="298" y="58"/>
                    <a:pt x="298" y="58"/>
                  </a:cubicBezTo>
                  <a:cubicBezTo>
                    <a:pt x="297" y="57"/>
                    <a:pt x="297" y="57"/>
                    <a:pt x="297" y="57"/>
                  </a:cubicBezTo>
                  <a:cubicBezTo>
                    <a:pt x="293" y="53"/>
                    <a:pt x="293" y="53"/>
                    <a:pt x="209" y="62"/>
                  </a:cubicBezTo>
                  <a:cubicBezTo>
                    <a:pt x="208" y="53"/>
                    <a:pt x="202" y="46"/>
                    <a:pt x="193" y="45"/>
                  </a:cubicBezTo>
                  <a:cubicBezTo>
                    <a:pt x="107" y="35"/>
                    <a:pt x="107" y="35"/>
                    <a:pt x="107" y="35"/>
                  </a:cubicBezTo>
                  <a:cubicBezTo>
                    <a:pt x="94" y="25"/>
                    <a:pt x="94" y="25"/>
                    <a:pt x="94" y="25"/>
                  </a:cubicBezTo>
                  <a:cubicBezTo>
                    <a:pt x="0" y="0"/>
                    <a:pt x="0" y="0"/>
                    <a:pt x="0" y="0"/>
                  </a:cubicBezTo>
                  <a:cubicBezTo>
                    <a:pt x="0" y="116"/>
                    <a:pt x="0" y="116"/>
                    <a:pt x="0" y="116"/>
                  </a:cubicBezTo>
                  <a:cubicBezTo>
                    <a:pt x="8" y="119"/>
                    <a:pt x="8" y="119"/>
                    <a:pt x="8" y="119"/>
                  </a:cubicBezTo>
                  <a:cubicBezTo>
                    <a:pt x="31" y="126"/>
                    <a:pt x="69" y="137"/>
                    <a:pt x="80" y="141"/>
                  </a:cubicBezTo>
                  <a:cubicBezTo>
                    <a:pt x="83" y="143"/>
                    <a:pt x="87" y="143"/>
                    <a:pt x="93" y="143"/>
                  </a:cubicBezTo>
                  <a:cubicBezTo>
                    <a:pt x="95" y="143"/>
                    <a:pt x="97" y="143"/>
                    <a:pt x="100" y="143"/>
                  </a:cubicBezTo>
                  <a:cubicBezTo>
                    <a:pt x="108" y="143"/>
                    <a:pt x="118" y="143"/>
                    <a:pt x="129" y="142"/>
                  </a:cubicBezTo>
                  <a:cubicBezTo>
                    <a:pt x="150" y="142"/>
                    <a:pt x="171" y="141"/>
                    <a:pt x="171" y="141"/>
                  </a:cubicBezTo>
                  <a:cubicBezTo>
                    <a:pt x="172" y="141"/>
                    <a:pt x="172" y="141"/>
                    <a:pt x="172" y="141"/>
                  </a:cubicBezTo>
                  <a:cubicBezTo>
                    <a:pt x="291" y="101"/>
                    <a:pt x="291" y="101"/>
                    <a:pt x="291" y="101"/>
                  </a:cubicBezTo>
                  <a:cubicBezTo>
                    <a:pt x="300" y="98"/>
                    <a:pt x="305" y="89"/>
                    <a:pt x="304" y="80"/>
                  </a:cubicBezTo>
                  <a:close/>
                  <a:moveTo>
                    <a:pt x="21" y="27"/>
                  </a:moveTo>
                  <a:cubicBezTo>
                    <a:pt x="84" y="44"/>
                    <a:pt x="84" y="44"/>
                    <a:pt x="84" y="44"/>
                  </a:cubicBezTo>
                  <a:cubicBezTo>
                    <a:pt x="99" y="55"/>
                    <a:pt x="99" y="55"/>
                    <a:pt x="99" y="55"/>
                  </a:cubicBezTo>
                  <a:cubicBezTo>
                    <a:pt x="188" y="66"/>
                    <a:pt x="188" y="66"/>
                    <a:pt x="188" y="66"/>
                  </a:cubicBezTo>
                  <a:cubicBezTo>
                    <a:pt x="188" y="79"/>
                    <a:pt x="188" y="79"/>
                    <a:pt x="188" y="79"/>
                  </a:cubicBezTo>
                  <a:cubicBezTo>
                    <a:pt x="93" y="79"/>
                    <a:pt x="93" y="79"/>
                    <a:pt x="93" y="79"/>
                  </a:cubicBezTo>
                  <a:cubicBezTo>
                    <a:pt x="93" y="100"/>
                    <a:pt x="93" y="100"/>
                    <a:pt x="93" y="100"/>
                  </a:cubicBezTo>
                  <a:cubicBezTo>
                    <a:pt x="188" y="100"/>
                    <a:pt x="188" y="100"/>
                    <a:pt x="188" y="100"/>
                  </a:cubicBezTo>
                  <a:cubicBezTo>
                    <a:pt x="198" y="100"/>
                    <a:pt x="207" y="93"/>
                    <a:pt x="208" y="83"/>
                  </a:cubicBezTo>
                  <a:cubicBezTo>
                    <a:pt x="233" y="81"/>
                    <a:pt x="266" y="77"/>
                    <a:pt x="281" y="76"/>
                  </a:cubicBezTo>
                  <a:cubicBezTo>
                    <a:pt x="282" y="78"/>
                    <a:pt x="282" y="80"/>
                    <a:pt x="282" y="82"/>
                  </a:cubicBezTo>
                  <a:cubicBezTo>
                    <a:pt x="169" y="120"/>
                    <a:pt x="169" y="120"/>
                    <a:pt x="169" y="120"/>
                  </a:cubicBezTo>
                  <a:cubicBezTo>
                    <a:pt x="140" y="121"/>
                    <a:pt x="97" y="122"/>
                    <a:pt x="89" y="122"/>
                  </a:cubicBezTo>
                  <a:cubicBezTo>
                    <a:pt x="81" y="118"/>
                    <a:pt x="64" y="113"/>
                    <a:pt x="21" y="101"/>
                  </a:cubicBezTo>
                  <a:lnTo>
                    <a:pt x="2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sp>
          <p:nvSpPr>
            <p:cNvPr id="55" name="Freeform 344">
              <a:extLst>
                <a:ext uri="{FF2B5EF4-FFF2-40B4-BE49-F238E27FC236}">
                  <a16:creationId xmlns:a16="http://schemas.microsoft.com/office/drawing/2014/main" id="{81E6747C-D7E8-40AD-878A-FAA99E152C1B}"/>
                </a:ext>
              </a:extLst>
            </p:cNvPr>
            <p:cNvSpPr>
              <a:spLocks noEditPoints="1"/>
            </p:cNvSpPr>
            <p:nvPr/>
          </p:nvSpPr>
          <p:spPr bwMode="auto">
            <a:xfrm>
              <a:off x="8183173" y="14932890"/>
              <a:ext cx="99152" cy="99152"/>
            </a:xfrm>
            <a:custGeom>
              <a:avLst/>
              <a:gdLst>
                <a:gd name="T0" fmla="*/ 39 w 78"/>
                <a:gd name="T1" fmla="*/ 78 h 78"/>
                <a:gd name="T2" fmla="*/ 12 w 78"/>
                <a:gd name="T3" fmla="*/ 66 h 78"/>
                <a:gd name="T4" fmla="*/ 0 w 78"/>
                <a:gd name="T5" fmla="*/ 39 h 78"/>
                <a:gd name="T6" fmla="*/ 11 w 78"/>
                <a:gd name="T7" fmla="*/ 11 h 78"/>
                <a:gd name="T8" fmla="*/ 39 w 78"/>
                <a:gd name="T9" fmla="*/ 0 h 78"/>
                <a:gd name="T10" fmla="*/ 66 w 78"/>
                <a:gd name="T11" fmla="*/ 11 h 78"/>
                <a:gd name="T12" fmla="*/ 78 w 78"/>
                <a:gd name="T13" fmla="*/ 38 h 78"/>
                <a:gd name="T14" fmla="*/ 78 w 78"/>
                <a:gd name="T15" fmla="*/ 38 h 78"/>
                <a:gd name="T16" fmla="*/ 67 w 78"/>
                <a:gd name="T17" fmla="*/ 66 h 78"/>
                <a:gd name="T18" fmla="*/ 39 w 78"/>
                <a:gd name="T19" fmla="*/ 78 h 78"/>
                <a:gd name="T20" fmla="*/ 39 w 78"/>
                <a:gd name="T21" fmla="*/ 78 h 78"/>
                <a:gd name="T22" fmla="*/ 39 w 78"/>
                <a:gd name="T23" fmla="*/ 20 h 78"/>
                <a:gd name="T24" fmla="*/ 39 w 78"/>
                <a:gd name="T25" fmla="*/ 20 h 78"/>
                <a:gd name="T26" fmla="*/ 25 w 78"/>
                <a:gd name="T27" fmla="*/ 25 h 78"/>
                <a:gd name="T28" fmla="*/ 20 w 78"/>
                <a:gd name="T29" fmla="*/ 39 h 78"/>
                <a:gd name="T30" fmla="*/ 26 w 78"/>
                <a:gd name="T31" fmla="*/ 52 h 78"/>
                <a:gd name="T32" fmla="*/ 39 w 78"/>
                <a:gd name="T33" fmla="*/ 58 h 78"/>
                <a:gd name="T34" fmla="*/ 52 w 78"/>
                <a:gd name="T35" fmla="*/ 52 h 78"/>
                <a:gd name="T36" fmla="*/ 58 w 78"/>
                <a:gd name="T37" fmla="*/ 39 h 78"/>
                <a:gd name="T38" fmla="*/ 58 w 78"/>
                <a:gd name="T39" fmla="*/ 39 h 78"/>
                <a:gd name="T40" fmla="*/ 52 w 78"/>
                <a:gd name="T41" fmla="*/ 25 h 78"/>
                <a:gd name="T42" fmla="*/ 39 w 78"/>
                <a:gd name="T43"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8">
                  <a:moveTo>
                    <a:pt x="39" y="78"/>
                  </a:moveTo>
                  <a:cubicBezTo>
                    <a:pt x="29" y="78"/>
                    <a:pt x="19" y="74"/>
                    <a:pt x="12" y="66"/>
                  </a:cubicBezTo>
                  <a:cubicBezTo>
                    <a:pt x="4" y="59"/>
                    <a:pt x="0" y="49"/>
                    <a:pt x="0" y="39"/>
                  </a:cubicBezTo>
                  <a:cubicBezTo>
                    <a:pt x="0" y="29"/>
                    <a:pt x="4" y="19"/>
                    <a:pt x="11" y="11"/>
                  </a:cubicBezTo>
                  <a:cubicBezTo>
                    <a:pt x="18" y="4"/>
                    <a:pt x="28" y="0"/>
                    <a:pt x="39" y="0"/>
                  </a:cubicBezTo>
                  <a:cubicBezTo>
                    <a:pt x="49" y="0"/>
                    <a:pt x="59" y="4"/>
                    <a:pt x="66" y="11"/>
                  </a:cubicBezTo>
                  <a:cubicBezTo>
                    <a:pt x="74" y="18"/>
                    <a:pt x="78" y="28"/>
                    <a:pt x="78" y="38"/>
                  </a:cubicBezTo>
                  <a:cubicBezTo>
                    <a:pt x="78" y="38"/>
                    <a:pt x="78" y="38"/>
                    <a:pt x="78" y="38"/>
                  </a:cubicBezTo>
                  <a:cubicBezTo>
                    <a:pt x="78" y="49"/>
                    <a:pt x="74" y="59"/>
                    <a:pt x="67" y="66"/>
                  </a:cubicBezTo>
                  <a:cubicBezTo>
                    <a:pt x="59" y="73"/>
                    <a:pt x="50" y="78"/>
                    <a:pt x="39" y="78"/>
                  </a:cubicBezTo>
                  <a:cubicBezTo>
                    <a:pt x="39" y="78"/>
                    <a:pt x="39" y="78"/>
                    <a:pt x="39" y="78"/>
                  </a:cubicBezTo>
                  <a:close/>
                  <a:moveTo>
                    <a:pt x="39" y="20"/>
                  </a:moveTo>
                  <a:cubicBezTo>
                    <a:pt x="39" y="20"/>
                    <a:pt x="39" y="20"/>
                    <a:pt x="39" y="20"/>
                  </a:cubicBezTo>
                  <a:cubicBezTo>
                    <a:pt x="34" y="20"/>
                    <a:pt x="29" y="22"/>
                    <a:pt x="25" y="25"/>
                  </a:cubicBezTo>
                  <a:cubicBezTo>
                    <a:pt x="22" y="29"/>
                    <a:pt x="20" y="34"/>
                    <a:pt x="20" y="39"/>
                  </a:cubicBezTo>
                  <a:cubicBezTo>
                    <a:pt x="20" y="44"/>
                    <a:pt x="22" y="49"/>
                    <a:pt x="26" y="52"/>
                  </a:cubicBezTo>
                  <a:cubicBezTo>
                    <a:pt x="29" y="56"/>
                    <a:pt x="34" y="58"/>
                    <a:pt x="39" y="58"/>
                  </a:cubicBezTo>
                  <a:cubicBezTo>
                    <a:pt x="44" y="58"/>
                    <a:pt x="49" y="56"/>
                    <a:pt x="52" y="52"/>
                  </a:cubicBezTo>
                  <a:cubicBezTo>
                    <a:pt x="56" y="48"/>
                    <a:pt x="58" y="44"/>
                    <a:pt x="58" y="39"/>
                  </a:cubicBezTo>
                  <a:cubicBezTo>
                    <a:pt x="58" y="39"/>
                    <a:pt x="58" y="39"/>
                    <a:pt x="58" y="39"/>
                  </a:cubicBezTo>
                  <a:cubicBezTo>
                    <a:pt x="58" y="33"/>
                    <a:pt x="56" y="29"/>
                    <a:pt x="52" y="25"/>
                  </a:cubicBezTo>
                  <a:cubicBezTo>
                    <a:pt x="49" y="22"/>
                    <a:pt x="44" y="20"/>
                    <a:pt x="3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sp>
          <p:nvSpPr>
            <p:cNvPr id="71" name="Freeform 345">
              <a:extLst>
                <a:ext uri="{FF2B5EF4-FFF2-40B4-BE49-F238E27FC236}">
                  <a16:creationId xmlns:a16="http://schemas.microsoft.com/office/drawing/2014/main" id="{AF7FBD42-AC67-4567-B88C-40695955990C}"/>
                </a:ext>
              </a:extLst>
            </p:cNvPr>
            <p:cNvSpPr>
              <a:spLocks noEditPoints="1"/>
            </p:cNvSpPr>
            <p:nvPr/>
          </p:nvSpPr>
          <p:spPr bwMode="auto">
            <a:xfrm>
              <a:off x="8079300" y="14895118"/>
              <a:ext cx="305324" cy="173122"/>
            </a:xfrm>
            <a:custGeom>
              <a:avLst/>
              <a:gdLst>
                <a:gd name="T0" fmla="*/ 1 w 194"/>
                <a:gd name="T1" fmla="*/ 110 h 110"/>
                <a:gd name="T2" fmla="*/ 0 w 194"/>
                <a:gd name="T3" fmla="*/ 2 h 110"/>
                <a:gd name="T4" fmla="*/ 194 w 194"/>
                <a:gd name="T5" fmla="*/ 0 h 110"/>
                <a:gd name="T6" fmla="*/ 194 w 194"/>
                <a:gd name="T7" fmla="*/ 108 h 110"/>
                <a:gd name="T8" fmla="*/ 1 w 194"/>
                <a:gd name="T9" fmla="*/ 110 h 110"/>
                <a:gd name="T10" fmla="*/ 17 w 194"/>
                <a:gd name="T11" fmla="*/ 18 h 110"/>
                <a:gd name="T12" fmla="*/ 17 w 194"/>
                <a:gd name="T13" fmla="*/ 94 h 110"/>
                <a:gd name="T14" fmla="*/ 178 w 194"/>
                <a:gd name="T15" fmla="*/ 92 h 110"/>
                <a:gd name="T16" fmla="*/ 177 w 194"/>
                <a:gd name="T17" fmla="*/ 17 h 110"/>
                <a:gd name="T18" fmla="*/ 17 w 194"/>
                <a:gd name="T19" fmla="*/ 1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10">
                  <a:moveTo>
                    <a:pt x="1" y="110"/>
                  </a:moveTo>
                  <a:lnTo>
                    <a:pt x="0" y="2"/>
                  </a:lnTo>
                  <a:lnTo>
                    <a:pt x="194" y="0"/>
                  </a:lnTo>
                  <a:lnTo>
                    <a:pt x="194" y="108"/>
                  </a:lnTo>
                  <a:lnTo>
                    <a:pt x="1" y="110"/>
                  </a:lnTo>
                  <a:close/>
                  <a:moveTo>
                    <a:pt x="17" y="18"/>
                  </a:moveTo>
                  <a:lnTo>
                    <a:pt x="17" y="94"/>
                  </a:lnTo>
                  <a:lnTo>
                    <a:pt x="178" y="92"/>
                  </a:lnTo>
                  <a:lnTo>
                    <a:pt x="177" y="17"/>
                  </a:lnTo>
                  <a:lnTo>
                    <a:pt x="1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grpSp>
      <p:sp>
        <p:nvSpPr>
          <p:cNvPr id="72" name="Freeform 10">
            <a:extLst>
              <a:ext uri="{FF2B5EF4-FFF2-40B4-BE49-F238E27FC236}">
                <a16:creationId xmlns:a16="http://schemas.microsoft.com/office/drawing/2014/main" id="{AB4707BA-5912-4646-BC47-CB534CAF8B69}"/>
              </a:ext>
            </a:extLst>
          </p:cNvPr>
          <p:cNvSpPr>
            <a:spLocks noChangeAspect="1" noEditPoints="1"/>
          </p:cNvSpPr>
          <p:nvPr/>
        </p:nvSpPr>
        <p:spPr bwMode="auto">
          <a:xfrm>
            <a:off x="1844570" y="3301186"/>
            <a:ext cx="262803" cy="195151"/>
          </a:xfrm>
          <a:custGeom>
            <a:avLst/>
            <a:gdLst>
              <a:gd name="T0" fmla="*/ 162 w 200"/>
              <a:gd name="T1" fmla="*/ 75 h 149"/>
              <a:gd name="T2" fmla="*/ 200 w 200"/>
              <a:gd name="T3" fmla="*/ 37 h 149"/>
              <a:gd name="T4" fmla="*/ 162 w 200"/>
              <a:gd name="T5" fmla="*/ 0 h 149"/>
              <a:gd name="T6" fmla="*/ 125 w 200"/>
              <a:gd name="T7" fmla="*/ 31 h 149"/>
              <a:gd name="T8" fmla="*/ 0 w 200"/>
              <a:gd name="T9" fmla="*/ 31 h 149"/>
              <a:gd name="T10" fmla="*/ 0 w 200"/>
              <a:gd name="T11" fmla="*/ 44 h 149"/>
              <a:gd name="T12" fmla="*/ 125 w 200"/>
              <a:gd name="T13" fmla="*/ 44 h 149"/>
              <a:gd name="T14" fmla="*/ 162 w 200"/>
              <a:gd name="T15" fmla="*/ 75 h 149"/>
              <a:gd name="T16" fmla="*/ 162 w 200"/>
              <a:gd name="T17" fmla="*/ 12 h 149"/>
              <a:gd name="T18" fmla="*/ 187 w 200"/>
              <a:gd name="T19" fmla="*/ 37 h 149"/>
              <a:gd name="T20" fmla="*/ 162 w 200"/>
              <a:gd name="T21" fmla="*/ 62 h 149"/>
              <a:gd name="T22" fmla="*/ 137 w 200"/>
              <a:gd name="T23" fmla="*/ 37 h 149"/>
              <a:gd name="T24" fmla="*/ 162 w 200"/>
              <a:gd name="T25" fmla="*/ 12 h 149"/>
              <a:gd name="T26" fmla="*/ 38 w 200"/>
              <a:gd name="T27" fmla="*/ 74 h 149"/>
              <a:gd name="T28" fmla="*/ 0 w 200"/>
              <a:gd name="T29" fmla="*/ 112 h 149"/>
              <a:gd name="T30" fmla="*/ 38 w 200"/>
              <a:gd name="T31" fmla="*/ 149 h 149"/>
              <a:gd name="T32" fmla="*/ 75 w 200"/>
              <a:gd name="T33" fmla="*/ 118 h 149"/>
              <a:gd name="T34" fmla="*/ 200 w 200"/>
              <a:gd name="T35" fmla="*/ 118 h 149"/>
              <a:gd name="T36" fmla="*/ 200 w 200"/>
              <a:gd name="T37" fmla="*/ 106 h 149"/>
              <a:gd name="T38" fmla="*/ 75 w 200"/>
              <a:gd name="T39" fmla="*/ 106 h 149"/>
              <a:gd name="T40" fmla="*/ 38 w 200"/>
              <a:gd name="T41" fmla="*/ 74 h 149"/>
              <a:gd name="T42" fmla="*/ 38 w 200"/>
              <a:gd name="T43" fmla="*/ 137 h 149"/>
              <a:gd name="T44" fmla="*/ 13 w 200"/>
              <a:gd name="T45" fmla="*/ 112 h 149"/>
              <a:gd name="T46" fmla="*/ 38 w 200"/>
              <a:gd name="T47" fmla="*/ 87 h 149"/>
              <a:gd name="T48" fmla="*/ 63 w 200"/>
              <a:gd name="T49" fmla="*/ 112 h 149"/>
              <a:gd name="T50" fmla="*/ 38 w 200"/>
              <a:gd name="T51" fmla="*/ 13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 h="149">
                <a:moveTo>
                  <a:pt x="162" y="75"/>
                </a:moveTo>
                <a:cubicBezTo>
                  <a:pt x="183" y="75"/>
                  <a:pt x="200" y="58"/>
                  <a:pt x="200" y="37"/>
                </a:cubicBezTo>
                <a:cubicBezTo>
                  <a:pt x="200" y="17"/>
                  <a:pt x="183" y="0"/>
                  <a:pt x="162" y="0"/>
                </a:cubicBezTo>
                <a:cubicBezTo>
                  <a:pt x="144" y="0"/>
                  <a:pt x="128" y="13"/>
                  <a:pt x="125" y="31"/>
                </a:cubicBezTo>
                <a:cubicBezTo>
                  <a:pt x="0" y="31"/>
                  <a:pt x="0" y="31"/>
                  <a:pt x="0" y="31"/>
                </a:cubicBezTo>
                <a:cubicBezTo>
                  <a:pt x="0" y="44"/>
                  <a:pt x="0" y="44"/>
                  <a:pt x="0" y="44"/>
                </a:cubicBezTo>
                <a:cubicBezTo>
                  <a:pt x="125" y="44"/>
                  <a:pt x="125" y="44"/>
                  <a:pt x="125" y="44"/>
                </a:cubicBezTo>
                <a:cubicBezTo>
                  <a:pt x="128" y="61"/>
                  <a:pt x="144" y="75"/>
                  <a:pt x="162" y="75"/>
                </a:cubicBezTo>
                <a:close/>
                <a:moveTo>
                  <a:pt x="162" y="12"/>
                </a:moveTo>
                <a:cubicBezTo>
                  <a:pt x="176" y="12"/>
                  <a:pt x="187" y="23"/>
                  <a:pt x="187" y="37"/>
                </a:cubicBezTo>
                <a:cubicBezTo>
                  <a:pt x="187" y="51"/>
                  <a:pt x="176" y="62"/>
                  <a:pt x="162" y="62"/>
                </a:cubicBezTo>
                <a:cubicBezTo>
                  <a:pt x="148" y="62"/>
                  <a:pt x="137" y="51"/>
                  <a:pt x="137" y="37"/>
                </a:cubicBezTo>
                <a:cubicBezTo>
                  <a:pt x="137" y="23"/>
                  <a:pt x="148" y="12"/>
                  <a:pt x="162" y="12"/>
                </a:cubicBezTo>
                <a:close/>
                <a:moveTo>
                  <a:pt x="38" y="74"/>
                </a:moveTo>
                <a:cubicBezTo>
                  <a:pt x="17" y="74"/>
                  <a:pt x="0" y="91"/>
                  <a:pt x="0" y="112"/>
                </a:cubicBezTo>
                <a:cubicBezTo>
                  <a:pt x="0" y="132"/>
                  <a:pt x="17" y="149"/>
                  <a:pt x="38" y="149"/>
                </a:cubicBezTo>
                <a:cubicBezTo>
                  <a:pt x="56" y="149"/>
                  <a:pt x="72" y="136"/>
                  <a:pt x="75" y="118"/>
                </a:cubicBezTo>
                <a:cubicBezTo>
                  <a:pt x="200" y="118"/>
                  <a:pt x="200" y="118"/>
                  <a:pt x="200" y="118"/>
                </a:cubicBezTo>
                <a:cubicBezTo>
                  <a:pt x="200" y="106"/>
                  <a:pt x="200" y="106"/>
                  <a:pt x="200" y="106"/>
                </a:cubicBezTo>
                <a:cubicBezTo>
                  <a:pt x="75" y="106"/>
                  <a:pt x="75" y="106"/>
                  <a:pt x="75" y="106"/>
                </a:cubicBezTo>
                <a:cubicBezTo>
                  <a:pt x="72" y="88"/>
                  <a:pt x="56" y="74"/>
                  <a:pt x="38" y="74"/>
                </a:cubicBezTo>
                <a:close/>
                <a:moveTo>
                  <a:pt x="38" y="137"/>
                </a:moveTo>
                <a:cubicBezTo>
                  <a:pt x="24" y="137"/>
                  <a:pt x="13" y="125"/>
                  <a:pt x="13" y="112"/>
                </a:cubicBezTo>
                <a:cubicBezTo>
                  <a:pt x="13" y="98"/>
                  <a:pt x="24" y="87"/>
                  <a:pt x="38" y="87"/>
                </a:cubicBezTo>
                <a:cubicBezTo>
                  <a:pt x="52" y="87"/>
                  <a:pt x="63" y="98"/>
                  <a:pt x="63" y="112"/>
                </a:cubicBezTo>
                <a:cubicBezTo>
                  <a:pt x="63" y="125"/>
                  <a:pt x="52" y="137"/>
                  <a:pt x="38" y="137"/>
                </a:cubicBezTo>
                <a:close/>
              </a:path>
            </a:pathLst>
          </a:custGeom>
          <a:solidFill>
            <a:schemeClr val="bg1">
              <a:lumMod val="65000"/>
            </a:schemeClr>
          </a:solidFill>
          <a:ln>
            <a:noFill/>
          </a:ln>
        </p:spPr>
        <p:txBody>
          <a:bodyPr vert="horz" wrap="square" lIns="91440" tIns="45720" rIns="91440" bIns="45720" numCol="1" rtlCol="0" anchor="t" anchorCtr="0" compatLnSpc="1">
            <a:prstTxWarp prst="textNoShape">
              <a:avLst/>
            </a:prstTxWarp>
          </a:bodyPr>
          <a:lstStyle/>
          <a:p>
            <a:pPr rtl="0"/>
            <a:endParaRPr lang="en-US"/>
          </a:p>
        </p:txBody>
      </p:sp>
      <p:grpSp>
        <p:nvGrpSpPr>
          <p:cNvPr id="73" name="Group 72">
            <a:extLst>
              <a:ext uri="{FF2B5EF4-FFF2-40B4-BE49-F238E27FC236}">
                <a16:creationId xmlns:a16="http://schemas.microsoft.com/office/drawing/2014/main" id="{98710C8A-E58B-4C02-945A-3DCAA8FF4BE3}"/>
              </a:ext>
            </a:extLst>
          </p:cNvPr>
          <p:cNvGrpSpPr/>
          <p:nvPr/>
        </p:nvGrpSpPr>
        <p:grpSpPr>
          <a:xfrm>
            <a:off x="10632727" y="3281293"/>
            <a:ext cx="275904" cy="254766"/>
            <a:chOff x="8028937" y="14895118"/>
            <a:chExt cx="390311" cy="360408"/>
          </a:xfrm>
          <a:solidFill>
            <a:schemeClr val="bg1">
              <a:lumMod val="65000"/>
            </a:schemeClr>
          </a:solidFill>
        </p:grpSpPr>
        <p:sp>
          <p:nvSpPr>
            <p:cNvPr id="74" name="Freeform 343">
              <a:extLst>
                <a:ext uri="{FF2B5EF4-FFF2-40B4-BE49-F238E27FC236}">
                  <a16:creationId xmlns:a16="http://schemas.microsoft.com/office/drawing/2014/main" id="{6E22BEB5-C1B3-4F81-A839-DF32C00E1F2A}"/>
                </a:ext>
              </a:extLst>
            </p:cNvPr>
            <p:cNvSpPr>
              <a:spLocks noEditPoints="1"/>
            </p:cNvSpPr>
            <p:nvPr/>
          </p:nvSpPr>
          <p:spPr bwMode="auto">
            <a:xfrm>
              <a:off x="8028937" y="15071387"/>
              <a:ext cx="390311" cy="184139"/>
            </a:xfrm>
            <a:custGeom>
              <a:avLst/>
              <a:gdLst>
                <a:gd name="T0" fmla="*/ 304 w 305"/>
                <a:gd name="T1" fmla="*/ 80 h 143"/>
                <a:gd name="T2" fmla="*/ 298 w 305"/>
                <a:gd name="T3" fmla="*/ 59 h 143"/>
                <a:gd name="T4" fmla="*/ 298 w 305"/>
                <a:gd name="T5" fmla="*/ 58 h 143"/>
                <a:gd name="T6" fmla="*/ 297 w 305"/>
                <a:gd name="T7" fmla="*/ 57 h 143"/>
                <a:gd name="T8" fmla="*/ 209 w 305"/>
                <a:gd name="T9" fmla="*/ 62 h 143"/>
                <a:gd name="T10" fmla="*/ 193 w 305"/>
                <a:gd name="T11" fmla="*/ 45 h 143"/>
                <a:gd name="T12" fmla="*/ 107 w 305"/>
                <a:gd name="T13" fmla="*/ 35 h 143"/>
                <a:gd name="T14" fmla="*/ 94 w 305"/>
                <a:gd name="T15" fmla="*/ 25 h 143"/>
                <a:gd name="T16" fmla="*/ 0 w 305"/>
                <a:gd name="T17" fmla="*/ 0 h 143"/>
                <a:gd name="T18" fmla="*/ 0 w 305"/>
                <a:gd name="T19" fmla="*/ 116 h 143"/>
                <a:gd name="T20" fmla="*/ 8 w 305"/>
                <a:gd name="T21" fmla="*/ 119 h 143"/>
                <a:gd name="T22" fmla="*/ 80 w 305"/>
                <a:gd name="T23" fmla="*/ 141 h 143"/>
                <a:gd name="T24" fmla="*/ 93 w 305"/>
                <a:gd name="T25" fmla="*/ 143 h 143"/>
                <a:gd name="T26" fmla="*/ 100 w 305"/>
                <a:gd name="T27" fmla="*/ 143 h 143"/>
                <a:gd name="T28" fmla="*/ 129 w 305"/>
                <a:gd name="T29" fmla="*/ 142 h 143"/>
                <a:gd name="T30" fmla="*/ 171 w 305"/>
                <a:gd name="T31" fmla="*/ 141 h 143"/>
                <a:gd name="T32" fmla="*/ 172 w 305"/>
                <a:gd name="T33" fmla="*/ 141 h 143"/>
                <a:gd name="T34" fmla="*/ 291 w 305"/>
                <a:gd name="T35" fmla="*/ 101 h 143"/>
                <a:gd name="T36" fmla="*/ 304 w 305"/>
                <a:gd name="T37" fmla="*/ 80 h 143"/>
                <a:gd name="T38" fmla="*/ 21 w 305"/>
                <a:gd name="T39" fmla="*/ 27 h 143"/>
                <a:gd name="T40" fmla="*/ 84 w 305"/>
                <a:gd name="T41" fmla="*/ 44 h 143"/>
                <a:gd name="T42" fmla="*/ 99 w 305"/>
                <a:gd name="T43" fmla="*/ 55 h 143"/>
                <a:gd name="T44" fmla="*/ 188 w 305"/>
                <a:gd name="T45" fmla="*/ 66 h 143"/>
                <a:gd name="T46" fmla="*/ 188 w 305"/>
                <a:gd name="T47" fmla="*/ 79 h 143"/>
                <a:gd name="T48" fmla="*/ 93 w 305"/>
                <a:gd name="T49" fmla="*/ 79 h 143"/>
                <a:gd name="T50" fmla="*/ 93 w 305"/>
                <a:gd name="T51" fmla="*/ 100 h 143"/>
                <a:gd name="T52" fmla="*/ 188 w 305"/>
                <a:gd name="T53" fmla="*/ 100 h 143"/>
                <a:gd name="T54" fmla="*/ 208 w 305"/>
                <a:gd name="T55" fmla="*/ 83 h 143"/>
                <a:gd name="T56" fmla="*/ 281 w 305"/>
                <a:gd name="T57" fmla="*/ 76 h 143"/>
                <a:gd name="T58" fmla="*/ 282 w 305"/>
                <a:gd name="T59" fmla="*/ 82 h 143"/>
                <a:gd name="T60" fmla="*/ 169 w 305"/>
                <a:gd name="T61" fmla="*/ 120 h 143"/>
                <a:gd name="T62" fmla="*/ 89 w 305"/>
                <a:gd name="T63" fmla="*/ 122 h 143"/>
                <a:gd name="T64" fmla="*/ 21 w 305"/>
                <a:gd name="T65" fmla="*/ 101 h 143"/>
                <a:gd name="T66" fmla="*/ 21 w 305"/>
                <a:gd name="T67"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43">
                  <a:moveTo>
                    <a:pt x="304" y="80"/>
                  </a:moveTo>
                  <a:cubicBezTo>
                    <a:pt x="301" y="66"/>
                    <a:pt x="298" y="59"/>
                    <a:pt x="298" y="59"/>
                  </a:cubicBezTo>
                  <a:cubicBezTo>
                    <a:pt x="298" y="58"/>
                    <a:pt x="298" y="58"/>
                    <a:pt x="298" y="58"/>
                  </a:cubicBezTo>
                  <a:cubicBezTo>
                    <a:pt x="297" y="57"/>
                    <a:pt x="297" y="57"/>
                    <a:pt x="297" y="57"/>
                  </a:cubicBezTo>
                  <a:cubicBezTo>
                    <a:pt x="293" y="53"/>
                    <a:pt x="293" y="53"/>
                    <a:pt x="209" y="62"/>
                  </a:cubicBezTo>
                  <a:cubicBezTo>
                    <a:pt x="208" y="53"/>
                    <a:pt x="202" y="46"/>
                    <a:pt x="193" y="45"/>
                  </a:cubicBezTo>
                  <a:cubicBezTo>
                    <a:pt x="107" y="35"/>
                    <a:pt x="107" y="35"/>
                    <a:pt x="107" y="35"/>
                  </a:cubicBezTo>
                  <a:cubicBezTo>
                    <a:pt x="94" y="25"/>
                    <a:pt x="94" y="25"/>
                    <a:pt x="94" y="25"/>
                  </a:cubicBezTo>
                  <a:cubicBezTo>
                    <a:pt x="0" y="0"/>
                    <a:pt x="0" y="0"/>
                    <a:pt x="0" y="0"/>
                  </a:cubicBezTo>
                  <a:cubicBezTo>
                    <a:pt x="0" y="116"/>
                    <a:pt x="0" y="116"/>
                    <a:pt x="0" y="116"/>
                  </a:cubicBezTo>
                  <a:cubicBezTo>
                    <a:pt x="8" y="119"/>
                    <a:pt x="8" y="119"/>
                    <a:pt x="8" y="119"/>
                  </a:cubicBezTo>
                  <a:cubicBezTo>
                    <a:pt x="31" y="126"/>
                    <a:pt x="69" y="137"/>
                    <a:pt x="80" y="141"/>
                  </a:cubicBezTo>
                  <a:cubicBezTo>
                    <a:pt x="83" y="143"/>
                    <a:pt x="87" y="143"/>
                    <a:pt x="93" y="143"/>
                  </a:cubicBezTo>
                  <a:cubicBezTo>
                    <a:pt x="95" y="143"/>
                    <a:pt x="97" y="143"/>
                    <a:pt x="100" y="143"/>
                  </a:cubicBezTo>
                  <a:cubicBezTo>
                    <a:pt x="108" y="143"/>
                    <a:pt x="118" y="143"/>
                    <a:pt x="129" y="142"/>
                  </a:cubicBezTo>
                  <a:cubicBezTo>
                    <a:pt x="150" y="142"/>
                    <a:pt x="171" y="141"/>
                    <a:pt x="171" y="141"/>
                  </a:cubicBezTo>
                  <a:cubicBezTo>
                    <a:pt x="172" y="141"/>
                    <a:pt x="172" y="141"/>
                    <a:pt x="172" y="141"/>
                  </a:cubicBezTo>
                  <a:cubicBezTo>
                    <a:pt x="291" y="101"/>
                    <a:pt x="291" y="101"/>
                    <a:pt x="291" y="101"/>
                  </a:cubicBezTo>
                  <a:cubicBezTo>
                    <a:pt x="300" y="98"/>
                    <a:pt x="305" y="89"/>
                    <a:pt x="304" y="80"/>
                  </a:cubicBezTo>
                  <a:close/>
                  <a:moveTo>
                    <a:pt x="21" y="27"/>
                  </a:moveTo>
                  <a:cubicBezTo>
                    <a:pt x="84" y="44"/>
                    <a:pt x="84" y="44"/>
                    <a:pt x="84" y="44"/>
                  </a:cubicBezTo>
                  <a:cubicBezTo>
                    <a:pt x="99" y="55"/>
                    <a:pt x="99" y="55"/>
                    <a:pt x="99" y="55"/>
                  </a:cubicBezTo>
                  <a:cubicBezTo>
                    <a:pt x="188" y="66"/>
                    <a:pt x="188" y="66"/>
                    <a:pt x="188" y="66"/>
                  </a:cubicBezTo>
                  <a:cubicBezTo>
                    <a:pt x="188" y="79"/>
                    <a:pt x="188" y="79"/>
                    <a:pt x="188" y="79"/>
                  </a:cubicBezTo>
                  <a:cubicBezTo>
                    <a:pt x="93" y="79"/>
                    <a:pt x="93" y="79"/>
                    <a:pt x="93" y="79"/>
                  </a:cubicBezTo>
                  <a:cubicBezTo>
                    <a:pt x="93" y="100"/>
                    <a:pt x="93" y="100"/>
                    <a:pt x="93" y="100"/>
                  </a:cubicBezTo>
                  <a:cubicBezTo>
                    <a:pt x="188" y="100"/>
                    <a:pt x="188" y="100"/>
                    <a:pt x="188" y="100"/>
                  </a:cubicBezTo>
                  <a:cubicBezTo>
                    <a:pt x="198" y="100"/>
                    <a:pt x="207" y="93"/>
                    <a:pt x="208" y="83"/>
                  </a:cubicBezTo>
                  <a:cubicBezTo>
                    <a:pt x="233" y="81"/>
                    <a:pt x="266" y="77"/>
                    <a:pt x="281" y="76"/>
                  </a:cubicBezTo>
                  <a:cubicBezTo>
                    <a:pt x="282" y="78"/>
                    <a:pt x="282" y="80"/>
                    <a:pt x="282" y="82"/>
                  </a:cubicBezTo>
                  <a:cubicBezTo>
                    <a:pt x="169" y="120"/>
                    <a:pt x="169" y="120"/>
                    <a:pt x="169" y="120"/>
                  </a:cubicBezTo>
                  <a:cubicBezTo>
                    <a:pt x="140" y="121"/>
                    <a:pt x="97" y="122"/>
                    <a:pt x="89" y="122"/>
                  </a:cubicBezTo>
                  <a:cubicBezTo>
                    <a:pt x="81" y="118"/>
                    <a:pt x="64" y="113"/>
                    <a:pt x="21" y="101"/>
                  </a:cubicBezTo>
                  <a:lnTo>
                    <a:pt x="2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sp>
          <p:nvSpPr>
            <p:cNvPr id="75" name="Freeform 344">
              <a:extLst>
                <a:ext uri="{FF2B5EF4-FFF2-40B4-BE49-F238E27FC236}">
                  <a16:creationId xmlns:a16="http://schemas.microsoft.com/office/drawing/2014/main" id="{B4DC5857-2A9F-44F5-BE38-43E182E788FC}"/>
                </a:ext>
              </a:extLst>
            </p:cNvPr>
            <p:cNvSpPr>
              <a:spLocks noEditPoints="1"/>
            </p:cNvSpPr>
            <p:nvPr/>
          </p:nvSpPr>
          <p:spPr bwMode="auto">
            <a:xfrm>
              <a:off x="8183173" y="14932890"/>
              <a:ext cx="99152" cy="99152"/>
            </a:xfrm>
            <a:custGeom>
              <a:avLst/>
              <a:gdLst>
                <a:gd name="T0" fmla="*/ 39 w 78"/>
                <a:gd name="T1" fmla="*/ 78 h 78"/>
                <a:gd name="T2" fmla="*/ 12 w 78"/>
                <a:gd name="T3" fmla="*/ 66 h 78"/>
                <a:gd name="T4" fmla="*/ 0 w 78"/>
                <a:gd name="T5" fmla="*/ 39 h 78"/>
                <a:gd name="T6" fmla="*/ 11 w 78"/>
                <a:gd name="T7" fmla="*/ 11 h 78"/>
                <a:gd name="T8" fmla="*/ 39 w 78"/>
                <a:gd name="T9" fmla="*/ 0 h 78"/>
                <a:gd name="T10" fmla="*/ 66 w 78"/>
                <a:gd name="T11" fmla="*/ 11 h 78"/>
                <a:gd name="T12" fmla="*/ 78 w 78"/>
                <a:gd name="T13" fmla="*/ 38 h 78"/>
                <a:gd name="T14" fmla="*/ 78 w 78"/>
                <a:gd name="T15" fmla="*/ 38 h 78"/>
                <a:gd name="T16" fmla="*/ 67 w 78"/>
                <a:gd name="T17" fmla="*/ 66 h 78"/>
                <a:gd name="T18" fmla="*/ 39 w 78"/>
                <a:gd name="T19" fmla="*/ 78 h 78"/>
                <a:gd name="T20" fmla="*/ 39 w 78"/>
                <a:gd name="T21" fmla="*/ 78 h 78"/>
                <a:gd name="T22" fmla="*/ 39 w 78"/>
                <a:gd name="T23" fmla="*/ 20 h 78"/>
                <a:gd name="T24" fmla="*/ 39 w 78"/>
                <a:gd name="T25" fmla="*/ 20 h 78"/>
                <a:gd name="T26" fmla="*/ 25 w 78"/>
                <a:gd name="T27" fmla="*/ 25 h 78"/>
                <a:gd name="T28" fmla="*/ 20 w 78"/>
                <a:gd name="T29" fmla="*/ 39 h 78"/>
                <a:gd name="T30" fmla="*/ 26 w 78"/>
                <a:gd name="T31" fmla="*/ 52 h 78"/>
                <a:gd name="T32" fmla="*/ 39 w 78"/>
                <a:gd name="T33" fmla="*/ 58 h 78"/>
                <a:gd name="T34" fmla="*/ 52 w 78"/>
                <a:gd name="T35" fmla="*/ 52 h 78"/>
                <a:gd name="T36" fmla="*/ 58 w 78"/>
                <a:gd name="T37" fmla="*/ 39 h 78"/>
                <a:gd name="T38" fmla="*/ 58 w 78"/>
                <a:gd name="T39" fmla="*/ 39 h 78"/>
                <a:gd name="T40" fmla="*/ 52 w 78"/>
                <a:gd name="T41" fmla="*/ 25 h 78"/>
                <a:gd name="T42" fmla="*/ 39 w 78"/>
                <a:gd name="T43"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8">
                  <a:moveTo>
                    <a:pt x="39" y="78"/>
                  </a:moveTo>
                  <a:cubicBezTo>
                    <a:pt x="29" y="78"/>
                    <a:pt x="19" y="74"/>
                    <a:pt x="12" y="66"/>
                  </a:cubicBezTo>
                  <a:cubicBezTo>
                    <a:pt x="4" y="59"/>
                    <a:pt x="0" y="49"/>
                    <a:pt x="0" y="39"/>
                  </a:cubicBezTo>
                  <a:cubicBezTo>
                    <a:pt x="0" y="29"/>
                    <a:pt x="4" y="19"/>
                    <a:pt x="11" y="11"/>
                  </a:cubicBezTo>
                  <a:cubicBezTo>
                    <a:pt x="18" y="4"/>
                    <a:pt x="28" y="0"/>
                    <a:pt x="39" y="0"/>
                  </a:cubicBezTo>
                  <a:cubicBezTo>
                    <a:pt x="49" y="0"/>
                    <a:pt x="59" y="4"/>
                    <a:pt x="66" y="11"/>
                  </a:cubicBezTo>
                  <a:cubicBezTo>
                    <a:pt x="74" y="18"/>
                    <a:pt x="78" y="28"/>
                    <a:pt x="78" y="38"/>
                  </a:cubicBezTo>
                  <a:cubicBezTo>
                    <a:pt x="78" y="38"/>
                    <a:pt x="78" y="38"/>
                    <a:pt x="78" y="38"/>
                  </a:cubicBezTo>
                  <a:cubicBezTo>
                    <a:pt x="78" y="49"/>
                    <a:pt x="74" y="59"/>
                    <a:pt x="67" y="66"/>
                  </a:cubicBezTo>
                  <a:cubicBezTo>
                    <a:pt x="59" y="73"/>
                    <a:pt x="50" y="78"/>
                    <a:pt x="39" y="78"/>
                  </a:cubicBezTo>
                  <a:cubicBezTo>
                    <a:pt x="39" y="78"/>
                    <a:pt x="39" y="78"/>
                    <a:pt x="39" y="78"/>
                  </a:cubicBezTo>
                  <a:close/>
                  <a:moveTo>
                    <a:pt x="39" y="20"/>
                  </a:moveTo>
                  <a:cubicBezTo>
                    <a:pt x="39" y="20"/>
                    <a:pt x="39" y="20"/>
                    <a:pt x="39" y="20"/>
                  </a:cubicBezTo>
                  <a:cubicBezTo>
                    <a:pt x="34" y="20"/>
                    <a:pt x="29" y="22"/>
                    <a:pt x="25" y="25"/>
                  </a:cubicBezTo>
                  <a:cubicBezTo>
                    <a:pt x="22" y="29"/>
                    <a:pt x="20" y="34"/>
                    <a:pt x="20" y="39"/>
                  </a:cubicBezTo>
                  <a:cubicBezTo>
                    <a:pt x="20" y="44"/>
                    <a:pt x="22" y="49"/>
                    <a:pt x="26" y="52"/>
                  </a:cubicBezTo>
                  <a:cubicBezTo>
                    <a:pt x="29" y="56"/>
                    <a:pt x="34" y="58"/>
                    <a:pt x="39" y="58"/>
                  </a:cubicBezTo>
                  <a:cubicBezTo>
                    <a:pt x="44" y="58"/>
                    <a:pt x="49" y="56"/>
                    <a:pt x="52" y="52"/>
                  </a:cubicBezTo>
                  <a:cubicBezTo>
                    <a:pt x="56" y="48"/>
                    <a:pt x="58" y="44"/>
                    <a:pt x="58" y="39"/>
                  </a:cubicBezTo>
                  <a:cubicBezTo>
                    <a:pt x="58" y="39"/>
                    <a:pt x="58" y="39"/>
                    <a:pt x="58" y="39"/>
                  </a:cubicBezTo>
                  <a:cubicBezTo>
                    <a:pt x="58" y="33"/>
                    <a:pt x="56" y="29"/>
                    <a:pt x="52" y="25"/>
                  </a:cubicBezTo>
                  <a:cubicBezTo>
                    <a:pt x="49" y="22"/>
                    <a:pt x="44" y="20"/>
                    <a:pt x="3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sp>
          <p:nvSpPr>
            <p:cNvPr id="76" name="Freeform 345">
              <a:extLst>
                <a:ext uri="{FF2B5EF4-FFF2-40B4-BE49-F238E27FC236}">
                  <a16:creationId xmlns:a16="http://schemas.microsoft.com/office/drawing/2014/main" id="{9D064D42-96D3-48AF-941F-2F1B7C979825}"/>
                </a:ext>
              </a:extLst>
            </p:cNvPr>
            <p:cNvSpPr>
              <a:spLocks noEditPoints="1"/>
            </p:cNvSpPr>
            <p:nvPr/>
          </p:nvSpPr>
          <p:spPr bwMode="auto">
            <a:xfrm>
              <a:off x="8079300" y="14895118"/>
              <a:ext cx="305324" cy="173122"/>
            </a:xfrm>
            <a:custGeom>
              <a:avLst/>
              <a:gdLst>
                <a:gd name="T0" fmla="*/ 1 w 194"/>
                <a:gd name="T1" fmla="*/ 110 h 110"/>
                <a:gd name="T2" fmla="*/ 0 w 194"/>
                <a:gd name="T3" fmla="*/ 2 h 110"/>
                <a:gd name="T4" fmla="*/ 194 w 194"/>
                <a:gd name="T5" fmla="*/ 0 h 110"/>
                <a:gd name="T6" fmla="*/ 194 w 194"/>
                <a:gd name="T7" fmla="*/ 108 h 110"/>
                <a:gd name="T8" fmla="*/ 1 w 194"/>
                <a:gd name="T9" fmla="*/ 110 h 110"/>
                <a:gd name="T10" fmla="*/ 17 w 194"/>
                <a:gd name="T11" fmla="*/ 18 h 110"/>
                <a:gd name="T12" fmla="*/ 17 w 194"/>
                <a:gd name="T13" fmla="*/ 94 h 110"/>
                <a:gd name="T14" fmla="*/ 178 w 194"/>
                <a:gd name="T15" fmla="*/ 92 h 110"/>
                <a:gd name="T16" fmla="*/ 177 w 194"/>
                <a:gd name="T17" fmla="*/ 17 h 110"/>
                <a:gd name="T18" fmla="*/ 17 w 194"/>
                <a:gd name="T19" fmla="*/ 1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10">
                  <a:moveTo>
                    <a:pt x="1" y="110"/>
                  </a:moveTo>
                  <a:lnTo>
                    <a:pt x="0" y="2"/>
                  </a:lnTo>
                  <a:lnTo>
                    <a:pt x="194" y="0"/>
                  </a:lnTo>
                  <a:lnTo>
                    <a:pt x="194" y="108"/>
                  </a:lnTo>
                  <a:lnTo>
                    <a:pt x="1" y="110"/>
                  </a:lnTo>
                  <a:close/>
                  <a:moveTo>
                    <a:pt x="17" y="18"/>
                  </a:moveTo>
                  <a:lnTo>
                    <a:pt x="17" y="94"/>
                  </a:lnTo>
                  <a:lnTo>
                    <a:pt x="178" y="92"/>
                  </a:lnTo>
                  <a:lnTo>
                    <a:pt x="177" y="17"/>
                  </a:lnTo>
                  <a:lnTo>
                    <a:pt x="1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grpSp>
      <p:sp>
        <p:nvSpPr>
          <p:cNvPr id="81" name="Freeform 10">
            <a:extLst>
              <a:ext uri="{FF2B5EF4-FFF2-40B4-BE49-F238E27FC236}">
                <a16:creationId xmlns:a16="http://schemas.microsoft.com/office/drawing/2014/main" id="{99E0130F-C6DC-410E-9EE2-DB3E7C78D0C2}"/>
              </a:ext>
            </a:extLst>
          </p:cNvPr>
          <p:cNvSpPr>
            <a:spLocks noChangeAspect="1" noEditPoints="1"/>
          </p:cNvSpPr>
          <p:nvPr/>
        </p:nvSpPr>
        <p:spPr bwMode="auto">
          <a:xfrm>
            <a:off x="404317" y="6094168"/>
            <a:ext cx="262803" cy="195151"/>
          </a:xfrm>
          <a:custGeom>
            <a:avLst/>
            <a:gdLst>
              <a:gd name="T0" fmla="*/ 162 w 200"/>
              <a:gd name="T1" fmla="*/ 75 h 149"/>
              <a:gd name="T2" fmla="*/ 200 w 200"/>
              <a:gd name="T3" fmla="*/ 37 h 149"/>
              <a:gd name="T4" fmla="*/ 162 w 200"/>
              <a:gd name="T5" fmla="*/ 0 h 149"/>
              <a:gd name="T6" fmla="*/ 125 w 200"/>
              <a:gd name="T7" fmla="*/ 31 h 149"/>
              <a:gd name="T8" fmla="*/ 0 w 200"/>
              <a:gd name="T9" fmla="*/ 31 h 149"/>
              <a:gd name="T10" fmla="*/ 0 w 200"/>
              <a:gd name="T11" fmla="*/ 44 h 149"/>
              <a:gd name="T12" fmla="*/ 125 w 200"/>
              <a:gd name="T13" fmla="*/ 44 h 149"/>
              <a:gd name="T14" fmla="*/ 162 w 200"/>
              <a:gd name="T15" fmla="*/ 75 h 149"/>
              <a:gd name="T16" fmla="*/ 162 w 200"/>
              <a:gd name="T17" fmla="*/ 12 h 149"/>
              <a:gd name="T18" fmla="*/ 187 w 200"/>
              <a:gd name="T19" fmla="*/ 37 h 149"/>
              <a:gd name="T20" fmla="*/ 162 w 200"/>
              <a:gd name="T21" fmla="*/ 62 h 149"/>
              <a:gd name="T22" fmla="*/ 137 w 200"/>
              <a:gd name="T23" fmla="*/ 37 h 149"/>
              <a:gd name="T24" fmla="*/ 162 w 200"/>
              <a:gd name="T25" fmla="*/ 12 h 149"/>
              <a:gd name="T26" fmla="*/ 38 w 200"/>
              <a:gd name="T27" fmla="*/ 74 h 149"/>
              <a:gd name="T28" fmla="*/ 0 w 200"/>
              <a:gd name="T29" fmla="*/ 112 h 149"/>
              <a:gd name="T30" fmla="*/ 38 w 200"/>
              <a:gd name="T31" fmla="*/ 149 h 149"/>
              <a:gd name="T32" fmla="*/ 75 w 200"/>
              <a:gd name="T33" fmla="*/ 118 h 149"/>
              <a:gd name="T34" fmla="*/ 200 w 200"/>
              <a:gd name="T35" fmla="*/ 118 h 149"/>
              <a:gd name="T36" fmla="*/ 200 w 200"/>
              <a:gd name="T37" fmla="*/ 106 h 149"/>
              <a:gd name="T38" fmla="*/ 75 w 200"/>
              <a:gd name="T39" fmla="*/ 106 h 149"/>
              <a:gd name="T40" fmla="*/ 38 w 200"/>
              <a:gd name="T41" fmla="*/ 74 h 149"/>
              <a:gd name="T42" fmla="*/ 38 w 200"/>
              <a:gd name="T43" fmla="*/ 137 h 149"/>
              <a:gd name="T44" fmla="*/ 13 w 200"/>
              <a:gd name="T45" fmla="*/ 112 h 149"/>
              <a:gd name="T46" fmla="*/ 38 w 200"/>
              <a:gd name="T47" fmla="*/ 87 h 149"/>
              <a:gd name="T48" fmla="*/ 63 w 200"/>
              <a:gd name="T49" fmla="*/ 112 h 149"/>
              <a:gd name="T50" fmla="*/ 38 w 200"/>
              <a:gd name="T51" fmla="*/ 13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 h="149">
                <a:moveTo>
                  <a:pt x="162" y="75"/>
                </a:moveTo>
                <a:cubicBezTo>
                  <a:pt x="183" y="75"/>
                  <a:pt x="200" y="58"/>
                  <a:pt x="200" y="37"/>
                </a:cubicBezTo>
                <a:cubicBezTo>
                  <a:pt x="200" y="17"/>
                  <a:pt x="183" y="0"/>
                  <a:pt x="162" y="0"/>
                </a:cubicBezTo>
                <a:cubicBezTo>
                  <a:pt x="144" y="0"/>
                  <a:pt x="128" y="13"/>
                  <a:pt x="125" y="31"/>
                </a:cubicBezTo>
                <a:cubicBezTo>
                  <a:pt x="0" y="31"/>
                  <a:pt x="0" y="31"/>
                  <a:pt x="0" y="31"/>
                </a:cubicBezTo>
                <a:cubicBezTo>
                  <a:pt x="0" y="44"/>
                  <a:pt x="0" y="44"/>
                  <a:pt x="0" y="44"/>
                </a:cubicBezTo>
                <a:cubicBezTo>
                  <a:pt x="125" y="44"/>
                  <a:pt x="125" y="44"/>
                  <a:pt x="125" y="44"/>
                </a:cubicBezTo>
                <a:cubicBezTo>
                  <a:pt x="128" y="61"/>
                  <a:pt x="144" y="75"/>
                  <a:pt x="162" y="75"/>
                </a:cubicBezTo>
                <a:close/>
                <a:moveTo>
                  <a:pt x="162" y="12"/>
                </a:moveTo>
                <a:cubicBezTo>
                  <a:pt x="176" y="12"/>
                  <a:pt x="187" y="23"/>
                  <a:pt x="187" y="37"/>
                </a:cubicBezTo>
                <a:cubicBezTo>
                  <a:pt x="187" y="51"/>
                  <a:pt x="176" y="62"/>
                  <a:pt x="162" y="62"/>
                </a:cubicBezTo>
                <a:cubicBezTo>
                  <a:pt x="148" y="62"/>
                  <a:pt x="137" y="51"/>
                  <a:pt x="137" y="37"/>
                </a:cubicBezTo>
                <a:cubicBezTo>
                  <a:pt x="137" y="23"/>
                  <a:pt x="148" y="12"/>
                  <a:pt x="162" y="12"/>
                </a:cubicBezTo>
                <a:close/>
                <a:moveTo>
                  <a:pt x="38" y="74"/>
                </a:moveTo>
                <a:cubicBezTo>
                  <a:pt x="17" y="74"/>
                  <a:pt x="0" y="91"/>
                  <a:pt x="0" y="112"/>
                </a:cubicBezTo>
                <a:cubicBezTo>
                  <a:pt x="0" y="132"/>
                  <a:pt x="17" y="149"/>
                  <a:pt x="38" y="149"/>
                </a:cubicBezTo>
                <a:cubicBezTo>
                  <a:pt x="56" y="149"/>
                  <a:pt x="72" y="136"/>
                  <a:pt x="75" y="118"/>
                </a:cubicBezTo>
                <a:cubicBezTo>
                  <a:pt x="200" y="118"/>
                  <a:pt x="200" y="118"/>
                  <a:pt x="200" y="118"/>
                </a:cubicBezTo>
                <a:cubicBezTo>
                  <a:pt x="200" y="106"/>
                  <a:pt x="200" y="106"/>
                  <a:pt x="200" y="106"/>
                </a:cubicBezTo>
                <a:cubicBezTo>
                  <a:pt x="75" y="106"/>
                  <a:pt x="75" y="106"/>
                  <a:pt x="75" y="106"/>
                </a:cubicBezTo>
                <a:cubicBezTo>
                  <a:pt x="72" y="88"/>
                  <a:pt x="56" y="74"/>
                  <a:pt x="38" y="74"/>
                </a:cubicBezTo>
                <a:close/>
                <a:moveTo>
                  <a:pt x="38" y="137"/>
                </a:moveTo>
                <a:cubicBezTo>
                  <a:pt x="24" y="137"/>
                  <a:pt x="13" y="125"/>
                  <a:pt x="13" y="112"/>
                </a:cubicBezTo>
                <a:cubicBezTo>
                  <a:pt x="13" y="98"/>
                  <a:pt x="24" y="87"/>
                  <a:pt x="38" y="87"/>
                </a:cubicBezTo>
                <a:cubicBezTo>
                  <a:pt x="52" y="87"/>
                  <a:pt x="63" y="98"/>
                  <a:pt x="63" y="112"/>
                </a:cubicBezTo>
                <a:cubicBezTo>
                  <a:pt x="63" y="125"/>
                  <a:pt x="52" y="137"/>
                  <a:pt x="38" y="137"/>
                </a:cubicBezTo>
                <a:close/>
              </a:path>
            </a:pathLst>
          </a:custGeom>
          <a:solidFill>
            <a:schemeClr val="bg1">
              <a:lumMod val="65000"/>
            </a:schemeClr>
          </a:solidFill>
          <a:ln>
            <a:noFill/>
          </a:ln>
        </p:spPr>
        <p:txBody>
          <a:bodyPr vert="horz" wrap="square" lIns="91440" tIns="45720" rIns="91440" bIns="45720" numCol="1" rtlCol="0" anchor="t" anchorCtr="0" compatLnSpc="1">
            <a:prstTxWarp prst="textNoShape">
              <a:avLst/>
            </a:prstTxWarp>
          </a:bodyPr>
          <a:lstStyle/>
          <a:p>
            <a:pPr rtl="0"/>
            <a:endParaRPr lang="en-US"/>
          </a:p>
        </p:txBody>
      </p:sp>
      <p:sp>
        <p:nvSpPr>
          <p:cNvPr id="77" name="Slide Number Placeholder 5">
            <a:extLst>
              <a:ext uri="{FF2B5EF4-FFF2-40B4-BE49-F238E27FC236}">
                <a16:creationId xmlns:a16="http://schemas.microsoft.com/office/drawing/2014/main" id="{CC3BD959-82F0-4F1D-B0EF-60B61610FE6E}"/>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31</a:t>
            </a:fld>
            <a:endParaRPr lang="en-GB" noProof="0"/>
          </a:p>
        </p:txBody>
      </p:sp>
      <p:sp>
        <p:nvSpPr>
          <p:cNvPr id="78" name="Title 4">
            <a:extLst>
              <a:ext uri="{FF2B5EF4-FFF2-40B4-BE49-F238E27FC236}">
                <a16:creationId xmlns:a16="http://schemas.microsoft.com/office/drawing/2014/main" id="{6BB05103-5FD6-42BA-B5CF-48B0244B4C05}"/>
              </a:ext>
            </a:extLst>
          </p:cNvPr>
          <p:cNvSpPr>
            <a:spLocks noGrp="1"/>
          </p:cNvSpPr>
          <p:nvPr>
            <p:ph type="title"/>
          </p:nvPr>
        </p:nvSpPr>
        <p:spPr>
          <a:xfrm>
            <a:off x="421240" y="333375"/>
            <a:ext cx="11362773" cy="1320495"/>
          </a:xfrm>
        </p:spPr>
        <p:txBody>
          <a:bodyPr rtlCol="0"/>
          <a:lstStyle/>
          <a:p>
            <a:pPr rtl="0"/>
            <a:r>
              <a:rPr lang="lv-lv" dirty="0"/>
              <a:t>7. pielikums: Uzņēmējdarbības</a:t>
            </a:r>
            <a:r>
              <a:rPr lang="lv-LV" dirty="0"/>
              <a:t> operacionālā restrukturizācija</a:t>
            </a:r>
            <a:endParaRPr lang="lv-lv" dirty="0"/>
          </a:p>
        </p:txBody>
      </p:sp>
      <p:sp>
        <p:nvSpPr>
          <p:cNvPr id="82" name="Rectangle 81">
            <a:hlinkClick r:id="rId9" action="ppaction://hlinksldjump"/>
            <a:extLst>
              <a:ext uri="{FF2B5EF4-FFF2-40B4-BE49-F238E27FC236}">
                <a16:creationId xmlns:a16="http://schemas.microsoft.com/office/drawing/2014/main" id="{94AC9D2D-74C5-4F9C-854B-8BDAD81D473F}"/>
              </a:ext>
            </a:extLst>
          </p:cNvPr>
          <p:cNvSpPr/>
          <p:nvPr/>
        </p:nvSpPr>
        <p:spPr>
          <a:xfrm>
            <a:off x="773363" y="6068112"/>
            <a:ext cx="1301684" cy="3381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10" action="ppaction://hlinksldjump">
                  <a:extLst>
                    <a:ext uri="{A12FA001-AC4F-418D-AE19-62706E023703}">
                      <ahyp:hlinkClr xmlns:ahyp="http://schemas.microsoft.com/office/drawing/2018/hyperlinkcolor" val="tx"/>
                    </a:ext>
                  </a:extLst>
                </a:hlinkClick>
              </a:rPr>
              <a:t>Daļēj</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10" action="ppaction://hlinksldjump">
                  <a:extLst>
                    <a:ext uri="{A12FA001-AC4F-418D-AE19-62706E023703}">
                      <ahyp:hlinkClr xmlns:ahyp="http://schemas.microsoft.com/office/drawing/2018/hyperlinkcolor" val="tx"/>
                    </a:ext>
                  </a:extLst>
                </a:hlinkClick>
              </a:rPr>
              <a:t>i saistību atmaksas nosacījumu</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rPr>
              <a:t> maiņa</a:t>
            </a:r>
            <a:endParaRPr kumimoji="0" lang="en-US" sz="800" b="0" i="0" u="sng" strike="noStrike" kern="1200" cap="none" spc="0" normalizeH="0" baseline="0" noProof="0" dirty="0">
              <a:ln>
                <a:noFill/>
              </a:ln>
              <a:solidFill>
                <a:srgbClr val="990066"/>
              </a:solidFill>
              <a:effectLst/>
              <a:uLnTx/>
              <a:uFillTx/>
              <a:latin typeface="arial" panose="020B0604020202020204" pitchFamily="34" charset="0"/>
              <a:ea typeface="+mn-ea"/>
              <a:cs typeface="+mn-cs"/>
            </a:endParaRPr>
          </a:p>
        </p:txBody>
      </p:sp>
      <p:sp>
        <p:nvSpPr>
          <p:cNvPr id="85" name="Rectangle 84">
            <a:extLst>
              <a:ext uri="{FF2B5EF4-FFF2-40B4-BE49-F238E27FC236}">
                <a16:creationId xmlns:a16="http://schemas.microsoft.com/office/drawing/2014/main" id="{0E27F966-72E7-4A9B-9AA6-B0487205B45C}"/>
              </a:ext>
            </a:extLst>
          </p:cNvPr>
          <p:cNvSpPr/>
          <p:nvPr/>
        </p:nvSpPr>
        <p:spPr>
          <a:xfrm>
            <a:off x="10940397" y="3259707"/>
            <a:ext cx="1043427" cy="338138"/>
          </a:xfrm>
          <a:prstGeom prst="rect">
            <a:avLst/>
          </a:prstGeom>
          <a:noFill/>
          <a:ln>
            <a:noFill/>
          </a:ln>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Daļēj</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i</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 finanšu</a:t>
            </a:r>
            <a:r>
              <a:rPr lang="lv-LV" sz="800" b="0" i="0" u="sng" strike="noStrike" kern="1200" cap="none" spc="0" normalizeH="0" noProof="0" dirty="0">
                <a:ln>
                  <a:noFill/>
                </a:ln>
                <a:solidFill>
                  <a:srgbClr val="990066"/>
                </a:solidFill>
                <a:effectLst/>
                <a:uLnTx/>
                <a:uFillTx/>
                <a:latin typeface="arial" panose="020B0604020202020204" pitchFamily="34" charset="0"/>
                <a:ea typeface="+mn-ea"/>
                <a:cs typeface="+mn-cs"/>
                <a:hlinkClick r:id="rId8" action="ppaction://hlinksldjump">
                  <a:extLst>
                    <a:ext uri="{A12FA001-AC4F-418D-AE19-62706E023703}">
                      <ahyp:hlinkClr xmlns:ahyp="http://schemas.microsoft.com/office/drawing/2018/hyperlinkcolor" val="tx"/>
                    </a:ext>
                  </a:extLst>
                </a:hlinkClick>
              </a:rPr>
              <a:t> restrukturizācija</a:t>
            </a:r>
            <a:endParaRPr kumimoji="0" lang="en-US" sz="800" b="0" i="0" u="sng" strike="noStrike" kern="1200" cap="none" spc="0" normalizeH="0" baseline="0" noProof="0" dirty="0">
              <a:ln>
                <a:noFill/>
              </a:ln>
              <a:solidFill>
                <a:srgbClr val="990066"/>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09749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1549932-21AC-4C2C-AA23-0B288FE6694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22"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71549932-21AC-4C2C-AA23-0B288FE6694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5B11F1C7-2908-4ABA-BB97-C5D39EE1140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9" name="Title 8">
            <a:extLst>
              <a:ext uri="{FF2B5EF4-FFF2-40B4-BE49-F238E27FC236}">
                <a16:creationId xmlns:a16="http://schemas.microsoft.com/office/drawing/2014/main" id="{F23AFCF5-DD61-40CF-AB66-8F3A9D9758F7}"/>
              </a:ext>
            </a:extLst>
          </p:cNvPr>
          <p:cNvSpPr>
            <a:spLocks noGrp="1"/>
          </p:cNvSpPr>
          <p:nvPr>
            <p:ph type="title"/>
          </p:nvPr>
        </p:nvSpPr>
        <p:spPr/>
        <p:txBody>
          <a:bodyPr rtlCol="0"/>
          <a:lstStyle/>
          <a:p>
            <a:pPr rtl="0"/>
            <a:r>
              <a:rPr lang="lv-lv" dirty="0"/>
              <a:t>8. pielikums: TAP un tā </a:t>
            </a:r>
            <a:r>
              <a:rPr lang="lv-LV" dirty="0"/>
              <a:t>paveids</a:t>
            </a:r>
            <a:r>
              <a:rPr lang="lv-lv" dirty="0"/>
              <a:t> – ĀTAP</a:t>
            </a:r>
          </a:p>
        </p:txBody>
      </p:sp>
      <p:grpSp>
        <p:nvGrpSpPr>
          <p:cNvPr id="44" name="Group 43">
            <a:extLst>
              <a:ext uri="{FF2B5EF4-FFF2-40B4-BE49-F238E27FC236}">
                <a16:creationId xmlns:a16="http://schemas.microsoft.com/office/drawing/2014/main" id="{82053432-91C0-4C9D-867A-3BB231E7CADC}"/>
              </a:ext>
            </a:extLst>
          </p:cNvPr>
          <p:cNvGrpSpPr/>
          <p:nvPr/>
        </p:nvGrpSpPr>
        <p:grpSpPr>
          <a:xfrm>
            <a:off x="407988" y="4167400"/>
            <a:ext cx="11376025" cy="430213"/>
            <a:chOff x="407988" y="4035425"/>
            <a:chExt cx="11376025" cy="430213"/>
          </a:xfrm>
        </p:grpSpPr>
        <p:sp>
          <p:nvSpPr>
            <p:cNvPr id="15" name="TextBox 14">
              <a:extLst>
                <a:ext uri="{FF2B5EF4-FFF2-40B4-BE49-F238E27FC236}">
                  <a16:creationId xmlns:a16="http://schemas.microsoft.com/office/drawing/2014/main" id="{438D5987-50AD-4F05-8402-4420061339C1}"/>
                </a:ext>
              </a:extLst>
            </p:cNvPr>
            <p:cNvSpPr txBox="1"/>
            <p:nvPr/>
          </p:nvSpPr>
          <p:spPr>
            <a:xfrm>
              <a:off x="407988" y="4035425"/>
              <a:ext cx="11376025" cy="430213"/>
            </a:xfrm>
            <a:prstGeom prst="rect">
              <a:avLst/>
            </a:prstGeom>
            <a:solidFill>
              <a:schemeClr val="accent1"/>
            </a:solidFill>
          </p:spPr>
          <p:txBody>
            <a:bodyPr wrap="square" lIns="468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Būtiskākās TAP un </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Ā</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TAP atšķirības</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a:t>
              </a:r>
              <a:endPar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Freeform 20">
              <a:extLst>
                <a:ext uri="{FF2B5EF4-FFF2-40B4-BE49-F238E27FC236}">
                  <a16:creationId xmlns:a16="http://schemas.microsoft.com/office/drawing/2014/main" id="{B02D7E56-4B6D-4247-9DF6-1C169D9A91D6}"/>
                </a:ext>
              </a:extLst>
            </p:cNvPr>
            <p:cNvSpPr>
              <a:spLocks noChangeAspect="1" noEditPoints="1"/>
            </p:cNvSpPr>
            <p:nvPr/>
          </p:nvSpPr>
          <p:spPr bwMode="auto">
            <a:xfrm>
              <a:off x="495301" y="4107497"/>
              <a:ext cx="256525" cy="257175"/>
            </a:xfrm>
            <a:custGeom>
              <a:avLst/>
              <a:gdLst>
                <a:gd name="T0" fmla="*/ 0 w 346"/>
                <a:gd name="T1" fmla="*/ 0 h 346"/>
                <a:gd name="T2" fmla="*/ 0 w 346"/>
                <a:gd name="T3" fmla="*/ 346 h 346"/>
                <a:gd name="T4" fmla="*/ 346 w 346"/>
                <a:gd name="T5" fmla="*/ 346 h 346"/>
                <a:gd name="T6" fmla="*/ 346 w 346"/>
                <a:gd name="T7" fmla="*/ 0 h 346"/>
                <a:gd name="T8" fmla="*/ 0 w 346"/>
                <a:gd name="T9" fmla="*/ 0 h 346"/>
                <a:gd name="T10" fmla="*/ 332 w 346"/>
                <a:gd name="T11" fmla="*/ 331 h 346"/>
                <a:gd name="T12" fmla="*/ 15 w 346"/>
                <a:gd name="T13" fmla="*/ 331 h 346"/>
                <a:gd name="T14" fmla="*/ 15 w 346"/>
                <a:gd name="T15" fmla="*/ 15 h 346"/>
                <a:gd name="T16" fmla="*/ 332 w 346"/>
                <a:gd name="T17" fmla="*/ 15 h 346"/>
                <a:gd name="T18" fmla="*/ 332 w 346"/>
                <a:gd name="T19" fmla="*/ 331 h 346"/>
                <a:gd name="T20" fmla="*/ 80 w 346"/>
                <a:gd name="T21" fmla="*/ 145 h 346"/>
                <a:gd name="T22" fmla="*/ 32 w 346"/>
                <a:gd name="T23" fmla="*/ 239 h 346"/>
                <a:gd name="T24" fmla="*/ 127 w 346"/>
                <a:gd name="T25" fmla="*/ 239 h 346"/>
                <a:gd name="T26" fmla="*/ 80 w 346"/>
                <a:gd name="T27" fmla="*/ 145 h 346"/>
                <a:gd name="T28" fmla="*/ 80 w 346"/>
                <a:gd name="T29" fmla="*/ 178 h 346"/>
                <a:gd name="T30" fmla="*/ 103 w 346"/>
                <a:gd name="T31" fmla="*/ 224 h 346"/>
                <a:gd name="T32" fmla="*/ 56 w 346"/>
                <a:gd name="T33" fmla="*/ 224 h 346"/>
                <a:gd name="T34" fmla="*/ 80 w 346"/>
                <a:gd name="T35" fmla="*/ 178 h 346"/>
                <a:gd name="T36" fmla="*/ 219 w 346"/>
                <a:gd name="T37" fmla="*/ 195 h 346"/>
                <a:gd name="T38" fmla="*/ 315 w 346"/>
                <a:gd name="T39" fmla="*/ 195 h 346"/>
                <a:gd name="T40" fmla="*/ 267 w 346"/>
                <a:gd name="T41" fmla="*/ 101 h 346"/>
                <a:gd name="T42" fmla="*/ 219 w 346"/>
                <a:gd name="T43" fmla="*/ 195 h 346"/>
                <a:gd name="T44" fmla="*/ 243 w 346"/>
                <a:gd name="T45" fmla="*/ 180 h 346"/>
                <a:gd name="T46" fmla="*/ 267 w 346"/>
                <a:gd name="T47" fmla="*/ 133 h 346"/>
                <a:gd name="T48" fmla="*/ 291 w 346"/>
                <a:gd name="T49" fmla="*/ 180 h 346"/>
                <a:gd name="T50" fmla="*/ 243 w 346"/>
                <a:gd name="T51" fmla="*/ 180 h 346"/>
                <a:gd name="T52" fmla="*/ 83 w 346"/>
                <a:gd name="T53" fmla="*/ 104 h 346"/>
                <a:gd name="T54" fmla="*/ 136 w 346"/>
                <a:gd name="T55" fmla="*/ 95 h 346"/>
                <a:gd name="T56" fmla="*/ 164 w 346"/>
                <a:gd name="T57" fmla="*/ 119 h 346"/>
                <a:gd name="T58" fmla="*/ 164 w 346"/>
                <a:gd name="T59" fmla="*/ 295 h 346"/>
                <a:gd name="T60" fmla="*/ 120 w 346"/>
                <a:gd name="T61" fmla="*/ 295 h 346"/>
                <a:gd name="T62" fmla="*/ 120 w 346"/>
                <a:gd name="T63" fmla="*/ 310 h 346"/>
                <a:gd name="T64" fmla="*/ 227 w 346"/>
                <a:gd name="T65" fmla="*/ 310 h 346"/>
                <a:gd name="T66" fmla="*/ 227 w 346"/>
                <a:gd name="T67" fmla="*/ 295 h 346"/>
                <a:gd name="T68" fmla="*/ 179 w 346"/>
                <a:gd name="T69" fmla="*/ 295 h 346"/>
                <a:gd name="T70" fmla="*/ 179 w 346"/>
                <a:gd name="T71" fmla="*/ 119 h 346"/>
                <a:gd name="T72" fmla="*/ 210 w 346"/>
                <a:gd name="T73" fmla="*/ 81 h 346"/>
                <a:gd name="T74" fmla="*/ 210 w 346"/>
                <a:gd name="T75" fmla="*/ 81 h 346"/>
                <a:gd name="T76" fmla="*/ 260 w 346"/>
                <a:gd name="T77" fmla="*/ 71 h 346"/>
                <a:gd name="T78" fmla="*/ 260 w 346"/>
                <a:gd name="T79" fmla="*/ 81 h 346"/>
                <a:gd name="T80" fmla="*/ 275 w 346"/>
                <a:gd name="T81" fmla="*/ 81 h 346"/>
                <a:gd name="T82" fmla="*/ 275 w 346"/>
                <a:gd name="T83" fmla="*/ 54 h 346"/>
                <a:gd name="T84" fmla="*/ 207 w 346"/>
                <a:gd name="T85" fmla="*/ 66 h 346"/>
                <a:gd name="T86" fmla="*/ 172 w 346"/>
                <a:gd name="T87" fmla="*/ 43 h 346"/>
                <a:gd name="T88" fmla="*/ 133 w 346"/>
                <a:gd name="T89" fmla="*/ 80 h 346"/>
                <a:gd name="T90" fmla="*/ 68 w 346"/>
                <a:gd name="T91" fmla="*/ 92 h 346"/>
                <a:gd name="T92" fmla="*/ 68 w 346"/>
                <a:gd name="T93" fmla="*/ 121 h 346"/>
                <a:gd name="T94" fmla="*/ 83 w 346"/>
                <a:gd name="T95" fmla="*/ 121 h 346"/>
                <a:gd name="T96" fmla="*/ 83 w 346"/>
                <a:gd name="T97" fmla="*/ 104 h 346"/>
                <a:gd name="T98" fmla="*/ 172 w 346"/>
                <a:gd name="T99" fmla="*/ 58 h 346"/>
                <a:gd name="T100" fmla="*/ 195 w 346"/>
                <a:gd name="T101" fmla="*/ 81 h 346"/>
                <a:gd name="T102" fmla="*/ 172 w 346"/>
                <a:gd name="T103" fmla="*/ 105 h 346"/>
                <a:gd name="T104" fmla="*/ 148 w 346"/>
                <a:gd name="T105" fmla="*/ 81 h 346"/>
                <a:gd name="T106" fmla="*/ 172 w 346"/>
                <a:gd name="T107" fmla="*/ 5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6" h="346">
                  <a:moveTo>
                    <a:pt x="0" y="0"/>
                  </a:moveTo>
                  <a:cubicBezTo>
                    <a:pt x="0" y="346"/>
                    <a:pt x="0" y="346"/>
                    <a:pt x="0" y="346"/>
                  </a:cubicBezTo>
                  <a:cubicBezTo>
                    <a:pt x="346" y="346"/>
                    <a:pt x="346" y="346"/>
                    <a:pt x="346" y="346"/>
                  </a:cubicBezTo>
                  <a:cubicBezTo>
                    <a:pt x="346" y="0"/>
                    <a:pt x="346" y="0"/>
                    <a:pt x="346" y="0"/>
                  </a:cubicBezTo>
                  <a:lnTo>
                    <a:pt x="0" y="0"/>
                  </a:lnTo>
                  <a:close/>
                  <a:moveTo>
                    <a:pt x="332" y="331"/>
                  </a:moveTo>
                  <a:cubicBezTo>
                    <a:pt x="15" y="331"/>
                    <a:pt x="15" y="331"/>
                    <a:pt x="15" y="331"/>
                  </a:cubicBezTo>
                  <a:cubicBezTo>
                    <a:pt x="15" y="15"/>
                    <a:pt x="15" y="15"/>
                    <a:pt x="15" y="15"/>
                  </a:cubicBezTo>
                  <a:cubicBezTo>
                    <a:pt x="332" y="15"/>
                    <a:pt x="332" y="15"/>
                    <a:pt x="332" y="15"/>
                  </a:cubicBezTo>
                  <a:lnTo>
                    <a:pt x="332" y="331"/>
                  </a:lnTo>
                  <a:close/>
                  <a:moveTo>
                    <a:pt x="80" y="145"/>
                  </a:moveTo>
                  <a:cubicBezTo>
                    <a:pt x="32" y="239"/>
                    <a:pt x="32" y="239"/>
                    <a:pt x="32" y="239"/>
                  </a:cubicBezTo>
                  <a:cubicBezTo>
                    <a:pt x="127" y="239"/>
                    <a:pt x="127" y="239"/>
                    <a:pt x="127" y="239"/>
                  </a:cubicBezTo>
                  <a:lnTo>
                    <a:pt x="80" y="145"/>
                  </a:lnTo>
                  <a:close/>
                  <a:moveTo>
                    <a:pt x="80" y="178"/>
                  </a:moveTo>
                  <a:cubicBezTo>
                    <a:pt x="103" y="224"/>
                    <a:pt x="103" y="224"/>
                    <a:pt x="103" y="224"/>
                  </a:cubicBezTo>
                  <a:cubicBezTo>
                    <a:pt x="56" y="224"/>
                    <a:pt x="56" y="224"/>
                    <a:pt x="56" y="224"/>
                  </a:cubicBezTo>
                  <a:lnTo>
                    <a:pt x="80" y="178"/>
                  </a:lnTo>
                  <a:close/>
                  <a:moveTo>
                    <a:pt x="219" y="195"/>
                  </a:moveTo>
                  <a:cubicBezTo>
                    <a:pt x="315" y="195"/>
                    <a:pt x="315" y="195"/>
                    <a:pt x="315" y="195"/>
                  </a:cubicBezTo>
                  <a:cubicBezTo>
                    <a:pt x="267" y="101"/>
                    <a:pt x="267" y="101"/>
                    <a:pt x="267" y="101"/>
                  </a:cubicBezTo>
                  <a:lnTo>
                    <a:pt x="219" y="195"/>
                  </a:lnTo>
                  <a:close/>
                  <a:moveTo>
                    <a:pt x="243" y="180"/>
                  </a:moveTo>
                  <a:cubicBezTo>
                    <a:pt x="267" y="133"/>
                    <a:pt x="267" y="133"/>
                    <a:pt x="267" y="133"/>
                  </a:cubicBezTo>
                  <a:cubicBezTo>
                    <a:pt x="291" y="180"/>
                    <a:pt x="291" y="180"/>
                    <a:pt x="291" y="180"/>
                  </a:cubicBezTo>
                  <a:lnTo>
                    <a:pt x="243" y="180"/>
                  </a:lnTo>
                  <a:close/>
                  <a:moveTo>
                    <a:pt x="83" y="104"/>
                  </a:moveTo>
                  <a:cubicBezTo>
                    <a:pt x="136" y="95"/>
                    <a:pt x="136" y="95"/>
                    <a:pt x="136" y="95"/>
                  </a:cubicBezTo>
                  <a:cubicBezTo>
                    <a:pt x="140" y="107"/>
                    <a:pt x="151" y="116"/>
                    <a:pt x="164" y="119"/>
                  </a:cubicBezTo>
                  <a:cubicBezTo>
                    <a:pt x="164" y="295"/>
                    <a:pt x="164" y="295"/>
                    <a:pt x="164" y="295"/>
                  </a:cubicBezTo>
                  <a:cubicBezTo>
                    <a:pt x="120" y="295"/>
                    <a:pt x="120" y="295"/>
                    <a:pt x="120" y="295"/>
                  </a:cubicBezTo>
                  <a:cubicBezTo>
                    <a:pt x="120" y="310"/>
                    <a:pt x="120" y="310"/>
                    <a:pt x="120" y="310"/>
                  </a:cubicBezTo>
                  <a:cubicBezTo>
                    <a:pt x="227" y="310"/>
                    <a:pt x="227" y="310"/>
                    <a:pt x="227" y="310"/>
                  </a:cubicBezTo>
                  <a:cubicBezTo>
                    <a:pt x="227" y="295"/>
                    <a:pt x="227" y="295"/>
                    <a:pt x="227" y="295"/>
                  </a:cubicBezTo>
                  <a:cubicBezTo>
                    <a:pt x="179" y="295"/>
                    <a:pt x="179" y="295"/>
                    <a:pt x="179" y="295"/>
                  </a:cubicBezTo>
                  <a:cubicBezTo>
                    <a:pt x="179" y="119"/>
                    <a:pt x="179" y="119"/>
                    <a:pt x="179" y="119"/>
                  </a:cubicBezTo>
                  <a:cubicBezTo>
                    <a:pt x="197" y="115"/>
                    <a:pt x="210" y="100"/>
                    <a:pt x="210" y="81"/>
                  </a:cubicBezTo>
                  <a:cubicBezTo>
                    <a:pt x="210" y="81"/>
                    <a:pt x="210" y="81"/>
                    <a:pt x="210" y="81"/>
                  </a:cubicBezTo>
                  <a:cubicBezTo>
                    <a:pt x="260" y="71"/>
                    <a:pt x="260" y="71"/>
                    <a:pt x="260" y="71"/>
                  </a:cubicBezTo>
                  <a:cubicBezTo>
                    <a:pt x="260" y="81"/>
                    <a:pt x="260" y="81"/>
                    <a:pt x="260" y="81"/>
                  </a:cubicBezTo>
                  <a:cubicBezTo>
                    <a:pt x="275" y="81"/>
                    <a:pt x="275" y="81"/>
                    <a:pt x="275" y="81"/>
                  </a:cubicBezTo>
                  <a:cubicBezTo>
                    <a:pt x="275" y="54"/>
                    <a:pt x="275" y="54"/>
                    <a:pt x="275" y="54"/>
                  </a:cubicBezTo>
                  <a:cubicBezTo>
                    <a:pt x="207" y="66"/>
                    <a:pt x="207" y="66"/>
                    <a:pt x="207" y="66"/>
                  </a:cubicBezTo>
                  <a:cubicBezTo>
                    <a:pt x="201" y="52"/>
                    <a:pt x="187" y="43"/>
                    <a:pt x="172" y="43"/>
                  </a:cubicBezTo>
                  <a:cubicBezTo>
                    <a:pt x="151" y="43"/>
                    <a:pt x="134" y="59"/>
                    <a:pt x="133" y="80"/>
                  </a:cubicBezTo>
                  <a:cubicBezTo>
                    <a:pt x="68" y="92"/>
                    <a:pt x="68" y="92"/>
                    <a:pt x="68" y="92"/>
                  </a:cubicBezTo>
                  <a:cubicBezTo>
                    <a:pt x="68" y="121"/>
                    <a:pt x="68" y="121"/>
                    <a:pt x="68" y="121"/>
                  </a:cubicBezTo>
                  <a:cubicBezTo>
                    <a:pt x="83" y="121"/>
                    <a:pt x="83" y="121"/>
                    <a:pt x="83" y="121"/>
                  </a:cubicBezTo>
                  <a:lnTo>
                    <a:pt x="83" y="104"/>
                  </a:lnTo>
                  <a:close/>
                  <a:moveTo>
                    <a:pt x="172" y="58"/>
                  </a:moveTo>
                  <a:cubicBezTo>
                    <a:pt x="185" y="58"/>
                    <a:pt x="195" y="68"/>
                    <a:pt x="195" y="81"/>
                  </a:cubicBezTo>
                  <a:cubicBezTo>
                    <a:pt x="195" y="94"/>
                    <a:pt x="185" y="105"/>
                    <a:pt x="172" y="105"/>
                  </a:cubicBezTo>
                  <a:cubicBezTo>
                    <a:pt x="159" y="105"/>
                    <a:pt x="148" y="94"/>
                    <a:pt x="148" y="81"/>
                  </a:cubicBezTo>
                  <a:cubicBezTo>
                    <a:pt x="148" y="68"/>
                    <a:pt x="159" y="58"/>
                    <a:pt x="172" y="58"/>
                  </a:cubicBez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990066"/>
                </a:solidFill>
                <a:effectLst/>
                <a:uLnTx/>
                <a:uFillTx/>
                <a:latin typeface="arial" panose="020B0604020202020204" pitchFamily="34" charset="0"/>
                <a:ea typeface="+mn-ea"/>
                <a:cs typeface="+mn-cs"/>
              </a:endParaRPr>
            </a:p>
          </p:txBody>
        </p:sp>
      </p:grpSp>
      <p:grpSp>
        <p:nvGrpSpPr>
          <p:cNvPr id="45" name="Group 44">
            <a:extLst>
              <a:ext uri="{FF2B5EF4-FFF2-40B4-BE49-F238E27FC236}">
                <a16:creationId xmlns:a16="http://schemas.microsoft.com/office/drawing/2014/main" id="{D28DAC14-C6D7-4BA9-8DB8-F3BB35F498C5}"/>
              </a:ext>
            </a:extLst>
          </p:cNvPr>
          <p:cNvGrpSpPr/>
          <p:nvPr/>
        </p:nvGrpSpPr>
        <p:grpSpPr>
          <a:xfrm>
            <a:off x="407988" y="2108009"/>
            <a:ext cx="11376025" cy="276999"/>
            <a:chOff x="407988" y="2108009"/>
            <a:chExt cx="11376025" cy="276999"/>
          </a:xfrm>
        </p:grpSpPr>
        <p:sp>
          <p:nvSpPr>
            <p:cNvPr id="14" name="TextBox 13">
              <a:extLst>
                <a:ext uri="{FF2B5EF4-FFF2-40B4-BE49-F238E27FC236}">
                  <a16:creationId xmlns:a16="http://schemas.microsoft.com/office/drawing/2014/main" id="{5D51BB93-ECEB-42D6-A57E-126EE9FF48F5}"/>
                </a:ext>
              </a:extLst>
            </p:cNvPr>
            <p:cNvSpPr txBox="1"/>
            <p:nvPr/>
          </p:nvSpPr>
          <p:spPr>
            <a:xfrm>
              <a:off x="407988" y="2108009"/>
              <a:ext cx="11376025" cy="276999"/>
            </a:xfrm>
            <a:prstGeom prst="rect">
              <a:avLst/>
            </a:prstGeom>
            <a:solidFill>
              <a:schemeClr val="accent1"/>
            </a:solidFill>
          </p:spPr>
          <p:txBody>
            <a:bodyPr wrap="square" lIns="46800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Maksātnespējas likums paredz ierobežojumus, kas liedz piekļuvi TAP un ĀTAP. Kopējie</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TAP un ĀTAP lietas ierosināšana</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ierobežojumi</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a:t>
              </a:r>
              <a:endPar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32" name="Group 31">
              <a:extLst>
                <a:ext uri="{FF2B5EF4-FFF2-40B4-BE49-F238E27FC236}">
                  <a16:creationId xmlns:a16="http://schemas.microsoft.com/office/drawing/2014/main" id="{74A6058B-D60B-4413-A3AC-919A6BC91B91}"/>
                </a:ext>
              </a:extLst>
            </p:cNvPr>
            <p:cNvGrpSpPr/>
            <p:nvPr/>
          </p:nvGrpSpPr>
          <p:grpSpPr>
            <a:xfrm>
              <a:off x="495301" y="2120250"/>
              <a:ext cx="257175" cy="257175"/>
              <a:chOff x="-3352800" y="2783093"/>
              <a:chExt cx="3696955" cy="3696955"/>
            </a:xfrm>
            <a:solidFill>
              <a:schemeClr val="bg1"/>
            </a:solidFill>
          </p:grpSpPr>
          <p:grpSp>
            <p:nvGrpSpPr>
              <p:cNvPr id="30" name="Group 29">
                <a:extLst>
                  <a:ext uri="{FF2B5EF4-FFF2-40B4-BE49-F238E27FC236}">
                    <a16:creationId xmlns:a16="http://schemas.microsoft.com/office/drawing/2014/main" id="{056D1981-F199-4CC8-BD0C-C512A85CC084}"/>
                  </a:ext>
                </a:extLst>
              </p:cNvPr>
              <p:cNvGrpSpPr/>
              <p:nvPr/>
            </p:nvGrpSpPr>
            <p:grpSpPr>
              <a:xfrm>
                <a:off x="-3352800" y="2783093"/>
                <a:ext cx="3696955" cy="3696955"/>
                <a:chOff x="-113045" y="2665550"/>
                <a:chExt cx="457200" cy="457200"/>
              </a:xfrm>
              <a:grpFill/>
            </p:grpSpPr>
            <p:sp>
              <p:nvSpPr>
                <p:cNvPr id="26" name="Freeform 163">
                  <a:extLst>
                    <a:ext uri="{FF2B5EF4-FFF2-40B4-BE49-F238E27FC236}">
                      <a16:creationId xmlns:a16="http://schemas.microsoft.com/office/drawing/2014/main" id="{5BBA2287-123E-4B53-B158-32D2A968E4BD}"/>
                    </a:ext>
                  </a:extLst>
                </p:cNvPr>
                <p:cNvSpPr>
                  <a:spLocks noEditPoints="1"/>
                </p:cNvSpPr>
                <p:nvPr/>
              </p:nvSpPr>
              <p:spPr bwMode="auto">
                <a:xfrm>
                  <a:off x="-113045" y="2665550"/>
                  <a:ext cx="457200" cy="457200"/>
                </a:xfrm>
                <a:custGeom>
                  <a:avLst/>
                  <a:gdLst>
                    <a:gd name="T0" fmla="*/ 0 w 78"/>
                    <a:gd name="T1" fmla="*/ 0 h 78"/>
                    <a:gd name="T2" fmla="*/ 0 w 78"/>
                    <a:gd name="T3" fmla="*/ 78 h 78"/>
                    <a:gd name="T4" fmla="*/ 78 w 78"/>
                    <a:gd name="T5" fmla="*/ 78 h 78"/>
                    <a:gd name="T6" fmla="*/ 78 w 78"/>
                    <a:gd name="T7" fmla="*/ 0 h 78"/>
                    <a:gd name="T8" fmla="*/ 0 w 78"/>
                    <a:gd name="T9" fmla="*/ 0 h 78"/>
                    <a:gd name="T10" fmla="*/ 75 w 78"/>
                    <a:gd name="T11" fmla="*/ 75 h 78"/>
                    <a:gd name="T12" fmla="*/ 4 w 78"/>
                    <a:gd name="T13" fmla="*/ 75 h 78"/>
                    <a:gd name="T14" fmla="*/ 4 w 78"/>
                    <a:gd name="T15" fmla="*/ 4 h 78"/>
                    <a:gd name="T16" fmla="*/ 75 w 78"/>
                    <a:gd name="T17" fmla="*/ 4 h 78"/>
                    <a:gd name="T18" fmla="*/ 75 w 78"/>
                    <a:gd name="T19" fmla="*/ 7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0" y="0"/>
                      </a:moveTo>
                      <a:lnTo>
                        <a:pt x="0" y="78"/>
                      </a:lnTo>
                      <a:lnTo>
                        <a:pt x="78" y="78"/>
                      </a:lnTo>
                      <a:lnTo>
                        <a:pt x="78" y="0"/>
                      </a:lnTo>
                      <a:lnTo>
                        <a:pt x="0" y="0"/>
                      </a:lnTo>
                      <a:close/>
                      <a:moveTo>
                        <a:pt x="75" y="75"/>
                      </a:moveTo>
                      <a:lnTo>
                        <a:pt x="4" y="75"/>
                      </a:lnTo>
                      <a:lnTo>
                        <a:pt x="4" y="4"/>
                      </a:lnTo>
                      <a:lnTo>
                        <a:pt x="75" y="4"/>
                      </a:lnTo>
                      <a:lnTo>
                        <a:pt x="75" y="75"/>
                      </a:ln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 name="Freeform 164">
                  <a:extLst>
                    <a:ext uri="{FF2B5EF4-FFF2-40B4-BE49-F238E27FC236}">
                      <a16:creationId xmlns:a16="http://schemas.microsoft.com/office/drawing/2014/main" id="{7785DFB7-2C51-4D71-837F-C62EC7D16FC4}"/>
                    </a:ext>
                  </a:extLst>
                </p:cNvPr>
                <p:cNvSpPr>
                  <a:spLocks noEditPoints="1"/>
                </p:cNvSpPr>
                <p:nvPr/>
              </p:nvSpPr>
              <p:spPr bwMode="auto">
                <a:xfrm>
                  <a:off x="-36847" y="2725160"/>
                  <a:ext cx="304800" cy="304800"/>
                </a:xfrm>
                <a:custGeom>
                  <a:avLst/>
                  <a:gdLst>
                    <a:gd name="T0" fmla="*/ 191 w 382"/>
                    <a:gd name="T1" fmla="*/ 382 h 382"/>
                    <a:gd name="T2" fmla="*/ 0 w 382"/>
                    <a:gd name="T3" fmla="*/ 191 h 382"/>
                    <a:gd name="T4" fmla="*/ 191 w 382"/>
                    <a:gd name="T5" fmla="*/ 0 h 382"/>
                    <a:gd name="T6" fmla="*/ 382 w 382"/>
                    <a:gd name="T7" fmla="*/ 191 h 382"/>
                    <a:gd name="T8" fmla="*/ 191 w 382"/>
                    <a:gd name="T9" fmla="*/ 382 h 382"/>
                    <a:gd name="T10" fmla="*/ 191 w 382"/>
                    <a:gd name="T11" fmla="*/ 24 h 382"/>
                    <a:gd name="T12" fmla="*/ 24 w 382"/>
                    <a:gd name="T13" fmla="*/ 191 h 382"/>
                    <a:gd name="T14" fmla="*/ 191 w 382"/>
                    <a:gd name="T15" fmla="*/ 357 h 382"/>
                    <a:gd name="T16" fmla="*/ 357 w 382"/>
                    <a:gd name="T17" fmla="*/ 191 h 382"/>
                    <a:gd name="T18" fmla="*/ 191 w 382"/>
                    <a:gd name="T19" fmla="*/ 2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382">
                      <a:moveTo>
                        <a:pt x="191" y="382"/>
                      </a:moveTo>
                      <a:cubicBezTo>
                        <a:pt x="85" y="382"/>
                        <a:pt x="0" y="296"/>
                        <a:pt x="0" y="191"/>
                      </a:cubicBezTo>
                      <a:cubicBezTo>
                        <a:pt x="0" y="85"/>
                        <a:pt x="85" y="0"/>
                        <a:pt x="191" y="0"/>
                      </a:cubicBezTo>
                      <a:cubicBezTo>
                        <a:pt x="296" y="0"/>
                        <a:pt x="382" y="85"/>
                        <a:pt x="382" y="191"/>
                      </a:cubicBezTo>
                      <a:cubicBezTo>
                        <a:pt x="382" y="296"/>
                        <a:pt x="296" y="382"/>
                        <a:pt x="191" y="382"/>
                      </a:cubicBezTo>
                      <a:close/>
                      <a:moveTo>
                        <a:pt x="191" y="24"/>
                      </a:moveTo>
                      <a:cubicBezTo>
                        <a:pt x="99" y="24"/>
                        <a:pt x="24" y="99"/>
                        <a:pt x="24" y="191"/>
                      </a:cubicBezTo>
                      <a:cubicBezTo>
                        <a:pt x="24" y="283"/>
                        <a:pt x="99" y="357"/>
                        <a:pt x="191" y="357"/>
                      </a:cubicBezTo>
                      <a:cubicBezTo>
                        <a:pt x="283" y="357"/>
                        <a:pt x="357" y="283"/>
                        <a:pt x="357" y="191"/>
                      </a:cubicBezTo>
                      <a:cubicBezTo>
                        <a:pt x="357" y="99"/>
                        <a:pt x="283" y="24"/>
                        <a:pt x="191" y="24"/>
                      </a:cubicBezTo>
                      <a:close/>
                    </a:path>
                  </a:pathLst>
                </a:custGeom>
                <a:grp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1" name="Rectangle 30">
                <a:extLst>
                  <a:ext uri="{FF2B5EF4-FFF2-40B4-BE49-F238E27FC236}">
                    <a16:creationId xmlns:a16="http://schemas.microsoft.com/office/drawing/2014/main" id="{526B11AA-096B-43FE-8193-33F9C7492AD0}"/>
                  </a:ext>
                </a:extLst>
              </p:cNvPr>
              <p:cNvSpPr/>
              <p:nvPr/>
            </p:nvSpPr>
            <p:spPr>
              <a:xfrm rot="18781979">
                <a:off x="-2705094" y="4356105"/>
                <a:ext cx="2311396" cy="1524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20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pSp>
      <p:grpSp>
        <p:nvGrpSpPr>
          <p:cNvPr id="46" name="Group 45">
            <a:extLst>
              <a:ext uri="{FF2B5EF4-FFF2-40B4-BE49-F238E27FC236}">
                <a16:creationId xmlns:a16="http://schemas.microsoft.com/office/drawing/2014/main" id="{C39128FD-967A-4B2A-B95B-F4A4ECF7888B}"/>
              </a:ext>
            </a:extLst>
          </p:cNvPr>
          <p:cNvGrpSpPr/>
          <p:nvPr/>
        </p:nvGrpSpPr>
        <p:grpSpPr>
          <a:xfrm>
            <a:off x="407988" y="2545777"/>
            <a:ext cx="11221245" cy="195053"/>
            <a:chOff x="562768" y="2572557"/>
            <a:chExt cx="11221245" cy="195053"/>
          </a:xfrm>
        </p:grpSpPr>
        <p:sp>
          <p:nvSpPr>
            <p:cNvPr id="16" name="TextBox 15">
              <a:extLst>
                <a:ext uri="{FF2B5EF4-FFF2-40B4-BE49-F238E27FC236}">
                  <a16:creationId xmlns:a16="http://schemas.microsoft.com/office/drawing/2014/main" id="{C73CD357-4917-43EE-B3D3-56598EFDCE27}"/>
                </a:ext>
              </a:extLst>
            </p:cNvPr>
            <p:cNvSpPr txBox="1"/>
            <p:nvPr/>
          </p:nvSpPr>
          <p:spPr>
            <a:xfrm>
              <a:off x="771525" y="2582944"/>
              <a:ext cx="11012488"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Parādnieks ir </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uz</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sācis sava uzņēmuma</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likvidācijas</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procesu, un tas joprojām turpinās.</a:t>
              </a:r>
            </a:p>
          </p:txBody>
        </p:sp>
        <p:sp>
          <p:nvSpPr>
            <p:cNvPr id="33" name="Freeform 23">
              <a:extLst>
                <a:ext uri="{FF2B5EF4-FFF2-40B4-BE49-F238E27FC236}">
                  <a16:creationId xmlns:a16="http://schemas.microsoft.com/office/drawing/2014/main" id="{292AD7F9-19D3-48AC-87AE-C41AA334EE4F}"/>
                </a:ext>
              </a:extLst>
            </p:cNvPr>
            <p:cNvSpPr>
              <a:spLocks noChangeAspect="1"/>
            </p:cNvSpPr>
            <p:nvPr/>
          </p:nvSpPr>
          <p:spPr bwMode="auto">
            <a:xfrm flipH="1">
              <a:off x="562768" y="2572557"/>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37" name="Group 36">
            <a:extLst>
              <a:ext uri="{FF2B5EF4-FFF2-40B4-BE49-F238E27FC236}">
                <a16:creationId xmlns:a16="http://schemas.microsoft.com/office/drawing/2014/main" id="{E2DC5DF5-AC9C-4331-AA86-2AC51269799F}"/>
              </a:ext>
            </a:extLst>
          </p:cNvPr>
          <p:cNvGrpSpPr/>
          <p:nvPr/>
        </p:nvGrpSpPr>
        <p:grpSpPr>
          <a:xfrm>
            <a:off x="407988" y="2908792"/>
            <a:ext cx="11221245" cy="369332"/>
            <a:chOff x="562768" y="2922309"/>
            <a:chExt cx="11221245" cy="369332"/>
          </a:xfrm>
        </p:grpSpPr>
        <p:sp>
          <p:nvSpPr>
            <p:cNvPr id="17" name="TextBox 16">
              <a:extLst>
                <a:ext uri="{FF2B5EF4-FFF2-40B4-BE49-F238E27FC236}">
                  <a16:creationId xmlns:a16="http://schemas.microsoft.com/office/drawing/2014/main" id="{901FBCE4-3EFB-49EF-99B6-8D9B46EFD607}"/>
                </a:ext>
              </a:extLst>
            </p:cNvPr>
            <p:cNvSpPr txBox="1"/>
            <p:nvPr/>
          </p:nvSpPr>
          <p:spPr>
            <a:xfrm>
              <a:off x="771525" y="2922309"/>
              <a:ext cx="11012488" cy="369332"/>
            </a:xfrm>
            <a:prstGeom prst="rect">
              <a:avLst/>
            </a:prstGeom>
            <a:noFill/>
          </p:spPr>
          <p:txBody>
            <a:bodyPr wrap="square" lIns="0" tIns="0" rIns="0" bIns="0" rtlCol="0">
              <a:spAutoFit/>
            </a:bodyPr>
            <a:lstStyle/>
            <a:p>
              <a:pPr lvl="0">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Iepriekšējo 4 (četru) mēnešu laikā tiesa ir </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ierosinājusi un pēc tam izbeigusi parādnieka TAP vai </a:t>
              </a:r>
              <a:r>
                <a:rPr lang="lv-LV" sz="1200" b="1" dirty="0">
                  <a:solidFill>
                    <a:prstClr val="black"/>
                  </a:solidFill>
                  <a:latin typeface="arial" panose="020B0604020202020204" pitchFamily="34" charset="0"/>
                  <a:cs typeface="Arial" panose="020B0604020202020204" pitchFamily="34" charset="0"/>
                </a:rPr>
                <a:t>ĀTAP, </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jo pārstrukturēšanas plānu neatbalstīja kreditoru vairākums, vai restrukturizācijas </a:t>
              </a:r>
              <a:r>
                <a:rPr lang="lv-LV" sz="1200" b="1" dirty="0">
                  <a:solidFill>
                    <a:prstClr val="black"/>
                  </a:solidFill>
                  <a:latin typeface="arial" panose="020B0604020202020204" pitchFamily="34" charset="0"/>
                  <a:cs typeface="Arial" panose="020B0604020202020204" pitchFamily="34" charset="0"/>
                </a:rPr>
                <a:t>plāns </a:t>
              </a:r>
              <a:r>
                <a:rPr lang="lv-LV" sz="12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neatbilda Maksātnespējas likuma prasībām.</a:t>
              </a:r>
            </a:p>
          </p:txBody>
        </p:sp>
        <p:sp>
          <p:nvSpPr>
            <p:cNvPr id="34" name="Freeform 23">
              <a:extLst>
                <a:ext uri="{FF2B5EF4-FFF2-40B4-BE49-F238E27FC236}">
                  <a16:creationId xmlns:a16="http://schemas.microsoft.com/office/drawing/2014/main" id="{DB74AB56-020A-4D7B-91F0-9B18BE76AD26}"/>
                </a:ext>
              </a:extLst>
            </p:cNvPr>
            <p:cNvSpPr>
              <a:spLocks noChangeAspect="1"/>
            </p:cNvSpPr>
            <p:nvPr/>
          </p:nvSpPr>
          <p:spPr bwMode="auto">
            <a:xfrm flipH="1">
              <a:off x="562768" y="3000906"/>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36" name="Group 35">
            <a:extLst>
              <a:ext uri="{FF2B5EF4-FFF2-40B4-BE49-F238E27FC236}">
                <a16:creationId xmlns:a16="http://schemas.microsoft.com/office/drawing/2014/main" id="{14363624-139D-447D-B0A3-30D377DA5439}"/>
              </a:ext>
            </a:extLst>
          </p:cNvPr>
          <p:cNvGrpSpPr/>
          <p:nvPr/>
        </p:nvGrpSpPr>
        <p:grpSpPr>
          <a:xfrm>
            <a:off x="407988" y="3429294"/>
            <a:ext cx="11194256" cy="196750"/>
            <a:chOff x="562768" y="3429294"/>
            <a:chExt cx="11194256" cy="196750"/>
          </a:xfrm>
        </p:grpSpPr>
        <p:sp>
          <p:nvSpPr>
            <p:cNvPr id="18" name="TextBox 17">
              <a:extLst>
                <a:ext uri="{FF2B5EF4-FFF2-40B4-BE49-F238E27FC236}">
                  <a16:creationId xmlns:a16="http://schemas.microsoft.com/office/drawing/2014/main" id="{977E3741-FD31-4B2E-9BCB-80DE0AC448D6}"/>
                </a:ext>
              </a:extLst>
            </p:cNvPr>
            <p:cNvSpPr txBox="1"/>
            <p:nvPr/>
          </p:nvSpPr>
          <p:spPr>
            <a:xfrm>
              <a:off x="744536" y="3441378"/>
              <a:ext cx="11012488" cy="184666"/>
            </a:xfrm>
            <a:prstGeom prst="rect">
              <a:avLst/>
            </a:prstGeom>
            <a:noFill/>
          </p:spPr>
          <p:txBody>
            <a:bodyPr wrap="square" lIns="0" tIns="0" rIns="0" bIns="0" rtlCol="0">
              <a:spAutoFit/>
            </a:bodyPr>
            <a:lstStyle/>
            <a:p>
              <a:pPr>
                <a:defRPr/>
              </a:pPr>
              <a:r>
                <a:rPr lang="lv-LV" sz="1200" dirty="0">
                  <a:solidFill>
                    <a:prstClr val="black"/>
                  </a:solidFill>
                  <a:latin typeface="arial" panose="020B0604020202020204" pitchFamily="34" charset="0"/>
                  <a:cs typeface="Arial" panose="020B0604020202020204" pitchFamily="34" charset="0"/>
                </a:rPr>
                <a:t>Ja parādniekam </a:t>
              </a:r>
              <a:r>
                <a:rPr lang="lv-LV" sz="1200" b="1" dirty="0">
                  <a:solidFill>
                    <a:prstClr val="black"/>
                  </a:solidFill>
                  <a:latin typeface="arial" panose="020B0604020202020204" pitchFamily="34" charset="0"/>
                  <a:cs typeface="Arial" panose="020B0604020202020204" pitchFamily="34" charset="0"/>
                </a:rPr>
                <a:t>pēdējo</a:t>
              </a:r>
              <a:r>
                <a:rPr lang="lv-LV" sz="1200" dirty="0">
                  <a:solidFill>
                    <a:prstClr val="black"/>
                  </a:solidFill>
                  <a:latin typeface="arial" panose="020B0604020202020204" pitchFamily="34" charset="0"/>
                  <a:cs typeface="Arial" panose="020B0604020202020204" pitchFamily="34" charset="0"/>
                </a:rPr>
                <a:t> </a:t>
              </a:r>
              <a:r>
                <a:rPr lang="lv-LV" sz="1200" b="1" dirty="0">
                  <a:solidFill>
                    <a:prstClr val="black"/>
                  </a:solidFill>
                  <a:latin typeface="arial" panose="020B0604020202020204" pitchFamily="34" charset="0"/>
                  <a:cs typeface="Arial" panose="020B0604020202020204" pitchFamily="34" charset="0"/>
                </a:rPr>
                <a:t>piecu gadu laikā ir veiksmīgi īstenots TAP vai ĀTAP </a:t>
              </a:r>
              <a:r>
                <a:rPr lang="lv-LV" sz="1200" dirty="0">
                  <a:solidFill>
                    <a:prstClr val="black"/>
                  </a:solidFill>
                  <a:latin typeface="arial" panose="020B0604020202020204" pitchFamily="34" charset="0"/>
                  <a:cs typeface="Arial" panose="020B0604020202020204" pitchFamily="34" charset="0"/>
                </a:rPr>
                <a:t>saistībā ar restrukturizācijas plāna pilnīgu izpildi. </a:t>
              </a:r>
            </a:p>
          </p:txBody>
        </p:sp>
        <p:sp>
          <p:nvSpPr>
            <p:cNvPr id="35" name="Freeform 23">
              <a:extLst>
                <a:ext uri="{FF2B5EF4-FFF2-40B4-BE49-F238E27FC236}">
                  <a16:creationId xmlns:a16="http://schemas.microsoft.com/office/drawing/2014/main" id="{3EB33D7B-8F19-4101-A8C8-F5B43E571999}"/>
                </a:ext>
              </a:extLst>
            </p:cNvPr>
            <p:cNvSpPr>
              <a:spLocks noChangeAspect="1"/>
            </p:cNvSpPr>
            <p:nvPr/>
          </p:nvSpPr>
          <p:spPr bwMode="auto">
            <a:xfrm flipH="1">
              <a:off x="562768" y="3429294"/>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39" name="Group 38">
            <a:extLst>
              <a:ext uri="{FF2B5EF4-FFF2-40B4-BE49-F238E27FC236}">
                <a16:creationId xmlns:a16="http://schemas.microsoft.com/office/drawing/2014/main" id="{65D9A8F2-5CBF-4D05-AE97-8DEBAB4D5451}"/>
              </a:ext>
            </a:extLst>
          </p:cNvPr>
          <p:cNvGrpSpPr/>
          <p:nvPr/>
        </p:nvGrpSpPr>
        <p:grpSpPr>
          <a:xfrm>
            <a:off x="407988" y="4780190"/>
            <a:ext cx="11221245" cy="553998"/>
            <a:chOff x="562768" y="4658230"/>
            <a:chExt cx="11221245" cy="553998"/>
          </a:xfrm>
        </p:grpSpPr>
        <p:sp>
          <p:nvSpPr>
            <p:cNvPr id="19" name="TextBox 18">
              <a:extLst>
                <a:ext uri="{FF2B5EF4-FFF2-40B4-BE49-F238E27FC236}">
                  <a16:creationId xmlns:a16="http://schemas.microsoft.com/office/drawing/2014/main" id="{BF8032E4-D538-4F6D-A375-6F1BB0C24BF6}"/>
                </a:ext>
              </a:extLst>
            </p:cNvPr>
            <p:cNvSpPr txBox="1"/>
            <p:nvPr/>
          </p:nvSpPr>
          <p:spPr>
            <a:xfrm>
              <a:off x="771525" y="4658230"/>
              <a:ext cx="11012488" cy="553998"/>
            </a:xfrm>
            <a:prstGeom prst="rect">
              <a:avLst/>
            </a:prstGeom>
            <a:noFill/>
          </p:spPr>
          <p:txBody>
            <a:bodyPr wrap="square" lIns="0" tIns="0" rIns="0" bIns="0" rtlCol="0">
              <a:spAutoFit/>
            </a:bodyPr>
            <a:lstStyle/>
            <a:p>
              <a:pPr lvl="0">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Restrukturizācijas plāna izstrādes, pieņemšanas un tā apstiprināšanas no kreditoru </a:t>
              </a:r>
              <a:r>
                <a:rPr lang="lv-LV" sz="1200" dirty="0">
                  <a:solidFill>
                    <a:prstClr val="black"/>
                  </a:solidFill>
                  <a:latin typeface="arial" panose="020B0604020202020204" pitchFamily="34" charset="0"/>
                  <a:cs typeface="Arial" panose="020B0604020202020204" pitchFamily="34" charset="0"/>
                </a:rPr>
                <a:t>puses process.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ĀTAP restrukturizācijas plāns tiek izstrādāts un </a:t>
              </a:r>
              <a:r>
                <a:rPr lang="lv-LV" sz="1200" dirty="0">
                  <a:solidFill>
                    <a:prstClr val="black"/>
                  </a:solidFill>
                  <a:latin typeface="arial" panose="020B0604020202020204" pitchFamily="34" charset="0"/>
                  <a:cs typeface="Arial" panose="020B0604020202020204" pitchFamily="34" charset="0"/>
                </a:rPr>
                <a:t>saskaņots ar kreditoru vairākumu</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pirms pieteikuma iesniegšanas tiesā, bet TAP restrukturizācijas plānu parasti izstrādā un apstiprina kreditori pēc pieteikuma par procesa ierosināšanu iesniegšanas tiesā</a:t>
              </a:r>
              <a:r>
                <a:rPr lang="lv-LV" sz="1200" dirty="0">
                  <a:solidFill>
                    <a:prstClr val="black"/>
                  </a:solidFill>
                  <a:latin typeface="arial" panose="020B0604020202020204" pitchFamily="34" charset="0"/>
                  <a:cs typeface="Arial" panose="020B0604020202020204" pitchFamily="34" charset="0"/>
                </a:rPr>
                <a:t>. </a:t>
              </a:r>
              <a:endParaRPr kumimoji="0" lang="lv-LV"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Freeform 23">
              <a:extLst>
                <a:ext uri="{FF2B5EF4-FFF2-40B4-BE49-F238E27FC236}">
                  <a16:creationId xmlns:a16="http://schemas.microsoft.com/office/drawing/2014/main" id="{59BA6287-9263-4C3A-BEE3-AD82450D4C5B}"/>
                </a:ext>
              </a:extLst>
            </p:cNvPr>
            <p:cNvSpPr>
              <a:spLocks noChangeAspect="1"/>
            </p:cNvSpPr>
            <p:nvPr/>
          </p:nvSpPr>
          <p:spPr bwMode="auto">
            <a:xfrm flipH="1">
              <a:off x="562768" y="4765479"/>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43" name="Group 42">
            <a:extLst>
              <a:ext uri="{FF2B5EF4-FFF2-40B4-BE49-F238E27FC236}">
                <a16:creationId xmlns:a16="http://schemas.microsoft.com/office/drawing/2014/main" id="{225AE793-ED7A-48DB-9482-4AB1069E1053}"/>
              </a:ext>
            </a:extLst>
          </p:cNvPr>
          <p:cNvGrpSpPr/>
          <p:nvPr/>
        </p:nvGrpSpPr>
        <p:grpSpPr>
          <a:xfrm>
            <a:off x="407988" y="5358626"/>
            <a:ext cx="11221245" cy="738664"/>
            <a:chOff x="562768" y="5727629"/>
            <a:chExt cx="11221245" cy="738664"/>
          </a:xfrm>
        </p:grpSpPr>
        <p:sp>
          <p:nvSpPr>
            <p:cNvPr id="21" name="TextBox 20">
              <a:extLst>
                <a:ext uri="{FF2B5EF4-FFF2-40B4-BE49-F238E27FC236}">
                  <a16:creationId xmlns:a16="http://schemas.microsoft.com/office/drawing/2014/main" id="{C88F45D1-4064-4372-8E44-1BD62F4196D5}"/>
                </a:ext>
              </a:extLst>
            </p:cNvPr>
            <p:cNvSpPr txBox="1"/>
            <p:nvPr/>
          </p:nvSpPr>
          <p:spPr>
            <a:xfrm>
              <a:off x="771525" y="5727629"/>
              <a:ext cx="11012488" cy="738664"/>
            </a:xfrm>
            <a:prstGeom prst="rect">
              <a:avLst/>
            </a:prstGeom>
            <a:noFill/>
          </p:spPr>
          <p:txBody>
            <a:bodyPr wrap="square" lIns="0" tIns="0" rIns="0" bIns="0" rtlCol="0">
              <a:spAutoFit/>
            </a:bodyPr>
            <a:lstStyle/>
            <a:p>
              <a:pPr lvl="0">
                <a:defRPr/>
              </a:pPr>
              <a:r>
                <a:rPr lang="lv-lv" sz="1200" dirty="0">
                  <a:solidFill>
                    <a:prstClr val="black"/>
                  </a:solidFill>
                  <a:latin typeface="arial" panose="020B0604020202020204" pitchFamily="34" charset="0"/>
                  <a:cs typeface="Arial" panose="020B0604020202020204" pitchFamily="34" charset="0"/>
                </a:rPr>
                <a:t>Parādnieki, kas ierosina TAP, gūst labumu no tūlītējas tiesas aizsardzības</a:t>
              </a:r>
              <a:r>
                <a:rPr lang="lv-LV" sz="1200" dirty="0">
                  <a:solidFill>
                    <a:prstClr val="black"/>
                  </a:solidFill>
                  <a:latin typeface="arial" panose="020B0604020202020204" pitchFamily="34" charset="0"/>
                  <a:cs typeface="Arial" panose="020B0604020202020204" pitchFamily="34" charset="0"/>
                </a:rPr>
                <a:t>, kas sākotnēji tiek piešķirts uz noteiktu aizsardzības periodu</a:t>
              </a:r>
              <a:r>
                <a:rPr lang="lv-lv" sz="1200" dirty="0">
                  <a:solidFill>
                    <a:prstClr val="black"/>
                  </a:solidFill>
                  <a:latin typeface="arial" panose="020B0604020202020204" pitchFamily="34" charset="0"/>
                  <a:cs typeface="Arial" panose="020B0604020202020204" pitchFamily="34" charset="0"/>
                </a:rPr>
                <a:t>. Tas var būt svarīgi situācijā, kad maz ticams, ka parādniek</a:t>
              </a:r>
              <a:r>
                <a:rPr lang="lv-LV" sz="1200" dirty="0">
                  <a:solidFill>
                    <a:prstClr val="black"/>
                  </a:solidFill>
                  <a:latin typeface="arial" panose="020B0604020202020204" pitchFamily="34" charset="0"/>
                  <a:cs typeface="Arial" panose="020B0604020202020204" pitchFamily="34" charset="0"/>
                </a:rPr>
                <a:t>am izdosies</a:t>
              </a:r>
              <a:r>
                <a:rPr lang="lv-lv" sz="1200" dirty="0">
                  <a:solidFill>
                    <a:prstClr val="black"/>
                  </a:solidFill>
                  <a:latin typeface="arial" panose="020B0604020202020204" pitchFamily="34" charset="0"/>
                  <a:cs typeface="Arial" panose="020B0604020202020204" pitchFamily="34" charset="0"/>
                </a:rPr>
                <a:t> </a:t>
              </a:r>
              <a:r>
                <a:rPr lang="lv-LV" sz="1200" dirty="0">
                  <a:solidFill>
                    <a:prstClr val="black"/>
                  </a:solidFill>
                  <a:latin typeface="arial" panose="020B0604020202020204" pitchFamily="34" charset="0"/>
                  <a:cs typeface="Arial" panose="020B0604020202020204" pitchFamily="34" charset="0"/>
                </a:rPr>
                <a:t>vienoties</a:t>
              </a:r>
              <a:r>
                <a:rPr lang="lv-lv" sz="1200" dirty="0">
                  <a:solidFill>
                    <a:prstClr val="black"/>
                  </a:solidFill>
                  <a:latin typeface="arial" panose="020B0604020202020204" pitchFamily="34" charset="0"/>
                  <a:cs typeface="Arial" panose="020B0604020202020204" pitchFamily="34" charset="0"/>
                </a:rPr>
                <a:t> ar visiem </a:t>
              </a:r>
              <a:r>
                <a:rPr lang="lv-LV" sz="1200" dirty="0">
                  <a:solidFill>
                    <a:prstClr val="black"/>
                  </a:solidFill>
                  <a:latin typeface="arial" panose="020B0604020202020204" pitchFamily="34" charset="0"/>
                  <a:cs typeface="Arial" panose="020B0604020202020204" pitchFamily="34" charset="0"/>
                </a:rPr>
                <a:t>kreditoriem </a:t>
              </a:r>
              <a:r>
                <a:rPr lang="lv-lv" sz="1200" dirty="0">
                  <a:solidFill>
                    <a:prstClr val="black"/>
                  </a:solidFill>
                  <a:latin typeface="arial" panose="020B0604020202020204" pitchFamily="34" charset="0"/>
                  <a:cs typeface="Arial" panose="020B0604020202020204" pitchFamily="34" charset="0"/>
                </a:rPr>
                <a:t>vai kreditoru</a:t>
              </a:r>
              <a:r>
                <a:rPr lang="lv-LV" sz="1200" dirty="0">
                  <a:solidFill>
                    <a:prstClr val="black"/>
                  </a:solidFill>
                  <a:latin typeface="arial" panose="020B0604020202020204" pitchFamily="34" charset="0"/>
                  <a:cs typeface="Arial" panose="020B0604020202020204" pitchFamily="34" charset="0"/>
                </a:rPr>
                <a:t> vairākumu</a:t>
              </a:r>
              <a:r>
                <a:rPr lang="lv-lv" sz="1200" dirty="0">
                  <a:solidFill>
                    <a:prstClr val="black"/>
                  </a:solidFill>
                  <a:latin typeface="arial" panose="020B0604020202020204" pitchFamily="34" charset="0"/>
                  <a:cs typeface="Arial" panose="020B0604020202020204" pitchFamily="34" charset="0"/>
                </a:rPr>
                <a:t>. ĀTAP</a:t>
              </a:r>
              <a:r>
                <a:rPr lang="lv-LV" sz="1200" dirty="0">
                  <a:solidFill>
                    <a:prstClr val="black"/>
                  </a:solidFill>
                  <a:latin typeface="arial" panose="020B0604020202020204" pitchFamily="34" charset="0"/>
                  <a:cs typeface="Arial" panose="020B0604020202020204" pitchFamily="34" charset="0"/>
                </a:rPr>
                <a:t> nav iepriekšminētā sākotnējā aizsardzības jeb </a:t>
              </a:r>
              <a:r>
                <a:rPr lang="lv-LV" sz="1200" dirty="0"/>
                <a:t>atsevišķu izpildes panākšanas darbību apturēšanas</a:t>
              </a:r>
              <a:r>
                <a:rPr lang="lv-LV" sz="1200" dirty="0">
                  <a:solidFill>
                    <a:prstClr val="black"/>
                  </a:solidFill>
                  <a:latin typeface="arial" panose="020B0604020202020204" pitchFamily="34" charset="0"/>
                  <a:cs typeface="Arial" panose="020B0604020202020204" pitchFamily="34" charset="0"/>
                </a:rPr>
                <a:t> perioda</a:t>
              </a:r>
              <a:r>
                <a:rPr lang="lv-lv" sz="1200" dirty="0">
                  <a:solidFill>
                    <a:prstClr val="black"/>
                  </a:solidFill>
                  <a:latin typeface="arial" panose="020B0604020202020204" pitchFamily="34" charset="0"/>
                  <a:cs typeface="Arial" panose="020B0604020202020204" pitchFamily="34" charset="0"/>
                </a:rPr>
                <a:t>, līdz ar to ĀT</a:t>
              </a:r>
              <a:r>
                <a:rPr lang="lv-LV" sz="1200" dirty="0">
                  <a:solidFill>
                    <a:prstClr val="black"/>
                  </a:solidFill>
                  <a:latin typeface="arial" panose="020B0604020202020204" pitchFamily="34" charset="0"/>
                  <a:cs typeface="Arial" panose="020B0604020202020204" pitchFamily="34" charset="0"/>
                </a:rPr>
                <a:t>AP</a:t>
              </a:r>
              <a:r>
                <a:rPr lang="lv-lv" sz="1200" dirty="0">
                  <a:solidFill>
                    <a:prstClr val="black"/>
                  </a:solidFill>
                  <a:latin typeface="arial" panose="020B0604020202020204" pitchFamily="34" charset="0"/>
                  <a:cs typeface="Arial" panose="020B0604020202020204" pitchFamily="34" charset="0"/>
                </a:rPr>
                <a:t> biežāk izmanto </a:t>
              </a:r>
              <a:r>
                <a:rPr lang="lv-LV" sz="1200" dirty="0">
                  <a:solidFill>
                    <a:prstClr val="black"/>
                  </a:solidFill>
                  <a:latin typeface="arial" panose="020B0604020202020204" pitchFamily="34" charset="0"/>
                  <a:cs typeface="Arial" panose="020B0604020202020204" pitchFamily="34" charset="0"/>
                </a:rPr>
                <a:t>kā</a:t>
              </a:r>
              <a:r>
                <a:rPr lang="lv-lv" sz="1200" dirty="0">
                  <a:solidFill>
                    <a:prstClr val="black"/>
                  </a:solidFill>
                  <a:latin typeface="arial" panose="020B0604020202020204" pitchFamily="34" charset="0"/>
                  <a:cs typeface="Arial" panose="020B0604020202020204" pitchFamily="34" charset="0"/>
                </a:rPr>
                <a:t> </a:t>
              </a:r>
              <a:r>
                <a:rPr lang="lv-LV" sz="1200" dirty="0">
                  <a:solidFill>
                    <a:prstClr val="black"/>
                  </a:solidFill>
                  <a:latin typeface="arial" panose="020B0604020202020204" pitchFamily="34" charset="0"/>
                  <a:cs typeface="Arial" panose="020B0604020202020204" pitchFamily="34" charset="0"/>
                </a:rPr>
                <a:t>parādu restrukturizācijas </a:t>
              </a:r>
              <a:r>
                <a:rPr lang="lv-lv" sz="1200" dirty="0">
                  <a:solidFill>
                    <a:prstClr val="black"/>
                  </a:solidFill>
                  <a:latin typeface="arial" panose="020B0604020202020204" pitchFamily="34" charset="0"/>
                  <a:cs typeface="Arial" panose="020B0604020202020204" pitchFamily="34" charset="0"/>
                </a:rPr>
                <a:t>rīku</a:t>
              </a:r>
              <a:r>
                <a:rPr lang="lv-LV" sz="1200" dirty="0">
                  <a:solidFill>
                    <a:prstClr val="black"/>
                  </a:solidFill>
                  <a:latin typeface="arial" panose="020B0604020202020204" pitchFamily="34" charset="0"/>
                  <a:cs typeface="Arial" panose="020B0604020202020204" pitchFamily="34" charset="0"/>
                </a:rPr>
                <a:t>, kad restrukturizācijas plāna i</a:t>
              </a:r>
              <a:r>
                <a:rPr lang="lv-lv" sz="1200" dirty="0">
                  <a:solidFill>
                    <a:prstClr val="black"/>
                  </a:solidFill>
                  <a:latin typeface="arial" panose="020B0604020202020204" pitchFamily="34" charset="0"/>
                  <a:cs typeface="Arial" panose="020B0604020202020204" pitchFamily="34" charset="0"/>
                </a:rPr>
                <a:t>zstrāde</a:t>
              </a:r>
              <a:r>
                <a:rPr lang="lv-LV" sz="1200" dirty="0">
                  <a:solidFill>
                    <a:prstClr val="black"/>
                  </a:solidFill>
                  <a:latin typeface="arial" panose="020B0604020202020204" pitchFamily="34" charset="0"/>
                  <a:cs typeface="Arial" panose="020B0604020202020204" pitchFamily="34" charset="0"/>
                </a:rPr>
                <a:t> un saskaņošana </a:t>
              </a:r>
              <a:r>
                <a:rPr lang="lv-lv" sz="1200" dirty="0">
                  <a:solidFill>
                    <a:prstClr val="black"/>
                  </a:solidFill>
                  <a:latin typeface="arial" panose="020B0604020202020204" pitchFamily="34" charset="0"/>
                  <a:cs typeface="Arial" panose="020B0604020202020204" pitchFamily="34" charset="0"/>
                </a:rPr>
                <a:t>ar kreditoru</a:t>
              </a:r>
              <a:r>
                <a:rPr lang="lv-LV" sz="1200" dirty="0">
                  <a:solidFill>
                    <a:prstClr val="black"/>
                  </a:solidFill>
                  <a:latin typeface="arial" panose="020B0604020202020204" pitchFamily="34" charset="0"/>
                  <a:cs typeface="Arial" panose="020B0604020202020204" pitchFamily="34" charset="0"/>
                </a:rPr>
                <a:t> vairākumu ir notikusi jau pirms pieteikuma par procesa ierosināšanu </a:t>
              </a:r>
              <a:r>
                <a:rPr lang="lv-lv" sz="1200" dirty="0">
                  <a:solidFill>
                    <a:prstClr val="black"/>
                  </a:solidFill>
                  <a:latin typeface="arial" panose="020B0604020202020204" pitchFamily="34" charset="0"/>
                  <a:cs typeface="Arial" panose="020B0604020202020204" pitchFamily="34" charset="0"/>
                </a:rPr>
                <a:t>iesniegšan</a:t>
              </a:r>
              <a:r>
                <a:rPr lang="lv-LV" sz="1200" dirty="0">
                  <a:solidFill>
                    <a:prstClr val="black"/>
                  </a:solidFill>
                  <a:latin typeface="arial" panose="020B0604020202020204" pitchFamily="34" charset="0"/>
                  <a:cs typeface="Arial" panose="020B0604020202020204" pitchFamily="34" charset="0"/>
                </a:rPr>
                <a:t>as</a:t>
              </a:r>
              <a:r>
                <a:rPr lang="lv-lv" sz="1200" dirty="0">
                  <a:solidFill>
                    <a:prstClr val="black"/>
                  </a:solidFill>
                  <a:latin typeface="arial" panose="020B0604020202020204" pitchFamily="34" charset="0"/>
                  <a:cs typeface="Arial" panose="020B0604020202020204" pitchFamily="34" charset="0"/>
                </a:rPr>
                <a:t> tiesā.</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2" name="Freeform 23">
              <a:extLst>
                <a:ext uri="{FF2B5EF4-FFF2-40B4-BE49-F238E27FC236}">
                  <a16:creationId xmlns:a16="http://schemas.microsoft.com/office/drawing/2014/main" id="{D8036DB5-8164-4049-8298-6323F3A973C9}"/>
                </a:ext>
              </a:extLst>
            </p:cNvPr>
            <p:cNvSpPr>
              <a:spLocks noChangeAspect="1"/>
            </p:cNvSpPr>
            <p:nvPr/>
          </p:nvSpPr>
          <p:spPr bwMode="auto">
            <a:xfrm flipH="1">
              <a:off x="562768" y="5890864"/>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cxnSp>
        <p:nvCxnSpPr>
          <p:cNvPr id="48" name="Straight Connector 47">
            <a:extLst>
              <a:ext uri="{FF2B5EF4-FFF2-40B4-BE49-F238E27FC236}">
                <a16:creationId xmlns:a16="http://schemas.microsoft.com/office/drawing/2014/main" id="{110A70C6-FFD2-4B9F-84BA-C536621E6197}"/>
              </a:ext>
            </a:extLst>
          </p:cNvPr>
          <p:cNvCxnSpPr/>
          <p:nvPr/>
        </p:nvCxnSpPr>
        <p:spPr>
          <a:xfrm>
            <a:off x="771526" y="2817965"/>
            <a:ext cx="110124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5A2FC7B-D505-4D80-8516-6A1D96865738}"/>
              </a:ext>
            </a:extLst>
          </p:cNvPr>
          <p:cNvCxnSpPr/>
          <p:nvPr/>
        </p:nvCxnSpPr>
        <p:spPr>
          <a:xfrm>
            <a:off x="771526" y="3338173"/>
            <a:ext cx="110124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5094819-89AA-49A2-8846-573AD97727D9}"/>
              </a:ext>
            </a:extLst>
          </p:cNvPr>
          <p:cNvCxnSpPr/>
          <p:nvPr/>
        </p:nvCxnSpPr>
        <p:spPr>
          <a:xfrm>
            <a:off x="771526" y="5334188"/>
            <a:ext cx="110124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7" name="Slide Number Placeholder 5">
            <a:extLst>
              <a:ext uri="{FF2B5EF4-FFF2-40B4-BE49-F238E27FC236}">
                <a16:creationId xmlns:a16="http://schemas.microsoft.com/office/drawing/2014/main" id="{96743F44-5D6A-4190-A865-829F26CFDB66}"/>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32</a:t>
            </a:fld>
            <a:endParaRPr lang="en-GB" noProof="0"/>
          </a:p>
        </p:txBody>
      </p:sp>
    </p:spTree>
    <p:extLst>
      <p:ext uri="{BB962C8B-B14F-4D97-AF65-F5344CB8AC3E}">
        <p14:creationId xmlns:p14="http://schemas.microsoft.com/office/powerpoint/2010/main" val="2074410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E3E3A3E-1D6C-4B22-B44F-7623A37557E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46"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0E3E3A3E-1D6C-4B22-B44F-7623A37557E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B4C2547C-4114-4F65-8784-A92C8923FD1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6" name="Title 5">
            <a:extLst>
              <a:ext uri="{FF2B5EF4-FFF2-40B4-BE49-F238E27FC236}">
                <a16:creationId xmlns:a16="http://schemas.microsoft.com/office/drawing/2014/main" id="{EC6013AF-D1FD-40AD-BC95-CBD3C8E37D01}"/>
              </a:ext>
            </a:extLst>
          </p:cNvPr>
          <p:cNvSpPr>
            <a:spLocks noGrp="1"/>
          </p:cNvSpPr>
          <p:nvPr>
            <p:ph type="title"/>
          </p:nvPr>
        </p:nvSpPr>
        <p:spPr/>
        <p:txBody>
          <a:bodyPr rtlCol="0"/>
          <a:lstStyle/>
          <a:p>
            <a:pPr rtl="0"/>
            <a:r>
              <a:rPr lang="lv-lv" dirty="0"/>
              <a:t>8. pielikums: TAP un tā </a:t>
            </a:r>
            <a:r>
              <a:rPr lang="lv-lv" dirty="0" err="1"/>
              <a:t>apakštips</a:t>
            </a:r>
            <a:r>
              <a:rPr lang="lv-lv" dirty="0"/>
              <a:t> – ĀTAP</a:t>
            </a:r>
          </a:p>
        </p:txBody>
      </p:sp>
      <p:sp>
        <p:nvSpPr>
          <p:cNvPr id="13" name="Rectangle 12">
            <a:extLst>
              <a:ext uri="{FF2B5EF4-FFF2-40B4-BE49-F238E27FC236}">
                <a16:creationId xmlns:a16="http://schemas.microsoft.com/office/drawing/2014/main" id="{17E6C8AF-5763-4220-841B-7AE2F4EC993D}"/>
              </a:ext>
            </a:extLst>
          </p:cNvPr>
          <p:cNvSpPr/>
          <p:nvPr/>
        </p:nvSpPr>
        <p:spPr>
          <a:xfrm>
            <a:off x="0" y="1984868"/>
            <a:ext cx="895545" cy="32543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a:ln>
                  <a:noFill/>
                </a:ln>
                <a:solidFill>
                  <a:prstClr val="white"/>
                </a:solidFill>
                <a:effectLst/>
                <a:uLnTx/>
                <a:uFillTx/>
                <a:latin typeface="arial" panose="020B0604020202020204" pitchFamily="34" charset="0"/>
                <a:ea typeface="+mn-ea"/>
                <a:cs typeface="Arial" panose="020B0604020202020204" pitchFamily="34" charset="0"/>
              </a:rPr>
              <a:t>ĀTAP</a:t>
            </a:r>
            <a:endParaRPr kumimoji="0" lang="pl-PL" sz="1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66E3EE07-2632-42C5-B138-63EC98FC7EE4}"/>
              </a:ext>
            </a:extLst>
          </p:cNvPr>
          <p:cNvSpPr txBox="1"/>
          <p:nvPr/>
        </p:nvSpPr>
        <p:spPr>
          <a:xfrm>
            <a:off x="895546" y="1984868"/>
            <a:ext cx="10888467" cy="646331"/>
          </a:xfrm>
          <a:prstGeom prst="rect">
            <a:avLst/>
          </a:prstGeom>
          <a:noFill/>
        </p:spPr>
        <p:txBody>
          <a:bodyPr wrap="square" tIns="0" bIns="0" rtlCol="0">
            <a:spAutoFit/>
          </a:bodyPr>
          <a:lstStyle/>
          <a:p>
            <a:pPr lvl="0" algn="just">
              <a:defRPr/>
            </a:pPr>
            <a:r>
              <a:rPr lang="lv-LV" sz="1050" b="0" i="0" u="none" strike="noStrike" kern="1200" cap="none" spc="0" normalizeH="0" dirty="0">
                <a:ln>
                  <a:noFill/>
                </a:ln>
                <a:solidFill>
                  <a:prstClr val="black"/>
                </a:solidFill>
                <a:effectLst/>
                <a:uLnTx/>
                <a:uFillTx/>
                <a:latin typeface="arial" panose="020B0604020202020204" pitchFamily="34" charset="0"/>
                <a:ea typeface="+mn-ea"/>
                <a:cs typeface="Arial" panose="020B0604020202020204" pitchFamily="34" charset="0"/>
              </a:rPr>
              <a:t>regulē Maksātnespējas likuma VIII nodaļa „</a:t>
            </a:r>
            <a:r>
              <a:rPr lang="lv-LV" sz="1050" dirty="0">
                <a:solidFill>
                  <a:prstClr val="black"/>
                </a:solidFill>
                <a:latin typeface="arial" panose="020B0604020202020204" pitchFamily="34" charset="0"/>
                <a:cs typeface="Arial" panose="020B0604020202020204" pitchFamily="34" charset="0"/>
              </a:rPr>
              <a:t>Ārpustiesas tiesiskās aizsardzības process</a:t>
            </a:r>
            <a:r>
              <a:rPr lang="lv-LV" sz="1050" b="0" i="0" u="none" strike="noStrike" kern="1200" cap="none" spc="0" normalizeH="0" dirty="0">
                <a:ln>
                  <a:noFill/>
                </a:ln>
                <a:solidFill>
                  <a:prstClr val="black"/>
                </a:solidFill>
                <a:effectLst/>
                <a:uLnTx/>
                <a:uFillTx/>
                <a:latin typeface="arial" panose="020B0604020202020204" pitchFamily="34" charset="0"/>
                <a:ea typeface="+mn-ea"/>
                <a:cs typeface="Arial" panose="020B0604020202020204" pitchFamily="34" charset="0"/>
              </a:rPr>
              <a:t>”, un tos var izmantot juridiskas personas, personālsabiedrības, individuālie komersanti, ārvalstīs reģistrētas personas, kas veic pastāvīgu saimniecisko darbību Latvijā, un lauksaimniecības produktu ražotāji, kuriem ir labas izredzes panākt vienošanos ar kreditoru vairākumu un nav riska, ka kreditors veiks individuālas </a:t>
            </a:r>
            <a:r>
              <a:rPr lang="lv-LV" sz="1050" dirty="0">
                <a:solidFill>
                  <a:prstClr val="black"/>
                </a:solidFill>
                <a:latin typeface="arial" panose="020B0604020202020204" pitchFamily="34" charset="0"/>
                <a:cs typeface="Arial" panose="020B0604020202020204" pitchFamily="34" charset="0"/>
              </a:rPr>
              <a:t>jeb </a:t>
            </a:r>
            <a:r>
              <a:rPr lang="lv-LV" sz="1050" b="0" i="0" u="none" strike="noStrike" kern="1200" cap="none" spc="0" normalizeH="0" dirty="0">
                <a:ln>
                  <a:noFill/>
                </a:ln>
                <a:solidFill>
                  <a:prstClr val="black"/>
                </a:solidFill>
                <a:effectLst/>
                <a:uLnTx/>
                <a:uFillTx/>
                <a:latin typeface="arial" panose="020B0604020202020204" pitchFamily="34" charset="0"/>
                <a:ea typeface="+mn-ea"/>
                <a:cs typeface="Arial" panose="020B0604020202020204" pitchFamily="34" charset="0"/>
              </a:rPr>
              <a:t>atsevišķas darbības pret uzņēmumu, kas varētu nopietni apdraudēt restrukturizācijas </a:t>
            </a:r>
            <a:r>
              <a:rPr lang="lv-LV" sz="1050" dirty="0">
                <a:solidFill>
                  <a:prstClr val="black"/>
                </a:solidFill>
                <a:latin typeface="arial" panose="020B0604020202020204" pitchFamily="34" charset="0"/>
                <a:cs typeface="Arial" panose="020B0604020202020204" pitchFamily="34" charset="0"/>
              </a:rPr>
              <a:t>p</a:t>
            </a:r>
            <a:r>
              <a:rPr lang="lv-LV" sz="1050" b="0" i="0" u="none" strike="noStrike" kern="1200" cap="none" spc="0" normalizeH="0" dirty="0">
                <a:ln>
                  <a:noFill/>
                </a:ln>
                <a:solidFill>
                  <a:prstClr val="black"/>
                </a:solidFill>
                <a:effectLst/>
                <a:uLnTx/>
                <a:uFillTx/>
                <a:latin typeface="arial" panose="020B0604020202020204" pitchFamily="34" charset="0"/>
                <a:ea typeface="+mn-ea"/>
                <a:cs typeface="Arial" panose="020B0604020202020204" pitchFamily="34" charset="0"/>
              </a:rPr>
              <a:t>lāna izstrādi, saskaņošanu un īstenošanu. ĀTAP piemēro tās pašas Maksātnespējas likuma normas, kas attiecas uz TAP, ja vien Maksātnespējas likuma VIII nodaļā nav noteikts citādi.</a:t>
            </a:r>
          </a:p>
        </p:txBody>
      </p:sp>
      <p:sp>
        <p:nvSpPr>
          <p:cNvPr id="24" name="Rectangle 23">
            <a:extLst>
              <a:ext uri="{FF2B5EF4-FFF2-40B4-BE49-F238E27FC236}">
                <a16:creationId xmlns:a16="http://schemas.microsoft.com/office/drawing/2014/main" id="{6ECFF486-BD92-46FA-8714-5B6FEFE0F7A1}"/>
              </a:ext>
            </a:extLst>
          </p:cNvPr>
          <p:cNvSpPr/>
          <p:nvPr/>
        </p:nvSpPr>
        <p:spPr>
          <a:xfrm>
            <a:off x="6096000" y="2846003"/>
            <a:ext cx="5554663" cy="325437"/>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a:ln>
                  <a:noFill/>
                </a:ln>
                <a:solidFill>
                  <a:prstClr val="white"/>
                </a:solidFill>
                <a:effectLst/>
                <a:uLnTx/>
                <a:uFillTx/>
                <a:latin typeface="arial" panose="020B0604020202020204" pitchFamily="34" charset="0"/>
                <a:ea typeface="+mn-ea"/>
                <a:cs typeface="Arial" panose="020B0604020202020204" pitchFamily="34" charset="0"/>
              </a:rPr>
              <a:t>ĀTAP</a:t>
            </a:r>
            <a:endParaRPr kumimoji="0" lang="pl-PL" sz="12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id="{EDF83271-1044-44CE-82D7-865FA3C0F2E3}"/>
              </a:ext>
            </a:extLst>
          </p:cNvPr>
          <p:cNvSpPr/>
          <p:nvPr/>
        </p:nvSpPr>
        <p:spPr>
          <a:xfrm>
            <a:off x="407987" y="2846003"/>
            <a:ext cx="5554663" cy="32543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72000" b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a:ln>
                  <a:noFill/>
                </a:ln>
                <a:solidFill>
                  <a:prstClr val="white"/>
                </a:solidFill>
                <a:effectLst/>
                <a:uLnTx/>
                <a:uFillTx/>
                <a:latin typeface="arial" panose="020B0604020202020204" pitchFamily="34" charset="0"/>
                <a:ea typeface="+mn-ea"/>
                <a:cs typeface="Arial" panose="020B0604020202020204" pitchFamily="34" charset="0"/>
              </a:rPr>
              <a:t>TAP</a:t>
            </a:r>
            <a:endParaRPr kumimoji="0" lang="pl-PL" sz="1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id="{4EEBA131-7006-4D9B-A1F3-3AD26906E818}"/>
              </a:ext>
            </a:extLst>
          </p:cNvPr>
          <p:cNvSpPr/>
          <p:nvPr/>
        </p:nvSpPr>
        <p:spPr>
          <a:xfrm>
            <a:off x="6096000" y="3253550"/>
            <a:ext cx="5554590" cy="2574807"/>
          </a:xfrm>
          <a:prstGeom prst="rect">
            <a:avLst/>
          </a:prstGeom>
          <a:noFill/>
          <a:ln w="19050">
            <a:noFill/>
            <a:prstDash val="dash"/>
          </a:ln>
        </p:spPr>
        <p:txBody>
          <a:bodyPr wrap="square" lIns="0" tIns="0" rIns="0" bIns="0" rtlCol="0">
            <a:spAutoFit/>
          </a:bodyPr>
          <a:lstStyle/>
          <a:p>
            <a:pPr marL="171450" lvl="0" indent="-171450" algn="just" rtl="0">
              <a:lnSpc>
                <a:spcPct val="107000"/>
              </a:lnSpc>
              <a:spcAft>
                <a:spcPts val="800"/>
              </a:spcAft>
              <a:buFont typeface="Arial" panose="020B0604020202020204" pitchFamily="34" charset="0"/>
              <a:buChar char="•"/>
              <a:defRPr/>
            </a:pPr>
            <a:r>
              <a:rPr lang="lv-LV" sz="1050" dirty="0">
                <a:solidFill>
                  <a:prstClr val="black"/>
                </a:solidFill>
                <a:latin typeface="arial" panose="020B0604020202020204" pitchFamily="34" charset="0"/>
                <a:cs typeface="Arial" panose="020B0604020202020204" pitchFamily="34" charset="0"/>
              </a:rPr>
              <a:t>Restrukturizācijas plāns ir jāsaskaņo ar kreditoriem.</a:t>
            </a:r>
          </a:p>
          <a:p>
            <a:pPr marL="171450" lvl="0" indent="-171450" algn="just" rtl="0">
              <a:lnSpc>
                <a:spcPct val="107000"/>
              </a:lnSpc>
              <a:spcAft>
                <a:spcPts val="800"/>
              </a:spcAft>
              <a:buFont typeface="Arial" panose="020B0604020202020204" pitchFamily="34" charset="0"/>
              <a:buChar char="•"/>
              <a:defRPr/>
            </a:pPr>
            <a:r>
              <a:rPr lang="lv-LV" sz="1050" dirty="0">
                <a:solidFill>
                  <a:prstClr val="black"/>
                </a:solidFill>
                <a:latin typeface="arial" panose="020B0604020202020204" pitchFamily="34" charset="0"/>
                <a:cs typeface="Arial" panose="020B0604020202020204" pitchFamily="34" charset="0"/>
              </a:rPr>
              <a:t>Uzraugošās personas izvēle arī ir jāsaskaņo ar kreditoriem.</a:t>
            </a:r>
          </a:p>
          <a:p>
            <a:pPr marL="171450" lvl="0" indent="-171450" algn="just" rtl="0">
              <a:lnSpc>
                <a:spcPct val="107000"/>
              </a:lnSpc>
              <a:spcAft>
                <a:spcPts val="800"/>
              </a:spcAft>
              <a:buFont typeface="Arial" panose="020B0604020202020204" pitchFamily="34" charset="0"/>
              <a:buChar char="•"/>
              <a:defRPr/>
            </a:pPr>
            <a:r>
              <a:rPr lang="lv-LV" sz="1050" dirty="0">
                <a:solidFill>
                  <a:prstClr val="black"/>
                </a:solidFill>
                <a:latin typeface="arial" panose="020B0604020202020204" pitchFamily="34" charset="0"/>
                <a:cs typeface="Arial" panose="020B0604020202020204" pitchFamily="34" charset="0"/>
              </a:rPr>
              <a:t>Restrukturizācijas plānā jāiekļauj metodes, kas ļautu novērst parādnieka finanšu grūtības.</a:t>
            </a:r>
          </a:p>
          <a:p>
            <a:pPr marL="171450" lvl="0" indent="-171450" algn="just" rtl="0">
              <a:lnSpc>
                <a:spcPct val="107000"/>
              </a:lnSpc>
              <a:spcAft>
                <a:spcPts val="800"/>
              </a:spcAft>
              <a:buFont typeface="Arial" panose="020B0604020202020204" pitchFamily="34" charset="0"/>
              <a:buChar char="•"/>
              <a:defRPr/>
            </a:pPr>
            <a:endParaRPr lang="lv-LV" sz="1050" dirty="0">
              <a:solidFill>
                <a:prstClr val="black"/>
              </a:solidFill>
              <a:latin typeface="arial" panose="020B0604020202020204" pitchFamily="34" charset="0"/>
              <a:cs typeface="Arial" panose="020B0604020202020204" pitchFamily="34" charset="0"/>
            </a:endParaRPr>
          </a:p>
          <a:p>
            <a:pPr lvl="0" algn="just">
              <a:lnSpc>
                <a:spcPct val="107000"/>
              </a:lnSpc>
              <a:spcAft>
                <a:spcPts val="800"/>
              </a:spcAft>
              <a:defRPr/>
            </a:pPr>
            <a:r>
              <a:rPr lang="lv-LV" sz="1050" b="1" dirty="0">
                <a:solidFill>
                  <a:srgbClr val="990066"/>
                </a:solidFill>
                <a:latin typeface="arial" panose="020B0604020202020204" pitchFamily="34" charset="0"/>
                <a:cs typeface="Arial" panose="020B0604020202020204" pitchFamily="34" charset="0"/>
              </a:rPr>
              <a:t>Uzraugošā persona</a:t>
            </a:r>
            <a:r>
              <a:rPr lang="lv-LV" sz="1050" dirty="0">
                <a:solidFill>
                  <a:prstClr val="black"/>
                </a:solidFill>
                <a:latin typeface="arial" panose="020B0604020202020204" pitchFamily="34" charset="0"/>
                <a:cs typeface="Arial" panose="020B0604020202020204" pitchFamily="34" charset="0"/>
              </a:rPr>
              <a:t> novērtē restrukturizācijas plānu un sagatavo atzinumu, bet parādnieks nosūta restrukturizācijas plānu kopā ar uzraugošās personas atzinumu par restrukturizācijas plānu tiesai un tiem kreditoriem, kuri nav saskaņojuši restrukturizācijas plānu. </a:t>
            </a:r>
          </a:p>
          <a:p>
            <a:pPr lvl="0" algn="just">
              <a:lnSpc>
                <a:spcPct val="107000"/>
              </a:lnSpc>
              <a:spcAft>
                <a:spcPts val="800"/>
              </a:spcAft>
              <a:defRPr/>
            </a:pPr>
            <a:r>
              <a:rPr lang="lv-lv" sz="1050" dirty="0">
                <a:solidFill>
                  <a:prstClr val="black"/>
                </a:solidFill>
                <a:latin typeface="arial" panose="020B0604020202020204" pitchFamily="34" charset="0"/>
                <a:cs typeface="Arial" panose="020B0604020202020204" pitchFamily="34" charset="0"/>
              </a:rPr>
              <a:t>Ja tiesa apstiprina </a:t>
            </a:r>
            <a:r>
              <a:rPr lang="lv-LV" sz="1050" dirty="0">
                <a:solidFill>
                  <a:prstClr val="black"/>
                </a:solidFill>
                <a:latin typeface="arial" panose="020B0604020202020204" pitchFamily="34" charset="0"/>
                <a:cs typeface="Arial" panose="020B0604020202020204" pitchFamily="34" charset="0"/>
              </a:rPr>
              <a:t>r</a:t>
            </a:r>
            <a:r>
              <a:rPr lang="lv-lv" sz="1050" dirty="0">
                <a:solidFill>
                  <a:prstClr val="black"/>
                </a:solidFill>
                <a:latin typeface="arial" panose="020B0604020202020204" pitchFamily="34" charset="0"/>
                <a:cs typeface="Arial" panose="020B0604020202020204" pitchFamily="34" charset="0"/>
              </a:rPr>
              <a:t>estrukturizācijas plānu,</a:t>
            </a:r>
            <a:r>
              <a:rPr lang="lv-LV" sz="1050" dirty="0">
                <a:solidFill>
                  <a:prstClr val="black"/>
                </a:solidFill>
                <a:latin typeface="arial" panose="020B0604020202020204" pitchFamily="34" charset="0"/>
                <a:cs typeface="Arial" panose="020B0604020202020204" pitchFamily="34" charset="0"/>
              </a:rPr>
              <a:t> sākotnēji</a:t>
            </a:r>
            <a:r>
              <a:rPr lang="lv-lv" sz="1050" dirty="0">
                <a:solidFill>
                  <a:prstClr val="black"/>
                </a:solidFill>
                <a:latin typeface="arial" panose="020B0604020202020204" pitchFamily="34" charset="0"/>
                <a:cs typeface="Arial" panose="020B0604020202020204" pitchFamily="34" charset="0"/>
              </a:rPr>
              <a:t> </a:t>
            </a:r>
            <a:r>
              <a:rPr lang="lv-LV" sz="1050" dirty="0">
                <a:solidFill>
                  <a:prstClr val="black"/>
                </a:solidFill>
                <a:latin typeface="arial" panose="020B0604020202020204" pitchFamily="34" charset="0"/>
                <a:cs typeface="Arial" panose="020B0604020202020204" pitchFamily="34" charset="0"/>
              </a:rPr>
              <a:t>parādniekam termiņš tā īstenošanai ir līdz diviem gadiem</a:t>
            </a:r>
            <a:r>
              <a:rPr lang="lv-lv" sz="1050" dirty="0">
                <a:solidFill>
                  <a:prstClr val="black"/>
                </a:solidFill>
                <a:latin typeface="arial" panose="020B0604020202020204" pitchFamily="34" charset="0"/>
                <a:cs typeface="Arial" panose="020B0604020202020204" pitchFamily="34" charset="0"/>
              </a:rPr>
              <a:t>, ja vien kreditoru vairākums nepiekrīt pagarināt šo periodu vēl par diviem gadiem. </a:t>
            </a:r>
            <a:r>
              <a:rPr lang="lv-LV" sz="1050" dirty="0">
                <a:solidFill>
                  <a:prstClr val="black"/>
                </a:solidFill>
                <a:latin typeface="arial" panose="020B0604020202020204" pitchFamily="34" charset="0"/>
                <a:cs typeface="Arial" panose="020B0604020202020204" pitchFamily="34" charset="0"/>
              </a:rPr>
              <a:t>Restrukturizācijas plāna īstenošana var ietvert parādu, kam ir pienācis atmaksas termiņš, atlikšanu, īpašuma pārdošanu un parādnieka kapitāla palielināšanu (piemēram, ar īpašnieku ieguldījumiem pašu kapitālā) un citas metodes, kas atbilst TAP mērķim.</a:t>
            </a:r>
            <a:endPar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977B5281-F4F4-40A5-8075-DC0266E31731}"/>
              </a:ext>
            </a:extLst>
          </p:cNvPr>
          <p:cNvSpPr/>
          <p:nvPr/>
        </p:nvSpPr>
        <p:spPr>
          <a:xfrm>
            <a:off x="408060" y="3253550"/>
            <a:ext cx="5554590" cy="3336554"/>
          </a:xfrm>
          <a:prstGeom prst="rect">
            <a:avLst/>
          </a:prstGeom>
          <a:noFill/>
          <a:ln w="19050">
            <a:noFill/>
            <a:prstDash val="dash"/>
          </a:ln>
        </p:spPr>
        <p:txBody>
          <a:bodyPr wrap="square" lIns="0" tIns="0" rIns="0" bIns="0" rtlCol="0">
            <a:spAutoFit/>
          </a:bodyPr>
          <a:lstStyle/>
          <a:p>
            <a:pPr marL="171450" lvl="0" indent="-171450" algn="just" rtl="0">
              <a:lnSpc>
                <a:spcPct val="107000"/>
              </a:lnSpc>
              <a:spcAft>
                <a:spcPts val="800"/>
              </a:spcAft>
              <a:buFont typeface="Arial" panose="020B0604020202020204" pitchFamily="34" charset="0"/>
              <a:buChar char="•"/>
              <a:defRPr/>
            </a:pPr>
            <a:r>
              <a:rPr lang="lv-lv" sz="1050" dirty="0">
                <a:solidFill>
                  <a:prstClr val="black"/>
                </a:solidFill>
                <a:latin typeface="arial" panose="020B0604020202020204" pitchFamily="34" charset="0"/>
                <a:cs typeface="Arial" panose="020B0604020202020204" pitchFamily="34" charset="0"/>
              </a:rPr>
              <a:t>Sākot TAP, parādnieks vispirms automātiski gūst labumu no </a:t>
            </a:r>
            <a:r>
              <a:rPr lang="lv-LV" sz="1050" dirty="0">
                <a:solidFill>
                  <a:prstClr val="black"/>
                </a:solidFill>
                <a:latin typeface="arial" panose="020B0604020202020204" pitchFamily="34" charset="0"/>
                <a:cs typeface="Arial" panose="020B0604020202020204" pitchFamily="34" charset="0"/>
              </a:rPr>
              <a:t>aizsardzības jeb </a:t>
            </a:r>
            <a:r>
              <a:rPr lang="lv-lv" sz="1050" dirty="0">
                <a:solidFill>
                  <a:prstClr val="black"/>
                </a:solidFill>
                <a:latin typeface="arial" panose="020B0604020202020204" pitchFamily="34" charset="0"/>
                <a:cs typeface="Arial" panose="020B0604020202020204" pitchFamily="34" charset="0"/>
              </a:rPr>
              <a:t>atsevišķu</a:t>
            </a:r>
            <a:r>
              <a:rPr lang="lv-LV" sz="1050" dirty="0">
                <a:solidFill>
                  <a:prstClr val="black"/>
                </a:solidFill>
                <a:latin typeface="arial" panose="020B0604020202020204" pitchFamily="34" charset="0"/>
                <a:cs typeface="Arial" panose="020B0604020202020204" pitchFamily="34" charset="0"/>
              </a:rPr>
              <a:t> </a:t>
            </a:r>
            <a:r>
              <a:rPr lang="lv-lv" sz="1050" dirty="0">
                <a:solidFill>
                  <a:prstClr val="black"/>
                </a:solidFill>
                <a:latin typeface="arial" panose="020B0604020202020204" pitchFamily="34" charset="0"/>
                <a:cs typeface="Arial" panose="020B0604020202020204" pitchFamily="34" charset="0"/>
              </a:rPr>
              <a:t>izpildes </a:t>
            </a:r>
            <a:r>
              <a:rPr lang="lv-LV" sz="1050" dirty="0">
                <a:solidFill>
                  <a:prstClr val="black"/>
                </a:solidFill>
                <a:latin typeface="arial" panose="020B0604020202020204" pitchFamily="34" charset="0"/>
                <a:cs typeface="Arial" panose="020B0604020202020204" pitchFamily="34" charset="0"/>
              </a:rPr>
              <a:t>panākšanas </a:t>
            </a:r>
            <a:r>
              <a:rPr lang="lv-lv" sz="1050" dirty="0">
                <a:solidFill>
                  <a:prstClr val="black"/>
                </a:solidFill>
                <a:latin typeface="arial" panose="020B0604020202020204" pitchFamily="34" charset="0"/>
                <a:cs typeface="Arial" panose="020B0604020202020204" pitchFamily="34" charset="0"/>
              </a:rPr>
              <a:t>darbību </a:t>
            </a:r>
            <a:r>
              <a:rPr lang="lv-LV" sz="1050" dirty="0">
                <a:solidFill>
                  <a:prstClr val="black"/>
                </a:solidFill>
                <a:latin typeface="arial" panose="020B0604020202020204" pitchFamily="34" charset="0"/>
                <a:cs typeface="Arial" panose="020B0604020202020204" pitchFamily="34" charset="0"/>
              </a:rPr>
              <a:t>apturēšanas</a:t>
            </a:r>
            <a:r>
              <a:rPr lang="lv-lv" sz="1050" dirty="0">
                <a:solidFill>
                  <a:prstClr val="black"/>
                </a:solidFill>
                <a:latin typeface="arial" panose="020B0604020202020204" pitchFamily="34" charset="0"/>
                <a:cs typeface="Arial" panose="020B0604020202020204" pitchFamily="34" charset="0"/>
              </a:rPr>
              <a:t> </a:t>
            </a:r>
            <a:r>
              <a:rPr lang="lv-LV" sz="1050" dirty="0">
                <a:solidFill>
                  <a:prstClr val="black"/>
                </a:solidFill>
                <a:latin typeface="arial" panose="020B0604020202020204" pitchFamily="34" charset="0"/>
                <a:cs typeface="Arial" panose="020B0604020202020204" pitchFamily="34" charset="0"/>
              </a:rPr>
              <a:t>perioda </a:t>
            </a:r>
            <a:r>
              <a:rPr lang="lv-lv" sz="1050" dirty="0">
                <a:solidFill>
                  <a:prstClr val="black"/>
                </a:solidFill>
                <a:latin typeface="arial" panose="020B0604020202020204" pitchFamily="34" charset="0"/>
                <a:cs typeface="Arial" panose="020B0604020202020204" pitchFamily="34" charset="0"/>
              </a:rPr>
              <a:t>uz diviem mēnešiem ar iespēju šo termiņu pagarināt par vienu mēnesi, ja ir izpildīti Maksātnespējas likum</a:t>
            </a:r>
            <a:r>
              <a:rPr lang="lv-LV" sz="1050" dirty="0">
                <a:solidFill>
                  <a:prstClr val="black"/>
                </a:solidFill>
                <a:latin typeface="arial" panose="020B0604020202020204" pitchFamily="34" charset="0"/>
                <a:cs typeface="Arial" panose="020B0604020202020204" pitchFamily="34" charset="0"/>
              </a:rPr>
              <a:t>ā noteiktie</a:t>
            </a:r>
            <a:r>
              <a:rPr lang="lv-lv" sz="1050" dirty="0">
                <a:solidFill>
                  <a:prstClr val="black"/>
                </a:solidFill>
                <a:latin typeface="arial" panose="020B0604020202020204" pitchFamily="34" charset="0"/>
                <a:cs typeface="Arial" panose="020B0604020202020204" pitchFamily="34" charset="0"/>
              </a:rPr>
              <a:t> kritēriji.</a:t>
            </a:r>
            <a:endParaRPr lang="lv-LV" sz="1050" dirty="0">
              <a:solidFill>
                <a:prstClr val="black"/>
              </a:solidFill>
              <a:latin typeface="arial" panose="020B0604020202020204" pitchFamily="34" charset="0"/>
              <a:cs typeface="Arial" panose="020B0604020202020204" pitchFamily="34" charset="0"/>
            </a:endParaRPr>
          </a:p>
          <a:p>
            <a:pPr marL="171450" lvl="0" indent="-171450" algn="just">
              <a:lnSpc>
                <a:spcPct val="107000"/>
              </a:lnSpc>
              <a:spcAft>
                <a:spcPts val="800"/>
              </a:spcAft>
              <a:buFont typeface="Arial" panose="020B0604020202020204" pitchFamily="34" charset="0"/>
              <a:buChar char="•"/>
              <a:defRPr/>
            </a:pPr>
            <a:r>
              <a:rPr lang="lv-LV" sz="1050" dirty="0">
                <a:solidFill>
                  <a:prstClr val="black"/>
                </a:solidFill>
                <a:latin typeface="arial" panose="020B0604020202020204" pitchFamily="34" charset="0"/>
                <a:cs typeface="Arial" panose="020B0604020202020204" pitchFamily="34" charset="0"/>
              </a:rPr>
              <a:t>Aizsardzības jeb </a:t>
            </a:r>
            <a:r>
              <a:rPr lang="lv-lv" sz="1050" dirty="0">
                <a:solidFill>
                  <a:prstClr val="black"/>
                </a:solidFill>
                <a:latin typeface="arial" panose="020B0604020202020204" pitchFamily="34" charset="0"/>
                <a:cs typeface="Arial" panose="020B0604020202020204" pitchFamily="34" charset="0"/>
              </a:rPr>
              <a:t>atsevišķu</a:t>
            </a:r>
            <a:r>
              <a:rPr lang="lv-LV" sz="1050" dirty="0">
                <a:solidFill>
                  <a:prstClr val="black"/>
                </a:solidFill>
                <a:latin typeface="arial" panose="020B0604020202020204" pitchFamily="34" charset="0"/>
                <a:cs typeface="Arial" panose="020B0604020202020204" pitchFamily="34" charset="0"/>
              </a:rPr>
              <a:t> </a:t>
            </a:r>
            <a:r>
              <a:rPr lang="lv-lv" sz="1050" dirty="0">
                <a:solidFill>
                  <a:prstClr val="black"/>
                </a:solidFill>
                <a:latin typeface="arial" panose="020B0604020202020204" pitchFamily="34" charset="0"/>
                <a:cs typeface="Arial" panose="020B0604020202020204" pitchFamily="34" charset="0"/>
              </a:rPr>
              <a:t>izpildes </a:t>
            </a:r>
            <a:r>
              <a:rPr lang="lv-LV" sz="1050" dirty="0">
                <a:solidFill>
                  <a:prstClr val="black"/>
                </a:solidFill>
                <a:latin typeface="arial" panose="020B0604020202020204" pitchFamily="34" charset="0"/>
                <a:cs typeface="Arial" panose="020B0604020202020204" pitchFamily="34" charset="0"/>
              </a:rPr>
              <a:t>panākšanas </a:t>
            </a:r>
            <a:r>
              <a:rPr lang="lv-lv" sz="1050" dirty="0">
                <a:solidFill>
                  <a:prstClr val="black"/>
                </a:solidFill>
                <a:latin typeface="arial" panose="020B0604020202020204" pitchFamily="34" charset="0"/>
                <a:cs typeface="Arial" panose="020B0604020202020204" pitchFamily="34" charset="0"/>
              </a:rPr>
              <a:t>darbību </a:t>
            </a:r>
            <a:r>
              <a:rPr lang="lv-LV" sz="1050" dirty="0">
                <a:solidFill>
                  <a:prstClr val="black"/>
                </a:solidFill>
                <a:latin typeface="arial" panose="020B0604020202020204" pitchFamily="34" charset="0"/>
                <a:cs typeface="Arial" panose="020B0604020202020204" pitchFamily="34" charset="0"/>
              </a:rPr>
              <a:t>apturēšanas</a:t>
            </a:r>
            <a:r>
              <a:rPr lang="lv-lv" sz="1050" dirty="0">
                <a:solidFill>
                  <a:prstClr val="black"/>
                </a:solidFill>
                <a:latin typeface="arial" panose="020B0604020202020204" pitchFamily="34" charset="0"/>
                <a:cs typeface="Arial" panose="020B0604020202020204" pitchFamily="34" charset="0"/>
              </a:rPr>
              <a:t> </a:t>
            </a:r>
            <a:r>
              <a:rPr lang="lv-LV" sz="1050" dirty="0">
                <a:solidFill>
                  <a:prstClr val="black"/>
                </a:solidFill>
                <a:latin typeface="arial" panose="020B0604020202020204" pitchFamily="34" charset="0"/>
                <a:cs typeface="Arial" panose="020B0604020202020204" pitchFamily="34" charset="0"/>
              </a:rPr>
              <a:t>perioda </a:t>
            </a:r>
            <a:r>
              <a:rPr lang="lv-lv" sz="1050" dirty="0">
                <a:solidFill>
                  <a:prstClr val="black"/>
                </a:solidFill>
                <a:latin typeface="arial" panose="020B0604020202020204" pitchFamily="34" charset="0"/>
                <a:cs typeface="Arial" panose="020B0604020202020204" pitchFamily="34" charset="0"/>
              </a:rPr>
              <a:t>laikā parādnieks un kreditori vienojas par </a:t>
            </a:r>
            <a:r>
              <a:rPr lang="lv-LV" sz="1050" dirty="0">
                <a:solidFill>
                  <a:prstClr val="black"/>
                </a:solidFill>
                <a:latin typeface="arial" panose="020B0604020202020204" pitchFamily="34" charset="0"/>
                <a:cs typeface="Arial" panose="020B0604020202020204" pitchFamily="34" charset="0"/>
              </a:rPr>
              <a:t>r</a:t>
            </a:r>
            <a:r>
              <a:rPr lang="lv-lv" sz="1050" dirty="0">
                <a:solidFill>
                  <a:prstClr val="black"/>
                </a:solidFill>
                <a:latin typeface="arial" panose="020B0604020202020204" pitchFamily="34" charset="0"/>
                <a:cs typeface="Arial" panose="020B0604020202020204" pitchFamily="34" charset="0"/>
              </a:rPr>
              <a:t>estrukturizācijas </a:t>
            </a:r>
            <a:r>
              <a:rPr lang="lv-LV" sz="1050" dirty="0">
                <a:solidFill>
                  <a:prstClr val="black"/>
                </a:solidFill>
                <a:latin typeface="arial" panose="020B0604020202020204" pitchFamily="34" charset="0"/>
                <a:cs typeface="Arial" panose="020B0604020202020204" pitchFamily="34" charset="0"/>
              </a:rPr>
              <a:t>p</a:t>
            </a:r>
            <a:r>
              <a:rPr lang="lv-lv" sz="1050" dirty="0">
                <a:solidFill>
                  <a:prstClr val="black"/>
                </a:solidFill>
                <a:latin typeface="arial" panose="020B0604020202020204" pitchFamily="34" charset="0"/>
                <a:cs typeface="Arial" panose="020B0604020202020204" pitchFamily="34" charset="0"/>
              </a:rPr>
              <a:t>lānu, bet kreditori vienojas par uzraug</a:t>
            </a:r>
            <a:r>
              <a:rPr lang="lv-LV" sz="1050" dirty="0">
                <a:solidFill>
                  <a:prstClr val="black"/>
                </a:solidFill>
                <a:latin typeface="arial" panose="020B0604020202020204" pitchFamily="34" charset="0"/>
                <a:cs typeface="Arial" panose="020B0604020202020204" pitchFamily="34" charset="0"/>
              </a:rPr>
              <a:t>ošo personu</a:t>
            </a:r>
            <a:r>
              <a:rPr lang="lv-lv" sz="1050" dirty="0">
                <a:solidFill>
                  <a:prstClr val="black"/>
                </a:solidFill>
                <a:latin typeface="arial" panose="020B0604020202020204" pitchFamily="34" charset="0"/>
                <a:cs typeface="Arial" panose="020B0604020202020204" pitchFamily="34" charset="0"/>
              </a:rPr>
              <a:t>, kuru pēc tam ieceļ tiesa.</a:t>
            </a:r>
            <a:endParaRPr lang="lv-LV" sz="1050" dirty="0">
              <a:solidFill>
                <a:prstClr val="black"/>
              </a:solidFill>
              <a:latin typeface="arial" panose="020B0604020202020204" pitchFamily="34" charset="0"/>
              <a:cs typeface="Arial" panose="020B0604020202020204" pitchFamily="34" charset="0"/>
            </a:endParaRPr>
          </a:p>
          <a:p>
            <a:pPr lvl="0" algn="just" rtl="0">
              <a:lnSpc>
                <a:spcPct val="107000"/>
              </a:lnSpc>
              <a:spcAft>
                <a:spcPts val="800"/>
              </a:spcAft>
              <a:defRPr/>
            </a:pPr>
            <a:r>
              <a:rPr lang="lv-lv" sz="1050" dirty="0">
                <a:solidFill>
                  <a:prstClr val="black"/>
                </a:solidFill>
                <a:latin typeface="arial" panose="020B0604020202020204" pitchFamily="34" charset="0"/>
                <a:cs typeface="Arial" panose="020B0604020202020204" pitchFamily="34" charset="0"/>
              </a:rPr>
              <a:t>Parasti vienošanās par uzraug</a:t>
            </a:r>
            <a:r>
              <a:rPr lang="lv-LV" sz="1050" dirty="0">
                <a:solidFill>
                  <a:prstClr val="black"/>
                </a:solidFill>
                <a:latin typeface="arial" panose="020B0604020202020204" pitchFamily="34" charset="0"/>
                <a:cs typeface="Arial" panose="020B0604020202020204" pitchFamily="34" charset="0"/>
              </a:rPr>
              <a:t>ošās personas</a:t>
            </a:r>
            <a:r>
              <a:rPr lang="lv-lv" sz="1050" dirty="0">
                <a:solidFill>
                  <a:prstClr val="black"/>
                </a:solidFill>
                <a:latin typeface="arial" panose="020B0604020202020204" pitchFamily="34" charset="0"/>
                <a:cs typeface="Arial" panose="020B0604020202020204" pitchFamily="34" charset="0"/>
              </a:rPr>
              <a:t> kandidātu tiek panākta tajā pašā laikā, kad </a:t>
            </a:r>
            <a:r>
              <a:rPr lang="lv-LV" sz="1050" dirty="0">
                <a:solidFill>
                  <a:prstClr val="black"/>
                </a:solidFill>
                <a:latin typeface="arial" panose="020B0604020202020204" pitchFamily="34" charset="0"/>
                <a:cs typeface="Arial" panose="020B0604020202020204" pitchFamily="34" charset="0"/>
              </a:rPr>
              <a:t>restrukturizācijas plāns </a:t>
            </a:r>
            <a:r>
              <a:rPr lang="lv-lv" sz="1050" dirty="0">
                <a:solidFill>
                  <a:prstClr val="black"/>
                </a:solidFill>
                <a:latin typeface="arial" panose="020B0604020202020204" pitchFamily="34" charset="0"/>
                <a:cs typeface="Arial" panose="020B0604020202020204" pitchFamily="34" charset="0"/>
              </a:rPr>
              <a:t>ir saskaņots ar kreditoru</a:t>
            </a:r>
            <a:r>
              <a:rPr lang="lv-LV" sz="1050" dirty="0">
                <a:solidFill>
                  <a:prstClr val="black"/>
                </a:solidFill>
                <a:latin typeface="arial" panose="020B0604020202020204" pitchFamily="34" charset="0"/>
                <a:cs typeface="Arial" panose="020B0604020202020204" pitchFamily="34" charset="0"/>
              </a:rPr>
              <a:t> vairākumu</a:t>
            </a:r>
            <a:r>
              <a:rPr lang="lv-lv" sz="1050" dirty="0">
                <a:solidFill>
                  <a:prstClr val="black"/>
                </a:solidFill>
                <a:latin typeface="arial" panose="020B0604020202020204" pitchFamily="34" charset="0"/>
                <a:cs typeface="Arial" panose="020B0604020202020204" pitchFamily="34" charset="0"/>
              </a:rPr>
              <a:t>.</a:t>
            </a:r>
            <a:endParaRPr lang="lv-LV" sz="1050" dirty="0">
              <a:solidFill>
                <a:prstClr val="black"/>
              </a:solidFill>
              <a:latin typeface="arial" panose="020B0604020202020204" pitchFamily="34" charset="0"/>
              <a:cs typeface="Arial" panose="020B0604020202020204" pitchFamily="34" charset="0"/>
            </a:endParaRPr>
          </a:p>
          <a:p>
            <a:pPr lvl="0" algn="just" rtl="0">
              <a:lnSpc>
                <a:spcPct val="107000"/>
              </a:lnSpc>
              <a:spcAft>
                <a:spcPts val="800"/>
              </a:spcAft>
              <a:defRPr/>
            </a:pPr>
            <a:r>
              <a:rPr lang="lv-lv" sz="1050" dirty="0">
                <a:solidFill>
                  <a:prstClr val="black"/>
                </a:solidFill>
                <a:latin typeface="arial" panose="020B0604020202020204" pitchFamily="34" charset="0"/>
                <a:cs typeface="Arial" panose="020B0604020202020204" pitchFamily="34" charset="0"/>
              </a:rPr>
              <a:t>Tiesa lemj par uzrau</a:t>
            </a:r>
            <a:r>
              <a:rPr lang="lv-LV" sz="1050" dirty="0">
                <a:solidFill>
                  <a:prstClr val="black"/>
                </a:solidFill>
                <a:latin typeface="arial" panose="020B0604020202020204" pitchFamily="34" charset="0"/>
                <a:cs typeface="Arial" panose="020B0604020202020204" pitchFamily="34" charset="0"/>
              </a:rPr>
              <a:t>gošās personas</a:t>
            </a:r>
            <a:r>
              <a:rPr lang="lv-lv" sz="1050" dirty="0">
                <a:solidFill>
                  <a:prstClr val="black"/>
                </a:solidFill>
                <a:latin typeface="arial" panose="020B0604020202020204" pitchFamily="34" charset="0"/>
                <a:cs typeface="Arial" panose="020B0604020202020204" pitchFamily="34" charset="0"/>
              </a:rPr>
              <a:t> iecelšanu un termiņu, līdz kuram uzraug</a:t>
            </a:r>
            <a:r>
              <a:rPr lang="lv-LV" sz="1050" dirty="0">
                <a:solidFill>
                  <a:prstClr val="black"/>
                </a:solidFill>
                <a:latin typeface="arial" panose="020B0604020202020204" pitchFamily="34" charset="0"/>
                <a:cs typeface="Arial" panose="020B0604020202020204" pitchFamily="34" charset="0"/>
              </a:rPr>
              <a:t>ošās personas </a:t>
            </a:r>
            <a:r>
              <a:rPr lang="lv-lv" sz="1050" dirty="0">
                <a:solidFill>
                  <a:prstClr val="black"/>
                </a:solidFill>
                <a:latin typeface="arial" panose="020B0604020202020204" pitchFamily="34" charset="0"/>
                <a:cs typeface="Arial" panose="020B0604020202020204" pitchFamily="34" charset="0"/>
              </a:rPr>
              <a:t>atzinums par </a:t>
            </a:r>
            <a:r>
              <a:rPr lang="lv-LV" sz="1050" dirty="0">
                <a:solidFill>
                  <a:prstClr val="black"/>
                </a:solidFill>
                <a:latin typeface="arial" panose="020B0604020202020204" pitchFamily="34" charset="0"/>
                <a:cs typeface="Arial" panose="020B0604020202020204" pitchFamily="34" charset="0"/>
              </a:rPr>
              <a:t>restrukturizācijas plānu </a:t>
            </a:r>
            <a:r>
              <a:rPr lang="lv-lv" sz="1050" dirty="0">
                <a:solidFill>
                  <a:prstClr val="black"/>
                </a:solidFill>
                <a:latin typeface="arial" panose="020B0604020202020204" pitchFamily="34" charset="0"/>
                <a:cs typeface="Arial" panose="020B0604020202020204" pitchFamily="34" charset="0"/>
              </a:rPr>
              <a:t>jāiesniedz tiesā. Ja kreditori nespēj vienoties par uzraug</a:t>
            </a:r>
            <a:r>
              <a:rPr lang="lv-LV" sz="1050" dirty="0">
                <a:solidFill>
                  <a:prstClr val="black"/>
                </a:solidFill>
                <a:latin typeface="arial" panose="020B0604020202020204" pitchFamily="34" charset="0"/>
                <a:cs typeface="Arial" panose="020B0604020202020204" pitchFamily="34" charset="0"/>
              </a:rPr>
              <a:t>ošo personu</a:t>
            </a:r>
            <a:r>
              <a:rPr lang="lv-lv" sz="1050" dirty="0">
                <a:solidFill>
                  <a:prstClr val="black"/>
                </a:solidFill>
                <a:latin typeface="arial" panose="020B0604020202020204" pitchFamily="34" charset="0"/>
                <a:cs typeface="Arial" panose="020B0604020202020204" pitchFamily="34" charset="0"/>
              </a:rPr>
              <a:t>, tiesa lemj par kādu no ieteiktajiem kandidātiem.</a:t>
            </a:r>
            <a:endParaRPr lang="lv-LV" sz="1050" dirty="0">
              <a:solidFill>
                <a:prstClr val="black"/>
              </a:solidFill>
              <a:latin typeface="arial" panose="020B0604020202020204" pitchFamily="34" charset="0"/>
              <a:cs typeface="Arial" panose="020B0604020202020204" pitchFamily="34" charset="0"/>
            </a:endParaRPr>
          </a:p>
          <a:p>
            <a:pPr lvl="0" algn="just">
              <a:lnSpc>
                <a:spcPct val="107000"/>
              </a:lnSpc>
              <a:spcAft>
                <a:spcPts val="800"/>
              </a:spcAft>
              <a:defRPr/>
            </a:pPr>
            <a:r>
              <a:rPr lang="lv-lv" sz="1050" dirty="0">
                <a:solidFill>
                  <a:prstClr val="black"/>
                </a:solidFill>
                <a:latin typeface="arial" panose="020B0604020202020204" pitchFamily="34" charset="0"/>
                <a:cs typeface="Arial" panose="020B0604020202020204" pitchFamily="34" charset="0"/>
              </a:rPr>
              <a:t>Ja tiesa apstiprina </a:t>
            </a:r>
            <a:r>
              <a:rPr lang="lv-LV" sz="1050" dirty="0">
                <a:solidFill>
                  <a:prstClr val="black"/>
                </a:solidFill>
                <a:latin typeface="arial" panose="020B0604020202020204" pitchFamily="34" charset="0"/>
                <a:cs typeface="Arial" panose="020B0604020202020204" pitchFamily="34" charset="0"/>
              </a:rPr>
              <a:t>r</a:t>
            </a:r>
            <a:r>
              <a:rPr lang="lv-lv" sz="1050" dirty="0">
                <a:solidFill>
                  <a:prstClr val="black"/>
                </a:solidFill>
                <a:latin typeface="arial" panose="020B0604020202020204" pitchFamily="34" charset="0"/>
                <a:cs typeface="Arial" panose="020B0604020202020204" pitchFamily="34" charset="0"/>
              </a:rPr>
              <a:t>estrukturizācijas plānu,</a:t>
            </a:r>
            <a:r>
              <a:rPr lang="lv-LV" sz="1050" dirty="0">
                <a:solidFill>
                  <a:prstClr val="black"/>
                </a:solidFill>
                <a:latin typeface="arial" panose="020B0604020202020204" pitchFamily="34" charset="0"/>
                <a:cs typeface="Arial" panose="020B0604020202020204" pitchFamily="34" charset="0"/>
              </a:rPr>
              <a:t> sākotnēji</a:t>
            </a:r>
            <a:r>
              <a:rPr lang="lv-lv" sz="1050" dirty="0">
                <a:solidFill>
                  <a:prstClr val="black"/>
                </a:solidFill>
                <a:latin typeface="arial" panose="020B0604020202020204" pitchFamily="34" charset="0"/>
                <a:cs typeface="Arial" panose="020B0604020202020204" pitchFamily="34" charset="0"/>
              </a:rPr>
              <a:t> </a:t>
            </a:r>
            <a:r>
              <a:rPr lang="lv-LV" sz="1050" dirty="0">
                <a:solidFill>
                  <a:prstClr val="black"/>
                </a:solidFill>
                <a:latin typeface="arial" panose="020B0604020202020204" pitchFamily="34" charset="0"/>
                <a:cs typeface="Arial" panose="020B0604020202020204" pitchFamily="34" charset="0"/>
              </a:rPr>
              <a:t>parādniekam termiņš tā īstenošanai ir līdz diviem gadiem</a:t>
            </a:r>
            <a:r>
              <a:rPr lang="lv-lv" sz="1050" dirty="0">
                <a:solidFill>
                  <a:prstClr val="black"/>
                </a:solidFill>
                <a:latin typeface="arial" panose="020B0604020202020204" pitchFamily="34" charset="0"/>
                <a:cs typeface="Arial" panose="020B0604020202020204" pitchFamily="34" charset="0"/>
              </a:rPr>
              <a:t>, ja vien kreditoru vairākums nepiekrīt pagarināt šo periodu vēl par diviem gadiem. </a:t>
            </a:r>
            <a:r>
              <a:rPr lang="lv-LV" sz="1050" dirty="0">
                <a:solidFill>
                  <a:prstClr val="black"/>
                </a:solidFill>
                <a:latin typeface="arial" panose="020B0604020202020204" pitchFamily="34" charset="0"/>
                <a:cs typeface="Arial" panose="020B0604020202020204" pitchFamily="34" charset="0"/>
              </a:rPr>
              <a:t>Restrukturizācijas</a:t>
            </a:r>
            <a:r>
              <a:rPr lang="lv-lv" sz="1050" dirty="0">
                <a:solidFill>
                  <a:prstClr val="black"/>
                </a:solidFill>
                <a:latin typeface="arial" panose="020B0604020202020204" pitchFamily="34" charset="0"/>
                <a:cs typeface="Arial" panose="020B0604020202020204" pitchFamily="34" charset="0"/>
              </a:rPr>
              <a:t> plāna īstenošana var ietvert parādu </a:t>
            </a:r>
            <a:r>
              <a:rPr lang="lv-LV" sz="1050" dirty="0">
                <a:solidFill>
                  <a:prstClr val="black"/>
                </a:solidFill>
                <a:latin typeface="arial" panose="020B0604020202020204" pitchFamily="34" charset="0"/>
                <a:cs typeface="Arial" panose="020B0604020202020204" pitchFamily="34" charset="0"/>
              </a:rPr>
              <a:t>var ietvert parādu, kam ir pienācis atmaksas termiņš, atlikšanu, īpašuma pārdošanu un parādnieka kapitāla palielināšanu (piemēram, ar īpašnieku ieguldījumiem pašu kapitālā) un citas metodes, kas atbilst TAP mērķim.</a:t>
            </a:r>
            <a:endParaRPr lang="lv-lv" sz="1050" dirty="0">
              <a:solidFill>
                <a:prstClr val="black"/>
              </a:solidFill>
              <a:latin typeface="arial" panose="020B0604020202020204" pitchFamily="34" charset="0"/>
              <a:cs typeface="Arial" panose="020B0604020202020204" pitchFamily="34" charset="0"/>
            </a:endParaRPr>
          </a:p>
        </p:txBody>
      </p:sp>
      <p:sp>
        <p:nvSpPr>
          <p:cNvPr id="15" name="Slide Number Placeholder 5">
            <a:extLst>
              <a:ext uri="{FF2B5EF4-FFF2-40B4-BE49-F238E27FC236}">
                <a16:creationId xmlns:a16="http://schemas.microsoft.com/office/drawing/2014/main" id="{2C266B49-E67C-4E6D-BD71-53D7BD162EBB}"/>
              </a:ext>
            </a:extLst>
          </p:cNvPr>
          <p:cNvSpPr>
            <a:spLocks noGrp="1"/>
          </p:cNvSpPr>
          <p:nvPr>
            <p:ph type="sldNum" sz="quarter" idx="12"/>
          </p:nvPr>
        </p:nvSpPr>
        <p:spPr>
          <a:xfrm>
            <a:off x="9040813" y="6470671"/>
            <a:ext cx="2743200" cy="123111"/>
          </a:xfrm>
        </p:spPr>
        <p:txBody>
          <a:bodyPr rtlCol="0"/>
          <a:lstStyle/>
          <a:p>
            <a:pPr lvl="0" rtl="0"/>
            <a:fld id="{E81276B6-4034-4841-805E-541AB8384CBA}" type="slidenum">
              <a:rPr lang="en-GB" noProof="0" smtClean="0"/>
              <a:pPr lvl="0" rtl="0"/>
              <a:t>33</a:t>
            </a:fld>
            <a:endParaRPr lang="en-GB" noProof="0" dirty="0"/>
          </a:p>
        </p:txBody>
      </p:sp>
      <p:sp>
        <p:nvSpPr>
          <p:cNvPr id="16" name="Rectangle 15">
            <a:extLst>
              <a:ext uri="{FF2B5EF4-FFF2-40B4-BE49-F238E27FC236}">
                <a16:creationId xmlns:a16="http://schemas.microsoft.com/office/drawing/2014/main" id="{9A2015A9-BDA5-43B0-9CAA-01C7B6558838}"/>
              </a:ext>
            </a:extLst>
          </p:cNvPr>
          <p:cNvSpPr/>
          <p:nvPr/>
        </p:nvSpPr>
        <p:spPr>
          <a:xfrm>
            <a:off x="1" y="1429421"/>
            <a:ext cx="895544" cy="32543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9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a:ln>
                  <a:noFill/>
                </a:ln>
                <a:solidFill>
                  <a:prstClr val="white"/>
                </a:solidFill>
                <a:effectLst/>
                <a:uLnTx/>
                <a:uFillTx/>
                <a:latin typeface="arial" panose="020B0604020202020204" pitchFamily="34" charset="0"/>
                <a:ea typeface="+mn-ea"/>
                <a:cs typeface="Arial" panose="020B0604020202020204" pitchFamily="34" charset="0"/>
              </a:rPr>
              <a:t>TAP</a:t>
            </a:r>
            <a:endParaRPr kumimoji="0" lang="pl-PL" sz="1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7" name="TextBox 16">
            <a:extLst>
              <a:ext uri="{FF2B5EF4-FFF2-40B4-BE49-F238E27FC236}">
                <a16:creationId xmlns:a16="http://schemas.microsoft.com/office/drawing/2014/main" id="{069D8A5B-2886-468F-9580-FCD62DC76476}"/>
              </a:ext>
            </a:extLst>
          </p:cNvPr>
          <p:cNvSpPr txBox="1"/>
          <p:nvPr/>
        </p:nvSpPr>
        <p:spPr>
          <a:xfrm>
            <a:off x="895545" y="1429420"/>
            <a:ext cx="10888467" cy="484748"/>
          </a:xfrm>
          <a:prstGeom prst="rect">
            <a:avLst/>
          </a:prstGeom>
          <a:noFill/>
        </p:spPr>
        <p:txBody>
          <a:bodyPr wrap="square" tIns="0" bIns="0" rtlCol="0">
            <a:spAutoFit/>
          </a:bodyPr>
          <a:lstStyle/>
          <a:p>
            <a:pPr lvl="0" algn="ju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regulē Maksātnespējas likuma B nodaļa „Tiesiskās aizsardzības process” un attiecīgā V nodaļa „Tiesiskās aizsardzības procesa vispārīgie noteikumi”, VI nodaļa </a:t>
            </a:r>
            <a:r>
              <a:rPr lang="lv-LV" sz="1050" dirty="0">
                <a:solidFill>
                  <a:prstClr val="black"/>
                </a:solidFill>
                <a:latin typeface="arial" panose="020B0604020202020204" pitchFamily="34" charset="0"/>
                <a:cs typeface="Arial" panose="020B0604020202020204" pitchFamily="34" charset="0"/>
              </a:rPr>
              <a:t>"Tiesiskās aizsardzības procesa lietas ierosināšanas sekas" un </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VII nodaļa „Tiesiskās aizsardzības procesa īstenošana”. TAP </a:t>
            </a:r>
            <a:r>
              <a:rPr lang="lv-LV" sz="1050" dirty="0">
                <a:solidFill>
                  <a:prstClr val="black"/>
                </a:solidFill>
                <a:latin typeface="arial" panose="020B0604020202020204" pitchFamily="34" charset="0"/>
                <a:cs typeface="Arial" panose="020B0604020202020204" pitchFamily="34" charset="0"/>
              </a:rPr>
              <a:t>ir</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juridisks risinājums, ko izmanto tie paši subjekti, kas minēti ĀTAP sadaļā un kas tuvākajā nākotnē paredz sev finanšu grūtības vai jau ar tām saskaras.</a:t>
            </a:r>
          </a:p>
        </p:txBody>
      </p:sp>
    </p:spTree>
    <p:extLst>
      <p:ext uri="{BB962C8B-B14F-4D97-AF65-F5344CB8AC3E}">
        <p14:creationId xmlns:p14="http://schemas.microsoft.com/office/powerpoint/2010/main" val="3945188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667CDE8-BD2A-40CB-A725-1A4AFD13D2E3}"/>
              </a:ext>
            </a:extLst>
          </p:cNvPr>
          <p:cNvSpPr>
            <a:spLocks noGrp="1"/>
          </p:cNvSpPr>
          <p:nvPr>
            <p:ph type="title"/>
          </p:nvPr>
        </p:nvSpPr>
        <p:spPr/>
        <p:txBody>
          <a:bodyPr rtlCol="0"/>
          <a:lstStyle/>
          <a:p>
            <a:pPr rtl="0"/>
            <a:r>
              <a:rPr lang="lv-LV"/>
              <a:t>9. pielikums: Restrukturizācijas plāna saturs</a:t>
            </a:r>
          </a:p>
        </p:txBody>
      </p:sp>
      <p:graphicFrame>
        <p:nvGraphicFramePr>
          <p:cNvPr id="4" name="Object 3" hidden="1">
            <a:extLst>
              <a:ext uri="{FF2B5EF4-FFF2-40B4-BE49-F238E27FC236}">
                <a16:creationId xmlns:a16="http://schemas.microsoft.com/office/drawing/2014/main" id="{9164F681-AFD1-40B7-A643-A27D3F16C54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70"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9164F681-AFD1-40B7-A643-A27D3F16C54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F9D5796-146C-4D38-8278-861A44891A2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15" name="Rectangle 14">
            <a:extLst>
              <a:ext uri="{FF2B5EF4-FFF2-40B4-BE49-F238E27FC236}">
                <a16:creationId xmlns:a16="http://schemas.microsoft.com/office/drawing/2014/main" id="{E6CB8302-961E-4763-91C9-6DA594399B71}"/>
              </a:ext>
            </a:extLst>
          </p:cNvPr>
          <p:cNvSpPr/>
          <p:nvPr/>
        </p:nvSpPr>
        <p:spPr bwMode="ltGray">
          <a:xfrm>
            <a:off x="653850" y="1294336"/>
            <a:ext cx="10426526" cy="51215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588" b="0" i="0" u="none" strike="noStrike" kern="1200" cap="none" spc="0" normalizeH="0" baseline="0">
              <a:ln>
                <a:noFill/>
              </a:ln>
              <a:solidFill>
                <a:prstClr val="white"/>
              </a:solidFill>
              <a:effectLst/>
              <a:uLnTx/>
              <a:uFillTx/>
              <a:latin typeface="arial" panose="020B0604020202020204" pitchFamily="34" charset="0"/>
              <a:ea typeface="+mn-ea"/>
              <a:cs typeface="+mn-cs"/>
            </a:endParaRPr>
          </a:p>
        </p:txBody>
      </p:sp>
      <p:graphicFrame>
        <p:nvGraphicFramePr>
          <p:cNvPr id="17" name="Table 3">
            <a:extLst>
              <a:ext uri="{FF2B5EF4-FFF2-40B4-BE49-F238E27FC236}">
                <a16:creationId xmlns:a16="http://schemas.microsoft.com/office/drawing/2014/main" id="{40B01C15-7308-4F71-8C18-D33170DA35BA}"/>
              </a:ext>
            </a:extLst>
          </p:cNvPr>
          <p:cNvGraphicFramePr>
            <a:graphicFrameLocks noGrp="1"/>
          </p:cNvGraphicFramePr>
          <p:nvPr>
            <p:extLst>
              <p:ext uri="{D42A27DB-BD31-4B8C-83A1-F6EECF244321}">
                <p14:modId xmlns:p14="http://schemas.microsoft.com/office/powerpoint/2010/main" val="2984637945"/>
              </p:ext>
            </p:extLst>
          </p:nvPr>
        </p:nvGraphicFramePr>
        <p:xfrm>
          <a:off x="421240" y="1388145"/>
          <a:ext cx="11376025" cy="4039200"/>
        </p:xfrm>
        <a:graphic>
          <a:graphicData uri="http://schemas.openxmlformats.org/drawingml/2006/table">
            <a:tbl>
              <a:tblPr firstRow="1" bandRow="1">
                <a:tableStyleId>{2D5ABB26-0587-4C30-8999-92F81FD0307C}</a:tableStyleId>
              </a:tblPr>
              <a:tblGrid>
                <a:gridCol w="2280855">
                  <a:extLst>
                    <a:ext uri="{9D8B030D-6E8A-4147-A177-3AD203B41FA5}">
                      <a16:colId xmlns:a16="http://schemas.microsoft.com/office/drawing/2014/main" val="3467094472"/>
                    </a:ext>
                  </a:extLst>
                </a:gridCol>
                <a:gridCol w="9095170">
                  <a:extLst>
                    <a:ext uri="{9D8B030D-6E8A-4147-A177-3AD203B41FA5}">
                      <a16:colId xmlns:a16="http://schemas.microsoft.com/office/drawing/2014/main" val="2792295302"/>
                    </a:ext>
                  </a:extLst>
                </a:gridCol>
              </a:tblGrid>
              <a:tr h="28544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dirty="0">
                          <a:solidFill>
                            <a:schemeClr val="bg1"/>
                          </a:solidFill>
                          <a:latin typeface="arial" panose="020B0604020202020204" pitchFamily="34" charset="0"/>
                          <a:ea typeface="+mn-ea"/>
                          <a:cs typeface="Arial" panose="020B0604020202020204" pitchFamily="34" charset="0"/>
                        </a:rPr>
                        <a:t>Restrukturizācijas plāna satura apskats*</a:t>
                      </a:r>
                    </a:p>
                  </a:txBody>
                  <a:tcPr marL="72000" marR="72000" marT="72000" marB="72000" anchor="ctr">
                    <a:lnB w="38100" cap="flat" cmpd="sng" algn="ctr">
                      <a:solidFill>
                        <a:schemeClr val="bg1"/>
                      </a:solidFill>
                      <a:prstDash val="solid"/>
                      <a:round/>
                      <a:headEnd type="none" w="med" len="med"/>
                      <a:tailEnd type="none" w="med" len="med"/>
                    </a:lnB>
                    <a:solidFill>
                      <a:schemeClr val="tx2"/>
                    </a:solidFill>
                  </a:tcPr>
                </a:tc>
                <a:tc hMerge="1">
                  <a:txBody>
                    <a:bodyPr/>
                    <a:lstStyle/>
                    <a:p>
                      <a:pPr algn="just" rtl="0">
                        <a:lnSpc>
                          <a:spcPct val="100000"/>
                        </a:lnSpc>
                        <a:spcAft>
                          <a:spcPts val="0"/>
                        </a:spcAft>
                      </a:pPr>
                      <a:endParaRPr lang="en-US" sz="1100" noProof="0" dirty="0">
                        <a:latin typeface="+mn-lt"/>
                      </a:endParaRPr>
                    </a:p>
                  </a:txBody>
                  <a:tcPr marL="72000" marR="72000" marT="72000" marB="72000" anchor="ctr">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28482557"/>
                  </a:ext>
                </a:extLst>
              </a:tr>
              <a:tr h="28544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a:latin typeface="arial" panose="020B0604020202020204" pitchFamily="34" charset="0"/>
                        </a:rPr>
                        <a:t>Visas finanšu saistības</a:t>
                      </a:r>
                      <a:endParaRPr lang="lv-LV" sz="1200" b="1" kern="1200" noProof="0" dirty="0">
                        <a:solidFill>
                          <a:srgbClr val="831355"/>
                        </a:solidFill>
                        <a:latin typeface="arial" panose="020B0604020202020204" pitchFamily="34" charset="0"/>
                        <a:ea typeface="+mn-ea"/>
                        <a:cs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l" rtl="0">
                        <a:lnSpc>
                          <a:spcPct val="100000"/>
                        </a:lnSpc>
                        <a:spcAft>
                          <a:spcPts val="0"/>
                        </a:spcAft>
                      </a:pPr>
                      <a:r>
                        <a:rPr lang="lv-LV" sz="1200" noProof="0">
                          <a:latin typeface="arial" panose="020B0604020202020204" pitchFamily="34" charset="0"/>
                        </a:rPr>
                        <a:t>Visas parādnieka maksājumu saistības un to pamatojums, atsevišķi norādot parādnieka maksājumu saistības pret saistītajiem uzņēmumiem, kā arī parādnieka maksājumu saistības pret nodrošinātajiem kreditoriem.</a:t>
                      </a:r>
                      <a:endParaRPr lang="lv-LV" sz="1200" noProof="0" dirty="0">
                        <a:latin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129461182"/>
                  </a:ext>
                </a:extLst>
              </a:tr>
              <a:tr h="285447">
                <a:tc vMerge="1">
                  <a:txBody>
                    <a:bodyPr/>
                    <a:lstStyle/>
                    <a:p>
                      <a:pPr algn="ctr" rtl="0">
                        <a:lnSpc>
                          <a:spcPct val="100000"/>
                        </a:lnSpc>
                        <a:spcAft>
                          <a:spcPts val="0"/>
                        </a:spcAft>
                      </a:pPr>
                      <a:endParaRPr lang="en-US" sz="1050" dirty="0"/>
                    </a:p>
                  </a:txBody>
                  <a:tcPr marT="18000" marB="18000" anchor="ctr">
                    <a:lnL>
                      <a:noFill/>
                    </a:lnL>
                    <a:lnR w="12700" cap="flat" cmpd="sng" algn="ctr">
                      <a:solidFill>
                        <a:srgbClr val="44546A"/>
                      </a:solidFill>
                      <a:prstDash val="solid"/>
                      <a:round/>
                      <a:headEnd type="none" w="med" len="med"/>
                      <a:tailEnd type="none" w="med" len="med"/>
                    </a:lnR>
                    <a:lnT w="12700" cap="flat" cmpd="sng" algn="ctr">
                      <a:solidFill>
                        <a:srgbClr val="44546A"/>
                      </a:solidFill>
                      <a:prstDash val="solid"/>
                      <a:round/>
                      <a:headEnd type="none" w="med" len="med"/>
                      <a:tailEnd type="none" w="med" len="med"/>
                    </a:lnT>
                    <a:lnB w="12700" cap="flat" cmpd="sng" algn="ctr">
                      <a:solidFill>
                        <a:srgbClr val="44546A"/>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rtl="0">
                        <a:lnSpc>
                          <a:spcPct val="100000"/>
                        </a:lnSpc>
                        <a:spcAft>
                          <a:spcPts val="0"/>
                        </a:spcAft>
                        <a:buFont typeface="Arial" panose="020B0604020202020204" pitchFamily="34" charset="0"/>
                        <a:buNone/>
                      </a:pPr>
                      <a:r>
                        <a:rPr lang="lv-LV" sz="1200" kern="1200" noProof="0" dirty="0">
                          <a:latin typeface="arial" panose="020B0604020202020204" pitchFamily="34" charset="0"/>
                        </a:rPr>
                        <a:t>Tādas </a:t>
                      </a:r>
                      <a:r>
                        <a:rPr lang="lv-LV" sz="1200" kern="1200" noProof="0" dirty="0">
                          <a:solidFill>
                            <a:schemeClr val="tx1"/>
                          </a:solidFill>
                          <a:latin typeface="arial" panose="020B0604020202020204" pitchFamily="34" charset="0"/>
                          <a:ea typeface="+mn-ea"/>
                          <a:cs typeface="+mn-cs"/>
                        </a:rPr>
                        <a:t>parādnieka </a:t>
                      </a:r>
                      <a:r>
                        <a:rPr lang="lv-LV" sz="1200" kern="1200" dirty="0">
                          <a:solidFill>
                            <a:schemeClr val="tx1"/>
                          </a:solidFill>
                          <a:latin typeface="arial" panose="020B0604020202020204" pitchFamily="34" charset="0"/>
                          <a:ea typeface="+mn-ea"/>
                          <a:cs typeface="+mn-cs"/>
                        </a:rPr>
                        <a:t>maksājumu </a:t>
                      </a:r>
                      <a:r>
                        <a:rPr lang="lv-LV" sz="1200" kern="1200" noProof="0" dirty="0">
                          <a:solidFill>
                            <a:schemeClr val="tx1"/>
                          </a:solidFill>
                          <a:latin typeface="arial" panose="020B0604020202020204" pitchFamily="34" charset="0"/>
                          <a:ea typeface="+mn-ea"/>
                          <a:cs typeface="+mn-cs"/>
                        </a:rPr>
                        <a:t>saistības, kuru atmaksas vai izpildes termiņš ir iestājies pirms </a:t>
                      </a:r>
                      <a:r>
                        <a:rPr lang="lv-LV" sz="1200" kern="1200" dirty="0">
                          <a:solidFill>
                            <a:schemeClr val="tx1"/>
                          </a:solidFill>
                          <a:latin typeface="arial" panose="020B0604020202020204" pitchFamily="34" charset="0"/>
                          <a:ea typeface="+mn-ea"/>
                          <a:cs typeface="+mn-cs"/>
                        </a:rPr>
                        <a:t>TAP </a:t>
                      </a:r>
                      <a:r>
                        <a:rPr lang="lv-LV" sz="1200" kern="1200" noProof="0" dirty="0">
                          <a:solidFill>
                            <a:schemeClr val="tx1"/>
                          </a:solidFill>
                          <a:latin typeface="arial" panose="020B0604020202020204" pitchFamily="34" charset="0"/>
                          <a:ea typeface="+mn-ea"/>
                          <a:cs typeface="+mn-cs"/>
                        </a:rPr>
                        <a:t>uzsākšanas vai </a:t>
                      </a:r>
                      <a:r>
                        <a:rPr lang="lv-LV" sz="1200" kern="1200" dirty="0">
                          <a:solidFill>
                            <a:schemeClr val="tx1"/>
                          </a:solidFill>
                          <a:latin typeface="arial" panose="020B0604020202020204" pitchFamily="34" charset="0"/>
                          <a:ea typeface="+mn-ea"/>
                          <a:cs typeface="+mn-cs"/>
                        </a:rPr>
                        <a:t>iestāsies </a:t>
                      </a:r>
                      <a:r>
                        <a:rPr lang="lv-LV" sz="1200" kern="1200" noProof="0" dirty="0">
                          <a:solidFill>
                            <a:schemeClr val="tx1"/>
                          </a:solidFill>
                          <a:latin typeface="arial" panose="020B0604020202020204" pitchFamily="34" charset="0"/>
                          <a:ea typeface="+mn-ea"/>
                          <a:cs typeface="+mn-cs"/>
                        </a:rPr>
                        <a:t>tā laikā, atsevišķi norādot parādnieka saistības, kuru izpildei kreditori cēluši prasību tiesā, un maksājumu saistības, par kurām parādnieks ir sniedzis galvojumus.</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27281779"/>
                  </a:ext>
                </a:extLst>
              </a:tr>
              <a:tr h="285447">
                <a:tc>
                  <a:txBody>
                    <a:bodyPr/>
                    <a:lstStyle/>
                    <a:p>
                      <a:pPr algn="l" rtl="0">
                        <a:lnSpc>
                          <a:spcPct val="100000"/>
                        </a:lnSpc>
                        <a:spcAft>
                          <a:spcPts val="0"/>
                        </a:spcAft>
                      </a:pPr>
                      <a:r>
                        <a:rPr lang="lv-LV" sz="1200" b="1" kern="1200" noProof="0">
                          <a:latin typeface="arial" panose="020B0604020202020204" pitchFamily="34" charset="0"/>
                        </a:rPr>
                        <a:t>Nefinanšu saistības</a:t>
                      </a:r>
                      <a:endParaRPr lang="lv-LV" sz="1200" b="1" kern="1200" noProof="0" dirty="0">
                        <a:solidFill>
                          <a:srgbClr val="831355"/>
                        </a:solidFill>
                        <a:latin typeface="arial" panose="020B0604020202020204" pitchFamily="34" charset="0"/>
                        <a:ea typeface="+mn-ea"/>
                        <a:cs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l" rtl="0">
                        <a:lnSpc>
                          <a:spcPct val="100000"/>
                        </a:lnSpc>
                        <a:spcAft>
                          <a:spcPts val="0"/>
                        </a:spcAft>
                        <a:buFont typeface="Arial" panose="020B0604020202020204" pitchFamily="34" charset="0"/>
                        <a:buNone/>
                      </a:pPr>
                      <a:r>
                        <a:rPr lang="lv-LV" sz="1200" kern="1200">
                          <a:solidFill>
                            <a:schemeClr val="tx1"/>
                          </a:solidFill>
                          <a:latin typeface="arial" panose="020B0604020202020204" pitchFamily="34" charset="0"/>
                          <a:ea typeface="+mn-ea"/>
                          <a:cs typeface="+mn-cs"/>
                        </a:rPr>
                        <a:t>Parādnieka saistības, kuras nav maksājuma saistības, bet kuru rezultātā mainās parādnieka aktīvu sastāvs.</a:t>
                      </a:r>
                      <a:endParaRPr lang="lv-LV" sz="1200" kern="1200" dirty="0">
                        <a:solidFill>
                          <a:schemeClr val="tx1"/>
                        </a:solidFill>
                        <a:latin typeface="arial" panose="020B0604020202020204" pitchFamily="34" charset="0"/>
                        <a:ea typeface="+mn-ea"/>
                        <a:cs typeface="+mn-cs"/>
                      </a:endParaRP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139708711"/>
                  </a:ext>
                </a:extLst>
              </a:tr>
              <a:tr h="291152">
                <a:tc>
                  <a:txBody>
                    <a:bodyPr/>
                    <a:lstStyle/>
                    <a:p>
                      <a:pPr algn="l" rtl="0">
                        <a:lnSpc>
                          <a:spcPct val="100000"/>
                        </a:lnSpc>
                        <a:spcAft>
                          <a:spcPts val="0"/>
                        </a:spcAft>
                      </a:pPr>
                      <a:r>
                        <a:rPr lang="lv-LV" sz="1200" b="1" kern="1200" noProof="0">
                          <a:latin typeface="arial" panose="020B0604020202020204" pitchFamily="34" charset="0"/>
                        </a:rPr>
                        <a:t>Laika grafiks</a:t>
                      </a:r>
                      <a:endParaRPr lang="lv-LV" sz="1200" b="1" kern="1200" noProof="0" dirty="0">
                        <a:solidFill>
                          <a:srgbClr val="831355"/>
                        </a:solidFill>
                        <a:latin typeface="arial" panose="020B0604020202020204" pitchFamily="34" charset="0"/>
                        <a:ea typeface="+mn-ea"/>
                        <a:cs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latin typeface="arial" panose="020B0604020202020204" pitchFamily="34" charset="0"/>
                          <a:ea typeface="+mn-ea"/>
                          <a:cs typeface="+mn-cs"/>
                        </a:rPr>
                        <a:t>Parādnieka maksājumu saistību izpildes grafiks attiecībā uz katru kreditoru, kuru atmaksas vai izpildes termiņš iestājies pirms TAP uzsākšanas vai iestāsies TAP laikā.</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1379370"/>
                  </a:ext>
                </a:extLst>
              </a:tr>
              <a:tr h="348497">
                <a:tc>
                  <a:txBody>
                    <a:bodyPr/>
                    <a:lstStyle/>
                    <a:p>
                      <a:pPr algn="l" rtl="0">
                        <a:lnSpc>
                          <a:spcPct val="100000"/>
                        </a:lnSpc>
                        <a:spcAft>
                          <a:spcPts val="0"/>
                        </a:spcAft>
                      </a:pPr>
                      <a:r>
                        <a:rPr lang="lv-LV" sz="1200" b="1" kern="1200" noProof="0">
                          <a:latin typeface="arial" panose="020B0604020202020204" pitchFamily="34" charset="0"/>
                        </a:rPr>
                        <a:t>Plānotie ieņēmumi</a:t>
                      </a:r>
                      <a:endParaRPr lang="lv-LV" sz="1200" b="1" kern="1200" noProof="0" dirty="0">
                        <a:solidFill>
                          <a:srgbClr val="831355"/>
                        </a:solidFill>
                        <a:latin typeface="arial" panose="020B0604020202020204" pitchFamily="34" charset="0"/>
                        <a:ea typeface="+mn-ea"/>
                        <a:cs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l" rtl="0">
                        <a:lnSpc>
                          <a:spcPct val="100000"/>
                        </a:lnSpc>
                        <a:spcAft>
                          <a:spcPts val="0"/>
                        </a:spcAft>
                        <a:buFont typeface="Arial" panose="020B0604020202020204" pitchFamily="34" charset="0"/>
                        <a:buNone/>
                      </a:pPr>
                      <a:r>
                        <a:rPr lang="lv-LV" sz="1200" kern="1200" dirty="0">
                          <a:solidFill>
                            <a:schemeClr val="tx1"/>
                          </a:solidFill>
                          <a:latin typeface="arial" panose="020B0604020202020204" pitchFamily="34" charset="0"/>
                          <a:ea typeface="+mn-ea"/>
                          <a:cs typeface="+mn-cs"/>
                        </a:rPr>
                        <a:t>Plānoto parādnieka ieņēmumu kopsummu TAP laikā un plānoto ieņēmumu prognozes pamatojumu, raksturojot pieņēmumus, ar kuriem pamatoti plānotie ieņēmumi, kā arī plānotās darbības parādnieka izmaksu samazināšanai.</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906800989"/>
                  </a:ext>
                </a:extLst>
              </a:tr>
              <a:tr h="330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a:latin typeface="arial" panose="020B0604020202020204" pitchFamily="34" charset="0"/>
                        </a:rPr>
                        <a:t>Plānotie izdevumi</a:t>
                      </a:r>
                      <a:endParaRPr lang="lv-LV" sz="1200" b="1" kern="1200" noProof="0" dirty="0">
                        <a:solidFill>
                          <a:srgbClr val="831355"/>
                        </a:solidFill>
                        <a:latin typeface="arial" panose="020B0604020202020204" pitchFamily="34" charset="0"/>
                        <a:ea typeface="+mn-ea"/>
                        <a:cs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l" defTabSz="914400" rtl="0" eaLnBrk="1" latinLnBrk="0" hangingPunct="1">
                        <a:lnSpc>
                          <a:spcPct val="100000"/>
                        </a:lnSpc>
                        <a:spcAft>
                          <a:spcPts val="0"/>
                        </a:spcAft>
                        <a:buFont typeface="Arial" panose="020B0604020202020204" pitchFamily="34" charset="0"/>
                        <a:buNone/>
                      </a:pPr>
                      <a:r>
                        <a:rPr lang="lv-LV" sz="1200" kern="1200" dirty="0">
                          <a:solidFill>
                            <a:schemeClr val="tx1"/>
                          </a:solidFill>
                          <a:latin typeface="arial" panose="020B0604020202020204" pitchFamily="34" charset="0"/>
                          <a:ea typeface="+mn-ea"/>
                          <a:cs typeface="+mn-cs"/>
                        </a:rPr>
                        <a:t>Plānoto parādnieka izdevumu kopsummu TAP laikā un plānoto izdevumu prognozes pamatojumu, raksturojot pieņēmumus, ar kuriem pamatoti plānotie izdevumi, kā arī plānotās darbības parādnieka izdevumu samazināšanai.</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67290543"/>
                  </a:ext>
                </a:extLst>
              </a:tr>
              <a:tr h="285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a:latin typeface="arial" panose="020B0604020202020204" pitchFamily="34" charset="0"/>
                        </a:rPr>
                        <a:t>Piemērojamās metodes</a:t>
                      </a:r>
                      <a:endParaRPr lang="lv-LV" sz="1200" b="1" kern="1200" noProof="0" dirty="0">
                        <a:solidFill>
                          <a:srgbClr val="831355"/>
                        </a:solidFill>
                        <a:latin typeface="arial" panose="020B0604020202020204" pitchFamily="34" charset="0"/>
                        <a:ea typeface="+mn-ea"/>
                        <a:cs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l" defTabSz="914400" rtl="0" eaLnBrk="1" latinLnBrk="0" hangingPunct="1">
                        <a:lnSpc>
                          <a:spcPct val="100000"/>
                        </a:lnSpc>
                        <a:spcAft>
                          <a:spcPts val="0"/>
                        </a:spcAft>
                        <a:buFont typeface="Arial" panose="020B0604020202020204" pitchFamily="34" charset="0"/>
                        <a:buNone/>
                      </a:pPr>
                      <a:r>
                        <a:rPr lang="lv-LV" sz="1200" kern="1200" dirty="0">
                          <a:solidFill>
                            <a:schemeClr val="tx1"/>
                          </a:solidFill>
                          <a:latin typeface="arial" panose="020B0604020202020204" pitchFamily="34" charset="0"/>
                          <a:ea typeface="+mn-ea"/>
                          <a:cs typeface="+mn-cs"/>
                        </a:rPr>
                        <a:t>TAP piemērojamās metodes, kā arī pamatojumu izraudzītās metodes nepieciešamībai, lai panāktu TAP plāna izpildi.</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05339951"/>
                  </a:ext>
                </a:extLst>
              </a:tr>
              <a:tr h="285447">
                <a:tc>
                  <a:txBody>
                    <a:bodyPr/>
                    <a:lstStyle/>
                    <a:p>
                      <a:pPr algn="l" rtl="0">
                        <a:lnSpc>
                          <a:spcPct val="100000"/>
                        </a:lnSpc>
                        <a:spcAft>
                          <a:spcPts val="0"/>
                        </a:spcAft>
                      </a:pPr>
                      <a:r>
                        <a:rPr lang="lv-LV" sz="1200" b="1" kern="1200" noProof="0">
                          <a:latin typeface="arial" panose="020B0604020202020204" pitchFamily="34" charset="0"/>
                        </a:rPr>
                        <a:t>Darbības veids</a:t>
                      </a:r>
                      <a:endParaRPr lang="lv-LV" sz="1200" b="1" kern="1200" noProof="0" dirty="0">
                        <a:solidFill>
                          <a:srgbClr val="831355"/>
                        </a:solidFill>
                        <a:latin typeface="arial" panose="020B0604020202020204" pitchFamily="34" charset="0"/>
                        <a:ea typeface="+mn-ea"/>
                        <a:cs typeface="Arial" panose="020B0604020202020204" pitchFamily="34" charset="0"/>
                      </a:endParaRPr>
                    </a:p>
                  </a:txBody>
                  <a:tcPr marL="72000" marR="36000" marT="72000" marB="72000" anchor="ct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pPr algn="l" rtl="0">
                        <a:lnSpc>
                          <a:spcPct val="100000"/>
                        </a:lnSpc>
                        <a:spcAft>
                          <a:spcPts val="0"/>
                        </a:spcAft>
                      </a:pPr>
                      <a:r>
                        <a:rPr lang="lv-LV" sz="1200" dirty="0">
                          <a:latin typeface="arial" panose="020B0604020202020204" pitchFamily="34" charset="0"/>
                        </a:rPr>
                        <a:t>Esošie un plānotie parādnieka pamatdarbības veidi.</a:t>
                      </a:r>
                    </a:p>
                  </a:txBody>
                  <a:tcPr marL="72000" marR="36000" marT="72000" marB="72000" anchor="ctr">
                    <a:lnT w="3175"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377987309"/>
                  </a:ext>
                </a:extLst>
              </a:tr>
            </a:tbl>
          </a:graphicData>
        </a:graphic>
      </p:graphicFrame>
      <p:grpSp>
        <p:nvGrpSpPr>
          <p:cNvPr id="13" name="Group 12">
            <a:extLst>
              <a:ext uri="{FF2B5EF4-FFF2-40B4-BE49-F238E27FC236}">
                <a16:creationId xmlns:a16="http://schemas.microsoft.com/office/drawing/2014/main" id="{64BFFB08-8F1E-4FBA-9FC5-E78FABC93039}"/>
              </a:ext>
            </a:extLst>
          </p:cNvPr>
          <p:cNvGrpSpPr/>
          <p:nvPr/>
        </p:nvGrpSpPr>
        <p:grpSpPr>
          <a:xfrm>
            <a:off x="10057726" y="5975985"/>
            <a:ext cx="2124000" cy="215444"/>
            <a:chOff x="10057726" y="6129794"/>
            <a:chExt cx="2124000" cy="215444"/>
          </a:xfrm>
        </p:grpSpPr>
        <p:sp>
          <p:nvSpPr>
            <p:cNvPr id="20" name="Rectangle 19">
              <a:extLst>
                <a:ext uri="{FF2B5EF4-FFF2-40B4-BE49-F238E27FC236}">
                  <a16:creationId xmlns:a16="http://schemas.microsoft.com/office/drawing/2014/main" id="{F94F579E-C27F-4D13-83DA-CF8680BFDD88}"/>
                </a:ext>
              </a:extLst>
            </p:cNvPr>
            <p:cNvSpPr/>
            <p:nvPr/>
          </p:nvSpPr>
          <p:spPr>
            <a:xfrm>
              <a:off x="10057726" y="6129794"/>
              <a:ext cx="2124000" cy="215444"/>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800" b="1" i="0" u="none" strike="noStrike" kern="1200" cap="none" spc="0" normalizeH="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Turpinājums nākamajā slaidā</a:t>
              </a:r>
            </a:p>
          </p:txBody>
        </p:sp>
        <p:sp>
          <p:nvSpPr>
            <p:cNvPr id="21" name="Freeform 35">
              <a:extLst>
                <a:ext uri="{FF2B5EF4-FFF2-40B4-BE49-F238E27FC236}">
                  <a16:creationId xmlns:a16="http://schemas.microsoft.com/office/drawing/2014/main" id="{2644CCAF-E5FF-40A7-AF84-47FC15435616}"/>
                </a:ext>
              </a:extLst>
            </p:cNvPr>
            <p:cNvSpPr>
              <a:spLocks noChangeAspect="1" noEditPoints="1"/>
            </p:cNvSpPr>
            <p:nvPr/>
          </p:nvSpPr>
          <p:spPr bwMode="auto">
            <a:xfrm rot="5400000">
              <a:off x="11657599" y="6160909"/>
              <a:ext cx="99614" cy="153214"/>
            </a:xfrm>
            <a:custGeom>
              <a:avLst/>
              <a:gdLst>
                <a:gd name="T0" fmla="*/ 26 w 130"/>
                <a:gd name="T1" fmla="*/ 70 h 200"/>
                <a:gd name="T2" fmla="*/ 6 w 130"/>
                <a:gd name="T3" fmla="*/ 70 h 200"/>
                <a:gd name="T4" fmla="*/ 6 w 130"/>
                <a:gd name="T5" fmla="*/ 53 h 200"/>
                <a:gd name="T6" fmla="*/ 65 w 130"/>
                <a:gd name="T7" fmla="*/ 0 h 200"/>
                <a:gd name="T8" fmla="*/ 124 w 130"/>
                <a:gd name="T9" fmla="*/ 53 h 200"/>
                <a:gd name="T10" fmla="*/ 124 w 130"/>
                <a:gd name="T11" fmla="*/ 70 h 200"/>
                <a:gd name="T12" fmla="*/ 114 w 130"/>
                <a:gd name="T13" fmla="*/ 74 h 200"/>
                <a:gd name="T14" fmla="*/ 104 w 130"/>
                <a:gd name="T15" fmla="*/ 70 h 200"/>
                <a:gd name="T16" fmla="*/ 79 w 130"/>
                <a:gd name="T17" fmla="*/ 48 h 200"/>
                <a:gd name="T18" fmla="*/ 79 w 130"/>
                <a:gd name="T19" fmla="*/ 150 h 200"/>
                <a:gd name="T20" fmla="*/ 51 w 130"/>
                <a:gd name="T21" fmla="*/ 150 h 200"/>
                <a:gd name="T22" fmla="*/ 51 w 130"/>
                <a:gd name="T23" fmla="*/ 48 h 200"/>
                <a:gd name="T24" fmla="*/ 26 w 130"/>
                <a:gd name="T25" fmla="*/ 70 h 200"/>
                <a:gd name="T26" fmla="*/ 2 w 130"/>
                <a:gd name="T27" fmla="*/ 200 h 200"/>
                <a:gd name="T28" fmla="*/ 2 w 130"/>
                <a:gd name="T29" fmla="*/ 175 h 200"/>
                <a:gd name="T30" fmla="*/ 128 w 130"/>
                <a:gd name="T31" fmla="*/ 175 h 200"/>
                <a:gd name="T32" fmla="*/ 128 w 130"/>
                <a:gd name="T33" fmla="*/ 200 h 200"/>
                <a:gd name="T34" fmla="*/ 122 w 130"/>
                <a:gd name="T35" fmla="*/ 200 h 200"/>
                <a:gd name="T36" fmla="*/ 122 w 130"/>
                <a:gd name="T37" fmla="*/ 200 h 200"/>
                <a:gd name="T38" fmla="*/ 8 w 130"/>
                <a:gd name="T39" fmla="*/ 200 h 200"/>
                <a:gd name="T40" fmla="*/ 8 w 130"/>
                <a:gd name="T41" fmla="*/ 200 h 200"/>
                <a:gd name="T42" fmla="*/ 2 w 130"/>
                <a:gd name="T43"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200">
                  <a:moveTo>
                    <a:pt x="26" y="70"/>
                  </a:moveTo>
                  <a:cubicBezTo>
                    <a:pt x="20" y="75"/>
                    <a:pt x="11" y="75"/>
                    <a:pt x="6" y="70"/>
                  </a:cubicBezTo>
                  <a:cubicBezTo>
                    <a:pt x="0" y="65"/>
                    <a:pt x="0" y="57"/>
                    <a:pt x="6" y="53"/>
                  </a:cubicBezTo>
                  <a:cubicBezTo>
                    <a:pt x="65" y="0"/>
                    <a:pt x="65" y="0"/>
                    <a:pt x="65" y="0"/>
                  </a:cubicBezTo>
                  <a:cubicBezTo>
                    <a:pt x="124" y="53"/>
                    <a:pt x="124" y="53"/>
                    <a:pt x="124" y="53"/>
                  </a:cubicBezTo>
                  <a:cubicBezTo>
                    <a:pt x="130" y="57"/>
                    <a:pt x="130" y="65"/>
                    <a:pt x="124" y="70"/>
                  </a:cubicBezTo>
                  <a:cubicBezTo>
                    <a:pt x="121" y="73"/>
                    <a:pt x="118" y="74"/>
                    <a:pt x="114" y="74"/>
                  </a:cubicBezTo>
                  <a:cubicBezTo>
                    <a:pt x="111" y="74"/>
                    <a:pt x="107" y="73"/>
                    <a:pt x="104" y="70"/>
                  </a:cubicBezTo>
                  <a:cubicBezTo>
                    <a:pt x="79" y="48"/>
                    <a:pt x="79" y="48"/>
                    <a:pt x="79" y="48"/>
                  </a:cubicBezTo>
                  <a:cubicBezTo>
                    <a:pt x="79" y="150"/>
                    <a:pt x="79" y="150"/>
                    <a:pt x="79" y="150"/>
                  </a:cubicBezTo>
                  <a:cubicBezTo>
                    <a:pt x="51" y="150"/>
                    <a:pt x="51" y="150"/>
                    <a:pt x="51" y="150"/>
                  </a:cubicBezTo>
                  <a:cubicBezTo>
                    <a:pt x="51" y="48"/>
                    <a:pt x="51" y="48"/>
                    <a:pt x="51" y="48"/>
                  </a:cubicBezTo>
                  <a:lnTo>
                    <a:pt x="26" y="70"/>
                  </a:lnTo>
                  <a:close/>
                  <a:moveTo>
                    <a:pt x="2" y="200"/>
                  </a:moveTo>
                  <a:cubicBezTo>
                    <a:pt x="2" y="175"/>
                    <a:pt x="2" y="175"/>
                    <a:pt x="2" y="175"/>
                  </a:cubicBezTo>
                  <a:cubicBezTo>
                    <a:pt x="128" y="175"/>
                    <a:pt x="128" y="175"/>
                    <a:pt x="128" y="175"/>
                  </a:cubicBezTo>
                  <a:cubicBezTo>
                    <a:pt x="128" y="200"/>
                    <a:pt x="128" y="200"/>
                    <a:pt x="128" y="200"/>
                  </a:cubicBezTo>
                  <a:cubicBezTo>
                    <a:pt x="122" y="200"/>
                    <a:pt x="122" y="200"/>
                    <a:pt x="122" y="200"/>
                  </a:cubicBezTo>
                  <a:cubicBezTo>
                    <a:pt x="122" y="200"/>
                    <a:pt x="122" y="200"/>
                    <a:pt x="122" y="200"/>
                  </a:cubicBezTo>
                  <a:cubicBezTo>
                    <a:pt x="8" y="200"/>
                    <a:pt x="8" y="200"/>
                    <a:pt x="8" y="200"/>
                  </a:cubicBezTo>
                  <a:cubicBezTo>
                    <a:pt x="8" y="200"/>
                    <a:pt x="8" y="200"/>
                    <a:pt x="8" y="200"/>
                  </a:cubicBezTo>
                  <a:lnTo>
                    <a:pt x="2" y="200"/>
                  </a:lnTo>
                  <a:close/>
                </a:path>
              </a:pathLst>
            </a:custGeom>
            <a:solidFill>
              <a:schemeClr val="bg2">
                <a:lumMod val="50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350" b="0" i="0" u="none" strike="noStrike" kern="1200" cap="none" spc="0" normalizeH="0" baseline="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1062185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401CD23-0E6C-4D5A-9CFB-438C1DBD049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394"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2401CD23-0E6C-4D5A-9CFB-438C1DBD049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5DAAF0BB-98B7-4673-92D0-04283A062D7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15" name="Rectangle 14">
            <a:extLst>
              <a:ext uri="{FF2B5EF4-FFF2-40B4-BE49-F238E27FC236}">
                <a16:creationId xmlns:a16="http://schemas.microsoft.com/office/drawing/2014/main" id="{E6CB8302-961E-4763-91C9-6DA594399B71}"/>
              </a:ext>
            </a:extLst>
          </p:cNvPr>
          <p:cNvSpPr/>
          <p:nvPr/>
        </p:nvSpPr>
        <p:spPr bwMode="ltGray">
          <a:xfrm>
            <a:off x="596876" y="1294336"/>
            <a:ext cx="10426526" cy="51215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588"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EF795D37-D328-4EEB-AFA4-1994E25434DF}"/>
              </a:ext>
            </a:extLst>
          </p:cNvPr>
          <p:cNvSpPr>
            <a:spLocks noGrp="1"/>
          </p:cNvSpPr>
          <p:nvPr>
            <p:ph type="title"/>
          </p:nvPr>
        </p:nvSpPr>
        <p:spPr>
          <a:xfrm>
            <a:off x="434492" y="333334"/>
            <a:ext cx="11362773" cy="1320495"/>
          </a:xfrm>
        </p:spPr>
        <p:txBody>
          <a:bodyPr rtlCol="0"/>
          <a:lstStyle/>
          <a:p>
            <a:pPr rtl="0"/>
            <a:r>
              <a:rPr lang="lv-lv" dirty="0"/>
              <a:t>9. pielikums: </a:t>
            </a:r>
            <a:r>
              <a:rPr lang="lv-LV" dirty="0"/>
              <a:t>Restrukturizācijas plāna </a:t>
            </a:r>
            <a:r>
              <a:rPr lang="lv-lv" dirty="0"/>
              <a:t>saturs</a:t>
            </a:r>
          </a:p>
        </p:txBody>
      </p:sp>
      <p:graphicFrame>
        <p:nvGraphicFramePr>
          <p:cNvPr id="12" name="Table 3">
            <a:extLst>
              <a:ext uri="{FF2B5EF4-FFF2-40B4-BE49-F238E27FC236}">
                <a16:creationId xmlns:a16="http://schemas.microsoft.com/office/drawing/2014/main" id="{D095B060-3643-4EF9-A510-9F250C8977CB}"/>
              </a:ext>
            </a:extLst>
          </p:cNvPr>
          <p:cNvGraphicFramePr>
            <a:graphicFrameLocks noGrp="1"/>
          </p:cNvGraphicFramePr>
          <p:nvPr>
            <p:extLst>
              <p:ext uri="{D42A27DB-BD31-4B8C-83A1-F6EECF244321}">
                <p14:modId xmlns:p14="http://schemas.microsoft.com/office/powerpoint/2010/main" val="3497569603"/>
              </p:ext>
            </p:extLst>
          </p:nvPr>
        </p:nvGraphicFramePr>
        <p:xfrm>
          <a:off x="394735" y="1462300"/>
          <a:ext cx="11376025" cy="4404960"/>
        </p:xfrm>
        <a:graphic>
          <a:graphicData uri="http://schemas.openxmlformats.org/drawingml/2006/table">
            <a:tbl>
              <a:tblPr firstRow="1" bandRow="1">
                <a:tableStyleId>{2D5ABB26-0587-4C30-8999-92F81FD0307C}</a:tableStyleId>
              </a:tblPr>
              <a:tblGrid>
                <a:gridCol w="2280855">
                  <a:extLst>
                    <a:ext uri="{9D8B030D-6E8A-4147-A177-3AD203B41FA5}">
                      <a16:colId xmlns:a16="http://schemas.microsoft.com/office/drawing/2014/main" val="3467094472"/>
                    </a:ext>
                  </a:extLst>
                </a:gridCol>
                <a:gridCol w="9095170">
                  <a:extLst>
                    <a:ext uri="{9D8B030D-6E8A-4147-A177-3AD203B41FA5}">
                      <a16:colId xmlns:a16="http://schemas.microsoft.com/office/drawing/2014/main" val="2792295302"/>
                    </a:ext>
                  </a:extLst>
                </a:gridCol>
              </a:tblGrid>
              <a:tr h="28544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dirty="0">
                          <a:solidFill>
                            <a:schemeClr val="bg1"/>
                          </a:solidFill>
                          <a:latin typeface="arial" panose="020B0604020202020204" pitchFamily="34" charset="0"/>
                          <a:ea typeface="+mn-ea"/>
                          <a:cs typeface="Arial" panose="020B0604020202020204" pitchFamily="34" charset="0"/>
                        </a:rPr>
                        <a:t>Restrukturizācijas plāna satura apskats*</a:t>
                      </a:r>
                    </a:p>
                  </a:txBody>
                  <a:tcPr marL="72000" marR="72000" marT="72000" marB="72000" anchor="ctr">
                    <a:lnB w="38100" cap="flat" cmpd="sng" algn="ctr">
                      <a:solidFill>
                        <a:schemeClr val="bg1"/>
                      </a:solidFill>
                      <a:prstDash val="solid"/>
                      <a:round/>
                      <a:headEnd type="none" w="med" len="med"/>
                      <a:tailEnd type="none" w="med" len="med"/>
                    </a:lnB>
                    <a:solidFill>
                      <a:schemeClr val="tx2"/>
                    </a:solidFill>
                  </a:tcPr>
                </a:tc>
                <a:tc hMerge="1">
                  <a:txBody>
                    <a:bodyPr/>
                    <a:lstStyle/>
                    <a:p>
                      <a:pPr algn="just" rtl="0">
                        <a:lnSpc>
                          <a:spcPct val="100000"/>
                        </a:lnSpc>
                        <a:spcAft>
                          <a:spcPts val="0"/>
                        </a:spcAft>
                      </a:pPr>
                      <a:endParaRPr lang="en-US" sz="1100" noProof="0" dirty="0">
                        <a:latin typeface="+mn-lt"/>
                      </a:endParaRPr>
                    </a:p>
                  </a:txBody>
                  <a:tcPr marL="72000" marR="72000" marT="72000" marB="72000" anchor="ctr">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28482557"/>
                  </a:ext>
                </a:extLst>
              </a:tr>
              <a:tr h="285447">
                <a:tc>
                  <a:txBody>
                    <a:bodyPr/>
                    <a:lstStyle/>
                    <a:p>
                      <a:pPr algn="l" rtl="0">
                        <a:lnSpc>
                          <a:spcPct val="100000"/>
                        </a:lnSpc>
                        <a:spcAft>
                          <a:spcPts val="0"/>
                        </a:spcAft>
                      </a:pPr>
                      <a:r>
                        <a:rPr lang="lv-LV" sz="1200" b="1" kern="1200" dirty="0">
                          <a:solidFill>
                            <a:schemeClr val="tx1"/>
                          </a:solidFill>
                          <a:latin typeface="arial" panose="020B0604020202020204" pitchFamily="34" charset="0"/>
                          <a:ea typeface="+mn-ea"/>
                          <a:cs typeface="Arial" panose="020B0604020202020204" pitchFamily="34" charset="0"/>
                        </a:rPr>
                        <a:t>Termiņš</a:t>
                      </a: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l" rtl="0">
                        <a:lnSpc>
                          <a:spcPct val="100000"/>
                        </a:lnSpc>
                        <a:spcAft>
                          <a:spcPts val="0"/>
                        </a:spcAft>
                        <a:buFont typeface="Arial" panose="020B0604020202020204" pitchFamily="34" charset="0"/>
                        <a:buNone/>
                      </a:pPr>
                      <a:r>
                        <a:rPr lang="lv-LV" sz="1200" kern="1200" dirty="0">
                          <a:solidFill>
                            <a:schemeClr val="tx1"/>
                          </a:solidFill>
                          <a:latin typeface="arial" panose="020B0604020202020204" pitchFamily="34" charset="0"/>
                          <a:ea typeface="+mn-ea"/>
                          <a:cs typeface="+mn-cs"/>
                        </a:rPr>
                        <a:t>TAP īstenošanas termiņš.</a:t>
                      </a:r>
                    </a:p>
                  </a:txBody>
                  <a:tcPr marL="72000" marR="36000" marT="72000" marB="72000" anchor="ctr">
                    <a:lnT w="38100" cap="flat" cmpd="sng" algn="ctr">
                      <a:solidFill>
                        <a:schemeClr val="bg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129461182"/>
                  </a:ext>
                </a:extLst>
              </a:tr>
              <a:tr h="285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dirty="0">
                          <a:solidFill>
                            <a:schemeClr val="tx1"/>
                          </a:solidFill>
                          <a:latin typeface="arial" panose="020B0604020202020204" pitchFamily="34" charset="0"/>
                          <a:ea typeface="+mn-ea"/>
                          <a:cs typeface="Arial" panose="020B0604020202020204" pitchFamily="34" charset="0"/>
                        </a:rPr>
                        <a:t>Atļauto darījumu veidi un summa</a:t>
                      </a: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latin typeface="arial" panose="020B0604020202020204" pitchFamily="34" charset="0"/>
                          <a:ea typeface="+mn-ea"/>
                          <a:cs typeface="+mn-cs"/>
                        </a:rPr>
                        <a:t>Darījumu veidi, kurus parādnieks drīkst veikt, nesaskaņojot ar TAP uzraugošo personu (tiesas ieceltu personu, kura uzrauga TAP un ĀTAP restrukturizācijas plāna izpildi), un šo darījumu apmēru.</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139708711"/>
                  </a:ext>
                </a:extLst>
              </a:tr>
              <a:tr h="2911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dirty="0">
                          <a:solidFill>
                            <a:schemeClr val="tx1"/>
                          </a:solidFill>
                          <a:latin typeface="arial" panose="020B0604020202020204" pitchFamily="34" charset="0"/>
                          <a:ea typeface="+mn-ea"/>
                          <a:cs typeface="Arial" panose="020B0604020202020204" pitchFamily="34" charset="0"/>
                        </a:rPr>
                        <a:t>Kreditoru informēšanas procedūras</a:t>
                      </a: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latin typeface="arial" panose="020B0604020202020204" pitchFamily="34" charset="0"/>
                        </a:rPr>
                        <a:t>Kārtība</a:t>
                      </a:r>
                      <a:r>
                        <a:rPr lang="lv-LV" sz="1200" kern="1200" dirty="0">
                          <a:solidFill>
                            <a:schemeClr val="tx1"/>
                          </a:solidFill>
                          <a:latin typeface="arial" panose="020B0604020202020204" pitchFamily="34" charset="0"/>
                          <a:ea typeface="+mn-ea"/>
                          <a:cs typeface="+mn-cs"/>
                        </a:rPr>
                        <a:t>, kādā kreditori tiks informēti par parādnieka darbības rezultātiem TAP pasākumu plāna īstenošanas laikā.</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1379370"/>
                  </a:ext>
                </a:extLst>
              </a:tr>
              <a:tr h="348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dirty="0">
                          <a:solidFill>
                            <a:schemeClr val="tx1"/>
                          </a:solidFill>
                          <a:latin typeface="arial" panose="020B0604020202020204" pitchFamily="34" charset="0"/>
                          <a:ea typeface="+mn-ea"/>
                          <a:cs typeface="Arial" panose="020B0604020202020204" pitchFamily="34" charset="0"/>
                        </a:rPr>
                        <a:t>Informācija par uzraugošo personu un apliecinājums</a:t>
                      </a: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latin typeface="arial" panose="020B0604020202020204" pitchFamily="34" charset="0"/>
                        </a:rPr>
                        <a:t>Informācija par uzraugošās personas kandidātu un uzraugošās personas apliecinājums (Maksātnespējas likuma 40.panta ceturtās daļas </a:t>
                      </a:r>
                      <a:r>
                        <a:rPr lang="lv-LV" sz="1200" dirty="0">
                          <a:latin typeface="+mn-lt"/>
                        </a:rPr>
                        <a:t>12 </a:t>
                      </a:r>
                      <a:r>
                        <a:rPr lang="lv-LV" sz="1200">
                          <a:latin typeface="+mn-lt"/>
                        </a:rPr>
                        <a:t>un </a:t>
                      </a:r>
                      <a:r>
                        <a:rPr lang="lv-LV" sz="1200" b="0" i="0" kern="1200">
                          <a:solidFill>
                            <a:schemeClr val="tx1"/>
                          </a:solidFill>
                          <a:effectLst/>
                          <a:latin typeface="+mn-lt"/>
                          <a:ea typeface="+mn-ea"/>
                          <a:cs typeface="+mn-cs"/>
                        </a:rPr>
                        <a:t>12</a:t>
                      </a:r>
                      <a:r>
                        <a:rPr lang="lv-LV" sz="1200" b="0" i="0" kern="1200" baseline="30000">
                          <a:solidFill>
                            <a:schemeClr val="tx1"/>
                          </a:solidFill>
                          <a:effectLst/>
                          <a:latin typeface="+mn-lt"/>
                          <a:ea typeface="+mn-ea"/>
                          <a:cs typeface="+mn-cs"/>
                        </a:rPr>
                        <a:t>1</a:t>
                      </a:r>
                      <a:r>
                        <a:rPr lang="lv-LV" sz="1200">
                          <a:latin typeface="+mn-lt"/>
                        </a:rPr>
                        <a:t>.</a:t>
                      </a:r>
                      <a:r>
                        <a:rPr lang="lv-LV" sz="1200" dirty="0">
                          <a:latin typeface="+mn-lt"/>
                        </a:rPr>
                        <a:t>punkts).</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906800989"/>
                  </a:ext>
                </a:extLst>
              </a:tr>
              <a:tr h="330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dirty="0">
                          <a:solidFill>
                            <a:schemeClr val="tx1"/>
                          </a:solidFill>
                          <a:latin typeface="arial" panose="020B0604020202020204" pitchFamily="34" charset="0"/>
                          <a:ea typeface="+mn-ea"/>
                          <a:cs typeface="Arial" panose="020B0604020202020204" pitchFamily="34" charset="0"/>
                        </a:rPr>
                        <a:t>Ieķīlātās mantas saraksts</a:t>
                      </a: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latin typeface="arial" panose="020B0604020202020204" pitchFamily="34" charset="0"/>
                          <a:ea typeface="+mn-ea"/>
                          <a:cs typeface="+mn-cs"/>
                        </a:rPr>
                        <a:t>Parādnieka ieķīlātās mantas saraksts, kura ir nepieciešama TAP pasākumu plāna īstenošanai un uz kuru attiecināmi ierobežojumi, saskaņā ar kuriem nodrošinātie kreditori nedrīkst īstenot savas tiesības attiecībā uz parādnieka mantu, kas kalpo par nodrošinājumu viņu prasījumiem, līdz TAP izbeigšanai.</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67290543"/>
                  </a:ext>
                </a:extLst>
              </a:tr>
              <a:tr h="285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dirty="0">
                          <a:solidFill>
                            <a:schemeClr val="tx1"/>
                          </a:solidFill>
                          <a:latin typeface="arial" panose="020B0604020202020204" pitchFamily="34" charset="0"/>
                          <a:ea typeface="+mn-ea"/>
                          <a:cs typeface="Arial" panose="020B0604020202020204" pitchFamily="34" charset="0"/>
                        </a:rPr>
                        <a:t>Atlīdzība nodrošinātajiem kreditoriem</a:t>
                      </a: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latin typeface="arial" panose="020B0604020202020204" pitchFamily="34" charset="0"/>
                          <a:ea typeface="+mn-ea"/>
                          <a:cs typeface="+mn-cs"/>
                        </a:rPr>
                        <a:t>Atlīdzību nodrošinātajam kreditoram par viņa tiesību ierobežošanu TAP laikā un nodrošinātā kreditora prasījuma segšanas maksājumus, kā arī šo atlīdzības veidu izmaksas kārtību.</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05339951"/>
                  </a:ext>
                </a:extLst>
              </a:tr>
              <a:tr h="1878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dirty="0">
                          <a:solidFill>
                            <a:schemeClr val="tx1"/>
                          </a:solidFill>
                          <a:latin typeface="arial" panose="020B0604020202020204" pitchFamily="34" charset="0"/>
                          <a:ea typeface="+mn-ea"/>
                          <a:cs typeface="Arial" panose="020B0604020202020204" pitchFamily="34" charset="0"/>
                        </a:rPr>
                        <a:t>Atbilstības </a:t>
                      </a:r>
                      <a:r>
                        <a:rPr lang="lv-LV" sz="1200" b="1" kern="1200" dirty="0">
                          <a:solidFill>
                            <a:schemeClr val="tx1"/>
                          </a:solidFill>
                          <a:latin typeface="arial" panose="020B0604020202020204" pitchFamily="34" charset="0"/>
                          <a:ea typeface="+mn-ea"/>
                          <a:cs typeface="Arial" panose="020B0604020202020204" pitchFamily="34" charset="0"/>
                        </a:rPr>
                        <a:t>pamatojums </a:t>
                      </a:r>
                      <a:r>
                        <a:rPr lang="lv-LV" sz="1200" b="1" kern="1200" noProof="0" dirty="0">
                          <a:solidFill>
                            <a:schemeClr val="tx1"/>
                          </a:solidFill>
                          <a:latin typeface="arial" panose="020B0604020202020204" pitchFamily="34" charset="0"/>
                          <a:ea typeface="+mn-ea"/>
                          <a:cs typeface="Arial" panose="020B0604020202020204" pitchFamily="34" charset="0"/>
                        </a:rPr>
                        <a:t>kreditoru interešu testam</a:t>
                      </a:r>
                    </a:p>
                  </a:txBody>
                  <a:tcPr marL="72000" marR="36000" marT="72000" marB="72000"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latin typeface="arial" panose="020B0604020202020204" pitchFamily="34" charset="0"/>
                          <a:ea typeface="+mn-ea"/>
                          <a:cs typeface="+mn-cs"/>
                        </a:rPr>
                        <a:t>Pamatojums tam, ka restrukturizācijas plānu nesaskaņojušo kreditoru ieguvums, īstenojot TAP, ir vismaz tikpat liels kā gadījumā, ja minētā plāna apstiprināšanas brīdī parādniekam tiktu pasludināts maksātnespējas process.</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77987309"/>
                  </a:ext>
                </a:extLst>
              </a:tr>
              <a:tr h="1878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dirty="0">
                          <a:solidFill>
                            <a:schemeClr val="tx1"/>
                          </a:solidFill>
                          <a:latin typeface="arial" panose="020B0604020202020204" pitchFamily="34" charset="0"/>
                          <a:ea typeface="+mn-ea"/>
                          <a:cs typeface="Arial" panose="020B0604020202020204" pitchFamily="34" charset="0"/>
                        </a:rPr>
                        <a:t>Informācijas atzīšana restrukturizācijas plānā </a:t>
                      </a:r>
                    </a:p>
                  </a:txBody>
                  <a:tcPr marL="72000" marR="36000" marT="72000" marB="72000" anchor="ctr">
                    <a:lnT w="38100" cap="flat" cmpd="sng" algn="ctr">
                      <a:solidFill>
                        <a:schemeClr val="bg1"/>
                      </a:solidFill>
                      <a:prstDash val="solid"/>
                      <a:round/>
                      <a:headEnd type="none" w="med" len="med"/>
                      <a:tailEnd type="none" w="med" len="med"/>
                    </a:lnT>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a:solidFill>
                            <a:schemeClr val="tx1"/>
                          </a:solidFill>
                          <a:latin typeface="arial" panose="020B0604020202020204" pitchFamily="34" charset="0"/>
                          <a:ea typeface="+mn-ea"/>
                          <a:cs typeface="+mn-cs"/>
                        </a:rPr>
                        <a:t>Apliecinājums tam, ka TAP pasākumu plānā norādītā informācija ir patiesa un pievienotie dokumentu atvasinājumi atbilst oriģinālajiem dokumentiem.</a:t>
                      </a:r>
                    </a:p>
                  </a:txBody>
                  <a:tcPr marL="72000" marR="36000" marT="72000" marB="72000" anchor="ctr">
                    <a:lnT w="3175" cap="flat" cmpd="sng" algn="ctr">
                      <a:solidFill>
                        <a:schemeClr val="bg1">
                          <a:lumMod val="65000"/>
                        </a:schemeClr>
                      </a:solidFill>
                      <a:prstDash val="solid"/>
                      <a:round/>
                      <a:headEnd type="none" w="med" len="med"/>
                      <a:tailEnd type="none" w="med" len="med"/>
                    </a:lnT>
                  </a:tcPr>
                </a:tc>
                <a:extLst>
                  <a:ext uri="{0D108BD9-81ED-4DB2-BD59-A6C34878D82A}">
                    <a16:rowId xmlns:a16="http://schemas.microsoft.com/office/drawing/2014/main" val="3656707312"/>
                  </a:ext>
                </a:extLst>
              </a:tr>
            </a:tbl>
          </a:graphicData>
        </a:graphic>
      </p:graphicFrame>
      <p:sp>
        <p:nvSpPr>
          <p:cNvPr id="13" name="Freeform 38">
            <a:extLst>
              <a:ext uri="{FF2B5EF4-FFF2-40B4-BE49-F238E27FC236}">
                <a16:creationId xmlns:a16="http://schemas.microsoft.com/office/drawing/2014/main" id="{A0E79576-017B-4504-8E18-8F3D304FC473}"/>
              </a:ext>
            </a:extLst>
          </p:cNvPr>
          <p:cNvSpPr>
            <a:spLocks noChangeAspect="1" noEditPoints="1"/>
          </p:cNvSpPr>
          <p:nvPr/>
        </p:nvSpPr>
        <p:spPr bwMode="auto">
          <a:xfrm>
            <a:off x="11448730" y="2071687"/>
            <a:ext cx="252911" cy="198835"/>
          </a:xfrm>
          <a:custGeom>
            <a:avLst/>
            <a:gdLst>
              <a:gd name="T0" fmla="*/ 147 w 200"/>
              <a:gd name="T1" fmla="*/ 26 h 158"/>
              <a:gd name="T2" fmla="*/ 53 w 200"/>
              <a:gd name="T3" fmla="*/ 26 h 158"/>
              <a:gd name="T4" fmla="*/ 0 w 200"/>
              <a:gd name="T5" fmla="*/ 79 h 158"/>
              <a:gd name="T6" fmla="*/ 53 w 200"/>
              <a:gd name="T7" fmla="*/ 132 h 158"/>
              <a:gd name="T8" fmla="*/ 147 w 200"/>
              <a:gd name="T9" fmla="*/ 132 h 158"/>
              <a:gd name="T10" fmla="*/ 200 w 200"/>
              <a:gd name="T11" fmla="*/ 79 h 158"/>
              <a:gd name="T12" fmla="*/ 147 w 200"/>
              <a:gd name="T13" fmla="*/ 26 h 158"/>
              <a:gd name="T14" fmla="*/ 100 w 200"/>
              <a:gd name="T15" fmla="*/ 126 h 158"/>
              <a:gd name="T16" fmla="*/ 52 w 200"/>
              <a:gd name="T17" fmla="*/ 79 h 158"/>
              <a:gd name="T18" fmla="*/ 100 w 200"/>
              <a:gd name="T19" fmla="*/ 32 h 158"/>
              <a:gd name="T20" fmla="*/ 147 w 200"/>
              <a:gd name="T21" fmla="*/ 79 h 158"/>
              <a:gd name="T22" fmla="*/ 100 w 200"/>
              <a:gd name="T23" fmla="*/ 126 h 158"/>
              <a:gd name="T24" fmla="*/ 100 w 200"/>
              <a:gd name="T25" fmla="*/ 48 h 158"/>
              <a:gd name="T26" fmla="*/ 100 w 200"/>
              <a:gd name="T27" fmla="*/ 79 h 158"/>
              <a:gd name="T28" fmla="*/ 78 w 200"/>
              <a:gd name="T29" fmla="*/ 57 h 158"/>
              <a:gd name="T30" fmla="*/ 69 w 200"/>
              <a:gd name="T31" fmla="*/ 79 h 158"/>
              <a:gd name="T32" fmla="*/ 100 w 200"/>
              <a:gd name="T33" fmla="*/ 110 h 158"/>
              <a:gd name="T34" fmla="*/ 131 w 200"/>
              <a:gd name="T35" fmla="*/ 79 h 158"/>
              <a:gd name="T36" fmla="*/ 100 w 200"/>
              <a:gd name="T37" fmla="*/ 4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158">
                <a:moveTo>
                  <a:pt x="147" y="26"/>
                </a:moveTo>
                <a:cubicBezTo>
                  <a:pt x="121" y="0"/>
                  <a:pt x="79" y="0"/>
                  <a:pt x="53" y="26"/>
                </a:cubicBezTo>
                <a:cubicBezTo>
                  <a:pt x="0" y="79"/>
                  <a:pt x="0" y="79"/>
                  <a:pt x="0" y="79"/>
                </a:cubicBezTo>
                <a:cubicBezTo>
                  <a:pt x="53" y="132"/>
                  <a:pt x="53" y="132"/>
                  <a:pt x="53" y="132"/>
                </a:cubicBezTo>
                <a:cubicBezTo>
                  <a:pt x="79" y="158"/>
                  <a:pt x="121" y="158"/>
                  <a:pt x="147" y="132"/>
                </a:cubicBezTo>
                <a:cubicBezTo>
                  <a:pt x="200" y="79"/>
                  <a:pt x="200" y="79"/>
                  <a:pt x="200" y="79"/>
                </a:cubicBezTo>
                <a:lnTo>
                  <a:pt x="147" y="26"/>
                </a:lnTo>
                <a:close/>
                <a:moveTo>
                  <a:pt x="100" y="126"/>
                </a:moveTo>
                <a:cubicBezTo>
                  <a:pt x="74" y="126"/>
                  <a:pt x="52" y="105"/>
                  <a:pt x="52" y="79"/>
                </a:cubicBezTo>
                <a:cubicBezTo>
                  <a:pt x="52" y="53"/>
                  <a:pt x="74" y="32"/>
                  <a:pt x="100" y="32"/>
                </a:cubicBezTo>
                <a:cubicBezTo>
                  <a:pt x="126" y="32"/>
                  <a:pt x="147" y="53"/>
                  <a:pt x="147" y="79"/>
                </a:cubicBezTo>
                <a:cubicBezTo>
                  <a:pt x="147" y="105"/>
                  <a:pt x="126" y="126"/>
                  <a:pt x="100" y="126"/>
                </a:cubicBezTo>
                <a:close/>
                <a:moveTo>
                  <a:pt x="100" y="48"/>
                </a:moveTo>
                <a:cubicBezTo>
                  <a:pt x="100" y="79"/>
                  <a:pt x="100" y="79"/>
                  <a:pt x="100" y="79"/>
                </a:cubicBezTo>
                <a:cubicBezTo>
                  <a:pt x="78" y="57"/>
                  <a:pt x="78" y="57"/>
                  <a:pt x="78" y="57"/>
                </a:cubicBezTo>
                <a:cubicBezTo>
                  <a:pt x="73" y="63"/>
                  <a:pt x="69" y="70"/>
                  <a:pt x="69" y="79"/>
                </a:cubicBezTo>
                <a:cubicBezTo>
                  <a:pt x="69" y="96"/>
                  <a:pt x="83" y="110"/>
                  <a:pt x="100" y="110"/>
                </a:cubicBezTo>
                <a:cubicBezTo>
                  <a:pt x="117" y="110"/>
                  <a:pt x="131" y="96"/>
                  <a:pt x="131" y="79"/>
                </a:cubicBezTo>
                <a:cubicBezTo>
                  <a:pt x="131" y="62"/>
                  <a:pt x="117" y="48"/>
                  <a:pt x="100" y="48"/>
                </a:cubicBez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nvGrpSpPr>
          <p:cNvPr id="11" name="Group 10">
            <a:extLst>
              <a:ext uri="{FF2B5EF4-FFF2-40B4-BE49-F238E27FC236}">
                <a16:creationId xmlns:a16="http://schemas.microsoft.com/office/drawing/2014/main" id="{1DCFE467-7C6A-407D-9454-54C843172037}"/>
              </a:ext>
            </a:extLst>
          </p:cNvPr>
          <p:cNvGrpSpPr/>
          <p:nvPr/>
        </p:nvGrpSpPr>
        <p:grpSpPr>
          <a:xfrm>
            <a:off x="10057726" y="5975985"/>
            <a:ext cx="2124000" cy="215444"/>
            <a:chOff x="10057726" y="6129794"/>
            <a:chExt cx="2124000" cy="215444"/>
          </a:xfrm>
        </p:grpSpPr>
        <p:sp>
          <p:nvSpPr>
            <p:cNvPr id="14" name="Rectangle 13">
              <a:extLst>
                <a:ext uri="{FF2B5EF4-FFF2-40B4-BE49-F238E27FC236}">
                  <a16:creationId xmlns:a16="http://schemas.microsoft.com/office/drawing/2014/main" id="{AC4B77C7-2C45-4B30-AAA1-13C419BA4F85}"/>
                </a:ext>
              </a:extLst>
            </p:cNvPr>
            <p:cNvSpPr/>
            <p:nvPr/>
          </p:nvSpPr>
          <p:spPr>
            <a:xfrm>
              <a:off x="10057726" y="6129794"/>
              <a:ext cx="2124000" cy="215444"/>
            </a:xfrm>
            <a:prstGeom prst="rect">
              <a:avLst/>
            </a:prstGeom>
            <a:solidFill>
              <a:schemeClr val="bg1">
                <a:lumMod val="9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800" b="1" i="0" u="none" strike="noStrike" kern="1200" cap="none" spc="0" normalizeH="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Turpinājums nākamajā slaidā</a:t>
              </a:r>
            </a:p>
          </p:txBody>
        </p:sp>
        <p:sp>
          <p:nvSpPr>
            <p:cNvPr id="16" name="Freeform 35">
              <a:extLst>
                <a:ext uri="{FF2B5EF4-FFF2-40B4-BE49-F238E27FC236}">
                  <a16:creationId xmlns:a16="http://schemas.microsoft.com/office/drawing/2014/main" id="{155D5CC1-8F92-4AF3-8844-8A438360A8BD}"/>
                </a:ext>
              </a:extLst>
            </p:cNvPr>
            <p:cNvSpPr>
              <a:spLocks noChangeAspect="1" noEditPoints="1"/>
            </p:cNvSpPr>
            <p:nvPr/>
          </p:nvSpPr>
          <p:spPr bwMode="auto">
            <a:xfrm rot="5400000">
              <a:off x="11657599" y="6160909"/>
              <a:ext cx="99614" cy="153214"/>
            </a:xfrm>
            <a:custGeom>
              <a:avLst/>
              <a:gdLst>
                <a:gd name="T0" fmla="*/ 26 w 130"/>
                <a:gd name="T1" fmla="*/ 70 h 200"/>
                <a:gd name="T2" fmla="*/ 6 w 130"/>
                <a:gd name="T3" fmla="*/ 70 h 200"/>
                <a:gd name="T4" fmla="*/ 6 w 130"/>
                <a:gd name="T5" fmla="*/ 53 h 200"/>
                <a:gd name="T6" fmla="*/ 65 w 130"/>
                <a:gd name="T7" fmla="*/ 0 h 200"/>
                <a:gd name="T8" fmla="*/ 124 w 130"/>
                <a:gd name="T9" fmla="*/ 53 h 200"/>
                <a:gd name="T10" fmla="*/ 124 w 130"/>
                <a:gd name="T11" fmla="*/ 70 h 200"/>
                <a:gd name="T12" fmla="*/ 114 w 130"/>
                <a:gd name="T13" fmla="*/ 74 h 200"/>
                <a:gd name="T14" fmla="*/ 104 w 130"/>
                <a:gd name="T15" fmla="*/ 70 h 200"/>
                <a:gd name="T16" fmla="*/ 79 w 130"/>
                <a:gd name="T17" fmla="*/ 48 h 200"/>
                <a:gd name="T18" fmla="*/ 79 w 130"/>
                <a:gd name="T19" fmla="*/ 150 h 200"/>
                <a:gd name="T20" fmla="*/ 51 w 130"/>
                <a:gd name="T21" fmla="*/ 150 h 200"/>
                <a:gd name="T22" fmla="*/ 51 w 130"/>
                <a:gd name="T23" fmla="*/ 48 h 200"/>
                <a:gd name="T24" fmla="*/ 26 w 130"/>
                <a:gd name="T25" fmla="*/ 70 h 200"/>
                <a:gd name="T26" fmla="*/ 2 w 130"/>
                <a:gd name="T27" fmla="*/ 200 h 200"/>
                <a:gd name="T28" fmla="*/ 2 w 130"/>
                <a:gd name="T29" fmla="*/ 175 h 200"/>
                <a:gd name="T30" fmla="*/ 128 w 130"/>
                <a:gd name="T31" fmla="*/ 175 h 200"/>
                <a:gd name="T32" fmla="*/ 128 w 130"/>
                <a:gd name="T33" fmla="*/ 200 h 200"/>
                <a:gd name="T34" fmla="*/ 122 w 130"/>
                <a:gd name="T35" fmla="*/ 200 h 200"/>
                <a:gd name="T36" fmla="*/ 122 w 130"/>
                <a:gd name="T37" fmla="*/ 200 h 200"/>
                <a:gd name="T38" fmla="*/ 8 w 130"/>
                <a:gd name="T39" fmla="*/ 200 h 200"/>
                <a:gd name="T40" fmla="*/ 8 w 130"/>
                <a:gd name="T41" fmla="*/ 200 h 200"/>
                <a:gd name="T42" fmla="*/ 2 w 130"/>
                <a:gd name="T43"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0" h="200">
                  <a:moveTo>
                    <a:pt x="26" y="70"/>
                  </a:moveTo>
                  <a:cubicBezTo>
                    <a:pt x="20" y="75"/>
                    <a:pt x="11" y="75"/>
                    <a:pt x="6" y="70"/>
                  </a:cubicBezTo>
                  <a:cubicBezTo>
                    <a:pt x="0" y="65"/>
                    <a:pt x="0" y="57"/>
                    <a:pt x="6" y="53"/>
                  </a:cubicBezTo>
                  <a:cubicBezTo>
                    <a:pt x="65" y="0"/>
                    <a:pt x="65" y="0"/>
                    <a:pt x="65" y="0"/>
                  </a:cubicBezTo>
                  <a:cubicBezTo>
                    <a:pt x="124" y="53"/>
                    <a:pt x="124" y="53"/>
                    <a:pt x="124" y="53"/>
                  </a:cubicBezTo>
                  <a:cubicBezTo>
                    <a:pt x="130" y="57"/>
                    <a:pt x="130" y="65"/>
                    <a:pt x="124" y="70"/>
                  </a:cubicBezTo>
                  <a:cubicBezTo>
                    <a:pt x="121" y="73"/>
                    <a:pt x="118" y="74"/>
                    <a:pt x="114" y="74"/>
                  </a:cubicBezTo>
                  <a:cubicBezTo>
                    <a:pt x="111" y="74"/>
                    <a:pt x="107" y="73"/>
                    <a:pt x="104" y="70"/>
                  </a:cubicBezTo>
                  <a:cubicBezTo>
                    <a:pt x="79" y="48"/>
                    <a:pt x="79" y="48"/>
                    <a:pt x="79" y="48"/>
                  </a:cubicBezTo>
                  <a:cubicBezTo>
                    <a:pt x="79" y="150"/>
                    <a:pt x="79" y="150"/>
                    <a:pt x="79" y="150"/>
                  </a:cubicBezTo>
                  <a:cubicBezTo>
                    <a:pt x="51" y="150"/>
                    <a:pt x="51" y="150"/>
                    <a:pt x="51" y="150"/>
                  </a:cubicBezTo>
                  <a:cubicBezTo>
                    <a:pt x="51" y="48"/>
                    <a:pt x="51" y="48"/>
                    <a:pt x="51" y="48"/>
                  </a:cubicBezTo>
                  <a:lnTo>
                    <a:pt x="26" y="70"/>
                  </a:lnTo>
                  <a:close/>
                  <a:moveTo>
                    <a:pt x="2" y="200"/>
                  </a:moveTo>
                  <a:cubicBezTo>
                    <a:pt x="2" y="175"/>
                    <a:pt x="2" y="175"/>
                    <a:pt x="2" y="175"/>
                  </a:cubicBezTo>
                  <a:cubicBezTo>
                    <a:pt x="128" y="175"/>
                    <a:pt x="128" y="175"/>
                    <a:pt x="128" y="175"/>
                  </a:cubicBezTo>
                  <a:cubicBezTo>
                    <a:pt x="128" y="200"/>
                    <a:pt x="128" y="200"/>
                    <a:pt x="128" y="200"/>
                  </a:cubicBezTo>
                  <a:cubicBezTo>
                    <a:pt x="122" y="200"/>
                    <a:pt x="122" y="200"/>
                    <a:pt x="122" y="200"/>
                  </a:cubicBezTo>
                  <a:cubicBezTo>
                    <a:pt x="122" y="200"/>
                    <a:pt x="122" y="200"/>
                    <a:pt x="122" y="200"/>
                  </a:cubicBezTo>
                  <a:cubicBezTo>
                    <a:pt x="8" y="200"/>
                    <a:pt x="8" y="200"/>
                    <a:pt x="8" y="200"/>
                  </a:cubicBezTo>
                  <a:cubicBezTo>
                    <a:pt x="8" y="200"/>
                    <a:pt x="8" y="200"/>
                    <a:pt x="8" y="200"/>
                  </a:cubicBezTo>
                  <a:lnTo>
                    <a:pt x="2" y="200"/>
                  </a:lnTo>
                  <a:close/>
                </a:path>
              </a:pathLst>
            </a:custGeom>
            <a:solidFill>
              <a:schemeClr val="bg2">
                <a:lumMod val="50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164913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892794-AF77-4BFF-9AE2-82E66574CA8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18" name="think-cell Slide" r:id="rId6" imgW="395" imgH="394" progId="TCLayout.ActiveDocument.1">
                  <p:embed/>
                </p:oleObj>
              </mc:Choice>
              <mc:Fallback>
                <p:oleObj name="think-cell Slide" r:id="rId6" imgW="395" imgH="394" progId="TCLayout.ActiveDocument.1">
                  <p:embed/>
                  <p:pic>
                    <p:nvPicPr>
                      <p:cNvPr id="4" name="Object 3" hidden="1">
                        <a:extLst>
                          <a:ext uri="{FF2B5EF4-FFF2-40B4-BE49-F238E27FC236}">
                            <a16:creationId xmlns:a16="http://schemas.microsoft.com/office/drawing/2014/main" id="{E8892794-AF77-4BFF-9AE2-82E66574CA8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473521AC-7BB8-4783-919B-6E840ACC7F88}"/>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Calibri" panose="020F0502020204030204" pitchFamily="34" charset="0"/>
            </a:endParaRPr>
          </a:p>
        </p:txBody>
      </p:sp>
      <p:sp>
        <p:nvSpPr>
          <p:cNvPr id="5" name="Title 4">
            <a:extLst>
              <a:ext uri="{FF2B5EF4-FFF2-40B4-BE49-F238E27FC236}">
                <a16:creationId xmlns:a16="http://schemas.microsoft.com/office/drawing/2014/main" id="{749F1DC6-6B08-4793-B6F3-08A3CE281D8B}"/>
              </a:ext>
            </a:extLst>
          </p:cNvPr>
          <p:cNvSpPr>
            <a:spLocks noGrp="1"/>
          </p:cNvSpPr>
          <p:nvPr>
            <p:ph type="title"/>
          </p:nvPr>
        </p:nvSpPr>
        <p:spPr/>
        <p:txBody>
          <a:bodyPr rtlCol="0"/>
          <a:lstStyle/>
          <a:p>
            <a:pPr rtl="0"/>
            <a:r>
              <a:rPr lang="lv-lv" dirty="0"/>
              <a:t>9. pielikums: </a:t>
            </a:r>
            <a:r>
              <a:rPr lang="lv-LV" dirty="0"/>
              <a:t>Restrukturizācijas plāna</a:t>
            </a:r>
            <a:r>
              <a:rPr lang="lv-lv" dirty="0"/>
              <a:t> saturs</a:t>
            </a:r>
          </a:p>
        </p:txBody>
      </p:sp>
      <p:graphicFrame>
        <p:nvGraphicFramePr>
          <p:cNvPr id="14" name="Table 3">
            <a:extLst>
              <a:ext uri="{FF2B5EF4-FFF2-40B4-BE49-F238E27FC236}">
                <a16:creationId xmlns:a16="http://schemas.microsoft.com/office/drawing/2014/main" id="{8CE1A1A1-3B9D-4250-BC1E-26F30241A0E1}"/>
              </a:ext>
            </a:extLst>
          </p:cNvPr>
          <p:cNvGraphicFramePr>
            <a:graphicFrameLocks noGrp="1"/>
          </p:cNvGraphicFramePr>
          <p:nvPr>
            <p:extLst>
              <p:ext uri="{D42A27DB-BD31-4B8C-83A1-F6EECF244321}">
                <p14:modId xmlns:p14="http://schemas.microsoft.com/office/powerpoint/2010/main" val="2984494598"/>
              </p:ext>
            </p:extLst>
          </p:nvPr>
        </p:nvGraphicFramePr>
        <p:xfrm>
          <a:off x="421240" y="1653870"/>
          <a:ext cx="11376025" cy="4116960"/>
        </p:xfrm>
        <a:graphic>
          <a:graphicData uri="http://schemas.openxmlformats.org/drawingml/2006/table">
            <a:tbl>
              <a:tblPr firstRow="1" bandRow="1">
                <a:tableStyleId>{2D5ABB26-0587-4C30-8999-92F81FD0307C}</a:tableStyleId>
              </a:tblPr>
              <a:tblGrid>
                <a:gridCol w="2280855">
                  <a:extLst>
                    <a:ext uri="{9D8B030D-6E8A-4147-A177-3AD203B41FA5}">
                      <a16:colId xmlns:a16="http://schemas.microsoft.com/office/drawing/2014/main" val="3467094472"/>
                    </a:ext>
                  </a:extLst>
                </a:gridCol>
                <a:gridCol w="9095170">
                  <a:extLst>
                    <a:ext uri="{9D8B030D-6E8A-4147-A177-3AD203B41FA5}">
                      <a16:colId xmlns:a16="http://schemas.microsoft.com/office/drawing/2014/main" val="2792295302"/>
                    </a:ext>
                  </a:extLst>
                </a:gridCol>
              </a:tblGrid>
              <a:tr h="28544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a:solidFill>
                            <a:schemeClr val="bg1"/>
                          </a:solidFill>
                          <a:latin typeface="arial" panose="020B0604020202020204" pitchFamily="34" charset="0"/>
                          <a:ea typeface="+mn-ea"/>
                          <a:cs typeface="Arial" panose="020B0604020202020204" pitchFamily="34" charset="0"/>
                        </a:rPr>
                        <a:t>Restrukturizācijas plāna satura pārskats (papildu prasības, kas noteiktas Direktīvā 2019/1023)</a:t>
                      </a:r>
                      <a:endParaRPr lang="lv-LV" sz="1200" b="1" kern="1200" noProof="0" dirty="0">
                        <a:solidFill>
                          <a:schemeClr val="bg1"/>
                        </a:solidFill>
                        <a:latin typeface="arial" panose="020B0604020202020204" pitchFamily="34" charset="0"/>
                        <a:ea typeface="+mn-ea"/>
                        <a:cs typeface="Arial" panose="020B0604020202020204" pitchFamily="34" charset="0"/>
                      </a:endParaRPr>
                    </a:p>
                  </a:txBody>
                  <a:tcPr marL="72000" marR="72000" marT="72000" marB="72000" anchor="ctr">
                    <a:lnB w="38100" cap="flat" cmpd="sng" algn="ctr">
                      <a:solidFill>
                        <a:schemeClr val="bg1"/>
                      </a:solidFill>
                      <a:prstDash val="solid"/>
                      <a:round/>
                      <a:headEnd type="none" w="med" len="med"/>
                      <a:tailEnd type="none" w="med" len="med"/>
                    </a:lnB>
                    <a:solidFill>
                      <a:schemeClr val="tx2"/>
                    </a:solidFill>
                  </a:tcPr>
                </a:tc>
                <a:tc hMerge="1">
                  <a:txBody>
                    <a:bodyPr/>
                    <a:lstStyle/>
                    <a:p>
                      <a:pPr algn="just" rtl="0">
                        <a:lnSpc>
                          <a:spcPct val="100000"/>
                        </a:lnSpc>
                        <a:spcAft>
                          <a:spcPts val="0"/>
                        </a:spcAft>
                      </a:pPr>
                      <a:endParaRPr lang="en-US" sz="1100" noProof="0" dirty="0">
                        <a:latin typeface="+mn-lt"/>
                      </a:endParaRPr>
                    </a:p>
                  </a:txBody>
                  <a:tcPr marL="72000" marR="72000" marT="72000" marB="72000" anchor="ctr">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428482557"/>
                  </a:ext>
                </a:extLst>
              </a:tr>
              <a:tr h="285447">
                <a:tc>
                  <a:txBody>
                    <a:bodyPr/>
                    <a:lstStyle/>
                    <a:p>
                      <a:pPr algn="l" rtl="0">
                        <a:lnSpc>
                          <a:spcPct val="100000"/>
                        </a:lnSpc>
                        <a:spcAft>
                          <a:spcPts val="0"/>
                        </a:spcAft>
                      </a:pPr>
                      <a:r>
                        <a:rPr lang="lv-LV" sz="1200" b="1" kern="1200" noProof="0">
                          <a:solidFill>
                            <a:schemeClr val="tx1"/>
                          </a:solidFill>
                          <a:latin typeface="arial" panose="020B0604020202020204" pitchFamily="34" charset="0"/>
                          <a:ea typeface="+mn-ea"/>
                          <a:cs typeface="Arial" panose="020B0604020202020204" pitchFamily="34" charset="0"/>
                        </a:rPr>
                        <a:t>Aktīvi un saistības</a:t>
                      </a:r>
                      <a:endParaRPr lang="lv-LV" sz="1200" b="1" kern="1200" noProof="0" dirty="0">
                        <a:solidFill>
                          <a:schemeClr val="tx1"/>
                        </a:solidFill>
                        <a:latin typeface="arial" panose="020B0604020202020204" pitchFamily="34" charset="0"/>
                        <a:ea typeface="+mn-ea"/>
                        <a:cs typeface="Arial" panose="020B0604020202020204" pitchFamily="34" charset="0"/>
                      </a:endParaRPr>
                    </a:p>
                  </a:txBody>
                  <a:tcPr marL="72000" marR="180000" marT="72000" marB="7200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indent="0" algn="l" rtl="0">
                        <a:lnSpc>
                          <a:spcPct val="100000"/>
                        </a:lnSpc>
                        <a:spcAft>
                          <a:spcPts val="0"/>
                        </a:spcAft>
                        <a:buFont typeface="Arial" panose="020B0604020202020204" pitchFamily="34" charset="0"/>
                        <a:buNone/>
                      </a:pPr>
                      <a:r>
                        <a:rPr lang="lv-LV" sz="1200" dirty="0"/>
                        <a:t>Parādnieka aktīvi un saistības pārstrukturēšanas plāna iesniegšanas brīdī, tostarp aktīvu vērtība.</a:t>
                      </a:r>
                    </a:p>
                    <a:p>
                      <a:pPr marL="0" indent="0" algn="l" rtl="0">
                        <a:lnSpc>
                          <a:spcPct val="100000"/>
                        </a:lnSpc>
                        <a:spcAft>
                          <a:spcPts val="0"/>
                        </a:spcAft>
                        <a:buFont typeface="Arial" panose="020B0604020202020204" pitchFamily="34" charset="0"/>
                        <a:buNone/>
                      </a:pPr>
                      <a:r>
                        <a:rPr lang="lv-LV" sz="1200" kern="1200" noProof="0" dirty="0">
                          <a:solidFill>
                            <a:schemeClr val="tx1"/>
                          </a:solidFill>
                          <a:latin typeface="arial" panose="020B0604020202020204" pitchFamily="34" charset="0"/>
                          <a:ea typeface="+mn-ea"/>
                          <a:cs typeface="Arial" panose="020B0604020202020204" pitchFamily="34" charset="0"/>
                        </a:rPr>
                        <a:t>Saistību norādīšanas pienākums ir iekļauts Maksātnespējas likuma 40. panta ceturtās daļas pirmajā teikumā, bet aktīvu norādīšanas pienākums Latvijas normatīvajos aktos nav iekļauts.</a:t>
                      </a:r>
                    </a:p>
                  </a:txBody>
                  <a:tcPr marL="72000" marR="36000" marT="72000" marB="72000" anchor="ctr">
                    <a:lnT w="38100" cap="flat" cmpd="sng" algn="ctr">
                      <a:solidFill>
                        <a:schemeClr val="bg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129461182"/>
                  </a:ext>
                </a:extLst>
              </a:tr>
              <a:tr h="285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a:solidFill>
                            <a:schemeClr val="tx1"/>
                          </a:solidFill>
                          <a:latin typeface="arial" panose="020B0604020202020204" pitchFamily="34" charset="0"/>
                          <a:ea typeface="+mn-ea"/>
                          <a:cs typeface="Arial" panose="020B0604020202020204" pitchFamily="34" charset="0"/>
                        </a:rPr>
                        <a:t>Ekonomiskās situācijas apraksts</a:t>
                      </a:r>
                      <a:endParaRPr lang="lv-LV" sz="1200" b="1" kern="1200" noProof="0" dirty="0">
                        <a:solidFill>
                          <a:schemeClr val="tx1"/>
                        </a:solidFill>
                        <a:latin typeface="arial" panose="020B0604020202020204" pitchFamily="34" charset="0"/>
                        <a:ea typeface="+mn-ea"/>
                        <a:cs typeface="Arial" panose="020B0604020202020204" pitchFamily="34" charset="0"/>
                      </a:endParaRPr>
                    </a:p>
                  </a:txBody>
                  <a:tcPr marL="72000" marR="180000" marT="72000" marB="7200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t>Parādnieka ekonomiskās situācijas un darba ņēmēju stāvokļa apraksts.</a:t>
                      </a:r>
                      <a:endParaRPr lang="lv-LV" sz="1200" dirty="0">
                        <a:solidFill>
                          <a:schemeClr val="tx1"/>
                        </a:solidFill>
                        <a:latin typeface="arial" panose="020B0604020202020204" pitchFamily="34" charset="0"/>
                      </a:endParaRP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139708711"/>
                  </a:ext>
                </a:extLst>
              </a:tr>
              <a:tr h="2911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a:solidFill>
                            <a:schemeClr val="tx1"/>
                          </a:solidFill>
                          <a:latin typeface="arial" panose="020B0604020202020204" pitchFamily="34" charset="0"/>
                          <a:ea typeface="+mn-ea"/>
                          <a:cs typeface="Arial" panose="020B0604020202020204" pitchFamily="34" charset="0"/>
                        </a:rPr>
                        <a:t>Parādnieka grūtību cēloņu un apmēra apraksts</a:t>
                      </a:r>
                      <a:endParaRPr lang="lv-LV" sz="1200" b="1" kern="1200" noProof="0" dirty="0">
                        <a:solidFill>
                          <a:schemeClr val="tx1"/>
                        </a:solidFill>
                        <a:latin typeface="arial" panose="020B0604020202020204" pitchFamily="34" charset="0"/>
                        <a:ea typeface="+mn-ea"/>
                        <a:cs typeface="Arial" panose="020B0604020202020204" pitchFamily="34" charset="0"/>
                      </a:endParaRPr>
                    </a:p>
                  </a:txBody>
                  <a:tcPr marL="72000" marR="180000" marT="72000" marB="7200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a:solidFill>
                            <a:schemeClr val="tx1"/>
                          </a:solidFill>
                          <a:latin typeface="arial" panose="020B0604020202020204" pitchFamily="34" charset="0"/>
                        </a:rPr>
                        <a:t>Lai arī Latvijas normatīvajos aktos nav skaidri noteikts, ka parādniekam šāda informācija jāiekļauj  restrukturizācijas p</a:t>
                      </a:r>
                      <a:r>
                        <a:rPr lang="lv-LV" sz="1200" noProof="0">
                          <a:solidFill>
                            <a:schemeClr val="tx1"/>
                          </a:solidFill>
                          <a:latin typeface="arial" panose="020B0604020202020204" pitchFamily="34" charset="0"/>
                        </a:rPr>
                        <a:t>lānā, praksē parasti visi parādnieki iekļauj šādu aprakstu.</a:t>
                      </a:r>
                      <a:endParaRPr lang="lv-LV" sz="1200" noProof="0" dirty="0">
                        <a:solidFill>
                          <a:schemeClr val="tx1"/>
                        </a:solidFill>
                        <a:latin typeface="arial" panose="020B0604020202020204" pitchFamily="34" charset="0"/>
                      </a:endParaRP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11379370"/>
                  </a:ext>
                </a:extLst>
              </a:tr>
              <a:tr h="3484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dirty="0">
                          <a:solidFill>
                            <a:schemeClr val="tx1"/>
                          </a:solidFill>
                          <a:latin typeface="arial" panose="020B0604020202020204" pitchFamily="34" charset="0"/>
                          <a:ea typeface="+mn-ea"/>
                          <a:cs typeface="Arial" panose="020B0604020202020204" pitchFamily="34" charset="0"/>
                        </a:rPr>
                        <a:t>Darbinieku pārstāvju informēšanas un uzklausīšanas kārtība</a:t>
                      </a:r>
                    </a:p>
                  </a:txBody>
                  <a:tcPr marL="72000" marR="180000" marT="72000" marB="7200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solidFill>
                            <a:schemeClr val="tx1"/>
                          </a:solidFill>
                          <a:latin typeface="arial" panose="020B0604020202020204" pitchFamily="34" charset="0"/>
                        </a:rPr>
                        <a:t>Darbinieku pārstāvju informēšanas un uzklausīšanas kārtība saskaņā ar Savienības un valsts tiesību aktiem; Šāds noteikums nav iekļauts Latvijas normatīvajos aktos.</a:t>
                      </a: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906800989"/>
                  </a:ext>
                </a:extLst>
              </a:tr>
              <a:tr h="3309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dirty="0">
                          <a:solidFill>
                            <a:schemeClr val="tx1"/>
                          </a:solidFill>
                          <a:latin typeface="arial" panose="020B0604020202020204" pitchFamily="34" charset="0"/>
                          <a:ea typeface="+mn-ea"/>
                          <a:cs typeface="Arial" panose="020B0604020202020204" pitchFamily="34" charset="0"/>
                        </a:rPr>
                        <a:t>Vispārējās sekas, kas attiecas uz nodarbinātību</a:t>
                      </a:r>
                    </a:p>
                  </a:txBody>
                  <a:tcPr marL="72000" marR="180000" marT="72000" marB="7200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noProof="0">
                          <a:solidFill>
                            <a:schemeClr val="tx1"/>
                          </a:solidFill>
                          <a:latin typeface="arial" panose="020B0604020202020204" pitchFamily="34" charset="0"/>
                        </a:rPr>
                        <a:t>Vispārējā ietekme uz nodarbinātību, piemēram, atlaišanas, īstermiņa darba vai tamlīdzīgi aspekti. Šāds noteikums nav iekļauts Latvijas normatīvajos aktos.</a:t>
                      </a:r>
                      <a:endParaRPr lang="lv-LV" sz="1200" noProof="0" dirty="0">
                        <a:solidFill>
                          <a:schemeClr val="tx1"/>
                        </a:solidFill>
                        <a:latin typeface="arial" panose="020B0604020202020204" pitchFamily="34" charset="0"/>
                      </a:endParaRPr>
                    </a:p>
                  </a:txBody>
                  <a:tcPr marL="72000" marR="36000" marT="72000" marB="72000" anchor="ct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67290543"/>
                  </a:ext>
                </a:extLst>
              </a:tr>
              <a:tr h="2854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kern="1200" noProof="0">
                          <a:solidFill>
                            <a:schemeClr val="tx1"/>
                          </a:solidFill>
                          <a:latin typeface="arial" panose="020B0604020202020204" pitchFamily="34" charset="0"/>
                          <a:ea typeface="+mn-ea"/>
                          <a:cs typeface="Arial" panose="020B0604020202020204" pitchFamily="34" charset="0"/>
                        </a:rPr>
                        <a:t>Pamatojums, kas izskaidro, kāpēc restrukturizācijas plānam ir pamatotas izredzes gūt panākumus</a:t>
                      </a:r>
                      <a:endParaRPr lang="lv-LV" sz="1200" b="1" kern="1200" noProof="0" dirty="0">
                        <a:solidFill>
                          <a:schemeClr val="tx1"/>
                        </a:solidFill>
                        <a:latin typeface="arial" panose="020B0604020202020204" pitchFamily="34" charset="0"/>
                        <a:ea typeface="+mn-ea"/>
                        <a:cs typeface="Arial" panose="020B0604020202020204" pitchFamily="34" charset="0"/>
                      </a:endParaRPr>
                    </a:p>
                  </a:txBody>
                  <a:tcPr marL="72000" marR="180000" marT="72000" marB="7200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noProof="0" dirty="0">
                          <a:solidFill>
                            <a:schemeClr val="tx1"/>
                          </a:solidFill>
                          <a:latin typeface="arial" panose="020B0604020202020204" pitchFamily="34" charset="0"/>
                        </a:rPr>
                        <a:t>Pamatojums, kas izskaidro, kāpēc ir saprātīgas izredzes ar restrukturizācijas plānu novērst parādnieka maksātnespēju un nodrošināt uzņēmuma pastāvēšanas spēju, tostarp izklāstot priekšnosacījumus, kas vajadzīgi, lai plāns būtu sekmīgs. Šāds noteikums ir oficiāli iekļauts Latvijas normatīvajos aktos. </a:t>
                      </a:r>
                    </a:p>
                  </a:txBody>
                  <a:tcPr marL="72000" marR="36000" marT="72000" marB="72000" anchor="ctr">
                    <a:lnT w="3175" cap="flat" cmpd="sng" algn="ctr">
                      <a:solidFill>
                        <a:schemeClr val="bg1">
                          <a:lumMod val="65000"/>
                        </a:schemeClr>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05339951"/>
                  </a:ext>
                </a:extLst>
              </a:tr>
            </a:tbl>
          </a:graphicData>
        </a:graphic>
      </p:graphicFrame>
      <p:sp>
        <p:nvSpPr>
          <p:cNvPr id="18" name="Freeform 38">
            <a:extLst>
              <a:ext uri="{FF2B5EF4-FFF2-40B4-BE49-F238E27FC236}">
                <a16:creationId xmlns:a16="http://schemas.microsoft.com/office/drawing/2014/main" id="{6D76F7DD-FCBD-426F-B048-6CC5FFC8E2C6}"/>
              </a:ext>
            </a:extLst>
          </p:cNvPr>
          <p:cNvSpPr>
            <a:spLocks noChangeAspect="1" noEditPoints="1"/>
          </p:cNvSpPr>
          <p:nvPr/>
        </p:nvSpPr>
        <p:spPr bwMode="auto">
          <a:xfrm>
            <a:off x="11448730" y="2071687"/>
            <a:ext cx="252911" cy="198835"/>
          </a:xfrm>
          <a:custGeom>
            <a:avLst/>
            <a:gdLst>
              <a:gd name="T0" fmla="*/ 147 w 200"/>
              <a:gd name="T1" fmla="*/ 26 h 158"/>
              <a:gd name="T2" fmla="*/ 53 w 200"/>
              <a:gd name="T3" fmla="*/ 26 h 158"/>
              <a:gd name="T4" fmla="*/ 0 w 200"/>
              <a:gd name="T5" fmla="*/ 79 h 158"/>
              <a:gd name="T6" fmla="*/ 53 w 200"/>
              <a:gd name="T7" fmla="*/ 132 h 158"/>
              <a:gd name="T8" fmla="*/ 147 w 200"/>
              <a:gd name="T9" fmla="*/ 132 h 158"/>
              <a:gd name="T10" fmla="*/ 200 w 200"/>
              <a:gd name="T11" fmla="*/ 79 h 158"/>
              <a:gd name="T12" fmla="*/ 147 w 200"/>
              <a:gd name="T13" fmla="*/ 26 h 158"/>
              <a:gd name="T14" fmla="*/ 100 w 200"/>
              <a:gd name="T15" fmla="*/ 126 h 158"/>
              <a:gd name="T16" fmla="*/ 52 w 200"/>
              <a:gd name="T17" fmla="*/ 79 h 158"/>
              <a:gd name="T18" fmla="*/ 100 w 200"/>
              <a:gd name="T19" fmla="*/ 32 h 158"/>
              <a:gd name="T20" fmla="*/ 147 w 200"/>
              <a:gd name="T21" fmla="*/ 79 h 158"/>
              <a:gd name="T22" fmla="*/ 100 w 200"/>
              <a:gd name="T23" fmla="*/ 126 h 158"/>
              <a:gd name="T24" fmla="*/ 100 w 200"/>
              <a:gd name="T25" fmla="*/ 48 h 158"/>
              <a:gd name="T26" fmla="*/ 100 w 200"/>
              <a:gd name="T27" fmla="*/ 79 h 158"/>
              <a:gd name="T28" fmla="*/ 78 w 200"/>
              <a:gd name="T29" fmla="*/ 57 h 158"/>
              <a:gd name="T30" fmla="*/ 69 w 200"/>
              <a:gd name="T31" fmla="*/ 79 h 158"/>
              <a:gd name="T32" fmla="*/ 100 w 200"/>
              <a:gd name="T33" fmla="*/ 110 h 158"/>
              <a:gd name="T34" fmla="*/ 131 w 200"/>
              <a:gd name="T35" fmla="*/ 79 h 158"/>
              <a:gd name="T36" fmla="*/ 100 w 200"/>
              <a:gd name="T37" fmla="*/ 4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158">
                <a:moveTo>
                  <a:pt x="147" y="26"/>
                </a:moveTo>
                <a:cubicBezTo>
                  <a:pt x="121" y="0"/>
                  <a:pt x="79" y="0"/>
                  <a:pt x="53" y="26"/>
                </a:cubicBezTo>
                <a:cubicBezTo>
                  <a:pt x="0" y="79"/>
                  <a:pt x="0" y="79"/>
                  <a:pt x="0" y="79"/>
                </a:cubicBezTo>
                <a:cubicBezTo>
                  <a:pt x="53" y="132"/>
                  <a:pt x="53" y="132"/>
                  <a:pt x="53" y="132"/>
                </a:cubicBezTo>
                <a:cubicBezTo>
                  <a:pt x="79" y="158"/>
                  <a:pt x="121" y="158"/>
                  <a:pt x="147" y="132"/>
                </a:cubicBezTo>
                <a:cubicBezTo>
                  <a:pt x="200" y="79"/>
                  <a:pt x="200" y="79"/>
                  <a:pt x="200" y="79"/>
                </a:cubicBezTo>
                <a:lnTo>
                  <a:pt x="147" y="26"/>
                </a:lnTo>
                <a:close/>
                <a:moveTo>
                  <a:pt x="100" y="126"/>
                </a:moveTo>
                <a:cubicBezTo>
                  <a:pt x="74" y="126"/>
                  <a:pt x="52" y="105"/>
                  <a:pt x="52" y="79"/>
                </a:cubicBezTo>
                <a:cubicBezTo>
                  <a:pt x="52" y="53"/>
                  <a:pt x="74" y="32"/>
                  <a:pt x="100" y="32"/>
                </a:cubicBezTo>
                <a:cubicBezTo>
                  <a:pt x="126" y="32"/>
                  <a:pt x="147" y="53"/>
                  <a:pt x="147" y="79"/>
                </a:cubicBezTo>
                <a:cubicBezTo>
                  <a:pt x="147" y="105"/>
                  <a:pt x="126" y="126"/>
                  <a:pt x="100" y="126"/>
                </a:cubicBezTo>
                <a:close/>
                <a:moveTo>
                  <a:pt x="100" y="48"/>
                </a:moveTo>
                <a:cubicBezTo>
                  <a:pt x="100" y="79"/>
                  <a:pt x="100" y="79"/>
                  <a:pt x="100" y="79"/>
                </a:cubicBezTo>
                <a:cubicBezTo>
                  <a:pt x="78" y="57"/>
                  <a:pt x="78" y="57"/>
                  <a:pt x="78" y="57"/>
                </a:cubicBezTo>
                <a:cubicBezTo>
                  <a:pt x="73" y="63"/>
                  <a:pt x="69" y="70"/>
                  <a:pt x="69" y="79"/>
                </a:cubicBezTo>
                <a:cubicBezTo>
                  <a:pt x="69" y="96"/>
                  <a:pt x="83" y="110"/>
                  <a:pt x="100" y="110"/>
                </a:cubicBezTo>
                <a:cubicBezTo>
                  <a:pt x="117" y="110"/>
                  <a:pt x="131" y="96"/>
                  <a:pt x="131" y="79"/>
                </a:cubicBezTo>
                <a:cubicBezTo>
                  <a:pt x="131" y="62"/>
                  <a:pt x="117" y="48"/>
                  <a:pt x="100" y="48"/>
                </a:cubicBez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6905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04C6D7F-9EC6-4969-9DCB-F8E32E54B27C}"/>
              </a:ext>
            </a:extLst>
          </p:cNvPr>
          <p:cNvGraphicFramePr>
            <a:graphicFrameLocks noChangeAspect="1"/>
          </p:cNvGraphicFramePr>
          <p:nvPr>
            <p:custDataLst>
              <p:tags r:id="rId2"/>
            </p:custDataLst>
            <p:extLst>
              <p:ext uri="{D42A27DB-BD31-4B8C-83A1-F6EECF244321}">
                <p14:modId xmlns:p14="http://schemas.microsoft.com/office/powerpoint/2010/main" val="8183754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42" name="think-cell Slide" r:id="rId6" imgW="494" imgH="494" progId="TCLayout.ActiveDocument.1">
                  <p:embed/>
                </p:oleObj>
              </mc:Choice>
              <mc:Fallback>
                <p:oleObj name="think-cell Slide" r:id="rId6" imgW="494" imgH="494" progId="TCLayout.ActiveDocument.1">
                  <p:embed/>
                  <p:pic>
                    <p:nvPicPr>
                      <p:cNvPr id="5" name="Object 4" hidden="1">
                        <a:extLst>
                          <a:ext uri="{FF2B5EF4-FFF2-40B4-BE49-F238E27FC236}">
                            <a16:creationId xmlns:a16="http://schemas.microsoft.com/office/drawing/2014/main" id="{A04C6D7F-9EC6-4969-9DCB-F8E32E54B27C}"/>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18A3D606-ADE4-4F6A-8253-733F1B6E867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defRPr/>
            </a:pPr>
            <a:endParaRPr kumimoji="0" lang="en-US" sz="4000" u="none" strike="noStrike" kern="1200" cap="none" spc="0" normalizeH="0" noProof="0" dirty="0">
              <a:ln>
                <a:noFill/>
              </a:ln>
              <a:solidFill>
                <a:prstClr val="white"/>
              </a:solidFill>
              <a:effectLst/>
              <a:uLnTx/>
              <a:uFillTx/>
              <a:latin typeface="Georgia" panose="02040502050405020303" pitchFamily="18" charset="0"/>
              <a:ea typeface="+mj-ea"/>
              <a:cs typeface="Arial" panose="020B0604020202020204" pitchFamily="34" charset="0"/>
              <a:sym typeface="Georgia" panose="02040502050405020303" pitchFamily="18" charset="0"/>
            </a:endParaRPr>
          </a:p>
        </p:txBody>
      </p:sp>
      <p:sp>
        <p:nvSpPr>
          <p:cNvPr id="4" name="Title 3">
            <a:extLst>
              <a:ext uri="{FF2B5EF4-FFF2-40B4-BE49-F238E27FC236}">
                <a16:creationId xmlns:a16="http://schemas.microsoft.com/office/drawing/2014/main" id="{6306530B-3A15-406D-85DC-FA57772C14BB}"/>
              </a:ext>
            </a:extLst>
          </p:cNvPr>
          <p:cNvSpPr>
            <a:spLocks noGrp="1"/>
          </p:cNvSpPr>
          <p:nvPr>
            <p:ph type="title"/>
          </p:nvPr>
        </p:nvSpPr>
        <p:spPr/>
        <p:txBody>
          <a:bodyPr rtlCol="0"/>
          <a:lstStyle/>
          <a:p>
            <a:pPr rtl="0"/>
            <a:r>
              <a:rPr lang="lv-lv" dirty="0"/>
              <a:t>10. pielikums: TAP shematisks pārskats </a:t>
            </a:r>
          </a:p>
        </p:txBody>
      </p:sp>
      <p:sp>
        <p:nvSpPr>
          <p:cNvPr id="47" name="Rectangle 46">
            <a:extLst>
              <a:ext uri="{FF2B5EF4-FFF2-40B4-BE49-F238E27FC236}">
                <a16:creationId xmlns:a16="http://schemas.microsoft.com/office/drawing/2014/main" id="{C3B5184E-EA8E-4475-9EEB-555837A28620}"/>
              </a:ext>
            </a:extLst>
          </p:cNvPr>
          <p:cNvSpPr/>
          <p:nvPr/>
        </p:nvSpPr>
        <p:spPr>
          <a:xfrm>
            <a:off x="4552747" y="2024063"/>
            <a:ext cx="7231265" cy="325437"/>
          </a:xfrm>
          <a:prstGeom prst="rect">
            <a:avLst/>
          </a:prstGeom>
          <a:solidFill>
            <a:srgbClr val="990066"/>
          </a:solidFill>
          <a:ln w="3175" cap="flat" cmpd="sng" algn="ctr">
            <a:noFill/>
            <a:prstDash val="solid"/>
            <a:miter lim="800000"/>
          </a:ln>
          <a:effectLst/>
        </p:spPr>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1" i="0" u="none" strike="noStrike" kern="0" cap="none" spc="0" normalizeH="0" noProof="0">
                <a:ln>
                  <a:noFill/>
                </a:ln>
                <a:solidFill>
                  <a:prstClr val="white"/>
                </a:solidFill>
                <a:effectLst/>
                <a:uLnTx/>
                <a:uFillTx/>
                <a:latin typeface="arial" panose="020B0604020202020204" pitchFamily="34" charset="0"/>
                <a:ea typeface="+mn-ea"/>
                <a:cs typeface="+mn-cs"/>
              </a:rPr>
              <a:t>Posms pirms TAP</a:t>
            </a:r>
          </a:p>
        </p:txBody>
      </p:sp>
      <p:sp>
        <p:nvSpPr>
          <p:cNvPr id="48" name="Freeform 122">
            <a:extLst>
              <a:ext uri="{FF2B5EF4-FFF2-40B4-BE49-F238E27FC236}">
                <a16:creationId xmlns:a16="http://schemas.microsoft.com/office/drawing/2014/main" id="{08BA8791-ABF6-4E4E-A0F6-5BAE9585CF8F}"/>
              </a:ext>
            </a:extLst>
          </p:cNvPr>
          <p:cNvSpPr>
            <a:spLocks noChangeAspect="1" noEditPoints="1"/>
          </p:cNvSpPr>
          <p:nvPr/>
        </p:nvSpPr>
        <p:spPr bwMode="auto">
          <a:xfrm>
            <a:off x="11484452" y="2070868"/>
            <a:ext cx="223359" cy="223359"/>
          </a:xfrm>
          <a:custGeom>
            <a:avLst/>
            <a:gdLst>
              <a:gd name="T0" fmla="*/ 62 w 200"/>
              <a:gd name="T1" fmla="*/ 111 h 200"/>
              <a:gd name="T2" fmla="*/ 157 w 200"/>
              <a:gd name="T3" fmla="*/ 17 h 200"/>
              <a:gd name="T4" fmla="*/ 12 w 200"/>
              <a:gd name="T5" fmla="*/ 17 h 200"/>
              <a:gd name="T6" fmla="*/ 0 w 200"/>
              <a:gd name="T7" fmla="*/ 29 h 200"/>
              <a:gd name="T8" fmla="*/ 0 w 200"/>
              <a:gd name="T9" fmla="*/ 200 h 200"/>
              <a:gd name="T10" fmla="*/ 171 w 200"/>
              <a:gd name="T11" fmla="*/ 200 h 200"/>
              <a:gd name="T12" fmla="*/ 183 w 200"/>
              <a:gd name="T13" fmla="*/ 187 h 200"/>
              <a:gd name="T14" fmla="*/ 183 w 200"/>
              <a:gd name="T15" fmla="*/ 43 h 200"/>
              <a:gd name="T16" fmla="*/ 89 w 200"/>
              <a:gd name="T17" fmla="*/ 138 h 200"/>
              <a:gd name="T18" fmla="*/ 62 w 200"/>
              <a:gd name="T19" fmla="*/ 111 h 200"/>
              <a:gd name="T20" fmla="*/ 46 w 200"/>
              <a:gd name="T21" fmla="*/ 154 h 200"/>
              <a:gd name="T22" fmla="*/ 46 w 200"/>
              <a:gd name="T23" fmla="*/ 130 h 200"/>
              <a:gd name="T24" fmla="*/ 70 w 200"/>
              <a:gd name="T25" fmla="*/ 154 h 200"/>
              <a:gd name="T26" fmla="*/ 46 w 200"/>
              <a:gd name="T27" fmla="*/ 154 h 200"/>
              <a:gd name="T28" fmla="*/ 174 w 200"/>
              <a:gd name="T29" fmla="*/ 0 h 200"/>
              <a:gd name="T30" fmla="*/ 157 w 200"/>
              <a:gd name="T31" fmla="*/ 16 h 200"/>
              <a:gd name="T32" fmla="*/ 157 w 200"/>
              <a:gd name="T33" fmla="*/ 17 h 200"/>
              <a:gd name="T34" fmla="*/ 157 w 200"/>
              <a:gd name="T35" fmla="*/ 17 h 200"/>
              <a:gd name="T36" fmla="*/ 183 w 200"/>
              <a:gd name="T37" fmla="*/ 42 h 200"/>
              <a:gd name="T38" fmla="*/ 183 w 200"/>
              <a:gd name="T39" fmla="*/ 43 h 200"/>
              <a:gd name="T40" fmla="*/ 183 w 200"/>
              <a:gd name="T41" fmla="*/ 43 h 200"/>
              <a:gd name="T42" fmla="*/ 200 w 200"/>
              <a:gd name="T43" fmla="*/ 26 h 200"/>
              <a:gd name="T44" fmla="*/ 174 w 200"/>
              <a:gd name="T4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62" y="111"/>
                </a:moveTo>
                <a:cubicBezTo>
                  <a:pt x="157" y="17"/>
                  <a:pt x="157" y="17"/>
                  <a:pt x="157" y="17"/>
                </a:cubicBezTo>
                <a:cubicBezTo>
                  <a:pt x="12" y="17"/>
                  <a:pt x="12" y="17"/>
                  <a:pt x="12" y="17"/>
                </a:cubicBezTo>
                <a:cubicBezTo>
                  <a:pt x="5" y="17"/>
                  <a:pt x="0" y="22"/>
                  <a:pt x="0" y="29"/>
                </a:cubicBezTo>
                <a:cubicBezTo>
                  <a:pt x="0" y="200"/>
                  <a:pt x="0" y="200"/>
                  <a:pt x="0" y="200"/>
                </a:cubicBezTo>
                <a:cubicBezTo>
                  <a:pt x="171" y="200"/>
                  <a:pt x="171" y="200"/>
                  <a:pt x="171" y="200"/>
                </a:cubicBezTo>
                <a:cubicBezTo>
                  <a:pt x="178" y="200"/>
                  <a:pt x="183" y="194"/>
                  <a:pt x="183" y="187"/>
                </a:cubicBezTo>
                <a:cubicBezTo>
                  <a:pt x="183" y="43"/>
                  <a:pt x="183" y="43"/>
                  <a:pt x="183" y="43"/>
                </a:cubicBezTo>
                <a:cubicBezTo>
                  <a:pt x="89" y="138"/>
                  <a:pt x="89" y="138"/>
                  <a:pt x="89" y="138"/>
                </a:cubicBezTo>
                <a:lnTo>
                  <a:pt x="62" y="111"/>
                </a:lnTo>
                <a:close/>
                <a:moveTo>
                  <a:pt x="46" y="154"/>
                </a:moveTo>
                <a:cubicBezTo>
                  <a:pt x="46" y="130"/>
                  <a:pt x="46" y="130"/>
                  <a:pt x="46" y="130"/>
                </a:cubicBezTo>
                <a:cubicBezTo>
                  <a:pt x="70" y="154"/>
                  <a:pt x="70" y="154"/>
                  <a:pt x="70" y="154"/>
                </a:cubicBezTo>
                <a:lnTo>
                  <a:pt x="46" y="154"/>
                </a:lnTo>
                <a:close/>
                <a:moveTo>
                  <a:pt x="174" y="0"/>
                </a:moveTo>
                <a:cubicBezTo>
                  <a:pt x="157" y="16"/>
                  <a:pt x="157" y="16"/>
                  <a:pt x="157" y="16"/>
                </a:cubicBezTo>
                <a:cubicBezTo>
                  <a:pt x="157" y="17"/>
                  <a:pt x="157" y="17"/>
                  <a:pt x="157" y="17"/>
                </a:cubicBezTo>
                <a:cubicBezTo>
                  <a:pt x="157" y="17"/>
                  <a:pt x="157" y="17"/>
                  <a:pt x="157" y="17"/>
                </a:cubicBezTo>
                <a:cubicBezTo>
                  <a:pt x="183" y="42"/>
                  <a:pt x="183" y="42"/>
                  <a:pt x="183" y="42"/>
                </a:cubicBezTo>
                <a:cubicBezTo>
                  <a:pt x="183" y="43"/>
                  <a:pt x="183" y="43"/>
                  <a:pt x="183" y="43"/>
                </a:cubicBezTo>
                <a:cubicBezTo>
                  <a:pt x="183" y="43"/>
                  <a:pt x="183" y="43"/>
                  <a:pt x="183" y="43"/>
                </a:cubicBezTo>
                <a:cubicBezTo>
                  <a:pt x="200" y="26"/>
                  <a:pt x="200" y="26"/>
                  <a:pt x="200" y="26"/>
                </a:cubicBezTo>
                <a:lnTo>
                  <a:pt x="174" y="0"/>
                </a:ln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9" name="Rectangle 48">
            <a:extLst>
              <a:ext uri="{FF2B5EF4-FFF2-40B4-BE49-F238E27FC236}">
                <a16:creationId xmlns:a16="http://schemas.microsoft.com/office/drawing/2014/main" id="{9A38971E-C960-4184-BCE3-45DC09599E0D}"/>
              </a:ext>
            </a:extLst>
          </p:cNvPr>
          <p:cNvSpPr/>
          <p:nvPr/>
        </p:nvSpPr>
        <p:spPr>
          <a:xfrm>
            <a:off x="4545013" y="2444881"/>
            <a:ext cx="7231063" cy="184666"/>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Esošās vai paredzamās finan</a:t>
            </a: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šu</a:t>
            </a: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 grūtības </a:t>
            </a:r>
            <a:r>
              <a:rPr lang="lv-LV" sz="1200" b="1" dirty="0">
                <a:solidFill>
                  <a:srgbClr val="E57100"/>
                </a:solidFill>
                <a:latin typeface="arial" panose="020B0604020202020204" pitchFamily="34" charset="0"/>
              </a:rPr>
              <a:t>tuvākajā</a:t>
            </a: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 nākotnē</a:t>
            </a:r>
          </a:p>
        </p:txBody>
      </p:sp>
      <p:sp>
        <p:nvSpPr>
          <p:cNvPr id="60" name="Google Shape;202;p16">
            <a:extLst>
              <a:ext uri="{FF2B5EF4-FFF2-40B4-BE49-F238E27FC236}">
                <a16:creationId xmlns:a16="http://schemas.microsoft.com/office/drawing/2014/main" id="{F4395DDF-DEEE-4B21-88A5-DFDD8BBC0475}"/>
              </a:ext>
            </a:extLst>
          </p:cNvPr>
          <p:cNvSpPr txBox="1"/>
          <p:nvPr/>
        </p:nvSpPr>
        <p:spPr>
          <a:xfrm>
            <a:off x="4546399" y="2654778"/>
            <a:ext cx="7231264" cy="429124"/>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i="0" u="none" strike="noStrike" kern="1200" cap="none" spc="0" normalizeH="0" noProof="0">
                <a:ln>
                  <a:noFill/>
                </a:ln>
                <a:solidFill>
                  <a:prstClr val="black"/>
                </a:solidFill>
                <a:effectLst/>
                <a:uLnTx/>
                <a:uFillTx/>
                <a:latin typeface="arial" panose="020B0604020202020204" pitchFamily="34" charset="0"/>
                <a:ea typeface="+mn-ea"/>
                <a:cs typeface="+mn-cs"/>
              </a:rPr>
              <a:t>Parādnieks nespēj samaksāt parādus kreditoriem </a:t>
            </a:r>
          </a:p>
        </p:txBody>
      </p:sp>
      <p:sp>
        <p:nvSpPr>
          <p:cNvPr id="70" name="Rectangle 69">
            <a:extLst>
              <a:ext uri="{FF2B5EF4-FFF2-40B4-BE49-F238E27FC236}">
                <a16:creationId xmlns:a16="http://schemas.microsoft.com/office/drawing/2014/main" id="{75B8EC4A-41CA-4ED5-A872-16C30A88D881}"/>
              </a:ext>
            </a:extLst>
          </p:cNvPr>
          <p:cNvSpPr/>
          <p:nvPr/>
        </p:nvSpPr>
        <p:spPr>
          <a:xfrm>
            <a:off x="4545013" y="3222849"/>
            <a:ext cx="7231063" cy="184666"/>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dirty="0">
                <a:solidFill>
                  <a:srgbClr val="E57100"/>
                </a:solidFill>
                <a:latin typeface="arial" panose="020B0604020202020204" pitchFamily="34" charset="0"/>
              </a:rPr>
              <a:t>Pieteikuma</a:t>
            </a: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 iesniegšana tiesā par TAP ierosināšanu</a:t>
            </a:r>
          </a:p>
        </p:txBody>
      </p:sp>
      <p:sp>
        <p:nvSpPr>
          <p:cNvPr id="71" name="Google Shape;202;p16">
            <a:extLst>
              <a:ext uri="{FF2B5EF4-FFF2-40B4-BE49-F238E27FC236}">
                <a16:creationId xmlns:a16="http://schemas.microsoft.com/office/drawing/2014/main" id="{1438618A-0DE2-4E5A-B094-F86EB6DCD1B6}"/>
              </a:ext>
            </a:extLst>
          </p:cNvPr>
          <p:cNvSpPr txBox="1"/>
          <p:nvPr/>
        </p:nvSpPr>
        <p:spPr>
          <a:xfrm>
            <a:off x="4546399" y="3427842"/>
            <a:ext cx="7231264" cy="2917395"/>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Parādnieks iesniedz </a:t>
            </a:r>
            <a:r>
              <a:rPr lang="lv-lv" sz="1200" dirty="0">
                <a:solidFill>
                  <a:prstClr val="black"/>
                </a:solidFill>
                <a:latin typeface="arial" panose="020B0604020202020204" pitchFamily="34" charset="0"/>
              </a:rPr>
              <a:t>pieteikumu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tiesai par TAP ierosināšanu saskaņā ar kārtību, kas noteikta</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hlinkClick r:id="rId8"/>
              </a:rPr>
              <a:t>Civilprocesa likumā</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Tiesa nolemj, vai pieņemt parādnieka pieteikumu un ierosināt TAP</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a:t>
            </a:r>
            <a:endPar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endParaRPr>
          </a:p>
        </p:txBody>
      </p:sp>
      <p:pic>
        <p:nvPicPr>
          <p:cNvPr id="101" name="Picture 100">
            <a:extLst>
              <a:ext uri="{FF2B5EF4-FFF2-40B4-BE49-F238E27FC236}">
                <a16:creationId xmlns:a16="http://schemas.microsoft.com/office/drawing/2014/main" id="{C335D0DD-3E45-42B8-859C-89EB94B301DE}"/>
              </a:ext>
            </a:extLst>
          </p:cNvPr>
          <p:cNvPicPr>
            <a:picLocks noChangeAspect="1"/>
          </p:cNvPicPr>
          <p:nvPr/>
        </p:nvPicPr>
        <p:blipFill>
          <a:blip r:embed="rId9">
            <a:duotone>
              <a:schemeClr val="accent5">
                <a:shade val="45000"/>
                <a:satMod val="135000"/>
              </a:schemeClr>
              <a:prstClr val="white"/>
            </a:duotone>
          </a:blip>
          <a:stretch>
            <a:fillRect/>
          </a:stretch>
        </p:blipFill>
        <p:spPr>
          <a:xfrm>
            <a:off x="415924" y="2203448"/>
            <a:ext cx="3226850" cy="4222629"/>
          </a:xfrm>
          <a:prstGeom prst="rect">
            <a:avLst/>
          </a:prstGeom>
          <a:solidFill>
            <a:srgbClr val="FFFF00"/>
          </a:solidFill>
          <a:ln>
            <a:noFill/>
          </a:ln>
        </p:spPr>
      </p:pic>
      <p:cxnSp>
        <p:nvCxnSpPr>
          <p:cNvPr id="103" name="Straight Arrow Connector 102">
            <a:extLst>
              <a:ext uri="{FF2B5EF4-FFF2-40B4-BE49-F238E27FC236}">
                <a16:creationId xmlns:a16="http://schemas.microsoft.com/office/drawing/2014/main" id="{A04E5188-6653-4565-A3F8-A0AA2403AF9F}"/>
              </a:ext>
            </a:extLst>
          </p:cNvPr>
          <p:cNvCxnSpPr>
            <a:cxnSpLocks/>
          </p:cNvCxnSpPr>
          <p:nvPr/>
        </p:nvCxnSpPr>
        <p:spPr>
          <a:xfrm>
            <a:off x="3097803" y="3235960"/>
            <a:ext cx="0" cy="2005965"/>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104" name="Google Shape;208;p16">
            <a:extLst>
              <a:ext uri="{FF2B5EF4-FFF2-40B4-BE49-F238E27FC236}">
                <a16:creationId xmlns:a16="http://schemas.microsoft.com/office/drawing/2014/main" id="{01BE7634-8B59-48D4-850C-ACDEDBC0735B}"/>
              </a:ext>
            </a:extLst>
          </p:cNvPr>
          <p:cNvSpPr txBox="1"/>
          <p:nvPr/>
        </p:nvSpPr>
        <p:spPr>
          <a:xfrm>
            <a:off x="3128327" y="2773732"/>
            <a:ext cx="577081" cy="307777"/>
          </a:xfrm>
          <a:prstGeom prst="rect">
            <a:avLst/>
          </a:prstGeom>
          <a:noFill/>
          <a:ln>
            <a:noFill/>
          </a:ln>
        </p:spPr>
        <p:txBody>
          <a:bodyPr spcFirstLastPara="1"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TAP </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ierosināšana</a:t>
            </a:r>
          </a:p>
        </p:txBody>
      </p:sp>
      <p:sp>
        <p:nvSpPr>
          <p:cNvPr id="105" name="Google Shape;208;p16">
            <a:extLst>
              <a:ext uri="{FF2B5EF4-FFF2-40B4-BE49-F238E27FC236}">
                <a16:creationId xmlns:a16="http://schemas.microsoft.com/office/drawing/2014/main" id="{C4408AD1-4AD1-41A5-801B-4D6590260235}"/>
              </a:ext>
            </a:extLst>
          </p:cNvPr>
          <p:cNvSpPr txBox="1"/>
          <p:nvPr/>
        </p:nvSpPr>
        <p:spPr>
          <a:xfrm rot="5400000">
            <a:off x="3152525" y="5412001"/>
            <a:ext cx="367088" cy="307777"/>
          </a:xfrm>
          <a:prstGeom prst="rect">
            <a:avLst/>
          </a:prstGeom>
          <a:noFill/>
          <a:ln>
            <a:noFill/>
          </a:ln>
        </p:spPr>
        <p:txBody>
          <a:bodyPr spcFirstLastPara="1"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2+2</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 gadi</a:t>
            </a:r>
            <a:endPar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cxnSp>
        <p:nvCxnSpPr>
          <p:cNvPr id="107" name="Straight Arrow Connector 106">
            <a:extLst>
              <a:ext uri="{FF2B5EF4-FFF2-40B4-BE49-F238E27FC236}">
                <a16:creationId xmlns:a16="http://schemas.microsoft.com/office/drawing/2014/main" id="{CA7CDF3F-B4B1-420D-8A86-874AA384A1C4}"/>
              </a:ext>
            </a:extLst>
          </p:cNvPr>
          <p:cNvCxnSpPr>
            <a:cxnSpLocks/>
          </p:cNvCxnSpPr>
          <p:nvPr/>
        </p:nvCxnSpPr>
        <p:spPr>
          <a:xfrm>
            <a:off x="3097803" y="5289455"/>
            <a:ext cx="0" cy="975878"/>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108" name="Google Shape;208;p16">
            <a:extLst>
              <a:ext uri="{FF2B5EF4-FFF2-40B4-BE49-F238E27FC236}">
                <a16:creationId xmlns:a16="http://schemas.microsoft.com/office/drawing/2014/main" id="{8C8EE88F-2D0B-49F4-A1F6-E7B55715C2E1}"/>
              </a:ext>
            </a:extLst>
          </p:cNvPr>
          <p:cNvSpPr txBox="1"/>
          <p:nvPr/>
        </p:nvSpPr>
        <p:spPr>
          <a:xfrm rot="5400000">
            <a:off x="2985253" y="3560173"/>
            <a:ext cx="810962" cy="461665"/>
          </a:xfrm>
          <a:prstGeom prst="rect">
            <a:avLst/>
          </a:prstGeom>
          <a:noFill/>
          <a:ln>
            <a:noFill/>
          </a:ln>
        </p:spPr>
        <p:txBody>
          <a:bodyPr spcFirstLastPara="1"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2+1 mēneši</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 (atlikšanas laiks)</a:t>
            </a:r>
          </a:p>
        </p:txBody>
      </p:sp>
      <p:sp>
        <p:nvSpPr>
          <p:cNvPr id="102" name="Rectangle 101">
            <a:extLst>
              <a:ext uri="{FF2B5EF4-FFF2-40B4-BE49-F238E27FC236}">
                <a16:creationId xmlns:a16="http://schemas.microsoft.com/office/drawing/2014/main" id="{0E5200C9-D4D5-4939-AD12-D860E926F08E}"/>
              </a:ext>
            </a:extLst>
          </p:cNvPr>
          <p:cNvSpPr/>
          <p:nvPr/>
        </p:nvSpPr>
        <p:spPr>
          <a:xfrm>
            <a:off x="421239" y="2024063"/>
            <a:ext cx="3887241" cy="432117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cxnSp>
        <p:nvCxnSpPr>
          <p:cNvPr id="35" name="Straight Connector 34">
            <a:extLst>
              <a:ext uri="{FF2B5EF4-FFF2-40B4-BE49-F238E27FC236}">
                <a16:creationId xmlns:a16="http://schemas.microsoft.com/office/drawing/2014/main" id="{3CC16B50-BB7C-4A9D-BD1D-39C81FAF5206}"/>
              </a:ext>
            </a:extLst>
          </p:cNvPr>
          <p:cNvCxnSpPr>
            <a:cxnSpLocks/>
          </p:cNvCxnSpPr>
          <p:nvPr/>
        </p:nvCxnSpPr>
        <p:spPr>
          <a:xfrm flipH="1" flipV="1">
            <a:off x="4448518" y="2449785"/>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A8AA506-09CE-4B5B-8EDF-025A251B8867}"/>
              </a:ext>
            </a:extLst>
          </p:cNvPr>
          <p:cNvCxnSpPr>
            <a:cxnSpLocks/>
          </p:cNvCxnSpPr>
          <p:nvPr/>
        </p:nvCxnSpPr>
        <p:spPr>
          <a:xfrm flipH="1">
            <a:off x="2919348" y="2528966"/>
            <a:ext cx="1529172" cy="1"/>
          </a:xfrm>
          <a:prstGeom prst="line">
            <a:avLst/>
          </a:prstGeom>
          <a:ln w="3175">
            <a:solidFill>
              <a:srgbClr val="990066"/>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52F49CE-FB81-4C15-89FF-C7B66D918B98}"/>
              </a:ext>
            </a:extLst>
          </p:cNvPr>
          <p:cNvCxnSpPr>
            <a:cxnSpLocks/>
          </p:cNvCxnSpPr>
          <p:nvPr/>
        </p:nvCxnSpPr>
        <p:spPr>
          <a:xfrm flipV="1">
            <a:off x="2919348" y="2449785"/>
            <a:ext cx="0" cy="249683"/>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D54CC9C-91AE-4A62-A8AA-4722A124EACE}"/>
              </a:ext>
            </a:extLst>
          </p:cNvPr>
          <p:cNvCxnSpPr>
            <a:cxnSpLocks/>
          </p:cNvCxnSpPr>
          <p:nvPr/>
        </p:nvCxnSpPr>
        <p:spPr>
          <a:xfrm flipV="1">
            <a:off x="2919348" y="2723586"/>
            <a:ext cx="0" cy="329715"/>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D509D83-7CAA-462D-8778-51AA6C827275}"/>
              </a:ext>
            </a:extLst>
          </p:cNvPr>
          <p:cNvCxnSpPr>
            <a:cxnSpLocks/>
          </p:cNvCxnSpPr>
          <p:nvPr/>
        </p:nvCxnSpPr>
        <p:spPr>
          <a:xfrm>
            <a:off x="2919348" y="2745984"/>
            <a:ext cx="1529170"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ACA142-D948-49E6-8F31-8AF921D1677A}"/>
              </a:ext>
            </a:extLst>
          </p:cNvPr>
          <p:cNvCxnSpPr>
            <a:cxnSpLocks/>
          </p:cNvCxnSpPr>
          <p:nvPr/>
        </p:nvCxnSpPr>
        <p:spPr>
          <a:xfrm flipH="1" flipV="1">
            <a:off x="4448518" y="3227147"/>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C76CB18-5889-41AA-B166-79713640C95F}"/>
              </a:ext>
            </a:extLst>
          </p:cNvPr>
          <p:cNvCxnSpPr>
            <a:cxnSpLocks/>
          </p:cNvCxnSpPr>
          <p:nvPr/>
        </p:nvCxnSpPr>
        <p:spPr>
          <a:xfrm flipV="1">
            <a:off x="4448518" y="2745984"/>
            <a:ext cx="0" cy="559418"/>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sp>
        <p:nvSpPr>
          <p:cNvPr id="51" name="Google Shape;208;p16">
            <a:extLst>
              <a:ext uri="{FF2B5EF4-FFF2-40B4-BE49-F238E27FC236}">
                <a16:creationId xmlns:a16="http://schemas.microsoft.com/office/drawing/2014/main" id="{18DEF446-E91D-4EE0-AD42-1A4BE0823DC2}"/>
              </a:ext>
            </a:extLst>
          </p:cNvPr>
          <p:cNvSpPr txBox="1"/>
          <p:nvPr/>
        </p:nvSpPr>
        <p:spPr>
          <a:xfrm>
            <a:off x="3182180" y="6014162"/>
            <a:ext cx="1046456" cy="276999"/>
          </a:xfrm>
          <a:prstGeom prst="rect">
            <a:avLst/>
          </a:prstGeom>
          <a:noFill/>
          <a:ln>
            <a:noFill/>
          </a:ln>
        </p:spPr>
        <p:txBody>
          <a:bodyPr spcFirstLastPara="1"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9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Restrukturizācijas </a:t>
            </a:r>
            <a:r>
              <a:rPr lang="lv-lv" sz="9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 </a:t>
            </a:r>
            <a:r>
              <a:rPr lang="lv-LV" sz="9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plāna</a:t>
            </a:r>
            <a:r>
              <a:rPr lang="lv-lv" sz="9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 </a:t>
            </a:r>
            <a:r>
              <a:rPr lang="lv-LV" sz="9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īstenošana</a:t>
            </a:r>
            <a:endParaRPr lang="lv-lv" sz="9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id="{8F94CABA-BB8E-4F5C-8168-E29DFCB804F7}"/>
              </a:ext>
            </a:extLst>
          </p:cNvPr>
          <p:cNvSpPr/>
          <p:nvPr/>
        </p:nvSpPr>
        <p:spPr>
          <a:xfrm>
            <a:off x="649713" y="2444881"/>
            <a:ext cx="2220685" cy="254588"/>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a16="http://schemas.microsoft.com/office/drawing/2014/main" id="{A433D588-5B80-4269-903B-5835A7AA235D}"/>
              </a:ext>
            </a:extLst>
          </p:cNvPr>
          <p:cNvSpPr/>
          <p:nvPr/>
        </p:nvSpPr>
        <p:spPr>
          <a:xfrm>
            <a:off x="648334" y="2716845"/>
            <a:ext cx="2222073" cy="329714"/>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 name="Rectangle 30">
            <a:extLst>
              <a:ext uri="{FF2B5EF4-FFF2-40B4-BE49-F238E27FC236}">
                <a16:creationId xmlns:a16="http://schemas.microsoft.com/office/drawing/2014/main" id="{3044CCAB-31D5-4791-9239-CE0500054750}"/>
              </a:ext>
            </a:extLst>
          </p:cNvPr>
          <p:cNvSpPr/>
          <p:nvPr/>
        </p:nvSpPr>
        <p:spPr>
          <a:xfrm>
            <a:off x="646000" y="2229945"/>
            <a:ext cx="3226849" cy="135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Pirms TAP</a:t>
            </a:r>
            <a:endParaRPr lang="en-GB" sz="700" b="1" dirty="0">
              <a:solidFill>
                <a:schemeClr val="bg1">
                  <a:lumMod val="50000"/>
                </a:schemeClr>
              </a:solidFill>
            </a:endParaRPr>
          </a:p>
        </p:txBody>
      </p:sp>
      <p:sp>
        <p:nvSpPr>
          <p:cNvPr id="32" name="Rectangle 31">
            <a:extLst>
              <a:ext uri="{FF2B5EF4-FFF2-40B4-BE49-F238E27FC236}">
                <a16:creationId xmlns:a16="http://schemas.microsoft.com/office/drawing/2014/main" id="{A2C3AFB7-3B63-4DFD-9674-5ED2257C0381}"/>
              </a:ext>
            </a:extLst>
          </p:cNvPr>
          <p:cNvSpPr/>
          <p:nvPr/>
        </p:nvSpPr>
        <p:spPr>
          <a:xfrm>
            <a:off x="646000" y="3053987"/>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TAP lietas ierosināšanas sekas</a:t>
            </a:r>
            <a:endParaRPr lang="en-GB" sz="700" b="1" dirty="0">
              <a:solidFill>
                <a:schemeClr val="bg1">
                  <a:lumMod val="50000"/>
                </a:schemeClr>
              </a:solidFill>
            </a:endParaRPr>
          </a:p>
        </p:txBody>
      </p:sp>
      <p:sp>
        <p:nvSpPr>
          <p:cNvPr id="33" name="Rectangle 32">
            <a:extLst>
              <a:ext uri="{FF2B5EF4-FFF2-40B4-BE49-F238E27FC236}">
                <a16:creationId xmlns:a16="http://schemas.microsoft.com/office/drawing/2014/main" id="{35A25557-8B16-4551-8DF5-0BC029043880}"/>
              </a:ext>
            </a:extLst>
          </p:cNvPr>
          <p:cNvSpPr/>
          <p:nvPr/>
        </p:nvSpPr>
        <p:spPr>
          <a:xfrm>
            <a:off x="646000" y="5303669"/>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TAP īstenošana</a:t>
            </a:r>
            <a:endParaRPr lang="en-GB" sz="700" b="1" dirty="0">
              <a:solidFill>
                <a:schemeClr val="bg1">
                  <a:lumMod val="50000"/>
                </a:schemeClr>
              </a:solidFill>
            </a:endParaRPr>
          </a:p>
        </p:txBody>
      </p:sp>
      <p:sp>
        <p:nvSpPr>
          <p:cNvPr id="34" name="Rectangle 33">
            <a:extLst>
              <a:ext uri="{FF2B5EF4-FFF2-40B4-BE49-F238E27FC236}">
                <a16:creationId xmlns:a16="http://schemas.microsoft.com/office/drawing/2014/main" id="{3F4CA925-7921-456A-BCC8-B7A8303F807F}"/>
              </a:ext>
            </a:extLst>
          </p:cNvPr>
          <p:cNvSpPr/>
          <p:nvPr/>
        </p:nvSpPr>
        <p:spPr>
          <a:xfrm>
            <a:off x="3113853" y="4216250"/>
            <a:ext cx="1150031" cy="694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Parādnieks ir aizsargāts no kreditoru izpildes darbībām</a:t>
            </a:r>
            <a:endParaRPr lang="en-GB" sz="700" b="1" dirty="0">
              <a:solidFill>
                <a:schemeClr val="bg1">
                  <a:lumMod val="50000"/>
                </a:schemeClr>
              </a:solidFill>
            </a:endParaRPr>
          </a:p>
        </p:txBody>
      </p:sp>
    </p:spTree>
    <p:extLst>
      <p:ext uri="{BB962C8B-B14F-4D97-AF65-F5344CB8AC3E}">
        <p14:creationId xmlns:p14="http://schemas.microsoft.com/office/powerpoint/2010/main" val="290392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18F6C7F-8471-4477-A9B7-A71DF0826B78}"/>
              </a:ext>
            </a:extLst>
          </p:cNvPr>
          <p:cNvGraphicFramePr>
            <a:graphicFrameLocks noChangeAspect="1"/>
          </p:cNvGraphicFramePr>
          <p:nvPr>
            <p:custDataLst>
              <p:tags r:id="rId2"/>
            </p:custDataLst>
            <p:extLst>
              <p:ext uri="{D42A27DB-BD31-4B8C-83A1-F6EECF244321}">
                <p14:modId xmlns:p14="http://schemas.microsoft.com/office/powerpoint/2010/main" val="4007088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66" name="think-cell Slide" r:id="rId6" imgW="494" imgH="494" progId="TCLayout.ActiveDocument.1">
                  <p:embed/>
                </p:oleObj>
              </mc:Choice>
              <mc:Fallback>
                <p:oleObj name="think-cell Slide" r:id="rId6" imgW="494" imgH="494" progId="TCLayout.ActiveDocument.1">
                  <p:embed/>
                  <p:pic>
                    <p:nvPicPr>
                      <p:cNvPr id="5" name="Object 4" hidden="1">
                        <a:extLst>
                          <a:ext uri="{FF2B5EF4-FFF2-40B4-BE49-F238E27FC236}">
                            <a16:creationId xmlns:a16="http://schemas.microsoft.com/office/drawing/2014/main" id="{218F6C7F-8471-4477-A9B7-A71DF0826B7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2EFE5DFF-4804-421B-A262-8D2929A5C84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defRPr/>
            </a:pPr>
            <a:endParaRPr kumimoji="0" lang="en-US" sz="4000" u="none" strike="noStrike" kern="1200" cap="none" spc="0" normalizeH="0" noProof="0" dirty="0">
              <a:ln>
                <a:noFill/>
              </a:ln>
              <a:solidFill>
                <a:prstClr val="white"/>
              </a:solidFill>
              <a:effectLst/>
              <a:uLnTx/>
              <a:uFillTx/>
              <a:latin typeface="Georgia" panose="02040502050405020303" pitchFamily="18" charset="0"/>
              <a:ea typeface="+mj-ea"/>
              <a:cs typeface="Arial" panose="020B0604020202020204" pitchFamily="34" charset="0"/>
              <a:sym typeface="Georgia" panose="02040502050405020303" pitchFamily="18" charset="0"/>
            </a:endParaRPr>
          </a:p>
        </p:txBody>
      </p:sp>
      <p:pic>
        <p:nvPicPr>
          <p:cNvPr id="55" name="Picture 54">
            <a:extLst>
              <a:ext uri="{FF2B5EF4-FFF2-40B4-BE49-F238E27FC236}">
                <a16:creationId xmlns:a16="http://schemas.microsoft.com/office/drawing/2014/main" id="{8822AEF4-5E82-4698-9501-6776218AD287}"/>
              </a:ext>
            </a:extLst>
          </p:cNvPr>
          <p:cNvPicPr>
            <a:picLocks noChangeAspect="1"/>
          </p:cNvPicPr>
          <p:nvPr/>
        </p:nvPicPr>
        <p:blipFill>
          <a:blip r:embed="rId8">
            <a:duotone>
              <a:schemeClr val="accent5">
                <a:shade val="45000"/>
                <a:satMod val="135000"/>
              </a:schemeClr>
              <a:prstClr val="white"/>
            </a:duotone>
          </a:blip>
          <a:stretch>
            <a:fillRect/>
          </a:stretch>
        </p:blipFill>
        <p:spPr>
          <a:xfrm>
            <a:off x="413817" y="2193923"/>
            <a:ext cx="3226850" cy="4222629"/>
          </a:xfrm>
          <a:prstGeom prst="rect">
            <a:avLst/>
          </a:prstGeom>
          <a:solidFill>
            <a:srgbClr val="FFFF00"/>
          </a:solidFill>
          <a:ln>
            <a:noFill/>
          </a:ln>
        </p:spPr>
      </p:pic>
      <p:sp>
        <p:nvSpPr>
          <p:cNvPr id="13" name="Rectangle 12">
            <a:extLst>
              <a:ext uri="{FF2B5EF4-FFF2-40B4-BE49-F238E27FC236}">
                <a16:creationId xmlns:a16="http://schemas.microsoft.com/office/drawing/2014/main" id="{48A04774-075F-480E-BA4C-0EDE8DB3253D}"/>
              </a:ext>
            </a:extLst>
          </p:cNvPr>
          <p:cNvSpPr/>
          <p:nvPr/>
        </p:nvSpPr>
        <p:spPr>
          <a:xfrm>
            <a:off x="652812" y="3187701"/>
            <a:ext cx="2208457" cy="2095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Rectangle 55">
            <a:extLst>
              <a:ext uri="{FF2B5EF4-FFF2-40B4-BE49-F238E27FC236}">
                <a16:creationId xmlns:a16="http://schemas.microsoft.com/office/drawing/2014/main" id="{D77EFCA4-A79D-4CB3-BC14-5BD80B0F1B0A}"/>
              </a:ext>
            </a:extLst>
          </p:cNvPr>
          <p:cNvSpPr/>
          <p:nvPr/>
        </p:nvSpPr>
        <p:spPr>
          <a:xfrm>
            <a:off x="421239" y="2024063"/>
            <a:ext cx="3887241" cy="432117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cxnSp>
        <p:nvCxnSpPr>
          <p:cNvPr id="57" name="Straight Arrow Connector 56">
            <a:extLst>
              <a:ext uri="{FF2B5EF4-FFF2-40B4-BE49-F238E27FC236}">
                <a16:creationId xmlns:a16="http://schemas.microsoft.com/office/drawing/2014/main" id="{86DE0EA8-5E5A-4D12-990E-935942E227B3}"/>
              </a:ext>
            </a:extLst>
          </p:cNvPr>
          <p:cNvCxnSpPr>
            <a:cxnSpLocks/>
          </p:cNvCxnSpPr>
          <p:nvPr/>
        </p:nvCxnSpPr>
        <p:spPr>
          <a:xfrm>
            <a:off x="3097803" y="3235960"/>
            <a:ext cx="0" cy="2005965"/>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59" name="Google Shape;208;p16">
            <a:extLst>
              <a:ext uri="{FF2B5EF4-FFF2-40B4-BE49-F238E27FC236}">
                <a16:creationId xmlns:a16="http://schemas.microsoft.com/office/drawing/2014/main" id="{E4FA3808-5D29-408F-BF20-2FCE88A05439}"/>
              </a:ext>
            </a:extLst>
          </p:cNvPr>
          <p:cNvSpPr txBox="1"/>
          <p:nvPr/>
        </p:nvSpPr>
        <p:spPr>
          <a:xfrm rot="5400000">
            <a:off x="3186989" y="5412001"/>
            <a:ext cx="298159" cy="307777"/>
          </a:xfrm>
          <a:prstGeom prst="rect">
            <a:avLst/>
          </a:prstGeom>
          <a:noFill/>
          <a:ln>
            <a:noFill/>
          </a:ln>
        </p:spPr>
        <p:txBody>
          <a:bodyPr spcFirstLastPara="1" wrap="non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2+2</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 gadi</a:t>
            </a:r>
            <a:endPar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cxnSp>
        <p:nvCxnSpPr>
          <p:cNvPr id="65" name="Straight Arrow Connector 64">
            <a:extLst>
              <a:ext uri="{FF2B5EF4-FFF2-40B4-BE49-F238E27FC236}">
                <a16:creationId xmlns:a16="http://schemas.microsoft.com/office/drawing/2014/main" id="{3D6D8625-E292-4F84-A13E-99919C0D5C15}"/>
              </a:ext>
            </a:extLst>
          </p:cNvPr>
          <p:cNvCxnSpPr>
            <a:cxnSpLocks/>
          </p:cNvCxnSpPr>
          <p:nvPr/>
        </p:nvCxnSpPr>
        <p:spPr>
          <a:xfrm>
            <a:off x="3097803" y="5289455"/>
            <a:ext cx="0" cy="975878"/>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66" name="Google Shape;208;p16">
            <a:extLst>
              <a:ext uri="{FF2B5EF4-FFF2-40B4-BE49-F238E27FC236}">
                <a16:creationId xmlns:a16="http://schemas.microsoft.com/office/drawing/2014/main" id="{CA1F2458-C4ED-4468-9FB0-F7C09033E24D}"/>
              </a:ext>
            </a:extLst>
          </p:cNvPr>
          <p:cNvSpPr txBox="1"/>
          <p:nvPr/>
        </p:nvSpPr>
        <p:spPr>
          <a:xfrm rot="5400000">
            <a:off x="3006007" y="3416376"/>
            <a:ext cx="822497" cy="461665"/>
          </a:xfrm>
          <a:prstGeom prst="rect">
            <a:avLst/>
          </a:prstGeom>
          <a:noFill/>
          <a:ln>
            <a:noFill/>
          </a:ln>
        </p:spPr>
        <p:txBody>
          <a:bodyPr spcFirstLastPara="1"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2+1 mēneši</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a:t>
            </a:r>
            <a:r>
              <a:rPr lang="lv-lv" sz="1000" b="1" dirty="0">
                <a:solidFill>
                  <a:prstClr val="white">
                    <a:lumMod val="50000"/>
                  </a:prstClr>
                </a:solidFill>
                <a:latin typeface="arial" panose="020B0604020202020204" pitchFamily="34" charset="0"/>
              </a:rPr>
              <a:t>aizsardzības </a:t>
            </a:r>
            <a:r>
              <a:rPr lang="lv-lv" sz="1000" b="1" dirty="0" err="1">
                <a:solidFill>
                  <a:prstClr val="white">
                    <a:lumMod val="50000"/>
                  </a:prstClr>
                </a:solidFill>
                <a:latin typeface="arial" panose="020B0604020202020204" pitchFamily="34" charset="0"/>
              </a:rPr>
              <a:t>peridos</a:t>
            </a: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a:t>
            </a:r>
          </a:p>
        </p:txBody>
      </p:sp>
      <p:sp>
        <p:nvSpPr>
          <p:cNvPr id="72" name="Rectangle 71">
            <a:extLst>
              <a:ext uri="{FF2B5EF4-FFF2-40B4-BE49-F238E27FC236}">
                <a16:creationId xmlns:a16="http://schemas.microsoft.com/office/drawing/2014/main" id="{BEBCC3EE-EDD9-4A75-A036-390BA15C7D78}"/>
              </a:ext>
            </a:extLst>
          </p:cNvPr>
          <p:cNvSpPr/>
          <p:nvPr/>
        </p:nvSpPr>
        <p:spPr>
          <a:xfrm>
            <a:off x="655393" y="2444881"/>
            <a:ext cx="2208457" cy="253869"/>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4" name="Rectangle 73">
            <a:extLst>
              <a:ext uri="{FF2B5EF4-FFF2-40B4-BE49-F238E27FC236}">
                <a16:creationId xmlns:a16="http://schemas.microsoft.com/office/drawing/2014/main" id="{9408823C-2E12-4BA3-B5C2-CBBCF8F7EA12}"/>
              </a:ext>
            </a:extLst>
          </p:cNvPr>
          <p:cNvSpPr/>
          <p:nvPr/>
        </p:nvSpPr>
        <p:spPr>
          <a:xfrm>
            <a:off x="655393" y="2722564"/>
            <a:ext cx="2208457" cy="320748"/>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 name="Title 3">
            <a:extLst>
              <a:ext uri="{FF2B5EF4-FFF2-40B4-BE49-F238E27FC236}">
                <a16:creationId xmlns:a16="http://schemas.microsoft.com/office/drawing/2014/main" id="{43BDC3C1-BC7B-4030-A585-87DBAC01F03A}"/>
              </a:ext>
            </a:extLst>
          </p:cNvPr>
          <p:cNvSpPr>
            <a:spLocks noGrp="1"/>
          </p:cNvSpPr>
          <p:nvPr>
            <p:ph type="title"/>
          </p:nvPr>
        </p:nvSpPr>
        <p:spPr/>
        <p:txBody>
          <a:bodyPr rtlCol="0"/>
          <a:lstStyle/>
          <a:p>
            <a:pPr rtl="0"/>
            <a:r>
              <a:rPr lang="lv-lv" dirty="0"/>
              <a:t>10. pielikums: TAP shematisks pārskats </a:t>
            </a:r>
            <a:endParaRPr lang="en-GB" dirty="0"/>
          </a:p>
        </p:txBody>
      </p:sp>
      <p:sp>
        <p:nvSpPr>
          <p:cNvPr id="35" name="Rectangle 34">
            <a:extLst>
              <a:ext uri="{FF2B5EF4-FFF2-40B4-BE49-F238E27FC236}">
                <a16:creationId xmlns:a16="http://schemas.microsoft.com/office/drawing/2014/main" id="{E43D07D8-49A3-4C26-986A-B03FF5158584}"/>
              </a:ext>
            </a:extLst>
          </p:cNvPr>
          <p:cNvSpPr/>
          <p:nvPr/>
        </p:nvSpPr>
        <p:spPr>
          <a:xfrm>
            <a:off x="4552747" y="2024063"/>
            <a:ext cx="7231265" cy="325437"/>
          </a:xfrm>
          <a:prstGeom prst="rect">
            <a:avLst/>
          </a:prstGeom>
          <a:solidFill>
            <a:srgbClr val="990066"/>
          </a:solidFill>
          <a:ln w="3175" cap="flat" cmpd="sng" algn="ctr">
            <a:noFill/>
            <a:prstDash val="solid"/>
            <a:miter lim="800000"/>
          </a:ln>
          <a:effectLst/>
        </p:spPr>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1" i="0" u="none" strike="noStrike" kern="0" cap="none" spc="0" normalizeH="0" noProof="0" dirty="0">
                <a:ln>
                  <a:noFill/>
                </a:ln>
                <a:solidFill>
                  <a:prstClr val="white"/>
                </a:solidFill>
                <a:effectLst/>
                <a:uLnTx/>
                <a:uFillTx/>
                <a:latin typeface="arial" panose="020B0604020202020204" pitchFamily="34" charset="0"/>
                <a:ea typeface="+mn-ea"/>
                <a:cs typeface="+mn-cs"/>
              </a:rPr>
              <a:t>TAP (TAP posm</a:t>
            </a:r>
            <a:r>
              <a:rPr lang="lv-LV" sz="1400" b="1" i="0" u="none" strike="noStrike" kern="0" cap="none" spc="0" normalizeH="0" noProof="0" dirty="0">
                <a:ln>
                  <a:noFill/>
                </a:ln>
                <a:solidFill>
                  <a:prstClr val="white"/>
                </a:solidFill>
                <a:effectLst/>
                <a:uLnTx/>
                <a:uFillTx/>
                <a:latin typeface="arial" panose="020B0604020202020204" pitchFamily="34" charset="0"/>
                <a:ea typeface="+mn-ea"/>
                <a:cs typeface="+mn-cs"/>
              </a:rPr>
              <a:t>s</a:t>
            </a:r>
            <a:r>
              <a:rPr lang="lv-lv" sz="1400" b="1" i="0" u="none" strike="noStrike" kern="0" cap="none" spc="0" normalizeH="0" noProof="0" dirty="0">
                <a:ln>
                  <a:noFill/>
                </a:ln>
                <a:solidFill>
                  <a:prstClr val="white"/>
                </a:solidFill>
                <a:effectLst/>
                <a:uLnTx/>
                <a:uFillTx/>
                <a:latin typeface="arial" panose="020B0604020202020204" pitchFamily="34" charset="0"/>
                <a:ea typeface="+mn-ea"/>
                <a:cs typeface="+mn-cs"/>
              </a:rPr>
              <a:t>) </a:t>
            </a:r>
            <a:r>
              <a:rPr lang="lv-LV" sz="1400" b="1" i="0" u="none" strike="noStrike" kern="0" cap="none" spc="0" normalizeH="0" noProof="0" dirty="0">
                <a:ln>
                  <a:noFill/>
                </a:ln>
                <a:solidFill>
                  <a:prstClr val="white"/>
                </a:solidFill>
                <a:effectLst/>
                <a:uLnTx/>
                <a:uFillTx/>
                <a:latin typeface="arial" panose="020B0604020202020204" pitchFamily="34" charset="0"/>
                <a:ea typeface="+mn-ea"/>
                <a:cs typeface="+mn-cs"/>
              </a:rPr>
              <a:t>ierosināšanas</a:t>
            </a:r>
            <a:r>
              <a:rPr lang="lv-lv" sz="1400" b="1" i="0" u="none" strike="noStrike" kern="0" cap="none" spc="0" normalizeH="0" noProof="0" dirty="0">
                <a:ln>
                  <a:noFill/>
                </a:ln>
                <a:solidFill>
                  <a:prstClr val="white"/>
                </a:solidFill>
                <a:effectLst/>
                <a:uLnTx/>
                <a:uFillTx/>
                <a:latin typeface="arial" panose="020B0604020202020204" pitchFamily="34" charset="0"/>
                <a:ea typeface="+mn-ea"/>
                <a:cs typeface="+mn-cs"/>
              </a:rPr>
              <a:t> sekas</a:t>
            </a:r>
          </a:p>
        </p:txBody>
      </p:sp>
      <p:sp>
        <p:nvSpPr>
          <p:cNvPr id="36" name="Freeform 122">
            <a:extLst>
              <a:ext uri="{FF2B5EF4-FFF2-40B4-BE49-F238E27FC236}">
                <a16:creationId xmlns:a16="http://schemas.microsoft.com/office/drawing/2014/main" id="{E7553F77-BEE9-4604-881D-E25E2EE1AEA6}"/>
              </a:ext>
            </a:extLst>
          </p:cNvPr>
          <p:cNvSpPr>
            <a:spLocks noChangeAspect="1" noEditPoints="1"/>
          </p:cNvSpPr>
          <p:nvPr/>
        </p:nvSpPr>
        <p:spPr bwMode="auto">
          <a:xfrm>
            <a:off x="11484452" y="2070868"/>
            <a:ext cx="223359" cy="223359"/>
          </a:xfrm>
          <a:custGeom>
            <a:avLst/>
            <a:gdLst>
              <a:gd name="T0" fmla="*/ 62 w 200"/>
              <a:gd name="T1" fmla="*/ 111 h 200"/>
              <a:gd name="T2" fmla="*/ 157 w 200"/>
              <a:gd name="T3" fmla="*/ 17 h 200"/>
              <a:gd name="T4" fmla="*/ 12 w 200"/>
              <a:gd name="T5" fmla="*/ 17 h 200"/>
              <a:gd name="T6" fmla="*/ 0 w 200"/>
              <a:gd name="T7" fmla="*/ 29 h 200"/>
              <a:gd name="T8" fmla="*/ 0 w 200"/>
              <a:gd name="T9" fmla="*/ 200 h 200"/>
              <a:gd name="T10" fmla="*/ 171 w 200"/>
              <a:gd name="T11" fmla="*/ 200 h 200"/>
              <a:gd name="T12" fmla="*/ 183 w 200"/>
              <a:gd name="T13" fmla="*/ 187 h 200"/>
              <a:gd name="T14" fmla="*/ 183 w 200"/>
              <a:gd name="T15" fmla="*/ 43 h 200"/>
              <a:gd name="T16" fmla="*/ 89 w 200"/>
              <a:gd name="T17" fmla="*/ 138 h 200"/>
              <a:gd name="T18" fmla="*/ 62 w 200"/>
              <a:gd name="T19" fmla="*/ 111 h 200"/>
              <a:gd name="T20" fmla="*/ 46 w 200"/>
              <a:gd name="T21" fmla="*/ 154 h 200"/>
              <a:gd name="T22" fmla="*/ 46 w 200"/>
              <a:gd name="T23" fmla="*/ 130 h 200"/>
              <a:gd name="T24" fmla="*/ 70 w 200"/>
              <a:gd name="T25" fmla="*/ 154 h 200"/>
              <a:gd name="T26" fmla="*/ 46 w 200"/>
              <a:gd name="T27" fmla="*/ 154 h 200"/>
              <a:gd name="T28" fmla="*/ 174 w 200"/>
              <a:gd name="T29" fmla="*/ 0 h 200"/>
              <a:gd name="T30" fmla="*/ 157 w 200"/>
              <a:gd name="T31" fmla="*/ 16 h 200"/>
              <a:gd name="T32" fmla="*/ 157 w 200"/>
              <a:gd name="T33" fmla="*/ 17 h 200"/>
              <a:gd name="T34" fmla="*/ 157 w 200"/>
              <a:gd name="T35" fmla="*/ 17 h 200"/>
              <a:gd name="T36" fmla="*/ 183 w 200"/>
              <a:gd name="T37" fmla="*/ 42 h 200"/>
              <a:gd name="T38" fmla="*/ 183 w 200"/>
              <a:gd name="T39" fmla="*/ 43 h 200"/>
              <a:gd name="T40" fmla="*/ 183 w 200"/>
              <a:gd name="T41" fmla="*/ 43 h 200"/>
              <a:gd name="T42" fmla="*/ 200 w 200"/>
              <a:gd name="T43" fmla="*/ 26 h 200"/>
              <a:gd name="T44" fmla="*/ 174 w 200"/>
              <a:gd name="T4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62" y="111"/>
                </a:moveTo>
                <a:cubicBezTo>
                  <a:pt x="157" y="17"/>
                  <a:pt x="157" y="17"/>
                  <a:pt x="157" y="17"/>
                </a:cubicBezTo>
                <a:cubicBezTo>
                  <a:pt x="12" y="17"/>
                  <a:pt x="12" y="17"/>
                  <a:pt x="12" y="17"/>
                </a:cubicBezTo>
                <a:cubicBezTo>
                  <a:pt x="5" y="17"/>
                  <a:pt x="0" y="22"/>
                  <a:pt x="0" y="29"/>
                </a:cubicBezTo>
                <a:cubicBezTo>
                  <a:pt x="0" y="200"/>
                  <a:pt x="0" y="200"/>
                  <a:pt x="0" y="200"/>
                </a:cubicBezTo>
                <a:cubicBezTo>
                  <a:pt x="171" y="200"/>
                  <a:pt x="171" y="200"/>
                  <a:pt x="171" y="200"/>
                </a:cubicBezTo>
                <a:cubicBezTo>
                  <a:pt x="178" y="200"/>
                  <a:pt x="183" y="194"/>
                  <a:pt x="183" y="187"/>
                </a:cubicBezTo>
                <a:cubicBezTo>
                  <a:pt x="183" y="43"/>
                  <a:pt x="183" y="43"/>
                  <a:pt x="183" y="43"/>
                </a:cubicBezTo>
                <a:cubicBezTo>
                  <a:pt x="89" y="138"/>
                  <a:pt x="89" y="138"/>
                  <a:pt x="89" y="138"/>
                </a:cubicBezTo>
                <a:lnTo>
                  <a:pt x="62" y="111"/>
                </a:lnTo>
                <a:close/>
                <a:moveTo>
                  <a:pt x="46" y="154"/>
                </a:moveTo>
                <a:cubicBezTo>
                  <a:pt x="46" y="130"/>
                  <a:pt x="46" y="130"/>
                  <a:pt x="46" y="130"/>
                </a:cubicBezTo>
                <a:cubicBezTo>
                  <a:pt x="70" y="154"/>
                  <a:pt x="70" y="154"/>
                  <a:pt x="70" y="154"/>
                </a:cubicBezTo>
                <a:lnTo>
                  <a:pt x="46" y="154"/>
                </a:lnTo>
                <a:close/>
                <a:moveTo>
                  <a:pt x="174" y="0"/>
                </a:moveTo>
                <a:cubicBezTo>
                  <a:pt x="157" y="16"/>
                  <a:pt x="157" y="16"/>
                  <a:pt x="157" y="16"/>
                </a:cubicBezTo>
                <a:cubicBezTo>
                  <a:pt x="157" y="17"/>
                  <a:pt x="157" y="17"/>
                  <a:pt x="157" y="17"/>
                </a:cubicBezTo>
                <a:cubicBezTo>
                  <a:pt x="157" y="17"/>
                  <a:pt x="157" y="17"/>
                  <a:pt x="157" y="17"/>
                </a:cubicBezTo>
                <a:cubicBezTo>
                  <a:pt x="183" y="42"/>
                  <a:pt x="183" y="42"/>
                  <a:pt x="183" y="42"/>
                </a:cubicBezTo>
                <a:cubicBezTo>
                  <a:pt x="183" y="43"/>
                  <a:pt x="183" y="43"/>
                  <a:pt x="183" y="43"/>
                </a:cubicBezTo>
                <a:cubicBezTo>
                  <a:pt x="183" y="43"/>
                  <a:pt x="183" y="43"/>
                  <a:pt x="183" y="43"/>
                </a:cubicBezTo>
                <a:cubicBezTo>
                  <a:pt x="200" y="26"/>
                  <a:pt x="200" y="26"/>
                  <a:pt x="200" y="26"/>
                </a:cubicBezTo>
                <a:lnTo>
                  <a:pt x="174" y="0"/>
                </a:ln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73" name="Rectangle 72">
            <a:extLst>
              <a:ext uri="{FF2B5EF4-FFF2-40B4-BE49-F238E27FC236}">
                <a16:creationId xmlns:a16="http://schemas.microsoft.com/office/drawing/2014/main" id="{A79176D9-FEE0-47A9-A8F6-13F5F942A2BB}"/>
              </a:ext>
            </a:extLst>
          </p:cNvPr>
          <p:cNvSpPr/>
          <p:nvPr/>
        </p:nvSpPr>
        <p:spPr>
          <a:xfrm>
            <a:off x="655638" y="3870214"/>
            <a:ext cx="2208213" cy="338356"/>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5" name="Rectangle 74">
            <a:extLst>
              <a:ext uri="{FF2B5EF4-FFF2-40B4-BE49-F238E27FC236}">
                <a16:creationId xmlns:a16="http://schemas.microsoft.com/office/drawing/2014/main" id="{FE49DB56-6D7A-4BEC-A128-DC060433D8D9}"/>
              </a:ext>
            </a:extLst>
          </p:cNvPr>
          <p:cNvSpPr/>
          <p:nvPr/>
        </p:nvSpPr>
        <p:spPr>
          <a:xfrm>
            <a:off x="1053051" y="3213324"/>
            <a:ext cx="1810800" cy="617995"/>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6" name="Rectangle 75">
            <a:extLst>
              <a:ext uri="{FF2B5EF4-FFF2-40B4-BE49-F238E27FC236}">
                <a16:creationId xmlns:a16="http://schemas.microsoft.com/office/drawing/2014/main" id="{19F7E246-4BF9-4371-A7D1-D9410F88E28E}"/>
              </a:ext>
            </a:extLst>
          </p:cNvPr>
          <p:cNvSpPr/>
          <p:nvPr/>
        </p:nvSpPr>
        <p:spPr>
          <a:xfrm>
            <a:off x="655393" y="3213324"/>
            <a:ext cx="374365" cy="617995"/>
          </a:xfrm>
          <a:prstGeom prst="rect">
            <a:avLst/>
          </a:prstGeom>
          <a:solidFill>
            <a:srgbClr val="E57100"/>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7" name="Rectangle 76">
            <a:extLst>
              <a:ext uri="{FF2B5EF4-FFF2-40B4-BE49-F238E27FC236}">
                <a16:creationId xmlns:a16="http://schemas.microsoft.com/office/drawing/2014/main" id="{F8462E21-1654-444A-A17D-F0BE63A52CA5}"/>
              </a:ext>
            </a:extLst>
          </p:cNvPr>
          <p:cNvSpPr/>
          <p:nvPr/>
        </p:nvSpPr>
        <p:spPr>
          <a:xfrm>
            <a:off x="655638" y="4247465"/>
            <a:ext cx="2208213" cy="195475"/>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2" name="Rectangle 81">
            <a:extLst>
              <a:ext uri="{FF2B5EF4-FFF2-40B4-BE49-F238E27FC236}">
                <a16:creationId xmlns:a16="http://schemas.microsoft.com/office/drawing/2014/main" id="{89752A69-248A-4E59-B197-CCF08E4DAF28}"/>
              </a:ext>
            </a:extLst>
          </p:cNvPr>
          <p:cNvSpPr/>
          <p:nvPr/>
        </p:nvSpPr>
        <p:spPr>
          <a:xfrm>
            <a:off x="655638" y="5003954"/>
            <a:ext cx="2208213" cy="263632"/>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3" name="Rectangle 82">
            <a:extLst>
              <a:ext uri="{FF2B5EF4-FFF2-40B4-BE49-F238E27FC236}">
                <a16:creationId xmlns:a16="http://schemas.microsoft.com/office/drawing/2014/main" id="{3ABAD7AD-6D54-40DE-89FE-AABC08B4F743}"/>
              </a:ext>
            </a:extLst>
          </p:cNvPr>
          <p:cNvSpPr/>
          <p:nvPr/>
        </p:nvSpPr>
        <p:spPr>
          <a:xfrm>
            <a:off x="655638" y="4481835"/>
            <a:ext cx="2208213" cy="483225"/>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41" name="Rectangle 40">
            <a:extLst>
              <a:ext uri="{FF2B5EF4-FFF2-40B4-BE49-F238E27FC236}">
                <a16:creationId xmlns:a16="http://schemas.microsoft.com/office/drawing/2014/main" id="{7272A857-AB09-4FCF-878B-3CF5F680629F}"/>
              </a:ext>
            </a:extLst>
          </p:cNvPr>
          <p:cNvSpPr/>
          <p:nvPr/>
        </p:nvSpPr>
        <p:spPr>
          <a:xfrm>
            <a:off x="5872163" y="2444881"/>
            <a:ext cx="7231063" cy="184666"/>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Restrukturizācijas plāna</a:t>
            </a: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 izstrāde</a:t>
            </a:r>
          </a:p>
        </p:txBody>
      </p:sp>
      <p:grpSp>
        <p:nvGrpSpPr>
          <p:cNvPr id="10" name="Group 9">
            <a:extLst>
              <a:ext uri="{FF2B5EF4-FFF2-40B4-BE49-F238E27FC236}">
                <a16:creationId xmlns:a16="http://schemas.microsoft.com/office/drawing/2014/main" id="{717077A1-ECF3-4709-9737-8398ABDBE99F}"/>
              </a:ext>
            </a:extLst>
          </p:cNvPr>
          <p:cNvGrpSpPr/>
          <p:nvPr/>
        </p:nvGrpSpPr>
        <p:grpSpPr>
          <a:xfrm>
            <a:off x="5872163" y="2664164"/>
            <a:ext cx="5933280" cy="1502727"/>
            <a:chOff x="5872163" y="2834819"/>
            <a:chExt cx="5933280" cy="1502727"/>
          </a:xfrm>
        </p:grpSpPr>
        <p:sp>
          <p:nvSpPr>
            <p:cNvPr id="42" name="Google Shape;202;p16">
              <a:extLst>
                <a:ext uri="{FF2B5EF4-FFF2-40B4-BE49-F238E27FC236}">
                  <a16:creationId xmlns:a16="http://schemas.microsoft.com/office/drawing/2014/main" id="{CBEB95C0-E885-447A-BA51-9B2ED4B5A433}"/>
                </a:ext>
              </a:extLst>
            </p:cNvPr>
            <p:cNvSpPr txBox="1"/>
            <p:nvPr/>
          </p:nvSpPr>
          <p:spPr>
            <a:xfrm>
              <a:off x="5872163" y="2834819"/>
              <a:ext cx="5933280" cy="1502727"/>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lvl="0">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Restrukturizācijas plāns jāsaskaņo ar kreditoriem. Uzraugošo </a:t>
              </a:r>
              <a:r>
                <a:rPr lang="lv-LV" sz="1050" dirty="0">
                  <a:solidFill>
                    <a:prstClr val="black"/>
                  </a:solidFill>
                  <a:latin typeface="arial" panose="020B0604020202020204" pitchFamily="34" charset="0"/>
                </a:rPr>
                <a:t>personu (tiesas ieceltu personu, kura TAP laikā uzrauga restrukturizācijas plāna izpildi) ieceļ, konsultējoties ar kreditoriem. </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Restrukturizācijas plānā jāiekļauj metodes, kas ļautu novērst parādnieka finanšu grūtības. Kreditori var iesniegt savus iebildumus par restrukturizācijas plānu, kuras parādnieks var pieņemt vai noraidīt.</a:t>
              </a:r>
            </a:p>
          </p:txBody>
        </p:sp>
        <p:grpSp>
          <p:nvGrpSpPr>
            <p:cNvPr id="8" name="Group 7">
              <a:extLst>
                <a:ext uri="{FF2B5EF4-FFF2-40B4-BE49-F238E27FC236}">
                  <a16:creationId xmlns:a16="http://schemas.microsoft.com/office/drawing/2014/main" id="{09B06753-01EE-40F3-A52B-CEB0D9FDEF02}"/>
                </a:ext>
              </a:extLst>
            </p:cNvPr>
            <p:cNvGrpSpPr/>
            <p:nvPr/>
          </p:nvGrpSpPr>
          <p:grpSpPr>
            <a:xfrm>
              <a:off x="5956346" y="3724937"/>
              <a:ext cx="5777181" cy="181868"/>
              <a:chOff x="5956346" y="3724937"/>
              <a:chExt cx="5777181" cy="181868"/>
            </a:xfrm>
          </p:grpSpPr>
          <p:sp>
            <p:nvSpPr>
              <p:cNvPr id="44" name="TextBox 43">
                <a:extLst>
                  <a:ext uri="{FF2B5EF4-FFF2-40B4-BE49-F238E27FC236}">
                    <a16:creationId xmlns:a16="http://schemas.microsoft.com/office/drawing/2014/main" id="{CC4E301B-D5D1-489F-BB5A-00F72BA48653}"/>
                  </a:ext>
                </a:extLst>
              </p:cNvPr>
              <p:cNvSpPr txBox="1"/>
              <p:nvPr/>
            </p:nvSpPr>
            <p:spPr>
              <a:xfrm>
                <a:off x="6137589" y="3745222"/>
                <a:ext cx="5595938" cy="161583"/>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Ja parādnieks pieņem kreditoru </a:t>
                </a:r>
                <a:r>
                  <a:rPr lang="lv-LV" sz="1100" dirty="0">
                    <a:solidFill>
                      <a:prstClr val="black"/>
                    </a:solidFill>
                    <a:latin typeface="arial" panose="020B0604020202020204" pitchFamily="34" charset="0"/>
                  </a:rPr>
                  <a:t>iebildumu</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s, </a:t>
                </a:r>
                <a:r>
                  <a:rPr lang="lv-LV" sz="1100" dirty="0">
                    <a:solidFill>
                      <a:prstClr val="black"/>
                    </a:solidFill>
                    <a:latin typeface="arial" panose="020B0604020202020204" pitchFamily="34" charset="0"/>
                  </a:rPr>
                  <a:t>restrukturizācijas plāns</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 tiek grozīts</a:t>
                </a:r>
              </a:p>
            </p:txBody>
          </p:sp>
          <p:sp>
            <p:nvSpPr>
              <p:cNvPr id="45" name="Freeform 23">
                <a:extLst>
                  <a:ext uri="{FF2B5EF4-FFF2-40B4-BE49-F238E27FC236}">
                    <a16:creationId xmlns:a16="http://schemas.microsoft.com/office/drawing/2014/main" id="{857411EC-E32D-4257-91B5-299393BE1DE8}"/>
                  </a:ext>
                </a:extLst>
              </p:cNvPr>
              <p:cNvSpPr>
                <a:spLocks noChangeAspect="1"/>
              </p:cNvSpPr>
              <p:nvPr/>
            </p:nvSpPr>
            <p:spPr bwMode="auto">
              <a:xfrm flipH="1">
                <a:off x="5956346" y="3724937"/>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9" name="Group 8">
              <a:extLst>
                <a:ext uri="{FF2B5EF4-FFF2-40B4-BE49-F238E27FC236}">
                  <a16:creationId xmlns:a16="http://schemas.microsoft.com/office/drawing/2014/main" id="{B9F69443-714B-4308-8656-0E7F02A16DFD}"/>
                </a:ext>
              </a:extLst>
            </p:cNvPr>
            <p:cNvGrpSpPr/>
            <p:nvPr/>
          </p:nvGrpSpPr>
          <p:grpSpPr>
            <a:xfrm>
              <a:off x="5966244" y="3976849"/>
              <a:ext cx="5804518" cy="338554"/>
              <a:chOff x="5966244" y="3976849"/>
              <a:chExt cx="5804518" cy="338554"/>
            </a:xfrm>
          </p:grpSpPr>
          <p:sp>
            <p:nvSpPr>
              <p:cNvPr id="47" name="TextBox 46">
                <a:extLst>
                  <a:ext uri="{FF2B5EF4-FFF2-40B4-BE49-F238E27FC236}">
                    <a16:creationId xmlns:a16="http://schemas.microsoft.com/office/drawing/2014/main" id="{F27AB94D-063A-4BD0-B134-974003BA1A8C}"/>
                  </a:ext>
                </a:extLst>
              </p:cNvPr>
              <p:cNvSpPr txBox="1"/>
              <p:nvPr/>
            </p:nvSpPr>
            <p:spPr>
              <a:xfrm>
                <a:off x="6175002" y="3976849"/>
                <a:ext cx="5595760" cy="33855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Calibri" panose="020F0502020204030204" pitchFamily="34" charset="0"/>
                  </a:rPr>
                  <a:t>Ja parādnieks noraida kreditoru </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Calibri" panose="020F0502020204030204" pitchFamily="34" charset="0"/>
                  </a:rPr>
                  <a:t>iebildumu</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Calibri" panose="020F0502020204030204" pitchFamily="34" charset="0"/>
                  </a:rPr>
                  <a:t>s, tiek pasūtīts un iesniegts tiesā zvērināta revidenta atzinums</a:t>
                </a:r>
              </a:p>
            </p:txBody>
          </p:sp>
          <p:sp>
            <p:nvSpPr>
              <p:cNvPr id="48" name="Freeform 23">
                <a:extLst>
                  <a:ext uri="{FF2B5EF4-FFF2-40B4-BE49-F238E27FC236}">
                    <a16:creationId xmlns:a16="http://schemas.microsoft.com/office/drawing/2014/main" id="{702CF4BF-0CC9-495D-BB5C-B1AE4FFA007B}"/>
                  </a:ext>
                </a:extLst>
              </p:cNvPr>
              <p:cNvSpPr>
                <a:spLocks noChangeAspect="1"/>
              </p:cNvSpPr>
              <p:nvPr/>
            </p:nvSpPr>
            <p:spPr bwMode="auto">
              <a:xfrm flipH="1">
                <a:off x="5966244" y="4047751"/>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cxnSp>
          <p:nvCxnSpPr>
            <p:cNvPr id="49" name="Straight Connector 48">
              <a:extLst>
                <a:ext uri="{FF2B5EF4-FFF2-40B4-BE49-F238E27FC236}">
                  <a16:creationId xmlns:a16="http://schemas.microsoft.com/office/drawing/2014/main" id="{53DAFE99-EA33-48DA-A735-88C07A7A2560}"/>
                </a:ext>
              </a:extLst>
            </p:cNvPr>
            <p:cNvCxnSpPr>
              <a:cxnSpLocks/>
            </p:cNvCxnSpPr>
            <p:nvPr/>
          </p:nvCxnSpPr>
          <p:spPr>
            <a:xfrm>
              <a:off x="6174913" y="3949070"/>
              <a:ext cx="5478519"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a16="http://schemas.microsoft.com/office/drawing/2014/main" id="{D0995A74-DE91-4498-AF61-857CB54D011E}"/>
              </a:ext>
            </a:extLst>
          </p:cNvPr>
          <p:cNvSpPr/>
          <p:nvPr/>
        </p:nvSpPr>
        <p:spPr>
          <a:xfrm>
            <a:off x="4552748" y="2444750"/>
            <a:ext cx="1238452" cy="1712755"/>
          </a:xfrm>
          <a:prstGeom prst="rect">
            <a:avLst/>
          </a:prstGeom>
          <a:solidFill>
            <a:schemeClr val="accent4"/>
          </a:solidFill>
          <a:ln w="12700">
            <a:noFill/>
          </a:ln>
          <a:effectLst/>
        </p:spPr>
        <p:txBody>
          <a:bodyPr lIns="72000" tIns="72000" rIns="36000" bIns="3600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Divu mēnešu </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aizsardzības periods</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 ar iespēju to pagarināt </a:t>
            </a:r>
            <a:r>
              <a:rPr lang="lv-lv" sz="1200" b="1" dirty="0">
                <a:solidFill>
                  <a:prstClr val="white"/>
                </a:solidFill>
                <a:latin typeface="arial" panose="020B0604020202020204" pitchFamily="34" charset="0"/>
              </a:rPr>
              <a:t>par</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 vie</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nu</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mn-cs"/>
              </a:rPr>
              <a:t> mēnesi</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2" name="Rectangle 61">
            <a:extLst>
              <a:ext uri="{FF2B5EF4-FFF2-40B4-BE49-F238E27FC236}">
                <a16:creationId xmlns:a16="http://schemas.microsoft.com/office/drawing/2014/main" id="{A3265D2F-F7C6-45B7-ABEC-70D744F5B319}"/>
              </a:ext>
            </a:extLst>
          </p:cNvPr>
          <p:cNvSpPr/>
          <p:nvPr/>
        </p:nvSpPr>
        <p:spPr>
          <a:xfrm>
            <a:off x="4545013" y="4275326"/>
            <a:ext cx="7231063" cy="184666"/>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Tiesa izlemj, vai apstiprināt uzraug</a:t>
            </a: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ošo personu</a:t>
            </a:r>
            <a:endPar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endParaRPr>
          </a:p>
        </p:txBody>
      </p:sp>
      <p:sp>
        <p:nvSpPr>
          <p:cNvPr id="63" name="Google Shape;202;p16">
            <a:extLst>
              <a:ext uri="{FF2B5EF4-FFF2-40B4-BE49-F238E27FC236}">
                <a16:creationId xmlns:a16="http://schemas.microsoft.com/office/drawing/2014/main" id="{98BB999F-A0D5-4D1D-BF1D-7EEED3F73AEB}"/>
              </a:ext>
            </a:extLst>
          </p:cNvPr>
          <p:cNvSpPr txBox="1"/>
          <p:nvPr/>
        </p:nvSpPr>
        <p:spPr>
          <a:xfrm>
            <a:off x="4546399" y="4480319"/>
            <a:ext cx="7231264" cy="483960"/>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Tiesa noskaidro, vai restrukturizācijas plānā ir iekļauti kādi ierosinājumi par uzraugošo personu.</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Ja uzraugošo personu ieceļ, tai ir pienākums 15 dienu laikā novērtēt restrukturizācijas plānu.</a:t>
            </a:r>
          </a:p>
        </p:txBody>
      </p:sp>
      <p:sp>
        <p:nvSpPr>
          <p:cNvPr id="64" name="Rectangle 63">
            <a:extLst>
              <a:ext uri="{FF2B5EF4-FFF2-40B4-BE49-F238E27FC236}">
                <a16:creationId xmlns:a16="http://schemas.microsoft.com/office/drawing/2014/main" id="{C0DDAF92-14B3-4962-AA88-F1A477652D81}"/>
              </a:ext>
            </a:extLst>
          </p:cNvPr>
          <p:cNvSpPr/>
          <p:nvPr/>
        </p:nvSpPr>
        <p:spPr>
          <a:xfrm>
            <a:off x="4545013" y="5346755"/>
            <a:ext cx="7231063" cy="184666"/>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Tiesa izvērtē restrukturizācijas plānu</a:t>
            </a:r>
          </a:p>
        </p:txBody>
      </p:sp>
      <p:sp>
        <p:nvSpPr>
          <p:cNvPr id="68" name="Google Shape;202;p16">
            <a:extLst>
              <a:ext uri="{FF2B5EF4-FFF2-40B4-BE49-F238E27FC236}">
                <a16:creationId xmlns:a16="http://schemas.microsoft.com/office/drawing/2014/main" id="{7AC1F390-3A1B-4728-AC02-E31778B18F72}"/>
              </a:ext>
            </a:extLst>
          </p:cNvPr>
          <p:cNvSpPr txBox="1"/>
          <p:nvPr/>
        </p:nvSpPr>
        <p:spPr>
          <a:xfrm>
            <a:off x="4546399" y="5551748"/>
            <a:ext cx="7231264" cy="653238"/>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Tiesa vērtē, vai restrukturizācijas</a:t>
            </a:r>
            <a:r>
              <a:rPr lang="lv-LV" sz="1100" dirty="0">
                <a:solidFill>
                  <a:prstClr val="black"/>
                </a:solidFill>
                <a:latin typeface="arial" panose="020B0604020202020204" pitchFamily="34" charset="0"/>
              </a:rPr>
              <a:t> plāns </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atbilst piemērojamajiem tiesību aktiem un vai tas ir izpildāms.</a:t>
            </a:r>
          </a:p>
          <a:p>
            <a:pPr lvl="0">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Tiesa pasludina spriedumu par restrukturizācijas plāna apstiprināšanu un nosaka termiņu līdz </a:t>
            </a:r>
            <a:r>
              <a:rPr lang="lv-LV" sz="1100" b="1" dirty="0">
                <a:solidFill>
                  <a:srgbClr val="990066"/>
                </a:solidFill>
                <a:latin typeface="arial" panose="020B0604020202020204" pitchFamily="34" charset="0"/>
              </a:rPr>
              <a:t>diviem</a:t>
            </a:r>
            <a:r>
              <a:rPr lang="lv-LV" sz="1100" b="1" i="0" u="none" strike="noStrike" kern="1200" cap="none" spc="0" normalizeH="0" noProof="0" dirty="0">
                <a:ln>
                  <a:noFill/>
                </a:ln>
                <a:solidFill>
                  <a:srgbClr val="990066"/>
                </a:solidFill>
                <a:effectLst/>
                <a:uLnTx/>
                <a:uFillTx/>
                <a:latin typeface="arial" panose="020B0604020202020204" pitchFamily="34" charset="0"/>
                <a:ea typeface="+mn-ea"/>
                <a:cs typeface="+mn-cs"/>
              </a:rPr>
              <a:t> gadiem</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 tā īstenošanai. Minēto termiņu var pagarināt vēl </a:t>
            </a:r>
            <a:r>
              <a:rPr lang="lv-LV" sz="1100" dirty="0">
                <a:solidFill>
                  <a:prstClr val="black"/>
                </a:solidFill>
                <a:latin typeface="arial" panose="020B0604020202020204" pitchFamily="34" charset="0"/>
              </a:rPr>
              <a:t>par</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 </a:t>
            </a:r>
            <a:r>
              <a:rPr lang="lv-LV" sz="1100" b="1" i="0" u="none" strike="noStrike" kern="1200" cap="none" spc="0" normalizeH="0" noProof="0" dirty="0">
                <a:ln>
                  <a:noFill/>
                </a:ln>
                <a:solidFill>
                  <a:srgbClr val="990066"/>
                </a:solidFill>
                <a:effectLst/>
                <a:uLnTx/>
                <a:uFillTx/>
                <a:latin typeface="arial" panose="020B0604020202020204" pitchFamily="34" charset="0"/>
                <a:ea typeface="+mn-ea"/>
                <a:cs typeface="+mn-cs"/>
              </a:rPr>
              <a:t>diviem gadiem, ja kreditori to akceptē</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a:t>
            </a:r>
          </a:p>
        </p:txBody>
      </p:sp>
      <p:sp>
        <p:nvSpPr>
          <p:cNvPr id="70" name="Rectangle 69">
            <a:extLst>
              <a:ext uri="{FF2B5EF4-FFF2-40B4-BE49-F238E27FC236}">
                <a16:creationId xmlns:a16="http://schemas.microsoft.com/office/drawing/2014/main" id="{9812208E-DC4B-4923-8AAD-8EE582157B47}"/>
              </a:ext>
            </a:extLst>
          </p:cNvPr>
          <p:cNvSpPr/>
          <p:nvPr/>
        </p:nvSpPr>
        <p:spPr>
          <a:xfrm>
            <a:off x="4545013" y="5027651"/>
            <a:ext cx="7231063" cy="184666"/>
          </a:xfrm>
          <a:prstGeom prst="rect">
            <a:avLst/>
          </a:prstGeom>
        </p:spPr>
        <p:txBody>
          <a:bodyPr wrap="square" lIns="0" tIns="0" rIns="0" bIns="0" rtlCol="0">
            <a:spAutoFit/>
          </a:bodyPr>
          <a:lstStyle/>
          <a:p>
            <a:pPr lvl="0" rtl="0">
              <a:defRPr/>
            </a:pP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Uzraug</a:t>
            </a:r>
            <a:r>
              <a:rPr lang="lv-LV" sz="1200" b="1" dirty="0" err="1">
                <a:solidFill>
                  <a:srgbClr val="E57100"/>
                </a:solidFill>
                <a:latin typeface="arial" panose="020B0604020202020204" pitchFamily="34" charset="0"/>
              </a:rPr>
              <a:t>ošā</a:t>
            </a:r>
            <a:r>
              <a:rPr lang="lv-LV" sz="1200" b="1" dirty="0">
                <a:solidFill>
                  <a:srgbClr val="E57100"/>
                </a:solidFill>
                <a:latin typeface="arial" panose="020B0604020202020204" pitchFamily="34" charset="0"/>
              </a:rPr>
              <a:t> persona</a:t>
            </a: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 iesniedz tiesā atzinumu par restrukturizācijas plānu</a:t>
            </a:r>
            <a:endParaRPr kumimoji="0" lang="lv-LV" sz="1200" b="1" i="0" u="none" strike="noStrike" kern="1200" cap="none" spc="0" normalizeH="0" baseline="0" noProof="0" dirty="0">
              <a:ln>
                <a:noFill/>
              </a:ln>
              <a:solidFill>
                <a:srgbClr val="E57100"/>
              </a:solidFill>
              <a:effectLst/>
              <a:uLnTx/>
              <a:uFillTx/>
              <a:latin typeface="arial" panose="020B0604020202020204" pitchFamily="34" charset="0"/>
              <a:ea typeface="+mn-ea"/>
              <a:cs typeface="+mn-cs"/>
            </a:endParaRPr>
          </a:p>
        </p:txBody>
      </p:sp>
      <p:cxnSp>
        <p:nvCxnSpPr>
          <p:cNvPr id="81" name="Straight Connector 80">
            <a:extLst>
              <a:ext uri="{FF2B5EF4-FFF2-40B4-BE49-F238E27FC236}">
                <a16:creationId xmlns:a16="http://schemas.microsoft.com/office/drawing/2014/main" id="{C0DE2A33-AF11-48F9-AFAC-D8825DEB576E}"/>
              </a:ext>
            </a:extLst>
          </p:cNvPr>
          <p:cNvCxnSpPr>
            <a:cxnSpLocks/>
          </p:cNvCxnSpPr>
          <p:nvPr/>
        </p:nvCxnSpPr>
        <p:spPr>
          <a:xfrm>
            <a:off x="4574380" y="5267586"/>
            <a:ext cx="7231063"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504772C-2D8E-4F1F-B733-AB72D6553140}"/>
              </a:ext>
            </a:extLst>
          </p:cNvPr>
          <p:cNvCxnSpPr>
            <a:cxnSpLocks/>
          </p:cNvCxnSpPr>
          <p:nvPr/>
        </p:nvCxnSpPr>
        <p:spPr>
          <a:xfrm flipV="1">
            <a:off x="4448518" y="2449785"/>
            <a:ext cx="0" cy="170772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61E9D6C-7144-4022-AA83-A2F2CAFF3113}"/>
              </a:ext>
            </a:extLst>
          </p:cNvPr>
          <p:cNvCxnSpPr>
            <a:cxnSpLocks/>
          </p:cNvCxnSpPr>
          <p:nvPr/>
        </p:nvCxnSpPr>
        <p:spPr>
          <a:xfrm flipV="1">
            <a:off x="2900710" y="2458478"/>
            <a:ext cx="0" cy="1071025"/>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2CF97E5-FB88-46F5-A3D4-7BB35D830F8C}"/>
              </a:ext>
            </a:extLst>
          </p:cNvPr>
          <p:cNvCxnSpPr>
            <a:cxnSpLocks/>
          </p:cNvCxnSpPr>
          <p:nvPr/>
        </p:nvCxnSpPr>
        <p:spPr>
          <a:xfrm flipV="1">
            <a:off x="2900764" y="3216081"/>
            <a:ext cx="0" cy="61523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FF6988A-DBAC-4C17-B354-0343926A2DB7}"/>
              </a:ext>
            </a:extLst>
          </p:cNvPr>
          <p:cNvCxnSpPr>
            <a:cxnSpLocks/>
          </p:cNvCxnSpPr>
          <p:nvPr/>
        </p:nvCxnSpPr>
        <p:spPr>
          <a:xfrm flipH="1">
            <a:off x="2904688" y="2458477"/>
            <a:ext cx="1483762" cy="0"/>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12DCA34C-4B8B-4295-9688-CEB8A9C5C840}"/>
              </a:ext>
            </a:extLst>
          </p:cNvPr>
          <p:cNvCxnSpPr>
            <a:cxnSpLocks/>
          </p:cNvCxnSpPr>
          <p:nvPr/>
        </p:nvCxnSpPr>
        <p:spPr>
          <a:xfrm flipV="1">
            <a:off x="2900764" y="3869079"/>
            <a:ext cx="0" cy="56783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D57967E-7A53-4B2A-8E30-45D09DC1DC18}"/>
              </a:ext>
            </a:extLst>
          </p:cNvPr>
          <p:cNvCxnSpPr>
            <a:cxnSpLocks/>
          </p:cNvCxnSpPr>
          <p:nvPr/>
        </p:nvCxnSpPr>
        <p:spPr>
          <a:xfrm flipV="1">
            <a:off x="4448518" y="4275326"/>
            <a:ext cx="0" cy="161583"/>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66109B4-3F48-4AF6-9F50-ECD4DB8E42EF}"/>
              </a:ext>
            </a:extLst>
          </p:cNvPr>
          <p:cNvCxnSpPr>
            <a:cxnSpLocks/>
          </p:cNvCxnSpPr>
          <p:nvPr/>
        </p:nvCxnSpPr>
        <p:spPr>
          <a:xfrm>
            <a:off x="2900764" y="4152995"/>
            <a:ext cx="1488681"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8EF8E514-C418-4F60-8A0D-4BF574C70BF6}"/>
              </a:ext>
            </a:extLst>
          </p:cNvPr>
          <p:cNvCxnSpPr>
            <a:cxnSpLocks/>
          </p:cNvCxnSpPr>
          <p:nvPr/>
        </p:nvCxnSpPr>
        <p:spPr>
          <a:xfrm flipH="1">
            <a:off x="4388450" y="4356117"/>
            <a:ext cx="60467"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2D74591-619A-4FDC-BBC5-ACED085EBA65}"/>
              </a:ext>
            </a:extLst>
          </p:cNvPr>
          <p:cNvCxnSpPr>
            <a:cxnSpLocks/>
          </p:cNvCxnSpPr>
          <p:nvPr/>
        </p:nvCxnSpPr>
        <p:spPr>
          <a:xfrm>
            <a:off x="4388451" y="4152232"/>
            <a:ext cx="0" cy="203885"/>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69DDA28-3811-4DC2-921B-FC9C6A628A40}"/>
              </a:ext>
            </a:extLst>
          </p:cNvPr>
          <p:cNvCxnSpPr>
            <a:cxnSpLocks/>
          </p:cNvCxnSpPr>
          <p:nvPr/>
        </p:nvCxnSpPr>
        <p:spPr>
          <a:xfrm flipV="1">
            <a:off x="2900764" y="4480319"/>
            <a:ext cx="0" cy="484741"/>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94E6C31-A82A-42B3-81C8-A02920708662}"/>
              </a:ext>
            </a:extLst>
          </p:cNvPr>
          <p:cNvCxnSpPr>
            <a:cxnSpLocks/>
          </p:cNvCxnSpPr>
          <p:nvPr/>
        </p:nvCxnSpPr>
        <p:spPr>
          <a:xfrm flipV="1">
            <a:off x="4448518" y="5027651"/>
            <a:ext cx="0" cy="161583"/>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7379C53-9072-47D2-A5EE-55EB322F2C24}"/>
              </a:ext>
            </a:extLst>
          </p:cNvPr>
          <p:cNvCxnSpPr>
            <a:cxnSpLocks/>
          </p:cNvCxnSpPr>
          <p:nvPr/>
        </p:nvCxnSpPr>
        <p:spPr>
          <a:xfrm flipH="1">
            <a:off x="4388450" y="5108442"/>
            <a:ext cx="60467"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14C32D97-93B4-40C4-9854-89104B790D63}"/>
              </a:ext>
            </a:extLst>
          </p:cNvPr>
          <p:cNvCxnSpPr>
            <a:cxnSpLocks/>
          </p:cNvCxnSpPr>
          <p:nvPr/>
        </p:nvCxnSpPr>
        <p:spPr>
          <a:xfrm>
            <a:off x="2900764" y="4945180"/>
            <a:ext cx="1488681"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7B2A2B9-54BE-4D65-8DDA-022F4046D303}"/>
              </a:ext>
            </a:extLst>
          </p:cNvPr>
          <p:cNvCxnSpPr>
            <a:cxnSpLocks/>
          </p:cNvCxnSpPr>
          <p:nvPr/>
        </p:nvCxnSpPr>
        <p:spPr>
          <a:xfrm>
            <a:off x="4388451" y="4945180"/>
            <a:ext cx="0" cy="163262"/>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32FE390-9A88-4EDA-BD2B-043AE807D821}"/>
              </a:ext>
            </a:extLst>
          </p:cNvPr>
          <p:cNvCxnSpPr>
            <a:cxnSpLocks/>
          </p:cNvCxnSpPr>
          <p:nvPr/>
        </p:nvCxnSpPr>
        <p:spPr>
          <a:xfrm flipV="1">
            <a:off x="2900764" y="5007930"/>
            <a:ext cx="0" cy="263632"/>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AEF0DA0-A914-47AA-91DC-D36F5DDA0E0A}"/>
              </a:ext>
            </a:extLst>
          </p:cNvPr>
          <p:cNvCxnSpPr>
            <a:cxnSpLocks/>
          </p:cNvCxnSpPr>
          <p:nvPr/>
        </p:nvCxnSpPr>
        <p:spPr>
          <a:xfrm>
            <a:off x="2900764" y="5139746"/>
            <a:ext cx="1363123"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BF7B89E-25CD-4830-95EF-B26E42E0D841}"/>
              </a:ext>
            </a:extLst>
          </p:cNvPr>
          <p:cNvCxnSpPr>
            <a:cxnSpLocks/>
          </p:cNvCxnSpPr>
          <p:nvPr/>
        </p:nvCxnSpPr>
        <p:spPr>
          <a:xfrm flipV="1">
            <a:off x="4448518" y="5349405"/>
            <a:ext cx="0" cy="161583"/>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5C89177-3FA7-4AE8-85EC-2CF4ADEBD1E6}"/>
              </a:ext>
            </a:extLst>
          </p:cNvPr>
          <p:cNvCxnSpPr>
            <a:cxnSpLocks/>
          </p:cNvCxnSpPr>
          <p:nvPr/>
        </p:nvCxnSpPr>
        <p:spPr>
          <a:xfrm flipH="1">
            <a:off x="4263887" y="5430196"/>
            <a:ext cx="185031"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ABA8797-7AAB-45E3-9E2E-BAB936687D43}"/>
              </a:ext>
            </a:extLst>
          </p:cNvPr>
          <p:cNvCxnSpPr>
            <a:cxnSpLocks/>
          </p:cNvCxnSpPr>
          <p:nvPr/>
        </p:nvCxnSpPr>
        <p:spPr>
          <a:xfrm>
            <a:off x="4263887" y="5141070"/>
            <a:ext cx="0" cy="286476"/>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B5E0D17-4016-4EE8-B65F-7D681839BE22}"/>
              </a:ext>
            </a:extLst>
          </p:cNvPr>
          <p:cNvCxnSpPr>
            <a:cxnSpLocks/>
          </p:cNvCxnSpPr>
          <p:nvPr/>
        </p:nvCxnSpPr>
        <p:spPr>
          <a:xfrm flipH="1">
            <a:off x="4406265" y="3303645"/>
            <a:ext cx="42253"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245EDB2-229F-4F7B-A1F3-77D7CD807EC2}"/>
              </a:ext>
            </a:extLst>
          </p:cNvPr>
          <p:cNvCxnSpPr>
            <a:cxnSpLocks/>
          </p:cNvCxnSpPr>
          <p:nvPr/>
        </p:nvCxnSpPr>
        <p:spPr>
          <a:xfrm flipV="1">
            <a:off x="4393884" y="2458477"/>
            <a:ext cx="0" cy="842559"/>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6" name="Google Shape;208;p16">
            <a:extLst>
              <a:ext uri="{FF2B5EF4-FFF2-40B4-BE49-F238E27FC236}">
                <a16:creationId xmlns:a16="http://schemas.microsoft.com/office/drawing/2014/main" id="{2624135B-B187-40F6-A51C-11387E783C95}"/>
              </a:ext>
            </a:extLst>
          </p:cNvPr>
          <p:cNvSpPr txBox="1"/>
          <p:nvPr/>
        </p:nvSpPr>
        <p:spPr>
          <a:xfrm>
            <a:off x="3182180" y="6014162"/>
            <a:ext cx="1046456" cy="276999"/>
          </a:xfrm>
          <a:prstGeom prst="rect">
            <a:avLst/>
          </a:prstGeom>
          <a:noFill/>
          <a:ln>
            <a:noFill/>
          </a:ln>
        </p:spPr>
        <p:txBody>
          <a:bodyPr spcFirstLastPara="1"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9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Restrukturizācijas p</a:t>
            </a:r>
            <a:r>
              <a:rPr lang="lv-lv" sz="9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lāna </a:t>
            </a:r>
            <a:r>
              <a:rPr lang="lv-LV" sz="9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īstenošana</a:t>
            </a:r>
            <a:endParaRPr kumimoji="0" lang="en-US" sz="9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2" name="Rectangle 1">
            <a:extLst>
              <a:ext uri="{FF2B5EF4-FFF2-40B4-BE49-F238E27FC236}">
                <a16:creationId xmlns:a16="http://schemas.microsoft.com/office/drawing/2014/main" id="{E8EDA749-B28F-433E-BFC1-E3779001A9A9}"/>
              </a:ext>
            </a:extLst>
          </p:cNvPr>
          <p:cNvSpPr/>
          <p:nvPr/>
        </p:nvSpPr>
        <p:spPr>
          <a:xfrm>
            <a:off x="646000" y="2229945"/>
            <a:ext cx="3226849" cy="135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Pirms TAP</a:t>
            </a:r>
            <a:endParaRPr lang="en-GB" sz="700" b="1" dirty="0">
              <a:solidFill>
                <a:schemeClr val="bg1">
                  <a:lumMod val="50000"/>
                </a:schemeClr>
              </a:solidFill>
            </a:endParaRPr>
          </a:p>
        </p:txBody>
      </p:sp>
      <p:sp>
        <p:nvSpPr>
          <p:cNvPr id="67" name="Rectangle 66">
            <a:extLst>
              <a:ext uri="{FF2B5EF4-FFF2-40B4-BE49-F238E27FC236}">
                <a16:creationId xmlns:a16="http://schemas.microsoft.com/office/drawing/2014/main" id="{D3DC4E42-F1F4-4E63-A971-7532E79DC625}"/>
              </a:ext>
            </a:extLst>
          </p:cNvPr>
          <p:cNvSpPr/>
          <p:nvPr/>
        </p:nvSpPr>
        <p:spPr>
          <a:xfrm>
            <a:off x="646000" y="3053987"/>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TAP lietas ierosināšanas sekas</a:t>
            </a:r>
            <a:endParaRPr lang="en-GB" sz="700" b="1" dirty="0">
              <a:solidFill>
                <a:schemeClr val="bg1">
                  <a:lumMod val="50000"/>
                </a:schemeClr>
              </a:solidFill>
            </a:endParaRPr>
          </a:p>
        </p:txBody>
      </p:sp>
      <p:sp>
        <p:nvSpPr>
          <p:cNvPr id="78" name="Rectangle 77">
            <a:extLst>
              <a:ext uri="{FF2B5EF4-FFF2-40B4-BE49-F238E27FC236}">
                <a16:creationId xmlns:a16="http://schemas.microsoft.com/office/drawing/2014/main" id="{46D98539-EA9D-41F3-BE87-4FF29D732289}"/>
              </a:ext>
            </a:extLst>
          </p:cNvPr>
          <p:cNvSpPr/>
          <p:nvPr/>
        </p:nvSpPr>
        <p:spPr>
          <a:xfrm>
            <a:off x="646000" y="5303669"/>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TAP īstenošana</a:t>
            </a:r>
            <a:endParaRPr lang="en-GB" sz="700" b="1" dirty="0">
              <a:solidFill>
                <a:schemeClr val="bg1">
                  <a:lumMod val="50000"/>
                </a:schemeClr>
              </a:solidFill>
            </a:endParaRPr>
          </a:p>
        </p:txBody>
      </p:sp>
      <p:sp>
        <p:nvSpPr>
          <p:cNvPr id="79" name="Rectangle 78">
            <a:extLst>
              <a:ext uri="{FF2B5EF4-FFF2-40B4-BE49-F238E27FC236}">
                <a16:creationId xmlns:a16="http://schemas.microsoft.com/office/drawing/2014/main" id="{59EE8BC7-9F06-4E6D-A3BA-BA834DD3AE2D}"/>
              </a:ext>
            </a:extLst>
          </p:cNvPr>
          <p:cNvSpPr/>
          <p:nvPr/>
        </p:nvSpPr>
        <p:spPr>
          <a:xfrm>
            <a:off x="3113853" y="4216250"/>
            <a:ext cx="1150031" cy="694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Parādnieks ir aizsargāts no kreditoru izpildes darbībām</a:t>
            </a:r>
            <a:endParaRPr lang="en-GB" sz="700" b="1" dirty="0">
              <a:solidFill>
                <a:schemeClr val="bg1">
                  <a:lumMod val="50000"/>
                </a:schemeClr>
              </a:solidFill>
            </a:endParaRPr>
          </a:p>
        </p:txBody>
      </p:sp>
    </p:spTree>
    <p:extLst>
      <p:ext uri="{BB962C8B-B14F-4D97-AF65-F5344CB8AC3E}">
        <p14:creationId xmlns:p14="http://schemas.microsoft.com/office/powerpoint/2010/main" val="1302297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1954610-8783-46A7-8055-BBF278177908}"/>
              </a:ext>
            </a:extLst>
          </p:cNvPr>
          <p:cNvGraphicFramePr>
            <a:graphicFrameLocks noChangeAspect="1"/>
          </p:cNvGraphicFramePr>
          <p:nvPr>
            <p:custDataLst>
              <p:tags r:id="rId2"/>
            </p:custDataLst>
            <p:extLst>
              <p:ext uri="{D42A27DB-BD31-4B8C-83A1-F6EECF244321}">
                <p14:modId xmlns:p14="http://schemas.microsoft.com/office/powerpoint/2010/main" val="3564120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90" name="think-cell Slide" r:id="rId6" imgW="494" imgH="494" progId="TCLayout.ActiveDocument.1">
                  <p:embed/>
                </p:oleObj>
              </mc:Choice>
              <mc:Fallback>
                <p:oleObj name="think-cell Slide" r:id="rId6" imgW="494" imgH="494" progId="TCLayout.ActiveDocument.1">
                  <p:embed/>
                  <p:pic>
                    <p:nvPicPr>
                      <p:cNvPr id="5" name="Object 4" hidden="1">
                        <a:extLst>
                          <a:ext uri="{FF2B5EF4-FFF2-40B4-BE49-F238E27FC236}">
                            <a16:creationId xmlns:a16="http://schemas.microsoft.com/office/drawing/2014/main" id="{51954610-8783-46A7-8055-BBF27817790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5E3D972-74E7-4F83-9100-D6DBCD37F89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US" sz="4000" dirty="0">
              <a:latin typeface="Georgia" panose="02040502050405020303" pitchFamily="18" charset="0"/>
              <a:ea typeface="+mj-ea"/>
              <a:cs typeface="Arial" panose="020B0604020202020204" pitchFamily="34" charset="0"/>
              <a:sym typeface="Georgia" panose="02040502050405020303" pitchFamily="18" charset="0"/>
            </a:endParaRPr>
          </a:p>
        </p:txBody>
      </p:sp>
      <p:pic>
        <p:nvPicPr>
          <p:cNvPr id="25" name="Picture 24">
            <a:extLst>
              <a:ext uri="{FF2B5EF4-FFF2-40B4-BE49-F238E27FC236}">
                <a16:creationId xmlns:a16="http://schemas.microsoft.com/office/drawing/2014/main" id="{FA2393F9-3EEA-400B-89AA-7638420C716C}"/>
              </a:ext>
            </a:extLst>
          </p:cNvPr>
          <p:cNvPicPr>
            <a:picLocks noChangeAspect="1"/>
          </p:cNvPicPr>
          <p:nvPr/>
        </p:nvPicPr>
        <p:blipFill>
          <a:blip r:embed="rId8">
            <a:duotone>
              <a:schemeClr val="accent5">
                <a:shade val="45000"/>
                <a:satMod val="135000"/>
              </a:schemeClr>
              <a:prstClr val="white"/>
            </a:duotone>
          </a:blip>
          <a:stretch>
            <a:fillRect/>
          </a:stretch>
        </p:blipFill>
        <p:spPr>
          <a:xfrm>
            <a:off x="413817" y="2193923"/>
            <a:ext cx="3226850" cy="4222629"/>
          </a:xfrm>
          <a:prstGeom prst="rect">
            <a:avLst/>
          </a:prstGeom>
          <a:solidFill>
            <a:srgbClr val="FFFF00"/>
          </a:solidFill>
          <a:ln>
            <a:noFill/>
          </a:ln>
        </p:spPr>
      </p:pic>
      <p:sp>
        <p:nvSpPr>
          <p:cNvPr id="27" name="Title 3">
            <a:extLst>
              <a:ext uri="{FF2B5EF4-FFF2-40B4-BE49-F238E27FC236}">
                <a16:creationId xmlns:a16="http://schemas.microsoft.com/office/drawing/2014/main" id="{1C8268B1-3946-40D8-9C10-2D0ED6B17E6F}"/>
              </a:ext>
            </a:extLst>
          </p:cNvPr>
          <p:cNvSpPr>
            <a:spLocks noGrp="1"/>
          </p:cNvSpPr>
          <p:nvPr>
            <p:ph type="title"/>
          </p:nvPr>
        </p:nvSpPr>
        <p:spPr>
          <a:xfrm>
            <a:off x="421240" y="333375"/>
            <a:ext cx="11362773" cy="1320495"/>
          </a:xfrm>
        </p:spPr>
        <p:txBody>
          <a:bodyPr rtlCol="0"/>
          <a:lstStyle/>
          <a:p>
            <a:pPr rtl="0"/>
            <a:r>
              <a:rPr lang="lv-lv" dirty="0"/>
              <a:t>10. pielikums: TAP shematisks pārskats </a:t>
            </a:r>
          </a:p>
        </p:txBody>
      </p:sp>
      <p:sp>
        <p:nvSpPr>
          <p:cNvPr id="29" name="Rectangle 28">
            <a:extLst>
              <a:ext uri="{FF2B5EF4-FFF2-40B4-BE49-F238E27FC236}">
                <a16:creationId xmlns:a16="http://schemas.microsoft.com/office/drawing/2014/main" id="{3682089A-7DF4-49AC-ABAA-F9910B3FEB71}"/>
              </a:ext>
            </a:extLst>
          </p:cNvPr>
          <p:cNvSpPr/>
          <p:nvPr/>
        </p:nvSpPr>
        <p:spPr>
          <a:xfrm>
            <a:off x="4552747" y="2024063"/>
            <a:ext cx="7231265" cy="325437"/>
          </a:xfrm>
          <a:prstGeom prst="rect">
            <a:avLst/>
          </a:prstGeom>
          <a:solidFill>
            <a:srgbClr val="990066"/>
          </a:solidFill>
          <a:ln w="3175" cap="flat" cmpd="sng" algn="ctr">
            <a:noFill/>
            <a:prstDash val="solid"/>
            <a:miter lim="800000"/>
          </a:ln>
          <a:effectLst/>
        </p:spPr>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0" cap="none" spc="0" normalizeH="0" noProof="0" dirty="0">
                <a:ln>
                  <a:noFill/>
                </a:ln>
                <a:solidFill>
                  <a:prstClr val="white"/>
                </a:solidFill>
                <a:effectLst/>
                <a:uLnTx/>
                <a:uFillTx/>
                <a:latin typeface="arial" panose="020B0604020202020204" pitchFamily="34" charset="0"/>
                <a:ea typeface="+mn-ea"/>
                <a:cs typeface="+mn-cs"/>
              </a:rPr>
              <a:t>Restrukturizācijas plāna īstenošana</a:t>
            </a:r>
            <a:r>
              <a:rPr lang="lv-lv" sz="1200" b="1" i="0" u="none" strike="noStrike" kern="0" cap="none" spc="0" normalizeH="0" noProof="0" dirty="0">
                <a:ln>
                  <a:noFill/>
                </a:ln>
                <a:solidFill>
                  <a:prstClr val="white"/>
                </a:solidFill>
                <a:effectLst/>
                <a:uLnTx/>
                <a:uFillTx/>
                <a:latin typeface="arial" panose="020B0604020202020204" pitchFamily="34" charset="0"/>
                <a:ea typeface="+mn-ea"/>
                <a:cs typeface="+mn-cs"/>
              </a:rPr>
              <a:t> (TAP posms) </a:t>
            </a:r>
          </a:p>
        </p:txBody>
      </p:sp>
      <p:sp>
        <p:nvSpPr>
          <p:cNvPr id="30" name="Freeform 122">
            <a:extLst>
              <a:ext uri="{FF2B5EF4-FFF2-40B4-BE49-F238E27FC236}">
                <a16:creationId xmlns:a16="http://schemas.microsoft.com/office/drawing/2014/main" id="{3AE1147D-CF59-47D9-99F7-6DED357DCD28}"/>
              </a:ext>
            </a:extLst>
          </p:cNvPr>
          <p:cNvSpPr>
            <a:spLocks noChangeAspect="1" noEditPoints="1"/>
          </p:cNvSpPr>
          <p:nvPr/>
        </p:nvSpPr>
        <p:spPr bwMode="auto">
          <a:xfrm>
            <a:off x="11484452" y="2070868"/>
            <a:ext cx="223359" cy="223359"/>
          </a:xfrm>
          <a:custGeom>
            <a:avLst/>
            <a:gdLst>
              <a:gd name="T0" fmla="*/ 62 w 200"/>
              <a:gd name="T1" fmla="*/ 111 h 200"/>
              <a:gd name="T2" fmla="*/ 157 w 200"/>
              <a:gd name="T3" fmla="*/ 17 h 200"/>
              <a:gd name="T4" fmla="*/ 12 w 200"/>
              <a:gd name="T5" fmla="*/ 17 h 200"/>
              <a:gd name="T6" fmla="*/ 0 w 200"/>
              <a:gd name="T7" fmla="*/ 29 h 200"/>
              <a:gd name="T8" fmla="*/ 0 w 200"/>
              <a:gd name="T9" fmla="*/ 200 h 200"/>
              <a:gd name="T10" fmla="*/ 171 w 200"/>
              <a:gd name="T11" fmla="*/ 200 h 200"/>
              <a:gd name="T12" fmla="*/ 183 w 200"/>
              <a:gd name="T13" fmla="*/ 187 h 200"/>
              <a:gd name="T14" fmla="*/ 183 w 200"/>
              <a:gd name="T15" fmla="*/ 43 h 200"/>
              <a:gd name="T16" fmla="*/ 89 w 200"/>
              <a:gd name="T17" fmla="*/ 138 h 200"/>
              <a:gd name="T18" fmla="*/ 62 w 200"/>
              <a:gd name="T19" fmla="*/ 111 h 200"/>
              <a:gd name="T20" fmla="*/ 46 w 200"/>
              <a:gd name="T21" fmla="*/ 154 h 200"/>
              <a:gd name="T22" fmla="*/ 46 w 200"/>
              <a:gd name="T23" fmla="*/ 130 h 200"/>
              <a:gd name="T24" fmla="*/ 70 w 200"/>
              <a:gd name="T25" fmla="*/ 154 h 200"/>
              <a:gd name="T26" fmla="*/ 46 w 200"/>
              <a:gd name="T27" fmla="*/ 154 h 200"/>
              <a:gd name="T28" fmla="*/ 174 w 200"/>
              <a:gd name="T29" fmla="*/ 0 h 200"/>
              <a:gd name="T30" fmla="*/ 157 w 200"/>
              <a:gd name="T31" fmla="*/ 16 h 200"/>
              <a:gd name="T32" fmla="*/ 157 w 200"/>
              <a:gd name="T33" fmla="*/ 17 h 200"/>
              <a:gd name="T34" fmla="*/ 157 w 200"/>
              <a:gd name="T35" fmla="*/ 17 h 200"/>
              <a:gd name="T36" fmla="*/ 183 w 200"/>
              <a:gd name="T37" fmla="*/ 42 h 200"/>
              <a:gd name="T38" fmla="*/ 183 w 200"/>
              <a:gd name="T39" fmla="*/ 43 h 200"/>
              <a:gd name="T40" fmla="*/ 183 w 200"/>
              <a:gd name="T41" fmla="*/ 43 h 200"/>
              <a:gd name="T42" fmla="*/ 200 w 200"/>
              <a:gd name="T43" fmla="*/ 26 h 200"/>
              <a:gd name="T44" fmla="*/ 174 w 200"/>
              <a:gd name="T4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62" y="111"/>
                </a:moveTo>
                <a:cubicBezTo>
                  <a:pt x="157" y="17"/>
                  <a:pt x="157" y="17"/>
                  <a:pt x="157" y="17"/>
                </a:cubicBezTo>
                <a:cubicBezTo>
                  <a:pt x="12" y="17"/>
                  <a:pt x="12" y="17"/>
                  <a:pt x="12" y="17"/>
                </a:cubicBezTo>
                <a:cubicBezTo>
                  <a:pt x="5" y="17"/>
                  <a:pt x="0" y="22"/>
                  <a:pt x="0" y="29"/>
                </a:cubicBezTo>
                <a:cubicBezTo>
                  <a:pt x="0" y="200"/>
                  <a:pt x="0" y="200"/>
                  <a:pt x="0" y="200"/>
                </a:cubicBezTo>
                <a:cubicBezTo>
                  <a:pt x="171" y="200"/>
                  <a:pt x="171" y="200"/>
                  <a:pt x="171" y="200"/>
                </a:cubicBezTo>
                <a:cubicBezTo>
                  <a:pt x="178" y="200"/>
                  <a:pt x="183" y="194"/>
                  <a:pt x="183" y="187"/>
                </a:cubicBezTo>
                <a:cubicBezTo>
                  <a:pt x="183" y="43"/>
                  <a:pt x="183" y="43"/>
                  <a:pt x="183" y="43"/>
                </a:cubicBezTo>
                <a:cubicBezTo>
                  <a:pt x="89" y="138"/>
                  <a:pt x="89" y="138"/>
                  <a:pt x="89" y="138"/>
                </a:cubicBezTo>
                <a:lnTo>
                  <a:pt x="62" y="111"/>
                </a:lnTo>
                <a:close/>
                <a:moveTo>
                  <a:pt x="46" y="154"/>
                </a:moveTo>
                <a:cubicBezTo>
                  <a:pt x="46" y="130"/>
                  <a:pt x="46" y="130"/>
                  <a:pt x="46" y="130"/>
                </a:cubicBezTo>
                <a:cubicBezTo>
                  <a:pt x="70" y="154"/>
                  <a:pt x="70" y="154"/>
                  <a:pt x="70" y="154"/>
                </a:cubicBezTo>
                <a:lnTo>
                  <a:pt x="46" y="154"/>
                </a:lnTo>
                <a:close/>
                <a:moveTo>
                  <a:pt x="174" y="0"/>
                </a:moveTo>
                <a:cubicBezTo>
                  <a:pt x="157" y="16"/>
                  <a:pt x="157" y="16"/>
                  <a:pt x="157" y="16"/>
                </a:cubicBezTo>
                <a:cubicBezTo>
                  <a:pt x="157" y="17"/>
                  <a:pt x="157" y="17"/>
                  <a:pt x="157" y="17"/>
                </a:cubicBezTo>
                <a:cubicBezTo>
                  <a:pt x="157" y="17"/>
                  <a:pt x="157" y="17"/>
                  <a:pt x="157" y="17"/>
                </a:cubicBezTo>
                <a:cubicBezTo>
                  <a:pt x="183" y="42"/>
                  <a:pt x="183" y="42"/>
                  <a:pt x="183" y="42"/>
                </a:cubicBezTo>
                <a:cubicBezTo>
                  <a:pt x="183" y="43"/>
                  <a:pt x="183" y="43"/>
                  <a:pt x="183" y="43"/>
                </a:cubicBezTo>
                <a:cubicBezTo>
                  <a:pt x="183" y="43"/>
                  <a:pt x="183" y="43"/>
                  <a:pt x="183" y="43"/>
                </a:cubicBezTo>
                <a:cubicBezTo>
                  <a:pt x="200" y="26"/>
                  <a:pt x="200" y="26"/>
                  <a:pt x="200" y="26"/>
                </a:cubicBezTo>
                <a:lnTo>
                  <a:pt x="174" y="0"/>
                </a:ln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 name="Rectangle 35">
            <a:extLst>
              <a:ext uri="{FF2B5EF4-FFF2-40B4-BE49-F238E27FC236}">
                <a16:creationId xmlns:a16="http://schemas.microsoft.com/office/drawing/2014/main" id="{3E0E3FB7-88A5-4017-9F69-B575D2A509C2}"/>
              </a:ext>
            </a:extLst>
          </p:cNvPr>
          <p:cNvSpPr/>
          <p:nvPr/>
        </p:nvSpPr>
        <p:spPr>
          <a:xfrm>
            <a:off x="4545013" y="544448"/>
            <a:ext cx="7231063" cy="323165"/>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E57100"/>
              </a:solidFill>
              <a:effectLst/>
              <a:uLnTx/>
              <a:uFillTx/>
              <a:latin typeface="arial" panose="020B0604020202020204" pitchFamily="34" charset="0"/>
              <a:ea typeface="+mn-ea"/>
              <a:cs typeface="+mn-cs"/>
            </a:endParaRPr>
          </a:p>
        </p:txBody>
      </p:sp>
      <p:sp>
        <p:nvSpPr>
          <p:cNvPr id="37" name="Rectangle 36">
            <a:extLst>
              <a:ext uri="{FF2B5EF4-FFF2-40B4-BE49-F238E27FC236}">
                <a16:creationId xmlns:a16="http://schemas.microsoft.com/office/drawing/2014/main" id="{A08D0606-DC09-4CC2-91E2-B2A81EFE6692}"/>
              </a:ext>
            </a:extLst>
          </p:cNvPr>
          <p:cNvSpPr/>
          <p:nvPr/>
        </p:nvSpPr>
        <p:spPr>
          <a:xfrm>
            <a:off x="4545013" y="2444881"/>
            <a:ext cx="7231063" cy="184666"/>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Tiek īstenots </a:t>
            </a: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restrukturizācijas plāns</a:t>
            </a:r>
            <a:endPar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endParaRPr>
          </a:p>
        </p:txBody>
      </p:sp>
      <p:sp>
        <p:nvSpPr>
          <p:cNvPr id="40" name="Rectangle 39">
            <a:extLst>
              <a:ext uri="{FF2B5EF4-FFF2-40B4-BE49-F238E27FC236}">
                <a16:creationId xmlns:a16="http://schemas.microsoft.com/office/drawing/2014/main" id="{2E66DCD1-B3CF-4EEC-8378-F27866F51149}"/>
              </a:ext>
            </a:extLst>
          </p:cNvPr>
          <p:cNvSpPr/>
          <p:nvPr/>
        </p:nvSpPr>
        <p:spPr>
          <a:xfrm>
            <a:off x="421239" y="2024063"/>
            <a:ext cx="3887241" cy="432117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cxnSp>
        <p:nvCxnSpPr>
          <p:cNvPr id="41" name="Straight Arrow Connector 40">
            <a:extLst>
              <a:ext uri="{FF2B5EF4-FFF2-40B4-BE49-F238E27FC236}">
                <a16:creationId xmlns:a16="http://schemas.microsoft.com/office/drawing/2014/main" id="{CEE2B407-5A04-48C7-B4F1-1A1A02A4D686}"/>
              </a:ext>
            </a:extLst>
          </p:cNvPr>
          <p:cNvCxnSpPr>
            <a:cxnSpLocks/>
          </p:cNvCxnSpPr>
          <p:nvPr/>
        </p:nvCxnSpPr>
        <p:spPr>
          <a:xfrm>
            <a:off x="3097803" y="3235960"/>
            <a:ext cx="0" cy="2005965"/>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42" name="Google Shape;208;p16">
            <a:extLst>
              <a:ext uri="{FF2B5EF4-FFF2-40B4-BE49-F238E27FC236}">
                <a16:creationId xmlns:a16="http://schemas.microsoft.com/office/drawing/2014/main" id="{B9D83074-D471-4B9D-B497-FDF99B29D970}"/>
              </a:ext>
            </a:extLst>
          </p:cNvPr>
          <p:cNvSpPr txBox="1"/>
          <p:nvPr/>
        </p:nvSpPr>
        <p:spPr>
          <a:xfrm>
            <a:off x="2934725" y="2773732"/>
            <a:ext cx="577081" cy="307777"/>
          </a:xfrm>
          <a:prstGeom prst="rect">
            <a:avLst/>
          </a:prstGeom>
          <a:noFill/>
          <a:ln>
            <a:noFill/>
          </a:ln>
        </p:spPr>
        <p:txBody>
          <a:bodyPr spcFirstLastPara="1"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TAP </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ierosināšana</a:t>
            </a:r>
          </a:p>
        </p:txBody>
      </p:sp>
      <p:sp>
        <p:nvSpPr>
          <p:cNvPr id="43" name="Google Shape;208;p16">
            <a:extLst>
              <a:ext uri="{FF2B5EF4-FFF2-40B4-BE49-F238E27FC236}">
                <a16:creationId xmlns:a16="http://schemas.microsoft.com/office/drawing/2014/main" id="{208B58BE-E767-407A-9CB9-554C67A38D30}"/>
              </a:ext>
            </a:extLst>
          </p:cNvPr>
          <p:cNvSpPr txBox="1"/>
          <p:nvPr/>
        </p:nvSpPr>
        <p:spPr>
          <a:xfrm rot="5400000">
            <a:off x="3186989" y="5412001"/>
            <a:ext cx="298159" cy="307777"/>
          </a:xfrm>
          <a:prstGeom prst="rect">
            <a:avLst/>
          </a:prstGeom>
          <a:noFill/>
          <a:ln>
            <a:noFill/>
          </a:ln>
        </p:spPr>
        <p:txBody>
          <a:bodyPr spcFirstLastPara="1" wrap="non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2+2</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 gadi</a:t>
            </a:r>
            <a:endPar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cxnSp>
        <p:nvCxnSpPr>
          <p:cNvPr id="45" name="Straight Arrow Connector 44">
            <a:extLst>
              <a:ext uri="{FF2B5EF4-FFF2-40B4-BE49-F238E27FC236}">
                <a16:creationId xmlns:a16="http://schemas.microsoft.com/office/drawing/2014/main" id="{200FC95F-D604-41A4-8D17-85892CDC6456}"/>
              </a:ext>
            </a:extLst>
          </p:cNvPr>
          <p:cNvCxnSpPr>
            <a:cxnSpLocks/>
          </p:cNvCxnSpPr>
          <p:nvPr/>
        </p:nvCxnSpPr>
        <p:spPr>
          <a:xfrm>
            <a:off x="3097803" y="5289455"/>
            <a:ext cx="0" cy="975878"/>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46" name="Google Shape;208;p16">
            <a:extLst>
              <a:ext uri="{FF2B5EF4-FFF2-40B4-BE49-F238E27FC236}">
                <a16:creationId xmlns:a16="http://schemas.microsoft.com/office/drawing/2014/main" id="{86D5CEEC-0FE5-4FF5-908E-C820D23D42A6}"/>
              </a:ext>
            </a:extLst>
          </p:cNvPr>
          <p:cNvSpPr txBox="1"/>
          <p:nvPr/>
        </p:nvSpPr>
        <p:spPr>
          <a:xfrm rot="5400000">
            <a:off x="2953719" y="3478362"/>
            <a:ext cx="875349" cy="461665"/>
          </a:xfrm>
          <a:prstGeom prst="rect">
            <a:avLst/>
          </a:prstGeom>
          <a:noFill/>
          <a:ln>
            <a:noFill/>
          </a:ln>
        </p:spPr>
        <p:txBody>
          <a:bodyPr spcFirstLastPara="1"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2+1 mēneši</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 (</a:t>
            </a:r>
            <a:r>
              <a:rPr lang="lv-lv" sz="1000" b="1" dirty="0">
                <a:solidFill>
                  <a:prstClr val="white">
                    <a:lumMod val="50000"/>
                  </a:prstClr>
                </a:solidFill>
                <a:latin typeface="arial" panose="020B0604020202020204" pitchFamily="34" charset="0"/>
              </a:rPr>
              <a:t>aizsardzības periods</a:t>
            </a: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a:t>
            </a:r>
          </a:p>
        </p:txBody>
      </p:sp>
      <p:sp>
        <p:nvSpPr>
          <p:cNvPr id="47" name="Rectangle 46">
            <a:extLst>
              <a:ext uri="{FF2B5EF4-FFF2-40B4-BE49-F238E27FC236}">
                <a16:creationId xmlns:a16="http://schemas.microsoft.com/office/drawing/2014/main" id="{C71CC0C0-1E25-43FA-9F5A-EF15678E0F89}"/>
              </a:ext>
            </a:extLst>
          </p:cNvPr>
          <p:cNvSpPr/>
          <p:nvPr/>
        </p:nvSpPr>
        <p:spPr>
          <a:xfrm>
            <a:off x="655393" y="2444881"/>
            <a:ext cx="2208457" cy="253869"/>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Rectangle 47">
            <a:extLst>
              <a:ext uri="{FF2B5EF4-FFF2-40B4-BE49-F238E27FC236}">
                <a16:creationId xmlns:a16="http://schemas.microsoft.com/office/drawing/2014/main" id="{5A9546EF-27DB-4FEF-A3FC-086C5B33B59E}"/>
              </a:ext>
            </a:extLst>
          </p:cNvPr>
          <p:cNvSpPr/>
          <p:nvPr/>
        </p:nvSpPr>
        <p:spPr>
          <a:xfrm>
            <a:off x="655393" y="2722564"/>
            <a:ext cx="2208457" cy="320748"/>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9" name="Rectangle 48">
            <a:extLst>
              <a:ext uri="{FF2B5EF4-FFF2-40B4-BE49-F238E27FC236}">
                <a16:creationId xmlns:a16="http://schemas.microsoft.com/office/drawing/2014/main" id="{D441A35A-C133-4340-817E-B8B410C32FA7}"/>
              </a:ext>
            </a:extLst>
          </p:cNvPr>
          <p:cNvSpPr/>
          <p:nvPr/>
        </p:nvSpPr>
        <p:spPr>
          <a:xfrm>
            <a:off x="4546399" y="5127872"/>
            <a:ext cx="7231063" cy="184666"/>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a:ln>
                  <a:noFill/>
                </a:ln>
                <a:solidFill>
                  <a:srgbClr val="E57100"/>
                </a:solidFill>
                <a:effectLst/>
                <a:uLnTx/>
                <a:uFillTx/>
                <a:latin typeface="arial" panose="020B0604020202020204" pitchFamily="34" charset="0"/>
                <a:ea typeface="+mn-ea"/>
                <a:cs typeface="+mn-cs"/>
              </a:rPr>
              <a:t>TAP izbeigšana </a:t>
            </a:r>
          </a:p>
        </p:txBody>
      </p:sp>
      <p:sp>
        <p:nvSpPr>
          <p:cNvPr id="50" name="Google Shape;202;p16">
            <a:extLst>
              <a:ext uri="{FF2B5EF4-FFF2-40B4-BE49-F238E27FC236}">
                <a16:creationId xmlns:a16="http://schemas.microsoft.com/office/drawing/2014/main" id="{31B65BBD-E3CB-4736-AC09-9F07399089E1}"/>
              </a:ext>
            </a:extLst>
          </p:cNvPr>
          <p:cNvSpPr txBox="1"/>
          <p:nvPr/>
        </p:nvSpPr>
        <p:spPr>
          <a:xfrm>
            <a:off x="4547785" y="5337769"/>
            <a:ext cx="7231264" cy="1007469"/>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Parādnieka darbības vairs nav ierobežotas saskaņā ar TAP, un metodes, kuras parādnieks izmanto</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ja</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 TAP, vairs nav </a:t>
            </a:r>
            <a:r>
              <a:rPr lang="lv-lv" sz="1200" dirty="0">
                <a:solidFill>
                  <a:prstClr val="black"/>
                </a:solidFill>
                <a:latin typeface="arial" panose="020B0604020202020204" pitchFamily="34" charset="0"/>
              </a:rPr>
              <a:t>piemērojamas.</a:t>
            </a:r>
            <a:endPar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endParaRPr>
          </a:p>
        </p:txBody>
      </p:sp>
      <p:grpSp>
        <p:nvGrpSpPr>
          <p:cNvPr id="51" name="Group 50">
            <a:extLst>
              <a:ext uri="{FF2B5EF4-FFF2-40B4-BE49-F238E27FC236}">
                <a16:creationId xmlns:a16="http://schemas.microsoft.com/office/drawing/2014/main" id="{279993E3-0B1C-4131-BB13-D1993D2D274C}"/>
              </a:ext>
            </a:extLst>
          </p:cNvPr>
          <p:cNvGrpSpPr/>
          <p:nvPr/>
        </p:nvGrpSpPr>
        <p:grpSpPr>
          <a:xfrm>
            <a:off x="652812" y="5468600"/>
            <a:ext cx="2258662" cy="843106"/>
            <a:chOff x="652812" y="5468600"/>
            <a:chExt cx="2258662" cy="843106"/>
          </a:xfrm>
        </p:grpSpPr>
        <p:sp>
          <p:nvSpPr>
            <p:cNvPr id="52" name="Rectangle 51">
              <a:extLst>
                <a:ext uri="{FF2B5EF4-FFF2-40B4-BE49-F238E27FC236}">
                  <a16:creationId xmlns:a16="http://schemas.microsoft.com/office/drawing/2014/main" id="{4F099804-3CC4-4910-A9B7-5419B4F1F9E6}"/>
                </a:ext>
              </a:extLst>
            </p:cNvPr>
            <p:cNvSpPr/>
            <p:nvPr/>
          </p:nvSpPr>
          <p:spPr>
            <a:xfrm>
              <a:off x="652812" y="5468600"/>
              <a:ext cx="2258662" cy="843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3" name="Rectangle 52">
              <a:extLst>
                <a:ext uri="{FF2B5EF4-FFF2-40B4-BE49-F238E27FC236}">
                  <a16:creationId xmlns:a16="http://schemas.microsoft.com/office/drawing/2014/main" id="{1C64A137-2C12-4282-942D-93B71546EA76}"/>
                </a:ext>
              </a:extLst>
            </p:cNvPr>
            <p:cNvSpPr/>
            <p:nvPr/>
          </p:nvSpPr>
          <p:spPr>
            <a:xfrm>
              <a:off x="655638" y="5468600"/>
              <a:ext cx="2208213" cy="449599"/>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Rectangle 53">
              <a:extLst>
                <a:ext uri="{FF2B5EF4-FFF2-40B4-BE49-F238E27FC236}">
                  <a16:creationId xmlns:a16="http://schemas.microsoft.com/office/drawing/2014/main" id="{86ED7298-1BF7-456F-92AD-172B192C2772}"/>
                </a:ext>
              </a:extLst>
            </p:cNvPr>
            <p:cNvSpPr/>
            <p:nvPr/>
          </p:nvSpPr>
          <p:spPr>
            <a:xfrm>
              <a:off x="655638" y="5955674"/>
              <a:ext cx="2208213" cy="340354"/>
            </a:xfrm>
            <a:prstGeom prst="rect">
              <a:avLst/>
            </a:prstGeom>
            <a:solidFill>
              <a:srgbClr val="990066"/>
            </a:solidFill>
            <a:ln w="9525">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35" name="Google Shape;208;p16">
            <a:extLst>
              <a:ext uri="{FF2B5EF4-FFF2-40B4-BE49-F238E27FC236}">
                <a16:creationId xmlns:a16="http://schemas.microsoft.com/office/drawing/2014/main" id="{2F6A4810-AF3D-487B-AD84-37FEE438EBCD}"/>
              </a:ext>
            </a:extLst>
          </p:cNvPr>
          <p:cNvSpPr txBox="1"/>
          <p:nvPr/>
        </p:nvSpPr>
        <p:spPr>
          <a:xfrm>
            <a:off x="3182180" y="6014162"/>
            <a:ext cx="1046456" cy="276999"/>
          </a:xfrm>
          <a:prstGeom prst="rect">
            <a:avLst/>
          </a:prstGeom>
          <a:noFill/>
          <a:ln>
            <a:noFill/>
          </a:ln>
        </p:spPr>
        <p:txBody>
          <a:bodyPr spcFirstLastPara="1"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900" b="1" i="0" u="none" strike="noStrike" kern="1200" cap="none" spc="0" normalizeH="0" dirty="0">
                <a:ln>
                  <a:noFill/>
                </a:ln>
                <a:solidFill>
                  <a:prstClr val="white">
                    <a:lumMod val="50000"/>
                  </a:prstClr>
                </a:solidFill>
                <a:effectLst/>
                <a:uLnTx/>
                <a:uFillTx/>
                <a:latin typeface="arial" panose="020B0604020202020204" pitchFamily="34" charset="0"/>
                <a:ea typeface="+mn-ea"/>
                <a:cs typeface="+mn-cs"/>
              </a:rPr>
              <a:t>Restrukturizācijas plāna īstenošana</a:t>
            </a:r>
            <a:endParaRPr lang="lv-lv" sz="900" b="1" i="0" u="none" strike="noStrike" kern="1200" cap="none" spc="0" normalizeH="0" dirty="0">
              <a:ln>
                <a:noFill/>
              </a:ln>
              <a:solidFill>
                <a:prstClr val="white">
                  <a:lumMod val="50000"/>
                </a:prstClr>
              </a:solidFill>
              <a:effectLst/>
              <a:uLnTx/>
              <a:uFillTx/>
              <a:latin typeface="arial" panose="020B0604020202020204" pitchFamily="34" charset="0"/>
              <a:ea typeface="+mn-ea"/>
              <a:cs typeface="+mn-cs"/>
            </a:endParaRPr>
          </a:p>
        </p:txBody>
      </p:sp>
      <p:grpSp>
        <p:nvGrpSpPr>
          <p:cNvPr id="14" name="Group 13">
            <a:extLst>
              <a:ext uri="{FF2B5EF4-FFF2-40B4-BE49-F238E27FC236}">
                <a16:creationId xmlns:a16="http://schemas.microsoft.com/office/drawing/2014/main" id="{8976C4F6-C0ED-4F7D-BEC9-B07FA7B4A945}"/>
              </a:ext>
            </a:extLst>
          </p:cNvPr>
          <p:cNvGrpSpPr/>
          <p:nvPr/>
        </p:nvGrpSpPr>
        <p:grpSpPr>
          <a:xfrm>
            <a:off x="4393884" y="2449779"/>
            <a:ext cx="54649" cy="158378"/>
            <a:chOff x="4393884" y="2449779"/>
            <a:chExt cx="54649" cy="158378"/>
          </a:xfrm>
        </p:grpSpPr>
        <p:cxnSp>
          <p:nvCxnSpPr>
            <p:cNvPr id="63" name="Straight Connector 62">
              <a:extLst>
                <a:ext uri="{FF2B5EF4-FFF2-40B4-BE49-F238E27FC236}">
                  <a16:creationId xmlns:a16="http://schemas.microsoft.com/office/drawing/2014/main" id="{4CCFB655-CD3B-4A6D-A680-0EE32EB09A9A}"/>
                </a:ext>
              </a:extLst>
            </p:cNvPr>
            <p:cNvCxnSpPr>
              <a:cxnSpLocks/>
            </p:cNvCxnSpPr>
            <p:nvPr/>
          </p:nvCxnSpPr>
          <p:spPr>
            <a:xfrm flipH="1" flipV="1">
              <a:off x="4448530" y="2449779"/>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7908F5B-0736-4141-ACE3-F0286BE98EF5}"/>
                </a:ext>
              </a:extLst>
            </p:cNvPr>
            <p:cNvCxnSpPr>
              <a:cxnSpLocks/>
            </p:cNvCxnSpPr>
            <p:nvPr/>
          </p:nvCxnSpPr>
          <p:spPr>
            <a:xfrm flipH="1">
              <a:off x="4393884" y="2528959"/>
              <a:ext cx="54649"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cxnSp>
        <p:nvCxnSpPr>
          <p:cNvPr id="65" name="Straight Connector 64">
            <a:extLst>
              <a:ext uri="{FF2B5EF4-FFF2-40B4-BE49-F238E27FC236}">
                <a16:creationId xmlns:a16="http://schemas.microsoft.com/office/drawing/2014/main" id="{4EC62458-7E99-4769-9810-1EAE2EA25657}"/>
              </a:ext>
            </a:extLst>
          </p:cNvPr>
          <p:cNvCxnSpPr>
            <a:cxnSpLocks/>
          </p:cNvCxnSpPr>
          <p:nvPr/>
        </p:nvCxnSpPr>
        <p:spPr>
          <a:xfrm flipV="1">
            <a:off x="4393884" y="2528960"/>
            <a:ext cx="0" cy="644754"/>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F1DF934-99E7-4C31-B96D-60DF93EEB9D1}"/>
              </a:ext>
            </a:extLst>
          </p:cNvPr>
          <p:cNvCxnSpPr>
            <a:cxnSpLocks/>
          </p:cNvCxnSpPr>
          <p:nvPr/>
        </p:nvCxnSpPr>
        <p:spPr>
          <a:xfrm>
            <a:off x="2911474" y="3176254"/>
            <a:ext cx="1482410" cy="0"/>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C100A30-E824-4CBC-894E-B57BDF4E4117}"/>
              </a:ext>
            </a:extLst>
          </p:cNvPr>
          <p:cNvCxnSpPr>
            <a:cxnSpLocks/>
          </p:cNvCxnSpPr>
          <p:nvPr/>
        </p:nvCxnSpPr>
        <p:spPr>
          <a:xfrm flipV="1">
            <a:off x="2900710" y="3173714"/>
            <a:ext cx="0" cy="2527484"/>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549DCC0-3785-4156-ACE4-5EEF8D4F9C0F}"/>
              </a:ext>
            </a:extLst>
          </p:cNvPr>
          <p:cNvCxnSpPr>
            <a:cxnSpLocks/>
          </p:cNvCxnSpPr>
          <p:nvPr/>
        </p:nvCxnSpPr>
        <p:spPr>
          <a:xfrm flipV="1">
            <a:off x="2900764" y="5468600"/>
            <a:ext cx="0" cy="449599"/>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BD341EF-95B5-4A50-9A8A-132DB7C27416}"/>
              </a:ext>
            </a:extLst>
          </p:cNvPr>
          <p:cNvCxnSpPr>
            <a:cxnSpLocks/>
          </p:cNvCxnSpPr>
          <p:nvPr/>
        </p:nvCxnSpPr>
        <p:spPr>
          <a:xfrm>
            <a:off x="2903522" y="5973415"/>
            <a:ext cx="1490362" cy="0"/>
          </a:xfrm>
          <a:prstGeom prst="line">
            <a:avLst/>
          </a:prstGeom>
          <a:ln w="3175">
            <a:solidFill>
              <a:srgbClr val="990066"/>
            </a:solidFill>
            <a:prstDash val="dash"/>
            <a:headEnd type="oval" w="sm" len="sm"/>
            <a:tailEnd type="none" w="sm" len="sm"/>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C4F452E7-49F7-4C04-89D4-A77A4B4D234B}"/>
              </a:ext>
            </a:extLst>
          </p:cNvPr>
          <p:cNvCxnSpPr>
            <a:cxnSpLocks/>
          </p:cNvCxnSpPr>
          <p:nvPr/>
        </p:nvCxnSpPr>
        <p:spPr>
          <a:xfrm flipV="1">
            <a:off x="2900764" y="5965463"/>
            <a:ext cx="0" cy="32400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44164AFE-8CF2-49C1-8F6D-63DCF2A67015}"/>
              </a:ext>
            </a:extLst>
          </p:cNvPr>
          <p:cNvGrpSpPr/>
          <p:nvPr/>
        </p:nvGrpSpPr>
        <p:grpSpPr>
          <a:xfrm>
            <a:off x="4393884" y="3443954"/>
            <a:ext cx="54649" cy="158378"/>
            <a:chOff x="4393884" y="2449779"/>
            <a:chExt cx="54649" cy="158378"/>
          </a:xfrm>
        </p:grpSpPr>
        <p:cxnSp>
          <p:nvCxnSpPr>
            <p:cNvPr id="77" name="Straight Connector 76">
              <a:extLst>
                <a:ext uri="{FF2B5EF4-FFF2-40B4-BE49-F238E27FC236}">
                  <a16:creationId xmlns:a16="http://schemas.microsoft.com/office/drawing/2014/main" id="{D7E189DA-EC9B-4A32-B5CF-904AC3A58DC0}"/>
                </a:ext>
              </a:extLst>
            </p:cNvPr>
            <p:cNvCxnSpPr>
              <a:cxnSpLocks/>
            </p:cNvCxnSpPr>
            <p:nvPr/>
          </p:nvCxnSpPr>
          <p:spPr>
            <a:xfrm flipH="1" flipV="1">
              <a:off x="4448530" y="2449779"/>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30A5B61-9852-40A8-B8BC-F0AF49C97CF9}"/>
                </a:ext>
              </a:extLst>
            </p:cNvPr>
            <p:cNvCxnSpPr>
              <a:cxnSpLocks/>
            </p:cNvCxnSpPr>
            <p:nvPr/>
          </p:nvCxnSpPr>
          <p:spPr>
            <a:xfrm flipH="1">
              <a:off x="4393884" y="2528959"/>
              <a:ext cx="54649"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cxnSp>
        <p:nvCxnSpPr>
          <p:cNvPr id="79" name="Straight Connector 78">
            <a:extLst>
              <a:ext uri="{FF2B5EF4-FFF2-40B4-BE49-F238E27FC236}">
                <a16:creationId xmlns:a16="http://schemas.microsoft.com/office/drawing/2014/main" id="{33373F89-6911-4642-A900-F3707CE12167}"/>
              </a:ext>
            </a:extLst>
          </p:cNvPr>
          <p:cNvCxnSpPr>
            <a:cxnSpLocks/>
          </p:cNvCxnSpPr>
          <p:nvPr/>
        </p:nvCxnSpPr>
        <p:spPr>
          <a:xfrm flipV="1">
            <a:off x="4393884" y="3528060"/>
            <a:ext cx="0" cy="2445356"/>
          </a:xfrm>
          <a:prstGeom prst="line">
            <a:avLst/>
          </a:prstGeom>
          <a:ln w="3175">
            <a:solidFill>
              <a:srgbClr val="990066"/>
            </a:solidFill>
            <a:prstDash val="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4" name="Google Shape;202;p16">
            <a:extLst>
              <a:ext uri="{FF2B5EF4-FFF2-40B4-BE49-F238E27FC236}">
                <a16:creationId xmlns:a16="http://schemas.microsoft.com/office/drawing/2014/main" id="{1BDE7868-3D52-488A-AA57-2D8CB71D9FE8}"/>
              </a:ext>
            </a:extLst>
          </p:cNvPr>
          <p:cNvSpPr txBox="1"/>
          <p:nvPr/>
        </p:nvSpPr>
        <p:spPr>
          <a:xfrm>
            <a:off x="4546399" y="2654779"/>
            <a:ext cx="7231264" cy="616741"/>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lvl="0" rtl="0">
              <a:spcAft>
                <a:spcPts val="1800"/>
              </a:spcAft>
              <a:defRPr/>
            </a:pPr>
            <a:r>
              <a:rPr lang="lv-lv" sz="1200" dirty="0">
                <a:solidFill>
                  <a:prstClr val="black"/>
                </a:solidFill>
                <a:latin typeface="arial" panose="020B0604020202020204" pitchFamily="34" charset="0"/>
              </a:rPr>
              <a:t>Uzraug</a:t>
            </a:r>
            <a:r>
              <a:rPr lang="lv-LV" sz="1200" dirty="0">
                <a:solidFill>
                  <a:prstClr val="black"/>
                </a:solidFill>
                <a:latin typeface="arial" panose="020B0604020202020204" pitchFamily="34" charset="0"/>
              </a:rPr>
              <a:t>ošā persona</a:t>
            </a:r>
            <a:r>
              <a:rPr lang="lv-lv" sz="1200" dirty="0">
                <a:solidFill>
                  <a:prstClr val="black"/>
                </a:solidFill>
                <a:latin typeface="arial" panose="020B0604020202020204" pitchFamily="34" charset="0"/>
              </a:rPr>
              <a:t> pārrauga </a:t>
            </a:r>
            <a:r>
              <a:rPr lang="lv-LV" sz="1200" dirty="0">
                <a:solidFill>
                  <a:prstClr val="black"/>
                </a:solidFill>
                <a:latin typeface="arial" panose="020B0604020202020204" pitchFamily="34" charset="0"/>
              </a:rPr>
              <a:t>restrukturizācijas plāna </a:t>
            </a:r>
            <a:r>
              <a:rPr lang="lv-lv" sz="1200" dirty="0">
                <a:solidFill>
                  <a:prstClr val="black"/>
                </a:solidFill>
                <a:latin typeface="arial" panose="020B0604020202020204" pitchFamily="34" charset="0"/>
              </a:rPr>
              <a:t>izpildi un pārbauda, vai parādnieka rīcība atbilst Maksātnespējas likuma 42. panta pirmajai daļai un </a:t>
            </a:r>
            <a:r>
              <a:rPr lang="lv-LV" sz="1200" dirty="0">
                <a:solidFill>
                  <a:prstClr val="black"/>
                </a:solidFill>
                <a:latin typeface="arial" panose="020B0604020202020204" pitchFamily="34" charset="0"/>
              </a:rPr>
              <a:t>restrukturizācijas plānam</a:t>
            </a:r>
            <a:r>
              <a:rPr lang="lv-lv" sz="1200" dirty="0">
                <a:solidFill>
                  <a:prstClr val="black"/>
                </a:solidFill>
                <a:latin typeface="arial" panose="020B0604020202020204" pitchFamily="34" charset="0"/>
              </a:rPr>
              <a:t>. </a:t>
            </a:r>
            <a:r>
              <a:rPr lang="lv-LV" sz="1200" dirty="0">
                <a:solidFill>
                  <a:prstClr val="black"/>
                </a:solidFill>
                <a:latin typeface="arial" panose="020B0604020202020204" pitchFamily="34" charset="0"/>
              </a:rPr>
              <a:t>Restrukturizācijas plānu </a:t>
            </a:r>
            <a:r>
              <a:rPr lang="lv-lv" sz="1200" dirty="0">
                <a:solidFill>
                  <a:prstClr val="black"/>
                </a:solidFill>
                <a:latin typeface="arial" panose="020B0604020202020204" pitchFamily="34" charset="0"/>
              </a:rPr>
              <a:t>var grozīt, ja kreditori piekrīt šādiem grozījumiem.</a:t>
            </a:r>
          </a:p>
        </p:txBody>
      </p:sp>
      <p:sp>
        <p:nvSpPr>
          <p:cNvPr id="55" name="Google Shape;202;p16">
            <a:extLst>
              <a:ext uri="{FF2B5EF4-FFF2-40B4-BE49-F238E27FC236}">
                <a16:creationId xmlns:a16="http://schemas.microsoft.com/office/drawing/2014/main" id="{A8FF7E98-43EB-4D6B-8B75-90F8B778FB0D}"/>
              </a:ext>
            </a:extLst>
          </p:cNvPr>
          <p:cNvSpPr txBox="1"/>
          <p:nvPr/>
        </p:nvSpPr>
        <p:spPr>
          <a:xfrm>
            <a:off x="4546399" y="3448275"/>
            <a:ext cx="7231264" cy="1193864"/>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lvl="0" rtl="0">
              <a:spcAft>
                <a:spcPts val="600"/>
              </a:spcAft>
              <a:defRPr/>
            </a:pPr>
            <a:r>
              <a:rPr lang="lv-lv" sz="1200" dirty="0">
                <a:solidFill>
                  <a:prstClr val="black"/>
                </a:solidFill>
                <a:latin typeface="arial" panose="020B0604020202020204" pitchFamily="34" charset="0"/>
              </a:rPr>
              <a:t>Ja </a:t>
            </a:r>
            <a:r>
              <a:rPr lang="lv-LV" sz="1200" dirty="0">
                <a:solidFill>
                  <a:prstClr val="black"/>
                </a:solidFill>
                <a:latin typeface="arial" panose="020B0604020202020204" pitchFamily="34" charset="0"/>
              </a:rPr>
              <a:t>restrukturizācijas plāns </a:t>
            </a:r>
            <a:r>
              <a:rPr lang="lv-lv" sz="1200" dirty="0">
                <a:solidFill>
                  <a:prstClr val="black"/>
                </a:solidFill>
                <a:latin typeface="arial" panose="020B0604020202020204" pitchFamily="34" charset="0"/>
              </a:rPr>
              <a:t>tā īstenošanas laikā netiek izpildīts, parādnieks vai kreditori var iesniegt pieteikumu par TAP darbības izbeigšanu. </a:t>
            </a:r>
          </a:p>
          <a:p>
            <a:pPr lvl="0">
              <a:spcAft>
                <a:spcPts val="600"/>
              </a:spcAft>
              <a:defRPr/>
            </a:pPr>
            <a:r>
              <a:rPr lang="lv-lv" sz="1200" dirty="0">
                <a:solidFill>
                  <a:prstClr val="black"/>
                </a:solidFill>
                <a:latin typeface="arial" panose="020B0604020202020204" pitchFamily="34" charset="0"/>
              </a:rPr>
              <a:t>Ja </a:t>
            </a:r>
            <a:r>
              <a:rPr lang="lv-LV" sz="1200" dirty="0">
                <a:solidFill>
                  <a:prstClr val="black"/>
                </a:solidFill>
                <a:latin typeface="arial" panose="020B0604020202020204" pitchFamily="34" charset="0"/>
              </a:rPr>
              <a:t>restrukturizācijas plāns </a:t>
            </a:r>
            <a:r>
              <a:rPr lang="lv-lv" sz="1200" dirty="0">
                <a:solidFill>
                  <a:prstClr val="black"/>
                </a:solidFill>
                <a:latin typeface="arial" panose="020B0604020202020204" pitchFamily="34" charset="0"/>
              </a:rPr>
              <a:t>tiek veiksmīgi īstenots, parādnieks kopā ar uzraug</a:t>
            </a:r>
            <a:r>
              <a:rPr lang="lv-LV" sz="1200" dirty="0">
                <a:solidFill>
                  <a:prstClr val="black"/>
                </a:solidFill>
                <a:latin typeface="arial" panose="020B0604020202020204" pitchFamily="34" charset="0"/>
              </a:rPr>
              <a:t>ošās personas atzinumu</a:t>
            </a:r>
            <a:r>
              <a:rPr lang="lv-lv" sz="1200" dirty="0">
                <a:solidFill>
                  <a:prstClr val="black"/>
                </a:solidFill>
                <a:latin typeface="arial" panose="020B0604020202020204" pitchFamily="34" charset="0"/>
              </a:rPr>
              <a:t> iesniedz ties</a:t>
            </a:r>
            <a:r>
              <a:rPr lang="lv-LV" sz="1200" dirty="0">
                <a:solidFill>
                  <a:prstClr val="black"/>
                </a:solidFill>
                <a:latin typeface="arial" panose="020B0604020202020204" pitchFamily="34" charset="0"/>
              </a:rPr>
              <a:t>ā pieteikumu</a:t>
            </a:r>
            <a:r>
              <a:rPr lang="lv-lv" sz="1200" dirty="0">
                <a:solidFill>
                  <a:prstClr val="black"/>
                </a:solidFill>
                <a:latin typeface="arial" panose="020B0604020202020204" pitchFamily="34" charset="0"/>
              </a:rPr>
              <a:t> par </a:t>
            </a:r>
            <a:r>
              <a:rPr lang="lv-LV" sz="1200" dirty="0">
                <a:solidFill>
                  <a:prstClr val="black"/>
                </a:solidFill>
                <a:latin typeface="arial" panose="020B0604020202020204" pitchFamily="34" charset="0"/>
              </a:rPr>
              <a:t>restrukturizācijas plāna </a:t>
            </a:r>
            <a:r>
              <a:rPr lang="lv-lv" sz="1200" dirty="0">
                <a:solidFill>
                  <a:prstClr val="black"/>
                </a:solidFill>
                <a:latin typeface="arial" panose="020B0604020202020204" pitchFamily="34" charset="0"/>
              </a:rPr>
              <a:t>izpildi. Tiesa pieņem lēmumu par veiksmīgu TAP metožu ieviešanu un TAP darbības izbeigšanu.</a:t>
            </a:r>
          </a:p>
        </p:txBody>
      </p:sp>
      <p:sp>
        <p:nvSpPr>
          <p:cNvPr id="62" name="Rectangle 61">
            <a:extLst>
              <a:ext uri="{FF2B5EF4-FFF2-40B4-BE49-F238E27FC236}">
                <a16:creationId xmlns:a16="http://schemas.microsoft.com/office/drawing/2014/main" id="{349F8FF0-2AD7-426C-931D-BDB8512C5973}"/>
              </a:ext>
            </a:extLst>
          </p:cNvPr>
          <p:cNvSpPr/>
          <p:nvPr/>
        </p:nvSpPr>
        <p:spPr>
          <a:xfrm>
            <a:off x="646000" y="2229945"/>
            <a:ext cx="3226849" cy="135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Pirms TAP</a:t>
            </a:r>
            <a:endParaRPr lang="en-GB" sz="700" b="1" dirty="0">
              <a:solidFill>
                <a:schemeClr val="bg1">
                  <a:lumMod val="50000"/>
                </a:schemeClr>
              </a:solidFill>
            </a:endParaRPr>
          </a:p>
        </p:txBody>
      </p:sp>
      <p:sp>
        <p:nvSpPr>
          <p:cNvPr id="71" name="Rectangle 70">
            <a:extLst>
              <a:ext uri="{FF2B5EF4-FFF2-40B4-BE49-F238E27FC236}">
                <a16:creationId xmlns:a16="http://schemas.microsoft.com/office/drawing/2014/main" id="{BE872C71-2613-489A-AFE9-11116FFBB348}"/>
              </a:ext>
            </a:extLst>
          </p:cNvPr>
          <p:cNvSpPr/>
          <p:nvPr/>
        </p:nvSpPr>
        <p:spPr>
          <a:xfrm>
            <a:off x="646000" y="3053987"/>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TAP lietas ierosināšanas sekas</a:t>
            </a:r>
            <a:endParaRPr lang="en-GB" sz="700" b="1" dirty="0">
              <a:solidFill>
                <a:schemeClr val="bg1">
                  <a:lumMod val="50000"/>
                </a:schemeClr>
              </a:solidFill>
            </a:endParaRPr>
          </a:p>
        </p:txBody>
      </p:sp>
      <p:sp>
        <p:nvSpPr>
          <p:cNvPr id="72" name="Rectangle 71">
            <a:extLst>
              <a:ext uri="{FF2B5EF4-FFF2-40B4-BE49-F238E27FC236}">
                <a16:creationId xmlns:a16="http://schemas.microsoft.com/office/drawing/2014/main" id="{277A1D23-6369-4FF8-BBC0-6D8BD40949A4}"/>
              </a:ext>
            </a:extLst>
          </p:cNvPr>
          <p:cNvSpPr/>
          <p:nvPr/>
        </p:nvSpPr>
        <p:spPr>
          <a:xfrm>
            <a:off x="646000" y="5303669"/>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TAP īstenošana</a:t>
            </a:r>
            <a:endParaRPr lang="en-GB" sz="700" b="1" dirty="0">
              <a:solidFill>
                <a:schemeClr val="bg1">
                  <a:lumMod val="50000"/>
                </a:schemeClr>
              </a:solidFill>
            </a:endParaRPr>
          </a:p>
        </p:txBody>
      </p:sp>
      <p:sp>
        <p:nvSpPr>
          <p:cNvPr id="73" name="Rectangle 72">
            <a:extLst>
              <a:ext uri="{FF2B5EF4-FFF2-40B4-BE49-F238E27FC236}">
                <a16:creationId xmlns:a16="http://schemas.microsoft.com/office/drawing/2014/main" id="{7EB0ECF2-3A34-4949-9B3E-142DF2FF94B1}"/>
              </a:ext>
            </a:extLst>
          </p:cNvPr>
          <p:cNvSpPr/>
          <p:nvPr/>
        </p:nvSpPr>
        <p:spPr>
          <a:xfrm>
            <a:off x="3113853" y="4216250"/>
            <a:ext cx="1150031" cy="694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Parādnieks ir aizsargāts no kreditoru izpildes darbībām</a:t>
            </a:r>
            <a:endParaRPr lang="en-GB" sz="700" b="1" dirty="0">
              <a:solidFill>
                <a:schemeClr val="bg1">
                  <a:lumMod val="50000"/>
                </a:schemeClr>
              </a:solidFill>
            </a:endParaRPr>
          </a:p>
        </p:txBody>
      </p:sp>
    </p:spTree>
    <p:extLst>
      <p:ext uri="{BB962C8B-B14F-4D97-AF65-F5344CB8AC3E}">
        <p14:creationId xmlns:p14="http://schemas.microsoft.com/office/powerpoint/2010/main" val="3695491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 name="Table 7">
            <a:extLst>
              <a:ext uri="{FF2B5EF4-FFF2-40B4-BE49-F238E27FC236}">
                <a16:creationId xmlns:a16="http://schemas.microsoft.com/office/drawing/2014/main" id="{05FE7679-9F48-491B-BD0F-FD1F4DECBAA7}"/>
              </a:ext>
            </a:extLst>
          </p:cNvPr>
          <p:cNvGraphicFramePr>
            <a:graphicFrameLocks noGrp="1"/>
          </p:cNvGraphicFramePr>
          <p:nvPr>
            <p:extLst>
              <p:ext uri="{D42A27DB-BD31-4B8C-83A1-F6EECF244321}">
                <p14:modId xmlns:p14="http://schemas.microsoft.com/office/powerpoint/2010/main" val="239346459"/>
              </p:ext>
            </p:extLst>
          </p:nvPr>
        </p:nvGraphicFramePr>
        <p:xfrm>
          <a:off x="305522" y="2330381"/>
          <a:ext cx="11703311" cy="4603608"/>
        </p:xfrm>
        <a:graphic>
          <a:graphicData uri="http://schemas.openxmlformats.org/drawingml/2006/table">
            <a:tbl>
              <a:tblPr firstRow="1" bandRow="1">
                <a:tableStyleId>{5C22544A-7EE6-4342-B048-85BDC9FD1C3A}</a:tableStyleId>
              </a:tblPr>
              <a:tblGrid>
                <a:gridCol w="1816361">
                  <a:extLst>
                    <a:ext uri="{9D8B030D-6E8A-4147-A177-3AD203B41FA5}">
                      <a16:colId xmlns:a16="http://schemas.microsoft.com/office/drawing/2014/main" val="465076298"/>
                    </a:ext>
                  </a:extLst>
                </a:gridCol>
                <a:gridCol w="3076575">
                  <a:extLst>
                    <a:ext uri="{9D8B030D-6E8A-4147-A177-3AD203B41FA5}">
                      <a16:colId xmlns:a16="http://schemas.microsoft.com/office/drawing/2014/main" val="566526563"/>
                    </a:ext>
                  </a:extLst>
                </a:gridCol>
                <a:gridCol w="3494994">
                  <a:extLst>
                    <a:ext uri="{9D8B030D-6E8A-4147-A177-3AD203B41FA5}">
                      <a16:colId xmlns:a16="http://schemas.microsoft.com/office/drawing/2014/main" val="4258464977"/>
                    </a:ext>
                  </a:extLst>
                </a:gridCol>
                <a:gridCol w="3315381">
                  <a:extLst>
                    <a:ext uri="{9D8B030D-6E8A-4147-A177-3AD203B41FA5}">
                      <a16:colId xmlns:a16="http://schemas.microsoft.com/office/drawing/2014/main" val="3437218113"/>
                    </a:ext>
                  </a:extLst>
                </a:gridCol>
              </a:tblGrid>
              <a:tr h="508015">
                <a:tc>
                  <a:txBody>
                    <a:bodyPr/>
                    <a:lstStyle/>
                    <a:p>
                      <a:pPr rtl="0"/>
                      <a:endParaRPr lang="en-US" sz="1000" noProof="0" dirty="0"/>
                    </a:p>
                  </a:txBody>
                  <a:tcPr>
                    <a:lnR w="6350" cap="flat" cmpd="sng" algn="ctr">
                      <a:solidFill>
                        <a:schemeClr val="bg1"/>
                      </a:solidFill>
                      <a:prstDash val="solid"/>
                      <a:round/>
                      <a:headEnd type="none" w="med" len="med"/>
                      <a:tailEnd type="none" w="med" len="med"/>
                    </a:ln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noProof="0" dirty="0">
                          <a:solidFill>
                            <a:schemeClr val="bg1"/>
                          </a:solidFill>
                          <a:latin typeface="arial" panose="020B0604020202020204" pitchFamily="34" charset="0"/>
                          <a:cs typeface="Arial" panose="020B0604020202020204" pitchFamily="34" charset="0"/>
                        </a:rPr>
                        <a:t>Ja uz jums attiecas turpmāk minētie apstākļi, t</a:t>
                      </a:r>
                      <a:r>
                        <a:rPr lang="lv-lv" sz="1000" b="1" noProof="0" dirty="0">
                          <a:solidFill>
                            <a:schemeClr val="bg1"/>
                          </a:solidFill>
                          <a:latin typeface="arial" panose="020B0604020202020204" pitchFamily="34" charset="0"/>
                          <a:cs typeface="Arial" panose="020B0604020202020204" pitchFamily="34" charset="0"/>
                        </a:rPr>
                        <a:t>urpiniet uzņēmējdarbību kā parasti, bet kontrolējiet situāci</a:t>
                      </a:r>
                      <a:r>
                        <a:rPr lang="lv-LV" sz="1000" b="1" noProof="0" dirty="0">
                          <a:solidFill>
                            <a:schemeClr val="bg1"/>
                          </a:solidFill>
                          <a:latin typeface="arial" panose="020B0604020202020204" pitchFamily="34" charset="0"/>
                          <a:cs typeface="Arial" panose="020B0604020202020204" pitchFamily="34" charset="0"/>
                        </a:rPr>
                        <a:t>ju:</a:t>
                      </a:r>
                      <a:endParaRPr lang="en-US" sz="1000" noProof="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6BA43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noProof="0"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Nekavējoties rīkojieties</a:t>
                      </a:r>
                      <a:r>
                        <a:rPr lang="lv-lv" sz="1000" b="1" noProof="0" dirty="0">
                          <a:solidFill>
                            <a:schemeClr val="bg1"/>
                          </a:solidFill>
                          <a:latin typeface="arial" panose="020B0604020202020204" pitchFamily="34" charset="0"/>
                          <a:cs typeface="Arial" panose="020B0604020202020204" pitchFamily="34" charset="0"/>
                        </a:rPr>
                        <a:t>, ja uz jums attiecas vismaz daži no turpmāk minētajiem apstā</a:t>
                      </a:r>
                      <a:r>
                        <a:rPr lang="lv-LV" sz="1000" b="1" noProof="0" dirty="0">
                          <a:solidFill>
                            <a:schemeClr val="bg1"/>
                          </a:solidFill>
                          <a:latin typeface="arial" panose="020B0604020202020204" pitchFamily="34" charset="0"/>
                          <a:cs typeface="Arial" panose="020B0604020202020204" pitchFamily="34" charset="0"/>
                        </a:rPr>
                        <a:t>kļiem:</a:t>
                      </a:r>
                      <a:endParaRPr lang="en-US" sz="1000" noProof="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571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noProof="0" dirty="0">
                          <a:solidFill>
                            <a:schemeClr val="bg1"/>
                          </a:solidFill>
                          <a:latin typeface="arial" panose="020B0604020202020204" pitchFamily="34" charset="0"/>
                          <a:cs typeface="Arial" panose="020B0604020202020204" pitchFamily="34" charset="0"/>
                        </a:rPr>
                        <a:t>Jā kāds no turpmāk minētiem apstākļiem attiecas uz jums, m</a:t>
                      </a:r>
                      <a:r>
                        <a:rPr lang="lv-lv" sz="1000" b="1" noProof="0" dirty="0">
                          <a:solidFill>
                            <a:schemeClr val="bg1"/>
                          </a:solidFill>
                          <a:latin typeface="arial" panose="020B0604020202020204" pitchFamily="34" charset="0"/>
                          <a:cs typeface="Arial" panose="020B0604020202020204" pitchFamily="34" charset="0"/>
                        </a:rPr>
                        <a:t>eklējiet tūlītēju risinājumu</a:t>
                      </a:r>
                      <a:r>
                        <a:rPr lang="lv-LV" sz="1000" b="1" noProof="0" dirty="0">
                          <a:solidFill>
                            <a:schemeClr val="bg1"/>
                          </a:solidFill>
                          <a:latin typeface="arial" panose="020B0604020202020204" pitchFamily="34" charset="0"/>
                          <a:cs typeface="Arial" panose="020B0604020202020204" pitchFamily="34" charset="0"/>
                        </a:rPr>
                        <a:t>. </a:t>
                      </a:r>
                      <a:r>
                        <a:rPr lang="lv-lv" sz="1000" b="1" noProof="0" dirty="0">
                          <a:solidFill>
                            <a:schemeClr val="bg1"/>
                          </a:solidFill>
                          <a:latin typeface="arial" panose="020B0604020202020204" pitchFamily="34" charset="0"/>
                          <a:cs typeface="Arial" panose="020B0604020202020204" pitchFamily="34" charset="0"/>
                        </a:rPr>
                        <a:t>Ja </a:t>
                      </a:r>
                      <a:r>
                        <a:rPr lang="lv-LV" sz="1000" b="1" noProof="0" dirty="0">
                          <a:solidFill>
                            <a:schemeClr val="bg1"/>
                          </a:solidFill>
                          <a:latin typeface="arial" panose="020B0604020202020204" pitchFamily="34" charset="0"/>
                          <a:cs typeface="Arial" panose="020B0604020202020204" pitchFamily="34" charset="0"/>
                        </a:rPr>
                        <a:t>neviens no iespējamiem risinājumiem nebija veiksmīgs,</a:t>
                      </a:r>
                      <a:r>
                        <a:rPr lang="lv-lv" sz="1000" b="1" noProof="0" dirty="0">
                          <a:solidFill>
                            <a:schemeClr val="bg1"/>
                          </a:solidFill>
                          <a:latin typeface="arial" panose="020B0604020202020204" pitchFamily="34" charset="0"/>
                          <a:cs typeface="Arial" panose="020B0604020202020204" pitchFamily="34" charset="0"/>
                        </a:rPr>
                        <a:t> </a:t>
                      </a:r>
                      <a:r>
                        <a:rPr lang="lv-lv" sz="1000" b="1" u="sng" noProof="0"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uzsāciet</a:t>
                      </a:r>
                      <a:r>
                        <a:rPr lang="lv-LV" sz="1000" b="1" u="sng" noProof="0"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 maksātnespējas procesu</a:t>
                      </a:r>
                      <a:r>
                        <a:rPr lang="lv-lv" sz="1000" b="1" noProof="0" dirty="0">
                          <a:solidFill>
                            <a:schemeClr val="bg1"/>
                          </a:solidFill>
                          <a:latin typeface="arial" panose="020B0604020202020204" pitchFamily="34" charset="0"/>
                          <a:cs typeface="Arial" panose="020B0604020202020204" pitchFamily="34" charset="0"/>
                        </a:rPr>
                        <a:t>, </a:t>
                      </a:r>
                      <a:r>
                        <a:rPr lang="lv-LV" sz="1000" b="1" noProof="0" dirty="0">
                          <a:solidFill>
                            <a:schemeClr val="bg1"/>
                          </a:solidFill>
                          <a:latin typeface="arial" panose="020B0604020202020204" pitchFamily="34" charset="0"/>
                          <a:cs typeface="Arial" panose="020B0604020202020204" pitchFamily="34" charset="0"/>
                        </a:rPr>
                        <a:t>:</a:t>
                      </a:r>
                      <a:endParaRPr lang="en-US" sz="1000" noProof="0" dirty="0"/>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solidFill>
                      <a:srgbClr val="990066"/>
                    </a:solidFill>
                  </a:tcPr>
                </a:tc>
                <a:extLst>
                  <a:ext uri="{0D108BD9-81ED-4DB2-BD59-A6C34878D82A}">
                    <a16:rowId xmlns:a16="http://schemas.microsoft.com/office/drawing/2014/main" val="1031460509"/>
                  </a:ext>
                </a:extLst>
              </a:tr>
              <a:tr h="225785">
                <a:tc>
                  <a:txBody>
                    <a:bodyPr/>
                    <a:lstStyle/>
                    <a:p>
                      <a:pPr rtl="0"/>
                      <a:r>
                        <a:rPr lang="lv-lv" sz="1000" b="1" noProof="0" dirty="0">
                          <a:solidFill>
                            <a:schemeClr val="tx1"/>
                          </a:solidFill>
                        </a:rPr>
                        <a:t>NMR</a:t>
                      </a:r>
                      <a:r>
                        <a:rPr lang="lv-LV" sz="1000" b="1" noProof="0" dirty="0">
                          <a:solidFill>
                            <a:schemeClr val="tx1"/>
                          </a:solidFill>
                        </a:rPr>
                        <a:t>S</a:t>
                      </a:r>
                      <a:r>
                        <a:rPr lang="lv-lv" sz="1000" b="1" noProof="0" dirty="0">
                          <a:solidFill>
                            <a:schemeClr val="tx1"/>
                          </a:solidFill>
                        </a:rPr>
                        <a:t>* rezultāti</a:t>
                      </a:r>
                      <a:endParaRPr lang="en-US" sz="1000" b="1" noProof="0" dirty="0"/>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dirty="0"/>
                        <a:t>Zaļ</a:t>
                      </a:r>
                      <a:r>
                        <a:rPr lang="lv-LV" sz="1000" noProof="0" dirty="0"/>
                        <a:t>ā zona</a:t>
                      </a:r>
                      <a:endParaRPr lang="lv-lv" sz="1000" noProof="0" dirty="0"/>
                    </a:p>
                  </a:txBody>
                  <a:tcPr>
                    <a:lnR w="12700" cmpd="sng">
                      <a:noFill/>
                    </a:lnR>
                    <a:lnT w="6350" cap="flat" cmpd="sng" algn="ctr">
                      <a:solidFill>
                        <a:schemeClr val="bg1"/>
                      </a:solidFill>
                      <a:prstDash val="solid"/>
                      <a:round/>
                      <a:headEnd type="none" w="med" len="med"/>
                      <a:tailEnd type="none" w="med" len="med"/>
                    </a:lnT>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lv-lv" sz="1000" kern="1200" noProof="0">
                          <a:solidFill>
                            <a:schemeClr val="tx1"/>
                          </a:solidFill>
                          <a:latin typeface="+mn-lt"/>
                          <a:ea typeface="+mn-ea"/>
                          <a:cs typeface="+mn-cs"/>
                        </a:rPr>
                        <a:t> Oranžā zona</a:t>
                      </a:r>
                    </a:p>
                  </a:txBody>
                  <a:tcPr>
                    <a:lnL w="12700" cmpd="sng">
                      <a:noFill/>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lv-lv" sz="1000" kern="1200" noProof="0">
                          <a:solidFill>
                            <a:schemeClr val="tx1"/>
                          </a:solidFill>
                          <a:latin typeface="+mn-lt"/>
                          <a:ea typeface="+mn-ea"/>
                          <a:cs typeface="+mn-cs"/>
                        </a:rPr>
                        <a:t> Tuvāk sarkanajai zonai</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92334935"/>
                  </a:ext>
                </a:extLst>
              </a:tr>
              <a:tr h="225785">
                <a:tc>
                  <a:txBody>
                    <a:bodyPr/>
                    <a:lstStyle/>
                    <a:p>
                      <a:pPr rtl="0"/>
                      <a:r>
                        <a:rPr lang="lv-lv" sz="1000" b="1" noProof="0"/>
                        <a:t>Kavēta maksājuma statuss</a:t>
                      </a:r>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a:t>Nav</a:t>
                      </a:r>
                    </a:p>
                  </a:txBody>
                  <a:tcPr>
                    <a:lnR w="12700" cmpd="sng">
                      <a:noFill/>
                    </a:lnR>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lv-lv" sz="1000" kern="1200" noProof="0" dirty="0">
                          <a:solidFill>
                            <a:schemeClr val="tx1"/>
                          </a:solidFill>
                          <a:latin typeface="+mn-lt"/>
                          <a:ea typeface="+mn-ea"/>
                          <a:cs typeface="+mn-cs"/>
                        </a:rPr>
                        <a:t> 30–90 dienu maksājum</a:t>
                      </a:r>
                      <a:r>
                        <a:rPr lang="lv-LV" sz="1000" kern="1200" noProof="0" dirty="0">
                          <a:solidFill>
                            <a:schemeClr val="tx1"/>
                          </a:solidFill>
                          <a:latin typeface="+mn-lt"/>
                          <a:ea typeface="+mn-ea"/>
                          <a:cs typeface="+mn-cs"/>
                        </a:rPr>
                        <a:t>u</a:t>
                      </a:r>
                      <a:r>
                        <a:rPr lang="lv-lv" sz="1000" kern="1200" noProof="0" dirty="0">
                          <a:solidFill>
                            <a:schemeClr val="tx1"/>
                          </a:solidFill>
                          <a:latin typeface="+mn-lt"/>
                          <a:ea typeface="+mn-ea"/>
                          <a:cs typeface="+mn-cs"/>
                        </a:rPr>
                        <a:t> kavējum</a:t>
                      </a:r>
                      <a:r>
                        <a:rPr lang="lv-LV" sz="1000" kern="1200" noProof="0" dirty="0">
                          <a:solidFill>
                            <a:schemeClr val="tx1"/>
                          </a:solidFill>
                          <a:latin typeface="+mn-lt"/>
                          <a:ea typeface="+mn-ea"/>
                          <a:cs typeface="+mn-cs"/>
                        </a:rPr>
                        <a:t>i</a:t>
                      </a:r>
                      <a:endParaRPr lang="lv-lv" sz="1000" kern="1200" noProof="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lv-lv" sz="1000" kern="1200" noProof="0" dirty="0">
                          <a:solidFill>
                            <a:schemeClr val="tx1"/>
                          </a:solidFill>
                          <a:latin typeface="+mn-lt"/>
                          <a:ea typeface="+mn-ea"/>
                          <a:cs typeface="+mn-cs"/>
                        </a:rPr>
                        <a:t> Vairāk nekā 90 dienu maksājuma kavējums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45004572"/>
                  </a:ext>
                </a:extLst>
              </a:tr>
              <a:tr h="225785">
                <a:tc>
                  <a:txBody>
                    <a:bodyPr/>
                    <a:lstStyle/>
                    <a:p>
                      <a:pPr rtl="0"/>
                      <a:r>
                        <a:rPr lang="lv-lv" sz="1000" b="1" noProof="0" dirty="0">
                          <a:solidFill>
                            <a:schemeClr val="tx1"/>
                          </a:solidFill>
                        </a:rPr>
                        <a:t>A</a:t>
                      </a:r>
                      <a:r>
                        <a:rPr lang="lv-LV" sz="1000" b="1" noProof="0" dirty="0">
                          <a:solidFill>
                            <a:schemeClr val="tx1"/>
                          </a:solidFill>
                        </a:rPr>
                        <a:t>pgrūtinājumu</a:t>
                      </a:r>
                      <a:r>
                        <a:rPr lang="lv-lv" sz="1000" b="1" noProof="0" dirty="0">
                          <a:solidFill>
                            <a:schemeClr val="tx1"/>
                          </a:solidFill>
                        </a:rPr>
                        <a:t> atzīmes LR **</a:t>
                      </a:r>
                      <a:endParaRPr lang="en-US" sz="1000" b="1" noProof="0" dirty="0"/>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a:t>Neviena nerada bažas</a:t>
                      </a:r>
                    </a:p>
                  </a:txBody>
                  <a:tcPr>
                    <a:lnR w="12700" cmpd="sng">
                      <a:noFill/>
                    </a:lnR>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lv-lv" sz="1000" kern="1200" noProof="0">
                          <a:solidFill>
                            <a:schemeClr val="tx1"/>
                          </a:solidFill>
                          <a:latin typeface="+mn-lt"/>
                          <a:ea typeface="+mn-ea"/>
                          <a:cs typeface="+mn-cs"/>
                        </a:rPr>
                        <a:t>  Neviena nerada bažas</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lv-lv" sz="1000" kern="1200" noProof="0" dirty="0">
                          <a:solidFill>
                            <a:schemeClr val="tx1"/>
                          </a:solidFill>
                          <a:latin typeface="+mn-lt"/>
                          <a:ea typeface="+mn-ea"/>
                          <a:cs typeface="+mn-cs"/>
                        </a:rPr>
                        <a:t> LR ir reģistrētas vairākas a</a:t>
                      </a:r>
                      <a:r>
                        <a:rPr lang="lv-LV" sz="1000" kern="1200" noProof="0" dirty="0">
                          <a:solidFill>
                            <a:schemeClr val="tx1"/>
                          </a:solidFill>
                          <a:latin typeface="+mn-lt"/>
                          <a:ea typeface="+mn-ea"/>
                          <a:cs typeface="+mn-cs"/>
                        </a:rPr>
                        <a:t>pgrūtinājumu</a:t>
                      </a:r>
                      <a:r>
                        <a:rPr lang="lv-lv" sz="1000" kern="1200" noProof="0" dirty="0">
                          <a:solidFill>
                            <a:schemeClr val="tx1"/>
                          </a:solidFill>
                          <a:latin typeface="+mn-lt"/>
                          <a:ea typeface="+mn-ea"/>
                          <a:cs typeface="+mn-cs"/>
                        </a:rPr>
                        <a:t> atzīmes**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4632849"/>
                  </a:ext>
                </a:extLst>
              </a:tr>
              <a:tr h="366900">
                <a:tc>
                  <a:txBody>
                    <a:bodyPr/>
                    <a:lstStyle/>
                    <a:p>
                      <a:pPr rtl="0"/>
                      <a:r>
                        <a:rPr lang="lv-lv" sz="1000" b="1" noProof="0" dirty="0"/>
                        <a:t>Klie</a:t>
                      </a:r>
                      <a:r>
                        <a:rPr lang="lv-LV" sz="1000" b="1" noProof="0" dirty="0"/>
                        <a:t>nti</a:t>
                      </a:r>
                      <a:r>
                        <a:rPr lang="lv-lv" sz="1000" b="1" noProof="0" dirty="0"/>
                        <a:t> un apgrozījums</a:t>
                      </a:r>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dirty="0"/>
                        <a:t>Stabila finanšu plūsma bez apgrozījuma samazināšanās</a:t>
                      </a:r>
                    </a:p>
                  </a:txBody>
                  <a:tcPr>
                    <a:lnR w="12700" cmpd="sng">
                      <a:noFill/>
                    </a:lnR>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lv-lv" sz="1000" kern="1200" noProof="0" dirty="0">
                          <a:solidFill>
                            <a:schemeClr val="tx1"/>
                          </a:solidFill>
                          <a:latin typeface="+mn-lt"/>
                          <a:ea typeface="+mn-ea"/>
                          <a:cs typeface="+mn-cs"/>
                        </a:rPr>
                        <a:t> </a:t>
                      </a:r>
                      <a:r>
                        <a:rPr lang="lv-LV" sz="1000" kern="1200" noProof="0" dirty="0">
                          <a:solidFill>
                            <a:schemeClr val="tx1"/>
                          </a:solidFill>
                          <a:latin typeface="+mn-lt"/>
                          <a:ea typeface="+mn-ea"/>
                          <a:cs typeface="+mn-cs"/>
                        </a:rPr>
                        <a:t>Draud l</a:t>
                      </a:r>
                      <a:r>
                        <a:rPr lang="lv-lv" sz="1000" kern="1200" noProof="0" dirty="0">
                          <a:solidFill>
                            <a:schemeClr val="tx1"/>
                          </a:solidFill>
                          <a:latin typeface="+mn-lt"/>
                          <a:ea typeface="+mn-ea"/>
                          <a:cs typeface="+mn-cs"/>
                        </a:rPr>
                        <a:t>ielo klientu zaudēšana, apgrozījuma samazinā</a:t>
                      </a:r>
                      <a:r>
                        <a:rPr lang="lv-LV" sz="1000" kern="1200" noProof="0" dirty="0">
                          <a:solidFill>
                            <a:schemeClr val="tx1"/>
                          </a:solidFill>
                          <a:latin typeface="+mn-lt"/>
                          <a:ea typeface="+mn-ea"/>
                          <a:cs typeface="+mn-cs"/>
                        </a:rPr>
                        <a:t>šanās</a:t>
                      </a:r>
                      <a:r>
                        <a:rPr lang="lv-lv" sz="1000" kern="1200" noProof="0" dirty="0">
                          <a:solidFill>
                            <a:schemeClr val="tx1"/>
                          </a:solidFill>
                          <a:latin typeface="+mn-lt"/>
                          <a:ea typeface="+mn-ea"/>
                          <a:cs typeface="+mn-cs"/>
                        </a:rPr>
                        <a:t> (&lt;30 %)</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lv-lv" sz="1000" noProof="0" dirty="0">
                          <a:solidFill>
                            <a:schemeClr val="tx1"/>
                          </a:solidFill>
                        </a:rPr>
                        <a:t> Ir zaudēti lielākie klienti vai būtisks kop</a:t>
                      </a:r>
                      <a:r>
                        <a:rPr lang="lv-LV" sz="1000" noProof="0" dirty="0">
                          <a:solidFill>
                            <a:schemeClr val="tx1"/>
                          </a:solidFill>
                        </a:rPr>
                        <a:t>ējais klientu skaita samazinājums</a:t>
                      </a:r>
                      <a:endParaRPr lang="en-US" sz="1000" kern="1200" noProof="0" dirty="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5992702"/>
                  </a:ext>
                </a:extLst>
              </a:tr>
              <a:tr h="366900">
                <a:tc>
                  <a:txBody>
                    <a:bodyPr/>
                    <a:lstStyle/>
                    <a:p>
                      <a:pPr rtl="0"/>
                      <a:r>
                        <a:rPr lang="lv-lv" sz="1000" b="1" noProof="0"/>
                        <a:t>Attiecības ar piegādātājiem</a:t>
                      </a:r>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dirty="0"/>
                        <a:t>Laba sadarbība</a:t>
                      </a:r>
                    </a:p>
                  </a:txBody>
                  <a:tcPr>
                    <a:lnR w="12700" cmpd="sng">
                      <a:noFill/>
                    </a:lnR>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lv-lv" sz="1000" kern="1200" noProof="0" dirty="0">
                          <a:solidFill>
                            <a:schemeClr val="tx1"/>
                          </a:solidFill>
                          <a:latin typeface="+mn-lt"/>
                          <a:ea typeface="+mn-ea"/>
                          <a:cs typeface="+mn-cs"/>
                        </a:rPr>
                        <a:t> Ik pa laikam rodas grūtības atrast piegādātāju</a:t>
                      </a:r>
                      <a:r>
                        <a:rPr lang="lv-LV" sz="1000" kern="1200" noProof="0" dirty="0">
                          <a:solidFill>
                            <a:schemeClr val="tx1"/>
                          </a:solidFill>
                          <a:latin typeface="+mn-lt"/>
                          <a:ea typeface="+mn-ea"/>
                          <a:cs typeface="+mn-cs"/>
                        </a:rPr>
                        <a:t> vai uzturēt labu sadarbību</a:t>
                      </a:r>
                      <a:endParaRPr lang="lv-lv" sz="1000" kern="1200" noProof="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
                          <a:srgbClr val="990066"/>
                        </a:buClr>
                        <a:buSzTx/>
                        <a:buFont typeface="Wingdings" panose="05000000000000000000" pitchFamily="2" charset="2"/>
                        <a:buChar char="q"/>
                        <a:tabLst/>
                        <a:defRPr/>
                      </a:pPr>
                      <a:r>
                        <a:rPr lang="lv-lv" sz="1000" kern="1200" noProof="0" dirty="0">
                          <a:solidFill>
                            <a:schemeClr val="tx1"/>
                          </a:solidFill>
                          <a:latin typeface="+mn-lt"/>
                          <a:ea typeface="+mn-ea"/>
                          <a:cs typeface="+mn-cs"/>
                        </a:rPr>
                        <a:t> Izejviel</a:t>
                      </a:r>
                      <a:r>
                        <a:rPr lang="lv-LV" sz="1000" kern="1200" noProof="0" dirty="0">
                          <a:solidFill>
                            <a:schemeClr val="tx1"/>
                          </a:solidFill>
                          <a:latin typeface="+mn-lt"/>
                          <a:ea typeface="+mn-ea"/>
                          <a:cs typeface="+mn-cs"/>
                        </a:rPr>
                        <a:t>u trūkums</a:t>
                      </a:r>
                      <a:r>
                        <a:rPr lang="lv-lv" sz="1000" kern="1200" noProof="0" dirty="0">
                          <a:solidFill>
                            <a:schemeClr val="tx1"/>
                          </a:solidFill>
                          <a:latin typeface="+mn-lt"/>
                          <a:ea typeface="+mn-ea"/>
                          <a:cs typeface="+mn-cs"/>
                        </a:rPr>
                        <a:t>, vienošanās ar piegādātājiem nav iespējama</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6903476"/>
                  </a:ext>
                </a:extLst>
              </a:tr>
              <a:tr h="225785">
                <a:tc>
                  <a:txBody>
                    <a:bodyPr/>
                    <a:lstStyle/>
                    <a:p>
                      <a:pPr rtl="0"/>
                      <a:r>
                        <a:rPr lang="lv-lv" sz="1000" b="1" noProof="0"/>
                        <a:t>Izmaksas</a:t>
                      </a:r>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a:t>Visas ir pamatotas, pieaugums nav novērots</a:t>
                      </a:r>
                    </a:p>
                  </a:txBody>
                  <a:tcPr>
                    <a:lnR w="12700" cmpd="sng">
                      <a:noFill/>
                    </a:lnR>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lv-LV" sz="1000" kern="1200" noProof="0" dirty="0">
                          <a:solidFill>
                            <a:schemeClr val="tx1"/>
                          </a:solidFill>
                          <a:latin typeface="+mn-lt"/>
                          <a:ea typeface="+mn-ea"/>
                          <a:cs typeface="+mn-cs"/>
                        </a:rPr>
                        <a:t> Dažas </a:t>
                      </a:r>
                      <a:r>
                        <a:rPr lang="lv-lv" sz="1000" kern="1200" noProof="0" dirty="0">
                          <a:solidFill>
                            <a:schemeClr val="tx1"/>
                          </a:solidFill>
                          <a:latin typeface="+mn-lt"/>
                          <a:ea typeface="+mn-ea"/>
                          <a:cs typeface="+mn-cs"/>
                        </a:rPr>
                        <a:t>izmaksas ir ne</a:t>
                      </a:r>
                      <a:r>
                        <a:rPr lang="lv-LV" sz="1000" kern="1200" noProof="0" dirty="0">
                          <a:solidFill>
                            <a:schemeClr val="tx1"/>
                          </a:solidFill>
                          <a:latin typeface="+mn-lt"/>
                          <a:ea typeface="+mn-ea"/>
                          <a:cs typeface="+mn-cs"/>
                        </a:rPr>
                        <a:t>būtiski</a:t>
                      </a:r>
                      <a:r>
                        <a:rPr lang="lv-lv" sz="1000" kern="1200" noProof="0" dirty="0">
                          <a:solidFill>
                            <a:schemeClr val="tx1"/>
                          </a:solidFill>
                          <a:latin typeface="+mn-lt"/>
                          <a:ea typeface="+mn-ea"/>
                          <a:cs typeface="+mn-cs"/>
                        </a:rPr>
                        <a:t> palielinājušās vai ir nevajadzīgas </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lv-lv" sz="1000" noProof="0">
                          <a:solidFill>
                            <a:schemeClr val="tx1"/>
                          </a:solidFill>
                        </a:rPr>
                        <a:t> Izmaksas nevar segt vai tās ir ievērojami palielinājušās</a:t>
                      </a:r>
                      <a:endParaRPr lang="en-US" sz="1000" kern="1200" noProof="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3897528"/>
                  </a:ext>
                </a:extLst>
              </a:tr>
              <a:tr h="366900">
                <a:tc>
                  <a:txBody>
                    <a:bodyPr/>
                    <a:lstStyle/>
                    <a:p>
                      <a:pPr rtl="0"/>
                      <a:r>
                        <a:rPr lang="lv-lv" sz="1000" b="1" noProof="0" dirty="0"/>
                        <a:t>Darbinieki un to pienākum</a:t>
                      </a:r>
                      <a:r>
                        <a:rPr lang="lv-LV" sz="1000" b="1" noProof="0" dirty="0"/>
                        <a:t>i</a:t>
                      </a:r>
                      <a:endParaRPr lang="lv-lv" sz="1000" b="1" noProof="0" dirty="0"/>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dirty="0"/>
                        <a:t>Zem</a:t>
                      </a:r>
                      <a:r>
                        <a:rPr lang="lv-LV" sz="1000" noProof="0" dirty="0"/>
                        <a:t>a darbinieku maiņa</a:t>
                      </a:r>
                      <a:r>
                        <a:rPr lang="lv-lv" sz="1000" noProof="0" dirty="0"/>
                        <a:t>, augsta produktivitāte un </a:t>
                      </a:r>
                      <a:r>
                        <a:rPr lang="lv-LV" sz="1000" noProof="0" dirty="0"/>
                        <a:t>pienākumi</a:t>
                      </a:r>
                      <a:r>
                        <a:rPr lang="lv-lv" sz="1000" noProof="0" dirty="0"/>
                        <a:t> ir skaidri saprotami </a:t>
                      </a:r>
                    </a:p>
                  </a:txBody>
                  <a:tcPr>
                    <a:lnR w="12700" cmpd="sng">
                      <a:noFill/>
                    </a:lnR>
                    <a:solidFill>
                      <a:schemeClr val="bg1"/>
                    </a:solidFill>
                  </a:tcPr>
                </a:tc>
                <a:tc>
                  <a:txBody>
                    <a:bodyPr/>
                    <a:lstStyle/>
                    <a:p>
                      <a:pPr marL="85725" marR="0" lvl="0" indent="-85725" algn="l" defTabSz="914400" rtl="0" eaLnBrk="1" fontAlgn="auto" latinLnBrk="0" hangingPunct="1">
                        <a:lnSpc>
                          <a:spcPct val="100000"/>
                        </a:lnSpc>
                        <a:spcBef>
                          <a:spcPts val="0"/>
                        </a:spcBef>
                        <a:spcAft>
                          <a:spcPts val="0"/>
                        </a:spcAft>
                        <a:buClr>
                          <a:srgbClr val="E57100"/>
                        </a:buClr>
                        <a:buSzTx/>
                        <a:buFont typeface="Wingdings" panose="05000000000000000000" pitchFamily="2" charset="2"/>
                        <a:buChar char="q"/>
                        <a:tabLst/>
                        <a:defRPr/>
                      </a:pPr>
                      <a:r>
                        <a:rPr lang="lv-lv" sz="1000" kern="1200" noProof="0" dirty="0">
                          <a:solidFill>
                            <a:schemeClr val="tx1"/>
                          </a:solidFill>
                          <a:latin typeface="+mn-lt"/>
                          <a:ea typeface="+mn-ea"/>
                          <a:cs typeface="+mn-cs"/>
                        </a:rPr>
                        <a:t> </a:t>
                      </a:r>
                      <a:r>
                        <a:rPr lang="lv-LV" sz="1000" kern="1200" noProof="0" dirty="0">
                          <a:solidFill>
                            <a:schemeClr val="tx1"/>
                          </a:solidFill>
                          <a:latin typeface="+mn-lt"/>
                          <a:ea typeface="+mn-ea"/>
                          <a:cs typeface="+mn-cs"/>
                        </a:rPr>
                        <a:t>Pastāv darbinieku optimizācijas iespējas </a:t>
                      </a:r>
                      <a:r>
                        <a:rPr lang="lv-lv" sz="1000" kern="1200" noProof="0" dirty="0">
                          <a:solidFill>
                            <a:schemeClr val="tx1"/>
                          </a:solidFill>
                          <a:latin typeface="+mn-lt"/>
                          <a:ea typeface="+mn-ea"/>
                          <a:cs typeface="+mn-cs"/>
                        </a:rPr>
                        <a:t>vai </a:t>
                      </a:r>
                      <a:r>
                        <a:rPr lang="lv-LV" sz="1000" kern="1200" noProof="0" dirty="0">
                          <a:solidFill>
                            <a:schemeClr val="tx1"/>
                          </a:solidFill>
                          <a:latin typeface="+mn-lt"/>
                          <a:ea typeface="+mn-ea"/>
                          <a:cs typeface="+mn-cs"/>
                        </a:rPr>
                        <a:t>to pienākumi</a:t>
                      </a:r>
                      <a:r>
                        <a:rPr lang="lv-lv" sz="1000" kern="1200" noProof="0" dirty="0">
                          <a:solidFill>
                            <a:schemeClr val="tx1"/>
                          </a:solidFill>
                          <a:latin typeface="+mn-lt"/>
                          <a:ea typeface="+mn-ea"/>
                          <a:cs typeface="+mn-cs"/>
                        </a:rPr>
                        <a:t> nav skaidri </a:t>
                      </a:r>
                      <a:r>
                        <a:rPr lang="lv-LV" sz="1000" kern="1200" noProof="0" dirty="0">
                          <a:solidFill>
                            <a:schemeClr val="tx1"/>
                          </a:solidFill>
                          <a:latin typeface="+mn-lt"/>
                          <a:ea typeface="+mn-ea"/>
                          <a:cs typeface="+mn-cs"/>
                        </a:rPr>
                        <a:t>definēti</a:t>
                      </a:r>
                      <a:endParaRPr lang="lv-lv" sz="1000" kern="1200" noProof="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lv-lv" sz="1000" noProof="0" dirty="0">
                          <a:solidFill>
                            <a:schemeClr val="tx1"/>
                          </a:solidFill>
                        </a:rPr>
                        <a:t> Liel</a:t>
                      </a:r>
                      <a:r>
                        <a:rPr lang="lv-LV" sz="1000" noProof="0" dirty="0">
                          <a:solidFill>
                            <a:schemeClr val="tx1"/>
                          </a:solidFill>
                        </a:rPr>
                        <a:t>a darbinieku maiņa</a:t>
                      </a:r>
                      <a:r>
                        <a:rPr lang="lv-lv" sz="1000" noProof="0" dirty="0">
                          <a:solidFill>
                            <a:schemeClr val="tx1"/>
                          </a:solidFill>
                        </a:rPr>
                        <a:t>, zema produktivitāte, </a:t>
                      </a:r>
                      <a:r>
                        <a:rPr lang="lv-LV" sz="1000" noProof="0" dirty="0">
                          <a:solidFill>
                            <a:schemeClr val="tx1"/>
                          </a:solidFill>
                        </a:rPr>
                        <a:t>pienākumi</a:t>
                      </a:r>
                      <a:r>
                        <a:rPr lang="lv-lv" sz="1000" noProof="0" dirty="0">
                          <a:solidFill>
                            <a:schemeClr val="tx1"/>
                          </a:solidFill>
                        </a:rPr>
                        <a:t> nav skaidri</a:t>
                      </a:r>
                      <a:r>
                        <a:rPr lang="lv-LV" sz="1000" noProof="0" dirty="0">
                          <a:solidFill>
                            <a:schemeClr val="tx1"/>
                          </a:solidFill>
                        </a:rPr>
                        <a:t> definēti</a:t>
                      </a:r>
                      <a:endParaRPr lang="en-US" sz="1000" kern="1200" noProof="0" dirty="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1415613"/>
                  </a:ext>
                </a:extLst>
              </a:tr>
              <a:tr h="366900">
                <a:tc>
                  <a:txBody>
                    <a:bodyPr/>
                    <a:lstStyle/>
                    <a:p>
                      <a:pPr rtl="0"/>
                      <a:r>
                        <a:rPr lang="lv-lv" sz="1000" b="1" noProof="0"/>
                        <a:t>Efektivitāte un tehnoloģijas</a:t>
                      </a:r>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dirty="0"/>
                        <a:t>Tehnoloģijas atbilst mūsdienu prasībām un sekmē uzņēmējdarbīb</a:t>
                      </a:r>
                      <a:r>
                        <a:rPr lang="lv-LV" sz="1000" noProof="0" dirty="0"/>
                        <a:t>u</a:t>
                      </a:r>
                      <a:endParaRPr lang="lv-lv" sz="1000" noProof="0" dirty="0"/>
                    </a:p>
                  </a:txBody>
                  <a:tcPr>
                    <a:lnR w="12700" cmpd="sng">
                      <a:noFill/>
                    </a:lnR>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lv-lv" sz="1000" kern="1200" noProof="0" dirty="0">
                          <a:solidFill>
                            <a:schemeClr val="tx1"/>
                          </a:solidFill>
                          <a:latin typeface="+mn-lt"/>
                          <a:ea typeface="+mn-ea"/>
                          <a:cs typeface="+mn-cs"/>
                        </a:rPr>
                        <a:t> </a:t>
                      </a:r>
                      <a:r>
                        <a:rPr lang="lv-LV" sz="1000" kern="1200" noProof="0" dirty="0">
                          <a:solidFill>
                            <a:schemeClr val="tx1"/>
                          </a:solidFill>
                          <a:latin typeface="+mn-lt"/>
                          <a:ea typeface="+mn-ea"/>
                          <a:cs typeface="+mn-cs"/>
                        </a:rPr>
                        <a:t>Novecojušas t</a:t>
                      </a:r>
                      <a:r>
                        <a:rPr lang="lv-lv" sz="1000" kern="1200" noProof="0" dirty="0">
                          <a:solidFill>
                            <a:schemeClr val="tx1"/>
                          </a:solidFill>
                          <a:latin typeface="+mn-lt"/>
                          <a:ea typeface="+mn-ea"/>
                          <a:cs typeface="+mn-cs"/>
                        </a:rPr>
                        <a:t>ehnoloģija</a:t>
                      </a:r>
                      <a:r>
                        <a:rPr lang="lv-LV" sz="1000" kern="1200" noProof="0" dirty="0">
                          <a:solidFill>
                            <a:schemeClr val="tx1"/>
                          </a:solidFill>
                          <a:latin typeface="+mn-lt"/>
                          <a:ea typeface="+mn-ea"/>
                          <a:cs typeface="+mn-cs"/>
                        </a:rPr>
                        <a:t>s un/vai pastāv zināmas darbības neefektivitātes</a:t>
                      </a:r>
                      <a:endParaRPr lang="lv-lv" sz="1000" kern="1200" noProof="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lv-lv" sz="1000" noProof="0" dirty="0">
                          <a:solidFill>
                            <a:schemeClr val="tx1"/>
                          </a:solidFill>
                        </a:rPr>
                        <a:t> </a:t>
                      </a:r>
                      <a:r>
                        <a:rPr lang="lv-LV" sz="1000" noProof="0" dirty="0">
                          <a:solidFill>
                            <a:schemeClr val="tx1"/>
                          </a:solidFill>
                        </a:rPr>
                        <a:t>Uzņēmumam nav pieejamas tehnoloģijas, vai tās netiek izmantotas</a:t>
                      </a:r>
                      <a:endParaRPr lang="en-US" sz="1000" kern="1200" noProof="0" dirty="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14589626"/>
                  </a:ext>
                </a:extLst>
              </a:tr>
              <a:tr h="366900">
                <a:tc>
                  <a:txBody>
                    <a:bodyPr/>
                    <a:lstStyle/>
                    <a:p>
                      <a:pPr rtl="0"/>
                      <a:r>
                        <a:rPr lang="lv-lv" sz="1000" b="1" noProof="0"/>
                        <a:t>Produkti</a:t>
                      </a:r>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dirty="0"/>
                        <a:t>Visi produkti ir rentabli</a:t>
                      </a:r>
                    </a:p>
                  </a:txBody>
                  <a:tcPr>
                    <a:lnR w="12700" cmpd="sng">
                      <a:noFill/>
                    </a:lnR>
                    <a:solidFill>
                      <a:schemeClr val="bg1"/>
                    </a:solidFill>
                  </a:tcPr>
                </a:tc>
                <a:tc>
                  <a:txBody>
                    <a:bodyPr/>
                    <a:lstStyle/>
                    <a:p>
                      <a:pPr marL="85725" marR="0" lvl="0" indent="-85725" algn="l" defTabSz="914400" rtl="0" eaLnBrk="1" fontAlgn="auto" latinLnBrk="0" hangingPunct="1">
                        <a:lnSpc>
                          <a:spcPct val="100000"/>
                        </a:lnSpc>
                        <a:spcBef>
                          <a:spcPts val="0"/>
                        </a:spcBef>
                        <a:spcAft>
                          <a:spcPts val="0"/>
                        </a:spcAft>
                        <a:buClr>
                          <a:srgbClr val="E57100"/>
                        </a:buClr>
                        <a:buSzTx/>
                        <a:buFont typeface="Wingdings" panose="05000000000000000000" pitchFamily="2" charset="2"/>
                        <a:buChar char="q"/>
                        <a:tabLst/>
                        <a:defRPr/>
                      </a:pPr>
                      <a:r>
                        <a:rPr lang="lv-lv" sz="1000" kern="1200" noProof="0" dirty="0">
                          <a:solidFill>
                            <a:schemeClr val="tx1"/>
                          </a:solidFill>
                          <a:latin typeface="+mn-lt"/>
                          <a:ea typeface="+mn-ea"/>
                          <a:cs typeface="+mn-cs"/>
                        </a:rPr>
                        <a:t> Daži produkt</a:t>
                      </a:r>
                      <a:r>
                        <a:rPr lang="lv-LV" sz="1000" kern="1200" noProof="0" dirty="0">
                          <a:solidFill>
                            <a:schemeClr val="tx1"/>
                          </a:solidFill>
                          <a:latin typeface="+mn-lt"/>
                          <a:ea typeface="+mn-ea"/>
                          <a:cs typeface="+mn-cs"/>
                        </a:rPr>
                        <a:t>i ir nerentabli</a:t>
                      </a:r>
                      <a:endParaRPr lang="lv-lv" sz="1000" kern="1200" noProof="0" dirty="0">
                        <a:solidFill>
                          <a:schemeClr val="tx1"/>
                        </a:solidFill>
                        <a:latin typeface="+mn-lt"/>
                        <a:ea typeface="+mn-ea"/>
                        <a:cs typeface="+mn-cs"/>
                      </a:endParaRP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lv-lv" sz="1000" noProof="0">
                          <a:solidFill>
                            <a:schemeClr val="tx1"/>
                          </a:solidFill>
                        </a:rPr>
                        <a:t> Lielākā daļa produktu nav rentabli, un tas ietekmē darbības efektivitāti </a:t>
                      </a:r>
                      <a:endParaRPr lang="en-US" sz="1000" kern="1200" noProof="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30981698"/>
                  </a:ext>
                </a:extLst>
              </a:tr>
              <a:tr h="155967">
                <a:tc>
                  <a:txBody>
                    <a:bodyPr/>
                    <a:lstStyle/>
                    <a:p>
                      <a:pPr rtl="0"/>
                      <a:r>
                        <a:rPr lang="lv-lv" sz="1000" b="1" noProof="0"/>
                        <a:t>Vadība</a:t>
                      </a:r>
                    </a:p>
                  </a:txBody>
                  <a:tcPr>
                    <a:solidFill>
                      <a:schemeClr val="bg1"/>
                    </a:solidFill>
                  </a:tcPr>
                </a:tc>
                <a:tc>
                  <a:txBody>
                    <a:bodyPr/>
                    <a:lstStyle/>
                    <a:p>
                      <a:pPr marL="171450" indent="-171450" rtl="0">
                        <a:buClr>
                          <a:srgbClr val="6BA439"/>
                        </a:buClr>
                        <a:buFont typeface="Wingdings" panose="05000000000000000000" pitchFamily="2" charset="2"/>
                        <a:buChar char="ü"/>
                      </a:pPr>
                      <a:r>
                        <a:rPr lang="lv-lv" sz="1000" noProof="0" dirty="0"/>
                        <a:t>Vadības darbība ir saskaņot</a:t>
                      </a:r>
                      <a:r>
                        <a:rPr lang="en-US" sz="1000" noProof="0" dirty="0"/>
                        <a:t>a</a:t>
                      </a:r>
                      <a:endParaRPr lang="lv-lv" sz="1000" noProof="0" dirty="0"/>
                    </a:p>
                  </a:txBody>
                  <a:tcPr>
                    <a:lnR w="12700" cmpd="sng">
                      <a:noFill/>
                    </a:lnR>
                    <a:solidFill>
                      <a:schemeClr val="bg1"/>
                    </a:solidFill>
                  </a:tcPr>
                </a:tc>
                <a:tc>
                  <a:txBody>
                    <a:bodyPr/>
                    <a:lstStyle/>
                    <a:p>
                      <a:pPr marL="85725" indent="-85725" algn="l" defTabSz="914400" rtl="0" eaLnBrk="1" latinLnBrk="0" hangingPunct="1">
                        <a:buClr>
                          <a:srgbClr val="E57100"/>
                        </a:buClr>
                        <a:buFont typeface="Wingdings" panose="05000000000000000000" pitchFamily="2" charset="2"/>
                        <a:buChar char="q"/>
                      </a:pPr>
                      <a:r>
                        <a:rPr lang="lv-lv" sz="1000" kern="1200" noProof="0" dirty="0">
                          <a:solidFill>
                            <a:schemeClr val="tx1"/>
                          </a:solidFill>
                          <a:latin typeface="+mn-lt"/>
                          <a:ea typeface="+mn-ea"/>
                          <a:cs typeface="+mn-cs"/>
                        </a:rPr>
                        <a:t> Nebūtiski strīdi starp vadību un</a:t>
                      </a:r>
                      <a:r>
                        <a:rPr lang="lv-LV" sz="1000" kern="1200" noProof="0" dirty="0">
                          <a:solidFill>
                            <a:schemeClr val="tx1"/>
                          </a:solidFill>
                          <a:latin typeface="+mn-lt"/>
                          <a:ea typeface="+mn-ea"/>
                          <a:cs typeface="+mn-cs"/>
                        </a:rPr>
                        <a:t>/vai</a:t>
                      </a:r>
                      <a:r>
                        <a:rPr lang="lv-lv" sz="1000" kern="1200" noProof="0" dirty="0">
                          <a:solidFill>
                            <a:schemeClr val="tx1"/>
                          </a:solidFill>
                          <a:latin typeface="+mn-lt"/>
                          <a:ea typeface="+mn-ea"/>
                          <a:cs typeface="+mn-cs"/>
                        </a:rPr>
                        <a:t> īpašniekiem </a:t>
                      </a:r>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defTabSz="914400" rtl="0" eaLnBrk="1" latinLnBrk="0" hangingPunct="1">
                        <a:buClr>
                          <a:srgbClr val="990066"/>
                        </a:buClr>
                        <a:buFont typeface="Wingdings" panose="05000000000000000000" pitchFamily="2" charset="2"/>
                        <a:buChar char="q"/>
                      </a:pPr>
                      <a:r>
                        <a:rPr lang="lv-lv" sz="1000" noProof="0" dirty="0">
                          <a:solidFill>
                            <a:schemeClr val="tx1"/>
                          </a:solidFill>
                        </a:rPr>
                        <a:t> Pastāv būtiskas domstarpības starp vadību un</a:t>
                      </a:r>
                      <a:r>
                        <a:rPr lang="lv-LV" sz="1000" noProof="0" dirty="0">
                          <a:solidFill>
                            <a:schemeClr val="tx1"/>
                          </a:solidFill>
                        </a:rPr>
                        <a:t>/vai</a:t>
                      </a:r>
                      <a:r>
                        <a:rPr lang="lv-lv" sz="1000" noProof="0" dirty="0">
                          <a:solidFill>
                            <a:schemeClr val="tx1"/>
                          </a:solidFill>
                        </a:rPr>
                        <a:t> īpašniekiem, kas traucē uzņēmējdarbīb</a:t>
                      </a:r>
                      <a:r>
                        <a:rPr lang="lv-LV" sz="1000" noProof="0" dirty="0">
                          <a:solidFill>
                            <a:schemeClr val="tx1"/>
                          </a:solidFill>
                        </a:rPr>
                        <a:t>ai</a:t>
                      </a:r>
                      <a:endParaRPr lang="en-US" sz="1000" kern="1200" noProof="0" dirty="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6376469"/>
                  </a:ext>
                </a:extLst>
              </a:tr>
              <a:tr h="225785">
                <a:tc>
                  <a:txBody>
                    <a:bodyPr/>
                    <a:lstStyle/>
                    <a:p>
                      <a:pPr rtl="0"/>
                      <a:endParaRPr lang="en-US" sz="1000" noProof="0"/>
                    </a:p>
                  </a:txBody>
                  <a:tcPr>
                    <a:solidFill>
                      <a:schemeClr val="bg1"/>
                    </a:solidFill>
                  </a:tcPr>
                </a:tc>
                <a:tc>
                  <a:txBody>
                    <a:bodyPr/>
                    <a:lstStyle/>
                    <a:p>
                      <a:pPr rtl="0"/>
                      <a:endParaRPr lang="en-US" sz="1000" noProof="0" dirty="0"/>
                    </a:p>
                  </a:txBody>
                  <a:tcPr>
                    <a:lnR w="12700" cmpd="sng">
                      <a:noFill/>
                    </a:lnR>
                    <a:solidFill>
                      <a:schemeClr val="bg1"/>
                    </a:solidFill>
                  </a:tcPr>
                </a:tc>
                <a:tc>
                  <a:txBody>
                    <a:bodyPr/>
                    <a:lstStyle/>
                    <a:p>
                      <a:pPr rtl="0"/>
                      <a:endParaRPr lang="en-US" sz="1000" noProof="0" dirty="0"/>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indent="0" algn="l" defTabSz="914400" rtl="0" eaLnBrk="1" latinLnBrk="0" hangingPunct="1">
                        <a:buClr>
                          <a:srgbClr val="E57100"/>
                        </a:buClr>
                        <a:buFont typeface="Wingdings" panose="05000000000000000000" pitchFamily="2" charset="2"/>
                        <a:buNone/>
                      </a:pPr>
                      <a:endParaRPr lang="en-US" sz="1000" kern="1200" noProof="0" dirty="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8615666"/>
                  </a:ext>
                </a:extLst>
              </a:tr>
              <a:tr h="305928">
                <a:tc>
                  <a:txBody>
                    <a:bodyPr/>
                    <a:lstStyle/>
                    <a:p>
                      <a:pPr rtl="0"/>
                      <a:endParaRPr lang="en-US" sz="1000" noProof="0"/>
                    </a:p>
                  </a:txBody>
                  <a:tcPr>
                    <a:solidFill>
                      <a:schemeClr val="bg1"/>
                    </a:solidFill>
                  </a:tcPr>
                </a:tc>
                <a:tc>
                  <a:txBody>
                    <a:bodyPr/>
                    <a:lstStyle/>
                    <a:p>
                      <a:pPr rtl="0"/>
                      <a:endParaRPr lang="en-US" sz="1000" noProof="0"/>
                    </a:p>
                  </a:txBody>
                  <a:tcPr>
                    <a:lnR w="12700" cmpd="sng">
                      <a:noFill/>
                    </a:lnR>
                    <a:solidFill>
                      <a:schemeClr val="bg1"/>
                    </a:solidFill>
                  </a:tcPr>
                </a:tc>
                <a:tc>
                  <a:txBody>
                    <a:bodyPr/>
                    <a:lstStyle/>
                    <a:p>
                      <a:pPr rtl="0"/>
                      <a:endParaRPr lang="en-US" sz="1000" noProof="0"/>
                    </a:p>
                  </a:txBody>
                  <a:tcPr>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85725" indent="-85725" algn="l" defTabSz="914400" rtl="0" eaLnBrk="1" latinLnBrk="0" hangingPunct="1">
                        <a:buClr>
                          <a:srgbClr val="E57100"/>
                        </a:buClr>
                        <a:buFont typeface="Wingdings" panose="05000000000000000000" pitchFamily="2" charset="2"/>
                        <a:buChar char="q"/>
                      </a:pPr>
                      <a:endParaRPr lang="en-US" sz="1000" kern="1200" noProof="0" dirty="0">
                        <a:solidFill>
                          <a:schemeClr val="tx1"/>
                        </a:solidFill>
                        <a:latin typeface="+mn-lt"/>
                        <a:ea typeface="+mn-ea"/>
                        <a:cs typeface="+mn-cs"/>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22134655"/>
                  </a:ext>
                </a:extLst>
              </a:tr>
            </a:tbl>
          </a:graphicData>
        </a:graphic>
      </p:graphicFrame>
      <p:sp>
        <p:nvSpPr>
          <p:cNvPr id="2" name="Title 1">
            <a:extLst>
              <a:ext uri="{FF2B5EF4-FFF2-40B4-BE49-F238E27FC236}">
                <a16:creationId xmlns:a16="http://schemas.microsoft.com/office/drawing/2014/main" id="{35B36B71-7DBA-48EE-BE9C-696CA2B52817}"/>
              </a:ext>
            </a:extLst>
          </p:cNvPr>
          <p:cNvSpPr>
            <a:spLocks noGrp="1"/>
          </p:cNvSpPr>
          <p:nvPr>
            <p:ph type="title"/>
          </p:nvPr>
        </p:nvSpPr>
        <p:spPr>
          <a:xfrm>
            <a:off x="421240" y="333375"/>
            <a:ext cx="11362773" cy="350863"/>
          </a:xfrm>
        </p:spPr>
        <p:txBody>
          <a:bodyPr rtlCol="0">
            <a:normAutofit fontScale="90000"/>
          </a:bodyPr>
          <a:lstStyle/>
          <a:p>
            <a:pPr rtl="0"/>
            <a:r>
              <a:rPr lang="lv-lv" sz="3600" dirty="0"/>
              <a:t>Vienkāršota</a:t>
            </a:r>
            <a:r>
              <a:rPr lang="lv-LV" sz="3600" dirty="0"/>
              <a:t> uzņemējdarbības</a:t>
            </a:r>
            <a:r>
              <a:rPr lang="lv-lv" sz="3600" dirty="0"/>
              <a:t> finanšu stāvokļa pārbaude</a:t>
            </a:r>
          </a:p>
        </p:txBody>
      </p:sp>
      <p:sp>
        <p:nvSpPr>
          <p:cNvPr id="3" name="Slide Number Placeholder 2">
            <a:extLst>
              <a:ext uri="{FF2B5EF4-FFF2-40B4-BE49-F238E27FC236}">
                <a16:creationId xmlns:a16="http://schemas.microsoft.com/office/drawing/2014/main" id="{96A528C7-0CC2-4B0A-9605-DEA5F9CCA7D1}"/>
              </a:ext>
            </a:extLst>
          </p:cNvPr>
          <p:cNvSpPr>
            <a:spLocks noGrp="1"/>
          </p:cNvSpPr>
          <p:nvPr>
            <p:ph type="sldNum" sz="quarter" idx="12"/>
          </p:nvPr>
        </p:nvSpPr>
        <p:spPr/>
        <p:txBody>
          <a:bodyPr rtlCol="0"/>
          <a:lstStyle/>
          <a:p>
            <a:pPr rtl="0"/>
            <a:fld id="{E81276B6-4034-4841-805E-541AB8384CBA}" type="slidenum">
              <a:rPr lang="en-GB" smtClean="0"/>
              <a:pPr rtl="0"/>
              <a:t>4</a:t>
            </a:fld>
            <a:endParaRPr lang="en-GB" dirty="0"/>
          </a:p>
        </p:txBody>
      </p:sp>
      <p:sp>
        <p:nvSpPr>
          <p:cNvPr id="4" name="Rectangle 3">
            <a:extLst>
              <a:ext uri="{FF2B5EF4-FFF2-40B4-BE49-F238E27FC236}">
                <a16:creationId xmlns:a16="http://schemas.microsoft.com/office/drawing/2014/main" id="{CF700573-6EAC-4C38-B7F8-189B90F1C6E2}"/>
              </a:ext>
            </a:extLst>
          </p:cNvPr>
          <p:cNvSpPr/>
          <p:nvPr/>
        </p:nvSpPr>
        <p:spPr>
          <a:xfrm>
            <a:off x="421240" y="6555245"/>
            <a:ext cx="10759070" cy="152671"/>
          </a:xfrm>
          <a:prstGeom prst="rect">
            <a:avLst/>
          </a:prstGeom>
        </p:spPr>
        <p:txBody>
          <a:bodyPr wrap="square" lIns="0" tIns="0" rIns="0" bIns="0" rtlCol="0">
            <a:spAutoFit/>
          </a:bodyPr>
          <a:lstStyle/>
          <a:p>
            <a:pPr rtl="0">
              <a:lnSpc>
                <a:spcPct val="107000"/>
              </a:lnSpc>
              <a:spcAft>
                <a:spcPts val="800"/>
              </a:spcAft>
            </a:pPr>
            <a:r>
              <a:rPr lang="lv-lv" sz="1000" dirty="0">
                <a:latin typeface="arial" panose="020B0604020202020204" pitchFamily="34" charset="0"/>
                <a:cs typeface="Arial" panose="020B0604020202020204" pitchFamily="34" charset="0"/>
              </a:rPr>
              <a:t>Vienkāršotais procesa pārskats neatspoguļo visas iespējamās problēmas, kuras varētu rasties</a:t>
            </a:r>
            <a:r>
              <a:rPr lang="lv-LV" sz="1000" dirty="0">
                <a:latin typeface="arial" panose="020B0604020202020204" pitchFamily="34" charset="0"/>
                <a:cs typeface="Arial" panose="020B0604020202020204" pitchFamily="34" charset="0"/>
              </a:rPr>
              <a:t> uzņēmējdarbībā</a:t>
            </a:r>
            <a:r>
              <a:rPr lang="lv-lv" sz="1000" dirty="0">
                <a:latin typeface="arial" panose="020B0604020202020204" pitchFamily="34" charset="0"/>
                <a:cs typeface="Arial" panose="020B0604020202020204" pitchFamily="34" charset="0"/>
              </a:rPr>
              <a:t>. Turpiniet lasīt, lai iepazītos ar darbības virzieniem un detalizētu informāciju.   </a:t>
            </a:r>
          </a:p>
        </p:txBody>
      </p:sp>
      <p:graphicFrame>
        <p:nvGraphicFramePr>
          <p:cNvPr id="214" name="Table 6">
            <a:extLst>
              <a:ext uri="{FF2B5EF4-FFF2-40B4-BE49-F238E27FC236}">
                <a16:creationId xmlns:a16="http://schemas.microsoft.com/office/drawing/2014/main" id="{6F09E690-3773-4F11-BB3A-9424F76B342D}"/>
              </a:ext>
            </a:extLst>
          </p:cNvPr>
          <p:cNvGraphicFramePr>
            <a:graphicFrameLocks noGrp="1"/>
          </p:cNvGraphicFramePr>
          <p:nvPr>
            <p:extLst>
              <p:ext uri="{D42A27DB-BD31-4B8C-83A1-F6EECF244321}">
                <p14:modId xmlns:p14="http://schemas.microsoft.com/office/powerpoint/2010/main" val="903995649"/>
              </p:ext>
            </p:extLst>
          </p:nvPr>
        </p:nvGraphicFramePr>
        <p:xfrm>
          <a:off x="421240" y="769006"/>
          <a:ext cx="11501884" cy="799472"/>
        </p:xfrm>
        <a:graphic>
          <a:graphicData uri="http://schemas.openxmlformats.org/drawingml/2006/table">
            <a:tbl>
              <a:tblPr firstRow="1" bandRow="1">
                <a:tableStyleId>{5C22544A-7EE6-4342-B048-85BDC9FD1C3A}</a:tableStyleId>
              </a:tblPr>
              <a:tblGrid>
                <a:gridCol w="1385232">
                  <a:extLst>
                    <a:ext uri="{9D8B030D-6E8A-4147-A177-3AD203B41FA5}">
                      <a16:colId xmlns:a16="http://schemas.microsoft.com/office/drawing/2014/main" val="1291841346"/>
                    </a:ext>
                  </a:extLst>
                </a:gridCol>
                <a:gridCol w="1719765">
                  <a:extLst>
                    <a:ext uri="{9D8B030D-6E8A-4147-A177-3AD203B41FA5}">
                      <a16:colId xmlns:a16="http://schemas.microsoft.com/office/drawing/2014/main" val="327646751"/>
                    </a:ext>
                  </a:extLst>
                </a:gridCol>
                <a:gridCol w="1813815">
                  <a:extLst>
                    <a:ext uri="{9D8B030D-6E8A-4147-A177-3AD203B41FA5}">
                      <a16:colId xmlns:a16="http://schemas.microsoft.com/office/drawing/2014/main" val="3818391005"/>
                    </a:ext>
                  </a:extLst>
                </a:gridCol>
                <a:gridCol w="1615371">
                  <a:extLst>
                    <a:ext uri="{9D8B030D-6E8A-4147-A177-3AD203B41FA5}">
                      <a16:colId xmlns:a16="http://schemas.microsoft.com/office/drawing/2014/main" val="1179059925"/>
                    </a:ext>
                  </a:extLst>
                </a:gridCol>
                <a:gridCol w="4967701">
                  <a:extLst>
                    <a:ext uri="{9D8B030D-6E8A-4147-A177-3AD203B41FA5}">
                      <a16:colId xmlns:a16="http://schemas.microsoft.com/office/drawing/2014/main" val="1450620085"/>
                    </a:ext>
                  </a:extLst>
                </a:gridCol>
              </a:tblGrid>
              <a:tr h="216832">
                <a:tc gridSpan="4">
                  <a:txBody>
                    <a:bodyPr/>
                    <a:lstStyle/>
                    <a:p>
                      <a:pPr rtl="0"/>
                      <a:r>
                        <a:rPr lang="lv-lv" sz="1000" noProof="0" dirty="0">
                          <a:solidFill>
                            <a:schemeClr val="bg1"/>
                          </a:solidFill>
                          <a:hlinkClick r:id="rId5" action="ppaction://hlinksldjump">
                            <a:extLst>
                              <a:ext uri="{A12FA001-AC4F-418D-AE19-62706E023703}">
                                <ahyp:hlinkClr xmlns:ahyp="http://schemas.microsoft.com/office/drawing/2018/hyperlinkcolor" val="tx"/>
                              </a:ext>
                            </a:extLst>
                          </a:hlinkClick>
                        </a:rPr>
                        <a:t>Pieejamie uzraudzības rīki:</a:t>
                      </a:r>
                      <a:endParaRPr lang="en-GB" sz="1000" noProof="0" dirty="0">
                        <a:solidFill>
                          <a:schemeClr val="bg1"/>
                        </a:solidFill>
                      </a:endParaRPr>
                    </a:p>
                  </a:txBody>
                  <a:tcPr anchor="ctr">
                    <a:lnR w="12700" cmpd="sng">
                      <a:noFill/>
                    </a:lnR>
                    <a:solidFill>
                      <a:srgbClr val="990066"/>
                    </a:solidFill>
                  </a:tcPr>
                </a:tc>
                <a:tc hMerge="1">
                  <a:txBody>
                    <a:bodyPr/>
                    <a:lstStyle/>
                    <a:p>
                      <a:pPr rtl="0"/>
                      <a:endParaRPr lang="en-GB"/>
                    </a:p>
                  </a:txBody>
                  <a:tcPr/>
                </a:tc>
                <a:tc hMerge="1">
                  <a:txBody>
                    <a:bodyPr/>
                    <a:lstStyle/>
                    <a:p>
                      <a:pPr rtl="0"/>
                      <a:endParaRPr lang="en-GB"/>
                    </a:p>
                  </a:txBody>
                  <a:tcPr>
                    <a:lnL w="12700" cmpd="sng">
                      <a:noFill/>
                    </a:lnL>
                  </a:tcPr>
                </a:tc>
                <a:tc hMerge="1">
                  <a:txBody>
                    <a:bodyPr/>
                    <a:lstStyle/>
                    <a:p>
                      <a:pPr rtl="0"/>
                      <a:endParaRPr lang="en-GB" dirty="0"/>
                    </a:p>
                  </a:txBody>
                  <a:tcPr/>
                </a:tc>
                <a:tc rowSpan="2">
                  <a:txBody>
                    <a:bodyPr/>
                    <a:lstStyle/>
                    <a:p>
                      <a:pPr marL="628650" indent="0" rtl="0"/>
                      <a:r>
                        <a:rPr lang="lv-lv" sz="1200" b="1" noProof="0" dirty="0">
                          <a:solidFill>
                            <a:schemeClr val="tx1"/>
                          </a:solidFill>
                        </a:rPr>
                        <a:t>CIK BIEŽI </a:t>
                      </a:r>
                      <a:r>
                        <a:rPr lang="en-US" sz="1200" b="1" noProof="0" dirty="0">
                          <a:solidFill>
                            <a:schemeClr val="tx1"/>
                          </a:solidFill>
                        </a:rPr>
                        <a:t>j</a:t>
                      </a:r>
                      <a:r>
                        <a:rPr lang="lv-LV" sz="1200" b="1" noProof="0" dirty="0">
                          <a:solidFill>
                            <a:schemeClr val="tx1"/>
                          </a:solidFill>
                        </a:rPr>
                        <a:t>ūs</a:t>
                      </a:r>
                      <a:r>
                        <a:rPr lang="lv-lv" sz="1200" b="1" noProof="0" dirty="0">
                          <a:solidFill>
                            <a:schemeClr val="tx1"/>
                          </a:solidFill>
                        </a:rPr>
                        <a:t> </a:t>
                      </a:r>
                      <a:r>
                        <a:rPr lang="lv-lv" sz="1200" b="1" noProof="0" dirty="0">
                          <a:solidFill>
                            <a:schemeClr val="tx1"/>
                          </a:solidFill>
                          <a:hlinkClick r:id="rId6" action="ppaction://hlinksldjump">
                            <a:extLst>
                              <a:ext uri="{A12FA001-AC4F-418D-AE19-62706E023703}">
                                <ahyp:hlinkClr xmlns:ahyp="http://schemas.microsoft.com/office/drawing/2018/hyperlinkcolor" val="tx"/>
                              </a:ext>
                            </a:extLst>
                          </a:hlinkClick>
                        </a:rPr>
                        <a:t>uzraugā</a:t>
                      </a:r>
                      <a:r>
                        <a:rPr lang="lv-LV" sz="1200" b="1" noProof="0" dirty="0">
                          <a:solidFill>
                            <a:schemeClr val="tx1"/>
                          </a:solidFill>
                          <a:hlinkClick r:id="rId6" action="ppaction://hlinksldjump">
                            <a:extLst>
                              <a:ext uri="{A12FA001-AC4F-418D-AE19-62706E023703}">
                                <ahyp:hlinkClr xmlns:ahyp="http://schemas.microsoft.com/office/drawing/2018/hyperlinkcolor" val="tx"/>
                              </a:ext>
                            </a:extLst>
                          </a:hlinkClick>
                        </a:rPr>
                        <a:t>t</a:t>
                      </a:r>
                      <a:r>
                        <a:rPr lang="lv-lv" sz="1200" b="1" noProof="0" dirty="0">
                          <a:solidFill>
                            <a:schemeClr val="tx1"/>
                          </a:solidFill>
                          <a:hlinkClick r:id="rId6" action="ppaction://hlinksldjump">
                            <a:extLst>
                              <a:ext uri="{A12FA001-AC4F-418D-AE19-62706E023703}">
                                <ahyp:hlinkClr xmlns:ahyp="http://schemas.microsoft.com/office/drawing/2018/hyperlinkcolor" val="tx"/>
                              </a:ext>
                            </a:extLst>
                          </a:hlinkClick>
                        </a:rPr>
                        <a:t> savu uzņēmējdarbību</a:t>
                      </a:r>
                      <a:r>
                        <a:rPr lang="lv-lv" sz="1200" b="1" noProof="0" dirty="0">
                          <a:solidFill>
                            <a:schemeClr val="tx1"/>
                          </a:solidFill>
                        </a:rPr>
                        <a:t>?</a:t>
                      </a:r>
                    </a:p>
                    <a:p>
                      <a:pPr marL="628650" indent="0" rtl="0"/>
                      <a:endParaRPr lang="en-GB" sz="300" b="1" noProof="0" dirty="0">
                        <a:solidFill>
                          <a:schemeClr val="tx1"/>
                        </a:solidFill>
                      </a:endParaRPr>
                    </a:p>
                    <a:p>
                      <a:pPr marL="628650" indent="0" rtl="0"/>
                      <a:r>
                        <a:rPr lang="lv-lv" sz="1200" b="0" noProof="0" dirty="0">
                          <a:solidFill>
                            <a:schemeClr val="tx1"/>
                          </a:solidFill>
                        </a:rPr>
                        <a:t>Reizi ceturksnī / pusgadā – atkarībā no tā, cik ātri</a:t>
                      </a:r>
                      <a:r>
                        <a:rPr lang="lv-LV" sz="1200" b="0" noProof="0" dirty="0">
                          <a:solidFill>
                            <a:schemeClr val="tx1"/>
                          </a:solidFill>
                        </a:rPr>
                        <a:t> notiek izmaiņas</a:t>
                      </a:r>
                      <a:r>
                        <a:rPr lang="lv-lv" sz="1200" b="0" noProof="0" dirty="0">
                          <a:solidFill>
                            <a:schemeClr val="tx1"/>
                          </a:solidFill>
                        </a:rPr>
                        <a:t> uzņēmējdarbī</a:t>
                      </a:r>
                      <a:r>
                        <a:rPr lang="lv-LV" sz="1200" b="0" noProof="0" dirty="0">
                          <a:solidFill>
                            <a:schemeClr val="tx1"/>
                          </a:solidFill>
                        </a:rPr>
                        <a:t>bā</a:t>
                      </a:r>
                      <a:r>
                        <a:rPr lang="lv-lv" sz="1200" b="0" noProof="0" dirty="0">
                          <a:solidFill>
                            <a:schemeClr val="tx1"/>
                          </a:solidFill>
                        </a:rPr>
                        <a:t>, </a:t>
                      </a:r>
                      <a:r>
                        <a:rPr lang="lv-LV" sz="1200" b="0" noProof="0" dirty="0">
                          <a:solidFill>
                            <a:schemeClr val="tx1"/>
                          </a:solidFill>
                        </a:rPr>
                        <a:t>balstoties</a:t>
                      </a:r>
                      <a:r>
                        <a:rPr lang="lv-lv" sz="1200" b="0" noProof="0" dirty="0">
                          <a:solidFill>
                            <a:schemeClr val="tx1"/>
                          </a:solidFill>
                        </a:rPr>
                        <a:t> uz ārējiem un arī iekšējiem faktoriem. </a:t>
                      </a:r>
                      <a:endParaRPr lang="en-GB" sz="1100" b="0" kern="1200" noProof="0" dirty="0">
                        <a:solidFill>
                          <a:schemeClr val="lt1"/>
                        </a:solidFill>
                        <a:effectLst/>
                        <a:latin typeface="+mn-lt"/>
                        <a:ea typeface="+mn-ea"/>
                        <a:cs typeface="+mn-cs"/>
                      </a:endParaRPr>
                    </a:p>
                  </a:txBody>
                  <a:tcP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5137414"/>
                  </a:ext>
                </a:extLst>
              </a:tr>
              <a:tr h="5556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noProof="0" dirty="0">
                          <a:solidFill>
                            <a:schemeClr val="dk1"/>
                          </a:solidFill>
                          <a:effectLst/>
                          <a:latin typeface="+mn-lt"/>
                          <a:ea typeface="+mn-ea"/>
                          <a:cs typeface="+mn-cs"/>
                        </a:rPr>
                        <a:t>Nodokļu maksātāju reitinga sistēma*</a:t>
                      </a:r>
                    </a:p>
                  </a:txBody>
                  <a:tcPr>
                    <a:lnB w="12700" cmpd="sng">
                      <a:noFill/>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noProof="0" dirty="0">
                          <a:solidFill>
                            <a:schemeClr val="dk1"/>
                          </a:solidFill>
                          <a:effectLst/>
                          <a:latin typeface="+mn-lt"/>
                          <a:ea typeface="+mn-ea"/>
                          <a:cs typeface="+mn-cs"/>
                        </a:rPr>
                        <a:t>Latvijas Bankas </a:t>
                      </a:r>
                      <a:r>
                        <a:rPr lang="lv-LV" sz="1000" b="1" kern="1200" noProof="0" dirty="0">
                          <a:solidFill>
                            <a:schemeClr val="dk1"/>
                          </a:solidFill>
                          <a:effectLst/>
                          <a:latin typeface="+mn-lt"/>
                          <a:ea typeface="+mn-ea"/>
                          <a:cs typeface="+mn-cs"/>
                        </a:rPr>
                        <a:t>K</a:t>
                      </a:r>
                      <a:r>
                        <a:rPr lang="lv-lv" sz="1000" b="1" kern="1200" noProof="0" dirty="0">
                          <a:solidFill>
                            <a:schemeClr val="dk1"/>
                          </a:solidFill>
                          <a:effectLst/>
                          <a:latin typeface="+mn-lt"/>
                          <a:ea typeface="+mn-ea"/>
                          <a:cs typeface="+mn-cs"/>
                        </a:rPr>
                        <a:t>redītu reģistrs</a:t>
                      </a:r>
                    </a:p>
                  </a:txBody>
                  <a:tcPr>
                    <a:lnB w="12700" cmpd="sng">
                      <a:noFill/>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noProof="0" dirty="0">
                          <a:solidFill>
                            <a:schemeClr val="dk1"/>
                          </a:solidFill>
                          <a:effectLst/>
                          <a:latin typeface="+mn-lt"/>
                          <a:ea typeface="+mn-ea"/>
                          <a:cs typeface="+mn-cs"/>
                        </a:rPr>
                        <a:t>Valsts vienotā datorizētā zemesgrāmata**</a:t>
                      </a:r>
                    </a:p>
                  </a:txBody>
                  <a:tcPr>
                    <a:lnB w="12700" cmpd="sng">
                      <a:noFill/>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noProof="0" dirty="0">
                          <a:solidFill>
                            <a:schemeClr val="dk1"/>
                          </a:solidFill>
                          <a:effectLst/>
                          <a:latin typeface="+mn-lt"/>
                          <a:ea typeface="+mn-ea"/>
                          <a:cs typeface="+mn-cs"/>
                        </a:rPr>
                        <a:t>Latvijas Republikas Uzņēmumu reģistrs</a:t>
                      </a:r>
                      <a:endParaRPr lang="lv-lv" sz="1000" b="1" kern="1200" noProof="0" dirty="0">
                        <a:solidFill>
                          <a:schemeClr val="dk1"/>
                        </a:solidFill>
                        <a:effectLst/>
                        <a:latin typeface="+mn-lt"/>
                        <a:ea typeface="+mn-ea"/>
                        <a:cs typeface="+mn-cs"/>
                      </a:endParaRPr>
                    </a:p>
                  </a:txBody>
                  <a:tcPr>
                    <a:lnR w="38100" cap="flat" cmpd="sng" algn="ctr">
                      <a:noFill/>
                      <a:prstDash val="solid"/>
                      <a:round/>
                      <a:headEnd type="none" w="med" len="med"/>
                      <a:tailEnd type="none" w="med" len="med"/>
                    </a:lnR>
                    <a:lnB w="12700" cmpd="sng">
                      <a:noFill/>
                    </a:lnB>
                    <a:solidFill>
                      <a:schemeClr val="bg1">
                        <a:lumMod val="95000"/>
                      </a:schemeClr>
                    </a:solidFill>
                  </a:tcPr>
                </a:tc>
                <a:tc vMerge="1">
                  <a:txBody>
                    <a:bodyPr/>
                    <a:lstStyle/>
                    <a:p>
                      <a:pPr lvl="0" algn="ctr" rtl="0"/>
                      <a:endParaRPr lang="en-GB" sz="1000" kern="1200" dirty="0">
                        <a:solidFill>
                          <a:schemeClr val="dk1"/>
                        </a:solidFill>
                        <a:effectLst/>
                        <a:latin typeface="+mn-lt"/>
                        <a:ea typeface="+mn-ea"/>
                        <a:cs typeface="+mn-cs"/>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9453791"/>
                  </a:ext>
                </a:extLst>
              </a:tr>
            </a:tbl>
          </a:graphicData>
        </a:graphic>
      </p:graphicFrame>
      <p:graphicFrame>
        <p:nvGraphicFramePr>
          <p:cNvPr id="6" name="Table 5">
            <a:extLst>
              <a:ext uri="{FF2B5EF4-FFF2-40B4-BE49-F238E27FC236}">
                <a16:creationId xmlns:a16="http://schemas.microsoft.com/office/drawing/2014/main" id="{AF7A90D3-8D52-4D2D-9A62-87E598BED659}"/>
              </a:ext>
            </a:extLst>
          </p:cNvPr>
          <p:cNvGraphicFramePr>
            <a:graphicFrameLocks noGrp="1"/>
          </p:cNvGraphicFramePr>
          <p:nvPr>
            <p:extLst>
              <p:ext uri="{D42A27DB-BD31-4B8C-83A1-F6EECF244321}">
                <p14:modId xmlns:p14="http://schemas.microsoft.com/office/powerpoint/2010/main" val="791520956"/>
              </p:ext>
            </p:extLst>
          </p:nvPr>
        </p:nvGraphicFramePr>
        <p:xfrm>
          <a:off x="421240" y="1702067"/>
          <a:ext cx="11587592" cy="487680"/>
        </p:xfrm>
        <a:graphic>
          <a:graphicData uri="http://schemas.openxmlformats.org/drawingml/2006/table">
            <a:tbl>
              <a:tblPr firstRow="1" bandRow="1">
                <a:tableStyleId>{5C22544A-7EE6-4342-B048-85BDC9FD1C3A}</a:tableStyleId>
              </a:tblPr>
              <a:tblGrid>
                <a:gridCol w="1383648">
                  <a:extLst>
                    <a:ext uri="{9D8B030D-6E8A-4147-A177-3AD203B41FA5}">
                      <a16:colId xmlns:a16="http://schemas.microsoft.com/office/drawing/2014/main" val="2387906408"/>
                    </a:ext>
                  </a:extLst>
                </a:gridCol>
                <a:gridCol w="1717798">
                  <a:extLst>
                    <a:ext uri="{9D8B030D-6E8A-4147-A177-3AD203B41FA5}">
                      <a16:colId xmlns:a16="http://schemas.microsoft.com/office/drawing/2014/main" val="862963264"/>
                    </a:ext>
                  </a:extLst>
                </a:gridCol>
                <a:gridCol w="1599820">
                  <a:extLst>
                    <a:ext uri="{9D8B030D-6E8A-4147-A177-3AD203B41FA5}">
                      <a16:colId xmlns:a16="http://schemas.microsoft.com/office/drawing/2014/main" val="2784917327"/>
                    </a:ext>
                  </a:extLst>
                </a:gridCol>
                <a:gridCol w="1371600">
                  <a:extLst>
                    <a:ext uri="{9D8B030D-6E8A-4147-A177-3AD203B41FA5}">
                      <a16:colId xmlns:a16="http://schemas.microsoft.com/office/drawing/2014/main" val="1653120786"/>
                    </a:ext>
                  </a:extLst>
                </a:gridCol>
                <a:gridCol w="1222220">
                  <a:extLst>
                    <a:ext uri="{9D8B030D-6E8A-4147-A177-3AD203B41FA5}">
                      <a16:colId xmlns:a16="http://schemas.microsoft.com/office/drawing/2014/main" val="341282525"/>
                    </a:ext>
                  </a:extLst>
                </a:gridCol>
                <a:gridCol w="1397880">
                  <a:extLst>
                    <a:ext uri="{9D8B030D-6E8A-4147-A177-3AD203B41FA5}">
                      <a16:colId xmlns:a16="http://schemas.microsoft.com/office/drawing/2014/main" val="471526739"/>
                    </a:ext>
                  </a:extLst>
                </a:gridCol>
                <a:gridCol w="1397880">
                  <a:extLst>
                    <a:ext uri="{9D8B030D-6E8A-4147-A177-3AD203B41FA5}">
                      <a16:colId xmlns:a16="http://schemas.microsoft.com/office/drawing/2014/main" val="2858873893"/>
                    </a:ext>
                  </a:extLst>
                </a:gridCol>
                <a:gridCol w="1496746">
                  <a:extLst>
                    <a:ext uri="{9D8B030D-6E8A-4147-A177-3AD203B41FA5}">
                      <a16:colId xmlns:a16="http://schemas.microsoft.com/office/drawing/2014/main" val="962333069"/>
                    </a:ext>
                  </a:extLst>
                </a:gridCol>
              </a:tblGrid>
              <a:tr h="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kern="1200" dirty="0">
                          <a:solidFill>
                            <a:schemeClr val="bg1"/>
                          </a:solidFill>
                          <a:effectLst/>
                          <a:latin typeface="+mn-lt"/>
                          <a:ea typeface="+mn-ea"/>
                          <a:cs typeface="+mn-cs"/>
                          <a:hlinkClick r:id="rId7" action="ppaction://hlinksldjump">
                            <a:extLst>
                              <a:ext uri="{A12FA001-AC4F-418D-AE19-62706E023703}">
                                <ahyp:hlinkClr xmlns:ahyp="http://schemas.microsoft.com/office/drawing/2018/hyperlinkcolor" val="tx"/>
                              </a:ext>
                            </a:extLst>
                          </a:hlinkClick>
                        </a:rPr>
                        <a:t>Iekšējie faktori:</a:t>
                      </a:r>
                      <a:endParaRPr lang="en-GB" sz="1000" b="1" dirty="0">
                        <a:solidFill>
                          <a:schemeClr val="bg1"/>
                        </a:solidFill>
                      </a:endParaRPr>
                    </a:p>
                  </a:txBody>
                  <a:tcPr anchor="ct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1859C"/>
                    </a:solidFill>
                  </a:tcPr>
                </a:tc>
                <a:tc hMerge="1">
                  <a:txBody>
                    <a:bodyPr/>
                    <a:lstStyle/>
                    <a:p>
                      <a:pPr rtl="0"/>
                      <a:endParaRPr lang="en-GB" dirty="0"/>
                    </a:p>
                  </a:txBody>
                  <a:tcP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1859C"/>
                    </a:solidFill>
                  </a:tcPr>
                </a:tc>
                <a:tc gridSpan="6">
                  <a:txBody>
                    <a:bodyPr/>
                    <a:lstStyle/>
                    <a:p>
                      <a:pPr rtl="0"/>
                      <a:r>
                        <a:rPr lang="lv-lv" sz="1000" dirty="0">
                          <a:solidFill>
                            <a:schemeClr val="bg1"/>
                          </a:solidFill>
                          <a:hlinkClick r:id="rId7" action="ppaction://hlinksldjump">
                            <a:extLst>
                              <a:ext uri="{A12FA001-AC4F-418D-AE19-62706E023703}">
                                <ahyp:hlinkClr xmlns:ahyp="http://schemas.microsoft.com/office/drawing/2018/hyperlinkcolor" val="tx"/>
                              </a:ext>
                            </a:extLst>
                          </a:hlinkClick>
                        </a:rPr>
                        <a:t>Ārējie faktori:</a:t>
                      </a:r>
                      <a:endParaRPr lang="en-GB" sz="1000" dirty="0">
                        <a:solidFill>
                          <a:schemeClr val="bg1"/>
                        </a:solidFill>
                      </a:endParaRPr>
                    </a:p>
                  </a:txBody>
                  <a:tcP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p>
                  </a:txBody>
                  <a:tcP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p>
                  </a:txBody>
                  <a:tcP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p>
                  </a:txBody>
                  <a:tcP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p>
                  </a:txBody>
                  <a:tcP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p>
                  </a:txBody>
                  <a:tcPr>
                    <a:lnL w="12700" cmpd="sng">
                      <a:noFill/>
                    </a:lnL>
                    <a:lnR w="38100" cap="flat" cmpd="sng" algn="ctr">
                      <a:no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917220935"/>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a:t>Finanšu</a:t>
                      </a:r>
                      <a:endParaRPr lang="en-GB" sz="1000" b="1" dirty="0"/>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dirty="0">
                          <a:solidFill>
                            <a:schemeClr val="dk1"/>
                          </a:solidFill>
                          <a:latin typeface="+mn-lt"/>
                          <a:ea typeface="+mn-ea"/>
                          <a:cs typeface="+mn-cs"/>
                        </a:rPr>
                        <a:t>Nefinanšu</a:t>
                      </a:r>
                      <a:endParaRPr lang="en-GB" sz="1000" b="1" kern="1200" dirty="0">
                        <a:solidFill>
                          <a:schemeClr val="dk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dirty="0">
                          <a:solidFill>
                            <a:schemeClr val="dk1"/>
                          </a:solidFill>
                          <a:latin typeface="+mn-lt"/>
                          <a:ea typeface="+mn-ea"/>
                          <a:cs typeface="+mn-cs"/>
                        </a:rPr>
                        <a:t>Normatīvie akti</a:t>
                      </a:r>
                      <a:endParaRPr lang="en-GB" sz="1000" b="1" kern="1200" dirty="0">
                        <a:solidFill>
                          <a:schemeClr val="dk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dirty="0">
                          <a:solidFill>
                            <a:schemeClr val="dk1"/>
                          </a:solidFill>
                          <a:latin typeface="+mn-lt"/>
                          <a:ea typeface="+mn-ea"/>
                          <a:cs typeface="+mn-cs"/>
                        </a:rPr>
                        <a:t>Nozares un vides</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dirty="0">
                          <a:solidFill>
                            <a:schemeClr val="dk1"/>
                          </a:solidFill>
                          <a:latin typeface="+mn-lt"/>
                          <a:ea typeface="+mn-ea"/>
                          <a:cs typeface="+mn-cs"/>
                        </a:rPr>
                        <a:t>Cikliskie</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a:solidFill>
                            <a:schemeClr val="dk1"/>
                          </a:solidFill>
                          <a:latin typeface="+mn-lt"/>
                          <a:ea typeface="+mn-ea"/>
                          <a:cs typeface="+mn-cs"/>
                        </a:rPr>
                        <a:t>Klienti</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a:solidFill>
                            <a:schemeClr val="dk1"/>
                          </a:solidFill>
                          <a:latin typeface="+mn-lt"/>
                          <a:ea typeface="+mn-ea"/>
                          <a:cs typeface="+mn-cs"/>
                        </a:rPr>
                        <a:t>Piegādātāji</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000" b="1" kern="1200" dirty="0">
                          <a:solidFill>
                            <a:schemeClr val="dk1"/>
                          </a:solidFill>
                          <a:latin typeface="+mn-lt"/>
                          <a:ea typeface="+mn-ea"/>
                          <a:cs typeface="+mn-cs"/>
                        </a:rPr>
                        <a:t>Konkurenti</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46844348"/>
                  </a:ext>
                </a:extLst>
              </a:tr>
            </a:tbl>
          </a:graphicData>
        </a:graphic>
      </p:graphicFrame>
      <p:grpSp>
        <p:nvGrpSpPr>
          <p:cNvPr id="52" name="Group 51">
            <a:extLst>
              <a:ext uri="{FF2B5EF4-FFF2-40B4-BE49-F238E27FC236}">
                <a16:creationId xmlns:a16="http://schemas.microsoft.com/office/drawing/2014/main" id="{FE1EC707-F575-4FE1-BA57-1B060D27A7D1}"/>
              </a:ext>
            </a:extLst>
          </p:cNvPr>
          <p:cNvGrpSpPr/>
          <p:nvPr/>
        </p:nvGrpSpPr>
        <p:grpSpPr>
          <a:xfrm>
            <a:off x="7145071" y="840721"/>
            <a:ext cx="409950" cy="408726"/>
            <a:chOff x="10537130" y="1756658"/>
            <a:chExt cx="457200" cy="457200"/>
          </a:xfrm>
          <a:solidFill>
            <a:srgbClr val="990066"/>
          </a:solidFill>
        </p:grpSpPr>
        <p:sp>
          <p:nvSpPr>
            <p:cNvPr id="53" name="Freeform 22">
              <a:extLst>
                <a:ext uri="{FF2B5EF4-FFF2-40B4-BE49-F238E27FC236}">
                  <a16:creationId xmlns:a16="http://schemas.microsoft.com/office/drawing/2014/main" id="{D47A4330-5154-4EB8-8AA2-2C2E6C853170}"/>
                </a:ext>
              </a:extLst>
            </p:cNvPr>
            <p:cNvSpPr>
              <a:spLocks noEditPoints="1"/>
            </p:cNvSpPr>
            <p:nvPr/>
          </p:nvSpPr>
          <p:spPr bwMode="auto">
            <a:xfrm>
              <a:off x="10537130" y="1756658"/>
              <a:ext cx="457200" cy="457200"/>
            </a:xfrm>
            <a:custGeom>
              <a:avLst/>
              <a:gdLst>
                <a:gd name="T0" fmla="*/ 0 w 302"/>
                <a:gd name="T1" fmla="*/ 0 h 302"/>
                <a:gd name="T2" fmla="*/ 0 w 302"/>
                <a:gd name="T3" fmla="*/ 302 h 302"/>
                <a:gd name="T4" fmla="*/ 302 w 302"/>
                <a:gd name="T5" fmla="*/ 302 h 302"/>
                <a:gd name="T6" fmla="*/ 302 w 302"/>
                <a:gd name="T7" fmla="*/ 0 h 302"/>
                <a:gd name="T8" fmla="*/ 0 w 302"/>
                <a:gd name="T9" fmla="*/ 0 h 302"/>
                <a:gd name="T10" fmla="*/ 289 w 302"/>
                <a:gd name="T11" fmla="*/ 289 h 302"/>
                <a:gd name="T12" fmla="*/ 13 w 302"/>
                <a:gd name="T13" fmla="*/ 289 h 302"/>
                <a:gd name="T14" fmla="*/ 13 w 302"/>
                <a:gd name="T15" fmla="*/ 13 h 302"/>
                <a:gd name="T16" fmla="*/ 289 w 302"/>
                <a:gd name="T17" fmla="*/ 13 h 302"/>
                <a:gd name="T18" fmla="*/ 289 w 302"/>
                <a:gd name="T19" fmla="*/ 28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02">
                  <a:moveTo>
                    <a:pt x="0" y="0"/>
                  </a:moveTo>
                  <a:lnTo>
                    <a:pt x="0" y="302"/>
                  </a:lnTo>
                  <a:lnTo>
                    <a:pt x="302" y="302"/>
                  </a:lnTo>
                  <a:lnTo>
                    <a:pt x="302" y="0"/>
                  </a:lnTo>
                  <a:lnTo>
                    <a:pt x="0" y="0"/>
                  </a:lnTo>
                  <a:close/>
                  <a:moveTo>
                    <a:pt x="289" y="289"/>
                  </a:moveTo>
                  <a:lnTo>
                    <a:pt x="13" y="289"/>
                  </a:lnTo>
                  <a:lnTo>
                    <a:pt x="13" y="13"/>
                  </a:lnTo>
                  <a:lnTo>
                    <a:pt x="289" y="13"/>
                  </a:lnTo>
                  <a:lnTo>
                    <a:pt x="289" y="2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dirty="0"/>
            </a:p>
          </p:txBody>
        </p:sp>
        <p:sp>
          <p:nvSpPr>
            <p:cNvPr id="54" name="Freeform 23">
              <a:extLst>
                <a:ext uri="{FF2B5EF4-FFF2-40B4-BE49-F238E27FC236}">
                  <a16:creationId xmlns:a16="http://schemas.microsoft.com/office/drawing/2014/main" id="{241308BA-F983-44F4-8FD2-FF2CEE461D19}"/>
                </a:ext>
              </a:extLst>
            </p:cNvPr>
            <p:cNvSpPr>
              <a:spLocks noEditPoints="1"/>
            </p:cNvSpPr>
            <p:nvPr/>
          </p:nvSpPr>
          <p:spPr bwMode="auto">
            <a:xfrm>
              <a:off x="10677923" y="1844465"/>
              <a:ext cx="175613" cy="280073"/>
            </a:xfrm>
            <a:custGeom>
              <a:avLst/>
              <a:gdLst>
                <a:gd name="T0" fmla="*/ 0 w 221"/>
                <a:gd name="T1" fmla="*/ 118 h 354"/>
                <a:gd name="T2" fmla="*/ 8 w 221"/>
                <a:gd name="T3" fmla="*/ 70 h 354"/>
                <a:gd name="T4" fmla="*/ 31 w 221"/>
                <a:gd name="T5" fmla="*/ 33 h 354"/>
                <a:gd name="T6" fmla="*/ 68 w 221"/>
                <a:gd name="T7" fmla="*/ 9 h 354"/>
                <a:gd name="T8" fmla="*/ 116 w 221"/>
                <a:gd name="T9" fmla="*/ 0 h 354"/>
                <a:gd name="T10" fmla="*/ 157 w 221"/>
                <a:gd name="T11" fmla="*/ 7 h 354"/>
                <a:gd name="T12" fmla="*/ 191 w 221"/>
                <a:gd name="T13" fmla="*/ 26 h 354"/>
                <a:gd name="T14" fmla="*/ 213 w 221"/>
                <a:gd name="T15" fmla="*/ 56 h 354"/>
                <a:gd name="T16" fmla="*/ 221 w 221"/>
                <a:gd name="T17" fmla="*/ 98 h 354"/>
                <a:gd name="T18" fmla="*/ 218 w 221"/>
                <a:gd name="T19" fmla="*/ 127 h 354"/>
                <a:gd name="T20" fmla="*/ 208 w 221"/>
                <a:gd name="T21" fmla="*/ 148 h 354"/>
                <a:gd name="T22" fmla="*/ 194 w 221"/>
                <a:gd name="T23" fmla="*/ 164 h 354"/>
                <a:gd name="T24" fmla="*/ 179 w 221"/>
                <a:gd name="T25" fmla="*/ 178 h 354"/>
                <a:gd name="T26" fmla="*/ 162 w 221"/>
                <a:gd name="T27" fmla="*/ 193 h 354"/>
                <a:gd name="T28" fmla="*/ 148 w 221"/>
                <a:gd name="T29" fmla="*/ 209 h 354"/>
                <a:gd name="T30" fmla="*/ 139 w 221"/>
                <a:gd name="T31" fmla="*/ 231 h 354"/>
                <a:gd name="T32" fmla="*/ 136 w 221"/>
                <a:gd name="T33" fmla="*/ 260 h 354"/>
                <a:gd name="T34" fmla="*/ 84 w 221"/>
                <a:gd name="T35" fmla="*/ 260 h 354"/>
                <a:gd name="T36" fmla="*/ 86 w 221"/>
                <a:gd name="T37" fmla="*/ 224 h 354"/>
                <a:gd name="T38" fmla="*/ 93 w 221"/>
                <a:gd name="T39" fmla="*/ 198 h 354"/>
                <a:gd name="T40" fmla="*/ 105 w 221"/>
                <a:gd name="T41" fmla="*/ 178 h 354"/>
                <a:gd name="T42" fmla="*/ 122 w 221"/>
                <a:gd name="T43" fmla="*/ 162 h 354"/>
                <a:gd name="T44" fmla="*/ 136 w 221"/>
                <a:gd name="T45" fmla="*/ 149 h 354"/>
                <a:gd name="T46" fmla="*/ 149 w 221"/>
                <a:gd name="T47" fmla="*/ 136 h 354"/>
                <a:gd name="T48" fmla="*/ 158 w 221"/>
                <a:gd name="T49" fmla="*/ 121 h 354"/>
                <a:gd name="T50" fmla="*/ 161 w 221"/>
                <a:gd name="T51" fmla="*/ 100 h 354"/>
                <a:gd name="T52" fmla="*/ 156 w 221"/>
                <a:gd name="T53" fmla="*/ 75 h 354"/>
                <a:gd name="T54" fmla="*/ 143 w 221"/>
                <a:gd name="T55" fmla="*/ 58 h 354"/>
                <a:gd name="T56" fmla="*/ 128 w 221"/>
                <a:gd name="T57" fmla="*/ 49 h 354"/>
                <a:gd name="T58" fmla="*/ 113 w 221"/>
                <a:gd name="T59" fmla="*/ 46 h 354"/>
                <a:gd name="T60" fmla="*/ 69 w 221"/>
                <a:gd name="T61" fmla="*/ 66 h 354"/>
                <a:gd name="T62" fmla="*/ 55 w 221"/>
                <a:gd name="T63" fmla="*/ 118 h 354"/>
                <a:gd name="T64" fmla="*/ 0 w 221"/>
                <a:gd name="T65" fmla="*/ 118 h 354"/>
                <a:gd name="T66" fmla="*/ 77 w 221"/>
                <a:gd name="T67" fmla="*/ 293 h 354"/>
                <a:gd name="T68" fmla="*/ 141 w 221"/>
                <a:gd name="T69" fmla="*/ 293 h 354"/>
                <a:gd name="T70" fmla="*/ 141 w 221"/>
                <a:gd name="T71" fmla="*/ 354 h 354"/>
                <a:gd name="T72" fmla="*/ 77 w 221"/>
                <a:gd name="T73" fmla="*/ 354 h 354"/>
                <a:gd name="T74" fmla="*/ 77 w 221"/>
                <a:gd name="T75" fmla="*/ 293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1" h="354">
                  <a:moveTo>
                    <a:pt x="0" y="118"/>
                  </a:moveTo>
                  <a:cubicBezTo>
                    <a:pt x="0" y="100"/>
                    <a:pt x="2" y="84"/>
                    <a:pt x="8" y="70"/>
                  </a:cubicBezTo>
                  <a:cubicBezTo>
                    <a:pt x="13" y="55"/>
                    <a:pt x="21" y="43"/>
                    <a:pt x="31" y="33"/>
                  </a:cubicBezTo>
                  <a:cubicBezTo>
                    <a:pt x="41" y="22"/>
                    <a:pt x="53" y="14"/>
                    <a:pt x="68" y="9"/>
                  </a:cubicBezTo>
                  <a:cubicBezTo>
                    <a:pt x="82" y="3"/>
                    <a:pt x="98" y="0"/>
                    <a:pt x="116" y="0"/>
                  </a:cubicBezTo>
                  <a:cubicBezTo>
                    <a:pt x="131" y="0"/>
                    <a:pt x="144" y="2"/>
                    <a:pt x="157" y="7"/>
                  </a:cubicBezTo>
                  <a:cubicBezTo>
                    <a:pt x="170" y="11"/>
                    <a:pt x="181" y="17"/>
                    <a:pt x="191" y="26"/>
                  </a:cubicBezTo>
                  <a:cubicBezTo>
                    <a:pt x="200" y="34"/>
                    <a:pt x="208" y="44"/>
                    <a:pt x="213" y="56"/>
                  </a:cubicBezTo>
                  <a:cubicBezTo>
                    <a:pt x="219" y="69"/>
                    <a:pt x="221" y="82"/>
                    <a:pt x="221" y="98"/>
                  </a:cubicBezTo>
                  <a:cubicBezTo>
                    <a:pt x="221" y="109"/>
                    <a:pt x="220" y="119"/>
                    <a:pt x="218" y="127"/>
                  </a:cubicBezTo>
                  <a:cubicBezTo>
                    <a:pt x="215" y="135"/>
                    <a:pt x="212" y="143"/>
                    <a:pt x="208" y="148"/>
                  </a:cubicBezTo>
                  <a:cubicBezTo>
                    <a:pt x="204" y="154"/>
                    <a:pt x="199" y="160"/>
                    <a:pt x="194" y="164"/>
                  </a:cubicBezTo>
                  <a:cubicBezTo>
                    <a:pt x="189" y="169"/>
                    <a:pt x="184" y="174"/>
                    <a:pt x="179" y="178"/>
                  </a:cubicBezTo>
                  <a:cubicBezTo>
                    <a:pt x="173" y="183"/>
                    <a:pt x="167" y="188"/>
                    <a:pt x="162" y="193"/>
                  </a:cubicBezTo>
                  <a:cubicBezTo>
                    <a:pt x="157" y="198"/>
                    <a:pt x="152" y="203"/>
                    <a:pt x="148" y="209"/>
                  </a:cubicBezTo>
                  <a:cubicBezTo>
                    <a:pt x="144" y="215"/>
                    <a:pt x="141" y="222"/>
                    <a:pt x="139" y="231"/>
                  </a:cubicBezTo>
                  <a:cubicBezTo>
                    <a:pt x="137" y="239"/>
                    <a:pt x="136" y="248"/>
                    <a:pt x="136" y="260"/>
                  </a:cubicBezTo>
                  <a:cubicBezTo>
                    <a:pt x="84" y="260"/>
                    <a:pt x="84" y="260"/>
                    <a:pt x="84" y="260"/>
                  </a:cubicBezTo>
                  <a:cubicBezTo>
                    <a:pt x="84" y="246"/>
                    <a:pt x="85" y="234"/>
                    <a:pt x="86" y="224"/>
                  </a:cubicBezTo>
                  <a:cubicBezTo>
                    <a:pt x="88" y="214"/>
                    <a:pt x="90" y="206"/>
                    <a:pt x="93" y="198"/>
                  </a:cubicBezTo>
                  <a:cubicBezTo>
                    <a:pt x="96" y="191"/>
                    <a:pt x="100" y="184"/>
                    <a:pt x="105" y="178"/>
                  </a:cubicBezTo>
                  <a:cubicBezTo>
                    <a:pt x="110" y="173"/>
                    <a:pt x="115" y="167"/>
                    <a:pt x="122" y="162"/>
                  </a:cubicBezTo>
                  <a:cubicBezTo>
                    <a:pt x="127" y="157"/>
                    <a:pt x="132" y="153"/>
                    <a:pt x="136" y="149"/>
                  </a:cubicBezTo>
                  <a:cubicBezTo>
                    <a:pt x="141" y="145"/>
                    <a:pt x="145" y="141"/>
                    <a:pt x="149" y="136"/>
                  </a:cubicBezTo>
                  <a:cubicBezTo>
                    <a:pt x="153" y="132"/>
                    <a:pt x="156" y="126"/>
                    <a:pt x="158" y="121"/>
                  </a:cubicBezTo>
                  <a:cubicBezTo>
                    <a:pt x="160" y="115"/>
                    <a:pt x="161" y="108"/>
                    <a:pt x="161" y="100"/>
                  </a:cubicBezTo>
                  <a:cubicBezTo>
                    <a:pt x="161" y="90"/>
                    <a:pt x="159" y="82"/>
                    <a:pt x="156" y="75"/>
                  </a:cubicBezTo>
                  <a:cubicBezTo>
                    <a:pt x="152" y="68"/>
                    <a:pt x="148" y="62"/>
                    <a:pt x="143" y="58"/>
                  </a:cubicBezTo>
                  <a:cubicBezTo>
                    <a:pt x="139" y="54"/>
                    <a:pt x="133" y="51"/>
                    <a:pt x="128" y="49"/>
                  </a:cubicBezTo>
                  <a:cubicBezTo>
                    <a:pt x="122" y="47"/>
                    <a:pt x="118" y="46"/>
                    <a:pt x="113" y="46"/>
                  </a:cubicBezTo>
                  <a:cubicBezTo>
                    <a:pt x="93" y="46"/>
                    <a:pt x="79" y="53"/>
                    <a:pt x="69" y="66"/>
                  </a:cubicBezTo>
                  <a:cubicBezTo>
                    <a:pt x="60" y="79"/>
                    <a:pt x="55" y="96"/>
                    <a:pt x="55" y="118"/>
                  </a:cubicBezTo>
                  <a:lnTo>
                    <a:pt x="0" y="118"/>
                  </a:lnTo>
                  <a:close/>
                  <a:moveTo>
                    <a:pt x="77" y="293"/>
                  </a:moveTo>
                  <a:cubicBezTo>
                    <a:pt x="141" y="293"/>
                    <a:pt x="141" y="293"/>
                    <a:pt x="141" y="293"/>
                  </a:cubicBezTo>
                  <a:cubicBezTo>
                    <a:pt x="141" y="354"/>
                    <a:pt x="141" y="354"/>
                    <a:pt x="141" y="354"/>
                  </a:cubicBezTo>
                  <a:cubicBezTo>
                    <a:pt x="77" y="354"/>
                    <a:pt x="77" y="354"/>
                    <a:pt x="77" y="354"/>
                  </a:cubicBezTo>
                  <a:lnTo>
                    <a:pt x="77" y="2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dirty="0"/>
            </a:p>
          </p:txBody>
        </p:sp>
      </p:grpSp>
      <p:sp>
        <p:nvSpPr>
          <p:cNvPr id="55" name="Slide Number Placeholder 5">
            <a:extLst>
              <a:ext uri="{FF2B5EF4-FFF2-40B4-BE49-F238E27FC236}">
                <a16:creationId xmlns:a16="http://schemas.microsoft.com/office/drawing/2014/main" id="{768E33CC-4C23-4F57-9F26-88450BBAE49C}"/>
              </a:ext>
            </a:extLst>
          </p:cNvPr>
          <p:cNvSpPr txBox="1">
            <a:spLocks/>
          </p:cNvSpPr>
          <p:nvPr/>
        </p:nvSpPr>
        <p:spPr>
          <a:xfrm>
            <a:off x="9040813" y="6470671"/>
            <a:ext cx="2743200" cy="123111"/>
          </a:xfrm>
          <a:prstGeom prst="rect">
            <a:avLst/>
          </a:prstGeom>
        </p:spPr>
        <p:txBody>
          <a:bodyPr vert="horz" lIns="0" tIns="0" rIns="0" bIns="0" rtlCol="0" anchor="ctr">
            <a:spAutoFit/>
          </a:bodyPr>
          <a:lstStyle>
            <a:defPPr>
              <a:defRPr lang="en-US"/>
            </a:defPPr>
            <a:lvl1pPr marL="0" algn="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E81276B6-4034-4841-805E-541AB8384CBA}" type="slidenum">
              <a:rPr lang="en-GB" smtClean="0"/>
              <a:pPr rtl="0"/>
              <a:t>4</a:t>
            </a:fld>
            <a:endParaRPr lang="en-GB" dirty="0"/>
          </a:p>
        </p:txBody>
      </p:sp>
      <p:grpSp>
        <p:nvGrpSpPr>
          <p:cNvPr id="88" name="Group 87">
            <a:extLst>
              <a:ext uri="{FF2B5EF4-FFF2-40B4-BE49-F238E27FC236}">
                <a16:creationId xmlns:a16="http://schemas.microsoft.com/office/drawing/2014/main" id="{48E2CEAD-264F-4B9D-A6A1-86DCDBE85874}"/>
              </a:ext>
            </a:extLst>
          </p:cNvPr>
          <p:cNvGrpSpPr/>
          <p:nvPr/>
        </p:nvGrpSpPr>
        <p:grpSpPr>
          <a:xfrm>
            <a:off x="555469" y="1966042"/>
            <a:ext cx="241710" cy="220773"/>
            <a:chOff x="1399942" y="16036142"/>
            <a:chExt cx="451691" cy="354113"/>
          </a:xfrm>
          <a:solidFill>
            <a:srgbClr val="01859C"/>
          </a:solidFill>
        </p:grpSpPr>
        <p:sp>
          <p:nvSpPr>
            <p:cNvPr id="89" name="Freeform 373">
              <a:extLst>
                <a:ext uri="{FF2B5EF4-FFF2-40B4-BE49-F238E27FC236}">
                  <a16:creationId xmlns:a16="http://schemas.microsoft.com/office/drawing/2014/main" id="{A16B6BDF-6A71-460A-B241-EE5FB94D55B8}"/>
                </a:ext>
              </a:extLst>
            </p:cNvPr>
            <p:cNvSpPr>
              <a:spLocks noEditPoints="1"/>
            </p:cNvSpPr>
            <p:nvPr/>
          </p:nvSpPr>
          <p:spPr bwMode="auto">
            <a:xfrm>
              <a:off x="1399942" y="16036142"/>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b="1" dirty="0">
                <a:latin typeface="arial" panose="020B0604020202020204" pitchFamily="34" charset="0"/>
              </a:endParaRPr>
            </a:p>
          </p:txBody>
        </p:sp>
        <p:sp>
          <p:nvSpPr>
            <p:cNvPr id="90" name="Freeform 374">
              <a:extLst>
                <a:ext uri="{FF2B5EF4-FFF2-40B4-BE49-F238E27FC236}">
                  <a16:creationId xmlns:a16="http://schemas.microsoft.com/office/drawing/2014/main" id="{25194284-5CFA-47A2-A5CE-8B30C74B14E0}"/>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GB" b="1" dirty="0">
                <a:latin typeface="arial" panose="020B0604020202020204" pitchFamily="34" charset="0"/>
              </a:endParaRPr>
            </a:p>
          </p:txBody>
        </p:sp>
      </p:grpSp>
      <p:sp>
        <p:nvSpPr>
          <p:cNvPr id="91" name="Freeform 33">
            <a:extLst>
              <a:ext uri="{FF2B5EF4-FFF2-40B4-BE49-F238E27FC236}">
                <a16:creationId xmlns:a16="http://schemas.microsoft.com/office/drawing/2014/main" id="{46222D6C-8948-4344-A367-3E3834B5F8D3}"/>
              </a:ext>
            </a:extLst>
          </p:cNvPr>
          <p:cNvSpPr>
            <a:spLocks noChangeAspect="1" noEditPoints="1"/>
          </p:cNvSpPr>
          <p:nvPr/>
        </p:nvSpPr>
        <p:spPr bwMode="auto">
          <a:xfrm>
            <a:off x="2035121" y="1979673"/>
            <a:ext cx="157108" cy="193511"/>
          </a:xfrm>
          <a:custGeom>
            <a:avLst/>
            <a:gdLst>
              <a:gd name="T0" fmla="*/ 150 w 162"/>
              <a:gd name="T1" fmla="*/ 186 h 200"/>
              <a:gd name="T2" fmla="*/ 149 w 162"/>
              <a:gd name="T3" fmla="*/ 187 h 200"/>
              <a:gd name="T4" fmla="*/ 13 w 162"/>
              <a:gd name="T5" fmla="*/ 187 h 200"/>
              <a:gd name="T6" fmla="*/ 12 w 162"/>
              <a:gd name="T7" fmla="*/ 186 h 200"/>
              <a:gd name="T8" fmla="*/ 12 w 162"/>
              <a:gd name="T9" fmla="*/ 13 h 200"/>
              <a:gd name="T10" fmla="*/ 13 w 162"/>
              <a:gd name="T11" fmla="*/ 12 h 200"/>
              <a:gd name="T12" fmla="*/ 149 w 162"/>
              <a:gd name="T13" fmla="*/ 12 h 200"/>
              <a:gd name="T14" fmla="*/ 150 w 162"/>
              <a:gd name="T15" fmla="*/ 13 h 200"/>
              <a:gd name="T16" fmla="*/ 150 w 162"/>
              <a:gd name="T17" fmla="*/ 186 h 200"/>
              <a:gd name="T18" fmla="*/ 149 w 162"/>
              <a:gd name="T19" fmla="*/ 0 h 200"/>
              <a:gd name="T20" fmla="*/ 13 w 162"/>
              <a:gd name="T21" fmla="*/ 0 h 200"/>
              <a:gd name="T22" fmla="*/ 0 w 162"/>
              <a:gd name="T23" fmla="*/ 13 h 200"/>
              <a:gd name="T24" fmla="*/ 0 w 162"/>
              <a:gd name="T25" fmla="*/ 186 h 200"/>
              <a:gd name="T26" fmla="*/ 13 w 162"/>
              <a:gd name="T27" fmla="*/ 200 h 200"/>
              <a:gd name="T28" fmla="*/ 149 w 162"/>
              <a:gd name="T29" fmla="*/ 200 h 200"/>
              <a:gd name="T30" fmla="*/ 162 w 162"/>
              <a:gd name="T31" fmla="*/ 186 h 200"/>
              <a:gd name="T32" fmla="*/ 162 w 162"/>
              <a:gd name="T33" fmla="*/ 13 h 200"/>
              <a:gd name="T34" fmla="*/ 149 w 162"/>
              <a:gd name="T35" fmla="*/ 0 h 200"/>
              <a:gd name="T36" fmla="*/ 31 w 162"/>
              <a:gd name="T37" fmla="*/ 87 h 200"/>
              <a:gd name="T38" fmla="*/ 131 w 162"/>
              <a:gd name="T39" fmla="*/ 87 h 200"/>
              <a:gd name="T40" fmla="*/ 131 w 162"/>
              <a:gd name="T41" fmla="*/ 75 h 200"/>
              <a:gd name="T42" fmla="*/ 31 w 162"/>
              <a:gd name="T43" fmla="*/ 75 h 200"/>
              <a:gd name="T44" fmla="*/ 31 w 162"/>
              <a:gd name="T45" fmla="*/ 87 h 200"/>
              <a:gd name="T46" fmla="*/ 31 w 162"/>
              <a:gd name="T47" fmla="*/ 125 h 200"/>
              <a:gd name="T48" fmla="*/ 131 w 162"/>
              <a:gd name="T49" fmla="*/ 125 h 200"/>
              <a:gd name="T50" fmla="*/ 131 w 162"/>
              <a:gd name="T51" fmla="*/ 112 h 200"/>
              <a:gd name="T52" fmla="*/ 31 w 162"/>
              <a:gd name="T53" fmla="*/ 112 h 200"/>
              <a:gd name="T54" fmla="*/ 31 w 162"/>
              <a:gd name="T55" fmla="*/ 125 h 200"/>
              <a:gd name="T56" fmla="*/ 31 w 162"/>
              <a:gd name="T57" fmla="*/ 50 h 200"/>
              <a:gd name="T58" fmla="*/ 81 w 162"/>
              <a:gd name="T59" fmla="*/ 50 h 200"/>
              <a:gd name="T60" fmla="*/ 81 w 162"/>
              <a:gd name="T61" fmla="*/ 37 h 200"/>
              <a:gd name="T62" fmla="*/ 31 w 162"/>
              <a:gd name="T63" fmla="*/ 37 h 200"/>
              <a:gd name="T64" fmla="*/ 31 w 162"/>
              <a:gd name="T65" fmla="*/ 5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200">
                <a:moveTo>
                  <a:pt x="150" y="186"/>
                </a:moveTo>
                <a:cubicBezTo>
                  <a:pt x="150" y="187"/>
                  <a:pt x="150" y="187"/>
                  <a:pt x="149" y="187"/>
                </a:cubicBezTo>
                <a:cubicBezTo>
                  <a:pt x="13" y="187"/>
                  <a:pt x="13" y="187"/>
                  <a:pt x="13" y="187"/>
                </a:cubicBezTo>
                <a:cubicBezTo>
                  <a:pt x="13" y="187"/>
                  <a:pt x="12" y="187"/>
                  <a:pt x="12" y="186"/>
                </a:cubicBezTo>
                <a:cubicBezTo>
                  <a:pt x="12" y="13"/>
                  <a:pt x="12" y="13"/>
                  <a:pt x="12" y="13"/>
                </a:cubicBezTo>
                <a:cubicBezTo>
                  <a:pt x="12" y="12"/>
                  <a:pt x="13" y="12"/>
                  <a:pt x="13" y="12"/>
                </a:cubicBezTo>
                <a:cubicBezTo>
                  <a:pt x="149" y="12"/>
                  <a:pt x="149" y="12"/>
                  <a:pt x="149" y="12"/>
                </a:cubicBezTo>
                <a:cubicBezTo>
                  <a:pt x="150" y="12"/>
                  <a:pt x="150" y="12"/>
                  <a:pt x="150" y="13"/>
                </a:cubicBezTo>
                <a:lnTo>
                  <a:pt x="150" y="186"/>
                </a:lnTo>
                <a:close/>
                <a:moveTo>
                  <a:pt x="149" y="0"/>
                </a:moveTo>
                <a:cubicBezTo>
                  <a:pt x="13" y="0"/>
                  <a:pt x="13" y="0"/>
                  <a:pt x="13" y="0"/>
                </a:cubicBezTo>
                <a:cubicBezTo>
                  <a:pt x="6" y="0"/>
                  <a:pt x="0" y="6"/>
                  <a:pt x="0" y="13"/>
                </a:cubicBezTo>
                <a:cubicBezTo>
                  <a:pt x="0" y="186"/>
                  <a:pt x="0" y="186"/>
                  <a:pt x="0" y="186"/>
                </a:cubicBezTo>
                <a:cubicBezTo>
                  <a:pt x="0" y="194"/>
                  <a:pt x="6" y="200"/>
                  <a:pt x="13" y="200"/>
                </a:cubicBezTo>
                <a:cubicBezTo>
                  <a:pt x="149" y="200"/>
                  <a:pt x="149" y="200"/>
                  <a:pt x="149" y="200"/>
                </a:cubicBezTo>
                <a:cubicBezTo>
                  <a:pt x="157" y="200"/>
                  <a:pt x="162" y="194"/>
                  <a:pt x="162" y="186"/>
                </a:cubicBezTo>
                <a:cubicBezTo>
                  <a:pt x="162" y="13"/>
                  <a:pt x="162" y="13"/>
                  <a:pt x="162" y="13"/>
                </a:cubicBezTo>
                <a:cubicBezTo>
                  <a:pt x="162" y="6"/>
                  <a:pt x="157" y="0"/>
                  <a:pt x="149" y="0"/>
                </a:cubicBezTo>
                <a:close/>
                <a:moveTo>
                  <a:pt x="31" y="87"/>
                </a:moveTo>
                <a:cubicBezTo>
                  <a:pt x="131" y="87"/>
                  <a:pt x="131" y="87"/>
                  <a:pt x="131" y="87"/>
                </a:cubicBezTo>
                <a:cubicBezTo>
                  <a:pt x="131" y="75"/>
                  <a:pt x="131" y="75"/>
                  <a:pt x="131" y="75"/>
                </a:cubicBezTo>
                <a:cubicBezTo>
                  <a:pt x="31" y="75"/>
                  <a:pt x="31" y="75"/>
                  <a:pt x="31" y="75"/>
                </a:cubicBezTo>
                <a:lnTo>
                  <a:pt x="31" y="87"/>
                </a:lnTo>
                <a:close/>
                <a:moveTo>
                  <a:pt x="31" y="125"/>
                </a:moveTo>
                <a:cubicBezTo>
                  <a:pt x="131" y="125"/>
                  <a:pt x="131" y="125"/>
                  <a:pt x="131" y="125"/>
                </a:cubicBezTo>
                <a:cubicBezTo>
                  <a:pt x="131" y="112"/>
                  <a:pt x="131" y="112"/>
                  <a:pt x="131" y="112"/>
                </a:cubicBezTo>
                <a:cubicBezTo>
                  <a:pt x="31" y="112"/>
                  <a:pt x="31" y="112"/>
                  <a:pt x="31" y="112"/>
                </a:cubicBezTo>
                <a:lnTo>
                  <a:pt x="31" y="125"/>
                </a:lnTo>
                <a:close/>
                <a:moveTo>
                  <a:pt x="31" y="50"/>
                </a:moveTo>
                <a:cubicBezTo>
                  <a:pt x="81" y="50"/>
                  <a:pt x="81" y="50"/>
                  <a:pt x="81" y="50"/>
                </a:cubicBezTo>
                <a:cubicBezTo>
                  <a:pt x="81" y="37"/>
                  <a:pt x="81" y="37"/>
                  <a:pt x="81" y="37"/>
                </a:cubicBezTo>
                <a:cubicBezTo>
                  <a:pt x="31" y="37"/>
                  <a:pt x="31" y="37"/>
                  <a:pt x="31" y="37"/>
                </a:cubicBezTo>
                <a:lnTo>
                  <a:pt x="31" y="50"/>
                </a:lnTo>
                <a:close/>
              </a:path>
            </a:pathLst>
          </a:custGeom>
          <a:solidFill>
            <a:srgbClr val="01859C"/>
          </a:solidFill>
          <a:ln>
            <a:noFill/>
          </a:ln>
        </p:spPr>
        <p:txBody>
          <a:bodyPr vert="horz" wrap="square" lIns="91440" tIns="45720" rIns="91440" bIns="45720" numCol="1" rtlCol="0" anchor="t" anchorCtr="0" compatLnSpc="1">
            <a:prstTxWarp prst="textNoShape">
              <a:avLst/>
            </a:prstTxWarp>
          </a:bodyPr>
          <a:lstStyle/>
          <a:p>
            <a:pPr rtl="0"/>
            <a:endParaRPr lang="en-GB" dirty="0">
              <a:latin typeface="arial" panose="020B0604020202020204" pitchFamily="34" charset="0"/>
            </a:endParaRPr>
          </a:p>
        </p:txBody>
      </p:sp>
      <p:sp>
        <p:nvSpPr>
          <p:cNvPr id="92" name="Google Shape;755;p48">
            <a:extLst>
              <a:ext uri="{FF2B5EF4-FFF2-40B4-BE49-F238E27FC236}">
                <a16:creationId xmlns:a16="http://schemas.microsoft.com/office/drawing/2014/main" id="{29D94F76-CAB2-4385-85BA-F01F4E896B1B}"/>
              </a:ext>
            </a:extLst>
          </p:cNvPr>
          <p:cNvSpPr/>
          <p:nvPr/>
        </p:nvSpPr>
        <p:spPr>
          <a:xfrm>
            <a:off x="3574122" y="1962261"/>
            <a:ext cx="241710" cy="228334"/>
          </a:xfrm>
          <a:custGeom>
            <a:avLst/>
            <a:gdLst/>
            <a:ahLst/>
            <a:cxnLst/>
            <a:rect l="l" t="t" r="r" b="b"/>
            <a:pathLst>
              <a:path w="311" h="293" extrusionOk="0">
                <a:moveTo>
                  <a:pt x="311" y="149"/>
                </a:moveTo>
                <a:cubicBezTo>
                  <a:pt x="254" y="38"/>
                  <a:pt x="254" y="38"/>
                  <a:pt x="254" y="38"/>
                </a:cubicBezTo>
                <a:cubicBezTo>
                  <a:pt x="209" y="38"/>
                  <a:pt x="209" y="38"/>
                  <a:pt x="209" y="38"/>
                </a:cubicBezTo>
                <a:cubicBezTo>
                  <a:pt x="164" y="38"/>
                  <a:pt x="164" y="38"/>
                  <a:pt x="164" y="38"/>
                </a:cubicBezTo>
                <a:cubicBezTo>
                  <a:pt x="164" y="0"/>
                  <a:pt x="164" y="0"/>
                  <a:pt x="164" y="0"/>
                </a:cubicBezTo>
                <a:cubicBezTo>
                  <a:pt x="146" y="0"/>
                  <a:pt x="146" y="0"/>
                  <a:pt x="146" y="0"/>
                </a:cubicBezTo>
                <a:cubicBezTo>
                  <a:pt x="146" y="38"/>
                  <a:pt x="146" y="38"/>
                  <a:pt x="146" y="38"/>
                </a:cubicBezTo>
                <a:cubicBezTo>
                  <a:pt x="62" y="38"/>
                  <a:pt x="62" y="38"/>
                  <a:pt x="62" y="38"/>
                </a:cubicBezTo>
                <a:cubicBezTo>
                  <a:pt x="57" y="38"/>
                  <a:pt x="57" y="38"/>
                  <a:pt x="57" y="38"/>
                </a:cubicBezTo>
                <a:cubicBezTo>
                  <a:pt x="0" y="149"/>
                  <a:pt x="0" y="149"/>
                  <a:pt x="0" y="149"/>
                </a:cubicBezTo>
                <a:cubicBezTo>
                  <a:pt x="0" y="158"/>
                  <a:pt x="0" y="158"/>
                  <a:pt x="0" y="158"/>
                </a:cubicBezTo>
                <a:cubicBezTo>
                  <a:pt x="0" y="192"/>
                  <a:pt x="28" y="220"/>
                  <a:pt x="62" y="220"/>
                </a:cubicBezTo>
                <a:cubicBezTo>
                  <a:pt x="97" y="220"/>
                  <a:pt x="125" y="192"/>
                  <a:pt x="125" y="158"/>
                </a:cubicBezTo>
                <a:cubicBezTo>
                  <a:pt x="125" y="149"/>
                  <a:pt x="125" y="149"/>
                  <a:pt x="125" y="149"/>
                </a:cubicBezTo>
                <a:cubicBezTo>
                  <a:pt x="77" y="56"/>
                  <a:pt x="77" y="56"/>
                  <a:pt x="77" y="56"/>
                </a:cubicBezTo>
                <a:cubicBezTo>
                  <a:pt x="146" y="56"/>
                  <a:pt x="146" y="56"/>
                  <a:pt x="146" y="56"/>
                </a:cubicBezTo>
                <a:cubicBezTo>
                  <a:pt x="146" y="275"/>
                  <a:pt x="146" y="275"/>
                  <a:pt x="146" y="275"/>
                </a:cubicBezTo>
                <a:cubicBezTo>
                  <a:pt x="81" y="275"/>
                  <a:pt x="81" y="275"/>
                  <a:pt x="81" y="275"/>
                </a:cubicBezTo>
                <a:cubicBezTo>
                  <a:pt x="81" y="293"/>
                  <a:pt x="81" y="293"/>
                  <a:pt x="81" y="293"/>
                </a:cubicBezTo>
                <a:cubicBezTo>
                  <a:pt x="230" y="293"/>
                  <a:pt x="230" y="293"/>
                  <a:pt x="230" y="293"/>
                </a:cubicBezTo>
                <a:cubicBezTo>
                  <a:pt x="230" y="275"/>
                  <a:pt x="230" y="275"/>
                  <a:pt x="230" y="275"/>
                </a:cubicBezTo>
                <a:cubicBezTo>
                  <a:pt x="164" y="275"/>
                  <a:pt x="164" y="275"/>
                  <a:pt x="164" y="275"/>
                </a:cubicBezTo>
                <a:cubicBezTo>
                  <a:pt x="164" y="56"/>
                  <a:pt x="164" y="56"/>
                  <a:pt x="164" y="56"/>
                </a:cubicBezTo>
                <a:cubicBezTo>
                  <a:pt x="209" y="56"/>
                  <a:pt x="209" y="56"/>
                  <a:pt x="209" y="56"/>
                </a:cubicBezTo>
                <a:cubicBezTo>
                  <a:pt x="233" y="56"/>
                  <a:pt x="233" y="56"/>
                  <a:pt x="233" y="56"/>
                </a:cubicBezTo>
                <a:cubicBezTo>
                  <a:pt x="186" y="149"/>
                  <a:pt x="186" y="149"/>
                  <a:pt x="186" y="149"/>
                </a:cubicBezTo>
                <a:cubicBezTo>
                  <a:pt x="186" y="158"/>
                  <a:pt x="186" y="158"/>
                  <a:pt x="186" y="158"/>
                </a:cubicBezTo>
                <a:cubicBezTo>
                  <a:pt x="186" y="192"/>
                  <a:pt x="214" y="220"/>
                  <a:pt x="248" y="220"/>
                </a:cubicBezTo>
                <a:cubicBezTo>
                  <a:pt x="283" y="220"/>
                  <a:pt x="311" y="192"/>
                  <a:pt x="311" y="158"/>
                </a:cubicBezTo>
                <a:lnTo>
                  <a:pt x="311" y="149"/>
                </a:lnTo>
                <a:close/>
                <a:moveTo>
                  <a:pt x="62" y="202"/>
                </a:moveTo>
                <a:cubicBezTo>
                  <a:pt x="41" y="202"/>
                  <a:pt x="23" y="187"/>
                  <a:pt x="19" y="167"/>
                </a:cubicBezTo>
                <a:cubicBezTo>
                  <a:pt x="106" y="167"/>
                  <a:pt x="106" y="167"/>
                  <a:pt x="106" y="167"/>
                </a:cubicBezTo>
                <a:cubicBezTo>
                  <a:pt x="101" y="187"/>
                  <a:pt x="84" y="202"/>
                  <a:pt x="62" y="202"/>
                </a:cubicBezTo>
                <a:close/>
                <a:moveTo>
                  <a:pt x="20" y="149"/>
                </a:moveTo>
                <a:cubicBezTo>
                  <a:pt x="62" y="66"/>
                  <a:pt x="62" y="66"/>
                  <a:pt x="62" y="66"/>
                </a:cubicBezTo>
                <a:cubicBezTo>
                  <a:pt x="104" y="149"/>
                  <a:pt x="104" y="149"/>
                  <a:pt x="104" y="149"/>
                </a:cubicBezTo>
                <a:lnTo>
                  <a:pt x="20" y="149"/>
                </a:lnTo>
                <a:close/>
                <a:moveTo>
                  <a:pt x="248" y="66"/>
                </a:moveTo>
                <a:cubicBezTo>
                  <a:pt x="290" y="149"/>
                  <a:pt x="290" y="149"/>
                  <a:pt x="290" y="149"/>
                </a:cubicBezTo>
                <a:cubicBezTo>
                  <a:pt x="206" y="149"/>
                  <a:pt x="206" y="149"/>
                  <a:pt x="206" y="149"/>
                </a:cubicBezTo>
                <a:lnTo>
                  <a:pt x="248" y="66"/>
                </a:lnTo>
                <a:close/>
                <a:moveTo>
                  <a:pt x="248" y="202"/>
                </a:moveTo>
                <a:cubicBezTo>
                  <a:pt x="227" y="202"/>
                  <a:pt x="209" y="187"/>
                  <a:pt x="205" y="167"/>
                </a:cubicBezTo>
                <a:cubicBezTo>
                  <a:pt x="292" y="167"/>
                  <a:pt x="292" y="167"/>
                  <a:pt x="292" y="167"/>
                </a:cubicBezTo>
                <a:cubicBezTo>
                  <a:pt x="288" y="187"/>
                  <a:pt x="270" y="202"/>
                  <a:pt x="248" y="202"/>
                </a:cubicBezTo>
                <a:close/>
              </a:path>
            </a:pathLst>
          </a:custGeom>
          <a:solidFill>
            <a:schemeClr val="accent2"/>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grpSp>
        <p:nvGrpSpPr>
          <p:cNvPr id="93" name="Google Shape;752;p48">
            <a:extLst>
              <a:ext uri="{FF2B5EF4-FFF2-40B4-BE49-F238E27FC236}">
                <a16:creationId xmlns:a16="http://schemas.microsoft.com/office/drawing/2014/main" id="{EE93842E-148B-4AF5-A4F4-CFF5116B550C}"/>
              </a:ext>
            </a:extLst>
          </p:cNvPr>
          <p:cNvGrpSpPr/>
          <p:nvPr/>
        </p:nvGrpSpPr>
        <p:grpSpPr>
          <a:xfrm>
            <a:off x="5030369" y="1971564"/>
            <a:ext cx="224028" cy="209728"/>
            <a:chOff x="4991606" y="5381098"/>
            <a:chExt cx="411333" cy="385079"/>
          </a:xfrm>
          <a:solidFill>
            <a:schemeClr val="accent2"/>
          </a:solidFill>
        </p:grpSpPr>
        <p:sp>
          <p:nvSpPr>
            <p:cNvPr id="94" name="Google Shape;753;p48">
              <a:extLst>
                <a:ext uri="{FF2B5EF4-FFF2-40B4-BE49-F238E27FC236}">
                  <a16:creationId xmlns:a16="http://schemas.microsoft.com/office/drawing/2014/main" id="{5437A674-7AAE-47FA-9118-018D01CD60B9}"/>
                </a:ext>
              </a:extLst>
            </p:cNvPr>
            <p:cNvSpPr/>
            <p:nvPr/>
          </p:nvSpPr>
          <p:spPr>
            <a:xfrm>
              <a:off x="5117632" y="5381098"/>
              <a:ext cx="154032" cy="52511"/>
            </a:xfrm>
            <a:custGeom>
              <a:avLst/>
              <a:gdLst/>
              <a:ahLst/>
              <a:cxnLst/>
              <a:rect l="l" t="t" r="r" b="b"/>
              <a:pathLst>
                <a:path w="108" h="36" extrusionOk="0">
                  <a:moveTo>
                    <a:pt x="18" y="18"/>
                  </a:moveTo>
                  <a:cubicBezTo>
                    <a:pt x="90" y="18"/>
                    <a:pt x="90" y="18"/>
                    <a:pt x="90" y="18"/>
                  </a:cubicBezTo>
                  <a:cubicBezTo>
                    <a:pt x="90" y="36"/>
                    <a:pt x="90" y="36"/>
                    <a:pt x="90" y="36"/>
                  </a:cubicBezTo>
                  <a:cubicBezTo>
                    <a:pt x="108" y="36"/>
                    <a:pt x="108" y="36"/>
                    <a:pt x="108" y="36"/>
                  </a:cubicBezTo>
                  <a:cubicBezTo>
                    <a:pt x="108" y="18"/>
                    <a:pt x="108" y="18"/>
                    <a:pt x="108" y="18"/>
                  </a:cubicBezTo>
                  <a:cubicBezTo>
                    <a:pt x="108" y="8"/>
                    <a:pt x="100" y="0"/>
                    <a:pt x="90" y="0"/>
                  </a:cubicBezTo>
                  <a:cubicBezTo>
                    <a:pt x="18" y="0"/>
                    <a:pt x="18" y="0"/>
                    <a:pt x="18" y="0"/>
                  </a:cubicBezTo>
                  <a:cubicBezTo>
                    <a:pt x="8" y="0"/>
                    <a:pt x="0" y="8"/>
                    <a:pt x="0" y="18"/>
                  </a:cubicBezTo>
                  <a:cubicBezTo>
                    <a:pt x="0" y="36"/>
                    <a:pt x="0" y="36"/>
                    <a:pt x="0" y="36"/>
                  </a:cubicBezTo>
                  <a:cubicBezTo>
                    <a:pt x="18" y="36"/>
                    <a:pt x="18" y="36"/>
                    <a:pt x="18" y="36"/>
                  </a:cubicBezTo>
                  <a:lnTo>
                    <a:pt x="18" y="18"/>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sp>
          <p:nvSpPr>
            <p:cNvPr id="95" name="Google Shape;754;p48">
              <a:extLst>
                <a:ext uri="{FF2B5EF4-FFF2-40B4-BE49-F238E27FC236}">
                  <a16:creationId xmlns:a16="http://schemas.microsoft.com/office/drawing/2014/main" id="{3735EBA7-4834-4D2D-9E4B-81AD0FFC3310}"/>
                </a:ext>
              </a:extLst>
            </p:cNvPr>
            <p:cNvSpPr/>
            <p:nvPr/>
          </p:nvSpPr>
          <p:spPr>
            <a:xfrm>
              <a:off x="4991606" y="5458114"/>
              <a:ext cx="411333" cy="308063"/>
            </a:xfrm>
            <a:custGeom>
              <a:avLst/>
              <a:gdLst/>
              <a:ahLst/>
              <a:cxnLst/>
              <a:rect l="l" t="t" r="r" b="b"/>
              <a:pathLst>
                <a:path w="288" h="216" extrusionOk="0">
                  <a:moveTo>
                    <a:pt x="270" y="0"/>
                  </a:moveTo>
                  <a:cubicBezTo>
                    <a:pt x="0" y="0"/>
                    <a:pt x="0" y="0"/>
                    <a:pt x="0" y="0"/>
                  </a:cubicBezTo>
                  <a:cubicBezTo>
                    <a:pt x="0" y="198"/>
                    <a:pt x="0" y="198"/>
                    <a:pt x="0" y="198"/>
                  </a:cubicBezTo>
                  <a:cubicBezTo>
                    <a:pt x="0" y="208"/>
                    <a:pt x="8" y="216"/>
                    <a:pt x="18" y="216"/>
                  </a:cubicBezTo>
                  <a:cubicBezTo>
                    <a:pt x="270" y="216"/>
                    <a:pt x="270" y="216"/>
                    <a:pt x="270" y="216"/>
                  </a:cubicBezTo>
                  <a:cubicBezTo>
                    <a:pt x="280" y="216"/>
                    <a:pt x="288" y="208"/>
                    <a:pt x="288" y="198"/>
                  </a:cubicBezTo>
                  <a:cubicBezTo>
                    <a:pt x="288" y="18"/>
                    <a:pt x="288" y="18"/>
                    <a:pt x="288" y="18"/>
                  </a:cubicBezTo>
                  <a:cubicBezTo>
                    <a:pt x="288" y="8"/>
                    <a:pt x="280" y="0"/>
                    <a:pt x="270" y="0"/>
                  </a:cubicBezTo>
                  <a:close/>
                  <a:moveTo>
                    <a:pt x="270" y="18"/>
                  </a:moveTo>
                  <a:cubicBezTo>
                    <a:pt x="270" y="52"/>
                    <a:pt x="270" y="52"/>
                    <a:pt x="270" y="52"/>
                  </a:cubicBezTo>
                  <a:cubicBezTo>
                    <a:pt x="18" y="52"/>
                    <a:pt x="18" y="52"/>
                    <a:pt x="18" y="52"/>
                  </a:cubicBezTo>
                  <a:cubicBezTo>
                    <a:pt x="18" y="18"/>
                    <a:pt x="18" y="18"/>
                    <a:pt x="18" y="18"/>
                  </a:cubicBezTo>
                  <a:lnTo>
                    <a:pt x="270" y="18"/>
                  </a:lnTo>
                  <a:close/>
                  <a:moveTo>
                    <a:pt x="18" y="198"/>
                  </a:moveTo>
                  <a:cubicBezTo>
                    <a:pt x="18" y="70"/>
                    <a:pt x="18" y="70"/>
                    <a:pt x="18" y="70"/>
                  </a:cubicBezTo>
                  <a:cubicBezTo>
                    <a:pt x="270" y="70"/>
                    <a:pt x="270" y="70"/>
                    <a:pt x="270" y="70"/>
                  </a:cubicBezTo>
                  <a:cubicBezTo>
                    <a:pt x="270" y="198"/>
                    <a:pt x="270" y="198"/>
                    <a:pt x="270" y="198"/>
                  </a:cubicBezTo>
                  <a:lnTo>
                    <a:pt x="18" y="198"/>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grpSp>
      <p:sp>
        <p:nvSpPr>
          <p:cNvPr id="96" name="Google Shape;731;p48">
            <a:extLst>
              <a:ext uri="{FF2B5EF4-FFF2-40B4-BE49-F238E27FC236}">
                <a16:creationId xmlns:a16="http://schemas.microsoft.com/office/drawing/2014/main" id="{F4520EE9-A8F3-4188-B2F3-4288C574E496}"/>
              </a:ext>
            </a:extLst>
          </p:cNvPr>
          <p:cNvSpPr/>
          <p:nvPr/>
        </p:nvSpPr>
        <p:spPr>
          <a:xfrm>
            <a:off x="6510056" y="1961064"/>
            <a:ext cx="224028" cy="230728"/>
          </a:xfrm>
          <a:custGeom>
            <a:avLst/>
            <a:gdLst/>
            <a:ahLst/>
            <a:cxnLst/>
            <a:rect l="l" t="t" r="r" b="b"/>
            <a:pathLst>
              <a:path w="234" h="241" extrusionOk="0">
                <a:moveTo>
                  <a:pt x="11" y="225"/>
                </a:moveTo>
                <a:lnTo>
                  <a:pt x="0" y="225"/>
                </a:lnTo>
                <a:lnTo>
                  <a:pt x="0" y="241"/>
                </a:lnTo>
                <a:lnTo>
                  <a:pt x="234" y="241"/>
                </a:lnTo>
                <a:lnTo>
                  <a:pt x="234" y="225"/>
                </a:lnTo>
                <a:lnTo>
                  <a:pt x="224" y="225"/>
                </a:lnTo>
                <a:lnTo>
                  <a:pt x="224" y="90"/>
                </a:lnTo>
                <a:lnTo>
                  <a:pt x="234" y="90"/>
                </a:lnTo>
                <a:lnTo>
                  <a:pt x="234" y="62"/>
                </a:lnTo>
                <a:lnTo>
                  <a:pt x="116" y="0"/>
                </a:lnTo>
                <a:lnTo>
                  <a:pt x="0" y="61"/>
                </a:lnTo>
                <a:lnTo>
                  <a:pt x="0" y="90"/>
                </a:lnTo>
                <a:lnTo>
                  <a:pt x="11" y="90"/>
                </a:lnTo>
                <a:lnTo>
                  <a:pt x="11" y="225"/>
                </a:lnTo>
                <a:close/>
                <a:moveTo>
                  <a:pt x="27" y="90"/>
                </a:moveTo>
                <a:lnTo>
                  <a:pt x="76" y="90"/>
                </a:lnTo>
                <a:lnTo>
                  <a:pt x="76" y="225"/>
                </a:lnTo>
                <a:lnTo>
                  <a:pt x="27" y="225"/>
                </a:lnTo>
                <a:lnTo>
                  <a:pt x="27" y="90"/>
                </a:lnTo>
                <a:close/>
                <a:moveTo>
                  <a:pt x="142" y="90"/>
                </a:moveTo>
                <a:lnTo>
                  <a:pt x="142" y="225"/>
                </a:lnTo>
                <a:lnTo>
                  <a:pt x="92" y="225"/>
                </a:lnTo>
                <a:lnTo>
                  <a:pt x="92" y="90"/>
                </a:lnTo>
                <a:lnTo>
                  <a:pt x="142" y="90"/>
                </a:lnTo>
                <a:close/>
                <a:moveTo>
                  <a:pt x="218" y="74"/>
                </a:moveTo>
                <a:lnTo>
                  <a:pt x="16" y="74"/>
                </a:lnTo>
                <a:lnTo>
                  <a:pt x="16" y="71"/>
                </a:lnTo>
                <a:lnTo>
                  <a:pt x="116" y="18"/>
                </a:lnTo>
                <a:lnTo>
                  <a:pt x="218" y="72"/>
                </a:lnTo>
                <a:lnTo>
                  <a:pt x="218" y="74"/>
                </a:lnTo>
                <a:close/>
                <a:moveTo>
                  <a:pt x="207" y="225"/>
                </a:moveTo>
                <a:lnTo>
                  <a:pt x="158" y="225"/>
                </a:lnTo>
                <a:lnTo>
                  <a:pt x="158" y="90"/>
                </a:lnTo>
                <a:lnTo>
                  <a:pt x="207" y="90"/>
                </a:lnTo>
                <a:lnTo>
                  <a:pt x="207" y="225"/>
                </a:lnTo>
                <a:close/>
              </a:path>
            </a:pathLst>
          </a:custGeom>
          <a:solidFill>
            <a:schemeClr val="accent2"/>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grpSp>
        <p:nvGrpSpPr>
          <p:cNvPr id="97" name="Google Shape;796;p48">
            <a:extLst>
              <a:ext uri="{FF2B5EF4-FFF2-40B4-BE49-F238E27FC236}">
                <a16:creationId xmlns:a16="http://schemas.microsoft.com/office/drawing/2014/main" id="{0492E4D8-E53F-4FD4-A769-B97A296C22EC}"/>
              </a:ext>
            </a:extLst>
          </p:cNvPr>
          <p:cNvGrpSpPr/>
          <p:nvPr/>
        </p:nvGrpSpPr>
        <p:grpSpPr>
          <a:xfrm>
            <a:off x="7915385" y="1947392"/>
            <a:ext cx="224028" cy="258072"/>
            <a:chOff x="7137542" y="2827329"/>
            <a:chExt cx="357072" cy="411334"/>
          </a:xfrm>
          <a:solidFill>
            <a:schemeClr val="accent2"/>
          </a:solidFill>
        </p:grpSpPr>
        <p:sp>
          <p:nvSpPr>
            <p:cNvPr id="98" name="Google Shape;797;p48">
              <a:extLst>
                <a:ext uri="{FF2B5EF4-FFF2-40B4-BE49-F238E27FC236}">
                  <a16:creationId xmlns:a16="http://schemas.microsoft.com/office/drawing/2014/main" id="{10314155-3CC3-4403-869A-B9C7D52D0C12}"/>
                </a:ext>
              </a:extLst>
            </p:cNvPr>
            <p:cNvSpPr/>
            <p:nvPr/>
          </p:nvSpPr>
          <p:spPr>
            <a:xfrm>
              <a:off x="7200555" y="2827329"/>
              <a:ext cx="229296" cy="229296"/>
            </a:xfrm>
            <a:custGeom>
              <a:avLst/>
              <a:gdLst/>
              <a:ahLst/>
              <a:cxnLst/>
              <a:rect l="l" t="t" r="r" b="b"/>
              <a:pathLst>
                <a:path w="161" h="161" extrusionOk="0">
                  <a:moveTo>
                    <a:pt x="80" y="161"/>
                  </a:moveTo>
                  <a:cubicBezTo>
                    <a:pt x="124" y="161"/>
                    <a:pt x="161" y="125"/>
                    <a:pt x="161" y="81"/>
                  </a:cubicBezTo>
                  <a:cubicBezTo>
                    <a:pt x="161" y="37"/>
                    <a:pt x="124" y="0"/>
                    <a:pt x="80" y="0"/>
                  </a:cubicBezTo>
                  <a:cubicBezTo>
                    <a:pt x="36" y="0"/>
                    <a:pt x="0" y="37"/>
                    <a:pt x="0" y="81"/>
                  </a:cubicBezTo>
                  <a:cubicBezTo>
                    <a:pt x="0" y="125"/>
                    <a:pt x="36" y="161"/>
                    <a:pt x="80" y="161"/>
                  </a:cubicBezTo>
                  <a:close/>
                  <a:moveTo>
                    <a:pt x="80" y="18"/>
                  </a:moveTo>
                  <a:cubicBezTo>
                    <a:pt x="115" y="18"/>
                    <a:pt x="143" y="46"/>
                    <a:pt x="143" y="81"/>
                  </a:cubicBezTo>
                  <a:cubicBezTo>
                    <a:pt x="143" y="115"/>
                    <a:pt x="115" y="143"/>
                    <a:pt x="80" y="143"/>
                  </a:cubicBezTo>
                  <a:cubicBezTo>
                    <a:pt x="46" y="143"/>
                    <a:pt x="18" y="115"/>
                    <a:pt x="18" y="81"/>
                  </a:cubicBezTo>
                  <a:cubicBezTo>
                    <a:pt x="18" y="46"/>
                    <a:pt x="46" y="18"/>
                    <a:pt x="80" y="18"/>
                  </a:cubicBez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sp>
          <p:nvSpPr>
            <p:cNvPr id="99" name="Google Shape;798;p48">
              <a:extLst>
                <a:ext uri="{FF2B5EF4-FFF2-40B4-BE49-F238E27FC236}">
                  <a16:creationId xmlns:a16="http://schemas.microsoft.com/office/drawing/2014/main" id="{21AD4288-4041-459B-A02F-BFE174B42BA9}"/>
                </a:ext>
              </a:extLst>
            </p:cNvPr>
            <p:cNvSpPr/>
            <p:nvPr/>
          </p:nvSpPr>
          <p:spPr>
            <a:xfrm>
              <a:off x="7137542" y="3058376"/>
              <a:ext cx="357072" cy="180287"/>
            </a:xfrm>
            <a:custGeom>
              <a:avLst/>
              <a:gdLst/>
              <a:ahLst/>
              <a:cxnLst/>
              <a:rect l="l" t="t" r="r" b="b"/>
              <a:pathLst>
                <a:path w="251" h="127" extrusionOk="0">
                  <a:moveTo>
                    <a:pt x="245" y="31"/>
                  </a:moveTo>
                  <a:cubicBezTo>
                    <a:pt x="174" y="0"/>
                    <a:pt x="76" y="0"/>
                    <a:pt x="5" y="31"/>
                  </a:cubicBezTo>
                  <a:cubicBezTo>
                    <a:pt x="2" y="32"/>
                    <a:pt x="0" y="35"/>
                    <a:pt x="0" y="39"/>
                  </a:cubicBezTo>
                  <a:cubicBezTo>
                    <a:pt x="0" y="118"/>
                    <a:pt x="0" y="118"/>
                    <a:pt x="0" y="118"/>
                  </a:cubicBezTo>
                  <a:cubicBezTo>
                    <a:pt x="0" y="123"/>
                    <a:pt x="4" y="127"/>
                    <a:pt x="9" y="127"/>
                  </a:cubicBezTo>
                  <a:cubicBezTo>
                    <a:pt x="242" y="127"/>
                    <a:pt x="242" y="127"/>
                    <a:pt x="242" y="127"/>
                  </a:cubicBezTo>
                  <a:cubicBezTo>
                    <a:pt x="247" y="127"/>
                    <a:pt x="251" y="123"/>
                    <a:pt x="251" y="118"/>
                  </a:cubicBezTo>
                  <a:cubicBezTo>
                    <a:pt x="251" y="39"/>
                    <a:pt x="251" y="39"/>
                    <a:pt x="251" y="39"/>
                  </a:cubicBezTo>
                  <a:cubicBezTo>
                    <a:pt x="251" y="35"/>
                    <a:pt x="248" y="32"/>
                    <a:pt x="245" y="31"/>
                  </a:cubicBezTo>
                  <a:close/>
                  <a:moveTo>
                    <a:pt x="125" y="48"/>
                  </a:moveTo>
                  <a:cubicBezTo>
                    <a:pt x="134" y="79"/>
                    <a:pt x="134" y="79"/>
                    <a:pt x="134" y="79"/>
                  </a:cubicBezTo>
                  <a:cubicBezTo>
                    <a:pt x="124" y="88"/>
                    <a:pt x="124" y="88"/>
                    <a:pt x="124" y="88"/>
                  </a:cubicBezTo>
                  <a:cubicBezTo>
                    <a:pt x="116" y="79"/>
                    <a:pt x="116" y="79"/>
                    <a:pt x="116" y="79"/>
                  </a:cubicBezTo>
                  <a:lnTo>
                    <a:pt x="125" y="48"/>
                  </a:lnTo>
                  <a:close/>
                  <a:moveTo>
                    <a:pt x="233" y="109"/>
                  </a:moveTo>
                  <a:cubicBezTo>
                    <a:pt x="18" y="109"/>
                    <a:pt x="18" y="109"/>
                    <a:pt x="18" y="109"/>
                  </a:cubicBezTo>
                  <a:cubicBezTo>
                    <a:pt x="18" y="45"/>
                    <a:pt x="18" y="45"/>
                    <a:pt x="18" y="45"/>
                  </a:cubicBezTo>
                  <a:cubicBezTo>
                    <a:pt x="42" y="35"/>
                    <a:pt x="70" y="29"/>
                    <a:pt x="98" y="26"/>
                  </a:cubicBezTo>
                  <a:cubicBezTo>
                    <a:pt x="114" y="32"/>
                    <a:pt x="114" y="32"/>
                    <a:pt x="114" y="32"/>
                  </a:cubicBezTo>
                  <a:cubicBezTo>
                    <a:pt x="96" y="80"/>
                    <a:pt x="96" y="80"/>
                    <a:pt x="96" y="80"/>
                  </a:cubicBezTo>
                  <a:cubicBezTo>
                    <a:pt x="95" y="84"/>
                    <a:pt x="96" y="89"/>
                    <a:pt x="100" y="91"/>
                  </a:cubicBezTo>
                  <a:cubicBezTo>
                    <a:pt x="124" y="111"/>
                    <a:pt x="124" y="111"/>
                    <a:pt x="124" y="111"/>
                  </a:cubicBezTo>
                  <a:cubicBezTo>
                    <a:pt x="150" y="91"/>
                    <a:pt x="150" y="91"/>
                    <a:pt x="150" y="91"/>
                  </a:cubicBezTo>
                  <a:cubicBezTo>
                    <a:pt x="154" y="89"/>
                    <a:pt x="156" y="85"/>
                    <a:pt x="154" y="80"/>
                  </a:cubicBezTo>
                  <a:cubicBezTo>
                    <a:pt x="136" y="32"/>
                    <a:pt x="136" y="32"/>
                    <a:pt x="136" y="32"/>
                  </a:cubicBezTo>
                  <a:cubicBezTo>
                    <a:pt x="152" y="26"/>
                    <a:pt x="152" y="26"/>
                    <a:pt x="152" y="26"/>
                  </a:cubicBezTo>
                  <a:cubicBezTo>
                    <a:pt x="180" y="29"/>
                    <a:pt x="208" y="35"/>
                    <a:pt x="233" y="45"/>
                  </a:cubicBezTo>
                  <a:lnTo>
                    <a:pt x="233" y="109"/>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grpSp>
      <p:grpSp>
        <p:nvGrpSpPr>
          <p:cNvPr id="100" name="Google Shape;723;p48">
            <a:extLst>
              <a:ext uri="{FF2B5EF4-FFF2-40B4-BE49-F238E27FC236}">
                <a16:creationId xmlns:a16="http://schemas.microsoft.com/office/drawing/2014/main" id="{77F75FD6-F91F-4656-82AE-431A3B3633AD}"/>
              </a:ext>
            </a:extLst>
          </p:cNvPr>
          <p:cNvGrpSpPr/>
          <p:nvPr/>
        </p:nvGrpSpPr>
        <p:grpSpPr>
          <a:xfrm>
            <a:off x="9267375" y="1974690"/>
            <a:ext cx="220358" cy="203476"/>
            <a:chOff x="9143450" y="4129594"/>
            <a:chExt cx="434088" cy="400832"/>
          </a:xfrm>
          <a:solidFill>
            <a:schemeClr val="accent2"/>
          </a:solidFill>
        </p:grpSpPr>
        <p:sp>
          <p:nvSpPr>
            <p:cNvPr id="101" name="Google Shape;724;p48">
              <a:extLst>
                <a:ext uri="{FF2B5EF4-FFF2-40B4-BE49-F238E27FC236}">
                  <a16:creationId xmlns:a16="http://schemas.microsoft.com/office/drawing/2014/main" id="{4869D6E7-228A-4479-AB34-E2517F40DDD7}"/>
                </a:ext>
              </a:extLst>
            </p:cNvPr>
            <p:cNvSpPr/>
            <p:nvPr/>
          </p:nvSpPr>
          <p:spPr>
            <a:xfrm>
              <a:off x="9143450" y="4325634"/>
              <a:ext cx="434088" cy="204792"/>
            </a:xfrm>
            <a:custGeom>
              <a:avLst/>
              <a:gdLst/>
              <a:ahLst/>
              <a:cxnLst/>
              <a:rect l="l" t="t" r="r" b="b"/>
              <a:pathLst>
                <a:path w="305" h="143" extrusionOk="0">
                  <a:moveTo>
                    <a:pt x="304" y="80"/>
                  </a:moveTo>
                  <a:cubicBezTo>
                    <a:pt x="301" y="66"/>
                    <a:pt x="298" y="59"/>
                    <a:pt x="298" y="59"/>
                  </a:cubicBezTo>
                  <a:cubicBezTo>
                    <a:pt x="298" y="58"/>
                    <a:pt x="298" y="58"/>
                    <a:pt x="298" y="58"/>
                  </a:cubicBezTo>
                  <a:cubicBezTo>
                    <a:pt x="297" y="57"/>
                    <a:pt x="297" y="57"/>
                    <a:pt x="297" y="57"/>
                  </a:cubicBezTo>
                  <a:cubicBezTo>
                    <a:pt x="293" y="53"/>
                    <a:pt x="293" y="53"/>
                    <a:pt x="209" y="62"/>
                  </a:cubicBezTo>
                  <a:cubicBezTo>
                    <a:pt x="208" y="53"/>
                    <a:pt x="202" y="46"/>
                    <a:pt x="193" y="45"/>
                  </a:cubicBezTo>
                  <a:cubicBezTo>
                    <a:pt x="107" y="35"/>
                    <a:pt x="107" y="35"/>
                    <a:pt x="107" y="35"/>
                  </a:cubicBezTo>
                  <a:cubicBezTo>
                    <a:pt x="94" y="25"/>
                    <a:pt x="94" y="25"/>
                    <a:pt x="94" y="25"/>
                  </a:cubicBezTo>
                  <a:cubicBezTo>
                    <a:pt x="0" y="0"/>
                    <a:pt x="0" y="0"/>
                    <a:pt x="0" y="0"/>
                  </a:cubicBezTo>
                  <a:cubicBezTo>
                    <a:pt x="0" y="116"/>
                    <a:pt x="0" y="116"/>
                    <a:pt x="0" y="116"/>
                  </a:cubicBezTo>
                  <a:cubicBezTo>
                    <a:pt x="8" y="119"/>
                    <a:pt x="8" y="119"/>
                    <a:pt x="8" y="119"/>
                  </a:cubicBezTo>
                  <a:cubicBezTo>
                    <a:pt x="31" y="126"/>
                    <a:pt x="69" y="137"/>
                    <a:pt x="80" y="141"/>
                  </a:cubicBezTo>
                  <a:cubicBezTo>
                    <a:pt x="83" y="143"/>
                    <a:pt x="87" y="143"/>
                    <a:pt x="93" y="143"/>
                  </a:cubicBezTo>
                  <a:cubicBezTo>
                    <a:pt x="95" y="143"/>
                    <a:pt x="97" y="143"/>
                    <a:pt x="100" y="143"/>
                  </a:cubicBezTo>
                  <a:cubicBezTo>
                    <a:pt x="108" y="143"/>
                    <a:pt x="118" y="143"/>
                    <a:pt x="129" y="142"/>
                  </a:cubicBezTo>
                  <a:cubicBezTo>
                    <a:pt x="150" y="142"/>
                    <a:pt x="171" y="141"/>
                    <a:pt x="171" y="141"/>
                  </a:cubicBezTo>
                  <a:cubicBezTo>
                    <a:pt x="172" y="141"/>
                    <a:pt x="172" y="141"/>
                    <a:pt x="172" y="141"/>
                  </a:cubicBezTo>
                  <a:cubicBezTo>
                    <a:pt x="291" y="101"/>
                    <a:pt x="291" y="101"/>
                    <a:pt x="291" y="101"/>
                  </a:cubicBezTo>
                  <a:cubicBezTo>
                    <a:pt x="300" y="98"/>
                    <a:pt x="305" y="89"/>
                    <a:pt x="304" y="80"/>
                  </a:cubicBezTo>
                  <a:close/>
                  <a:moveTo>
                    <a:pt x="21" y="27"/>
                  </a:moveTo>
                  <a:cubicBezTo>
                    <a:pt x="84" y="44"/>
                    <a:pt x="84" y="44"/>
                    <a:pt x="84" y="44"/>
                  </a:cubicBezTo>
                  <a:cubicBezTo>
                    <a:pt x="99" y="55"/>
                    <a:pt x="99" y="55"/>
                    <a:pt x="99" y="55"/>
                  </a:cubicBezTo>
                  <a:cubicBezTo>
                    <a:pt x="188" y="66"/>
                    <a:pt x="188" y="66"/>
                    <a:pt x="188" y="66"/>
                  </a:cubicBezTo>
                  <a:cubicBezTo>
                    <a:pt x="188" y="79"/>
                    <a:pt x="188" y="79"/>
                    <a:pt x="188" y="79"/>
                  </a:cubicBezTo>
                  <a:cubicBezTo>
                    <a:pt x="93" y="79"/>
                    <a:pt x="93" y="79"/>
                    <a:pt x="93" y="79"/>
                  </a:cubicBezTo>
                  <a:cubicBezTo>
                    <a:pt x="93" y="100"/>
                    <a:pt x="93" y="100"/>
                    <a:pt x="93" y="100"/>
                  </a:cubicBezTo>
                  <a:cubicBezTo>
                    <a:pt x="188" y="100"/>
                    <a:pt x="188" y="100"/>
                    <a:pt x="188" y="100"/>
                  </a:cubicBezTo>
                  <a:cubicBezTo>
                    <a:pt x="198" y="100"/>
                    <a:pt x="207" y="93"/>
                    <a:pt x="208" y="83"/>
                  </a:cubicBezTo>
                  <a:cubicBezTo>
                    <a:pt x="233" y="81"/>
                    <a:pt x="266" y="77"/>
                    <a:pt x="281" y="76"/>
                  </a:cubicBezTo>
                  <a:cubicBezTo>
                    <a:pt x="282" y="78"/>
                    <a:pt x="282" y="80"/>
                    <a:pt x="282" y="82"/>
                  </a:cubicBezTo>
                  <a:cubicBezTo>
                    <a:pt x="169" y="120"/>
                    <a:pt x="169" y="120"/>
                    <a:pt x="169" y="120"/>
                  </a:cubicBezTo>
                  <a:cubicBezTo>
                    <a:pt x="140" y="121"/>
                    <a:pt x="97" y="122"/>
                    <a:pt x="89" y="122"/>
                  </a:cubicBezTo>
                  <a:cubicBezTo>
                    <a:pt x="81" y="118"/>
                    <a:pt x="64" y="113"/>
                    <a:pt x="21" y="101"/>
                  </a:cubicBezTo>
                  <a:lnTo>
                    <a:pt x="21" y="27"/>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sp>
          <p:nvSpPr>
            <p:cNvPr id="102" name="Google Shape;725;p48">
              <a:extLst>
                <a:ext uri="{FF2B5EF4-FFF2-40B4-BE49-F238E27FC236}">
                  <a16:creationId xmlns:a16="http://schemas.microsoft.com/office/drawing/2014/main" id="{F745E667-EBF7-4D35-8AEF-EF8D7A1F22A4}"/>
                </a:ext>
              </a:extLst>
            </p:cNvPr>
            <p:cNvSpPr/>
            <p:nvPr/>
          </p:nvSpPr>
          <p:spPr>
            <a:xfrm>
              <a:off x="9314985" y="4171603"/>
              <a:ext cx="110273" cy="110273"/>
            </a:xfrm>
            <a:custGeom>
              <a:avLst/>
              <a:gdLst/>
              <a:ahLst/>
              <a:cxnLst/>
              <a:rect l="l" t="t" r="r" b="b"/>
              <a:pathLst>
                <a:path w="78" h="78" extrusionOk="0">
                  <a:moveTo>
                    <a:pt x="39" y="78"/>
                  </a:moveTo>
                  <a:cubicBezTo>
                    <a:pt x="29" y="78"/>
                    <a:pt x="19" y="74"/>
                    <a:pt x="12" y="66"/>
                  </a:cubicBezTo>
                  <a:cubicBezTo>
                    <a:pt x="4" y="59"/>
                    <a:pt x="0" y="49"/>
                    <a:pt x="0" y="39"/>
                  </a:cubicBezTo>
                  <a:cubicBezTo>
                    <a:pt x="0" y="29"/>
                    <a:pt x="4" y="19"/>
                    <a:pt x="11" y="11"/>
                  </a:cubicBezTo>
                  <a:cubicBezTo>
                    <a:pt x="18" y="4"/>
                    <a:pt x="28" y="0"/>
                    <a:pt x="39" y="0"/>
                  </a:cubicBezTo>
                  <a:cubicBezTo>
                    <a:pt x="49" y="0"/>
                    <a:pt x="59" y="4"/>
                    <a:pt x="66" y="11"/>
                  </a:cubicBezTo>
                  <a:cubicBezTo>
                    <a:pt x="74" y="18"/>
                    <a:pt x="78" y="28"/>
                    <a:pt x="78" y="38"/>
                  </a:cubicBezTo>
                  <a:cubicBezTo>
                    <a:pt x="78" y="38"/>
                    <a:pt x="78" y="38"/>
                    <a:pt x="78" y="38"/>
                  </a:cubicBezTo>
                  <a:cubicBezTo>
                    <a:pt x="78" y="49"/>
                    <a:pt x="74" y="59"/>
                    <a:pt x="67" y="66"/>
                  </a:cubicBezTo>
                  <a:cubicBezTo>
                    <a:pt x="59" y="73"/>
                    <a:pt x="50" y="78"/>
                    <a:pt x="39" y="78"/>
                  </a:cubicBezTo>
                  <a:cubicBezTo>
                    <a:pt x="39" y="78"/>
                    <a:pt x="39" y="78"/>
                    <a:pt x="39" y="78"/>
                  </a:cubicBezTo>
                  <a:close/>
                  <a:moveTo>
                    <a:pt x="39" y="20"/>
                  </a:moveTo>
                  <a:cubicBezTo>
                    <a:pt x="39" y="20"/>
                    <a:pt x="39" y="20"/>
                    <a:pt x="39" y="20"/>
                  </a:cubicBezTo>
                  <a:cubicBezTo>
                    <a:pt x="34" y="20"/>
                    <a:pt x="29" y="22"/>
                    <a:pt x="25" y="25"/>
                  </a:cubicBezTo>
                  <a:cubicBezTo>
                    <a:pt x="22" y="29"/>
                    <a:pt x="20" y="34"/>
                    <a:pt x="20" y="39"/>
                  </a:cubicBezTo>
                  <a:cubicBezTo>
                    <a:pt x="20" y="44"/>
                    <a:pt x="22" y="49"/>
                    <a:pt x="26" y="52"/>
                  </a:cubicBezTo>
                  <a:cubicBezTo>
                    <a:pt x="29" y="56"/>
                    <a:pt x="34" y="58"/>
                    <a:pt x="39" y="58"/>
                  </a:cubicBezTo>
                  <a:cubicBezTo>
                    <a:pt x="44" y="58"/>
                    <a:pt x="49" y="56"/>
                    <a:pt x="52" y="52"/>
                  </a:cubicBezTo>
                  <a:cubicBezTo>
                    <a:pt x="56" y="48"/>
                    <a:pt x="58" y="44"/>
                    <a:pt x="58" y="39"/>
                  </a:cubicBezTo>
                  <a:cubicBezTo>
                    <a:pt x="58" y="39"/>
                    <a:pt x="58" y="39"/>
                    <a:pt x="58" y="39"/>
                  </a:cubicBezTo>
                  <a:cubicBezTo>
                    <a:pt x="58" y="33"/>
                    <a:pt x="56" y="29"/>
                    <a:pt x="52" y="25"/>
                  </a:cubicBezTo>
                  <a:cubicBezTo>
                    <a:pt x="49" y="22"/>
                    <a:pt x="44" y="20"/>
                    <a:pt x="39" y="20"/>
                  </a:cubicBez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sp>
          <p:nvSpPr>
            <p:cNvPr id="103" name="Google Shape;726;p48">
              <a:extLst>
                <a:ext uri="{FF2B5EF4-FFF2-40B4-BE49-F238E27FC236}">
                  <a16:creationId xmlns:a16="http://schemas.microsoft.com/office/drawing/2014/main" id="{49574A64-596F-4E40-8C6E-402902B8D73E}"/>
                </a:ext>
              </a:extLst>
            </p:cNvPr>
            <p:cNvSpPr/>
            <p:nvPr/>
          </p:nvSpPr>
          <p:spPr>
            <a:xfrm>
              <a:off x="9199461" y="4129594"/>
              <a:ext cx="339569" cy="192539"/>
            </a:xfrm>
            <a:custGeom>
              <a:avLst/>
              <a:gdLst/>
              <a:ahLst/>
              <a:cxnLst/>
              <a:rect l="l" t="t" r="r" b="b"/>
              <a:pathLst>
                <a:path w="194" h="110" extrusionOk="0">
                  <a:moveTo>
                    <a:pt x="1" y="110"/>
                  </a:moveTo>
                  <a:lnTo>
                    <a:pt x="0" y="2"/>
                  </a:lnTo>
                  <a:lnTo>
                    <a:pt x="194" y="0"/>
                  </a:lnTo>
                  <a:lnTo>
                    <a:pt x="194" y="108"/>
                  </a:lnTo>
                  <a:lnTo>
                    <a:pt x="1" y="110"/>
                  </a:lnTo>
                  <a:close/>
                  <a:moveTo>
                    <a:pt x="17" y="18"/>
                  </a:moveTo>
                  <a:lnTo>
                    <a:pt x="17" y="94"/>
                  </a:lnTo>
                  <a:lnTo>
                    <a:pt x="178" y="92"/>
                  </a:lnTo>
                  <a:lnTo>
                    <a:pt x="177" y="17"/>
                  </a:lnTo>
                  <a:lnTo>
                    <a:pt x="17" y="18"/>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grpSp>
      <p:grpSp>
        <p:nvGrpSpPr>
          <p:cNvPr id="104" name="Google Shape;733;p48">
            <a:extLst>
              <a:ext uri="{FF2B5EF4-FFF2-40B4-BE49-F238E27FC236}">
                <a16:creationId xmlns:a16="http://schemas.microsoft.com/office/drawing/2014/main" id="{50FB1BE5-4CEC-44AA-8AC7-A2FA94FDC2BA}"/>
              </a:ext>
            </a:extLst>
          </p:cNvPr>
          <p:cNvGrpSpPr/>
          <p:nvPr/>
        </p:nvGrpSpPr>
        <p:grpSpPr>
          <a:xfrm>
            <a:off x="10660505" y="1954254"/>
            <a:ext cx="220358" cy="244348"/>
            <a:chOff x="11006867" y="2949820"/>
            <a:chExt cx="434088" cy="481348"/>
          </a:xfrm>
          <a:solidFill>
            <a:schemeClr val="accent2"/>
          </a:solidFill>
        </p:grpSpPr>
        <p:sp>
          <p:nvSpPr>
            <p:cNvPr id="105" name="Google Shape;734;p48">
              <a:extLst>
                <a:ext uri="{FF2B5EF4-FFF2-40B4-BE49-F238E27FC236}">
                  <a16:creationId xmlns:a16="http://schemas.microsoft.com/office/drawing/2014/main" id="{437A1FE5-4848-466A-9C84-D235B677F610}"/>
                </a:ext>
              </a:extLst>
            </p:cNvPr>
            <p:cNvSpPr/>
            <p:nvPr/>
          </p:nvSpPr>
          <p:spPr>
            <a:xfrm>
              <a:off x="11119336" y="3016393"/>
              <a:ext cx="180287" cy="190789"/>
            </a:xfrm>
            <a:custGeom>
              <a:avLst/>
              <a:gdLst/>
              <a:ahLst/>
              <a:cxnLst/>
              <a:rect l="l" t="t" r="r" b="b"/>
              <a:pathLst>
                <a:path w="126" h="134" extrusionOk="0">
                  <a:moveTo>
                    <a:pt x="63" y="134"/>
                  </a:moveTo>
                  <a:cubicBezTo>
                    <a:pt x="98" y="134"/>
                    <a:pt x="126" y="104"/>
                    <a:pt x="126" y="67"/>
                  </a:cubicBezTo>
                  <a:cubicBezTo>
                    <a:pt x="126" y="30"/>
                    <a:pt x="98" y="0"/>
                    <a:pt x="63" y="0"/>
                  </a:cubicBezTo>
                  <a:cubicBezTo>
                    <a:pt x="28" y="0"/>
                    <a:pt x="0" y="30"/>
                    <a:pt x="0" y="67"/>
                  </a:cubicBezTo>
                  <a:cubicBezTo>
                    <a:pt x="0" y="104"/>
                    <a:pt x="28" y="134"/>
                    <a:pt x="63" y="134"/>
                  </a:cubicBezTo>
                  <a:close/>
                  <a:moveTo>
                    <a:pt x="63" y="21"/>
                  </a:moveTo>
                  <a:cubicBezTo>
                    <a:pt x="87" y="21"/>
                    <a:pt x="107" y="42"/>
                    <a:pt x="107" y="67"/>
                  </a:cubicBezTo>
                  <a:cubicBezTo>
                    <a:pt x="107" y="93"/>
                    <a:pt x="87" y="113"/>
                    <a:pt x="63" y="113"/>
                  </a:cubicBezTo>
                  <a:cubicBezTo>
                    <a:pt x="39" y="113"/>
                    <a:pt x="19" y="93"/>
                    <a:pt x="19" y="67"/>
                  </a:cubicBezTo>
                  <a:cubicBezTo>
                    <a:pt x="19" y="42"/>
                    <a:pt x="39" y="21"/>
                    <a:pt x="63" y="21"/>
                  </a:cubicBez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sp>
          <p:nvSpPr>
            <p:cNvPr id="106" name="Google Shape;735;p48">
              <a:extLst>
                <a:ext uri="{FF2B5EF4-FFF2-40B4-BE49-F238E27FC236}">
                  <a16:creationId xmlns:a16="http://schemas.microsoft.com/office/drawing/2014/main" id="{661EF8B6-0D0B-40E7-BE53-FC09FFD5292E}"/>
                </a:ext>
              </a:extLst>
            </p:cNvPr>
            <p:cNvSpPr/>
            <p:nvPr/>
          </p:nvSpPr>
          <p:spPr>
            <a:xfrm>
              <a:off x="11006867" y="2949820"/>
              <a:ext cx="434088" cy="481348"/>
            </a:xfrm>
            <a:custGeom>
              <a:avLst/>
              <a:gdLst/>
              <a:ahLst/>
              <a:cxnLst/>
              <a:rect l="l" t="t" r="r" b="b"/>
              <a:pathLst>
                <a:path w="305" h="338" extrusionOk="0">
                  <a:moveTo>
                    <a:pt x="240" y="255"/>
                  </a:moveTo>
                  <a:cubicBezTo>
                    <a:pt x="270" y="229"/>
                    <a:pt x="289" y="189"/>
                    <a:pt x="289" y="146"/>
                  </a:cubicBezTo>
                  <a:cubicBezTo>
                    <a:pt x="289" y="66"/>
                    <a:pt x="224" y="0"/>
                    <a:pt x="145" y="0"/>
                  </a:cubicBezTo>
                  <a:cubicBezTo>
                    <a:pt x="65" y="0"/>
                    <a:pt x="0" y="66"/>
                    <a:pt x="0" y="146"/>
                  </a:cubicBezTo>
                  <a:cubicBezTo>
                    <a:pt x="0" y="226"/>
                    <a:pt x="65" y="291"/>
                    <a:pt x="145" y="291"/>
                  </a:cubicBezTo>
                  <a:cubicBezTo>
                    <a:pt x="174" y="291"/>
                    <a:pt x="201" y="283"/>
                    <a:pt x="224" y="268"/>
                  </a:cubicBezTo>
                  <a:cubicBezTo>
                    <a:pt x="291" y="338"/>
                    <a:pt x="291" y="338"/>
                    <a:pt x="291" y="338"/>
                  </a:cubicBezTo>
                  <a:cubicBezTo>
                    <a:pt x="305" y="325"/>
                    <a:pt x="305" y="325"/>
                    <a:pt x="305" y="325"/>
                  </a:cubicBezTo>
                  <a:lnTo>
                    <a:pt x="240" y="255"/>
                  </a:lnTo>
                  <a:close/>
                  <a:moveTo>
                    <a:pt x="145" y="20"/>
                  </a:moveTo>
                  <a:cubicBezTo>
                    <a:pt x="213" y="20"/>
                    <a:pt x="269" y="77"/>
                    <a:pt x="269" y="146"/>
                  </a:cubicBezTo>
                  <a:cubicBezTo>
                    <a:pt x="269" y="172"/>
                    <a:pt x="261" y="197"/>
                    <a:pt x="247" y="217"/>
                  </a:cubicBezTo>
                  <a:cubicBezTo>
                    <a:pt x="216" y="204"/>
                    <a:pt x="180" y="197"/>
                    <a:pt x="142" y="197"/>
                  </a:cubicBezTo>
                  <a:cubicBezTo>
                    <a:pt x="105" y="197"/>
                    <a:pt x="71" y="204"/>
                    <a:pt x="41" y="215"/>
                  </a:cubicBezTo>
                  <a:cubicBezTo>
                    <a:pt x="28" y="195"/>
                    <a:pt x="20" y="171"/>
                    <a:pt x="20" y="146"/>
                  </a:cubicBezTo>
                  <a:cubicBezTo>
                    <a:pt x="20" y="77"/>
                    <a:pt x="76" y="20"/>
                    <a:pt x="145" y="20"/>
                  </a:cubicBezTo>
                  <a:close/>
                  <a:moveTo>
                    <a:pt x="145" y="271"/>
                  </a:moveTo>
                  <a:cubicBezTo>
                    <a:pt x="111" y="271"/>
                    <a:pt x="80" y="258"/>
                    <a:pt x="58" y="235"/>
                  </a:cubicBezTo>
                  <a:cubicBezTo>
                    <a:pt x="83" y="227"/>
                    <a:pt x="112" y="222"/>
                    <a:pt x="142" y="222"/>
                  </a:cubicBezTo>
                  <a:cubicBezTo>
                    <a:pt x="173" y="222"/>
                    <a:pt x="204" y="227"/>
                    <a:pt x="230" y="237"/>
                  </a:cubicBezTo>
                  <a:cubicBezTo>
                    <a:pt x="208" y="258"/>
                    <a:pt x="178" y="271"/>
                    <a:pt x="145" y="271"/>
                  </a:cubicBez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lang="en-GB" sz="1000" b="1" spc="-20" dirty="0">
                <a:solidFill>
                  <a:srgbClr val="000000"/>
                </a:solidFill>
                <a:latin typeface="arial" panose="020B0604020202020204" pitchFamily="34" charset="0"/>
                <a:ea typeface="Arial"/>
                <a:cs typeface="Arial"/>
                <a:sym typeface="Arial"/>
              </a:endParaRPr>
            </a:p>
          </p:txBody>
        </p:sp>
      </p:grpSp>
      <p:pic>
        <p:nvPicPr>
          <p:cNvPr id="137" name="Picture 4">
            <a:extLst>
              <a:ext uri="{FF2B5EF4-FFF2-40B4-BE49-F238E27FC236}">
                <a16:creationId xmlns:a16="http://schemas.microsoft.com/office/drawing/2014/main" id="{5245CC22-D007-4C97-9418-028E4B1B56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6839" y="3694180"/>
            <a:ext cx="263787" cy="263787"/>
          </a:xfrm>
          <a:prstGeom prst="rect">
            <a:avLst/>
          </a:prstGeom>
          <a:noFill/>
          <a:extLst>
            <a:ext uri="{909E8E84-426E-40DD-AFC4-6F175D3DCCD1}">
              <a14:hiddenFill xmlns:a14="http://schemas.microsoft.com/office/drawing/2010/main">
                <a:solidFill>
                  <a:srgbClr val="FFFFFF"/>
                </a:solidFill>
              </a14:hiddenFill>
            </a:ext>
          </a:extLst>
        </p:spPr>
      </p:pic>
      <p:pic>
        <p:nvPicPr>
          <p:cNvPr id="138" name="Picture 4">
            <a:extLst>
              <a:ext uri="{FF2B5EF4-FFF2-40B4-BE49-F238E27FC236}">
                <a16:creationId xmlns:a16="http://schemas.microsoft.com/office/drawing/2014/main" id="{AAB1FB63-8B15-4515-BFB1-98AFE40C85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6839" y="3458788"/>
            <a:ext cx="263787" cy="263787"/>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4">
            <a:extLst>
              <a:ext uri="{FF2B5EF4-FFF2-40B4-BE49-F238E27FC236}">
                <a16:creationId xmlns:a16="http://schemas.microsoft.com/office/drawing/2014/main" id="{FC27C1C7-8EE5-4386-B789-F04FCFBB09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77026" y="3195738"/>
            <a:ext cx="263787" cy="26378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60C1CD5-9C8C-4E88-8978-0EF7CD27533C}"/>
              </a:ext>
            </a:extLst>
          </p:cNvPr>
          <p:cNvSpPr txBox="1"/>
          <p:nvPr/>
        </p:nvSpPr>
        <p:spPr>
          <a:xfrm>
            <a:off x="829282" y="6077330"/>
            <a:ext cx="2461768" cy="400110"/>
          </a:xfrm>
          <a:prstGeom prst="rect">
            <a:avLst/>
          </a:prstGeom>
          <a:solidFill>
            <a:schemeClr val="bg1">
              <a:lumMod val="95000"/>
            </a:schemeClr>
          </a:solidFill>
        </p:spPr>
        <p:txBody>
          <a:bodyPr wrap="square" rtlCol="0">
            <a:spAutoFit/>
          </a:bodyPr>
          <a:lstStyle/>
          <a:p>
            <a:pPr rtl="0"/>
            <a:r>
              <a:rPr lang="lv-lv" sz="1000" dirty="0"/>
              <a:t>parāda konkrētā gadījuma scenāriju,  </a:t>
            </a:r>
          </a:p>
          <a:p>
            <a:pPr rtl="0"/>
            <a:r>
              <a:rPr lang="lv-lv" sz="1000" dirty="0"/>
              <a:t>var atšķirties katrā gadījumā. </a:t>
            </a:r>
          </a:p>
        </p:txBody>
      </p:sp>
      <p:pic>
        <p:nvPicPr>
          <p:cNvPr id="39" name="Picture 4">
            <a:extLst>
              <a:ext uri="{FF2B5EF4-FFF2-40B4-BE49-F238E27FC236}">
                <a16:creationId xmlns:a16="http://schemas.microsoft.com/office/drawing/2014/main" id="{ADA7346E-6767-42EF-824E-BA5F7B0339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576" y="6144697"/>
            <a:ext cx="263787" cy="263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186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9B7ED9E-6E52-49C7-832C-8496D1490C75}"/>
              </a:ext>
            </a:extLst>
          </p:cNvPr>
          <p:cNvGraphicFramePr>
            <a:graphicFrameLocks noChangeAspect="1"/>
          </p:cNvGraphicFramePr>
          <p:nvPr>
            <p:custDataLst>
              <p:tags r:id="rId2"/>
            </p:custDataLst>
            <p:extLst>
              <p:ext uri="{D42A27DB-BD31-4B8C-83A1-F6EECF244321}">
                <p14:modId xmlns:p14="http://schemas.microsoft.com/office/powerpoint/2010/main" val="10588151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14" name="think-cell Slide" r:id="rId6" imgW="494" imgH="494" progId="TCLayout.ActiveDocument.1">
                  <p:embed/>
                </p:oleObj>
              </mc:Choice>
              <mc:Fallback>
                <p:oleObj name="think-cell Slide" r:id="rId6" imgW="494" imgH="494" progId="TCLayout.ActiveDocument.1">
                  <p:embed/>
                  <p:pic>
                    <p:nvPicPr>
                      <p:cNvPr id="5" name="Object 4" hidden="1">
                        <a:extLst>
                          <a:ext uri="{FF2B5EF4-FFF2-40B4-BE49-F238E27FC236}">
                            <a16:creationId xmlns:a16="http://schemas.microsoft.com/office/drawing/2014/main" id="{19B7ED9E-6E52-49C7-832C-8496D1490C7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2D131DC3-C551-4D9B-A660-20B590364BA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defRPr/>
            </a:pPr>
            <a:endParaRPr kumimoji="0" lang="en-US" sz="4000" u="none" strike="noStrike" kern="1200" cap="none" spc="0" normalizeH="0" noProof="0" dirty="0">
              <a:ln>
                <a:noFill/>
              </a:ln>
              <a:solidFill>
                <a:prstClr val="white"/>
              </a:solidFill>
              <a:effectLst/>
              <a:uLnTx/>
              <a:uFillTx/>
              <a:latin typeface="Georgia" panose="02040502050405020303" pitchFamily="18" charset="0"/>
              <a:ea typeface="+mj-ea"/>
              <a:cs typeface="Arial" panose="020B0604020202020204" pitchFamily="34" charset="0"/>
              <a:sym typeface="Georgia" panose="02040502050405020303" pitchFamily="18" charset="0"/>
            </a:endParaRPr>
          </a:p>
        </p:txBody>
      </p:sp>
      <p:pic>
        <p:nvPicPr>
          <p:cNvPr id="35" name="Picture 34">
            <a:extLst>
              <a:ext uri="{FF2B5EF4-FFF2-40B4-BE49-F238E27FC236}">
                <a16:creationId xmlns:a16="http://schemas.microsoft.com/office/drawing/2014/main" id="{079A0AF4-28E0-4B78-B6C1-089646F1C165}"/>
              </a:ext>
            </a:extLst>
          </p:cNvPr>
          <p:cNvPicPr>
            <a:picLocks noChangeAspect="1"/>
          </p:cNvPicPr>
          <p:nvPr/>
        </p:nvPicPr>
        <p:blipFill>
          <a:blip r:embed="rId8">
            <a:duotone>
              <a:schemeClr val="accent5">
                <a:shade val="45000"/>
                <a:satMod val="135000"/>
              </a:schemeClr>
              <a:prstClr val="white"/>
            </a:duotone>
          </a:blip>
          <a:stretch>
            <a:fillRect/>
          </a:stretch>
        </p:blipFill>
        <p:spPr>
          <a:xfrm>
            <a:off x="475669" y="2256363"/>
            <a:ext cx="3123395" cy="4085911"/>
          </a:xfrm>
          <a:prstGeom prst="rect">
            <a:avLst/>
          </a:prstGeom>
          <a:solidFill>
            <a:srgbClr val="FFFF00"/>
          </a:solidFill>
          <a:ln>
            <a:noFill/>
          </a:ln>
        </p:spPr>
      </p:pic>
      <p:sp>
        <p:nvSpPr>
          <p:cNvPr id="57" name="Rectangle 56">
            <a:extLst>
              <a:ext uri="{FF2B5EF4-FFF2-40B4-BE49-F238E27FC236}">
                <a16:creationId xmlns:a16="http://schemas.microsoft.com/office/drawing/2014/main" id="{ADD4AC4F-0CD1-4D63-A804-4A119CC65C4F}"/>
              </a:ext>
            </a:extLst>
          </p:cNvPr>
          <p:cNvSpPr/>
          <p:nvPr/>
        </p:nvSpPr>
        <p:spPr>
          <a:xfrm>
            <a:off x="421239" y="2024063"/>
            <a:ext cx="3887241" cy="432117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Title 7">
            <a:extLst>
              <a:ext uri="{FF2B5EF4-FFF2-40B4-BE49-F238E27FC236}">
                <a16:creationId xmlns:a16="http://schemas.microsoft.com/office/drawing/2014/main" id="{7EF723CD-557D-4534-9A26-43690C495518}"/>
              </a:ext>
            </a:extLst>
          </p:cNvPr>
          <p:cNvSpPr>
            <a:spLocks noGrp="1"/>
          </p:cNvSpPr>
          <p:nvPr>
            <p:ph type="title"/>
          </p:nvPr>
        </p:nvSpPr>
        <p:spPr/>
        <p:txBody>
          <a:bodyPr rtlCol="0"/>
          <a:lstStyle/>
          <a:p>
            <a:pPr rtl="0"/>
            <a:r>
              <a:rPr lang="lv-lv" dirty="0"/>
              <a:t>11. pielikums: ĀTAP shematisks pārskats </a:t>
            </a:r>
            <a:endParaRPr lang="en-GB" dirty="0"/>
          </a:p>
        </p:txBody>
      </p:sp>
      <p:sp>
        <p:nvSpPr>
          <p:cNvPr id="25" name="Rectangle 24">
            <a:extLst>
              <a:ext uri="{FF2B5EF4-FFF2-40B4-BE49-F238E27FC236}">
                <a16:creationId xmlns:a16="http://schemas.microsoft.com/office/drawing/2014/main" id="{85BE9526-7E50-41BE-8E04-FD8247973F36}"/>
              </a:ext>
            </a:extLst>
          </p:cNvPr>
          <p:cNvSpPr/>
          <p:nvPr/>
        </p:nvSpPr>
        <p:spPr>
          <a:xfrm>
            <a:off x="4552747" y="2024063"/>
            <a:ext cx="7231265" cy="325437"/>
          </a:xfrm>
          <a:prstGeom prst="rect">
            <a:avLst/>
          </a:prstGeom>
          <a:solidFill>
            <a:srgbClr val="990066"/>
          </a:solidFill>
          <a:ln w="3175" cap="flat" cmpd="sng" algn="ctr">
            <a:noFill/>
            <a:prstDash val="solid"/>
            <a:miter lim="800000"/>
          </a:ln>
          <a:effectLst/>
        </p:spPr>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400" b="1" i="0" u="none" strike="noStrike" kern="0" cap="none" spc="0" normalizeH="0" noProof="0" dirty="0">
                <a:ln>
                  <a:noFill/>
                </a:ln>
                <a:solidFill>
                  <a:prstClr val="white"/>
                </a:solidFill>
                <a:effectLst/>
                <a:uLnTx/>
                <a:uFillTx/>
                <a:latin typeface="arial" panose="020B0604020202020204" pitchFamily="34" charset="0"/>
                <a:ea typeface="+mn-ea"/>
                <a:cs typeface="+mn-cs"/>
              </a:rPr>
              <a:t>Posms pirms ĀTAP </a:t>
            </a:r>
            <a:r>
              <a:rPr lang="lv-LV" sz="1400" b="1" i="0" u="none" strike="noStrike" kern="0" cap="none" spc="0" normalizeH="0" noProof="0" dirty="0">
                <a:ln>
                  <a:noFill/>
                </a:ln>
                <a:solidFill>
                  <a:prstClr val="white"/>
                </a:solidFill>
                <a:effectLst/>
                <a:uLnTx/>
                <a:uFillTx/>
                <a:latin typeface="arial" panose="020B0604020202020204" pitchFamily="34" charset="0"/>
                <a:ea typeface="+mn-ea"/>
                <a:cs typeface="+mn-cs"/>
              </a:rPr>
              <a:t>ierosināšanas</a:t>
            </a:r>
            <a:endParaRPr lang="lv-lv" sz="1400" b="1" i="0" u="none" strike="noStrike" kern="0" cap="none" spc="0" normalizeH="0" noProof="0" dirty="0">
              <a:ln>
                <a:noFill/>
              </a:ln>
              <a:solidFill>
                <a:prstClr val="white"/>
              </a:solidFill>
              <a:effectLst/>
              <a:uLnTx/>
              <a:uFillTx/>
              <a:latin typeface="arial" panose="020B0604020202020204" pitchFamily="34" charset="0"/>
              <a:ea typeface="+mn-ea"/>
              <a:cs typeface="+mn-cs"/>
            </a:endParaRPr>
          </a:p>
        </p:txBody>
      </p:sp>
      <p:sp>
        <p:nvSpPr>
          <p:cNvPr id="29" name="Freeform 122">
            <a:extLst>
              <a:ext uri="{FF2B5EF4-FFF2-40B4-BE49-F238E27FC236}">
                <a16:creationId xmlns:a16="http://schemas.microsoft.com/office/drawing/2014/main" id="{52F6E428-CB20-43B2-9549-BBD2F29370A0}"/>
              </a:ext>
            </a:extLst>
          </p:cNvPr>
          <p:cNvSpPr>
            <a:spLocks noChangeAspect="1" noEditPoints="1"/>
          </p:cNvSpPr>
          <p:nvPr/>
        </p:nvSpPr>
        <p:spPr bwMode="auto">
          <a:xfrm>
            <a:off x="11484452" y="2070868"/>
            <a:ext cx="223359" cy="223359"/>
          </a:xfrm>
          <a:custGeom>
            <a:avLst/>
            <a:gdLst>
              <a:gd name="T0" fmla="*/ 62 w 200"/>
              <a:gd name="T1" fmla="*/ 111 h 200"/>
              <a:gd name="T2" fmla="*/ 157 w 200"/>
              <a:gd name="T3" fmla="*/ 17 h 200"/>
              <a:gd name="T4" fmla="*/ 12 w 200"/>
              <a:gd name="T5" fmla="*/ 17 h 200"/>
              <a:gd name="T6" fmla="*/ 0 w 200"/>
              <a:gd name="T7" fmla="*/ 29 h 200"/>
              <a:gd name="T8" fmla="*/ 0 w 200"/>
              <a:gd name="T9" fmla="*/ 200 h 200"/>
              <a:gd name="T10" fmla="*/ 171 w 200"/>
              <a:gd name="T11" fmla="*/ 200 h 200"/>
              <a:gd name="T12" fmla="*/ 183 w 200"/>
              <a:gd name="T13" fmla="*/ 187 h 200"/>
              <a:gd name="T14" fmla="*/ 183 w 200"/>
              <a:gd name="T15" fmla="*/ 43 h 200"/>
              <a:gd name="T16" fmla="*/ 89 w 200"/>
              <a:gd name="T17" fmla="*/ 138 h 200"/>
              <a:gd name="T18" fmla="*/ 62 w 200"/>
              <a:gd name="T19" fmla="*/ 111 h 200"/>
              <a:gd name="T20" fmla="*/ 46 w 200"/>
              <a:gd name="T21" fmla="*/ 154 h 200"/>
              <a:gd name="T22" fmla="*/ 46 w 200"/>
              <a:gd name="T23" fmla="*/ 130 h 200"/>
              <a:gd name="T24" fmla="*/ 70 w 200"/>
              <a:gd name="T25" fmla="*/ 154 h 200"/>
              <a:gd name="T26" fmla="*/ 46 w 200"/>
              <a:gd name="T27" fmla="*/ 154 h 200"/>
              <a:gd name="T28" fmla="*/ 174 w 200"/>
              <a:gd name="T29" fmla="*/ 0 h 200"/>
              <a:gd name="T30" fmla="*/ 157 w 200"/>
              <a:gd name="T31" fmla="*/ 16 h 200"/>
              <a:gd name="T32" fmla="*/ 157 w 200"/>
              <a:gd name="T33" fmla="*/ 17 h 200"/>
              <a:gd name="T34" fmla="*/ 157 w 200"/>
              <a:gd name="T35" fmla="*/ 17 h 200"/>
              <a:gd name="T36" fmla="*/ 183 w 200"/>
              <a:gd name="T37" fmla="*/ 42 h 200"/>
              <a:gd name="T38" fmla="*/ 183 w 200"/>
              <a:gd name="T39" fmla="*/ 43 h 200"/>
              <a:gd name="T40" fmla="*/ 183 w 200"/>
              <a:gd name="T41" fmla="*/ 43 h 200"/>
              <a:gd name="T42" fmla="*/ 200 w 200"/>
              <a:gd name="T43" fmla="*/ 26 h 200"/>
              <a:gd name="T44" fmla="*/ 174 w 200"/>
              <a:gd name="T4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62" y="111"/>
                </a:moveTo>
                <a:cubicBezTo>
                  <a:pt x="157" y="17"/>
                  <a:pt x="157" y="17"/>
                  <a:pt x="157" y="17"/>
                </a:cubicBezTo>
                <a:cubicBezTo>
                  <a:pt x="12" y="17"/>
                  <a:pt x="12" y="17"/>
                  <a:pt x="12" y="17"/>
                </a:cubicBezTo>
                <a:cubicBezTo>
                  <a:pt x="5" y="17"/>
                  <a:pt x="0" y="22"/>
                  <a:pt x="0" y="29"/>
                </a:cubicBezTo>
                <a:cubicBezTo>
                  <a:pt x="0" y="200"/>
                  <a:pt x="0" y="200"/>
                  <a:pt x="0" y="200"/>
                </a:cubicBezTo>
                <a:cubicBezTo>
                  <a:pt x="171" y="200"/>
                  <a:pt x="171" y="200"/>
                  <a:pt x="171" y="200"/>
                </a:cubicBezTo>
                <a:cubicBezTo>
                  <a:pt x="178" y="200"/>
                  <a:pt x="183" y="194"/>
                  <a:pt x="183" y="187"/>
                </a:cubicBezTo>
                <a:cubicBezTo>
                  <a:pt x="183" y="43"/>
                  <a:pt x="183" y="43"/>
                  <a:pt x="183" y="43"/>
                </a:cubicBezTo>
                <a:cubicBezTo>
                  <a:pt x="89" y="138"/>
                  <a:pt x="89" y="138"/>
                  <a:pt x="89" y="138"/>
                </a:cubicBezTo>
                <a:lnTo>
                  <a:pt x="62" y="111"/>
                </a:lnTo>
                <a:close/>
                <a:moveTo>
                  <a:pt x="46" y="154"/>
                </a:moveTo>
                <a:cubicBezTo>
                  <a:pt x="46" y="130"/>
                  <a:pt x="46" y="130"/>
                  <a:pt x="46" y="130"/>
                </a:cubicBezTo>
                <a:cubicBezTo>
                  <a:pt x="70" y="154"/>
                  <a:pt x="70" y="154"/>
                  <a:pt x="70" y="154"/>
                </a:cubicBezTo>
                <a:lnTo>
                  <a:pt x="46" y="154"/>
                </a:lnTo>
                <a:close/>
                <a:moveTo>
                  <a:pt x="174" y="0"/>
                </a:moveTo>
                <a:cubicBezTo>
                  <a:pt x="157" y="16"/>
                  <a:pt x="157" y="16"/>
                  <a:pt x="157" y="16"/>
                </a:cubicBezTo>
                <a:cubicBezTo>
                  <a:pt x="157" y="17"/>
                  <a:pt x="157" y="17"/>
                  <a:pt x="157" y="17"/>
                </a:cubicBezTo>
                <a:cubicBezTo>
                  <a:pt x="157" y="17"/>
                  <a:pt x="157" y="17"/>
                  <a:pt x="157" y="17"/>
                </a:cubicBezTo>
                <a:cubicBezTo>
                  <a:pt x="183" y="42"/>
                  <a:pt x="183" y="42"/>
                  <a:pt x="183" y="42"/>
                </a:cubicBezTo>
                <a:cubicBezTo>
                  <a:pt x="183" y="43"/>
                  <a:pt x="183" y="43"/>
                  <a:pt x="183" y="43"/>
                </a:cubicBezTo>
                <a:cubicBezTo>
                  <a:pt x="183" y="43"/>
                  <a:pt x="183" y="43"/>
                  <a:pt x="183" y="43"/>
                </a:cubicBezTo>
                <a:cubicBezTo>
                  <a:pt x="200" y="26"/>
                  <a:pt x="200" y="26"/>
                  <a:pt x="200" y="26"/>
                </a:cubicBezTo>
                <a:lnTo>
                  <a:pt x="174" y="0"/>
                </a:ln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1" name="Google Shape;202;p16">
            <a:extLst>
              <a:ext uri="{FF2B5EF4-FFF2-40B4-BE49-F238E27FC236}">
                <a16:creationId xmlns:a16="http://schemas.microsoft.com/office/drawing/2014/main" id="{83DE25C1-0B54-415D-9259-AC9D238F0905}"/>
              </a:ext>
            </a:extLst>
          </p:cNvPr>
          <p:cNvSpPr txBox="1"/>
          <p:nvPr/>
        </p:nvSpPr>
        <p:spPr>
          <a:xfrm>
            <a:off x="4546399" y="2654778"/>
            <a:ext cx="7231264" cy="429124"/>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mn-cs"/>
              </a:rPr>
              <a:t>Parādnieks nespēj samaksāt parādus kreditoriem</a:t>
            </a:r>
            <a:endParaRPr kumimoji="0"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8" name="Rectangle 17">
            <a:extLst>
              <a:ext uri="{FF2B5EF4-FFF2-40B4-BE49-F238E27FC236}">
                <a16:creationId xmlns:a16="http://schemas.microsoft.com/office/drawing/2014/main" id="{5E5FEBBF-5E3E-481C-9C48-060586072114}"/>
              </a:ext>
            </a:extLst>
          </p:cNvPr>
          <p:cNvSpPr/>
          <p:nvPr/>
        </p:nvSpPr>
        <p:spPr>
          <a:xfrm>
            <a:off x="4545013" y="2449785"/>
            <a:ext cx="7231063" cy="184666"/>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Esošās vai paredzamās </a:t>
            </a: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finanšu</a:t>
            </a: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 grūtības tuvākā nākotnē</a:t>
            </a:r>
          </a:p>
        </p:txBody>
      </p:sp>
      <p:sp>
        <p:nvSpPr>
          <p:cNvPr id="33" name="Google Shape;202;p16">
            <a:extLst>
              <a:ext uri="{FF2B5EF4-FFF2-40B4-BE49-F238E27FC236}">
                <a16:creationId xmlns:a16="http://schemas.microsoft.com/office/drawing/2014/main" id="{CDE68CE6-B062-45A8-BF0B-50303BD8181A}"/>
              </a:ext>
            </a:extLst>
          </p:cNvPr>
          <p:cNvSpPr txBox="1"/>
          <p:nvPr/>
        </p:nvSpPr>
        <p:spPr>
          <a:xfrm>
            <a:off x="4545751" y="3427843"/>
            <a:ext cx="7231912" cy="2917395"/>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4" name="Rectangle 33">
            <a:extLst>
              <a:ext uri="{FF2B5EF4-FFF2-40B4-BE49-F238E27FC236}">
                <a16:creationId xmlns:a16="http://schemas.microsoft.com/office/drawing/2014/main" id="{5B27E71E-9516-4223-8BE4-10E528588CCA}"/>
              </a:ext>
            </a:extLst>
          </p:cNvPr>
          <p:cNvSpPr/>
          <p:nvPr/>
        </p:nvSpPr>
        <p:spPr>
          <a:xfrm>
            <a:off x="4545013" y="3222849"/>
            <a:ext cx="7231063" cy="184666"/>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Restrukturizācijas plāna</a:t>
            </a:r>
            <a:r>
              <a:rPr lang="lv-LV" sz="1200" b="1" dirty="0">
                <a:solidFill>
                  <a:srgbClr val="E57100"/>
                </a:solidFill>
                <a:latin typeface="arial" panose="020B0604020202020204" pitchFamily="34" charset="0"/>
              </a:rPr>
              <a:t> </a:t>
            </a:r>
            <a:r>
              <a:rPr lang="lv-LV" sz="1200" b="1" i="0" u="none" strike="noStrike" kern="1200" cap="none" spc="0" normalizeH="0" noProof="0" dirty="0">
                <a:ln>
                  <a:noFill/>
                </a:ln>
                <a:solidFill>
                  <a:srgbClr val="E57100"/>
                </a:solidFill>
                <a:effectLst/>
                <a:uLnTx/>
                <a:uFillTx/>
                <a:latin typeface="arial" panose="020B0604020202020204" pitchFamily="34" charset="0"/>
                <a:ea typeface="+mn-ea"/>
                <a:cs typeface="+mn-cs"/>
              </a:rPr>
              <a:t>izstrāde ĀTAP</a:t>
            </a:r>
          </a:p>
        </p:txBody>
      </p:sp>
      <p:cxnSp>
        <p:nvCxnSpPr>
          <p:cNvPr id="47" name="Straight Arrow Connector 46">
            <a:extLst>
              <a:ext uri="{FF2B5EF4-FFF2-40B4-BE49-F238E27FC236}">
                <a16:creationId xmlns:a16="http://schemas.microsoft.com/office/drawing/2014/main" id="{27D86C99-C1C6-4E41-B67F-67BDC7482AF1}"/>
              </a:ext>
            </a:extLst>
          </p:cNvPr>
          <p:cNvCxnSpPr>
            <a:cxnSpLocks/>
          </p:cNvCxnSpPr>
          <p:nvPr/>
        </p:nvCxnSpPr>
        <p:spPr>
          <a:xfrm>
            <a:off x="3097803" y="3804920"/>
            <a:ext cx="0" cy="2491107"/>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49" name="Google Shape;208;p16">
            <a:extLst>
              <a:ext uri="{FF2B5EF4-FFF2-40B4-BE49-F238E27FC236}">
                <a16:creationId xmlns:a16="http://schemas.microsoft.com/office/drawing/2014/main" id="{A054A856-F190-4BA3-8547-3E49118A68EC}"/>
              </a:ext>
            </a:extLst>
          </p:cNvPr>
          <p:cNvSpPr txBox="1"/>
          <p:nvPr/>
        </p:nvSpPr>
        <p:spPr>
          <a:xfrm rot="5400000">
            <a:off x="2880116" y="5373034"/>
            <a:ext cx="654025" cy="153888"/>
          </a:xfrm>
          <a:prstGeom prst="rect">
            <a:avLst/>
          </a:prstGeom>
          <a:noFill/>
          <a:ln>
            <a:noFill/>
          </a:ln>
        </p:spPr>
        <p:txBody>
          <a:bodyPr spcFirstLastPara="1"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2+2 gadi</a:t>
            </a:r>
            <a:endPar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77" name="Google Shape;202;p16">
            <a:extLst>
              <a:ext uri="{FF2B5EF4-FFF2-40B4-BE49-F238E27FC236}">
                <a16:creationId xmlns:a16="http://schemas.microsoft.com/office/drawing/2014/main" id="{169A8988-D66C-45F5-A003-A92FB37572AF}"/>
              </a:ext>
            </a:extLst>
          </p:cNvPr>
          <p:cNvSpPr txBox="1"/>
          <p:nvPr/>
        </p:nvSpPr>
        <p:spPr>
          <a:xfrm>
            <a:off x="4545751" y="3427843"/>
            <a:ext cx="7231912" cy="557451"/>
          </a:xfrm>
          <a:prstGeom prst="rect">
            <a:avLst/>
          </a:prstGeom>
          <a:noFill/>
          <a:ln w="3175" cap="flat" cmpd="sng">
            <a:noFill/>
            <a:prstDash val="solid"/>
            <a:round/>
            <a:headEnd type="none" w="sm" len="sm"/>
            <a:tailEnd type="none" w="sm" len="sm"/>
          </a:ln>
        </p:spPr>
        <p:txBody>
          <a:bodyPr spcFirstLastPara="1" wrap="square" lIns="72000" tIns="72000" rIns="7200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Restrukturizācijas plāns </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jāsaskaņo ar kreditoriem. </a:t>
            </a:r>
          </a:p>
          <a:p>
            <a:pPr lvl="0">
              <a:defRPr/>
            </a:pPr>
            <a:r>
              <a:rPr lang="lv-lv" sz="1050" dirty="0">
                <a:solidFill>
                  <a:prstClr val="black"/>
                </a:solidFill>
                <a:latin typeface="arial" panose="020B0604020202020204" pitchFamily="34" charset="0"/>
              </a:rPr>
              <a:t>Uzraug</a:t>
            </a:r>
            <a:r>
              <a:rPr lang="lv-LV" sz="1050" dirty="0">
                <a:solidFill>
                  <a:prstClr val="black"/>
                </a:solidFill>
                <a:latin typeface="arial" panose="020B0604020202020204" pitchFamily="34" charset="0"/>
              </a:rPr>
              <a:t>ošo personu</a:t>
            </a:r>
            <a:r>
              <a:rPr lang="lv-lv" sz="1050" dirty="0">
                <a:solidFill>
                  <a:prstClr val="black"/>
                </a:solidFill>
                <a:latin typeface="arial" panose="020B0604020202020204" pitchFamily="34" charset="0"/>
              </a:rPr>
              <a:t> </a:t>
            </a:r>
            <a:r>
              <a:rPr lang="lv-LV" sz="1050" dirty="0">
                <a:solidFill>
                  <a:prstClr val="black"/>
                </a:solidFill>
                <a:latin typeface="arial" panose="020B0604020202020204" pitchFamily="34" charset="0"/>
              </a:rPr>
              <a:t>(tiesas ieceltu personu, kura TAP laikā uzrauga restrukturizācijas plāna izpildi) </a:t>
            </a:r>
            <a:r>
              <a:rPr lang="lv-lv" sz="1050" dirty="0">
                <a:solidFill>
                  <a:prstClr val="black"/>
                </a:solidFill>
                <a:latin typeface="arial" panose="020B0604020202020204" pitchFamily="34" charset="0"/>
              </a:rPr>
              <a:t>ieceļ, konsultējoties ar kreditoriem. </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Restrukturizācijās Plānā </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jāiekļauj metodes, kas ļautu novērst parādnieka finan</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šu</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 grūtības.</a:t>
            </a:r>
          </a:p>
        </p:txBody>
      </p:sp>
      <p:grpSp>
        <p:nvGrpSpPr>
          <p:cNvPr id="91" name="Group 90">
            <a:extLst>
              <a:ext uri="{FF2B5EF4-FFF2-40B4-BE49-F238E27FC236}">
                <a16:creationId xmlns:a16="http://schemas.microsoft.com/office/drawing/2014/main" id="{F39759B8-FCD7-412A-999F-DCBE4CCA5382}"/>
              </a:ext>
            </a:extLst>
          </p:cNvPr>
          <p:cNvGrpSpPr/>
          <p:nvPr/>
        </p:nvGrpSpPr>
        <p:grpSpPr>
          <a:xfrm>
            <a:off x="4664911" y="4413797"/>
            <a:ext cx="4023904" cy="181361"/>
            <a:chOff x="4664911" y="4389154"/>
            <a:chExt cx="4023904" cy="181361"/>
          </a:xfrm>
        </p:grpSpPr>
        <p:sp>
          <p:nvSpPr>
            <p:cNvPr id="66" name="TextBox 65">
              <a:extLst>
                <a:ext uri="{FF2B5EF4-FFF2-40B4-BE49-F238E27FC236}">
                  <a16:creationId xmlns:a16="http://schemas.microsoft.com/office/drawing/2014/main" id="{F214BD7E-DE36-4E65-8EE4-E7A40F07EB5C}"/>
                </a:ext>
              </a:extLst>
            </p:cNvPr>
            <p:cNvSpPr txBox="1"/>
            <p:nvPr/>
          </p:nvSpPr>
          <p:spPr>
            <a:xfrm>
              <a:off x="4873668" y="4399043"/>
              <a:ext cx="3815147" cy="1692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Ja parādnieks pieņem kreditoru </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iebildumus</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 plāns tiek grozīts</a:t>
              </a:r>
            </a:p>
          </p:txBody>
        </p:sp>
        <p:sp>
          <p:nvSpPr>
            <p:cNvPr id="67" name="Freeform 23">
              <a:extLst>
                <a:ext uri="{FF2B5EF4-FFF2-40B4-BE49-F238E27FC236}">
                  <a16:creationId xmlns:a16="http://schemas.microsoft.com/office/drawing/2014/main" id="{ED355E96-EDAB-477F-802C-3C125B02F9C6}"/>
                </a:ext>
              </a:extLst>
            </p:cNvPr>
            <p:cNvSpPr>
              <a:spLocks noChangeAspect="1"/>
            </p:cNvSpPr>
            <p:nvPr/>
          </p:nvSpPr>
          <p:spPr bwMode="auto">
            <a:xfrm flipH="1">
              <a:off x="4664911" y="4389154"/>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90" name="Group 89">
            <a:extLst>
              <a:ext uri="{FF2B5EF4-FFF2-40B4-BE49-F238E27FC236}">
                <a16:creationId xmlns:a16="http://schemas.microsoft.com/office/drawing/2014/main" id="{50D022DB-DDB0-4AD9-9713-8234B72C86CC}"/>
              </a:ext>
            </a:extLst>
          </p:cNvPr>
          <p:cNvGrpSpPr/>
          <p:nvPr/>
        </p:nvGrpSpPr>
        <p:grpSpPr>
          <a:xfrm>
            <a:off x="4664911" y="4728618"/>
            <a:ext cx="7042900" cy="338554"/>
            <a:chOff x="4664911" y="4648895"/>
            <a:chExt cx="7042900" cy="338554"/>
          </a:xfrm>
        </p:grpSpPr>
        <p:sp>
          <p:nvSpPr>
            <p:cNvPr id="69" name="TextBox 68">
              <a:extLst>
                <a:ext uri="{FF2B5EF4-FFF2-40B4-BE49-F238E27FC236}">
                  <a16:creationId xmlns:a16="http://schemas.microsoft.com/office/drawing/2014/main" id="{889579E8-BC50-4A5B-ABC4-E0E0373771C3}"/>
                </a:ext>
              </a:extLst>
            </p:cNvPr>
            <p:cNvSpPr txBox="1"/>
            <p:nvPr/>
          </p:nvSpPr>
          <p:spPr>
            <a:xfrm>
              <a:off x="4873668" y="4648895"/>
              <a:ext cx="6834143" cy="33855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Calibri" panose="020F0502020204030204" pitchFamily="34" charset="0"/>
                </a:rPr>
                <a:t>Ja parādnieks noraida kreditoru </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Calibri" panose="020F0502020204030204" pitchFamily="34" charset="0"/>
                </a:rPr>
                <a:t>iebildumus</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Calibri" panose="020F0502020204030204" pitchFamily="34" charset="0"/>
                </a:rPr>
                <a:t>, tiek pasūtīts un iesniegts tiesā zvērināta revidenta </a:t>
              </a:r>
              <a:b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rPr>
              </a:b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Calibri" panose="020F0502020204030204" pitchFamily="34" charset="0"/>
                </a:rPr>
                <a:t>atzinums</a:t>
              </a:r>
              <a:endParaRPr kumimoji="0" lang="en-GB" sz="1100" b="1" i="0" u="none" strike="noStrike" kern="1200" cap="none" spc="0" normalizeH="0" baseline="0" noProof="0" dirty="0">
                <a:ln>
                  <a:noFill/>
                </a:ln>
                <a:solidFill>
                  <a:prstClr val="black"/>
                </a:solidFill>
                <a:effectLst/>
                <a:uLnTx/>
                <a:uFillTx/>
                <a:latin typeface="arial" panose="020B0604020202020204" pitchFamily="34" charset="0"/>
                <a:ea typeface="+mn-ea"/>
                <a:cs typeface="Calibri" panose="020F0502020204030204" pitchFamily="34" charset="0"/>
              </a:endParaRPr>
            </a:p>
          </p:txBody>
        </p:sp>
        <p:sp>
          <p:nvSpPr>
            <p:cNvPr id="70" name="Freeform 23">
              <a:extLst>
                <a:ext uri="{FF2B5EF4-FFF2-40B4-BE49-F238E27FC236}">
                  <a16:creationId xmlns:a16="http://schemas.microsoft.com/office/drawing/2014/main" id="{46B52AE8-5332-4588-B772-91636A9388FB}"/>
                </a:ext>
              </a:extLst>
            </p:cNvPr>
            <p:cNvSpPr>
              <a:spLocks noChangeAspect="1"/>
            </p:cNvSpPr>
            <p:nvPr/>
          </p:nvSpPr>
          <p:spPr bwMode="auto">
            <a:xfrm flipH="1">
              <a:off x="4664911" y="4719797"/>
              <a:ext cx="111125" cy="181361"/>
            </a:xfrm>
            <a:custGeom>
              <a:avLst/>
              <a:gdLst>
                <a:gd name="T0" fmla="*/ 95 w 128"/>
                <a:gd name="T1" fmla="*/ 7 h 204"/>
                <a:gd name="T2" fmla="*/ 0 w 128"/>
                <a:gd name="T3" fmla="*/ 102 h 204"/>
                <a:gd name="T4" fmla="*/ 95 w 128"/>
                <a:gd name="T5" fmla="*/ 197 h 204"/>
                <a:gd name="T6" fmla="*/ 121 w 128"/>
                <a:gd name="T7" fmla="*/ 197 h 204"/>
                <a:gd name="T8" fmla="*/ 121 w 128"/>
                <a:gd name="T9" fmla="*/ 170 h 204"/>
                <a:gd name="T10" fmla="*/ 53 w 128"/>
                <a:gd name="T11" fmla="*/ 102 h 204"/>
                <a:gd name="T12" fmla="*/ 121 w 128"/>
                <a:gd name="T13" fmla="*/ 34 h 204"/>
                <a:gd name="T14" fmla="*/ 127 w 128"/>
                <a:gd name="T15" fmla="*/ 21 h 204"/>
                <a:gd name="T16" fmla="*/ 121 w 128"/>
                <a:gd name="T17" fmla="*/ 7 h 204"/>
                <a:gd name="T18" fmla="*/ 95 w 128"/>
                <a:gd name="T19" fmla="*/ 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04">
                  <a:moveTo>
                    <a:pt x="95" y="7"/>
                  </a:moveTo>
                  <a:cubicBezTo>
                    <a:pt x="0" y="102"/>
                    <a:pt x="0" y="102"/>
                    <a:pt x="0" y="102"/>
                  </a:cubicBezTo>
                  <a:cubicBezTo>
                    <a:pt x="95" y="197"/>
                    <a:pt x="95" y="197"/>
                    <a:pt x="95" y="197"/>
                  </a:cubicBezTo>
                  <a:cubicBezTo>
                    <a:pt x="102" y="204"/>
                    <a:pt x="114" y="204"/>
                    <a:pt x="121" y="197"/>
                  </a:cubicBezTo>
                  <a:cubicBezTo>
                    <a:pt x="128" y="189"/>
                    <a:pt x="128" y="177"/>
                    <a:pt x="121" y="170"/>
                  </a:cubicBezTo>
                  <a:cubicBezTo>
                    <a:pt x="53" y="102"/>
                    <a:pt x="53" y="102"/>
                    <a:pt x="53" y="102"/>
                  </a:cubicBezTo>
                  <a:cubicBezTo>
                    <a:pt x="121" y="34"/>
                    <a:pt x="121" y="34"/>
                    <a:pt x="121" y="34"/>
                  </a:cubicBezTo>
                  <a:cubicBezTo>
                    <a:pt x="125" y="30"/>
                    <a:pt x="127" y="26"/>
                    <a:pt x="127" y="21"/>
                  </a:cubicBezTo>
                  <a:cubicBezTo>
                    <a:pt x="127" y="16"/>
                    <a:pt x="125" y="11"/>
                    <a:pt x="121" y="7"/>
                  </a:cubicBezTo>
                  <a:cubicBezTo>
                    <a:pt x="114" y="0"/>
                    <a:pt x="102" y="0"/>
                    <a:pt x="95" y="7"/>
                  </a:cubicBezTo>
                </a:path>
              </a:pathLst>
            </a:custGeom>
            <a:solidFill>
              <a:schemeClr val="bg1">
                <a:lumMod val="65000"/>
              </a:schemeClr>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78" name="Google Shape;202;p16">
            <a:extLst>
              <a:ext uri="{FF2B5EF4-FFF2-40B4-BE49-F238E27FC236}">
                <a16:creationId xmlns:a16="http://schemas.microsoft.com/office/drawing/2014/main" id="{294C7EC6-81C3-4A94-A801-A2F6C134973B}"/>
              </a:ext>
            </a:extLst>
          </p:cNvPr>
          <p:cNvSpPr txBox="1"/>
          <p:nvPr/>
        </p:nvSpPr>
        <p:spPr>
          <a:xfrm>
            <a:off x="4545751" y="4203068"/>
            <a:ext cx="7231912" cy="161583"/>
          </a:xfrm>
          <a:prstGeom prst="rect">
            <a:avLst/>
          </a:prstGeom>
          <a:noFill/>
          <a:ln w="3175" cap="flat" cmpd="sng">
            <a:noFill/>
            <a:prstDash val="solid"/>
            <a:round/>
            <a:headEnd type="none" w="sm" len="sm"/>
            <a:tailEnd type="none" w="sm" len="sm"/>
          </a:ln>
        </p:spPr>
        <p:txBody>
          <a:bodyPr spcFirstLastPara="1" wrap="square" lIns="72000" tIns="0" rIns="7200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Kreditori var iesniegt </a:t>
            </a:r>
            <a:r>
              <a:rPr lang="lv-lv" sz="1050" dirty="0">
                <a:solidFill>
                  <a:prstClr val="black"/>
                </a:solidFill>
                <a:latin typeface="arial" panose="020B0604020202020204" pitchFamily="34" charset="0"/>
              </a:rPr>
              <a:t>iebildumus par </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restrukturizācijas plānu</a:t>
            </a:r>
            <a:r>
              <a:rPr lang="lv-lv" sz="1050" b="0" i="0" u="none" strike="noStrike" kern="1200" cap="none" spc="0" normalizeH="0" noProof="0" dirty="0">
                <a:ln>
                  <a:noFill/>
                </a:ln>
                <a:solidFill>
                  <a:prstClr val="black"/>
                </a:solidFill>
                <a:effectLst/>
                <a:uLnTx/>
                <a:uFillTx/>
                <a:latin typeface="arial" panose="020B0604020202020204" pitchFamily="34" charset="0"/>
                <a:ea typeface="+mn-ea"/>
                <a:cs typeface="+mn-cs"/>
              </a:rPr>
              <a:t>, kuras parādnieks var pieņemt vai noraidīt.</a:t>
            </a:r>
          </a:p>
        </p:txBody>
      </p:sp>
      <p:sp>
        <p:nvSpPr>
          <p:cNvPr id="81" name="Google Shape;202;p16">
            <a:extLst>
              <a:ext uri="{FF2B5EF4-FFF2-40B4-BE49-F238E27FC236}">
                <a16:creationId xmlns:a16="http://schemas.microsoft.com/office/drawing/2014/main" id="{A4A271B0-B5D7-464C-99EB-E39A3CC8D07A}"/>
              </a:ext>
            </a:extLst>
          </p:cNvPr>
          <p:cNvSpPr txBox="1"/>
          <p:nvPr/>
        </p:nvSpPr>
        <p:spPr>
          <a:xfrm>
            <a:off x="4618943" y="5136557"/>
            <a:ext cx="7231912" cy="507831"/>
          </a:xfrm>
          <a:prstGeom prst="rect">
            <a:avLst/>
          </a:prstGeom>
          <a:noFill/>
          <a:ln w="3175" cap="flat" cmpd="sng">
            <a:noFill/>
            <a:prstDash val="solid"/>
            <a:round/>
            <a:headEnd type="none" w="sm" len="sm"/>
            <a:tailEnd type="none" w="sm" len="sm"/>
          </a:ln>
        </p:spPr>
        <p:txBody>
          <a:bodyPr spcFirstLastPara="1" wrap="square" lIns="72000" tIns="0" rIns="72000" bIns="0" rtlCol="0" anchor="t" anchorCtr="0">
            <a:spAutoFit/>
          </a:bodyPr>
          <a:lstStyle/>
          <a:p>
            <a:pPr lvl="0" rtl="0">
              <a:defRPr/>
            </a:pPr>
            <a:r>
              <a:rPr lang="lv-LV" sz="1100" dirty="0">
                <a:solidFill>
                  <a:prstClr val="black"/>
                </a:solidFill>
                <a:latin typeface="arial" panose="020B0604020202020204" pitchFamily="34" charset="0"/>
                <a:cs typeface="Calibri" panose="020F0502020204030204" pitchFamily="34" charset="0"/>
              </a:rPr>
              <a:t>Uzraugošā persona novērtē restrukturizācijas plānu un sagatavo atzinumu, un parādnieks nosūta restrukturizācijas plānu kopā ar uzraugošās personas atzinumu par restrukturizācijas plānu tiesai un tiem kreditoriem, kuri nesaskaņoja restrukturizācijas plānu.</a:t>
            </a:r>
          </a:p>
        </p:txBody>
      </p:sp>
      <p:cxnSp>
        <p:nvCxnSpPr>
          <p:cNvPr id="92" name="Straight Connector 91">
            <a:extLst>
              <a:ext uri="{FF2B5EF4-FFF2-40B4-BE49-F238E27FC236}">
                <a16:creationId xmlns:a16="http://schemas.microsoft.com/office/drawing/2014/main" id="{1E8B336A-0212-4673-8E5B-2FF09D6A7D2B}"/>
              </a:ext>
            </a:extLst>
          </p:cNvPr>
          <p:cNvCxnSpPr>
            <a:cxnSpLocks/>
          </p:cNvCxnSpPr>
          <p:nvPr/>
        </p:nvCxnSpPr>
        <p:spPr>
          <a:xfrm>
            <a:off x="4873668" y="4661888"/>
            <a:ext cx="6722463"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072A503-E1CA-41E3-B4D9-9F7ACD5CBFC3}"/>
              </a:ext>
            </a:extLst>
          </p:cNvPr>
          <p:cNvCxnSpPr>
            <a:cxnSpLocks/>
          </p:cNvCxnSpPr>
          <p:nvPr/>
        </p:nvCxnSpPr>
        <p:spPr>
          <a:xfrm flipH="1" flipV="1">
            <a:off x="4448518" y="2449785"/>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10AC7C1-A05B-4EFA-9604-6DADEC5859C1}"/>
              </a:ext>
            </a:extLst>
          </p:cNvPr>
          <p:cNvCxnSpPr>
            <a:cxnSpLocks/>
          </p:cNvCxnSpPr>
          <p:nvPr/>
        </p:nvCxnSpPr>
        <p:spPr>
          <a:xfrm flipH="1">
            <a:off x="2831884" y="2528966"/>
            <a:ext cx="1616635" cy="3"/>
          </a:xfrm>
          <a:prstGeom prst="line">
            <a:avLst/>
          </a:prstGeom>
          <a:ln w="3175">
            <a:solidFill>
              <a:srgbClr val="990066"/>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6AA7937A-2757-4C2F-B59F-B07073FF3D2C}"/>
              </a:ext>
            </a:extLst>
          </p:cNvPr>
          <p:cNvGrpSpPr/>
          <p:nvPr/>
        </p:nvGrpSpPr>
        <p:grpSpPr>
          <a:xfrm>
            <a:off x="2831882" y="3239923"/>
            <a:ext cx="1616636" cy="158378"/>
            <a:chOff x="2983041" y="2930897"/>
            <a:chExt cx="364995" cy="188540"/>
          </a:xfrm>
        </p:grpSpPr>
        <p:cxnSp>
          <p:nvCxnSpPr>
            <p:cNvPr id="44" name="Straight Connector 43">
              <a:extLst>
                <a:ext uri="{FF2B5EF4-FFF2-40B4-BE49-F238E27FC236}">
                  <a16:creationId xmlns:a16="http://schemas.microsoft.com/office/drawing/2014/main" id="{6A3FF489-F761-4826-B6C5-8A4902F46FA3}"/>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26E91AB-0E80-4E31-85C7-806BE495A6C5}"/>
                </a:ext>
              </a:extLst>
            </p:cNvPr>
            <p:cNvCxnSpPr>
              <a:cxnSpLocks/>
            </p:cNvCxnSpPr>
            <p:nvPr/>
          </p:nvCxnSpPr>
          <p:spPr>
            <a:xfrm flipH="1">
              <a:off x="2983041" y="3025157"/>
              <a:ext cx="364995" cy="4"/>
            </a:xfrm>
            <a:prstGeom prst="line">
              <a:avLst/>
            </a:prstGeom>
            <a:ln w="3175">
              <a:solidFill>
                <a:srgbClr val="990066"/>
              </a:solidFill>
              <a:prstDash val="dash"/>
              <a:headEnd type="oval" w="sm" len="sm"/>
              <a:tailEnd type="oval" w="sm" len="sm"/>
            </a:ln>
          </p:spPr>
          <p:style>
            <a:lnRef idx="1">
              <a:schemeClr val="accent1"/>
            </a:lnRef>
            <a:fillRef idx="0">
              <a:schemeClr val="accent1"/>
            </a:fillRef>
            <a:effectRef idx="0">
              <a:schemeClr val="accent1"/>
            </a:effectRef>
            <a:fontRef idx="minor">
              <a:schemeClr val="tx1"/>
            </a:fontRef>
          </p:style>
        </p:cxnSp>
      </p:grpSp>
      <p:sp>
        <p:nvSpPr>
          <p:cNvPr id="46" name="Google Shape;208;p16">
            <a:extLst>
              <a:ext uri="{FF2B5EF4-FFF2-40B4-BE49-F238E27FC236}">
                <a16:creationId xmlns:a16="http://schemas.microsoft.com/office/drawing/2014/main" id="{863B955A-3E43-4664-ADA6-8E1696B8F1EB}"/>
              </a:ext>
            </a:extLst>
          </p:cNvPr>
          <p:cNvSpPr txBox="1"/>
          <p:nvPr/>
        </p:nvSpPr>
        <p:spPr>
          <a:xfrm>
            <a:off x="2897723" y="3438131"/>
            <a:ext cx="779059" cy="307777"/>
          </a:xfrm>
          <a:prstGeom prst="rect">
            <a:avLst/>
          </a:prstGeom>
          <a:noFill/>
          <a:ln>
            <a:noFill/>
          </a:ln>
        </p:spPr>
        <p:txBody>
          <a:bodyPr spcFirstLastPara="1"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Ā</a:t>
            </a: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TAP </a:t>
            </a:r>
            <a:br>
              <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ierosināšana</a:t>
            </a:r>
            <a:endPar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cxnSp>
        <p:nvCxnSpPr>
          <p:cNvPr id="51" name="Straight Connector 50">
            <a:extLst>
              <a:ext uri="{FF2B5EF4-FFF2-40B4-BE49-F238E27FC236}">
                <a16:creationId xmlns:a16="http://schemas.microsoft.com/office/drawing/2014/main" id="{DA79BB84-D343-4052-A889-2F64C4EFB440}"/>
              </a:ext>
            </a:extLst>
          </p:cNvPr>
          <p:cNvCxnSpPr>
            <a:cxnSpLocks/>
          </p:cNvCxnSpPr>
          <p:nvPr/>
        </p:nvCxnSpPr>
        <p:spPr>
          <a:xfrm flipV="1">
            <a:off x="2831884" y="2449785"/>
            <a:ext cx="0" cy="204994"/>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47DC6E7-F0AC-4B8C-8687-7B39273D7140}"/>
              </a:ext>
            </a:extLst>
          </p:cNvPr>
          <p:cNvCxnSpPr>
            <a:cxnSpLocks/>
          </p:cNvCxnSpPr>
          <p:nvPr/>
        </p:nvCxnSpPr>
        <p:spPr>
          <a:xfrm flipV="1">
            <a:off x="2831884" y="2711393"/>
            <a:ext cx="0" cy="1003125"/>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Google Shape;208;p16">
            <a:extLst>
              <a:ext uri="{FF2B5EF4-FFF2-40B4-BE49-F238E27FC236}">
                <a16:creationId xmlns:a16="http://schemas.microsoft.com/office/drawing/2014/main" id="{7516DE6A-1499-4D24-968A-4694BEBDEDFA}"/>
              </a:ext>
            </a:extLst>
          </p:cNvPr>
          <p:cNvSpPr txBox="1"/>
          <p:nvPr/>
        </p:nvSpPr>
        <p:spPr>
          <a:xfrm>
            <a:off x="3182180" y="6014162"/>
            <a:ext cx="1046456" cy="276999"/>
          </a:xfrm>
          <a:prstGeom prst="rect">
            <a:avLst/>
          </a:prstGeom>
          <a:noFill/>
          <a:ln>
            <a:noFill/>
          </a:ln>
        </p:spPr>
        <p:txBody>
          <a:bodyPr spcFirstLastPara="1"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900" b="1" i="0" u="none" strike="noStrike" kern="1200" cap="none" spc="0" normalizeH="0" noProof="0" dirty="0">
                <a:ln>
                  <a:noFill/>
                </a:ln>
                <a:solidFill>
                  <a:prstClr val="white">
                    <a:lumMod val="50000"/>
                  </a:prstClr>
                </a:solidFill>
                <a:effectLst/>
                <a:uLnTx/>
                <a:uFillTx/>
                <a:latin typeface="arial" panose="020B0604020202020204" pitchFamily="34" charset="0"/>
                <a:ea typeface="+mn-ea"/>
                <a:cs typeface="+mn-cs"/>
              </a:rPr>
              <a:t>Restrukturizācijas plāna īstenošana</a:t>
            </a:r>
            <a:endParaRPr kumimoji="0" lang="en-US" sz="9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36" name="Rectangle 35">
            <a:extLst>
              <a:ext uri="{FF2B5EF4-FFF2-40B4-BE49-F238E27FC236}">
                <a16:creationId xmlns:a16="http://schemas.microsoft.com/office/drawing/2014/main" id="{D9C96247-57F4-418B-BB9F-A46F3BDD7537}"/>
              </a:ext>
            </a:extLst>
          </p:cNvPr>
          <p:cNvSpPr/>
          <p:nvPr/>
        </p:nvSpPr>
        <p:spPr>
          <a:xfrm>
            <a:off x="651850" y="2711393"/>
            <a:ext cx="2131785" cy="1003113"/>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7" name="Rectangle 36">
            <a:extLst>
              <a:ext uri="{FF2B5EF4-FFF2-40B4-BE49-F238E27FC236}">
                <a16:creationId xmlns:a16="http://schemas.microsoft.com/office/drawing/2014/main" id="{EEF69BBD-8F45-4E69-83C3-A93735D4B915}"/>
              </a:ext>
            </a:extLst>
          </p:cNvPr>
          <p:cNvSpPr/>
          <p:nvPr/>
        </p:nvSpPr>
        <p:spPr>
          <a:xfrm>
            <a:off x="651849" y="2447043"/>
            <a:ext cx="2131785" cy="204982"/>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Rectangle 53">
            <a:extLst>
              <a:ext uri="{FF2B5EF4-FFF2-40B4-BE49-F238E27FC236}">
                <a16:creationId xmlns:a16="http://schemas.microsoft.com/office/drawing/2014/main" id="{89C9CA13-EC44-468F-A904-049588A798B5}"/>
              </a:ext>
            </a:extLst>
          </p:cNvPr>
          <p:cNvSpPr/>
          <p:nvPr/>
        </p:nvSpPr>
        <p:spPr>
          <a:xfrm>
            <a:off x="613512" y="2229945"/>
            <a:ext cx="3226849" cy="135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Pirms ĀTAP</a:t>
            </a:r>
            <a:endParaRPr lang="en-GB" sz="700" b="1" dirty="0">
              <a:solidFill>
                <a:schemeClr val="bg1">
                  <a:lumMod val="50000"/>
                </a:schemeClr>
              </a:solidFill>
            </a:endParaRPr>
          </a:p>
        </p:txBody>
      </p:sp>
      <p:sp>
        <p:nvSpPr>
          <p:cNvPr id="56" name="Rectangle 55">
            <a:extLst>
              <a:ext uri="{FF2B5EF4-FFF2-40B4-BE49-F238E27FC236}">
                <a16:creationId xmlns:a16="http://schemas.microsoft.com/office/drawing/2014/main" id="{71E3B8CC-1BC3-450D-8879-0B5F4E560D2B}"/>
              </a:ext>
            </a:extLst>
          </p:cNvPr>
          <p:cNvSpPr/>
          <p:nvPr/>
        </p:nvSpPr>
        <p:spPr>
          <a:xfrm>
            <a:off x="613512" y="3735713"/>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ĀTAP lietas ierosināšanas sekas</a:t>
            </a:r>
            <a:endParaRPr lang="en-GB" sz="700" b="1" dirty="0">
              <a:solidFill>
                <a:schemeClr val="bg1">
                  <a:lumMod val="50000"/>
                </a:schemeClr>
              </a:solidFill>
            </a:endParaRPr>
          </a:p>
        </p:txBody>
      </p:sp>
      <p:sp>
        <p:nvSpPr>
          <p:cNvPr id="58" name="Rectangle 57">
            <a:extLst>
              <a:ext uri="{FF2B5EF4-FFF2-40B4-BE49-F238E27FC236}">
                <a16:creationId xmlns:a16="http://schemas.microsoft.com/office/drawing/2014/main" id="{ED91F6A4-598D-4FA9-9F3D-69C4E16A7772}"/>
              </a:ext>
            </a:extLst>
          </p:cNvPr>
          <p:cNvSpPr/>
          <p:nvPr/>
        </p:nvSpPr>
        <p:spPr>
          <a:xfrm>
            <a:off x="613512" y="5157740"/>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ĀTAP īstenošana</a:t>
            </a:r>
            <a:endParaRPr lang="en-GB" sz="700" b="1" dirty="0">
              <a:solidFill>
                <a:schemeClr val="bg1">
                  <a:lumMod val="50000"/>
                </a:schemeClr>
              </a:solidFill>
            </a:endParaRPr>
          </a:p>
        </p:txBody>
      </p:sp>
      <p:sp>
        <p:nvSpPr>
          <p:cNvPr id="59" name="Rectangle 58">
            <a:extLst>
              <a:ext uri="{FF2B5EF4-FFF2-40B4-BE49-F238E27FC236}">
                <a16:creationId xmlns:a16="http://schemas.microsoft.com/office/drawing/2014/main" id="{4A8BA782-82D1-4E57-B758-C668D347001D}"/>
              </a:ext>
            </a:extLst>
          </p:cNvPr>
          <p:cNvSpPr/>
          <p:nvPr/>
        </p:nvSpPr>
        <p:spPr>
          <a:xfrm>
            <a:off x="3158449" y="4393541"/>
            <a:ext cx="1150031" cy="694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Parādnieks ir aizsargāts no kreditoru izpildes darbībām</a:t>
            </a:r>
            <a:endParaRPr lang="en-GB" sz="700" b="1" dirty="0">
              <a:solidFill>
                <a:schemeClr val="bg1">
                  <a:lumMod val="50000"/>
                </a:schemeClr>
              </a:solidFill>
            </a:endParaRPr>
          </a:p>
        </p:txBody>
      </p:sp>
    </p:spTree>
    <p:extLst>
      <p:ext uri="{BB962C8B-B14F-4D97-AF65-F5344CB8AC3E}">
        <p14:creationId xmlns:p14="http://schemas.microsoft.com/office/powerpoint/2010/main" val="658728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8139412-3C0F-4EBB-9C7D-74B7F82E3FF0}"/>
              </a:ext>
            </a:extLst>
          </p:cNvPr>
          <p:cNvGraphicFramePr>
            <a:graphicFrameLocks noChangeAspect="1"/>
          </p:cNvGraphicFramePr>
          <p:nvPr>
            <p:custDataLst>
              <p:tags r:id="rId2"/>
            </p:custDataLst>
            <p:extLst>
              <p:ext uri="{D42A27DB-BD31-4B8C-83A1-F6EECF244321}">
                <p14:modId xmlns:p14="http://schemas.microsoft.com/office/powerpoint/2010/main" val="18184578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38" name="think-cell Slide" r:id="rId6" imgW="494" imgH="494" progId="TCLayout.ActiveDocument.1">
                  <p:embed/>
                </p:oleObj>
              </mc:Choice>
              <mc:Fallback>
                <p:oleObj name="think-cell Slide" r:id="rId6" imgW="494" imgH="494" progId="TCLayout.ActiveDocument.1">
                  <p:embed/>
                  <p:pic>
                    <p:nvPicPr>
                      <p:cNvPr id="5" name="Object 4" hidden="1">
                        <a:extLst>
                          <a:ext uri="{FF2B5EF4-FFF2-40B4-BE49-F238E27FC236}">
                            <a16:creationId xmlns:a16="http://schemas.microsoft.com/office/drawing/2014/main" id="{C8139412-3C0F-4EBB-9C7D-74B7F82E3FF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71EEAF4B-1EF5-4834-8177-F2866D2F36D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defRPr/>
            </a:pPr>
            <a:endParaRPr kumimoji="0" lang="en-US" sz="4000" u="none" strike="noStrike" kern="1200" cap="none" spc="0" normalizeH="0" noProof="0" dirty="0">
              <a:ln>
                <a:noFill/>
              </a:ln>
              <a:solidFill>
                <a:prstClr val="white"/>
              </a:solidFill>
              <a:effectLst/>
              <a:uLnTx/>
              <a:uFillTx/>
              <a:latin typeface="Georgia" panose="02040502050405020303" pitchFamily="18" charset="0"/>
              <a:ea typeface="+mj-ea"/>
              <a:cs typeface="Arial" panose="020B0604020202020204" pitchFamily="34" charset="0"/>
              <a:sym typeface="Georgia" panose="02040502050405020303" pitchFamily="18" charset="0"/>
            </a:endParaRPr>
          </a:p>
        </p:txBody>
      </p:sp>
      <p:pic>
        <p:nvPicPr>
          <p:cNvPr id="55" name="Picture 54">
            <a:extLst>
              <a:ext uri="{FF2B5EF4-FFF2-40B4-BE49-F238E27FC236}">
                <a16:creationId xmlns:a16="http://schemas.microsoft.com/office/drawing/2014/main" id="{35BEA770-B234-4EF3-9A0F-233D04A44861}"/>
              </a:ext>
            </a:extLst>
          </p:cNvPr>
          <p:cNvPicPr>
            <a:picLocks noChangeAspect="1"/>
          </p:cNvPicPr>
          <p:nvPr/>
        </p:nvPicPr>
        <p:blipFill>
          <a:blip r:embed="rId8">
            <a:duotone>
              <a:schemeClr val="accent5">
                <a:shade val="45000"/>
                <a:satMod val="135000"/>
              </a:schemeClr>
              <a:prstClr val="white"/>
            </a:duotone>
          </a:blip>
          <a:stretch>
            <a:fillRect/>
          </a:stretch>
        </p:blipFill>
        <p:spPr>
          <a:xfrm>
            <a:off x="475669" y="2256363"/>
            <a:ext cx="3123395" cy="4085911"/>
          </a:xfrm>
          <a:prstGeom prst="rect">
            <a:avLst/>
          </a:prstGeom>
          <a:solidFill>
            <a:srgbClr val="FFFF00"/>
          </a:solidFill>
          <a:ln>
            <a:noFill/>
          </a:ln>
        </p:spPr>
      </p:pic>
      <p:sp>
        <p:nvSpPr>
          <p:cNvPr id="4" name="Title 3">
            <a:extLst>
              <a:ext uri="{FF2B5EF4-FFF2-40B4-BE49-F238E27FC236}">
                <a16:creationId xmlns:a16="http://schemas.microsoft.com/office/drawing/2014/main" id="{BA65D511-C5B2-4598-B96D-42A182DAF445}"/>
              </a:ext>
            </a:extLst>
          </p:cNvPr>
          <p:cNvSpPr>
            <a:spLocks noGrp="1"/>
          </p:cNvSpPr>
          <p:nvPr>
            <p:ph type="title"/>
          </p:nvPr>
        </p:nvSpPr>
        <p:spPr/>
        <p:txBody>
          <a:bodyPr rtlCol="0"/>
          <a:lstStyle/>
          <a:p>
            <a:pPr rtl="0"/>
            <a:r>
              <a:rPr lang="lv-LV"/>
              <a:t>11. pielikums: ĀTAP shematisks pārskats </a:t>
            </a:r>
            <a:endParaRPr lang="lv-LV" dirty="0"/>
          </a:p>
        </p:txBody>
      </p:sp>
      <p:sp>
        <p:nvSpPr>
          <p:cNvPr id="24" name="Rectangle 23">
            <a:extLst>
              <a:ext uri="{FF2B5EF4-FFF2-40B4-BE49-F238E27FC236}">
                <a16:creationId xmlns:a16="http://schemas.microsoft.com/office/drawing/2014/main" id="{B987F071-CD06-42AE-9EAA-D50283E4D07E}"/>
              </a:ext>
            </a:extLst>
          </p:cNvPr>
          <p:cNvSpPr/>
          <p:nvPr/>
        </p:nvSpPr>
        <p:spPr>
          <a:xfrm>
            <a:off x="421239" y="2024063"/>
            <a:ext cx="3887241" cy="432117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id="{160C4324-73B9-4499-8BFC-CA391F607646}"/>
              </a:ext>
            </a:extLst>
          </p:cNvPr>
          <p:cNvSpPr/>
          <p:nvPr/>
        </p:nvSpPr>
        <p:spPr>
          <a:xfrm>
            <a:off x="4552747" y="2024063"/>
            <a:ext cx="7231265" cy="325437"/>
          </a:xfrm>
          <a:prstGeom prst="rect">
            <a:avLst/>
          </a:prstGeom>
          <a:solidFill>
            <a:srgbClr val="990066"/>
          </a:solidFill>
          <a:ln w="3175" cap="flat" cmpd="sng" algn="ctr">
            <a:noFill/>
            <a:prstDash val="solid"/>
            <a:miter lim="800000"/>
          </a:ln>
          <a:effectLst/>
        </p:spPr>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0" cap="none" spc="0" normalizeH="0" noProof="0" dirty="0">
                <a:ln>
                  <a:noFill/>
                </a:ln>
                <a:solidFill>
                  <a:prstClr val="white"/>
                </a:solidFill>
                <a:effectLst/>
                <a:uLnTx/>
                <a:uFillTx/>
                <a:latin typeface="arial" panose="020B0604020202020204" pitchFamily="34" charset="0"/>
                <a:ea typeface="+mn-ea"/>
                <a:cs typeface="+mn-cs"/>
              </a:rPr>
              <a:t>ĀTAP ierosināšanas sekas (ĀTAP posms)</a:t>
            </a:r>
          </a:p>
        </p:txBody>
      </p:sp>
      <p:sp>
        <p:nvSpPr>
          <p:cNvPr id="26" name="Freeform 122">
            <a:extLst>
              <a:ext uri="{FF2B5EF4-FFF2-40B4-BE49-F238E27FC236}">
                <a16:creationId xmlns:a16="http://schemas.microsoft.com/office/drawing/2014/main" id="{B9AA534C-ADC7-419F-9C46-DA8F4433BE1F}"/>
              </a:ext>
            </a:extLst>
          </p:cNvPr>
          <p:cNvSpPr>
            <a:spLocks noChangeAspect="1" noEditPoints="1"/>
          </p:cNvSpPr>
          <p:nvPr/>
        </p:nvSpPr>
        <p:spPr bwMode="auto">
          <a:xfrm>
            <a:off x="11484452" y="2070868"/>
            <a:ext cx="223359" cy="223359"/>
          </a:xfrm>
          <a:custGeom>
            <a:avLst/>
            <a:gdLst>
              <a:gd name="T0" fmla="*/ 62 w 200"/>
              <a:gd name="T1" fmla="*/ 111 h 200"/>
              <a:gd name="T2" fmla="*/ 157 w 200"/>
              <a:gd name="T3" fmla="*/ 17 h 200"/>
              <a:gd name="T4" fmla="*/ 12 w 200"/>
              <a:gd name="T5" fmla="*/ 17 h 200"/>
              <a:gd name="T6" fmla="*/ 0 w 200"/>
              <a:gd name="T7" fmla="*/ 29 h 200"/>
              <a:gd name="T8" fmla="*/ 0 w 200"/>
              <a:gd name="T9" fmla="*/ 200 h 200"/>
              <a:gd name="T10" fmla="*/ 171 w 200"/>
              <a:gd name="T11" fmla="*/ 200 h 200"/>
              <a:gd name="T12" fmla="*/ 183 w 200"/>
              <a:gd name="T13" fmla="*/ 187 h 200"/>
              <a:gd name="T14" fmla="*/ 183 w 200"/>
              <a:gd name="T15" fmla="*/ 43 h 200"/>
              <a:gd name="T16" fmla="*/ 89 w 200"/>
              <a:gd name="T17" fmla="*/ 138 h 200"/>
              <a:gd name="T18" fmla="*/ 62 w 200"/>
              <a:gd name="T19" fmla="*/ 111 h 200"/>
              <a:gd name="T20" fmla="*/ 46 w 200"/>
              <a:gd name="T21" fmla="*/ 154 h 200"/>
              <a:gd name="T22" fmla="*/ 46 w 200"/>
              <a:gd name="T23" fmla="*/ 130 h 200"/>
              <a:gd name="T24" fmla="*/ 70 w 200"/>
              <a:gd name="T25" fmla="*/ 154 h 200"/>
              <a:gd name="T26" fmla="*/ 46 w 200"/>
              <a:gd name="T27" fmla="*/ 154 h 200"/>
              <a:gd name="T28" fmla="*/ 174 w 200"/>
              <a:gd name="T29" fmla="*/ 0 h 200"/>
              <a:gd name="T30" fmla="*/ 157 w 200"/>
              <a:gd name="T31" fmla="*/ 16 h 200"/>
              <a:gd name="T32" fmla="*/ 157 w 200"/>
              <a:gd name="T33" fmla="*/ 17 h 200"/>
              <a:gd name="T34" fmla="*/ 157 w 200"/>
              <a:gd name="T35" fmla="*/ 17 h 200"/>
              <a:gd name="T36" fmla="*/ 183 w 200"/>
              <a:gd name="T37" fmla="*/ 42 h 200"/>
              <a:gd name="T38" fmla="*/ 183 w 200"/>
              <a:gd name="T39" fmla="*/ 43 h 200"/>
              <a:gd name="T40" fmla="*/ 183 w 200"/>
              <a:gd name="T41" fmla="*/ 43 h 200"/>
              <a:gd name="T42" fmla="*/ 200 w 200"/>
              <a:gd name="T43" fmla="*/ 26 h 200"/>
              <a:gd name="T44" fmla="*/ 174 w 200"/>
              <a:gd name="T4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62" y="111"/>
                </a:moveTo>
                <a:cubicBezTo>
                  <a:pt x="157" y="17"/>
                  <a:pt x="157" y="17"/>
                  <a:pt x="157" y="17"/>
                </a:cubicBezTo>
                <a:cubicBezTo>
                  <a:pt x="12" y="17"/>
                  <a:pt x="12" y="17"/>
                  <a:pt x="12" y="17"/>
                </a:cubicBezTo>
                <a:cubicBezTo>
                  <a:pt x="5" y="17"/>
                  <a:pt x="0" y="22"/>
                  <a:pt x="0" y="29"/>
                </a:cubicBezTo>
                <a:cubicBezTo>
                  <a:pt x="0" y="200"/>
                  <a:pt x="0" y="200"/>
                  <a:pt x="0" y="200"/>
                </a:cubicBezTo>
                <a:cubicBezTo>
                  <a:pt x="171" y="200"/>
                  <a:pt x="171" y="200"/>
                  <a:pt x="171" y="200"/>
                </a:cubicBezTo>
                <a:cubicBezTo>
                  <a:pt x="178" y="200"/>
                  <a:pt x="183" y="194"/>
                  <a:pt x="183" y="187"/>
                </a:cubicBezTo>
                <a:cubicBezTo>
                  <a:pt x="183" y="43"/>
                  <a:pt x="183" y="43"/>
                  <a:pt x="183" y="43"/>
                </a:cubicBezTo>
                <a:cubicBezTo>
                  <a:pt x="89" y="138"/>
                  <a:pt x="89" y="138"/>
                  <a:pt x="89" y="138"/>
                </a:cubicBezTo>
                <a:lnTo>
                  <a:pt x="62" y="111"/>
                </a:lnTo>
                <a:close/>
                <a:moveTo>
                  <a:pt x="46" y="154"/>
                </a:moveTo>
                <a:cubicBezTo>
                  <a:pt x="46" y="130"/>
                  <a:pt x="46" y="130"/>
                  <a:pt x="46" y="130"/>
                </a:cubicBezTo>
                <a:cubicBezTo>
                  <a:pt x="70" y="154"/>
                  <a:pt x="70" y="154"/>
                  <a:pt x="70" y="154"/>
                </a:cubicBezTo>
                <a:lnTo>
                  <a:pt x="46" y="154"/>
                </a:lnTo>
                <a:close/>
                <a:moveTo>
                  <a:pt x="174" y="0"/>
                </a:moveTo>
                <a:cubicBezTo>
                  <a:pt x="157" y="16"/>
                  <a:pt x="157" y="16"/>
                  <a:pt x="157" y="16"/>
                </a:cubicBezTo>
                <a:cubicBezTo>
                  <a:pt x="157" y="17"/>
                  <a:pt x="157" y="17"/>
                  <a:pt x="157" y="17"/>
                </a:cubicBezTo>
                <a:cubicBezTo>
                  <a:pt x="157" y="17"/>
                  <a:pt x="157" y="17"/>
                  <a:pt x="157" y="17"/>
                </a:cubicBezTo>
                <a:cubicBezTo>
                  <a:pt x="183" y="42"/>
                  <a:pt x="183" y="42"/>
                  <a:pt x="183" y="42"/>
                </a:cubicBezTo>
                <a:cubicBezTo>
                  <a:pt x="183" y="43"/>
                  <a:pt x="183" y="43"/>
                  <a:pt x="183" y="43"/>
                </a:cubicBezTo>
                <a:cubicBezTo>
                  <a:pt x="183" y="43"/>
                  <a:pt x="183" y="43"/>
                  <a:pt x="183" y="43"/>
                </a:cubicBezTo>
                <a:cubicBezTo>
                  <a:pt x="200" y="26"/>
                  <a:pt x="200" y="26"/>
                  <a:pt x="200" y="26"/>
                </a:cubicBezTo>
                <a:lnTo>
                  <a:pt x="174" y="0"/>
                </a:ln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9" name="Google Shape;202;p16">
            <a:extLst>
              <a:ext uri="{FF2B5EF4-FFF2-40B4-BE49-F238E27FC236}">
                <a16:creationId xmlns:a16="http://schemas.microsoft.com/office/drawing/2014/main" id="{92A6BACB-C598-4905-87B1-FD56031D5F5C}"/>
              </a:ext>
            </a:extLst>
          </p:cNvPr>
          <p:cNvSpPr txBox="1"/>
          <p:nvPr/>
        </p:nvSpPr>
        <p:spPr>
          <a:xfrm>
            <a:off x="4545751" y="3129805"/>
            <a:ext cx="7231912" cy="3215433"/>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a:extLst>
              <a:ext uri="{FF2B5EF4-FFF2-40B4-BE49-F238E27FC236}">
                <a16:creationId xmlns:a16="http://schemas.microsoft.com/office/drawing/2014/main" id="{94F8B28C-3767-40A5-936F-DD88E19281DF}"/>
              </a:ext>
            </a:extLst>
          </p:cNvPr>
          <p:cNvSpPr/>
          <p:nvPr/>
        </p:nvSpPr>
        <p:spPr>
          <a:xfrm>
            <a:off x="4545751" y="2924811"/>
            <a:ext cx="2970308" cy="169277"/>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1" i="0" u="none" strike="noStrike" kern="1200" cap="none" spc="0" normalizeH="0" noProof="0">
                <a:ln>
                  <a:noFill/>
                </a:ln>
                <a:solidFill>
                  <a:srgbClr val="E57100"/>
                </a:solidFill>
                <a:effectLst/>
                <a:uLnTx/>
                <a:uFillTx/>
                <a:latin typeface="arial" panose="020B0604020202020204" pitchFamily="34" charset="0"/>
                <a:ea typeface="+mn-ea"/>
                <a:cs typeface="+mn-cs"/>
              </a:rPr>
              <a:t>Tiesa izvērtē </a:t>
            </a:r>
            <a:r>
              <a:rPr lang="lv-LV" sz="1100" b="1">
                <a:solidFill>
                  <a:srgbClr val="E57100"/>
                </a:solidFill>
                <a:latin typeface="arial" panose="020B0604020202020204" pitchFamily="34" charset="0"/>
              </a:rPr>
              <a:t>r</a:t>
            </a:r>
            <a:r>
              <a:rPr lang="lv-LV" sz="1100" b="1" i="0" u="none" strike="noStrike" kern="1200" cap="none" spc="0" normalizeH="0" noProof="0">
                <a:ln>
                  <a:noFill/>
                </a:ln>
                <a:solidFill>
                  <a:srgbClr val="E57100"/>
                </a:solidFill>
                <a:effectLst/>
                <a:uLnTx/>
                <a:uFillTx/>
                <a:latin typeface="arial" panose="020B0604020202020204" pitchFamily="34" charset="0"/>
                <a:ea typeface="+mn-ea"/>
                <a:cs typeface="+mn-cs"/>
              </a:rPr>
              <a:t>estrukturizācijas </a:t>
            </a:r>
            <a:r>
              <a:rPr lang="lv-LV" sz="1100" b="1">
                <a:solidFill>
                  <a:srgbClr val="E57100"/>
                </a:solidFill>
                <a:latin typeface="arial" panose="020B0604020202020204" pitchFamily="34" charset="0"/>
              </a:rPr>
              <a:t>p</a:t>
            </a:r>
            <a:r>
              <a:rPr lang="lv-LV" sz="1100" b="1" i="0" u="none" strike="noStrike" kern="1200" cap="none" spc="0" normalizeH="0" noProof="0">
                <a:ln>
                  <a:noFill/>
                </a:ln>
                <a:solidFill>
                  <a:srgbClr val="E57100"/>
                </a:solidFill>
                <a:effectLst/>
                <a:uLnTx/>
                <a:uFillTx/>
                <a:latin typeface="arial" panose="020B0604020202020204" pitchFamily="34" charset="0"/>
                <a:ea typeface="+mn-ea"/>
                <a:cs typeface="+mn-cs"/>
              </a:rPr>
              <a:t>lānu</a:t>
            </a:r>
            <a:endParaRPr lang="lv-LV" sz="1100" b="1" i="0" u="none" strike="noStrike" kern="1200" cap="none" spc="0" normalizeH="0" noProof="0" dirty="0">
              <a:ln>
                <a:noFill/>
              </a:ln>
              <a:solidFill>
                <a:srgbClr val="E57100"/>
              </a:solidFill>
              <a:effectLst/>
              <a:uLnTx/>
              <a:uFillTx/>
              <a:latin typeface="arial" panose="020B0604020202020204" pitchFamily="34" charset="0"/>
              <a:ea typeface="+mn-ea"/>
              <a:cs typeface="+mn-cs"/>
            </a:endParaRPr>
          </a:p>
        </p:txBody>
      </p:sp>
      <p:cxnSp>
        <p:nvCxnSpPr>
          <p:cNvPr id="31" name="Straight Arrow Connector 30">
            <a:extLst>
              <a:ext uri="{FF2B5EF4-FFF2-40B4-BE49-F238E27FC236}">
                <a16:creationId xmlns:a16="http://schemas.microsoft.com/office/drawing/2014/main" id="{61F22DDD-7A57-4C49-ADEF-19C0427CCE3F}"/>
              </a:ext>
            </a:extLst>
          </p:cNvPr>
          <p:cNvCxnSpPr>
            <a:cxnSpLocks/>
          </p:cNvCxnSpPr>
          <p:nvPr/>
        </p:nvCxnSpPr>
        <p:spPr>
          <a:xfrm>
            <a:off x="3097803" y="3804920"/>
            <a:ext cx="0" cy="2491107"/>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40" name="Google Shape;202;p16">
            <a:extLst>
              <a:ext uri="{FF2B5EF4-FFF2-40B4-BE49-F238E27FC236}">
                <a16:creationId xmlns:a16="http://schemas.microsoft.com/office/drawing/2014/main" id="{6B65FCD6-C2CA-42A9-A4C9-E83ABCBF9A6E}"/>
              </a:ext>
            </a:extLst>
          </p:cNvPr>
          <p:cNvSpPr txBox="1"/>
          <p:nvPr/>
        </p:nvSpPr>
        <p:spPr>
          <a:xfrm>
            <a:off x="4545751" y="3129805"/>
            <a:ext cx="7231912" cy="580534"/>
          </a:xfrm>
          <a:prstGeom prst="rect">
            <a:avLst/>
          </a:prstGeom>
          <a:noFill/>
          <a:ln w="3175" cap="flat" cmpd="sng">
            <a:noFill/>
            <a:prstDash val="solid"/>
            <a:round/>
            <a:headEnd type="none" w="sm" len="sm"/>
            <a:tailEnd type="none" w="sm" len="sm"/>
          </a:ln>
        </p:spPr>
        <p:txBody>
          <a:bodyPr spcFirstLastPara="1" wrap="square" lIns="72000" tIns="72000" rIns="72000" bIns="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Tiesa nosaka, vai restrukturizācijas plāns atbilst piemērojamajiem tiesību aktiem un ir izpildāms.</a:t>
            </a:r>
          </a:p>
          <a:p>
            <a:pPr lvl="0">
              <a:defRPr/>
            </a:pPr>
            <a:r>
              <a:rPr lang="lv-LV" sz="1100" dirty="0">
                <a:solidFill>
                  <a:prstClr val="black"/>
                </a:solidFill>
                <a:latin typeface="arial" panose="020B0604020202020204" pitchFamily="34" charset="0"/>
              </a:rPr>
              <a:t>Tiesa pasludina spriedumu par restrukturizācijas plāna apstiprināšanu un nosaka termiņu līdz </a:t>
            </a:r>
            <a:r>
              <a:rPr lang="lv-LV" sz="1100" b="1" dirty="0">
                <a:solidFill>
                  <a:srgbClr val="990066"/>
                </a:solidFill>
                <a:latin typeface="arial" panose="020B0604020202020204" pitchFamily="34" charset="0"/>
              </a:rPr>
              <a:t>diviem gadiem</a:t>
            </a:r>
            <a:r>
              <a:rPr lang="lv-LV" sz="1100" dirty="0">
                <a:solidFill>
                  <a:prstClr val="black"/>
                </a:solidFill>
                <a:latin typeface="arial" panose="020B0604020202020204" pitchFamily="34" charset="0"/>
              </a:rPr>
              <a:t> tā īstenošanai. Minēto termiņu var pagarināt vēl par </a:t>
            </a:r>
            <a:r>
              <a:rPr lang="lv-LV" sz="1100" b="1" dirty="0">
                <a:solidFill>
                  <a:srgbClr val="990066"/>
                </a:solidFill>
                <a:latin typeface="arial" panose="020B0604020202020204" pitchFamily="34" charset="0"/>
              </a:rPr>
              <a:t>diviem gadiem, ja kreditori to akceptē</a:t>
            </a:r>
            <a:r>
              <a:rPr lang="lv-LV" sz="1100" dirty="0">
                <a:solidFill>
                  <a:prstClr val="black"/>
                </a:solidFill>
                <a:latin typeface="arial" panose="020B0604020202020204" pitchFamily="34" charset="0"/>
              </a:rPr>
              <a:t>.</a:t>
            </a:r>
          </a:p>
        </p:txBody>
      </p:sp>
      <p:sp>
        <p:nvSpPr>
          <p:cNvPr id="14" name="Rectangle 13">
            <a:extLst>
              <a:ext uri="{FF2B5EF4-FFF2-40B4-BE49-F238E27FC236}">
                <a16:creationId xmlns:a16="http://schemas.microsoft.com/office/drawing/2014/main" id="{F9EB3F76-7D80-4CA6-8796-9EAAE8A8C176}"/>
              </a:ext>
            </a:extLst>
          </p:cNvPr>
          <p:cNvSpPr/>
          <p:nvPr/>
        </p:nvSpPr>
        <p:spPr>
          <a:xfrm>
            <a:off x="655393" y="2717800"/>
            <a:ext cx="2131785" cy="1003942"/>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7" name="Rectangle 56">
            <a:extLst>
              <a:ext uri="{FF2B5EF4-FFF2-40B4-BE49-F238E27FC236}">
                <a16:creationId xmlns:a16="http://schemas.microsoft.com/office/drawing/2014/main" id="{6F42B8B6-1D14-452F-A4DA-5D35FA380E32}"/>
              </a:ext>
            </a:extLst>
          </p:cNvPr>
          <p:cNvSpPr/>
          <p:nvPr/>
        </p:nvSpPr>
        <p:spPr>
          <a:xfrm>
            <a:off x="655393" y="2441575"/>
            <a:ext cx="2131785" cy="226009"/>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8" name="Rectangle 57">
            <a:extLst>
              <a:ext uri="{FF2B5EF4-FFF2-40B4-BE49-F238E27FC236}">
                <a16:creationId xmlns:a16="http://schemas.microsoft.com/office/drawing/2014/main" id="{04F384BB-E157-45F3-8525-FF7169083A74}"/>
              </a:ext>
            </a:extLst>
          </p:cNvPr>
          <p:cNvSpPr/>
          <p:nvPr/>
        </p:nvSpPr>
        <p:spPr>
          <a:xfrm>
            <a:off x="655393" y="3896102"/>
            <a:ext cx="2131785" cy="120274"/>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0" name="Rectangle 59">
            <a:extLst>
              <a:ext uri="{FF2B5EF4-FFF2-40B4-BE49-F238E27FC236}">
                <a16:creationId xmlns:a16="http://schemas.microsoft.com/office/drawing/2014/main" id="{A43A26FA-0EFA-40D0-B2E7-6D61E957AEB1}"/>
              </a:ext>
            </a:extLst>
          </p:cNvPr>
          <p:cNvSpPr/>
          <p:nvPr/>
        </p:nvSpPr>
        <p:spPr>
          <a:xfrm>
            <a:off x="655393" y="4064375"/>
            <a:ext cx="2131785" cy="663199"/>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1" name="Rectangle 60">
            <a:extLst>
              <a:ext uri="{FF2B5EF4-FFF2-40B4-BE49-F238E27FC236}">
                <a16:creationId xmlns:a16="http://schemas.microsoft.com/office/drawing/2014/main" id="{CA4DB1C5-6C63-480E-9BB1-D778D5795E94}"/>
              </a:ext>
            </a:extLst>
          </p:cNvPr>
          <p:cNvSpPr/>
          <p:nvPr/>
        </p:nvSpPr>
        <p:spPr>
          <a:xfrm>
            <a:off x="655393" y="4770809"/>
            <a:ext cx="2131785" cy="358404"/>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lv-LV"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69" name="Rectangle 68">
            <a:extLst>
              <a:ext uri="{FF2B5EF4-FFF2-40B4-BE49-F238E27FC236}">
                <a16:creationId xmlns:a16="http://schemas.microsoft.com/office/drawing/2014/main" id="{AA197EB2-2D55-452F-BBA5-7FEC0C16DE7E}"/>
              </a:ext>
            </a:extLst>
          </p:cNvPr>
          <p:cNvSpPr/>
          <p:nvPr/>
        </p:nvSpPr>
        <p:spPr>
          <a:xfrm>
            <a:off x="4545013" y="544448"/>
            <a:ext cx="7231063" cy="323165"/>
          </a:xfrm>
          <a:prstGeom prst="rect">
            <a:avLst/>
          </a:prstGeom>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050" b="1" i="0" u="none" strike="noStrike" kern="1200" cap="none" spc="0" normalizeH="0" baseline="0" noProof="0" dirty="0">
              <a:ln>
                <a:noFill/>
              </a:ln>
              <a:solidFill>
                <a:srgbClr val="E57100"/>
              </a:solidFill>
              <a:effectLst/>
              <a:uLnTx/>
              <a:uFillTx/>
              <a:latin typeface="arial" panose="020B0604020202020204" pitchFamily="34" charset="0"/>
              <a:ea typeface="+mn-ea"/>
              <a:cs typeface="+mn-cs"/>
            </a:endParaRPr>
          </a:p>
        </p:txBody>
      </p:sp>
      <p:sp>
        <p:nvSpPr>
          <p:cNvPr id="70" name="Rectangle 69">
            <a:extLst>
              <a:ext uri="{FF2B5EF4-FFF2-40B4-BE49-F238E27FC236}">
                <a16:creationId xmlns:a16="http://schemas.microsoft.com/office/drawing/2014/main" id="{03CA79AD-5E33-4BE6-96B1-128C30695179}"/>
              </a:ext>
            </a:extLst>
          </p:cNvPr>
          <p:cNvSpPr/>
          <p:nvPr/>
        </p:nvSpPr>
        <p:spPr>
          <a:xfrm>
            <a:off x="4545013" y="2449785"/>
            <a:ext cx="7231063" cy="169277"/>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1" i="0" u="none" strike="noStrike" kern="1200" cap="none" spc="0" normalizeH="0" noProof="0">
                <a:ln>
                  <a:noFill/>
                </a:ln>
                <a:solidFill>
                  <a:srgbClr val="E57100"/>
                </a:solidFill>
                <a:effectLst/>
                <a:uLnTx/>
                <a:uFillTx/>
                <a:latin typeface="arial" panose="020B0604020202020204" pitchFamily="34" charset="0"/>
                <a:ea typeface="+mn-ea"/>
                <a:cs typeface="+mn-cs"/>
              </a:rPr>
              <a:t>Tiesa izlemj, vai apstiprināt ĀTAP uzraugošo personu</a:t>
            </a:r>
            <a:endParaRPr lang="lv-LV" sz="1100" b="1" i="0" u="none" strike="noStrike" kern="1200" cap="none" spc="0" normalizeH="0" noProof="0" dirty="0">
              <a:ln>
                <a:noFill/>
              </a:ln>
              <a:solidFill>
                <a:srgbClr val="E57100"/>
              </a:solidFill>
              <a:effectLst/>
              <a:uLnTx/>
              <a:uFillTx/>
              <a:latin typeface="arial" panose="020B0604020202020204" pitchFamily="34" charset="0"/>
              <a:ea typeface="+mn-ea"/>
              <a:cs typeface="+mn-cs"/>
            </a:endParaRPr>
          </a:p>
        </p:txBody>
      </p:sp>
      <p:cxnSp>
        <p:nvCxnSpPr>
          <p:cNvPr id="52" name="Straight Connector 51">
            <a:extLst>
              <a:ext uri="{FF2B5EF4-FFF2-40B4-BE49-F238E27FC236}">
                <a16:creationId xmlns:a16="http://schemas.microsoft.com/office/drawing/2014/main" id="{E6D9285B-ADC8-451D-945D-5EBBDDC5FB08}"/>
              </a:ext>
            </a:extLst>
          </p:cNvPr>
          <p:cNvCxnSpPr>
            <a:cxnSpLocks/>
          </p:cNvCxnSpPr>
          <p:nvPr/>
        </p:nvCxnSpPr>
        <p:spPr>
          <a:xfrm>
            <a:off x="4545013" y="2768090"/>
            <a:ext cx="7231063" cy="0"/>
          </a:xfrm>
          <a:prstGeom prst="line">
            <a:avLst/>
          </a:prstGeom>
          <a:ln w="31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1" name="Google Shape;208;p16">
            <a:extLst>
              <a:ext uri="{FF2B5EF4-FFF2-40B4-BE49-F238E27FC236}">
                <a16:creationId xmlns:a16="http://schemas.microsoft.com/office/drawing/2014/main" id="{DCF9A305-073B-4866-9339-BCD1CDD70946}"/>
              </a:ext>
            </a:extLst>
          </p:cNvPr>
          <p:cNvSpPr txBox="1"/>
          <p:nvPr/>
        </p:nvSpPr>
        <p:spPr>
          <a:xfrm>
            <a:off x="2897723" y="3438131"/>
            <a:ext cx="644407" cy="307777"/>
          </a:xfrm>
          <a:prstGeom prst="rect">
            <a:avLst/>
          </a:prstGeom>
          <a:noFill/>
          <a:ln>
            <a:noFill/>
          </a:ln>
        </p:spPr>
        <p:txBody>
          <a:bodyPr spcFirstLastPara="1"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TAP </a:t>
            </a:r>
            <a:br>
              <a:rPr kumimoji="0" lang="lv-LV" sz="1000" b="1" i="0" u="none" strike="noStrike" kern="1200" cap="none" spc="0" normalizeH="0" baseline="0" noProof="0">
                <a:ln>
                  <a:noFill/>
                </a:ln>
                <a:solidFill>
                  <a:prstClr val="white">
                    <a:lumMod val="50000"/>
                  </a:prstClr>
                </a:solidFill>
                <a:effectLst/>
                <a:uLnTx/>
                <a:uFillTx/>
                <a:latin typeface="arial" panose="020B0604020202020204" pitchFamily="34" charset="0"/>
                <a:ea typeface="+mn-ea"/>
                <a:cs typeface="+mn-cs"/>
              </a:rPr>
            </a:b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uzsākšana</a:t>
            </a:r>
            <a:endParaRPr kumimoji="0" lang="lv-LV"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72" name="Google Shape;208;p16">
            <a:extLst>
              <a:ext uri="{FF2B5EF4-FFF2-40B4-BE49-F238E27FC236}">
                <a16:creationId xmlns:a16="http://schemas.microsoft.com/office/drawing/2014/main" id="{72385A2C-5463-495D-869B-7E3D5EFDF936}"/>
              </a:ext>
            </a:extLst>
          </p:cNvPr>
          <p:cNvSpPr txBox="1"/>
          <p:nvPr/>
        </p:nvSpPr>
        <p:spPr>
          <a:xfrm rot="5400000">
            <a:off x="2949846" y="5373034"/>
            <a:ext cx="514564" cy="153888"/>
          </a:xfrm>
          <a:prstGeom prst="rect">
            <a:avLst/>
          </a:prstGeom>
          <a:noFill/>
          <a:ln>
            <a:noFill/>
          </a:ln>
        </p:spPr>
        <p:txBody>
          <a:bodyPr spcFirstLastPara="1"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2+2 gadi</a:t>
            </a:r>
            <a:endParaRPr kumimoji="0" lang="lv-LV"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cxnSp>
        <p:nvCxnSpPr>
          <p:cNvPr id="50" name="Straight Connector 49">
            <a:extLst>
              <a:ext uri="{FF2B5EF4-FFF2-40B4-BE49-F238E27FC236}">
                <a16:creationId xmlns:a16="http://schemas.microsoft.com/office/drawing/2014/main" id="{6E2D9BAC-7834-4FA8-89C4-4F051E24081F}"/>
              </a:ext>
            </a:extLst>
          </p:cNvPr>
          <p:cNvCxnSpPr>
            <a:cxnSpLocks/>
          </p:cNvCxnSpPr>
          <p:nvPr/>
        </p:nvCxnSpPr>
        <p:spPr>
          <a:xfrm flipH="1" flipV="1">
            <a:off x="4448530" y="2449779"/>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6A9CB6E-4706-4D37-8761-D364CD89DBAE}"/>
              </a:ext>
            </a:extLst>
          </p:cNvPr>
          <p:cNvCxnSpPr>
            <a:cxnSpLocks/>
          </p:cNvCxnSpPr>
          <p:nvPr/>
        </p:nvCxnSpPr>
        <p:spPr>
          <a:xfrm flipH="1">
            <a:off x="2831884" y="2528959"/>
            <a:ext cx="1616647"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F2468C7-0C08-461C-9563-CCAAE3232211}"/>
              </a:ext>
            </a:extLst>
          </p:cNvPr>
          <p:cNvCxnSpPr>
            <a:cxnSpLocks/>
          </p:cNvCxnSpPr>
          <p:nvPr/>
        </p:nvCxnSpPr>
        <p:spPr>
          <a:xfrm flipV="1">
            <a:off x="2831884" y="3895685"/>
            <a:ext cx="0" cy="82800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5438A59-6339-4CDD-9E30-9AA742AC8438}"/>
              </a:ext>
            </a:extLst>
          </p:cNvPr>
          <p:cNvCxnSpPr>
            <a:cxnSpLocks/>
          </p:cNvCxnSpPr>
          <p:nvPr/>
        </p:nvCxnSpPr>
        <p:spPr>
          <a:xfrm flipV="1">
            <a:off x="2831885" y="2528959"/>
            <a:ext cx="0" cy="1762758"/>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CC4A1A08-2262-4CB7-BD5E-84DFDC7D2FB1}"/>
              </a:ext>
            </a:extLst>
          </p:cNvPr>
          <p:cNvGrpSpPr/>
          <p:nvPr/>
        </p:nvGrpSpPr>
        <p:grpSpPr>
          <a:xfrm>
            <a:off x="4123361" y="2924811"/>
            <a:ext cx="325135" cy="158378"/>
            <a:chOff x="3278974" y="2930897"/>
            <a:chExt cx="69062" cy="188540"/>
          </a:xfrm>
        </p:grpSpPr>
        <p:cxnSp>
          <p:nvCxnSpPr>
            <p:cNvPr id="54" name="Straight Connector 53">
              <a:extLst>
                <a:ext uri="{FF2B5EF4-FFF2-40B4-BE49-F238E27FC236}">
                  <a16:creationId xmlns:a16="http://schemas.microsoft.com/office/drawing/2014/main" id="{1711F25F-C996-46EF-B51C-D4E4A1605E29}"/>
                </a:ext>
              </a:extLst>
            </p:cNvPr>
            <p:cNvCxnSpPr>
              <a:cxnSpLocks/>
            </p:cNvCxnSpPr>
            <p:nvPr/>
          </p:nvCxnSpPr>
          <p:spPr>
            <a:xfrm flipH="1" flipV="1">
              <a:off x="3348036" y="2930897"/>
              <a:ext cx="0" cy="18854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13D54EB-7455-4A72-B511-301F8BB02F9B}"/>
                </a:ext>
              </a:extLst>
            </p:cNvPr>
            <p:cNvCxnSpPr>
              <a:cxnSpLocks/>
            </p:cNvCxnSpPr>
            <p:nvPr/>
          </p:nvCxnSpPr>
          <p:spPr>
            <a:xfrm flipH="1">
              <a:off x="3278974" y="3025157"/>
              <a:ext cx="69062"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cxnSp>
        <p:nvCxnSpPr>
          <p:cNvPr id="77" name="Straight Connector 76">
            <a:extLst>
              <a:ext uri="{FF2B5EF4-FFF2-40B4-BE49-F238E27FC236}">
                <a16:creationId xmlns:a16="http://schemas.microsoft.com/office/drawing/2014/main" id="{D8B21717-6F22-4078-BE21-A6EE20ED8169}"/>
              </a:ext>
            </a:extLst>
          </p:cNvPr>
          <p:cNvCxnSpPr>
            <a:cxnSpLocks/>
          </p:cNvCxnSpPr>
          <p:nvPr/>
        </p:nvCxnSpPr>
        <p:spPr>
          <a:xfrm flipV="1">
            <a:off x="2831884" y="4770809"/>
            <a:ext cx="0" cy="352156"/>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B3375F2-2AE5-4197-81B8-5B60EDAB92FC}"/>
              </a:ext>
            </a:extLst>
          </p:cNvPr>
          <p:cNvCxnSpPr>
            <a:cxnSpLocks/>
          </p:cNvCxnSpPr>
          <p:nvPr/>
        </p:nvCxnSpPr>
        <p:spPr>
          <a:xfrm>
            <a:off x="2897723" y="5055789"/>
            <a:ext cx="1225638" cy="0"/>
          </a:xfrm>
          <a:prstGeom prst="line">
            <a:avLst/>
          </a:prstGeom>
          <a:ln w="3175">
            <a:solidFill>
              <a:srgbClr val="990066"/>
            </a:solidFill>
            <a:prstDash val="dash"/>
            <a:headEnd type="none" w="sm" len="sm"/>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70DAC33-236D-4CF5-8EAD-31B094C82F16}"/>
              </a:ext>
            </a:extLst>
          </p:cNvPr>
          <p:cNvCxnSpPr>
            <a:cxnSpLocks/>
          </p:cNvCxnSpPr>
          <p:nvPr/>
        </p:nvCxnSpPr>
        <p:spPr>
          <a:xfrm>
            <a:off x="4123361" y="3003992"/>
            <a:ext cx="0" cy="2046481"/>
          </a:xfrm>
          <a:prstGeom prst="line">
            <a:avLst/>
          </a:prstGeom>
          <a:ln w="3175">
            <a:solidFill>
              <a:srgbClr val="990066"/>
            </a:solidFill>
            <a:prstDash val="dash"/>
            <a:headEnd type="none" w="sm" len="sm"/>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A2BE65E-4113-4466-8D85-175FCF2EF90E}"/>
              </a:ext>
            </a:extLst>
          </p:cNvPr>
          <p:cNvCxnSpPr>
            <a:cxnSpLocks/>
          </p:cNvCxnSpPr>
          <p:nvPr/>
        </p:nvCxnSpPr>
        <p:spPr>
          <a:xfrm>
            <a:off x="2831884" y="4946887"/>
            <a:ext cx="0"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grpSp>
        <p:nvGrpSpPr>
          <p:cNvPr id="86" name="Group 85">
            <a:extLst>
              <a:ext uri="{FF2B5EF4-FFF2-40B4-BE49-F238E27FC236}">
                <a16:creationId xmlns:a16="http://schemas.microsoft.com/office/drawing/2014/main" id="{8D3D1F7D-C527-413D-8DA6-AF6EDD96AED9}"/>
              </a:ext>
            </a:extLst>
          </p:cNvPr>
          <p:cNvGrpSpPr/>
          <p:nvPr/>
        </p:nvGrpSpPr>
        <p:grpSpPr>
          <a:xfrm>
            <a:off x="2831884" y="4942407"/>
            <a:ext cx="65839" cy="108066"/>
            <a:chOff x="2831884" y="4942407"/>
            <a:chExt cx="65839" cy="108066"/>
          </a:xfrm>
        </p:grpSpPr>
        <p:cxnSp>
          <p:nvCxnSpPr>
            <p:cNvPr id="82" name="Straight Connector 81">
              <a:extLst>
                <a:ext uri="{FF2B5EF4-FFF2-40B4-BE49-F238E27FC236}">
                  <a16:creationId xmlns:a16="http://schemas.microsoft.com/office/drawing/2014/main" id="{6D7E1405-6D65-416A-8860-B66CAFA9B566}"/>
                </a:ext>
              </a:extLst>
            </p:cNvPr>
            <p:cNvCxnSpPr>
              <a:cxnSpLocks/>
            </p:cNvCxnSpPr>
            <p:nvPr/>
          </p:nvCxnSpPr>
          <p:spPr>
            <a:xfrm>
              <a:off x="2897723" y="4942407"/>
              <a:ext cx="0" cy="108066"/>
            </a:xfrm>
            <a:prstGeom prst="line">
              <a:avLst/>
            </a:prstGeom>
            <a:ln w="3175">
              <a:solidFill>
                <a:srgbClr val="990066"/>
              </a:solidFill>
              <a:prstDash val="dash"/>
              <a:headEnd type="none" w="sm" len="sm"/>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527F0C9-EC41-4039-8257-742B44D61F44}"/>
                </a:ext>
              </a:extLst>
            </p:cNvPr>
            <p:cNvCxnSpPr>
              <a:cxnSpLocks/>
            </p:cNvCxnSpPr>
            <p:nvPr/>
          </p:nvCxnSpPr>
          <p:spPr>
            <a:xfrm>
              <a:off x="2831884" y="4942407"/>
              <a:ext cx="65839" cy="0"/>
            </a:xfrm>
            <a:prstGeom prst="line">
              <a:avLst/>
            </a:prstGeom>
            <a:ln w="3175">
              <a:solidFill>
                <a:srgbClr val="990066"/>
              </a:solidFill>
              <a:prstDash val="dash"/>
              <a:headEnd type="none" w="sm" len="sm"/>
            </a:ln>
          </p:spPr>
          <p:style>
            <a:lnRef idx="1">
              <a:schemeClr val="accent1"/>
            </a:lnRef>
            <a:fillRef idx="0">
              <a:schemeClr val="accent1"/>
            </a:fillRef>
            <a:effectRef idx="0">
              <a:schemeClr val="accent1"/>
            </a:effectRef>
            <a:fontRef idx="minor">
              <a:schemeClr val="tx1"/>
            </a:fontRef>
          </p:style>
        </p:cxnSp>
      </p:grpSp>
      <p:sp>
        <p:nvSpPr>
          <p:cNvPr id="88" name="Google Shape;208;p16">
            <a:extLst>
              <a:ext uri="{FF2B5EF4-FFF2-40B4-BE49-F238E27FC236}">
                <a16:creationId xmlns:a16="http://schemas.microsoft.com/office/drawing/2014/main" id="{50996AA6-6190-44FB-ABBB-899EA2A86BB2}"/>
              </a:ext>
            </a:extLst>
          </p:cNvPr>
          <p:cNvSpPr txBox="1"/>
          <p:nvPr/>
        </p:nvSpPr>
        <p:spPr>
          <a:xfrm>
            <a:off x="3182180" y="6014162"/>
            <a:ext cx="1046456" cy="276999"/>
          </a:xfrm>
          <a:prstGeom prst="rect">
            <a:avLst/>
          </a:prstGeom>
          <a:noFill/>
          <a:ln>
            <a:noFill/>
          </a:ln>
        </p:spPr>
        <p:txBody>
          <a:bodyPr spcFirstLastPara="1" wrap="square" lIns="0" tIns="0" rIns="0" bIns="0" rtlCol="0" anchor="ctr" anchorCtr="0">
            <a:spAutoFit/>
          </a:bodyPr>
          <a:lstStyle/>
          <a:p>
            <a:pPr lvl="0">
              <a:defRPr/>
            </a:pPr>
            <a:r>
              <a:rPr lang="lv-LV" sz="900" b="1" dirty="0">
                <a:solidFill>
                  <a:prstClr val="white">
                    <a:lumMod val="50000"/>
                  </a:prstClr>
                </a:solidFill>
                <a:latin typeface="arial" panose="020B0604020202020204" pitchFamily="34" charset="0"/>
              </a:rPr>
              <a:t>Restrukturizācijas plāna īstenošana</a:t>
            </a:r>
            <a:endParaRPr lang="lv-lv" sz="900" b="1" dirty="0">
              <a:solidFill>
                <a:prstClr val="white">
                  <a:lumMod val="50000"/>
                </a:prstClr>
              </a:solidFill>
              <a:latin typeface="arial" panose="020B0604020202020204" pitchFamily="34" charset="0"/>
            </a:endParaRPr>
          </a:p>
        </p:txBody>
      </p:sp>
      <p:sp>
        <p:nvSpPr>
          <p:cNvPr id="46" name="Rectangle 45">
            <a:extLst>
              <a:ext uri="{FF2B5EF4-FFF2-40B4-BE49-F238E27FC236}">
                <a16:creationId xmlns:a16="http://schemas.microsoft.com/office/drawing/2014/main" id="{19A1EC61-CC02-47C3-A190-ED08B059F91B}"/>
              </a:ext>
            </a:extLst>
          </p:cNvPr>
          <p:cNvSpPr/>
          <p:nvPr/>
        </p:nvSpPr>
        <p:spPr>
          <a:xfrm>
            <a:off x="613512" y="2229945"/>
            <a:ext cx="3226849" cy="135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a:solidFill>
                  <a:schemeClr val="bg1">
                    <a:lumMod val="50000"/>
                  </a:schemeClr>
                </a:solidFill>
              </a:rPr>
              <a:t>Pirms ĀTAP</a:t>
            </a:r>
            <a:endParaRPr lang="lv-LV" sz="700" b="1" dirty="0">
              <a:solidFill>
                <a:schemeClr val="bg1">
                  <a:lumMod val="50000"/>
                </a:schemeClr>
              </a:solidFill>
            </a:endParaRPr>
          </a:p>
        </p:txBody>
      </p:sp>
      <p:sp>
        <p:nvSpPr>
          <p:cNvPr id="47" name="Rectangle 46">
            <a:extLst>
              <a:ext uri="{FF2B5EF4-FFF2-40B4-BE49-F238E27FC236}">
                <a16:creationId xmlns:a16="http://schemas.microsoft.com/office/drawing/2014/main" id="{80387AE1-CD31-447A-B36A-FF22922631E1}"/>
              </a:ext>
            </a:extLst>
          </p:cNvPr>
          <p:cNvSpPr/>
          <p:nvPr/>
        </p:nvSpPr>
        <p:spPr>
          <a:xfrm>
            <a:off x="613512" y="3735713"/>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ĀTAP lietas </a:t>
            </a:r>
            <a:r>
              <a:rPr lang="lv-LV" sz="700" b="1">
                <a:solidFill>
                  <a:schemeClr val="bg1">
                    <a:lumMod val="50000"/>
                  </a:schemeClr>
                </a:solidFill>
              </a:rPr>
              <a:t>ierosināšanas sekas</a:t>
            </a:r>
            <a:endParaRPr lang="lv-LV" sz="700" b="1" dirty="0">
              <a:solidFill>
                <a:schemeClr val="bg1">
                  <a:lumMod val="50000"/>
                </a:schemeClr>
              </a:solidFill>
            </a:endParaRPr>
          </a:p>
        </p:txBody>
      </p:sp>
      <p:sp>
        <p:nvSpPr>
          <p:cNvPr id="48" name="Rectangle 47">
            <a:extLst>
              <a:ext uri="{FF2B5EF4-FFF2-40B4-BE49-F238E27FC236}">
                <a16:creationId xmlns:a16="http://schemas.microsoft.com/office/drawing/2014/main" id="{2D8B4275-561F-4A52-9EB5-A41B9D76DAE8}"/>
              </a:ext>
            </a:extLst>
          </p:cNvPr>
          <p:cNvSpPr/>
          <p:nvPr/>
        </p:nvSpPr>
        <p:spPr>
          <a:xfrm>
            <a:off x="613512" y="5157740"/>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a:solidFill>
                  <a:schemeClr val="bg1">
                    <a:lumMod val="50000"/>
                  </a:schemeClr>
                </a:solidFill>
              </a:rPr>
              <a:t>ĀTAP īstenošana</a:t>
            </a:r>
            <a:endParaRPr lang="lv-LV" sz="700" b="1" dirty="0">
              <a:solidFill>
                <a:schemeClr val="bg1">
                  <a:lumMod val="50000"/>
                </a:schemeClr>
              </a:solidFill>
            </a:endParaRPr>
          </a:p>
        </p:txBody>
      </p:sp>
      <p:sp>
        <p:nvSpPr>
          <p:cNvPr id="49" name="Rectangle 48">
            <a:extLst>
              <a:ext uri="{FF2B5EF4-FFF2-40B4-BE49-F238E27FC236}">
                <a16:creationId xmlns:a16="http://schemas.microsoft.com/office/drawing/2014/main" id="{B6EBCA2D-735C-4DA7-BE10-FCD5D468F84E}"/>
              </a:ext>
            </a:extLst>
          </p:cNvPr>
          <p:cNvSpPr/>
          <p:nvPr/>
        </p:nvSpPr>
        <p:spPr>
          <a:xfrm>
            <a:off x="3135659" y="4243037"/>
            <a:ext cx="840996" cy="807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Parādnieks ir aizsargāts no kreditoru izpildes darbībām</a:t>
            </a:r>
            <a:endParaRPr lang="en-GB" sz="700" b="1" dirty="0">
              <a:solidFill>
                <a:schemeClr val="bg1">
                  <a:lumMod val="50000"/>
                </a:schemeClr>
              </a:solidFill>
            </a:endParaRPr>
          </a:p>
        </p:txBody>
      </p:sp>
    </p:spTree>
    <p:extLst>
      <p:ext uri="{BB962C8B-B14F-4D97-AF65-F5344CB8AC3E}">
        <p14:creationId xmlns:p14="http://schemas.microsoft.com/office/powerpoint/2010/main" val="20815449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840A59E-94D2-441B-B600-A11357DBBAC4}"/>
              </a:ext>
            </a:extLst>
          </p:cNvPr>
          <p:cNvGraphicFramePr>
            <a:graphicFrameLocks noChangeAspect="1"/>
          </p:cNvGraphicFramePr>
          <p:nvPr>
            <p:custDataLst>
              <p:tags r:id="rId2"/>
            </p:custDataLst>
            <p:extLst>
              <p:ext uri="{D42A27DB-BD31-4B8C-83A1-F6EECF244321}">
                <p14:modId xmlns:p14="http://schemas.microsoft.com/office/powerpoint/2010/main" val="14536191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62"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id="{A840A59E-94D2-441B-B600-A11357DBBAC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54D3A82-318B-485D-9389-9A49AFFA728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defRPr/>
            </a:pPr>
            <a:endParaRPr kumimoji="0" lang="en-US" sz="4000" u="none" strike="noStrike" kern="1200" cap="none" spc="0" normalizeH="0" noProof="0" dirty="0">
              <a:ln>
                <a:noFill/>
              </a:ln>
              <a:solidFill>
                <a:prstClr val="white"/>
              </a:solidFill>
              <a:effectLst/>
              <a:uLnTx/>
              <a:uFillTx/>
              <a:latin typeface="Georgia" panose="02040502050405020303" pitchFamily="18" charset="0"/>
              <a:ea typeface="+mj-ea"/>
              <a:cs typeface="Arial" panose="020B0604020202020204" pitchFamily="34" charset="0"/>
              <a:sym typeface="Georgia" panose="02040502050405020303" pitchFamily="18" charset="0"/>
            </a:endParaRPr>
          </a:p>
        </p:txBody>
      </p:sp>
      <p:sp>
        <p:nvSpPr>
          <p:cNvPr id="3" name="Title 2">
            <a:extLst>
              <a:ext uri="{FF2B5EF4-FFF2-40B4-BE49-F238E27FC236}">
                <a16:creationId xmlns:a16="http://schemas.microsoft.com/office/drawing/2014/main" id="{DF66C89F-B481-4F5B-B712-6BEB8BBBB480}"/>
              </a:ext>
            </a:extLst>
          </p:cNvPr>
          <p:cNvSpPr>
            <a:spLocks noGrp="1"/>
          </p:cNvSpPr>
          <p:nvPr>
            <p:ph type="title"/>
          </p:nvPr>
        </p:nvSpPr>
        <p:spPr/>
        <p:txBody>
          <a:bodyPr rtlCol="0"/>
          <a:lstStyle/>
          <a:p>
            <a:pPr rtl="0"/>
            <a:r>
              <a:rPr lang="lv-lv" dirty="0"/>
              <a:t>11. pielikums: ĀTAP shematisks pārskats </a:t>
            </a:r>
            <a:endParaRPr lang="en-GB" dirty="0"/>
          </a:p>
        </p:txBody>
      </p:sp>
      <p:pic>
        <p:nvPicPr>
          <p:cNvPr id="25" name="Picture 24">
            <a:extLst>
              <a:ext uri="{FF2B5EF4-FFF2-40B4-BE49-F238E27FC236}">
                <a16:creationId xmlns:a16="http://schemas.microsoft.com/office/drawing/2014/main" id="{B3B35190-76D8-4D77-A956-ED4E2613A97C}"/>
              </a:ext>
            </a:extLst>
          </p:cNvPr>
          <p:cNvPicPr>
            <a:picLocks noChangeAspect="1"/>
          </p:cNvPicPr>
          <p:nvPr/>
        </p:nvPicPr>
        <p:blipFill>
          <a:blip r:embed="rId8">
            <a:duotone>
              <a:schemeClr val="accent5">
                <a:shade val="45000"/>
                <a:satMod val="135000"/>
              </a:schemeClr>
              <a:prstClr val="white"/>
            </a:duotone>
          </a:blip>
          <a:stretch>
            <a:fillRect/>
          </a:stretch>
        </p:blipFill>
        <p:spPr>
          <a:xfrm>
            <a:off x="475669" y="2256363"/>
            <a:ext cx="3123395" cy="4085911"/>
          </a:xfrm>
          <a:prstGeom prst="rect">
            <a:avLst/>
          </a:prstGeom>
          <a:solidFill>
            <a:srgbClr val="FFFF00"/>
          </a:solidFill>
          <a:ln>
            <a:noFill/>
          </a:ln>
        </p:spPr>
      </p:pic>
      <p:sp>
        <p:nvSpPr>
          <p:cNvPr id="26" name="Rectangle 25">
            <a:extLst>
              <a:ext uri="{FF2B5EF4-FFF2-40B4-BE49-F238E27FC236}">
                <a16:creationId xmlns:a16="http://schemas.microsoft.com/office/drawing/2014/main" id="{14EDAD3A-585C-48DF-B64D-7F3E2ABB2585}"/>
              </a:ext>
            </a:extLst>
          </p:cNvPr>
          <p:cNvSpPr/>
          <p:nvPr/>
        </p:nvSpPr>
        <p:spPr>
          <a:xfrm>
            <a:off x="421239" y="2024063"/>
            <a:ext cx="3887241" cy="4321175"/>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a16="http://schemas.microsoft.com/office/drawing/2014/main" id="{3C7A7494-8E0C-49F5-8BF4-E3EFF40745E4}"/>
              </a:ext>
            </a:extLst>
          </p:cNvPr>
          <p:cNvSpPr/>
          <p:nvPr/>
        </p:nvSpPr>
        <p:spPr>
          <a:xfrm>
            <a:off x="4552747" y="2024063"/>
            <a:ext cx="7231265" cy="325437"/>
          </a:xfrm>
          <a:prstGeom prst="rect">
            <a:avLst/>
          </a:prstGeom>
          <a:solidFill>
            <a:srgbClr val="990066"/>
          </a:solidFill>
          <a:ln w="3175" cap="flat" cmpd="sng" algn="ctr">
            <a:noFill/>
            <a:prstDash val="solid"/>
            <a:miter lim="800000"/>
          </a:ln>
          <a:effectLst/>
        </p:spPr>
        <p:txBody>
          <a:bodyPr lIns="72000" tIns="36000" rIns="72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b="1" i="0" u="none" strike="noStrike" kern="0" cap="none" spc="0" normalizeH="0" noProof="0" dirty="0">
                <a:ln>
                  <a:noFill/>
                </a:ln>
                <a:solidFill>
                  <a:prstClr val="white"/>
                </a:solidFill>
                <a:effectLst/>
                <a:uLnTx/>
                <a:uFillTx/>
                <a:latin typeface="arial" panose="020B0604020202020204" pitchFamily="34" charset="0"/>
                <a:ea typeface="+mn-ea"/>
                <a:cs typeface="+mn-cs"/>
              </a:rPr>
              <a:t>Restrukturizācijas plāna īstenošana</a:t>
            </a:r>
            <a:r>
              <a:rPr lang="lv-lv" sz="1200" b="1" i="0" u="none" strike="noStrike" kern="0" cap="none" spc="0" normalizeH="0" noProof="0" dirty="0">
                <a:ln>
                  <a:noFill/>
                </a:ln>
                <a:solidFill>
                  <a:prstClr val="white"/>
                </a:solidFill>
                <a:effectLst/>
                <a:uLnTx/>
                <a:uFillTx/>
                <a:latin typeface="arial" panose="020B0604020202020204" pitchFamily="34" charset="0"/>
                <a:ea typeface="+mn-ea"/>
                <a:cs typeface="+mn-cs"/>
              </a:rPr>
              <a:t> (ĀTAP posms) </a:t>
            </a:r>
          </a:p>
        </p:txBody>
      </p:sp>
      <p:sp>
        <p:nvSpPr>
          <p:cNvPr id="28" name="Freeform 122">
            <a:extLst>
              <a:ext uri="{FF2B5EF4-FFF2-40B4-BE49-F238E27FC236}">
                <a16:creationId xmlns:a16="http://schemas.microsoft.com/office/drawing/2014/main" id="{1E955C1A-EFFA-434B-BA6B-5045C07684DF}"/>
              </a:ext>
            </a:extLst>
          </p:cNvPr>
          <p:cNvSpPr>
            <a:spLocks noChangeAspect="1" noEditPoints="1"/>
          </p:cNvSpPr>
          <p:nvPr/>
        </p:nvSpPr>
        <p:spPr bwMode="auto">
          <a:xfrm>
            <a:off x="11484452" y="2070868"/>
            <a:ext cx="223359" cy="223359"/>
          </a:xfrm>
          <a:custGeom>
            <a:avLst/>
            <a:gdLst>
              <a:gd name="T0" fmla="*/ 62 w 200"/>
              <a:gd name="T1" fmla="*/ 111 h 200"/>
              <a:gd name="T2" fmla="*/ 157 w 200"/>
              <a:gd name="T3" fmla="*/ 17 h 200"/>
              <a:gd name="T4" fmla="*/ 12 w 200"/>
              <a:gd name="T5" fmla="*/ 17 h 200"/>
              <a:gd name="T6" fmla="*/ 0 w 200"/>
              <a:gd name="T7" fmla="*/ 29 h 200"/>
              <a:gd name="T8" fmla="*/ 0 w 200"/>
              <a:gd name="T9" fmla="*/ 200 h 200"/>
              <a:gd name="T10" fmla="*/ 171 w 200"/>
              <a:gd name="T11" fmla="*/ 200 h 200"/>
              <a:gd name="T12" fmla="*/ 183 w 200"/>
              <a:gd name="T13" fmla="*/ 187 h 200"/>
              <a:gd name="T14" fmla="*/ 183 w 200"/>
              <a:gd name="T15" fmla="*/ 43 h 200"/>
              <a:gd name="T16" fmla="*/ 89 w 200"/>
              <a:gd name="T17" fmla="*/ 138 h 200"/>
              <a:gd name="T18" fmla="*/ 62 w 200"/>
              <a:gd name="T19" fmla="*/ 111 h 200"/>
              <a:gd name="T20" fmla="*/ 46 w 200"/>
              <a:gd name="T21" fmla="*/ 154 h 200"/>
              <a:gd name="T22" fmla="*/ 46 w 200"/>
              <a:gd name="T23" fmla="*/ 130 h 200"/>
              <a:gd name="T24" fmla="*/ 70 w 200"/>
              <a:gd name="T25" fmla="*/ 154 h 200"/>
              <a:gd name="T26" fmla="*/ 46 w 200"/>
              <a:gd name="T27" fmla="*/ 154 h 200"/>
              <a:gd name="T28" fmla="*/ 174 w 200"/>
              <a:gd name="T29" fmla="*/ 0 h 200"/>
              <a:gd name="T30" fmla="*/ 157 w 200"/>
              <a:gd name="T31" fmla="*/ 16 h 200"/>
              <a:gd name="T32" fmla="*/ 157 w 200"/>
              <a:gd name="T33" fmla="*/ 17 h 200"/>
              <a:gd name="T34" fmla="*/ 157 w 200"/>
              <a:gd name="T35" fmla="*/ 17 h 200"/>
              <a:gd name="T36" fmla="*/ 183 w 200"/>
              <a:gd name="T37" fmla="*/ 42 h 200"/>
              <a:gd name="T38" fmla="*/ 183 w 200"/>
              <a:gd name="T39" fmla="*/ 43 h 200"/>
              <a:gd name="T40" fmla="*/ 183 w 200"/>
              <a:gd name="T41" fmla="*/ 43 h 200"/>
              <a:gd name="T42" fmla="*/ 200 w 200"/>
              <a:gd name="T43" fmla="*/ 26 h 200"/>
              <a:gd name="T44" fmla="*/ 174 w 200"/>
              <a:gd name="T4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 h="200">
                <a:moveTo>
                  <a:pt x="62" y="111"/>
                </a:moveTo>
                <a:cubicBezTo>
                  <a:pt x="157" y="17"/>
                  <a:pt x="157" y="17"/>
                  <a:pt x="157" y="17"/>
                </a:cubicBezTo>
                <a:cubicBezTo>
                  <a:pt x="12" y="17"/>
                  <a:pt x="12" y="17"/>
                  <a:pt x="12" y="17"/>
                </a:cubicBezTo>
                <a:cubicBezTo>
                  <a:pt x="5" y="17"/>
                  <a:pt x="0" y="22"/>
                  <a:pt x="0" y="29"/>
                </a:cubicBezTo>
                <a:cubicBezTo>
                  <a:pt x="0" y="200"/>
                  <a:pt x="0" y="200"/>
                  <a:pt x="0" y="200"/>
                </a:cubicBezTo>
                <a:cubicBezTo>
                  <a:pt x="171" y="200"/>
                  <a:pt x="171" y="200"/>
                  <a:pt x="171" y="200"/>
                </a:cubicBezTo>
                <a:cubicBezTo>
                  <a:pt x="178" y="200"/>
                  <a:pt x="183" y="194"/>
                  <a:pt x="183" y="187"/>
                </a:cubicBezTo>
                <a:cubicBezTo>
                  <a:pt x="183" y="43"/>
                  <a:pt x="183" y="43"/>
                  <a:pt x="183" y="43"/>
                </a:cubicBezTo>
                <a:cubicBezTo>
                  <a:pt x="89" y="138"/>
                  <a:pt x="89" y="138"/>
                  <a:pt x="89" y="138"/>
                </a:cubicBezTo>
                <a:lnTo>
                  <a:pt x="62" y="111"/>
                </a:lnTo>
                <a:close/>
                <a:moveTo>
                  <a:pt x="46" y="154"/>
                </a:moveTo>
                <a:cubicBezTo>
                  <a:pt x="46" y="130"/>
                  <a:pt x="46" y="130"/>
                  <a:pt x="46" y="130"/>
                </a:cubicBezTo>
                <a:cubicBezTo>
                  <a:pt x="70" y="154"/>
                  <a:pt x="70" y="154"/>
                  <a:pt x="70" y="154"/>
                </a:cubicBezTo>
                <a:lnTo>
                  <a:pt x="46" y="154"/>
                </a:lnTo>
                <a:close/>
                <a:moveTo>
                  <a:pt x="174" y="0"/>
                </a:moveTo>
                <a:cubicBezTo>
                  <a:pt x="157" y="16"/>
                  <a:pt x="157" y="16"/>
                  <a:pt x="157" y="16"/>
                </a:cubicBezTo>
                <a:cubicBezTo>
                  <a:pt x="157" y="17"/>
                  <a:pt x="157" y="17"/>
                  <a:pt x="157" y="17"/>
                </a:cubicBezTo>
                <a:cubicBezTo>
                  <a:pt x="157" y="17"/>
                  <a:pt x="157" y="17"/>
                  <a:pt x="157" y="17"/>
                </a:cubicBezTo>
                <a:cubicBezTo>
                  <a:pt x="183" y="42"/>
                  <a:pt x="183" y="42"/>
                  <a:pt x="183" y="42"/>
                </a:cubicBezTo>
                <a:cubicBezTo>
                  <a:pt x="183" y="43"/>
                  <a:pt x="183" y="43"/>
                  <a:pt x="183" y="43"/>
                </a:cubicBezTo>
                <a:cubicBezTo>
                  <a:pt x="183" y="43"/>
                  <a:pt x="183" y="43"/>
                  <a:pt x="183" y="43"/>
                </a:cubicBezTo>
                <a:cubicBezTo>
                  <a:pt x="200" y="26"/>
                  <a:pt x="200" y="26"/>
                  <a:pt x="200" y="26"/>
                </a:cubicBezTo>
                <a:lnTo>
                  <a:pt x="174" y="0"/>
                </a:ln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cxnSp>
        <p:nvCxnSpPr>
          <p:cNvPr id="31" name="Straight Arrow Connector 30">
            <a:extLst>
              <a:ext uri="{FF2B5EF4-FFF2-40B4-BE49-F238E27FC236}">
                <a16:creationId xmlns:a16="http://schemas.microsoft.com/office/drawing/2014/main" id="{74B14642-0BDF-4341-9BE3-7483C6E24D94}"/>
              </a:ext>
            </a:extLst>
          </p:cNvPr>
          <p:cNvCxnSpPr>
            <a:cxnSpLocks/>
          </p:cNvCxnSpPr>
          <p:nvPr/>
        </p:nvCxnSpPr>
        <p:spPr>
          <a:xfrm>
            <a:off x="3097803" y="3804920"/>
            <a:ext cx="0" cy="2491107"/>
          </a:xfrm>
          <a:prstGeom prst="straightConnector1">
            <a:avLst/>
          </a:prstGeom>
          <a:ln w="3175">
            <a:solidFill>
              <a:srgbClr val="E57100"/>
            </a:solidFill>
            <a:headEnd type="oval" w="sm" len="sm"/>
            <a:tailEnd type="triangle" w="sm" len="sm"/>
          </a:ln>
        </p:spPr>
        <p:style>
          <a:lnRef idx="3">
            <a:schemeClr val="accent1"/>
          </a:lnRef>
          <a:fillRef idx="0">
            <a:schemeClr val="accent1"/>
          </a:fillRef>
          <a:effectRef idx="2">
            <a:schemeClr val="accent1"/>
          </a:effectRef>
          <a:fontRef idx="minor">
            <a:schemeClr val="tx1"/>
          </a:fontRef>
        </p:style>
      </p:cxnSp>
      <p:sp>
        <p:nvSpPr>
          <p:cNvPr id="40" name="Rectangle 39">
            <a:extLst>
              <a:ext uri="{FF2B5EF4-FFF2-40B4-BE49-F238E27FC236}">
                <a16:creationId xmlns:a16="http://schemas.microsoft.com/office/drawing/2014/main" id="{656E72CA-10DF-48DA-8861-768FF3C5D42A}"/>
              </a:ext>
            </a:extLst>
          </p:cNvPr>
          <p:cNvSpPr/>
          <p:nvPr/>
        </p:nvSpPr>
        <p:spPr>
          <a:xfrm>
            <a:off x="655393" y="2717800"/>
            <a:ext cx="2131785" cy="1003942"/>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Rectangle 40">
            <a:extLst>
              <a:ext uri="{FF2B5EF4-FFF2-40B4-BE49-F238E27FC236}">
                <a16:creationId xmlns:a16="http://schemas.microsoft.com/office/drawing/2014/main" id="{66CF2708-CBE9-496A-AF38-5EB2AC6B380A}"/>
              </a:ext>
            </a:extLst>
          </p:cNvPr>
          <p:cNvSpPr/>
          <p:nvPr/>
        </p:nvSpPr>
        <p:spPr>
          <a:xfrm>
            <a:off x="655393" y="2441575"/>
            <a:ext cx="2131785" cy="226009"/>
          </a:xfrm>
          <a:prstGeom prst="rect">
            <a:avLst/>
          </a:prstGeom>
          <a:solidFill>
            <a:schemeClr val="bg1"/>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4" name="Rectangle 43">
            <a:extLst>
              <a:ext uri="{FF2B5EF4-FFF2-40B4-BE49-F238E27FC236}">
                <a16:creationId xmlns:a16="http://schemas.microsoft.com/office/drawing/2014/main" id="{C5CB6817-38B8-48CF-BA2F-88B2E7EBDE5F}"/>
              </a:ext>
            </a:extLst>
          </p:cNvPr>
          <p:cNvSpPr/>
          <p:nvPr/>
        </p:nvSpPr>
        <p:spPr>
          <a:xfrm>
            <a:off x="655393" y="5358261"/>
            <a:ext cx="2131785" cy="359913"/>
          </a:xfrm>
          <a:prstGeom prst="rect">
            <a:avLst/>
          </a:prstGeom>
          <a:solidFill>
            <a:srgbClr val="990066"/>
          </a:solidFill>
          <a:ln w="635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Rectangle 55">
            <a:extLst>
              <a:ext uri="{FF2B5EF4-FFF2-40B4-BE49-F238E27FC236}">
                <a16:creationId xmlns:a16="http://schemas.microsoft.com/office/drawing/2014/main" id="{1770FB3A-BD2A-4A5D-933F-B1B4B0C34D61}"/>
              </a:ext>
            </a:extLst>
          </p:cNvPr>
          <p:cNvSpPr/>
          <p:nvPr/>
        </p:nvSpPr>
        <p:spPr>
          <a:xfrm>
            <a:off x="4545013" y="2444881"/>
            <a:ext cx="7231063" cy="169277"/>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1" i="0" u="none" strike="noStrike" kern="1200" cap="none" spc="0" normalizeH="0" noProof="0" dirty="0">
                <a:ln>
                  <a:noFill/>
                </a:ln>
                <a:solidFill>
                  <a:srgbClr val="E57100"/>
                </a:solidFill>
                <a:effectLst/>
                <a:uLnTx/>
                <a:uFillTx/>
                <a:latin typeface="arial" panose="020B0604020202020204" pitchFamily="34" charset="0"/>
                <a:ea typeface="+mn-ea"/>
                <a:cs typeface="+mn-cs"/>
              </a:rPr>
              <a:t>Tiek īstenots </a:t>
            </a:r>
            <a:r>
              <a:rPr lang="lv-LV" sz="1100" b="1" dirty="0">
                <a:solidFill>
                  <a:srgbClr val="E57100"/>
                </a:solidFill>
                <a:latin typeface="arial" panose="020B0604020202020204" pitchFamily="34" charset="0"/>
              </a:rPr>
              <a:t>r</a:t>
            </a:r>
            <a:r>
              <a:rPr lang="lv-LV" sz="1100" b="1" i="0" u="none" strike="noStrike" kern="1200" cap="none" spc="0" normalizeH="0" noProof="0" dirty="0" err="1">
                <a:ln>
                  <a:noFill/>
                </a:ln>
                <a:solidFill>
                  <a:srgbClr val="E57100"/>
                </a:solidFill>
                <a:effectLst/>
                <a:uLnTx/>
                <a:uFillTx/>
                <a:latin typeface="arial" panose="020B0604020202020204" pitchFamily="34" charset="0"/>
                <a:ea typeface="+mn-ea"/>
                <a:cs typeface="+mn-cs"/>
              </a:rPr>
              <a:t>estrukturizācijas</a:t>
            </a:r>
            <a:r>
              <a:rPr lang="lv-LV" sz="1100" b="1" i="0" u="none" strike="noStrike" kern="1200" cap="none" spc="0" normalizeH="0" noProof="0" dirty="0">
                <a:ln>
                  <a:noFill/>
                </a:ln>
                <a:solidFill>
                  <a:srgbClr val="E57100"/>
                </a:solidFill>
                <a:effectLst/>
                <a:uLnTx/>
                <a:uFillTx/>
                <a:latin typeface="arial" panose="020B0604020202020204" pitchFamily="34" charset="0"/>
                <a:ea typeface="+mn-ea"/>
                <a:cs typeface="+mn-cs"/>
              </a:rPr>
              <a:t> </a:t>
            </a:r>
            <a:r>
              <a:rPr lang="lv-LV" sz="1100" b="1" dirty="0">
                <a:solidFill>
                  <a:srgbClr val="E57100"/>
                </a:solidFill>
                <a:latin typeface="arial" panose="020B0604020202020204" pitchFamily="34" charset="0"/>
              </a:rPr>
              <a:t>p</a:t>
            </a:r>
            <a:r>
              <a:rPr lang="lv-LV" sz="1100" b="1" i="0" u="none" strike="noStrike" kern="1200" cap="none" spc="0" normalizeH="0" noProof="0" dirty="0" err="1">
                <a:ln>
                  <a:noFill/>
                </a:ln>
                <a:solidFill>
                  <a:srgbClr val="E57100"/>
                </a:solidFill>
                <a:effectLst/>
                <a:uLnTx/>
                <a:uFillTx/>
                <a:latin typeface="arial" panose="020B0604020202020204" pitchFamily="34" charset="0"/>
                <a:ea typeface="+mn-ea"/>
                <a:cs typeface="+mn-cs"/>
              </a:rPr>
              <a:t>lāns</a:t>
            </a:r>
            <a:endParaRPr lang="lv-LV" sz="1100" b="1" i="0" u="none" strike="noStrike" kern="1200" cap="none" spc="0" normalizeH="0" noProof="0" dirty="0">
              <a:ln>
                <a:noFill/>
              </a:ln>
              <a:solidFill>
                <a:srgbClr val="E57100"/>
              </a:solidFill>
              <a:effectLst/>
              <a:uLnTx/>
              <a:uFillTx/>
              <a:latin typeface="arial" panose="020B0604020202020204" pitchFamily="34" charset="0"/>
              <a:ea typeface="+mn-ea"/>
              <a:cs typeface="+mn-cs"/>
            </a:endParaRPr>
          </a:p>
        </p:txBody>
      </p:sp>
      <p:sp>
        <p:nvSpPr>
          <p:cNvPr id="57" name="Google Shape;202;p16">
            <a:extLst>
              <a:ext uri="{FF2B5EF4-FFF2-40B4-BE49-F238E27FC236}">
                <a16:creationId xmlns:a16="http://schemas.microsoft.com/office/drawing/2014/main" id="{192ECDB6-6F0A-430D-9087-DAF0B8CC3463}"/>
              </a:ext>
            </a:extLst>
          </p:cNvPr>
          <p:cNvSpPr txBox="1"/>
          <p:nvPr/>
        </p:nvSpPr>
        <p:spPr>
          <a:xfrm>
            <a:off x="4546399" y="2654779"/>
            <a:ext cx="7231264" cy="616741"/>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marL="0" marR="0" lvl="0" indent="0" algn="l" defTabSz="914400" rtl="0" eaLnBrk="1" fontAlgn="auto" latinLnBrk="0" hangingPunct="1">
              <a:lnSpc>
                <a:spcPct val="100000"/>
              </a:lnSpc>
              <a:spcBef>
                <a:spcPts val="0"/>
              </a:spcBef>
              <a:spcAft>
                <a:spcPts val="180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Uzraugošā persona pārrauga restrukturizācijas plāna</a:t>
            </a:r>
            <a:r>
              <a:rPr lang="lv-LV" sz="1100" dirty="0">
                <a:solidFill>
                  <a:prstClr val="black"/>
                </a:solidFill>
                <a:latin typeface="arial" panose="020B0604020202020204" pitchFamily="34" charset="0"/>
              </a:rPr>
              <a:t> </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izpildi un pārbauda, vai parādnieka rīcība atbilst Maksātnespējas likuma 42. panta pirmajai daļai un restrukturizācijas plānam. Restrukturizācijas plānu var grozīt, ja kreditori piekrīt šādiem grozījumiem.</a:t>
            </a:r>
          </a:p>
        </p:txBody>
      </p:sp>
      <p:sp>
        <p:nvSpPr>
          <p:cNvPr id="59" name="Rectangle 58">
            <a:extLst>
              <a:ext uri="{FF2B5EF4-FFF2-40B4-BE49-F238E27FC236}">
                <a16:creationId xmlns:a16="http://schemas.microsoft.com/office/drawing/2014/main" id="{B4389565-5108-464A-B03A-40F54F637008}"/>
              </a:ext>
            </a:extLst>
          </p:cNvPr>
          <p:cNvSpPr/>
          <p:nvPr/>
        </p:nvSpPr>
        <p:spPr>
          <a:xfrm>
            <a:off x="4546399" y="5127872"/>
            <a:ext cx="7231063" cy="169277"/>
          </a:xfrm>
          <a:prstGeom prst="rect">
            <a:avLst/>
          </a:prstGeom>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1" i="0" u="none" strike="noStrike" kern="1200" cap="none" spc="0" normalizeH="0" noProof="0">
                <a:ln>
                  <a:noFill/>
                </a:ln>
                <a:solidFill>
                  <a:srgbClr val="E57100"/>
                </a:solidFill>
                <a:effectLst/>
                <a:uLnTx/>
                <a:uFillTx/>
                <a:latin typeface="arial" panose="020B0604020202020204" pitchFamily="34" charset="0"/>
                <a:ea typeface="+mn-ea"/>
                <a:cs typeface="+mn-cs"/>
              </a:rPr>
              <a:t>ĀTAP izbeigšana </a:t>
            </a:r>
          </a:p>
        </p:txBody>
      </p:sp>
      <p:sp>
        <p:nvSpPr>
          <p:cNvPr id="60" name="Google Shape;202;p16">
            <a:extLst>
              <a:ext uri="{FF2B5EF4-FFF2-40B4-BE49-F238E27FC236}">
                <a16:creationId xmlns:a16="http://schemas.microsoft.com/office/drawing/2014/main" id="{117EBF57-43C7-433F-B9C1-6BA1E16621B7}"/>
              </a:ext>
            </a:extLst>
          </p:cNvPr>
          <p:cNvSpPr txBox="1"/>
          <p:nvPr/>
        </p:nvSpPr>
        <p:spPr>
          <a:xfrm>
            <a:off x="4547785" y="5337769"/>
            <a:ext cx="7231264" cy="1007469"/>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Parādnieka darbības vairs nav ierobežotas saskaņā ar ĀTAP, un metodes, kuras parādnieks izmanto ĀTAP, vairs nav iespējam</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rPr>
              <a:t>s pielietot.</a:t>
            </a:r>
            <a:endPar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mn-cs"/>
            </a:endParaRPr>
          </a:p>
        </p:txBody>
      </p:sp>
      <p:sp>
        <p:nvSpPr>
          <p:cNvPr id="62" name="Google Shape;208;p16">
            <a:extLst>
              <a:ext uri="{FF2B5EF4-FFF2-40B4-BE49-F238E27FC236}">
                <a16:creationId xmlns:a16="http://schemas.microsoft.com/office/drawing/2014/main" id="{50912F2B-1C22-45CE-BFD6-A170003482F6}"/>
              </a:ext>
            </a:extLst>
          </p:cNvPr>
          <p:cNvSpPr txBox="1"/>
          <p:nvPr/>
        </p:nvSpPr>
        <p:spPr>
          <a:xfrm rot="5400000">
            <a:off x="2880116" y="5373034"/>
            <a:ext cx="654025" cy="153888"/>
          </a:xfrm>
          <a:prstGeom prst="rect">
            <a:avLst/>
          </a:prstGeom>
          <a:noFill/>
          <a:ln>
            <a:noFill/>
          </a:ln>
        </p:spPr>
        <p:txBody>
          <a:bodyPr spcFirstLastPara="1"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b="1" i="0" u="none" strike="noStrike" kern="1200" cap="none" spc="0" normalizeH="0" noProof="0">
                <a:ln>
                  <a:noFill/>
                </a:ln>
                <a:solidFill>
                  <a:prstClr val="white">
                    <a:lumMod val="50000"/>
                  </a:prstClr>
                </a:solidFill>
                <a:effectLst/>
                <a:uLnTx/>
                <a:uFillTx/>
                <a:latin typeface="arial" panose="020B0604020202020204" pitchFamily="34" charset="0"/>
                <a:ea typeface="+mn-ea"/>
                <a:cs typeface="+mn-cs"/>
              </a:rPr>
              <a:t>2+2 gadi</a:t>
            </a:r>
            <a:endParaRPr kumimoji="0" lang="en-US" sz="10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grpSp>
        <p:nvGrpSpPr>
          <p:cNvPr id="54" name="Group 53">
            <a:extLst>
              <a:ext uri="{FF2B5EF4-FFF2-40B4-BE49-F238E27FC236}">
                <a16:creationId xmlns:a16="http://schemas.microsoft.com/office/drawing/2014/main" id="{05B2C6E8-49F7-496A-A335-D5F37B96F719}"/>
              </a:ext>
            </a:extLst>
          </p:cNvPr>
          <p:cNvGrpSpPr/>
          <p:nvPr/>
        </p:nvGrpSpPr>
        <p:grpSpPr>
          <a:xfrm>
            <a:off x="630767" y="5776991"/>
            <a:ext cx="2255149" cy="503159"/>
            <a:chOff x="630767" y="5776991"/>
            <a:chExt cx="2255149" cy="503159"/>
          </a:xfrm>
        </p:grpSpPr>
        <p:sp>
          <p:nvSpPr>
            <p:cNvPr id="51" name="Rectangle 50">
              <a:extLst>
                <a:ext uri="{FF2B5EF4-FFF2-40B4-BE49-F238E27FC236}">
                  <a16:creationId xmlns:a16="http://schemas.microsoft.com/office/drawing/2014/main" id="{E3672976-CD37-4AD9-AF54-4D06B167281C}"/>
                </a:ext>
              </a:extLst>
            </p:cNvPr>
            <p:cNvSpPr/>
            <p:nvPr/>
          </p:nvSpPr>
          <p:spPr>
            <a:xfrm>
              <a:off x="630767" y="5776991"/>
              <a:ext cx="2255149" cy="503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6" name="Rectangle 65">
              <a:extLst>
                <a:ext uri="{FF2B5EF4-FFF2-40B4-BE49-F238E27FC236}">
                  <a16:creationId xmlns:a16="http://schemas.microsoft.com/office/drawing/2014/main" id="{7C4FDA5C-EC39-4BE9-86BC-5B7D36173A55}"/>
                </a:ext>
              </a:extLst>
            </p:cNvPr>
            <p:cNvSpPr/>
            <p:nvPr/>
          </p:nvSpPr>
          <p:spPr>
            <a:xfrm>
              <a:off x="655393" y="5795419"/>
              <a:ext cx="2131785" cy="463564"/>
            </a:xfrm>
            <a:prstGeom prst="rect">
              <a:avLst/>
            </a:prstGeom>
            <a:solidFill>
              <a:srgbClr val="990066"/>
            </a:solidFill>
            <a:ln w="635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cxnSp>
        <p:nvCxnSpPr>
          <p:cNvPr id="39" name="Straight Connector 38">
            <a:extLst>
              <a:ext uri="{FF2B5EF4-FFF2-40B4-BE49-F238E27FC236}">
                <a16:creationId xmlns:a16="http://schemas.microsoft.com/office/drawing/2014/main" id="{B15F8911-D90A-49D2-92A2-63017F824790}"/>
              </a:ext>
            </a:extLst>
          </p:cNvPr>
          <p:cNvCxnSpPr>
            <a:cxnSpLocks/>
          </p:cNvCxnSpPr>
          <p:nvPr/>
        </p:nvCxnSpPr>
        <p:spPr>
          <a:xfrm flipH="1" flipV="1">
            <a:off x="4448530" y="2449779"/>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EB53D03-70A4-4AD6-A009-83DF519C6BBD}"/>
              </a:ext>
            </a:extLst>
          </p:cNvPr>
          <p:cNvCxnSpPr>
            <a:cxnSpLocks/>
          </p:cNvCxnSpPr>
          <p:nvPr/>
        </p:nvCxnSpPr>
        <p:spPr>
          <a:xfrm flipH="1">
            <a:off x="2831884" y="2528959"/>
            <a:ext cx="1616648"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CD25AB9-215D-47DB-94AE-FE225A19841D}"/>
              </a:ext>
            </a:extLst>
          </p:cNvPr>
          <p:cNvCxnSpPr>
            <a:cxnSpLocks/>
          </p:cNvCxnSpPr>
          <p:nvPr/>
        </p:nvCxnSpPr>
        <p:spPr>
          <a:xfrm flipV="1">
            <a:off x="2831884" y="5368893"/>
            <a:ext cx="0" cy="359913"/>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244E6B5-E56A-4F7E-83B2-F85FF8E47375}"/>
              </a:ext>
            </a:extLst>
          </p:cNvPr>
          <p:cNvCxnSpPr>
            <a:cxnSpLocks/>
          </p:cNvCxnSpPr>
          <p:nvPr/>
        </p:nvCxnSpPr>
        <p:spPr>
          <a:xfrm flipV="1">
            <a:off x="2831884" y="2528959"/>
            <a:ext cx="0" cy="2839935"/>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48" name="Google Shape;208;p16">
            <a:extLst>
              <a:ext uri="{FF2B5EF4-FFF2-40B4-BE49-F238E27FC236}">
                <a16:creationId xmlns:a16="http://schemas.microsoft.com/office/drawing/2014/main" id="{B4CCEB1C-067F-4317-88FF-67F652D21620}"/>
              </a:ext>
            </a:extLst>
          </p:cNvPr>
          <p:cNvSpPr txBox="1"/>
          <p:nvPr/>
        </p:nvSpPr>
        <p:spPr>
          <a:xfrm>
            <a:off x="2897723" y="3438131"/>
            <a:ext cx="779059" cy="307777"/>
          </a:xfrm>
          <a:prstGeom prst="rect">
            <a:avLst/>
          </a:prstGeom>
          <a:noFill/>
          <a:ln>
            <a:noFill/>
          </a:ln>
        </p:spPr>
        <p:txBody>
          <a:bodyPr spcFirstLastPara="1" wrap="none" lIns="0" tIns="0" rIns="0" bIns="0" rtlCol="0" anchor="ctr" anchorCtr="0">
            <a:spAutoFit/>
          </a:bodyPr>
          <a:lstStyle/>
          <a:p>
            <a:pPr lvl="0">
              <a:defRPr/>
            </a:pPr>
            <a:r>
              <a:rPr lang="lv-LV" sz="1000" b="1" dirty="0">
                <a:solidFill>
                  <a:prstClr val="white">
                    <a:lumMod val="50000"/>
                  </a:prstClr>
                </a:solidFill>
                <a:latin typeface="arial" panose="020B0604020202020204" pitchFamily="34" charset="0"/>
              </a:rPr>
              <a:t>Ā</a:t>
            </a:r>
            <a:r>
              <a:rPr lang="lv-lv" sz="1000" b="1" dirty="0">
                <a:solidFill>
                  <a:prstClr val="white">
                    <a:lumMod val="50000"/>
                  </a:prstClr>
                </a:solidFill>
                <a:latin typeface="arial" panose="020B0604020202020204" pitchFamily="34" charset="0"/>
              </a:rPr>
              <a:t>TAP </a:t>
            </a:r>
            <a:br>
              <a:rPr lang="en-US" sz="1000" b="1" dirty="0">
                <a:solidFill>
                  <a:prstClr val="white">
                    <a:lumMod val="50000"/>
                  </a:prstClr>
                </a:solidFill>
                <a:latin typeface="arial" panose="020B0604020202020204" pitchFamily="34" charset="0"/>
              </a:rPr>
            </a:br>
            <a:r>
              <a:rPr lang="lv-LV" sz="1000" b="1" dirty="0">
                <a:solidFill>
                  <a:prstClr val="white">
                    <a:lumMod val="50000"/>
                  </a:prstClr>
                </a:solidFill>
                <a:latin typeface="arial" panose="020B0604020202020204" pitchFamily="34" charset="0"/>
              </a:rPr>
              <a:t>ierosināšana</a:t>
            </a:r>
            <a:endParaRPr lang="en-US" sz="1000" b="1" dirty="0">
              <a:solidFill>
                <a:prstClr val="white">
                  <a:lumMod val="50000"/>
                </a:prstClr>
              </a:solidFill>
              <a:latin typeface="arial" panose="020B0604020202020204" pitchFamily="34" charset="0"/>
            </a:endParaRPr>
          </a:p>
        </p:txBody>
      </p:sp>
      <p:cxnSp>
        <p:nvCxnSpPr>
          <p:cNvPr id="50" name="Straight Connector 49">
            <a:extLst>
              <a:ext uri="{FF2B5EF4-FFF2-40B4-BE49-F238E27FC236}">
                <a16:creationId xmlns:a16="http://schemas.microsoft.com/office/drawing/2014/main" id="{DD715120-0FB9-4AE3-9DB1-DFF513465426}"/>
              </a:ext>
            </a:extLst>
          </p:cNvPr>
          <p:cNvCxnSpPr>
            <a:cxnSpLocks/>
          </p:cNvCxnSpPr>
          <p:nvPr/>
        </p:nvCxnSpPr>
        <p:spPr>
          <a:xfrm flipV="1">
            <a:off x="2831884" y="5795419"/>
            <a:ext cx="0" cy="463565"/>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F4D60A4-0AAE-4C01-96E2-111B1B03076F}"/>
              </a:ext>
            </a:extLst>
          </p:cNvPr>
          <p:cNvCxnSpPr>
            <a:cxnSpLocks/>
          </p:cNvCxnSpPr>
          <p:nvPr/>
        </p:nvCxnSpPr>
        <p:spPr>
          <a:xfrm>
            <a:off x="2831884" y="5819323"/>
            <a:ext cx="1616646"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AFA23D9-06CE-4A32-A454-B5C61C046D06}"/>
              </a:ext>
            </a:extLst>
          </p:cNvPr>
          <p:cNvCxnSpPr>
            <a:cxnSpLocks/>
          </p:cNvCxnSpPr>
          <p:nvPr/>
        </p:nvCxnSpPr>
        <p:spPr>
          <a:xfrm flipH="1" flipV="1">
            <a:off x="4448530" y="3438131"/>
            <a:ext cx="0" cy="158378"/>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88DFD9D-901D-46DE-9CF3-5ACD0254ADEF}"/>
              </a:ext>
            </a:extLst>
          </p:cNvPr>
          <p:cNvCxnSpPr>
            <a:cxnSpLocks/>
          </p:cNvCxnSpPr>
          <p:nvPr/>
        </p:nvCxnSpPr>
        <p:spPr>
          <a:xfrm>
            <a:off x="4448532" y="3527983"/>
            <a:ext cx="0" cy="0"/>
          </a:xfrm>
          <a:prstGeom prst="line">
            <a:avLst/>
          </a:prstGeom>
          <a:ln w="3175">
            <a:solidFill>
              <a:srgbClr val="990066"/>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64CA5EB-94C8-46B4-BD7E-96F3F0642A70}"/>
              </a:ext>
            </a:extLst>
          </p:cNvPr>
          <p:cNvCxnSpPr>
            <a:cxnSpLocks/>
          </p:cNvCxnSpPr>
          <p:nvPr/>
        </p:nvCxnSpPr>
        <p:spPr>
          <a:xfrm>
            <a:off x="4448530" y="3596509"/>
            <a:ext cx="0" cy="2222816"/>
          </a:xfrm>
          <a:prstGeom prst="line">
            <a:avLst/>
          </a:prstGeom>
          <a:ln w="3175">
            <a:solidFill>
              <a:srgbClr val="990066"/>
            </a:solidFill>
            <a:prstDash val="dash"/>
            <a:headEnd type="none" w="sm" len="sm"/>
          </a:ln>
        </p:spPr>
        <p:style>
          <a:lnRef idx="1">
            <a:schemeClr val="accent1"/>
          </a:lnRef>
          <a:fillRef idx="0">
            <a:schemeClr val="accent1"/>
          </a:fillRef>
          <a:effectRef idx="0">
            <a:schemeClr val="accent1"/>
          </a:effectRef>
          <a:fontRef idx="minor">
            <a:schemeClr val="tx1"/>
          </a:fontRef>
        </p:style>
      </p:cxnSp>
      <p:sp>
        <p:nvSpPr>
          <p:cNvPr id="69" name="Google Shape;208;p16">
            <a:extLst>
              <a:ext uri="{FF2B5EF4-FFF2-40B4-BE49-F238E27FC236}">
                <a16:creationId xmlns:a16="http://schemas.microsoft.com/office/drawing/2014/main" id="{97F0715A-A98B-489C-8F51-1C666BA5E0C7}"/>
              </a:ext>
            </a:extLst>
          </p:cNvPr>
          <p:cNvSpPr txBox="1"/>
          <p:nvPr/>
        </p:nvSpPr>
        <p:spPr>
          <a:xfrm>
            <a:off x="3182180" y="6014162"/>
            <a:ext cx="1046456" cy="276999"/>
          </a:xfrm>
          <a:prstGeom prst="rect">
            <a:avLst/>
          </a:prstGeom>
          <a:noFill/>
          <a:ln>
            <a:noFill/>
          </a:ln>
        </p:spPr>
        <p:txBody>
          <a:bodyPr spcFirstLastPara="1"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900" b="1" i="0" u="none" strike="noStrike" kern="1200" cap="none" spc="0" normalizeH="0" dirty="0">
                <a:ln>
                  <a:noFill/>
                </a:ln>
                <a:solidFill>
                  <a:prstClr val="white">
                    <a:lumMod val="50000"/>
                  </a:prstClr>
                </a:solidFill>
                <a:effectLst/>
                <a:uLnTx/>
                <a:uFillTx/>
                <a:latin typeface="arial" panose="020B0604020202020204" pitchFamily="34" charset="0"/>
                <a:ea typeface="+mn-ea"/>
                <a:cs typeface="+mn-cs"/>
              </a:rPr>
              <a:t>Restrukturizācijas plāna īstenošana</a:t>
            </a:r>
            <a:endParaRPr lang="lv-lv" sz="900" b="1" i="0" u="none" strike="noStrike" kern="1200" cap="none" spc="0" normalizeH="0" dirty="0">
              <a:ln>
                <a:noFill/>
              </a:ln>
              <a:solidFill>
                <a:prstClr val="white">
                  <a:lumMod val="50000"/>
                </a:prstClr>
              </a:solidFill>
              <a:effectLst/>
              <a:uLnTx/>
              <a:uFillTx/>
              <a:latin typeface="arial" panose="020B0604020202020204" pitchFamily="34" charset="0"/>
              <a:ea typeface="+mn-ea"/>
              <a:cs typeface="+mn-cs"/>
            </a:endParaRPr>
          </a:p>
        </p:txBody>
      </p:sp>
      <p:sp>
        <p:nvSpPr>
          <p:cNvPr id="35" name="Google Shape;202;p16">
            <a:extLst>
              <a:ext uri="{FF2B5EF4-FFF2-40B4-BE49-F238E27FC236}">
                <a16:creationId xmlns:a16="http://schemas.microsoft.com/office/drawing/2014/main" id="{C984BB76-4FEA-4063-A28E-A5D0C77929FD}"/>
              </a:ext>
            </a:extLst>
          </p:cNvPr>
          <p:cNvSpPr txBox="1"/>
          <p:nvPr/>
        </p:nvSpPr>
        <p:spPr>
          <a:xfrm>
            <a:off x="4546399" y="3448275"/>
            <a:ext cx="7231264" cy="1193864"/>
          </a:xfrm>
          <a:prstGeom prst="rect">
            <a:avLst/>
          </a:prstGeom>
          <a:solidFill>
            <a:schemeClr val="bg1">
              <a:lumMod val="95000"/>
            </a:schemeClr>
          </a:solidFill>
          <a:ln w="3175" cap="flat" cmpd="sng">
            <a:noFill/>
            <a:prstDash val="solid"/>
            <a:round/>
            <a:headEnd type="none" w="sm" len="sm"/>
            <a:tailEnd type="none" w="sm" len="sm"/>
          </a:ln>
        </p:spPr>
        <p:txBody>
          <a:bodyPr spcFirstLastPara="1" wrap="square" lIns="72000" tIns="72000" rIns="72000" bIns="72000" rtlCol="0" anchor="t" anchorCtr="0">
            <a:noAutofit/>
          </a:bodyPr>
          <a:lstStyle/>
          <a:p>
            <a:pPr lvl="0" rtl="0">
              <a:spcAft>
                <a:spcPts val="600"/>
              </a:spcAft>
              <a:defRPr/>
            </a:pPr>
            <a:r>
              <a:rPr lang="lv-lv" sz="1100" dirty="0">
                <a:solidFill>
                  <a:prstClr val="black"/>
                </a:solidFill>
                <a:latin typeface="arial" panose="020B0604020202020204" pitchFamily="34" charset="0"/>
              </a:rPr>
              <a:t>Ja </a:t>
            </a:r>
            <a:r>
              <a:rPr lang="lv-LV" sz="1100" dirty="0">
                <a:solidFill>
                  <a:prstClr val="black"/>
                </a:solidFill>
                <a:latin typeface="arial" panose="020B0604020202020204" pitchFamily="34" charset="0"/>
              </a:rPr>
              <a:t>restrukturizācijas plāns </a:t>
            </a:r>
            <a:r>
              <a:rPr lang="lv-lv" sz="1100" dirty="0">
                <a:solidFill>
                  <a:prstClr val="black"/>
                </a:solidFill>
                <a:latin typeface="arial" panose="020B0604020202020204" pitchFamily="34" charset="0"/>
              </a:rPr>
              <a:t>tā īstenošanas laikā netiek izpildīts, parādnieks vai kreditori var iesniegt pieteikumu par ĀTAP darbības izbeigšanu. </a:t>
            </a:r>
          </a:p>
          <a:p>
            <a:pPr lvl="0" rtl="0">
              <a:spcAft>
                <a:spcPts val="600"/>
              </a:spcAft>
              <a:defRPr/>
            </a:pPr>
            <a:r>
              <a:rPr lang="lv-lv" sz="1100" b="0" i="0" u="none" strike="noStrike" kern="1200" cap="none" spc="0" normalizeH="0" dirty="0">
                <a:ln>
                  <a:noFill/>
                </a:ln>
                <a:solidFill>
                  <a:prstClr val="black"/>
                </a:solidFill>
                <a:effectLst/>
                <a:uLnTx/>
                <a:uFillTx/>
                <a:latin typeface="arial" panose="020B0604020202020204" pitchFamily="34" charset="0"/>
                <a:ea typeface="+mn-ea"/>
                <a:cs typeface="+mn-cs"/>
              </a:rPr>
              <a:t>Ja </a:t>
            </a:r>
            <a:r>
              <a:rPr lang="lv-LV" sz="1100" dirty="0">
                <a:solidFill>
                  <a:prstClr val="black"/>
                </a:solidFill>
                <a:latin typeface="arial" panose="020B0604020202020204" pitchFamily="34" charset="0"/>
              </a:rPr>
              <a:t>r</a:t>
            </a:r>
            <a:r>
              <a:rPr lang="lv-LV" sz="1100" b="0" i="0" u="none" strike="noStrike" kern="1200" cap="none" spc="0" normalizeH="0" dirty="0">
                <a:ln>
                  <a:noFill/>
                </a:ln>
                <a:solidFill>
                  <a:prstClr val="black"/>
                </a:solidFill>
                <a:effectLst/>
                <a:uLnTx/>
                <a:uFillTx/>
                <a:latin typeface="arial" panose="020B0604020202020204" pitchFamily="34" charset="0"/>
                <a:ea typeface="+mn-ea"/>
                <a:cs typeface="+mn-cs"/>
              </a:rPr>
              <a:t>estrukturizācijas plāns </a:t>
            </a:r>
            <a:r>
              <a:rPr lang="lv-lv" sz="1100" b="0" i="0" u="none" strike="noStrike" kern="1200" cap="none" spc="0" normalizeH="0" dirty="0">
                <a:ln>
                  <a:noFill/>
                </a:ln>
                <a:solidFill>
                  <a:prstClr val="black"/>
                </a:solidFill>
                <a:effectLst/>
                <a:uLnTx/>
                <a:uFillTx/>
                <a:latin typeface="arial" panose="020B0604020202020204" pitchFamily="34" charset="0"/>
                <a:ea typeface="+mn-ea"/>
                <a:cs typeface="+mn-cs"/>
              </a:rPr>
              <a:t>tiek veiksmīgi īstenots, parādnieks kopā ar uzraug</a:t>
            </a:r>
            <a:r>
              <a:rPr lang="lv-LV" sz="1100" b="0" i="0" u="none" strike="noStrike" kern="1200" cap="none" spc="0" normalizeH="0" dirty="0">
                <a:ln>
                  <a:noFill/>
                </a:ln>
                <a:solidFill>
                  <a:prstClr val="black"/>
                </a:solidFill>
                <a:effectLst/>
                <a:uLnTx/>
                <a:uFillTx/>
                <a:latin typeface="arial" panose="020B0604020202020204" pitchFamily="34" charset="0"/>
                <a:ea typeface="+mn-ea"/>
                <a:cs typeface="+mn-cs"/>
              </a:rPr>
              <a:t>ošās personas atzinumu</a:t>
            </a:r>
            <a:r>
              <a:rPr lang="lv-lv" sz="1100" b="0" i="0" u="none" strike="noStrike" kern="1200" cap="none" spc="0" normalizeH="0" dirty="0">
                <a:ln>
                  <a:noFill/>
                </a:ln>
                <a:solidFill>
                  <a:prstClr val="black"/>
                </a:solidFill>
                <a:effectLst/>
                <a:uLnTx/>
                <a:uFillTx/>
                <a:latin typeface="arial" panose="020B0604020202020204" pitchFamily="34" charset="0"/>
                <a:ea typeface="+mn-ea"/>
                <a:cs typeface="+mn-cs"/>
              </a:rPr>
              <a:t> iesniedz ties</a:t>
            </a:r>
            <a:r>
              <a:rPr lang="lv-LV" sz="1100" b="0" i="0" u="none" strike="noStrike" kern="1200" cap="none" spc="0" normalizeH="0" dirty="0">
                <a:ln>
                  <a:noFill/>
                </a:ln>
                <a:solidFill>
                  <a:prstClr val="black"/>
                </a:solidFill>
                <a:effectLst/>
                <a:uLnTx/>
                <a:uFillTx/>
                <a:latin typeface="arial" panose="020B0604020202020204" pitchFamily="34" charset="0"/>
                <a:ea typeface="+mn-ea"/>
                <a:cs typeface="+mn-cs"/>
              </a:rPr>
              <a:t>ā pieteikumu</a:t>
            </a:r>
            <a:r>
              <a:rPr lang="lv-lv" sz="1100" b="0" i="0" u="none" strike="noStrike" kern="1200" cap="none" spc="0" normalizeH="0" dirty="0">
                <a:ln>
                  <a:noFill/>
                </a:ln>
                <a:solidFill>
                  <a:prstClr val="black"/>
                </a:solidFill>
                <a:effectLst/>
                <a:uLnTx/>
                <a:uFillTx/>
                <a:latin typeface="arial" panose="020B0604020202020204" pitchFamily="34" charset="0"/>
                <a:ea typeface="+mn-ea"/>
                <a:cs typeface="+mn-cs"/>
              </a:rPr>
              <a:t> par </a:t>
            </a:r>
            <a:r>
              <a:rPr lang="lv-LV" sz="1100" b="0" i="0" u="none" strike="noStrike" kern="1200" cap="none" spc="0" normalizeH="0" dirty="0">
                <a:ln>
                  <a:noFill/>
                </a:ln>
                <a:solidFill>
                  <a:prstClr val="black"/>
                </a:solidFill>
                <a:effectLst/>
                <a:uLnTx/>
                <a:uFillTx/>
                <a:latin typeface="arial" panose="020B0604020202020204" pitchFamily="34" charset="0"/>
                <a:ea typeface="+mn-ea"/>
                <a:cs typeface="+mn-cs"/>
              </a:rPr>
              <a:t>restrukturizācijas plāna </a:t>
            </a:r>
            <a:r>
              <a:rPr lang="lv-lv" sz="1100" b="0" i="0" u="none" strike="noStrike" kern="1200" cap="none" spc="0" normalizeH="0" dirty="0">
                <a:ln>
                  <a:noFill/>
                </a:ln>
                <a:solidFill>
                  <a:prstClr val="black"/>
                </a:solidFill>
                <a:effectLst/>
                <a:uLnTx/>
                <a:uFillTx/>
                <a:latin typeface="arial" panose="020B0604020202020204" pitchFamily="34" charset="0"/>
                <a:ea typeface="+mn-ea"/>
                <a:cs typeface="+mn-cs"/>
              </a:rPr>
              <a:t>izpildi. Tiesa pieņem lēmumu par veiksmīgu ĀTAP metožu ieviešanu un ĀTAP darbības izbeigšanu.</a:t>
            </a:r>
          </a:p>
        </p:txBody>
      </p:sp>
      <p:sp>
        <p:nvSpPr>
          <p:cNvPr id="33" name="Rectangle 32">
            <a:extLst>
              <a:ext uri="{FF2B5EF4-FFF2-40B4-BE49-F238E27FC236}">
                <a16:creationId xmlns:a16="http://schemas.microsoft.com/office/drawing/2014/main" id="{9676EFF2-A73F-4F9C-9555-CB9073A54A83}"/>
              </a:ext>
            </a:extLst>
          </p:cNvPr>
          <p:cNvSpPr/>
          <p:nvPr/>
        </p:nvSpPr>
        <p:spPr>
          <a:xfrm>
            <a:off x="613512" y="2229945"/>
            <a:ext cx="3226849" cy="135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Pirms ĀTAP</a:t>
            </a:r>
            <a:endParaRPr lang="en-GB" sz="700" b="1" dirty="0">
              <a:solidFill>
                <a:schemeClr val="bg1">
                  <a:lumMod val="50000"/>
                </a:schemeClr>
              </a:solidFill>
            </a:endParaRPr>
          </a:p>
        </p:txBody>
      </p:sp>
      <p:sp>
        <p:nvSpPr>
          <p:cNvPr id="34" name="Rectangle 33">
            <a:extLst>
              <a:ext uri="{FF2B5EF4-FFF2-40B4-BE49-F238E27FC236}">
                <a16:creationId xmlns:a16="http://schemas.microsoft.com/office/drawing/2014/main" id="{E4D725F9-3C8E-4034-97F1-58D59467361D}"/>
              </a:ext>
            </a:extLst>
          </p:cNvPr>
          <p:cNvSpPr/>
          <p:nvPr/>
        </p:nvSpPr>
        <p:spPr>
          <a:xfrm>
            <a:off x="613512" y="3735713"/>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ĀTAP lietas ierosināšanas sekas</a:t>
            </a:r>
            <a:endParaRPr lang="en-GB" sz="700" b="1" dirty="0">
              <a:solidFill>
                <a:schemeClr val="bg1">
                  <a:lumMod val="50000"/>
                </a:schemeClr>
              </a:solidFill>
            </a:endParaRPr>
          </a:p>
        </p:txBody>
      </p:sp>
      <p:sp>
        <p:nvSpPr>
          <p:cNvPr id="36" name="Rectangle 35">
            <a:extLst>
              <a:ext uri="{FF2B5EF4-FFF2-40B4-BE49-F238E27FC236}">
                <a16:creationId xmlns:a16="http://schemas.microsoft.com/office/drawing/2014/main" id="{4DB7A0FA-C863-4043-A447-CD6A84BE2C6D}"/>
              </a:ext>
            </a:extLst>
          </p:cNvPr>
          <p:cNvSpPr/>
          <p:nvPr/>
        </p:nvSpPr>
        <p:spPr>
          <a:xfrm>
            <a:off x="613512" y="5157740"/>
            <a:ext cx="2208457" cy="1032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ĀTAP īstenošana</a:t>
            </a:r>
            <a:endParaRPr lang="en-GB" sz="700" b="1" dirty="0">
              <a:solidFill>
                <a:schemeClr val="bg1">
                  <a:lumMod val="50000"/>
                </a:schemeClr>
              </a:solidFill>
            </a:endParaRPr>
          </a:p>
        </p:txBody>
      </p:sp>
      <p:sp>
        <p:nvSpPr>
          <p:cNvPr id="37" name="Rectangle 36">
            <a:extLst>
              <a:ext uri="{FF2B5EF4-FFF2-40B4-BE49-F238E27FC236}">
                <a16:creationId xmlns:a16="http://schemas.microsoft.com/office/drawing/2014/main" id="{EC8A5BED-98DB-46D5-99F3-1B504250FF6C}"/>
              </a:ext>
            </a:extLst>
          </p:cNvPr>
          <p:cNvSpPr/>
          <p:nvPr/>
        </p:nvSpPr>
        <p:spPr>
          <a:xfrm>
            <a:off x="3135659" y="4243037"/>
            <a:ext cx="840996" cy="807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v-LV" sz="700" b="1" dirty="0">
                <a:solidFill>
                  <a:schemeClr val="bg1">
                    <a:lumMod val="50000"/>
                  </a:schemeClr>
                </a:solidFill>
              </a:rPr>
              <a:t>Parādnieks ir aizsargāts no kreditoru izpildes darbībām</a:t>
            </a:r>
            <a:endParaRPr lang="en-GB" sz="700" b="1" dirty="0">
              <a:solidFill>
                <a:schemeClr val="bg1">
                  <a:lumMod val="50000"/>
                </a:schemeClr>
              </a:solidFill>
            </a:endParaRPr>
          </a:p>
        </p:txBody>
      </p:sp>
    </p:spTree>
    <p:extLst>
      <p:ext uri="{BB962C8B-B14F-4D97-AF65-F5344CB8AC3E}">
        <p14:creationId xmlns:p14="http://schemas.microsoft.com/office/powerpoint/2010/main" val="18411603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12DC4E3-B89F-4022-975E-DE8A53945592}"/>
              </a:ext>
            </a:extLst>
          </p:cNvPr>
          <p:cNvGraphicFramePr>
            <a:graphicFrameLocks noChangeAspect="1"/>
          </p:cNvGraphicFramePr>
          <p:nvPr>
            <p:custDataLst>
              <p:tags r:id="rId2"/>
            </p:custDataLst>
            <p:extLst>
              <p:ext uri="{D42A27DB-BD31-4B8C-83A1-F6EECF244321}">
                <p14:modId xmlns:p14="http://schemas.microsoft.com/office/powerpoint/2010/main" val="491353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86" name="think-cell Slide" r:id="rId6" imgW="494" imgH="494" progId="TCLayout.ActiveDocument.1">
                  <p:embed/>
                </p:oleObj>
              </mc:Choice>
              <mc:Fallback>
                <p:oleObj name="think-cell Slide" r:id="rId6" imgW="494" imgH="494" progId="TCLayout.ActiveDocument.1">
                  <p:embed/>
                  <p:pic>
                    <p:nvPicPr>
                      <p:cNvPr id="5" name="Object 4" hidden="1">
                        <a:extLst>
                          <a:ext uri="{FF2B5EF4-FFF2-40B4-BE49-F238E27FC236}">
                            <a16:creationId xmlns:a16="http://schemas.microsoft.com/office/drawing/2014/main" id="{612DC4E3-B89F-4022-975E-DE8A5394559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3215FD6-7A3F-4DBD-A626-102558707B61}"/>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dirty="0">
              <a:latin typeface="Georgia" panose="02040502050405020303" pitchFamily="18" charset="0"/>
              <a:ea typeface="+mj-ea"/>
              <a:cs typeface="Arial" panose="020B0604020202020204" pitchFamily="34" charset="0"/>
              <a:sym typeface="Georgia" panose="02040502050405020303" pitchFamily="18" charset="0"/>
            </a:endParaRPr>
          </a:p>
        </p:txBody>
      </p:sp>
      <p:sp>
        <p:nvSpPr>
          <p:cNvPr id="9" name="Rectangle 8">
            <a:extLst>
              <a:ext uri="{FF2B5EF4-FFF2-40B4-BE49-F238E27FC236}">
                <a16:creationId xmlns:a16="http://schemas.microsoft.com/office/drawing/2014/main" id="{402BA2F1-C781-43F9-A149-0A69497D0C7D}"/>
              </a:ext>
            </a:extLst>
          </p:cNvPr>
          <p:cNvSpPr/>
          <p:nvPr/>
        </p:nvSpPr>
        <p:spPr>
          <a:xfrm>
            <a:off x="407987" y="2504222"/>
            <a:ext cx="5521501" cy="3828315"/>
          </a:xfrm>
          <a:prstGeom prst="rect">
            <a:avLst/>
          </a:prstGeom>
          <a:solidFill>
            <a:schemeClr val="bg1">
              <a:lumMod val="95000"/>
            </a:schemeClr>
          </a:solidFill>
          <a:ln w="19050">
            <a:noFill/>
            <a:prstDash val="dash"/>
          </a:ln>
        </p:spPr>
        <p:txBody>
          <a:bodyPr wrap="square" lIns="72000" tIns="72000" rIns="72000" bIns="72000" rtlCol="0">
            <a:noAutofit/>
          </a:bodyPr>
          <a:lstStyle/>
          <a:p>
            <a:pPr lvl="0">
              <a:lnSpc>
                <a:spcPct val="107000"/>
              </a:lnSpc>
              <a:spcAft>
                <a:spcPts val="800"/>
              </a:spcAft>
              <a:defRPr/>
            </a:pPr>
            <a:r>
              <a:rPr lang="lv-LV" sz="1200" b="1" i="0" u="none" strike="noStrike" kern="1200" cap="none" spc="0" normalizeH="0" noProof="0" dirty="0">
                <a:ln>
                  <a:noFill/>
                </a:ln>
                <a:solidFill>
                  <a:srgbClr val="990066"/>
                </a:solidFill>
                <a:effectLst/>
                <a:uLnTx/>
                <a:uFillTx/>
                <a:latin typeface="arial" panose="020B0604020202020204" pitchFamily="34" charset="0"/>
                <a:cs typeface="Arial" panose="020B0604020202020204" pitchFamily="34" charset="0"/>
              </a:rPr>
              <a:t>Pēc restrukturizācijas </a:t>
            </a:r>
            <a:r>
              <a:rPr lang="lv-LV" sz="1200" b="1" dirty="0">
                <a:solidFill>
                  <a:srgbClr val="990066"/>
                </a:solidFill>
                <a:latin typeface="arial" panose="020B0604020202020204" pitchFamily="34" charset="0"/>
                <a:cs typeface="Arial" panose="020B0604020202020204" pitchFamily="34" charset="0"/>
              </a:rPr>
              <a:t>plāna</a:t>
            </a:r>
            <a:r>
              <a:rPr lang="lv-LV" sz="1200" b="1" i="0" u="none" strike="noStrike" kern="1200" cap="none" spc="0" normalizeH="0" noProof="0" dirty="0">
                <a:ln>
                  <a:noFill/>
                </a:ln>
                <a:solidFill>
                  <a:srgbClr val="990066"/>
                </a:solidFill>
                <a:effectLst/>
                <a:uLnTx/>
                <a:uFillTx/>
                <a:latin typeface="arial" panose="020B0604020202020204" pitchFamily="34" charset="0"/>
                <a:cs typeface="Arial" panose="020B0604020202020204" pitchFamily="34" charset="0"/>
              </a:rPr>
              <a:t> apstiprināšanas </a:t>
            </a:r>
            <a:r>
              <a:rPr lang="lv-LV" sz="1200" b="1" dirty="0">
                <a:solidFill>
                  <a:srgbClr val="990066"/>
                </a:solidFill>
                <a:latin typeface="arial" panose="020B0604020202020204" pitchFamily="34" charset="0"/>
                <a:cs typeface="Arial" panose="020B0604020202020204" pitchFamily="34" charset="0"/>
              </a:rPr>
              <a:t>un TAP </a:t>
            </a:r>
            <a:r>
              <a:rPr lang="lv-LV" sz="1200" b="1" i="0" u="none" strike="noStrike" kern="1200" cap="none" spc="0" normalizeH="0" noProof="0" dirty="0">
                <a:ln>
                  <a:noFill/>
                </a:ln>
                <a:solidFill>
                  <a:srgbClr val="990066"/>
                </a:solidFill>
                <a:effectLst/>
                <a:uLnTx/>
                <a:uFillTx/>
                <a:latin typeface="arial" panose="020B0604020202020204" pitchFamily="34" charset="0"/>
                <a:cs typeface="Arial" panose="020B0604020202020204" pitchFamily="34" charset="0"/>
              </a:rPr>
              <a:t>vai ĀTAP izpildes laikā parādniekam ir aizliegts:</a:t>
            </a:r>
            <a:endParaRPr kumimoji="0" lang="lv-LV" sz="1200" b="1" i="0" u="none" strike="noStrike" kern="1200" cap="none" spc="0" normalizeH="0" baseline="0" noProof="0" dirty="0">
              <a:ln>
                <a:noFill/>
              </a:ln>
              <a:solidFill>
                <a:srgbClr val="D04A02"/>
              </a:solidFill>
              <a:effectLst/>
              <a:uLnTx/>
              <a:uFillTx/>
              <a:latin typeface="arial" panose="020B0604020202020204" pitchFamily="34" charset="0"/>
              <a:cs typeface="Arial" panose="020B0604020202020204" pitchFamily="34" charset="0"/>
            </a:endParaRPr>
          </a:p>
          <a:p>
            <a:pPr marL="172800" marR="0" lvl="0" indent="-1714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iesaistīties darījumos vai tādu darbību veikšanā, kas var nelabvēlīgi ietekmēt viņa finanšu stāvokli vai kreditoru intereses;</a:t>
            </a:r>
          </a:p>
          <a:p>
            <a:pPr marL="172800" marR="0" lvl="0" indent="-1714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izsniegt aizdevumu (kredītu), izņemot gadījumus, kad </a:t>
            </a:r>
            <a:r>
              <a:rPr lang="lv-LV" sz="1200" dirty="0">
                <a:solidFill>
                  <a:prstClr val="black"/>
                </a:solidFill>
                <a:latin typeface="arial" panose="020B0604020202020204" pitchFamily="34" charset="0"/>
                <a:cs typeface="Arial" panose="020B0604020202020204" pitchFamily="34" charset="0"/>
              </a:rPr>
              <a:t>aizdevuma</a:t>
            </a:r>
            <a:r>
              <a:rPr lang="lv-LV" sz="1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(kredīta) izsniegšana ir parādnieka pamatdarbība un ir ierakstīta TAP pasākumu plānā;</a:t>
            </a:r>
          </a:p>
          <a:p>
            <a:pPr marL="172800" marR="0" lvl="0" indent="-1714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sniegt garantijas, veikt ziedojumus, parādnieku valdes un padomes locekļu prēmiju vai citu veidu materiālo kompensāciju izmaksu;</a:t>
            </a:r>
          </a:p>
          <a:p>
            <a:pPr marL="172800" marR="0" lvl="0" indent="-1714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nodot vai ieķīlāt (juridiski apgrūtināt) pamatlīdzekļus kā nodrošinājumu, izņemot </a:t>
            </a:r>
            <a:r>
              <a:rPr lang="lv-LV" sz="1200" dirty="0">
                <a:solidFill>
                  <a:prstClr val="black"/>
                </a:solidFill>
                <a:latin typeface="arial" panose="020B0604020202020204" pitchFamily="34" charset="0"/>
                <a:cs typeface="Arial" panose="020B0604020202020204" pitchFamily="34" charset="0"/>
              </a:rPr>
              <a:t>restrukturizācijas plānā </a:t>
            </a:r>
            <a:r>
              <a:rPr lang="lv-LV" sz="1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paredzētos gadījumus;</a:t>
            </a:r>
          </a:p>
          <a:p>
            <a:pPr marL="172800" marR="0" lvl="0" indent="-1714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sadalīt un izmaksāt dividendes;</a:t>
            </a:r>
          </a:p>
          <a:p>
            <a:pPr marL="172800" marR="0" lvl="0" indent="-171450"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lv-LV" sz="1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pildīt saistības, kas nav iekļautas restrukturizācijas plānā, ja vien tas nav saskaņots ar uzraugošo personu.</a:t>
            </a:r>
          </a:p>
        </p:txBody>
      </p:sp>
      <p:sp>
        <p:nvSpPr>
          <p:cNvPr id="13" name="TextBox 12">
            <a:extLst>
              <a:ext uri="{FF2B5EF4-FFF2-40B4-BE49-F238E27FC236}">
                <a16:creationId xmlns:a16="http://schemas.microsoft.com/office/drawing/2014/main" id="{14D93906-3F8A-499C-9920-75D33C91C25A}"/>
              </a:ext>
            </a:extLst>
          </p:cNvPr>
          <p:cNvSpPr txBox="1"/>
          <p:nvPr/>
        </p:nvSpPr>
        <p:spPr>
          <a:xfrm>
            <a:off x="407988" y="2024062"/>
            <a:ext cx="5521325" cy="480160"/>
          </a:xfrm>
          <a:prstGeom prst="rect">
            <a:avLst/>
          </a:prstGeom>
          <a:solidFill>
            <a:srgbClr val="990066"/>
          </a:solidFill>
          <a:ln>
            <a:noFill/>
          </a:ln>
        </p:spPr>
        <p:txBody>
          <a:bodyPr wrap="square" lIns="72000" tIns="72000" rIns="72000" bIns="72000" rtlCol="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lv-lv" sz="1600" b="1" i="0" u="none" strike="noStrike" kern="1200" cap="none" spc="0" normalizeH="0" noProof="0">
                <a:ln>
                  <a:noFill/>
                </a:ln>
                <a:solidFill>
                  <a:prstClr val="white"/>
                </a:solidFill>
                <a:effectLst/>
                <a:uLnTx/>
                <a:uFillTx/>
                <a:latin typeface="arial" panose="020B0604020202020204" pitchFamily="34" charset="0"/>
                <a:cs typeface="Arial" panose="020B0604020202020204" pitchFamily="34" charset="0"/>
              </a:rPr>
              <a:t>Ierobežojumi</a:t>
            </a:r>
            <a:endParaRPr kumimoji="0" lang="en-GB" sz="1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A2479CF8-490C-4E9D-9B8D-EA04AA1012D3}"/>
              </a:ext>
            </a:extLst>
          </p:cNvPr>
          <p:cNvSpPr>
            <a:spLocks noGrp="1"/>
          </p:cNvSpPr>
          <p:nvPr>
            <p:ph type="title"/>
          </p:nvPr>
        </p:nvSpPr>
        <p:spPr/>
        <p:txBody>
          <a:bodyPr rtlCol="0"/>
          <a:lstStyle/>
          <a:p>
            <a:pPr lvl="0" rtl="0"/>
            <a:r>
              <a:rPr lang="lv-lv">
                <a:sym typeface="Arial"/>
              </a:rPr>
              <a:t>12. pielikums: TAP un ĀTAP ierobežojumi / saistības </a:t>
            </a:r>
          </a:p>
        </p:txBody>
      </p:sp>
      <p:sp>
        <p:nvSpPr>
          <p:cNvPr id="3" name="TextBox 2">
            <a:extLst>
              <a:ext uri="{FF2B5EF4-FFF2-40B4-BE49-F238E27FC236}">
                <a16:creationId xmlns:a16="http://schemas.microsoft.com/office/drawing/2014/main" id="{D36D6FE0-4AB2-4231-9F64-D42C7C1F92D3}"/>
              </a:ext>
            </a:extLst>
          </p:cNvPr>
          <p:cNvSpPr txBox="1"/>
          <p:nvPr/>
        </p:nvSpPr>
        <p:spPr>
          <a:xfrm>
            <a:off x="6316977" y="2024063"/>
            <a:ext cx="5467350" cy="479425"/>
          </a:xfrm>
          <a:prstGeom prst="rect">
            <a:avLst/>
          </a:prstGeom>
          <a:solidFill>
            <a:srgbClr val="E57100"/>
          </a:solidFill>
          <a:ln>
            <a:noFill/>
          </a:ln>
        </p:spPr>
        <p:txBody>
          <a:bodyPr wrap="square" lIns="72000" tIns="72000" rIns="72000" bIns="72000" rtlCol="0">
            <a:noAutofit/>
          </a:bodyPr>
          <a:lstStyle>
            <a:defPPr>
              <a:defRPr lang="en-US"/>
            </a:defPPr>
            <a:lvl1pPr algn="r">
              <a:defRPr>
                <a:solidFill>
                  <a:srgbClr val="44546A"/>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600" b="1" i="0" u="none" strike="noStrike" kern="1200" cap="none" spc="0" normalizeH="0" noProof="0">
                <a:ln>
                  <a:noFill/>
                </a:ln>
                <a:solidFill>
                  <a:prstClr val="white"/>
                </a:solidFill>
                <a:effectLst/>
                <a:uLnTx/>
                <a:uFillTx/>
                <a:latin typeface="arial" panose="020B0604020202020204" pitchFamily="34" charset="0"/>
                <a:cs typeface="Arial" panose="020B0604020202020204" pitchFamily="34" charset="0"/>
              </a:rPr>
              <a:t>Saistības</a:t>
            </a:r>
            <a:endParaRPr kumimoji="0" lang="en-GB" sz="1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84C5962A-EEC8-47E3-B650-6A02F7A0A4FA}"/>
              </a:ext>
            </a:extLst>
          </p:cNvPr>
          <p:cNvSpPr/>
          <p:nvPr/>
        </p:nvSpPr>
        <p:spPr>
          <a:xfrm>
            <a:off x="6316977" y="2504222"/>
            <a:ext cx="5467036" cy="3828315"/>
          </a:xfrm>
          <a:prstGeom prst="rect">
            <a:avLst/>
          </a:prstGeom>
          <a:solidFill>
            <a:schemeClr val="bg1">
              <a:lumMod val="95000"/>
            </a:schemeClr>
          </a:solidFill>
          <a:ln w="19050">
            <a:noFill/>
            <a:prstDash val="dash"/>
          </a:ln>
        </p:spPr>
        <p:txBody>
          <a:bodyPr wrap="square" lIns="72000" tIns="72000" rIns="72000" bIns="72000" rtlCol="0">
            <a:noAutofit/>
          </a:bodyPr>
          <a:lstStyle/>
          <a:p>
            <a:pPr lvl="0" rtl="0">
              <a:lnSpc>
                <a:spcPct val="107000"/>
              </a:lnSpc>
              <a:spcAft>
                <a:spcPts val="800"/>
              </a:spcAft>
              <a:defRPr/>
            </a:pPr>
            <a:r>
              <a:rPr lang="lv-lv" sz="1200" b="1" dirty="0">
                <a:solidFill>
                  <a:srgbClr val="E57100"/>
                </a:solidFill>
                <a:latin typeface="arial" panose="020B0604020202020204" pitchFamily="34" charset="0"/>
                <a:cs typeface="Arial" panose="020B0604020202020204" pitchFamily="34" charset="0"/>
              </a:rPr>
              <a:t>Pēc </a:t>
            </a:r>
            <a:r>
              <a:rPr lang="lv-LV" sz="1200" b="1" dirty="0">
                <a:solidFill>
                  <a:srgbClr val="E57100"/>
                </a:solidFill>
                <a:latin typeface="arial" panose="020B0604020202020204" pitchFamily="34" charset="0"/>
                <a:cs typeface="Arial" panose="020B0604020202020204" pitchFamily="34" charset="0"/>
              </a:rPr>
              <a:t>restrukturizācijas plāna </a:t>
            </a:r>
            <a:r>
              <a:rPr lang="lv-lv" sz="1200" b="1" dirty="0">
                <a:solidFill>
                  <a:srgbClr val="E57100"/>
                </a:solidFill>
                <a:latin typeface="arial" panose="020B0604020202020204" pitchFamily="34" charset="0"/>
                <a:cs typeface="Arial" panose="020B0604020202020204" pitchFamily="34" charset="0"/>
              </a:rPr>
              <a:t>apstiprināšanas un TAP vai ĀTAP izpildes laikā parādniekam ir šādi pienākumi:</a:t>
            </a:r>
          </a:p>
          <a:p>
            <a:pPr marL="172800" lvl="0" indent="-171450" rtl="0">
              <a:lnSpc>
                <a:spcPct val="107000"/>
              </a:lnSpc>
              <a:spcAft>
                <a:spcPts val="800"/>
              </a:spcAft>
              <a:buFont typeface="Arial" panose="020B0604020202020204" pitchFamily="34" charset="0"/>
              <a:buChar char="•"/>
              <a:defRPr/>
            </a:pPr>
            <a:r>
              <a:rPr lang="lv-lv" sz="1200" dirty="0">
                <a:solidFill>
                  <a:prstClr val="black"/>
                </a:solidFill>
                <a:latin typeface="arial" panose="020B0604020202020204" pitchFamily="34" charset="0"/>
                <a:cs typeface="Arial" panose="020B0604020202020204" pitchFamily="34" charset="0"/>
              </a:rPr>
              <a:t>ievērot </a:t>
            </a:r>
            <a:r>
              <a:rPr lang="lv-LV" sz="1200" dirty="0">
                <a:solidFill>
                  <a:prstClr val="black"/>
                </a:solidFill>
                <a:latin typeface="arial" panose="020B0604020202020204" pitchFamily="34" charset="0"/>
                <a:cs typeface="Arial" panose="020B0604020202020204" pitchFamily="34" charset="0"/>
              </a:rPr>
              <a:t>restrukturizācijas plānā </a:t>
            </a:r>
            <a:r>
              <a:rPr lang="lv-lv" sz="1200" dirty="0">
                <a:solidFill>
                  <a:prstClr val="black"/>
                </a:solidFill>
                <a:latin typeface="arial" panose="020B0604020202020204" pitchFamily="34" charset="0"/>
                <a:cs typeface="Arial" panose="020B0604020202020204" pitchFamily="34" charset="0"/>
              </a:rPr>
              <a:t>noteikto;</a:t>
            </a:r>
          </a:p>
          <a:p>
            <a:pPr marL="172800" lvl="0" indent="-171450" rtl="0">
              <a:lnSpc>
                <a:spcPct val="107000"/>
              </a:lnSpc>
              <a:spcAft>
                <a:spcPts val="800"/>
              </a:spcAft>
              <a:buFont typeface="Arial" panose="020B0604020202020204" pitchFamily="34" charset="0"/>
              <a:buChar char="•"/>
              <a:defRPr/>
            </a:pPr>
            <a:r>
              <a:rPr lang="lv-lv" sz="1200" dirty="0">
                <a:solidFill>
                  <a:prstClr val="black"/>
                </a:solidFill>
                <a:latin typeface="arial" panose="020B0604020202020204" pitchFamily="34" charset="0"/>
                <a:cs typeface="Arial" panose="020B0604020202020204" pitchFamily="34" charset="0"/>
              </a:rPr>
              <a:t>visu peļņu novirzīt uz TAP vai ĀTAP;</a:t>
            </a:r>
          </a:p>
          <a:p>
            <a:pPr marL="172800" lvl="0" indent="-171450" rtl="0">
              <a:lnSpc>
                <a:spcPct val="107000"/>
              </a:lnSpc>
              <a:spcAft>
                <a:spcPts val="800"/>
              </a:spcAft>
              <a:buFont typeface="Arial" panose="020B0604020202020204" pitchFamily="34" charset="0"/>
              <a:buChar char="•"/>
              <a:defRPr/>
            </a:pPr>
            <a:r>
              <a:rPr lang="lv-lv" sz="1200" dirty="0">
                <a:solidFill>
                  <a:prstClr val="black"/>
                </a:solidFill>
                <a:latin typeface="arial" panose="020B0604020202020204" pitchFamily="34" charset="0"/>
                <a:cs typeface="Arial" panose="020B0604020202020204" pitchFamily="34" charset="0"/>
              </a:rPr>
              <a:t>segt TAP vai ĀTAP izmaksas;</a:t>
            </a:r>
          </a:p>
          <a:p>
            <a:pPr marL="172800" lvl="0" indent="-171450" rtl="0">
              <a:lnSpc>
                <a:spcPct val="107000"/>
              </a:lnSpc>
              <a:spcAft>
                <a:spcPts val="800"/>
              </a:spcAft>
              <a:buFont typeface="Arial" panose="020B0604020202020204" pitchFamily="34" charset="0"/>
              <a:buChar char="•"/>
              <a:defRPr/>
            </a:pPr>
            <a:r>
              <a:rPr lang="lv-lv" sz="1200" dirty="0">
                <a:solidFill>
                  <a:prstClr val="black"/>
                </a:solidFill>
                <a:latin typeface="arial" panose="020B0604020202020204" pitchFamily="34" charset="0"/>
                <a:cs typeface="Arial" panose="020B0604020202020204" pitchFamily="34" charset="0"/>
              </a:rPr>
              <a:t>vismaz reizi mēnesī rakstiski paziņot uzraug</a:t>
            </a:r>
            <a:r>
              <a:rPr lang="lv-LV" sz="1200" dirty="0">
                <a:solidFill>
                  <a:prstClr val="black"/>
                </a:solidFill>
                <a:latin typeface="arial" panose="020B0604020202020204" pitchFamily="34" charset="0"/>
                <a:cs typeface="Arial" panose="020B0604020202020204" pitchFamily="34" charset="0"/>
              </a:rPr>
              <a:t>ošai personai</a:t>
            </a:r>
            <a:r>
              <a:rPr lang="lv-lv" sz="1200" dirty="0">
                <a:solidFill>
                  <a:prstClr val="black"/>
                </a:solidFill>
                <a:latin typeface="arial" panose="020B0604020202020204" pitchFamily="34" charset="0"/>
                <a:cs typeface="Arial" panose="020B0604020202020204" pitchFamily="34" charset="0"/>
              </a:rPr>
              <a:t> par </a:t>
            </a:r>
            <a:r>
              <a:rPr lang="lv-LV" sz="1200" dirty="0">
                <a:solidFill>
                  <a:prstClr val="black"/>
                </a:solidFill>
                <a:latin typeface="arial" panose="020B0604020202020204" pitchFamily="34" charset="0"/>
                <a:cs typeface="Arial" panose="020B0604020202020204" pitchFamily="34" charset="0"/>
              </a:rPr>
              <a:t>restrukturizācijas plāna </a:t>
            </a:r>
            <a:r>
              <a:rPr lang="lv-lv" sz="1200" dirty="0">
                <a:solidFill>
                  <a:prstClr val="black"/>
                </a:solidFill>
                <a:latin typeface="arial" panose="020B0604020202020204" pitchFamily="34" charset="0"/>
                <a:cs typeface="Arial" panose="020B0604020202020204" pitchFamily="34" charset="0"/>
              </a:rPr>
              <a:t>izpildi;</a:t>
            </a:r>
          </a:p>
          <a:p>
            <a:pPr marL="172800" lvl="0" indent="-171450" rtl="0">
              <a:lnSpc>
                <a:spcPct val="107000"/>
              </a:lnSpc>
              <a:spcAft>
                <a:spcPts val="800"/>
              </a:spcAft>
              <a:buFont typeface="Arial" panose="020B0604020202020204" pitchFamily="34" charset="0"/>
              <a:buChar char="•"/>
              <a:defRPr/>
            </a:pPr>
            <a:r>
              <a:rPr lang="lv-lv" sz="1200" dirty="0">
                <a:solidFill>
                  <a:prstClr val="black"/>
                </a:solidFill>
                <a:latin typeface="arial" panose="020B0604020202020204" pitchFamily="34" charset="0"/>
                <a:cs typeface="Arial" panose="020B0604020202020204" pitchFamily="34" charset="0"/>
              </a:rPr>
              <a:t>informēt kreditorus par parādnieka darbību saskaņā ar </a:t>
            </a:r>
            <a:r>
              <a:rPr lang="lv-LV" sz="1200" dirty="0">
                <a:solidFill>
                  <a:prstClr val="black"/>
                </a:solidFill>
                <a:latin typeface="arial" panose="020B0604020202020204" pitchFamily="34" charset="0"/>
                <a:cs typeface="Arial" panose="020B0604020202020204" pitchFamily="34" charset="0"/>
              </a:rPr>
              <a:t>restrukturizācijas plānā noteikto kārtību;</a:t>
            </a:r>
            <a:endParaRPr lang="lv-lv" sz="1200" dirty="0">
              <a:solidFill>
                <a:prstClr val="black"/>
              </a:solidFill>
              <a:latin typeface="arial" panose="020B0604020202020204" pitchFamily="34" charset="0"/>
              <a:cs typeface="Arial" panose="020B0604020202020204" pitchFamily="34" charset="0"/>
            </a:endParaRPr>
          </a:p>
          <a:p>
            <a:pPr marL="172800" lvl="0" indent="-171450" rtl="0">
              <a:lnSpc>
                <a:spcPct val="107000"/>
              </a:lnSpc>
              <a:spcAft>
                <a:spcPts val="800"/>
              </a:spcAft>
              <a:buFont typeface="Arial" panose="020B0604020202020204" pitchFamily="34" charset="0"/>
              <a:buChar char="•"/>
              <a:defRPr/>
            </a:pPr>
            <a:r>
              <a:rPr lang="lv-lv" sz="1200" dirty="0">
                <a:solidFill>
                  <a:prstClr val="black"/>
                </a:solidFill>
                <a:latin typeface="arial" panose="020B0604020202020204" pitchFamily="34" charset="0"/>
                <a:cs typeface="Arial" panose="020B0604020202020204" pitchFamily="34" charset="0"/>
              </a:rPr>
              <a:t>pēc uzraug</a:t>
            </a:r>
            <a:r>
              <a:rPr lang="lv-LV" sz="1200" dirty="0">
                <a:solidFill>
                  <a:prstClr val="black"/>
                </a:solidFill>
                <a:latin typeface="arial" panose="020B0604020202020204" pitchFamily="34" charset="0"/>
                <a:cs typeface="Arial" panose="020B0604020202020204" pitchFamily="34" charset="0"/>
              </a:rPr>
              <a:t>ošās personas</a:t>
            </a:r>
            <a:r>
              <a:rPr lang="lv-lv" sz="1200" dirty="0">
                <a:solidFill>
                  <a:prstClr val="black"/>
                </a:solidFill>
                <a:latin typeface="arial" panose="020B0604020202020204" pitchFamily="34" charset="0"/>
                <a:cs typeface="Arial" panose="020B0604020202020204" pitchFamily="34" charset="0"/>
              </a:rPr>
              <a:t> pieprasījuma rakstiskā formā sniegt uzraug</a:t>
            </a:r>
            <a:r>
              <a:rPr lang="lv-LV" sz="1200" dirty="0">
                <a:solidFill>
                  <a:prstClr val="black"/>
                </a:solidFill>
                <a:latin typeface="arial" panose="020B0604020202020204" pitchFamily="34" charset="0"/>
                <a:cs typeface="Arial" panose="020B0604020202020204" pitchFamily="34" charset="0"/>
              </a:rPr>
              <a:t>ošai personai</a:t>
            </a:r>
            <a:r>
              <a:rPr lang="lv-lv" sz="1200" dirty="0">
                <a:solidFill>
                  <a:prstClr val="black"/>
                </a:solidFill>
                <a:latin typeface="arial" panose="020B0604020202020204" pitchFamily="34" charset="0"/>
                <a:cs typeface="Arial" panose="020B0604020202020204" pitchFamily="34" charset="0"/>
              </a:rPr>
              <a:t> pilnīgu informāciju par </a:t>
            </a:r>
            <a:r>
              <a:rPr lang="lv-LV" sz="1200" dirty="0">
                <a:solidFill>
                  <a:prstClr val="black"/>
                </a:solidFill>
                <a:latin typeface="arial" panose="020B0604020202020204" pitchFamily="34" charset="0"/>
                <a:cs typeface="Arial" panose="020B0604020202020204" pitchFamily="34" charset="0"/>
              </a:rPr>
              <a:t>restrukturizācijas plāna </a:t>
            </a:r>
            <a:r>
              <a:rPr lang="lv-lv" sz="1200" dirty="0">
                <a:solidFill>
                  <a:prstClr val="black"/>
                </a:solidFill>
                <a:latin typeface="arial" panose="020B0604020202020204" pitchFamily="34" charset="0"/>
                <a:cs typeface="Arial" panose="020B0604020202020204" pitchFamily="34" charset="0"/>
              </a:rPr>
              <a:t>īstenošanu un nodrošināt, lai parādnieka uzņēmējdarbību un uzskaiti varētu pārbaudīt uz vietas.</a:t>
            </a:r>
          </a:p>
        </p:txBody>
      </p:sp>
      <p:grpSp>
        <p:nvGrpSpPr>
          <p:cNvPr id="20" name="Group 19">
            <a:extLst>
              <a:ext uri="{FF2B5EF4-FFF2-40B4-BE49-F238E27FC236}">
                <a16:creationId xmlns:a16="http://schemas.microsoft.com/office/drawing/2014/main" id="{9FE8AF01-1147-45B7-A417-551F6CCE7CC5}"/>
              </a:ext>
            </a:extLst>
          </p:cNvPr>
          <p:cNvGrpSpPr>
            <a:grpSpLocks noChangeAspect="1"/>
          </p:cNvGrpSpPr>
          <p:nvPr/>
        </p:nvGrpSpPr>
        <p:grpSpPr>
          <a:xfrm>
            <a:off x="5497188" y="2068187"/>
            <a:ext cx="388000" cy="388000"/>
            <a:chOff x="944563" y="2697163"/>
            <a:chExt cx="123825" cy="123825"/>
          </a:xfrm>
          <a:solidFill>
            <a:schemeClr val="bg1"/>
          </a:solidFill>
        </p:grpSpPr>
        <p:sp>
          <p:nvSpPr>
            <p:cNvPr id="21" name="Freeform 163">
              <a:extLst>
                <a:ext uri="{FF2B5EF4-FFF2-40B4-BE49-F238E27FC236}">
                  <a16:creationId xmlns:a16="http://schemas.microsoft.com/office/drawing/2014/main" id="{ECBCACF2-225B-49EB-99EE-303A194470B8}"/>
                </a:ext>
              </a:extLst>
            </p:cNvPr>
            <p:cNvSpPr>
              <a:spLocks noEditPoints="1"/>
            </p:cNvSpPr>
            <p:nvPr/>
          </p:nvSpPr>
          <p:spPr bwMode="auto">
            <a:xfrm>
              <a:off x="944563" y="2697163"/>
              <a:ext cx="123825" cy="123825"/>
            </a:xfrm>
            <a:custGeom>
              <a:avLst/>
              <a:gdLst>
                <a:gd name="T0" fmla="*/ 0 w 78"/>
                <a:gd name="T1" fmla="*/ 0 h 78"/>
                <a:gd name="T2" fmla="*/ 0 w 78"/>
                <a:gd name="T3" fmla="*/ 78 h 78"/>
                <a:gd name="T4" fmla="*/ 78 w 78"/>
                <a:gd name="T5" fmla="*/ 78 h 78"/>
                <a:gd name="T6" fmla="*/ 78 w 78"/>
                <a:gd name="T7" fmla="*/ 0 h 78"/>
                <a:gd name="T8" fmla="*/ 0 w 78"/>
                <a:gd name="T9" fmla="*/ 0 h 78"/>
                <a:gd name="T10" fmla="*/ 75 w 78"/>
                <a:gd name="T11" fmla="*/ 75 h 78"/>
                <a:gd name="T12" fmla="*/ 4 w 78"/>
                <a:gd name="T13" fmla="*/ 75 h 78"/>
                <a:gd name="T14" fmla="*/ 4 w 78"/>
                <a:gd name="T15" fmla="*/ 4 h 78"/>
                <a:gd name="T16" fmla="*/ 75 w 78"/>
                <a:gd name="T17" fmla="*/ 4 h 78"/>
                <a:gd name="T18" fmla="*/ 75 w 78"/>
                <a:gd name="T19" fmla="*/ 7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0" y="0"/>
                  </a:moveTo>
                  <a:lnTo>
                    <a:pt x="0" y="78"/>
                  </a:lnTo>
                  <a:lnTo>
                    <a:pt x="78" y="78"/>
                  </a:lnTo>
                  <a:lnTo>
                    <a:pt x="78" y="0"/>
                  </a:lnTo>
                  <a:lnTo>
                    <a:pt x="0" y="0"/>
                  </a:lnTo>
                  <a:close/>
                  <a:moveTo>
                    <a:pt x="75" y="75"/>
                  </a:moveTo>
                  <a:lnTo>
                    <a:pt x="4" y="75"/>
                  </a:lnTo>
                  <a:lnTo>
                    <a:pt x="4" y="4"/>
                  </a:lnTo>
                  <a:lnTo>
                    <a:pt x="75" y="4"/>
                  </a:lnTo>
                  <a:lnTo>
                    <a:pt x="75"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sp>
          <p:nvSpPr>
            <p:cNvPr id="22" name="Freeform 164">
              <a:extLst>
                <a:ext uri="{FF2B5EF4-FFF2-40B4-BE49-F238E27FC236}">
                  <a16:creationId xmlns:a16="http://schemas.microsoft.com/office/drawing/2014/main" id="{9E433ECD-7478-48E4-8D4C-9BDE4721DA22}"/>
                </a:ext>
              </a:extLst>
            </p:cNvPr>
            <p:cNvSpPr>
              <a:spLocks noEditPoints="1"/>
            </p:cNvSpPr>
            <p:nvPr/>
          </p:nvSpPr>
          <p:spPr bwMode="auto">
            <a:xfrm>
              <a:off x="965200" y="2717800"/>
              <a:ext cx="82550" cy="82550"/>
            </a:xfrm>
            <a:custGeom>
              <a:avLst/>
              <a:gdLst>
                <a:gd name="T0" fmla="*/ 191 w 382"/>
                <a:gd name="T1" fmla="*/ 382 h 382"/>
                <a:gd name="T2" fmla="*/ 0 w 382"/>
                <a:gd name="T3" fmla="*/ 191 h 382"/>
                <a:gd name="T4" fmla="*/ 191 w 382"/>
                <a:gd name="T5" fmla="*/ 0 h 382"/>
                <a:gd name="T6" fmla="*/ 382 w 382"/>
                <a:gd name="T7" fmla="*/ 191 h 382"/>
                <a:gd name="T8" fmla="*/ 191 w 382"/>
                <a:gd name="T9" fmla="*/ 382 h 382"/>
                <a:gd name="T10" fmla="*/ 191 w 382"/>
                <a:gd name="T11" fmla="*/ 24 h 382"/>
                <a:gd name="T12" fmla="*/ 24 w 382"/>
                <a:gd name="T13" fmla="*/ 191 h 382"/>
                <a:gd name="T14" fmla="*/ 191 w 382"/>
                <a:gd name="T15" fmla="*/ 357 h 382"/>
                <a:gd name="T16" fmla="*/ 357 w 382"/>
                <a:gd name="T17" fmla="*/ 191 h 382"/>
                <a:gd name="T18" fmla="*/ 191 w 382"/>
                <a:gd name="T19" fmla="*/ 2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382">
                  <a:moveTo>
                    <a:pt x="191" y="382"/>
                  </a:moveTo>
                  <a:cubicBezTo>
                    <a:pt x="85" y="382"/>
                    <a:pt x="0" y="296"/>
                    <a:pt x="0" y="191"/>
                  </a:cubicBezTo>
                  <a:cubicBezTo>
                    <a:pt x="0" y="85"/>
                    <a:pt x="85" y="0"/>
                    <a:pt x="191" y="0"/>
                  </a:cubicBezTo>
                  <a:cubicBezTo>
                    <a:pt x="296" y="0"/>
                    <a:pt x="382" y="85"/>
                    <a:pt x="382" y="191"/>
                  </a:cubicBezTo>
                  <a:cubicBezTo>
                    <a:pt x="382" y="296"/>
                    <a:pt x="296" y="382"/>
                    <a:pt x="191" y="382"/>
                  </a:cubicBezTo>
                  <a:close/>
                  <a:moveTo>
                    <a:pt x="191" y="24"/>
                  </a:moveTo>
                  <a:cubicBezTo>
                    <a:pt x="99" y="24"/>
                    <a:pt x="24" y="99"/>
                    <a:pt x="24" y="191"/>
                  </a:cubicBezTo>
                  <a:cubicBezTo>
                    <a:pt x="24" y="283"/>
                    <a:pt x="99" y="357"/>
                    <a:pt x="191" y="357"/>
                  </a:cubicBezTo>
                  <a:cubicBezTo>
                    <a:pt x="283" y="357"/>
                    <a:pt x="357" y="283"/>
                    <a:pt x="357" y="191"/>
                  </a:cubicBezTo>
                  <a:cubicBezTo>
                    <a:pt x="357" y="99"/>
                    <a:pt x="283" y="24"/>
                    <a:pt x="19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sp>
          <p:nvSpPr>
            <p:cNvPr id="23" name="Freeform 165">
              <a:extLst>
                <a:ext uri="{FF2B5EF4-FFF2-40B4-BE49-F238E27FC236}">
                  <a16:creationId xmlns:a16="http://schemas.microsoft.com/office/drawing/2014/main" id="{F97C2B9B-4872-49DD-A77E-8144EDB0B5BD}"/>
                </a:ext>
              </a:extLst>
            </p:cNvPr>
            <p:cNvSpPr>
              <a:spLocks/>
            </p:cNvSpPr>
            <p:nvPr/>
          </p:nvSpPr>
          <p:spPr bwMode="auto">
            <a:xfrm>
              <a:off x="1003300" y="2730500"/>
              <a:ext cx="31750" cy="31750"/>
            </a:xfrm>
            <a:custGeom>
              <a:avLst/>
              <a:gdLst>
                <a:gd name="T0" fmla="*/ 20 w 20"/>
                <a:gd name="T1" fmla="*/ 20 h 20"/>
                <a:gd name="T2" fmla="*/ 0 w 20"/>
                <a:gd name="T3" fmla="*/ 20 h 20"/>
                <a:gd name="T4" fmla="*/ 0 w 20"/>
                <a:gd name="T5" fmla="*/ 0 h 20"/>
                <a:gd name="T6" fmla="*/ 4 w 20"/>
                <a:gd name="T7" fmla="*/ 0 h 20"/>
                <a:gd name="T8" fmla="*/ 4 w 20"/>
                <a:gd name="T9" fmla="*/ 16 h 20"/>
                <a:gd name="T10" fmla="*/ 20 w 20"/>
                <a:gd name="T11" fmla="*/ 16 h 20"/>
                <a:gd name="T12" fmla="*/ 20 w 20"/>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20" y="20"/>
                  </a:moveTo>
                  <a:lnTo>
                    <a:pt x="0" y="20"/>
                  </a:lnTo>
                  <a:lnTo>
                    <a:pt x="0" y="0"/>
                  </a:lnTo>
                  <a:lnTo>
                    <a:pt x="4" y="0"/>
                  </a:lnTo>
                  <a:lnTo>
                    <a:pt x="4" y="16"/>
                  </a:lnTo>
                  <a:lnTo>
                    <a:pt x="20" y="16"/>
                  </a:lnTo>
                  <a:lnTo>
                    <a:pt x="2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grpSp>
      <p:sp>
        <p:nvSpPr>
          <p:cNvPr id="24" name="Freeform 20">
            <a:extLst>
              <a:ext uri="{FF2B5EF4-FFF2-40B4-BE49-F238E27FC236}">
                <a16:creationId xmlns:a16="http://schemas.microsoft.com/office/drawing/2014/main" id="{43B76E34-4C94-4E86-8386-3B683E180008}"/>
              </a:ext>
            </a:extLst>
          </p:cNvPr>
          <p:cNvSpPr>
            <a:spLocks noChangeAspect="1" noEditPoints="1"/>
          </p:cNvSpPr>
          <p:nvPr/>
        </p:nvSpPr>
        <p:spPr bwMode="auto">
          <a:xfrm>
            <a:off x="11352202" y="2068187"/>
            <a:ext cx="388000" cy="388000"/>
          </a:xfrm>
          <a:custGeom>
            <a:avLst/>
            <a:gdLst>
              <a:gd name="T0" fmla="*/ 0 w 346"/>
              <a:gd name="T1" fmla="*/ 0 h 346"/>
              <a:gd name="T2" fmla="*/ 0 w 346"/>
              <a:gd name="T3" fmla="*/ 346 h 346"/>
              <a:gd name="T4" fmla="*/ 346 w 346"/>
              <a:gd name="T5" fmla="*/ 346 h 346"/>
              <a:gd name="T6" fmla="*/ 346 w 346"/>
              <a:gd name="T7" fmla="*/ 0 h 346"/>
              <a:gd name="T8" fmla="*/ 0 w 346"/>
              <a:gd name="T9" fmla="*/ 0 h 346"/>
              <a:gd name="T10" fmla="*/ 332 w 346"/>
              <a:gd name="T11" fmla="*/ 331 h 346"/>
              <a:gd name="T12" fmla="*/ 15 w 346"/>
              <a:gd name="T13" fmla="*/ 331 h 346"/>
              <a:gd name="T14" fmla="*/ 15 w 346"/>
              <a:gd name="T15" fmla="*/ 15 h 346"/>
              <a:gd name="T16" fmla="*/ 332 w 346"/>
              <a:gd name="T17" fmla="*/ 15 h 346"/>
              <a:gd name="T18" fmla="*/ 332 w 346"/>
              <a:gd name="T19" fmla="*/ 331 h 346"/>
              <a:gd name="T20" fmla="*/ 80 w 346"/>
              <a:gd name="T21" fmla="*/ 145 h 346"/>
              <a:gd name="T22" fmla="*/ 32 w 346"/>
              <a:gd name="T23" fmla="*/ 239 h 346"/>
              <a:gd name="T24" fmla="*/ 127 w 346"/>
              <a:gd name="T25" fmla="*/ 239 h 346"/>
              <a:gd name="T26" fmla="*/ 80 w 346"/>
              <a:gd name="T27" fmla="*/ 145 h 346"/>
              <a:gd name="T28" fmla="*/ 80 w 346"/>
              <a:gd name="T29" fmla="*/ 178 h 346"/>
              <a:gd name="T30" fmla="*/ 103 w 346"/>
              <a:gd name="T31" fmla="*/ 224 h 346"/>
              <a:gd name="T32" fmla="*/ 56 w 346"/>
              <a:gd name="T33" fmla="*/ 224 h 346"/>
              <a:gd name="T34" fmla="*/ 80 w 346"/>
              <a:gd name="T35" fmla="*/ 178 h 346"/>
              <a:gd name="T36" fmla="*/ 219 w 346"/>
              <a:gd name="T37" fmla="*/ 195 h 346"/>
              <a:gd name="T38" fmla="*/ 315 w 346"/>
              <a:gd name="T39" fmla="*/ 195 h 346"/>
              <a:gd name="T40" fmla="*/ 267 w 346"/>
              <a:gd name="T41" fmla="*/ 101 h 346"/>
              <a:gd name="T42" fmla="*/ 219 w 346"/>
              <a:gd name="T43" fmla="*/ 195 h 346"/>
              <a:gd name="T44" fmla="*/ 243 w 346"/>
              <a:gd name="T45" fmla="*/ 180 h 346"/>
              <a:gd name="T46" fmla="*/ 267 w 346"/>
              <a:gd name="T47" fmla="*/ 133 h 346"/>
              <a:gd name="T48" fmla="*/ 291 w 346"/>
              <a:gd name="T49" fmla="*/ 180 h 346"/>
              <a:gd name="T50" fmla="*/ 243 w 346"/>
              <a:gd name="T51" fmla="*/ 180 h 346"/>
              <a:gd name="T52" fmla="*/ 83 w 346"/>
              <a:gd name="T53" fmla="*/ 104 h 346"/>
              <a:gd name="T54" fmla="*/ 136 w 346"/>
              <a:gd name="T55" fmla="*/ 95 h 346"/>
              <a:gd name="T56" fmla="*/ 164 w 346"/>
              <a:gd name="T57" fmla="*/ 119 h 346"/>
              <a:gd name="T58" fmla="*/ 164 w 346"/>
              <a:gd name="T59" fmla="*/ 295 h 346"/>
              <a:gd name="T60" fmla="*/ 120 w 346"/>
              <a:gd name="T61" fmla="*/ 295 h 346"/>
              <a:gd name="T62" fmla="*/ 120 w 346"/>
              <a:gd name="T63" fmla="*/ 310 h 346"/>
              <a:gd name="T64" fmla="*/ 227 w 346"/>
              <a:gd name="T65" fmla="*/ 310 h 346"/>
              <a:gd name="T66" fmla="*/ 227 w 346"/>
              <a:gd name="T67" fmla="*/ 295 h 346"/>
              <a:gd name="T68" fmla="*/ 179 w 346"/>
              <a:gd name="T69" fmla="*/ 295 h 346"/>
              <a:gd name="T70" fmla="*/ 179 w 346"/>
              <a:gd name="T71" fmla="*/ 119 h 346"/>
              <a:gd name="T72" fmla="*/ 210 w 346"/>
              <a:gd name="T73" fmla="*/ 81 h 346"/>
              <a:gd name="T74" fmla="*/ 210 w 346"/>
              <a:gd name="T75" fmla="*/ 81 h 346"/>
              <a:gd name="T76" fmla="*/ 260 w 346"/>
              <a:gd name="T77" fmla="*/ 71 h 346"/>
              <a:gd name="T78" fmla="*/ 260 w 346"/>
              <a:gd name="T79" fmla="*/ 81 h 346"/>
              <a:gd name="T80" fmla="*/ 275 w 346"/>
              <a:gd name="T81" fmla="*/ 81 h 346"/>
              <a:gd name="T82" fmla="*/ 275 w 346"/>
              <a:gd name="T83" fmla="*/ 54 h 346"/>
              <a:gd name="T84" fmla="*/ 207 w 346"/>
              <a:gd name="T85" fmla="*/ 66 h 346"/>
              <a:gd name="T86" fmla="*/ 172 w 346"/>
              <a:gd name="T87" fmla="*/ 43 h 346"/>
              <a:gd name="T88" fmla="*/ 133 w 346"/>
              <a:gd name="T89" fmla="*/ 80 h 346"/>
              <a:gd name="T90" fmla="*/ 68 w 346"/>
              <a:gd name="T91" fmla="*/ 92 h 346"/>
              <a:gd name="T92" fmla="*/ 68 w 346"/>
              <a:gd name="T93" fmla="*/ 121 h 346"/>
              <a:gd name="T94" fmla="*/ 83 w 346"/>
              <a:gd name="T95" fmla="*/ 121 h 346"/>
              <a:gd name="T96" fmla="*/ 83 w 346"/>
              <a:gd name="T97" fmla="*/ 104 h 346"/>
              <a:gd name="T98" fmla="*/ 172 w 346"/>
              <a:gd name="T99" fmla="*/ 58 h 346"/>
              <a:gd name="T100" fmla="*/ 195 w 346"/>
              <a:gd name="T101" fmla="*/ 81 h 346"/>
              <a:gd name="T102" fmla="*/ 172 w 346"/>
              <a:gd name="T103" fmla="*/ 105 h 346"/>
              <a:gd name="T104" fmla="*/ 148 w 346"/>
              <a:gd name="T105" fmla="*/ 81 h 346"/>
              <a:gd name="T106" fmla="*/ 172 w 346"/>
              <a:gd name="T107" fmla="*/ 5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6" h="346">
                <a:moveTo>
                  <a:pt x="0" y="0"/>
                </a:moveTo>
                <a:cubicBezTo>
                  <a:pt x="0" y="346"/>
                  <a:pt x="0" y="346"/>
                  <a:pt x="0" y="346"/>
                </a:cubicBezTo>
                <a:cubicBezTo>
                  <a:pt x="346" y="346"/>
                  <a:pt x="346" y="346"/>
                  <a:pt x="346" y="346"/>
                </a:cubicBezTo>
                <a:cubicBezTo>
                  <a:pt x="346" y="0"/>
                  <a:pt x="346" y="0"/>
                  <a:pt x="346" y="0"/>
                </a:cubicBezTo>
                <a:lnTo>
                  <a:pt x="0" y="0"/>
                </a:lnTo>
                <a:close/>
                <a:moveTo>
                  <a:pt x="332" y="331"/>
                </a:moveTo>
                <a:cubicBezTo>
                  <a:pt x="15" y="331"/>
                  <a:pt x="15" y="331"/>
                  <a:pt x="15" y="331"/>
                </a:cubicBezTo>
                <a:cubicBezTo>
                  <a:pt x="15" y="15"/>
                  <a:pt x="15" y="15"/>
                  <a:pt x="15" y="15"/>
                </a:cubicBezTo>
                <a:cubicBezTo>
                  <a:pt x="332" y="15"/>
                  <a:pt x="332" y="15"/>
                  <a:pt x="332" y="15"/>
                </a:cubicBezTo>
                <a:lnTo>
                  <a:pt x="332" y="331"/>
                </a:lnTo>
                <a:close/>
                <a:moveTo>
                  <a:pt x="80" y="145"/>
                </a:moveTo>
                <a:cubicBezTo>
                  <a:pt x="32" y="239"/>
                  <a:pt x="32" y="239"/>
                  <a:pt x="32" y="239"/>
                </a:cubicBezTo>
                <a:cubicBezTo>
                  <a:pt x="127" y="239"/>
                  <a:pt x="127" y="239"/>
                  <a:pt x="127" y="239"/>
                </a:cubicBezTo>
                <a:lnTo>
                  <a:pt x="80" y="145"/>
                </a:lnTo>
                <a:close/>
                <a:moveTo>
                  <a:pt x="80" y="178"/>
                </a:moveTo>
                <a:cubicBezTo>
                  <a:pt x="103" y="224"/>
                  <a:pt x="103" y="224"/>
                  <a:pt x="103" y="224"/>
                </a:cubicBezTo>
                <a:cubicBezTo>
                  <a:pt x="56" y="224"/>
                  <a:pt x="56" y="224"/>
                  <a:pt x="56" y="224"/>
                </a:cubicBezTo>
                <a:lnTo>
                  <a:pt x="80" y="178"/>
                </a:lnTo>
                <a:close/>
                <a:moveTo>
                  <a:pt x="219" y="195"/>
                </a:moveTo>
                <a:cubicBezTo>
                  <a:pt x="315" y="195"/>
                  <a:pt x="315" y="195"/>
                  <a:pt x="315" y="195"/>
                </a:cubicBezTo>
                <a:cubicBezTo>
                  <a:pt x="267" y="101"/>
                  <a:pt x="267" y="101"/>
                  <a:pt x="267" y="101"/>
                </a:cubicBezTo>
                <a:lnTo>
                  <a:pt x="219" y="195"/>
                </a:lnTo>
                <a:close/>
                <a:moveTo>
                  <a:pt x="243" y="180"/>
                </a:moveTo>
                <a:cubicBezTo>
                  <a:pt x="267" y="133"/>
                  <a:pt x="267" y="133"/>
                  <a:pt x="267" y="133"/>
                </a:cubicBezTo>
                <a:cubicBezTo>
                  <a:pt x="291" y="180"/>
                  <a:pt x="291" y="180"/>
                  <a:pt x="291" y="180"/>
                </a:cubicBezTo>
                <a:lnTo>
                  <a:pt x="243" y="180"/>
                </a:lnTo>
                <a:close/>
                <a:moveTo>
                  <a:pt x="83" y="104"/>
                </a:moveTo>
                <a:cubicBezTo>
                  <a:pt x="136" y="95"/>
                  <a:pt x="136" y="95"/>
                  <a:pt x="136" y="95"/>
                </a:cubicBezTo>
                <a:cubicBezTo>
                  <a:pt x="140" y="107"/>
                  <a:pt x="151" y="116"/>
                  <a:pt x="164" y="119"/>
                </a:cubicBezTo>
                <a:cubicBezTo>
                  <a:pt x="164" y="295"/>
                  <a:pt x="164" y="295"/>
                  <a:pt x="164" y="295"/>
                </a:cubicBezTo>
                <a:cubicBezTo>
                  <a:pt x="120" y="295"/>
                  <a:pt x="120" y="295"/>
                  <a:pt x="120" y="295"/>
                </a:cubicBezTo>
                <a:cubicBezTo>
                  <a:pt x="120" y="310"/>
                  <a:pt x="120" y="310"/>
                  <a:pt x="120" y="310"/>
                </a:cubicBezTo>
                <a:cubicBezTo>
                  <a:pt x="227" y="310"/>
                  <a:pt x="227" y="310"/>
                  <a:pt x="227" y="310"/>
                </a:cubicBezTo>
                <a:cubicBezTo>
                  <a:pt x="227" y="295"/>
                  <a:pt x="227" y="295"/>
                  <a:pt x="227" y="295"/>
                </a:cubicBezTo>
                <a:cubicBezTo>
                  <a:pt x="179" y="295"/>
                  <a:pt x="179" y="295"/>
                  <a:pt x="179" y="295"/>
                </a:cubicBezTo>
                <a:cubicBezTo>
                  <a:pt x="179" y="119"/>
                  <a:pt x="179" y="119"/>
                  <a:pt x="179" y="119"/>
                </a:cubicBezTo>
                <a:cubicBezTo>
                  <a:pt x="197" y="115"/>
                  <a:pt x="210" y="100"/>
                  <a:pt x="210" y="81"/>
                </a:cubicBezTo>
                <a:cubicBezTo>
                  <a:pt x="210" y="81"/>
                  <a:pt x="210" y="81"/>
                  <a:pt x="210" y="81"/>
                </a:cubicBezTo>
                <a:cubicBezTo>
                  <a:pt x="260" y="71"/>
                  <a:pt x="260" y="71"/>
                  <a:pt x="260" y="71"/>
                </a:cubicBezTo>
                <a:cubicBezTo>
                  <a:pt x="260" y="81"/>
                  <a:pt x="260" y="81"/>
                  <a:pt x="260" y="81"/>
                </a:cubicBezTo>
                <a:cubicBezTo>
                  <a:pt x="275" y="81"/>
                  <a:pt x="275" y="81"/>
                  <a:pt x="275" y="81"/>
                </a:cubicBezTo>
                <a:cubicBezTo>
                  <a:pt x="275" y="54"/>
                  <a:pt x="275" y="54"/>
                  <a:pt x="275" y="54"/>
                </a:cubicBezTo>
                <a:cubicBezTo>
                  <a:pt x="207" y="66"/>
                  <a:pt x="207" y="66"/>
                  <a:pt x="207" y="66"/>
                </a:cubicBezTo>
                <a:cubicBezTo>
                  <a:pt x="201" y="52"/>
                  <a:pt x="187" y="43"/>
                  <a:pt x="172" y="43"/>
                </a:cubicBezTo>
                <a:cubicBezTo>
                  <a:pt x="151" y="43"/>
                  <a:pt x="134" y="59"/>
                  <a:pt x="133" y="80"/>
                </a:cubicBezTo>
                <a:cubicBezTo>
                  <a:pt x="68" y="92"/>
                  <a:pt x="68" y="92"/>
                  <a:pt x="68" y="92"/>
                </a:cubicBezTo>
                <a:cubicBezTo>
                  <a:pt x="68" y="121"/>
                  <a:pt x="68" y="121"/>
                  <a:pt x="68" y="121"/>
                </a:cubicBezTo>
                <a:cubicBezTo>
                  <a:pt x="83" y="121"/>
                  <a:pt x="83" y="121"/>
                  <a:pt x="83" y="121"/>
                </a:cubicBezTo>
                <a:lnTo>
                  <a:pt x="83" y="104"/>
                </a:lnTo>
                <a:close/>
                <a:moveTo>
                  <a:pt x="172" y="58"/>
                </a:moveTo>
                <a:cubicBezTo>
                  <a:pt x="185" y="58"/>
                  <a:pt x="195" y="68"/>
                  <a:pt x="195" y="81"/>
                </a:cubicBezTo>
                <a:cubicBezTo>
                  <a:pt x="195" y="94"/>
                  <a:pt x="185" y="105"/>
                  <a:pt x="172" y="105"/>
                </a:cubicBezTo>
                <a:cubicBezTo>
                  <a:pt x="159" y="105"/>
                  <a:pt x="148" y="94"/>
                  <a:pt x="148" y="81"/>
                </a:cubicBezTo>
                <a:cubicBezTo>
                  <a:pt x="148" y="68"/>
                  <a:pt x="159" y="58"/>
                  <a:pt x="172" y="58"/>
                </a:cubicBez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rtl="0"/>
            <a:endParaRPr lang="en-US" sz="800">
              <a:solidFill>
                <a:schemeClr val="accent1"/>
              </a:solidFill>
              <a:latin typeface="arial" panose="020B0604020202020204" pitchFamily="34" charset="0"/>
            </a:endParaRPr>
          </a:p>
        </p:txBody>
      </p:sp>
    </p:spTree>
    <p:extLst>
      <p:ext uri="{BB962C8B-B14F-4D97-AF65-F5344CB8AC3E}">
        <p14:creationId xmlns:p14="http://schemas.microsoft.com/office/powerpoint/2010/main" val="14244010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EFCA6CB-5BD1-48C0-9623-292076652121}"/>
              </a:ext>
            </a:extLst>
          </p:cNvPr>
          <p:cNvGraphicFramePr>
            <a:graphicFrameLocks noChangeAspect="1"/>
          </p:cNvGraphicFramePr>
          <p:nvPr>
            <p:custDataLst>
              <p:tags r:id="rId2"/>
            </p:custDataLst>
            <p:extLst>
              <p:ext uri="{D42A27DB-BD31-4B8C-83A1-F6EECF244321}">
                <p14:modId xmlns:p14="http://schemas.microsoft.com/office/powerpoint/2010/main" val="40932336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10"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id="{CEFCA6CB-5BD1-48C0-9623-29207665212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E6ABAAE-917A-4226-A46A-2A959D6478F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cs typeface="Arial" panose="020B0604020202020204" pitchFamily="34" charset="0"/>
              <a:sym typeface="arial" panose="020B0604020202020204" pitchFamily="34" charset="0"/>
            </a:endParaRPr>
          </a:p>
        </p:txBody>
      </p:sp>
      <p:sp>
        <p:nvSpPr>
          <p:cNvPr id="116" name="Rectangle 115">
            <a:extLst>
              <a:ext uri="{FF2B5EF4-FFF2-40B4-BE49-F238E27FC236}">
                <a16:creationId xmlns:a16="http://schemas.microsoft.com/office/drawing/2014/main" id="{E58B30F0-1984-4B70-9999-2B62359AA9C8}"/>
              </a:ext>
            </a:extLst>
          </p:cNvPr>
          <p:cNvSpPr/>
          <p:nvPr/>
        </p:nvSpPr>
        <p:spPr>
          <a:xfrm>
            <a:off x="6316976" y="2024063"/>
            <a:ext cx="5467037" cy="526344"/>
          </a:xfrm>
          <a:prstGeom prst="rect">
            <a:avLst/>
          </a:prstGeom>
          <a:solidFill>
            <a:srgbClr val="01859C"/>
          </a:solidFill>
        </p:spPr>
        <p:txBody>
          <a:bodyPr wrap="square" lIns="540000" tIns="72000" rIns="72000" bIns="72000"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Maksātnespējas likuma 57. pants nosaka juridisko personu maksātnespējas</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procesa</a:t>
            </a:r>
            <a:r>
              <a:rPr lang="lv-lv" sz="1200" b="1" i="0" u="none" strike="noStrike" kern="1200" cap="none" spc="0" normalizeH="0" noProof="0" dirty="0">
                <a:ln>
                  <a:noFill/>
                </a:ln>
                <a:solidFill>
                  <a:prstClr val="white"/>
                </a:solidFill>
                <a:effectLst/>
                <a:uLnTx/>
                <a:uFillTx/>
                <a:latin typeface="arial" panose="020B0604020202020204" pitchFamily="34" charset="0"/>
                <a:ea typeface="+mn-ea"/>
                <a:cs typeface="Arial" panose="020B0604020202020204" pitchFamily="34" charset="0"/>
              </a:rPr>
              <a:t> pazīmes</a:t>
            </a:r>
          </a:p>
        </p:txBody>
      </p:sp>
      <p:sp>
        <p:nvSpPr>
          <p:cNvPr id="43" name="Rectangle 42">
            <a:extLst>
              <a:ext uri="{FF2B5EF4-FFF2-40B4-BE49-F238E27FC236}">
                <a16:creationId xmlns:a16="http://schemas.microsoft.com/office/drawing/2014/main" id="{067E49B6-B388-4E22-BB79-2A9F4AC4C177}"/>
              </a:ext>
            </a:extLst>
          </p:cNvPr>
          <p:cNvSpPr/>
          <p:nvPr/>
        </p:nvSpPr>
        <p:spPr>
          <a:xfrm>
            <a:off x="6316976" y="2692939"/>
            <a:ext cx="2642744" cy="894041"/>
          </a:xfrm>
          <a:prstGeom prst="rect">
            <a:avLst/>
          </a:prstGeom>
          <a:solidFill>
            <a:schemeClr val="bg1">
              <a:lumMod val="85000"/>
            </a:schemeClr>
          </a:solidFill>
        </p:spPr>
        <p:txBody>
          <a:bodyPr wrap="square" lIns="72000" tIns="72000" rIns="72000" bIns="72000" rtlCol="0">
            <a:noAutofit/>
          </a:bodyPr>
          <a:lstStyle/>
          <a:p>
            <a:pPr lvl="0" rtl="0">
              <a:lnSpc>
                <a:spcPct val="107000"/>
              </a:lnSpc>
              <a:spcAft>
                <a:spcPts val="800"/>
              </a:spcAft>
              <a:defRPr/>
            </a:pPr>
            <a:r>
              <a:rPr lang="lv-lv" sz="1200" b="1" i="0" u="sng" strike="noStrike" kern="1200" cap="none" spc="0" normalizeH="0" noProof="0" dirty="0">
                <a:ln>
                  <a:noFill/>
                </a:ln>
                <a:solidFill>
                  <a:srgbClr val="01859C"/>
                </a:solidFill>
                <a:effectLst/>
                <a:uLnTx/>
                <a:uFillTx/>
                <a:latin typeface="arial" panose="020B0604020202020204" pitchFamily="34" charset="0"/>
                <a:ea typeface="+mn-ea"/>
                <a:cs typeface="Arial" panose="020B0604020202020204" pitchFamily="34" charset="0"/>
              </a:rPr>
              <a:t>Priekšrocības </a:t>
            </a:r>
            <a:r>
              <a:rPr lang="lv-LV" sz="1200" b="1" i="0" u="sng" strike="noStrike" kern="1200" cap="none" spc="0" normalizeH="0" noProof="0" dirty="0">
                <a:ln>
                  <a:noFill/>
                </a:ln>
                <a:solidFill>
                  <a:srgbClr val="01859C"/>
                </a:solidFill>
                <a:effectLst/>
                <a:uLnTx/>
                <a:uFillTx/>
                <a:latin typeface="arial" panose="020B0604020202020204" pitchFamily="34" charset="0"/>
                <a:ea typeface="+mn-ea"/>
                <a:cs typeface="Arial" panose="020B0604020202020204" pitchFamily="34" charset="0"/>
              </a:rPr>
              <a:t>laicīgai maksātnespējas procesa pieteikuma iesniegšanai</a:t>
            </a:r>
            <a:r>
              <a:rPr lang="lv-lv" sz="1200" b="1" i="0" u="sng" strike="noStrike" kern="1200" cap="none" spc="0" normalizeH="0" noProof="0" dirty="0">
                <a:ln>
                  <a:noFill/>
                </a:ln>
                <a:solidFill>
                  <a:srgbClr val="01859C"/>
                </a:solidFill>
                <a:effectLst/>
                <a:uLnTx/>
                <a:uFillTx/>
                <a:latin typeface="arial" panose="020B0604020202020204" pitchFamily="34" charset="0"/>
                <a:ea typeface="+mn-ea"/>
                <a:cs typeface="Arial" panose="020B0604020202020204" pitchFamily="34" charset="0"/>
              </a:rPr>
              <a:t>*</a:t>
            </a:r>
            <a:endParaRPr kumimoji="0" lang="en-US" sz="1200" b="1" i="0" u="sng" strike="noStrike" kern="1200" cap="none" spc="0" normalizeH="0" baseline="0" noProof="0" dirty="0">
              <a:ln>
                <a:noFill/>
              </a:ln>
              <a:solidFill>
                <a:srgbClr val="01859C"/>
              </a:solidFill>
              <a:effectLst/>
              <a:uLnTx/>
              <a:uFillTx/>
              <a:latin typeface="arial" panose="020B0604020202020204" pitchFamily="34" charset="0"/>
              <a:ea typeface="+mn-ea"/>
              <a:cs typeface="Arial" panose="020B0604020202020204" pitchFamily="34" charset="0"/>
            </a:endParaRPr>
          </a:p>
        </p:txBody>
      </p:sp>
      <p:sp>
        <p:nvSpPr>
          <p:cNvPr id="44" name="Rectangle 43">
            <a:extLst>
              <a:ext uri="{FF2B5EF4-FFF2-40B4-BE49-F238E27FC236}">
                <a16:creationId xmlns:a16="http://schemas.microsoft.com/office/drawing/2014/main" id="{4124BF0A-C6F1-42BD-A05F-FDF08EC6FAF1}"/>
              </a:ext>
            </a:extLst>
          </p:cNvPr>
          <p:cNvSpPr/>
          <p:nvPr/>
        </p:nvSpPr>
        <p:spPr>
          <a:xfrm>
            <a:off x="9140378" y="2692940"/>
            <a:ext cx="2643635" cy="921581"/>
          </a:xfrm>
          <a:prstGeom prst="rect">
            <a:avLst/>
          </a:prstGeom>
          <a:solidFill>
            <a:schemeClr val="bg1">
              <a:lumMod val="85000"/>
            </a:schemeClr>
          </a:solidFill>
        </p:spPr>
        <p:txBody>
          <a:bodyPr wrap="square" lIns="72000" tIns="72000" rIns="72000" bIns="72000" rtlCol="0">
            <a:spAutoFit/>
          </a:bodyPr>
          <a:lstStyle/>
          <a:p>
            <a:pPr lvl="0">
              <a:lnSpc>
                <a:spcPct val="107000"/>
              </a:lnSpc>
              <a:spcAft>
                <a:spcPts val="800"/>
              </a:spcAft>
              <a:defRPr/>
            </a:pPr>
            <a:r>
              <a:rPr lang="lv-LV" sz="1200" b="1" i="0" u="sng" strike="noStrike" kern="1200" cap="none" spc="0" normalizeH="0" dirty="0">
                <a:ln>
                  <a:noFill/>
                </a:ln>
                <a:solidFill>
                  <a:srgbClr val="01859C"/>
                </a:solidFill>
                <a:effectLst/>
                <a:uLnTx/>
                <a:uFillTx/>
                <a:latin typeface="arial" panose="020B0604020202020204" pitchFamily="34" charset="0"/>
                <a:ea typeface="+mn-ea"/>
                <a:cs typeface="Arial" panose="020B0604020202020204" pitchFamily="34" charset="0"/>
              </a:rPr>
              <a:t>Nelabvēlīgas sekas</a:t>
            </a:r>
            <a:r>
              <a:rPr lang="lv-lv" sz="1200" b="1" u="sng" dirty="0">
                <a:solidFill>
                  <a:srgbClr val="01859C"/>
                </a:solidFill>
                <a:latin typeface="arial" panose="020B0604020202020204" pitchFamily="34" charset="0"/>
                <a:cs typeface="Arial" panose="020B0604020202020204" pitchFamily="34" charset="0"/>
              </a:rPr>
              <a:t> </a:t>
            </a:r>
            <a:r>
              <a:rPr lang="lv-LV" sz="1200" b="1" u="sng" dirty="0">
                <a:solidFill>
                  <a:srgbClr val="01859C"/>
                </a:solidFill>
                <a:latin typeface="arial" panose="020B0604020202020204" pitchFamily="34" charset="0"/>
                <a:cs typeface="Arial" panose="020B0604020202020204" pitchFamily="34" charset="0"/>
              </a:rPr>
              <a:t>maksātnespējas procesa pieteikuma savlaicīgai neiesniegšanai</a:t>
            </a:r>
            <a:endParaRPr kumimoji="0" lang="en-US" sz="1200" b="1" i="0" u="sng" strike="noStrike" kern="1200" cap="none" spc="0" normalizeH="0" baseline="0" dirty="0">
              <a:ln>
                <a:noFill/>
              </a:ln>
              <a:solidFill>
                <a:srgbClr val="01859C"/>
              </a:solidFill>
              <a:effectLst/>
              <a:uLnTx/>
              <a:uFillTx/>
              <a:latin typeface="arial" panose="020B0604020202020204" pitchFamily="34" charset="0"/>
              <a:ea typeface="+mn-ea"/>
              <a:cs typeface="Arial" panose="020B0604020202020204" pitchFamily="34" charset="0"/>
            </a:endParaRPr>
          </a:p>
        </p:txBody>
      </p:sp>
      <p:sp>
        <p:nvSpPr>
          <p:cNvPr id="45" name="Rectangle 44">
            <a:extLst>
              <a:ext uri="{FF2B5EF4-FFF2-40B4-BE49-F238E27FC236}">
                <a16:creationId xmlns:a16="http://schemas.microsoft.com/office/drawing/2014/main" id="{DFD73AB0-58D4-4493-AFDB-E8532A076A44}"/>
              </a:ext>
            </a:extLst>
          </p:cNvPr>
          <p:cNvSpPr/>
          <p:nvPr/>
        </p:nvSpPr>
        <p:spPr>
          <a:xfrm>
            <a:off x="6316976" y="3591176"/>
            <a:ext cx="2643188" cy="2754062"/>
          </a:xfrm>
          <a:prstGeom prst="rect">
            <a:avLst/>
          </a:prstGeom>
          <a:noFill/>
          <a:ln w="3175">
            <a:solidFill>
              <a:schemeClr val="bg1">
                <a:lumMod val="75000"/>
              </a:schemeClr>
            </a:solidFill>
          </a:ln>
        </p:spPr>
        <p:txBody>
          <a:bodyPr wrap="square" lIns="72000" tIns="72000" rIns="72000" bIns="7200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Iespēja atjaunot darbību /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maksātspēju</a:t>
            </a:r>
            <a:endPar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Nav atbildības par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maksātnespējas procesa pieteikuma neiesniegšanu</a:t>
            </a:r>
            <a:endPar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Valde saglabā savu </a:t>
            </a:r>
            <a:r>
              <a:rPr lang="lv-lv" sz="1200" dirty="0">
                <a:solidFill>
                  <a:prstClr val="black"/>
                </a:solidFill>
                <a:latin typeface="arial" panose="020B0604020202020204" pitchFamily="34" charset="0"/>
                <a:cs typeface="Arial" panose="020B0604020202020204" pitchFamily="34" charset="0"/>
              </a:rPr>
              <a:t>reputāciju, jo VID </a:t>
            </a:r>
            <a:r>
              <a:rPr lang="lv-LV" sz="1200" dirty="0">
                <a:solidFill>
                  <a:prstClr val="black"/>
                </a:solidFill>
                <a:latin typeface="arial" panose="020B0604020202020204" pitchFamily="34" charset="0"/>
                <a:cs typeface="Arial" panose="020B0604020202020204" pitchFamily="34" charset="0"/>
              </a:rPr>
              <a:t>neizkļauj </a:t>
            </a:r>
            <a:r>
              <a:rPr lang="lv-lv" sz="1200" dirty="0">
                <a:solidFill>
                  <a:prstClr val="black"/>
                </a:solidFill>
                <a:latin typeface="arial" panose="020B0604020202020204" pitchFamily="34" charset="0"/>
                <a:cs typeface="Arial" panose="020B0604020202020204" pitchFamily="34" charset="0"/>
              </a:rPr>
              <a:t>to melnajā sarakstā</a:t>
            </a:r>
          </a:p>
        </p:txBody>
      </p:sp>
      <p:sp>
        <p:nvSpPr>
          <p:cNvPr id="51" name="Rectangle 50">
            <a:extLst>
              <a:ext uri="{FF2B5EF4-FFF2-40B4-BE49-F238E27FC236}">
                <a16:creationId xmlns:a16="http://schemas.microsoft.com/office/drawing/2014/main" id="{0F81749B-13A3-46F4-9C46-3C4D91EE72F3}"/>
              </a:ext>
            </a:extLst>
          </p:cNvPr>
          <p:cNvSpPr/>
          <p:nvPr/>
        </p:nvSpPr>
        <p:spPr>
          <a:xfrm>
            <a:off x="9140378" y="3590925"/>
            <a:ext cx="2643188" cy="2753276"/>
          </a:xfrm>
          <a:prstGeom prst="rect">
            <a:avLst/>
          </a:prstGeom>
          <a:noFill/>
          <a:ln w="3175">
            <a:solidFill>
              <a:schemeClr val="bg1">
                <a:lumMod val="75000"/>
              </a:schemeClr>
            </a:solidFill>
          </a:ln>
        </p:spPr>
        <p:txBody>
          <a:bodyPr wrap="square" lIns="72000" tIns="72000" rIns="72000" bIns="72000" rtlCol="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Vadību var saukt pie atbildības</a:t>
            </a:r>
          </a:p>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VID var iekļaut vadību melnajā sarakstā</a:t>
            </a:r>
          </a:p>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Apdraudēta maksātspējas </a:t>
            </a:r>
            <a:r>
              <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atjaunošana</a:t>
            </a:r>
            <a:endParaRPr lang="lv-lv"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itle 6">
            <a:extLst>
              <a:ext uri="{FF2B5EF4-FFF2-40B4-BE49-F238E27FC236}">
                <a16:creationId xmlns:a16="http://schemas.microsoft.com/office/drawing/2014/main" id="{853C6AE4-A3EE-46DE-8E02-F156E94AF2EC}"/>
              </a:ext>
            </a:extLst>
          </p:cNvPr>
          <p:cNvSpPr>
            <a:spLocks noGrp="1"/>
          </p:cNvSpPr>
          <p:nvPr>
            <p:ph type="title"/>
          </p:nvPr>
        </p:nvSpPr>
        <p:spPr/>
        <p:txBody>
          <a:bodyPr rtlCol="0"/>
          <a:lstStyle/>
          <a:p>
            <a:pPr lvl="0" rtl="0"/>
            <a:r>
              <a:rPr lang="lv-lv" dirty="0">
                <a:sym typeface="Arial"/>
              </a:rPr>
              <a:t>13. pielikums: Maksātnespējas </a:t>
            </a:r>
            <a:r>
              <a:rPr lang="lv-LV" dirty="0">
                <a:sym typeface="Arial"/>
              </a:rPr>
              <a:t>procesa </a:t>
            </a:r>
            <a:r>
              <a:rPr lang="lv-lv" dirty="0">
                <a:sym typeface="Arial"/>
              </a:rPr>
              <a:t>pazīmes</a:t>
            </a:r>
          </a:p>
        </p:txBody>
      </p:sp>
      <p:sp>
        <p:nvSpPr>
          <p:cNvPr id="66" name="Slide Number Placeholder 5">
            <a:extLst>
              <a:ext uri="{FF2B5EF4-FFF2-40B4-BE49-F238E27FC236}">
                <a16:creationId xmlns:a16="http://schemas.microsoft.com/office/drawing/2014/main" id="{D0387AC8-A059-40C1-A619-E035428E3988}"/>
              </a:ext>
            </a:extLst>
          </p:cNvPr>
          <p:cNvSpPr>
            <a:spLocks noGrp="1"/>
          </p:cNvSpPr>
          <p:nvPr>
            <p:ph type="sldNum" sz="quarter" idx="12"/>
          </p:nvPr>
        </p:nvSpPr>
        <p:spPr/>
        <p:txBody>
          <a:bodyPr rtlCol="0"/>
          <a:lstStyle/>
          <a:p>
            <a:pPr lvl="0" rtl="0"/>
            <a:fld id="{E81276B6-4034-4841-805E-541AB8384CBA}" type="slidenum">
              <a:rPr lang="en-GB" noProof="0" smtClean="0"/>
              <a:pPr lvl="0" rtl="0"/>
              <a:t>44</a:t>
            </a:fld>
            <a:endParaRPr lang="en-GB" noProof="0"/>
          </a:p>
        </p:txBody>
      </p:sp>
      <p:sp>
        <p:nvSpPr>
          <p:cNvPr id="46" name="Rectangle 45">
            <a:extLst>
              <a:ext uri="{FF2B5EF4-FFF2-40B4-BE49-F238E27FC236}">
                <a16:creationId xmlns:a16="http://schemas.microsoft.com/office/drawing/2014/main" id="{F8EFBE05-A7A7-49FF-B0F7-30EF2D70DA47}"/>
              </a:ext>
            </a:extLst>
          </p:cNvPr>
          <p:cNvSpPr/>
          <p:nvPr/>
        </p:nvSpPr>
        <p:spPr>
          <a:xfrm>
            <a:off x="0" y="2024063"/>
            <a:ext cx="5929488" cy="43084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Rectangle 94">
            <a:extLst>
              <a:ext uri="{FF2B5EF4-FFF2-40B4-BE49-F238E27FC236}">
                <a16:creationId xmlns:a16="http://schemas.microsoft.com/office/drawing/2014/main" id="{72377A1F-DFF4-4F89-8EF0-A1678A584331}"/>
              </a:ext>
            </a:extLst>
          </p:cNvPr>
          <p:cNvSpPr/>
          <p:nvPr/>
        </p:nvSpPr>
        <p:spPr>
          <a:xfrm>
            <a:off x="421240" y="2159423"/>
            <a:ext cx="5520606" cy="4152868"/>
          </a:xfrm>
          <a:prstGeom prst="rect">
            <a:avLst/>
          </a:prstGeom>
          <a:noFill/>
          <a:ln w="19050">
            <a:noFill/>
            <a:prstDash val="dash"/>
          </a:ln>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lv-lv" sz="1200" b="1" i="0" u="none" strike="noStrike" kern="1200" cap="none" spc="0" normalizeH="0" noProof="0" dirty="0">
                <a:ln>
                  <a:noFill/>
                </a:ln>
                <a:solidFill>
                  <a:srgbClr val="990066"/>
                </a:solidFill>
                <a:effectLst/>
                <a:uLnTx/>
                <a:uFillTx/>
                <a:latin typeface="arial" panose="020B0604020202020204" pitchFamily="34" charset="0"/>
                <a:ea typeface="+mn-ea"/>
                <a:cs typeface="Arial" panose="020B0604020202020204" pitchFamily="34" charset="0"/>
              </a:rPr>
              <a:t>Juridiskas personas maksātnespējas </a:t>
            </a:r>
            <a:r>
              <a:rPr lang="lv-LV" sz="1200" b="1" i="0" u="none" strike="noStrike" kern="1200" cap="none" spc="0" normalizeH="0" noProof="0" dirty="0">
                <a:ln>
                  <a:noFill/>
                </a:ln>
                <a:solidFill>
                  <a:srgbClr val="990066"/>
                </a:solidFill>
                <a:effectLst/>
                <a:uLnTx/>
                <a:uFillTx/>
                <a:latin typeface="arial" panose="020B0604020202020204" pitchFamily="34" charset="0"/>
                <a:ea typeface="+mn-ea"/>
                <a:cs typeface="Arial" panose="020B0604020202020204" pitchFamily="34" charset="0"/>
              </a:rPr>
              <a:t>procesa </a:t>
            </a:r>
            <a:r>
              <a:rPr lang="lv-lv" sz="1200" b="1" i="0" u="none" strike="noStrike" kern="1200" cap="none" spc="0" normalizeH="0" noProof="0" dirty="0">
                <a:ln>
                  <a:noFill/>
                </a:ln>
                <a:solidFill>
                  <a:srgbClr val="990066"/>
                </a:solidFill>
                <a:effectLst/>
                <a:uLnTx/>
                <a:uFillTx/>
                <a:latin typeface="arial" panose="020B0604020202020204" pitchFamily="34" charset="0"/>
                <a:ea typeface="+mn-ea"/>
                <a:cs typeface="Arial" panose="020B0604020202020204" pitchFamily="34" charset="0"/>
              </a:rPr>
              <a:t>pazīmes:</a:t>
            </a:r>
          </a:p>
          <a:p>
            <a:pPr marL="354013" marR="0" lvl="0" indent="0" algn="l" defTabSz="914400" rtl="0" eaLnBrk="1" fontAlgn="auto" latinLnBrk="0" hangingPunct="1">
              <a:lnSpc>
                <a:spcPct val="107000"/>
              </a:lnSpc>
              <a:spcBef>
                <a:spcPts val="0"/>
              </a:spcBef>
              <a:spcAft>
                <a:spcPts val="80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piemērojot piespiedu izpildes līdzekļus, nav bijis iespējams izpildīt tiesas lēmumu par parāda piedziņu;</a:t>
            </a:r>
          </a:p>
          <a:p>
            <a:pPr marL="354013" marR="0" lvl="0" indent="0" algn="l" defTabSz="914400" rtl="0" eaLnBrk="1" fontAlgn="auto" latinLnBrk="0" hangingPunct="1">
              <a:lnSpc>
                <a:spcPct val="107000"/>
              </a:lnSpc>
              <a:spcBef>
                <a:spcPts val="0"/>
              </a:spcBef>
              <a:spcAft>
                <a:spcPts val="80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SIA vai AS gadījumā nokavējuma parāda summa (kopsumma) pārsniedz </a:t>
            </a:r>
            <a:r>
              <a:rPr lang="lv-lv" sz="1100" b="1" i="0" u="none" strike="noStrike" kern="1200" cap="none" spc="0" normalizeH="0" noProof="0" dirty="0">
                <a:ln>
                  <a:noFill/>
                </a:ln>
                <a:solidFill>
                  <a:srgbClr val="990066"/>
                </a:solidFill>
                <a:effectLst/>
                <a:uLnTx/>
                <a:uFillTx/>
                <a:latin typeface="arial" panose="020B0604020202020204" pitchFamily="34" charset="0"/>
                <a:ea typeface="+mn-ea"/>
                <a:cs typeface="Arial" panose="020B0604020202020204" pitchFamily="34" charset="0"/>
              </a:rPr>
              <a:t>4268 EUR</a:t>
            </a:r>
            <a:r>
              <a:rPr lang="lv-lv" sz="1100" b="0" i="0" u="none" strike="noStrike" kern="1200" cap="none" spc="0" normalizeH="0" noProof="0" dirty="0">
                <a:ln>
                  <a:noFill/>
                </a:ln>
                <a:solidFill>
                  <a:srgbClr val="D04A02"/>
                </a:solidFill>
                <a:effectLst/>
                <a:uLnTx/>
                <a:uFillTx/>
                <a:latin typeface="arial" panose="020B0604020202020204" pitchFamily="34" charset="0"/>
                <a:ea typeface="+mn-ea"/>
                <a:cs typeface="Arial" panose="020B0604020202020204" pitchFamily="34" charset="0"/>
              </a:rPr>
              <a:t>; </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subjektiem, kas nav SIA vai AS, nokavējuma parāda summa (kopsumma) pārsniedz </a:t>
            </a:r>
            <a:r>
              <a:rPr lang="lv-lv" sz="1100" b="1" i="0" u="none" strike="noStrike" kern="1200" cap="none" spc="0" normalizeH="0" noProof="0" dirty="0">
                <a:ln>
                  <a:noFill/>
                </a:ln>
                <a:solidFill>
                  <a:srgbClr val="990066"/>
                </a:solidFill>
                <a:effectLst/>
                <a:uLnTx/>
                <a:uFillTx/>
                <a:latin typeface="arial" panose="020B0604020202020204" pitchFamily="34" charset="0"/>
                <a:ea typeface="+mn-ea"/>
                <a:cs typeface="Arial" panose="020B0604020202020204" pitchFamily="34" charset="0"/>
              </a:rPr>
              <a:t>2134 EUR</a:t>
            </a:r>
            <a:r>
              <a:rPr lang="lv-lv" sz="1100" b="0" i="0" u="none" strike="noStrike" kern="1200" cap="none" spc="0" normalizeH="0" noProof="0" dirty="0">
                <a:ln>
                  <a:noFill/>
                </a:ln>
                <a:solidFill>
                  <a:srgbClr val="990066"/>
                </a:solidFill>
                <a:effectLst/>
                <a:uLnTx/>
                <a:uFillTx/>
                <a:latin typeface="arial" panose="020B0604020202020204" pitchFamily="34" charset="0"/>
                <a:ea typeface="+mn-ea"/>
                <a:cs typeface="Arial" panose="020B0604020202020204" pitchFamily="34" charset="0"/>
              </a:rPr>
              <a:t>; </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trīs nedēļu laikā pēc rakstiska brīdinājuma nodošanas pasta operatoram vai kreditora (-u) pamatotiem iebildumiem pret prasību nav veikts attiecīgais maksājums;</a:t>
            </a:r>
          </a:p>
          <a:p>
            <a:pPr marL="354013" marR="0" lvl="0" indent="0" algn="l" defTabSz="914400" rtl="0" eaLnBrk="1" fontAlgn="auto" latinLnBrk="0" hangingPunct="1">
              <a:lnSpc>
                <a:spcPct val="107000"/>
              </a:lnSpc>
              <a:spcBef>
                <a:spcPts val="0"/>
              </a:spcBef>
              <a:spcAft>
                <a:spcPts val="80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parādnieks </a:t>
            </a:r>
            <a:r>
              <a:rPr lang="lv-lv" sz="1100" b="1" i="0" u="none" strike="noStrike" kern="1200" cap="none" spc="0" normalizeH="0" noProof="0" dirty="0">
                <a:ln>
                  <a:noFill/>
                </a:ln>
                <a:solidFill>
                  <a:srgbClr val="990066"/>
                </a:solidFill>
                <a:effectLst/>
                <a:uLnTx/>
                <a:uFillTx/>
                <a:latin typeface="arial" panose="020B0604020202020204" pitchFamily="34" charset="0"/>
                <a:ea typeface="+mn-ea"/>
                <a:cs typeface="Arial" panose="020B0604020202020204" pitchFamily="34" charset="0"/>
              </a:rPr>
              <a:t>nav samaksājis darbiniekam pilnu darba samaksu</a:t>
            </a:r>
            <a:r>
              <a:rPr lang="lv-lv" sz="1100" b="0" i="0" u="none" strike="noStrike" kern="1200" cap="none" spc="0" normalizeH="0" noProof="0" dirty="0">
                <a:ln>
                  <a:noFill/>
                </a:ln>
                <a:solidFill>
                  <a:srgbClr val="990066"/>
                </a:solidFill>
                <a:effectLst/>
                <a:uLnTx/>
                <a:uFillTx/>
                <a:latin typeface="arial" panose="020B0604020202020204" pitchFamily="34" charset="0"/>
                <a:ea typeface="+mn-ea"/>
                <a:cs typeface="Arial" panose="020B0604020202020204" pitchFamily="34" charset="0"/>
              </a:rPr>
              <a:t>,</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zaudējumu atlīdzību saistībā ar nelaimes gadījumu darbā vai arodslimību, vai arī nav veicis obligātās sociālās apdrošināšanas maksājumus divu mēnešu laikā pēc maksājumam noteiktās dienas;</a:t>
            </a:r>
          </a:p>
          <a:p>
            <a:pPr marL="354013" marR="0" lvl="0" indent="0" algn="l" defTabSz="914400" rtl="0" eaLnBrk="1" fontAlgn="auto" latinLnBrk="0" hangingPunct="1">
              <a:lnSpc>
                <a:spcPct val="107000"/>
              </a:lnSpc>
              <a:spcBef>
                <a:spcPts val="0"/>
              </a:spcBef>
              <a:spcAft>
                <a:spcPts val="800"/>
              </a:spcAft>
              <a:buClrTx/>
              <a:buSzTx/>
              <a:buFontTx/>
              <a:buNone/>
              <a:tabLst/>
              <a:defRPr/>
            </a:pPr>
            <a:r>
              <a:rPr lang="lv-lv" sz="1100" b="1" i="0" u="none" strike="noStrike" kern="1200" cap="none" spc="0" normalizeH="0" noProof="0" dirty="0">
                <a:ln>
                  <a:noFill/>
                </a:ln>
                <a:solidFill>
                  <a:srgbClr val="990066"/>
                </a:solidFill>
                <a:effectLst/>
                <a:uLnTx/>
                <a:uFillTx/>
                <a:latin typeface="arial" panose="020B0604020202020204" pitchFamily="34" charset="0"/>
                <a:ea typeface="+mn-ea"/>
                <a:cs typeface="Arial" panose="020B0604020202020204" pitchFamily="34" charset="0"/>
              </a:rPr>
              <a:t>TAP ļaunprātīga izmantošana / neizdošanās</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kas izriet </a:t>
            </a:r>
            <a:r>
              <a:rPr lang="lv-lv" sz="1100" b="0" i="0" u="none" strike="noStrike" kern="1200" cap="none" spc="0" normalizeH="0" dirty="0">
                <a:ln>
                  <a:noFill/>
                </a:ln>
                <a:solidFill>
                  <a:prstClr val="black"/>
                </a:solidFill>
                <a:effectLst/>
                <a:uLnTx/>
                <a:uFillTx/>
                <a:latin typeface="arial" panose="020B0604020202020204" pitchFamily="34" charset="0"/>
                <a:ea typeface="+mn-ea"/>
                <a:cs typeface="Arial" panose="020B0604020202020204" pitchFamily="34" charset="0"/>
              </a:rPr>
              <a:t>no Maksātnespējas likuma 51. panta 2., 3. un 5. punkta noteikumiem</a:t>
            </a: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354013" marR="0" lvl="0" indent="0" algn="l" defTabSz="914400" rtl="0" eaLnBrk="1" fontAlgn="auto" latinLnBrk="0" hangingPunct="1">
              <a:lnSpc>
                <a:spcPct val="107000"/>
              </a:lnSpc>
              <a:spcBef>
                <a:spcPts val="0"/>
              </a:spcBef>
              <a:spcAft>
                <a:spcPts val="80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parādnieks nav izpildījis savas saistības, kuru nokavējuma termiņš </a:t>
            </a:r>
            <a:r>
              <a:rPr lang="lv-lv" sz="1100" b="1" i="0" u="none" strike="noStrike" kern="1200" cap="none" spc="0" normalizeH="0" noProof="0" dirty="0">
                <a:ln>
                  <a:noFill/>
                </a:ln>
                <a:solidFill>
                  <a:srgbClr val="990066"/>
                </a:solidFill>
                <a:effectLst/>
                <a:uLnTx/>
                <a:uFillTx/>
                <a:latin typeface="arial" panose="020B0604020202020204" pitchFamily="34" charset="0"/>
                <a:ea typeface="+mn-ea"/>
                <a:cs typeface="Arial" panose="020B0604020202020204" pitchFamily="34" charset="0"/>
              </a:rPr>
              <a:t>pārsniedz divus mēnešus.</a:t>
            </a:r>
          </a:p>
          <a:p>
            <a:pPr marL="354013" marR="0" lvl="0" indent="0" algn="l" defTabSz="914400" rtl="0" eaLnBrk="1" fontAlgn="auto" latinLnBrk="0" hangingPunct="1">
              <a:lnSpc>
                <a:spcPct val="107000"/>
              </a:lnSpc>
              <a:spcBef>
                <a:spcPts val="0"/>
              </a:spcBef>
              <a:spcAft>
                <a:spcPts val="800"/>
              </a:spcAft>
              <a:buClrTx/>
              <a:buSzTx/>
              <a:buFontTx/>
              <a:buNone/>
              <a:tabLst/>
              <a:defRPr/>
            </a:pPr>
            <a:r>
              <a:rPr lang="lv-lv" sz="11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Saskaņā ar sākotnējo likvidācijas finanšu pārskatu parādniekam nav pietiekamu aktīvu, lai apmierinātu visas pamatotās kreditoru prasības, vai arī šis nosacījums tiek atklāts likvidācijas laikā;</a:t>
            </a:r>
          </a:p>
        </p:txBody>
      </p:sp>
      <p:grpSp>
        <p:nvGrpSpPr>
          <p:cNvPr id="8" name="Group 7">
            <a:extLst>
              <a:ext uri="{FF2B5EF4-FFF2-40B4-BE49-F238E27FC236}">
                <a16:creationId xmlns:a16="http://schemas.microsoft.com/office/drawing/2014/main" id="{529CC759-9818-4436-98DB-06DEF5303857}"/>
              </a:ext>
            </a:extLst>
          </p:cNvPr>
          <p:cNvGrpSpPr/>
          <p:nvPr/>
        </p:nvGrpSpPr>
        <p:grpSpPr>
          <a:xfrm>
            <a:off x="1" y="2474386"/>
            <a:ext cx="732128" cy="368300"/>
            <a:chOff x="1" y="2576861"/>
            <a:chExt cx="732128" cy="368300"/>
          </a:xfrm>
        </p:grpSpPr>
        <p:sp>
          <p:nvSpPr>
            <p:cNvPr id="47" name="Rectangle 46">
              <a:extLst>
                <a:ext uri="{FF2B5EF4-FFF2-40B4-BE49-F238E27FC236}">
                  <a16:creationId xmlns:a16="http://schemas.microsoft.com/office/drawing/2014/main" id="{E9564927-8D9C-476F-BFE9-CA90118EC270}"/>
                </a:ext>
              </a:extLst>
            </p:cNvPr>
            <p:cNvSpPr/>
            <p:nvPr/>
          </p:nvSpPr>
          <p:spPr>
            <a:xfrm>
              <a:off x="1" y="2576861"/>
              <a:ext cx="732128" cy="368300"/>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bIns="0"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35" name="Freeform 9">
              <a:extLst>
                <a:ext uri="{FF2B5EF4-FFF2-40B4-BE49-F238E27FC236}">
                  <a16:creationId xmlns:a16="http://schemas.microsoft.com/office/drawing/2014/main" id="{6DB1C1A5-24FE-4EA6-96CF-BE2B60B83E15}"/>
                </a:ext>
              </a:extLst>
            </p:cNvPr>
            <p:cNvSpPr>
              <a:spLocks noChangeAspect="1" noEditPoints="1"/>
            </p:cNvSpPr>
            <p:nvPr/>
          </p:nvSpPr>
          <p:spPr bwMode="auto">
            <a:xfrm>
              <a:off x="407442" y="2640621"/>
              <a:ext cx="240173" cy="240781"/>
            </a:xfrm>
            <a:custGeom>
              <a:avLst/>
              <a:gdLst>
                <a:gd name="T0" fmla="*/ 0 w 395"/>
                <a:gd name="T1" fmla="*/ 0 h 396"/>
                <a:gd name="T2" fmla="*/ 0 w 395"/>
                <a:gd name="T3" fmla="*/ 396 h 396"/>
                <a:gd name="T4" fmla="*/ 395 w 395"/>
                <a:gd name="T5" fmla="*/ 396 h 396"/>
                <a:gd name="T6" fmla="*/ 395 w 395"/>
                <a:gd name="T7" fmla="*/ 0 h 396"/>
                <a:gd name="T8" fmla="*/ 0 w 395"/>
                <a:gd name="T9" fmla="*/ 0 h 396"/>
                <a:gd name="T10" fmla="*/ 378 w 395"/>
                <a:gd name="T11" fmla="*/ 380 h 396"/>
                <a:gd name="T12" fmla="*/ 28 w 395"/>
                <a:gd name="T13" fmla="*/ 380 h 396"/>
                <a:gd name="T14" fmla="*/ 178 w 395"/>
                <a:gd name="T15" fmla="*/ 230 h 396"/>
                <a:gd name="T16" fmla="*/ 247 w 395"/>
                <a:gd name="T17" fmla="*/ 299 h 396"/>
                <a:gd name="T18" fmla="*/ 330 w 395"/>
                <a:gd name="T19" fmla="*/ 216 h 396"/>
                <a:gd name="T20" fmla="*/ 180 w 395"/>
                <a:gd name="T21" fmla="*/ 66 h 396"/>
                <a:gd name="T22" fmla="*/ 97 w 395"/>
                <a:gd name="T23" fmla="*/ 149 h 396"/>
                <a:gd name="T24" fmla="*/ 167 w 395"/>
                <a:gd name="T25" fmla="*/ 218 h 396"/>
                <a:gd name="T26" fmla="*/ 16 w 395"/>
                <a:gd name="T27" fmla="*/ 368 h 396"/>
                <a:gd name="T28" fmla="*/ 16 w 395"/>
                <a:gd name="T29" fmla="*/ 18 h 396"/>
                <a:gd name="T30" fmla="*/ 378 w 395"/>
                <a:gd name="T31" fmla="*/ 18 h 396"/>
                <a:gd name="T32" fmla="*/ 378 w 395"/>
                <a:gd name="T33" fmla="*/ 380 h 396"/>
                <a:gd name="T34" fmla="*/ 121 w 395"/>
                <a:gd name="T35" fmla="*/ 149 h 396"/>
                <a:gd name="T36" fmla="*/ 180 w 395"/>
                <a:gd name="T37" fmla="*/ 90 h 396"/>
                <a:gd name="T38" fmla="*/ 193 w 395"/>
                <a:gd name="T39" fmla="*/ 102 h 396"/>
                <a:gd name="T40" fmla="*/ 133 w 395"/>
                <a:gd name="T41" fmla="*/ 162 h 396"/>
                <a:gd name="T42" fmla="*/ 121 w 395"/>
                <a:gd name="T43" fmla="*/ 149 h 396"/>
                <a:gd name="T44" fmla="*/ 205 w 395"/>
                <a:gd name="T45" fmla="*/ 114 h 396"/>
                <a:gd name="T46" fmla="*/ 282 w 395"/>
                <a:gd name="T47" fmla="*/ 191 h 396"/>
                <a:gd name="T48" fmla="*/ 223 w 395"/>
                <a:gd name="T49" fmla="*/ 251 h 396"/>
                <a:gd name="T50" fmla="*/ 145 w 395"/>
                <a:gd name="T51" fmla="*/ 173 h 396"/>
                <a:gd name="T52" fmla="*/ 205 w 395"/>
                <a:gd name="T53" fmla="*/ 114 h 396"/>
                <a:gd name="T54" fmla="*/ 306 w 395"/>
                <a:gd name="T55" fmla="*/ 216 h 396"/>
                <a:gd name="T56" fmla="*/ 247 w 395"/>
                <a:gd name="T57" fmla="*/ 275 h 396"/>
                <a:gd name="T58" fmla="*/ 235 w 395"/>
                <a:gd name="T59" fmla="*/ 262 h 396"/>
                <a:gd name="T60" fmla="*/ 295 w 395"/>
                <a:gd name="T61" fmla="*/ 203 h 396"/>
                <a:gd name="T62" fmla="*/ 306 w 395"/>
                <a:gd name="T63" fmla="*/ 21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5" h="396">
                  <a:moveTo>
                    <a:pt x="0" y="0"/>
                  </a:moveTo>
                  <a:lnTo>
                    <a:pt x="0" y="396"/>
                  </a:lnTo>
                  <a:lnTo>
                    <a:pt x="395" y="396"/>
                  </a:lnTo>
                  <a:lnTo>
                    <a:pt x="395" y="0"/>
                  </a:lnTo>
                  <a:lnTo>
                    <a:pt x="0" y="0"/>
                  </a:lnTo>
                  <a:close/>
                  <a:moveTo>
                    <a:pt x="378" y="380"/>
                  </a:moveTo>
                  <a:lnTo>
                    <a:pt x="28" y="380"/>
                  </a:lnTo>
                  <a:lnTo>
                    <a:pt x="178" y="230"/>
                  </a:lnTo>
                  <a:lnTo>
                    <a:pt x="247" y="299"/>
                  </a:lnTo>
                  <a:lnTo>
                    <a:pt x="330" y="216"/>
                  </a:lnTo>
                  <a:lnTo>
                    <a:pt x="180" y="66"/>
                  </a:lnTo>
                  <a:lnTo>
                    <a:pt x="97" y="149"/>
                  </a:lnTo>
                  <a:lnTo>
                    <a:pt x="167" y="218"/>
                  </a:lnTo>
                  <a:lnTo>
                    <a:pt x="16" y="368"/>
                  </a:lnTo>
                  <a:lnTo>
                    <a:pt x="16" y="18"/>
                  </a:lnTo>
                  <a:lnTo>
                    <a:pt x="378" y="18"/>
                  </a:lnTo>
                  <a:lnTo>
                    <a:pt x="378" y="380"/>
                  </a:lnTo>
                  <a:close/>
                  <a:moveTo>
                    <a:pt x="121" y="149"/>
                  </a:moveTo>
                  <a:lnTo>
                    <a:pt x="180" y="90"/>
                  </a:lnTo>
                  <a:lnTo>
                    <a:pt x="193" y="102"/>
                  </a:lnTo>
                  <a:lnTo>
                    <a:pt x="133" y="162"/>
                  </a:lnTo>
                  <a:lnTo>
                    <a:pt x="121" y="149"/>
                  </a:lnTo>
                  <a:close/>
                  <a:moveTo>
                    <a:pt x="205" y="114"/>
                  </a:moveTo>
                  <a:lnTo>
                    <a:pt x="282" y="191"/>
                  </a:lnTo>
                  <a:lnTo>
                    <a:pt x="223" y="251"/>
                  </a:lnTo>
                  <a:lnTo>
                    <a:pt x="145" y="173"/>
                  </a:lnTo>
                  <a:lnTo>
                    <a:pt x="205" y="114"/>
                  </a:lnTo>
                  <a:close/>
                  <a:moveTo>
                    <a:pt x="306" y="216"/>
                  </a:moveTo>
                  <a:lnTo>
                    <a:pt x="247" y="275"/>
                  </a:lnTo>
                  <a:lnTo>
                    <a:pt x="235" y="262"/>
                  </a:lnTo>
                  <a:lnTo>
                    <a:pt x="295" y="203"/>
                  </a:lnTo>
                  <a:lnTo>
                    <a:pt x="306" y="216"/>
                  </a:ln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endParaRPr>
            </a:p>
          </p:txBody>
        </p:sp>
      </p:grpSp>
      <p:grpSp>
        <p:nvGrpSpPr>
          <p:cNvPr id="12" name="Group 11">
            <a:extLst>
              <a:ext uri="{FF2B5EF4-FFF2-40B4-BE49-F238E27FC236}">
                <a16:creationId xmlns:a16="http://schemas.microsoft.com/office/drawing/2014/main" id="{8E82321D-0C89-44E8-8918-987D69F2FE31}"/>
              </a:ext>
            </a:extLst>
          </p:cNvPr>
          <p:cNvGrpSpPr/>
          <p:nvPr/>
        </p:nvGrpSpPr>
        <p:grpSpPr>
          <a:xfrm>
            <a:off x="1" y="2964970"/>
            <a:ext cx="732128" cy="368300"/>
            <a:chOff x="1" y="3182394"/>
            <a:chExt cx="732128" cy="368300"/>
          </a:xfrm>
        </p:grpSpPr>
        <p:sp>
          <p:nvSpPr>
            <p:cNvPr id="48" name="Rectangle 47">
              <a:extLst>
                <a:ext uri="{FF2B5EF4-FFF2-40B4-BE49-F238E27FC236}">
                  <a16:creationId xmlns:a16="http://schemas.microsoft.com/office/drawing/2014/main" id="{5DFFE53A-F428-4460-9348-0D0DB38437FC}"/>
                </a:ext>
              </a:extLst>
            </p:cNvPr>
            <p:cNvSpPr/>
            <p:nvPr/>
          </p:nvSpPr>
          <p:spPr>
            <a:xfrm>
              <a:off x="1" y="3182394"/>
              <a:ext cx="732128" cy="368300"/>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bIns="0"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36" name="Freeform 30">
              <a:extLst>
                <a:ext uri="{FF2B5EF4-FFF2-40B4-BE49-F238E27FC236}">
                  <a16:creationId xmlns:a16="http://schemas.microsoft.com/office/drawing/2014/main" id="{AF4A31CD-2A10-49AB-85DD-1BBB9F49ACD7}"/>
                </a:ext>
              </a:extLst>
            </p:cNvPr>
            <p:cNvSpPr>
              <a:spLocks noChangeAspect="1" noEditPoints="1"/>
            </p:cNvSpPr>
            <p:nvPr/>
          </p:nvSpPr>
          <p:spPr bwMode="auto">
            <a:xfrm>
              <a:off x="407988" y="3246154"/>
              <a:ext cx="240781" cy="240781"/>
            </a:xfrm>
            <a:custGeom>
              <a:avLst/>
              <a:gdLst>
                <a:gd name="T0" fmla="*/ 0 w 395"/>
                <a:gd name="T1" fmla="*/ 396 h 396"/>
                <a:gd name="T2" fmla="*/ 395 w 395"/>
                <a:gd name="T3" fmla="*/ 0 h 396"/>
                <a:gd name="T4" fmla="*/ 378 w 395"/>
                <a:gd name="T5" fmla="*/ 379 h 396"/>
                <a:gd name="T6" fmla="*/ 17 w 395"/>
                <a:gd name="T7" fmla="*/ 16 h 396"/>
                <a:gd name="T8" fmla="*/ 378 w 395"/>
                <a:gd name="T9" fmla="*/ 379 h 396"/>
                <a:gd name="T10" fmla="*/ 50 w 395"/>
                <a:gd name="T11" fmla="*/ 346 h 396"/>
                <a:gd name="T12" fmla="*/ 343 w 395"/>
                <a:gd name="T13" fmla="*/ 329 h 396"/>
                <a:gd name="T14" fmla="*/ 343 w 395"/>
                <a:gd name="T15" fmla="*/ 140 h 396"/>
                <a:gd name="T16" fmla="*/ 207 w 395"/>
                <a:gd name="T17" fmla="*/ 115 h 396"/>
                <a:gd name="T18" fmla="*/ 237 w 395"/>
                <a:gd name="T19" fmla="*/ 130 h 396"/>
                <a:gd name="T20" fmla="*/ 289 w 395"/>
                <a:gd name="T21" fmla="*/ 75 h 396"/>
                <a:gd name="T22" fmla="*/ 255 w 395"/>
                <a:gd name="T23" fmla="*/ 54 h 396"/>
                <a:gd name="T24" fmla="*/ 190 w 395"/>
                <a:gd name="T25" fmla="*/ 140 h 396"/>
                <a:gd name="T26" fmla="*/ 50 w 395"/>
                <a:gd name="T27" fmla="*/ 157 h 396"/>
                <a:gd name="T28" fmla="*/ 343 w 395"/>
                <a:gd name="T29" fmla="*/ 140 h 396"/>
                <a:gd name="T30" fmla="*/ 273 w 395"/>
                <a:gd name="T31" fmla="*/ 114 h 396"/>
                <a:gd name="T32" fmla="*/ 255 w 395"/>
                <a:gd name="T33" fmla="*/ 92 h 396"/>
                <a:gd name="T34" fmla="*/ 207 w 395"/>
                <a:gd name="T35" fmla="*/ 71 h 396"/>
                <a:gd name="T36" fmla="*/ 237 w 395"/>
                <a:gd name="T37" fmla="*/ 75 h 396"/>
                <a:gd name="T38" fmla="*/ 207 w 395"/>
                <a:gd name="T39" fmla="*/ 98 h 396"/>
                <a:gd name="T40" fmla="*/ 123 w 395"/>
                <a:gd name="T41" fmla="*/ 320 h 396"/>
                <a:gd name="T42" fmla="*/ 73 w 395"/>
                <a:gd name="T43" fmla="*/ 167 h 396"/>
                <a:gd name="T44" fmla="*/ 123 w 395"/>
                <a:gd name="T45" fmla="*/ 320 h 396"/>
                <a:gd name="T46" fmla="*/ 106 w 395"/>
                <a:gd name="T47" fmla="*/ 185 h 396"/>
                <a:gd name="T48" fmla="*/ 90 w 395"/>
                <a:gd name="T49" fmla="*/ 302 h 396"/>
                <a:gd name="T50" fmla="*/ 189 w 395"/>
                <a:gd name="T51" fmla="*/ 320 h 396"/>
                <a:gd name="T52" fmla="*/ 138 w 395"/>
                <a:gd name="T53" fmla="*/ 167 h 396"/>
                <a:gd name="T54" fmla="*/ 189 w 395"/>
                <a:gd name="T55" fmla="*/ 320 h 396"/>
                <a:gd name="T56" fmla="*/ 172 w 395"/>
                <a:gd name="T57" fmla="*/ 185 h 396"/>
                <a:gd name="T58" fmla="*/ 155 w 395"/>
                <a:gd name="T59" fmla="*/ 302 h 396"/>
                <a:gd name="T60" fmla="*/ 255 w 395"/>
                <a:gd name="T61" fmla="*/ 320 h 396"/>
                <a:gd name="T62" fmla="*/ 204 w 395"/>
                <a:gd name="T63" fmla="*/ 167 h 396"/>
                <a:gd name="T64" fmla="*/ 255 w 395"/>
                <a:gd name="T65" fmla="*/ 320 h 396"/>
                <a:gd name="T66" fmla="*/ 237 w 395"/>
                <a:gd name="T67" fmla="*/ 185 h 396"/>
                <a:gd name="T68" fmla="*/ 220 w 395"/>
                <a:gd name="T69" fmla="*/ 302 h 396"/>
                <a:gd name="T70" fmla="*/ 320 w 395"/>
                <a:gd name="T71" fmla="*/ 320 h 396"/>
                <a:gd name="T72" fmla="*/ 269 w 395"/>
                <a:gd name="T73" fmla="*/ 167 h 396"/>
                <a:gd name="T74" fmla="*/ 320 w 395"/>
                <a:gd name="T75" fmla="*/ 320 h 396"/>
                <a:gd name="T76" fmla="*/ 304 w 395"/>
                <a:gd name="T77" fmla="*/ 185 h 396"/>
                <a:gd name="T78" fmla="*/ 287 w 395"/>
                <a:gd name="T79" fmla="*/ 302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5" h="396">
                  <a:moveTo>
                    <a:pt x="0" y="0"/>
                  </a:moveTo>
                  <a:lnTo>
                    <a:pt x="0" y="396"/>
                  </a:lnTo>
                  <a:lnTo>
                    <a:pt x="395" y="396"/>
                  </a:lnTo>
                  <a:lnTo>
                    <a:pt x="395" y="0"/>
                  </a:lnTo>
                  <a:lnTo>
                    <a:pt x="0" y="0"/>
                  </a:lnTo>
                  <a:close/>
                  <a:moveTo>
                    <a:pt x="378" y="379"/>
                  </a:moveTo>
                  <a:lnTo>
                    <a:pt x="17" y="379"/>
                  </a:lnTo>
                  <a:lnTo>
                    <a:pt x="17" y="16"/>
                  </a:lnTo>
                  <a:lnTo>
                    <a:pt x="378" y="16"/>
                  </a:lnTo>
                  <a:lnTo>
                    <a:pt x="378" y="379"/>
                  </a:lnTo>
                  <a:close/>
                  <a:moveTo>
                    <a:pt x="343" y="346"/>
                  </a:moveTo>
                  <a:lnTo>
                    <a:pt x="50" y="346"/>
                  </a:lnTo>
                  <a:lnTo>
                    <a:pt x="50" y="329"/>
                  </a:lnTo>
                  <a:lnTo>
                    <a:pt x="343" y="329"/>
                  </a:lnTo>
                  <a:lnTo>
                    <a:pt x="343" y="346"/>
                  </a:lnTo>
                  <a:close/>
                  <a:moveTo>
                    <a:pt x="343" y="140"/>
                  </a:moveTo>
                  <a:lnTo>
                    <a:pt x="207" y="140"/>
                  </a:lnTo>
                  <a:lnTo>
                    <a:pt x="207" y="115"/>
                  </a:lnTo>
                  <a:lnTo>
                    <a:pt x="237" y="115"/>
                  </a:lnTo>
                  <a:lnTo>
                    <a:pt x="237" y="130"/>
                  </a:lnTo>
                  <a:lnTo>
                    <a:pt x="289" y="130"/>
                  </a:lnTo>
                  <a:lnTo>
                    <a:pt x="289" y="75"/>
                  </a:lnTo>
                  <a:lnTo>
                    <a:pt x="255" y="75"/>
                  </a:lnTo>
                  <a:lnTo>
                    <a:pt x="255" y="54"/>
                  </a:lnTo>
                  <a:lnTo>
                    <a:pt x="190" y="54"/>
                  </a:lnTo>
                  <a:lnTo>
                    <a:pt x="190" y="140"/>
                  </a:lnTo>
                  <a:lnTo>
                    <a:pt x="50" y="140"/>
                  </a:lnTo>
                  <a:lnTo>
                    <a:pt x="50" y="157"/>
                  </a:lnTo>
                  <a:lnTo>
                    <a:pt x="343" y="157"/>
                  </a:lnTo>
                  <a:lnTo>
                    <a:pt x="343" y="140"/>
                  </a:lnTo>
                  <a:close/>
                  <a:moveTo>
                    <a:pt x="273" y="92"/>
                  </a:moveTo>
                  <a:lnTo>
                    <a:pt x="273" y="114"/>
                  </a:lnTo>
                  <a:lnTo>
                    <a:pt x="255" y="114"/>
                  </a:lnTo>
                  <a:lnTo>
                    <a:pt x="255" y="92"/>
                  </a:lnTo>
                  <a:lnTo>
                    <a:pt x="273" y="92"/>
                  </a:lnTo>
                  <a:close/>
                  <a:moveTo>
                    <a:pt x="207" y="71"/>
                  </a:moveTo>
                  <a:lnTo>
                    <a:pt x="237" y="71"/>
                  </a:lnTo>
                  <a:lnTo>
                    <a:pt x="237" y="75"/>
                  </a:lnTo>
                  <a:lnTo>
                    <a:pt x="237" y="98"/>
                  </a:lnTo>
                  <a:lnTo>
                    <a:pt x="207" y="98"/>
                  </a:lnTo>
                  <a:lnTo>
                    <a:pt x="207" y="71"/>
                  </a:lnTo>
                  <a:close/>
                  <a:moveTo>
                    <a:pt x="123" y="320"/>
                  </a:moveTo>
                  <a:lnTo>
                    <a:pt x="123" y="167"/>
                  </a:lnTo>
                  <a:lnTo>
                    <a:pt x="73" y="167"/>
                  </a:lnTo>
                  <a:lnTo>
                    <a:pt x="73" y="320"/>
                  </a:lnTo>
                  <a:lnTo>
                    <a:pt x="123" y="320"/>
                  </a:lnTo>
                  <a:close/>
                  <a:moveTo>
                    <a:pt x="90" y="185"/>
                  </a:moveTo>
                  <a:lnTo>
                    <a:pt x="106" y="185"/>
                  </a:lnTo>
                  <a:lnTo>
                    <a:pt x="106" y="302"/>
                  </a:lnTo>
                  <a:lnTo>
                    <a:pt x="90" y="302"/>
                  </a:lnTo>
                  <a:lnTo>
                    <a:pt x="90" y="185"/>
                  </a:lnTo>
                  <a:close/>
                  <a:moveTo>
                    <a:pt x="189" y="320"/>
                  </a:moveTo>
                  <a:lnTo>
                    <a:pt x="189" y="167"/>
                  </a:lnTo>
                  <a:lnTo>
                    <a:pt x="138" y="167"/>
                  </a:lnTo>
                  <a:lnTo>
                    <a:pt x="138" y="320"/>
                  </a:lnTo>
                  <a:lnTo>
                    <a:pt x="189" y="320"/>
                  </a:lnTo>
                  <a:close/>
                  <a:moveTo>
                    <a:pt x="155" y="185"/>
                  </a:moveTo>
                  <a:lnTo>
                    <a:pt x="172" y="185"/>
                  </a:lnTo>
                  <a:lnTo>
                    <a:pt x="172" y="302"/>
                  </a:lnTo>
                  <a:lnTo>
                    <a:pt x="155" y="302"/>
                  </a:lnTo>
                  <a:lnTo>
                    <a:pt x="155" y="185"/>
                  </a:lnTo>
                  <a:close/>
                  <a:moveTo>
                    <a:pt x="255" y="320"/>
                  </a:moveTo>
                  <a:lnTo>
                    <a:pt x="255" y="167"/>
                  </a:lnTo>
                  <a:lnTo>
                    <a:pt x="204" y="167"/>
                  </a:lnTo>
                  <a:lnTo>
                    <a:pt x="204" y="320"/>
                  </a:lnTo>
                  <a:lnTo>
                    <a:pt x="255" y="320"/>
                  </a:lnTo>
                  <a:close/>
                  <a:moveTo>
                    <a:pt x="220" y="185"/>
                  </a:moveTo>
                  <a:lnTo>
                    <a:pt x="237" y="185"/>
                  </a:lnTo>
                  <a:lnTo>
                    <a:pt x="237" y="302"/>
                  </a:lnTo>
                  <a:lnTo>
                    <a:pt x="220" y="302"/>
                  </a:lnTo>
                  <a:lnTo>
                    <a:pt x="220" y="185"/>
                  </a:lnTo>
                  <a:close/>
                  <a:moveTo>
                    <a:pt x="320" y="320"/>
                  </a:moveTo>
                  <a:lnTo>
                    <a:pt x="320" y="167"/>
                  </a:lnTo>
                  <a:lnTo>
                    <a:pt x="269" y="167"/>
                  </a:lnTo>
                  <a:lnTo>
                    <a:pt x="269" y="320"/>
                  </a:lnTo>
                  <a:lnTo>
                    <a:pt x="320" y="320"/>
                  </a:lnTo>
                  <a:close/>
                  <a:moveTo>
                    <a:pt x="287" y="185"/>
                  </a:moveTo>
                  <a:lnTo>
                    <a:pt x="304" y="185"/>
                  </a:lnTo>
                  <a:lnTo>
                    <a:pt x="304" y="302"/>
                  </a:lnTo>
                  <a:lnTo>
                    <a:pt x="287" y="302"/>
                  </a:lnTo>
                  <a:lnTo>
                    <a:pt x="287" y="185"/>
                  </a:ln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472C4"/>
                </a:solidFill>
                <a:effectLst/>
                <a:uLnTx/>
                <a:uFillTx/>
                <a:latin typeface="arial" panose="020B0604020202020204" pitchFamily="34" charset="0"/>
                <a:ea typeface="+mn-ea"/>
                <a:cs typeface="Arial" panose="020B0604020202020204" pitchFamily="34" charset="0"/>
              </a:endParaRPr>
            </a:p>
          </p:txBody>
        </p:sp>
      </p:grpSp>
      <p:grpSp>
        <p:nvGrpSpPr>
          <p:cNvPr id="9" name="Group 8">
            <a:extLst>
              <a:ext uri="{FF2B5EF4-FFF2-40B4-BE49-F238E27FC236}">
                <a16:creationId xmlns:a16="http://schemas.microsoft.com/office/drawing/2014/main" id="{DFD2DDDF-0AA3-43E4-A9C5-568AF34099FF}"/>
              </a:ext>
            </a:extLst>
          </p:cNvPr>
          <p:cNvGrpSpPr/>
          <p:nvPr/>
        </p:nvGrpSpPr>
        <p:grpSpPr>
          <a:xfrm>
            <a:off x="1" y="4007245"/>
            <a:ext cx="732128" cy="368300"/>
            <a:chOff x="1" y="4016471"/>
            <a:chExt cx="732128" cy="368300"/>
          </a:xfrm>
        </p:grpSpPr>
        <p:sp>
          <p:nvSpPr>
            <p:cNvPr id="49" name="Rectangle 48">
              <a:extLst>
                <a:ext uri="{FF2B5EF4-FFF2-40B4-BE49-F238E27FC236}">
                  <a16:creationId xmlns:a16="http://schemas.microsoft.com/office/drawing/2014/main" id="{61B896BB-E51E-4C82-8C31-80F0115DA9CE}"/>
                </a:ext>
              </a:extLst>
            </p:cNvPr>
            <p:cNvSpPr/>
            <p:nvPr/>
          </p:nvSpPr>
          <p:spPr>
            <a:xfrm>
              <a:off x="1" y="4016471"/>
              <a:ext cx="732128" cy="368300"/>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bIns="0"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539" name="Group 1538">
              <a:extLst>
                <a:ext uri="{FF2B5EF4-FFF2-40B4-BE49-F238E27FC236}">
                  <a16:creationId xmlns:a16="http://schemas.microsoft.com/office/drawing/2014/main" id="{F2ED051D-EABC-4676-BC82-1C7812B0989E}"/>
                </a:ext>
              </a:extLst>
            </p:cNvPr>
            <p:cNvGrpSpPr>
              <a:grpSpLocks noChangeAspect="1"/>
            </p:cNvGrpSpPr>
            <p:nvPr/>
          </p:nvGrpSpPr>
          <p:grpSpPr>
            <a:xfrm>
              <a:off x="407988" y="4080231"/>
              <a:ext cx="240781" cy="240781"/>
              <a:chOff x="-1565807" y="9312867"/>
              <a:chExt cx="426447" cy="426447"/>
            </a:xfrm>
            <a:solidFill>
              <a:schemeClr val="bg1"/>
            </a:solidFill>
          </p:grpSpPr>
          <p:sp>
            <p:nvSpPr>
              <p:cNvPr id="1540" name="Freeform 43">
                <a:extLst>
                  <a:ext uri="{FF2B5EF4-FFF2-40B4-BE49-F238E27FC236}">
                    <a16:creationId xmlns:a16="http://schemas.microsoft.com/office/drawing/2014/main" id="{B24E59ED-007D-4A23-961C-A4B3C58FC092}"/>
                  </a:ext>
                </a:extLst>
              </p:cNvPr>
              <p:cNvSpPr>
                <a:spLocks noEditPoints="1"/>
              </p:cNvSpPr>
              <p:nvPr/>
            </p:nvSpPr>
            <p:spPr bwMode="auto">
              <a:xfrm>
                <a:off x="-1453953" y="9368794"/>
                <a:ext cx="195745" cy="167781"/>
              </a:xfrm>
              <a:custGeom>
                <a:avLst/>
                <a:gdLst>
                  <a:gd name="T0" fmla="*/ 89 w 89"/>
                  <a:gd name="T1" fmla="*/ 13 h 76"/>
                  <a:gd name="T2" fmla="*/ 68 w 89"/>
                  <a:gd name="T3" fmla="*/ 13 h 76"/>
                  <a:gd name="T4" fmla="*/ 68 w 89"/>
                  <a:gd name="T5" fmla="*/ 4 h 76"/>
                  <a:gd name="T6" fmla="*/ 64 w 89"/>
                  <a:gd name="T7" fmla="*/ 0 h 76"/>
                  <a:gd name="T8" fmla="*/ 25 w 89"/>
                  <a:gd name="T9" fmla="*/ 0 h 76"/>
                  <a:gd name="T10" fmla="*/ 21 w 89"/>
                  <a:gd name="T11" fmla="*/ 4 h 76"/>
                  <a:gd name="T12" fmla="*/ 21 w 89"/>
                  <a:gd name="T13" fmla="*/ 13 h 76"/>
                  <a:gd name="T14" fmla="*/ 0 w 89"/>
                  <a:gd name="T15" fmla="*/ 13 h 76"/>
                  <a:gd name="T16" fmla="*/ 0 w 89"/>
                  <a:gd name="T17" fmla="*/ 76 h 76"/>
                  <a:gd name="T18" fmla="*/ 89 w 89"/>
                  <a:gd name="T19" fmla="*/ 76 h 76"/>
                  <a:gd name="T20" fmla="*/ 89 w 89"/>
                  <a:gd name="T21" fmla="*/ 13 h 76"/>
                  <a:gd name="T22" fmla="*/ 29 w 89"/>
                  <a:gd name="T23" fmla="*/ 8 h 76"/>
                  <a:gd name="T24" fmla="*/ 60 w 89"/>
                  <a:gd name="T25" fmla="*/ 8 h 76"/>
                  <a:gd name="T26" fmla="*/ 60 w 89"/>
                  <a:gd name="T27" fmla="*/ 13 h 76"/>
                  <a:gd name="T28" fmla="*/ 29 w 89"/>
                  <a:gd name="T29" fmla="*/ 13 h 76"/>
                  <a:gd name="T30" fmla="*/ 29 w 89"/>
                  <a:gd name="T31" fmla="*/ 8 h 76"/>
                  <a:gd name="T32" fmla="*/ 25 w 89"/>
                  <a:gd name="T33" fmla="*/ 21 h 76"/>
                  <a:gd name="T34" fmla="*/ 64 w 89"/>
                  <a:gd name="T35" fmla="*/ 21 h 76"/>
                  <a:gd name="T36" fmla="*/ 81 w 89"/>
                  <a:gd name="T37" fmla="*/ 21 h 76"/>
                  <a:gd name="T38" fmla="*/ 81 w 89"/>
                  <a:gd name="T39" fmla="*/ 31 h 76"/>
                  <a:gd name="T40" fmla="*/ 44 w 89"/>
                  <a:gd name="T41" fmla="*/ 41 h 76"/>
                  <a:gd name="T42" fmla="*/ 8 w 89"/>
                  <a:gd name="T43" fmla="*/ 31 h 76"/>
                  <a:gd name="T44" fmla="*/ 8 w 89"/>
                  <a:gd name="T45" fmla="*/ 21 h 76"/>
                  <a:gd name="T46" fmla="*/ 25 w 89"/>
                  <a:gd name="T47" fmla="*/ 21 h 76"/>
                  <a:gd name="T48" fmla="*/ 8 w 89"/>
                  <a:gd name="T49" fmla="*/ 67 h 76"/>
                  <a:gd name="T50" fmla="*/ 8 w 89"/>
                  <a:gd name="T51" fmla="*/ 39 h 76"/>
                  <a:gd name="T52" fmla="*/ 44 w 89"/>
                  <a:gd name="T53" fmla="*/ 50 h 76"/>
                  <a:gd name="T54" fmla="*/ 81 w 89"/>
                  <a:gd name="T55" fmla="*/ 39 h 76"/>
                  <a:gd name="T56" fmla="*/ 81 w 89"/>
                  <a:gd name="T57" fmla="*/ 67 h 76"/>
                  <a:gd name="T58" fmla="*/ 8 w 89"/>
                  <a:gd name="T59" fmla="*/ 6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 h="76">
                    <a:moveTo>
                      <a:pt x="89" y="13"/>
                    </a:moveTo>
                    <a:cubicBezTo>
                      <a:pt x="68" y="13"/>
                      <a:pt x="68" y="13"/>
                      <a:pt x="68" y="13"/>
                    </a:cubicBezTo>
                    <a:cubicBezTo>
                      <a:pt x="68" y="4"/>
                      <a:pt x="68" y="4"/>
                      <a:pt x="68" y="4"/>
                    </a:cubicBezTo>
                    <a:cubicBezTo>
                      <a:pt x="68" y="2"/>
                      <a:pt x="66" y="0"/>
                      <a:pt x="64" y="0"/>
                    </a:cubicBezTo>
                    <a:cubicBezTo>
                      <a:pt x="25" y="0"/>
                      <a:pt x="25" y="0"/>
                      <a:pt x="25" y="0"/>
                    </a:cubicBezTo>
                    <a:cubicBezTo>
                      <a:pt x="23" y="0"/>
                      <a:pt x="21" y="2"/>
                      <a:pt x="21" y="4"/>
                    </a:cubicBezTo>
                    <a:cubicBezTo>
                      <a:pt x="21" y="13"/>
                      <a:pt x="21" y="13"/>
                      <a:pt x="21" y="13"/>
                    </a:cubicBezTo>
                    <a:cubicBezTo>
                      <a:pt x="0" y="13"/>
                      <a:pt x="0" y="13"/>
                      <a:pt x="0" y="13"/>
                    </a:cubicBezTo>
                    <a:cubicBezTo>
                      <a:pt x="0" y="76"/>
                      <a:pt x="0" y="76"/>
                      <a:pt x="0" y="76"/>
                    </a:cubicBezTo>
                    <a:cubicBezTo>
                      <a:pt x="89" y="76"/>
                      <a:pt x="89" y="76"/>
                      <a:pt x="89" y="76"/>
                    </a:cubicBezTo>
                    <a:lnTo>
                      <a:pt x="89" y="13"/>
                    </a:lnTo>
                    <a:close/>
                    <a:moveTo>
                      <a:pt x="29" y="8"/>
                    </a:moveTo>
                    <a:cubicBezTo>
                      <a:pt x="60" y="8"/>
                      <a:pt x="60" y="8"/>
                      <a:pt x="60" y="8"/>
                    </a:cubicBezTo>
                    <a:cubicBezTo>
                      <a:pt x="60" y="13"/>
                      <a:pt x="60" y="13"/>
                      <a:pt x="60" y="13"/>
                    </a:cubicBezTo>
                    <a:cubicBezTo>
                      <a:pt x="29" y="13"/>
                      <a:pt x="29" y="13"/>
                      <a:pt x="29" y="13"/>
                    </a:cubicBezTo>
                    <a:lnTo>
                      <a:pt x="29" y="8"/>
                    </a:lnTo>
                    <a:close/>
                    <a:moveTo>
                      <a:pt x="25" y="21"/>
                    </a:moveTo>
                    <a:cubicBezTo>
                      <a:pt x="64" y="21"/>
                      <a:pt x="64" y="21"/>
                      <a:pt x="64" y="21"/>
                    </a:cubicBezTo>
                    <a:cubicBezTo>
                      <a:pt x="81" y="21"/>
                      <a:pt x="81" y="21"/>
                      <a:pt x="81" y="21"/>
                    </a:cubicBezTo>
                    <a:cubicBezTo>
                      <a:pt x="81" y="31"/>
                      <a:pt x="81" y="31"/>
                      <a:pt x="81" y="31"/>
                    </a:cubicBezTo>
                    <a:cubicBezTo>
                      <a:pt x="44" y="41"/>
                      <a:pt x="44" y="41"/>
                      <a:pt x="44" y="41"/>
                    </a:cubicBezTo>
                    <a:cubicBezTo>
                      <a:pt x="8" y="31"/>
                      <a:pt x="8" y="31"/>
                      <a:pt x="8" y="31"/>
                    </a:cubicBezTo>
                    <a:cubicBezTo>
                      <a:pt x="8" y="21"/>
                      <a:pt x="8" y="21"/>
                      <a:pt x="8" y="21"/>
                    </a:cubicBezTo>
                    <a:lnTo>
                      <a:pt x="25" y="21"/>
                    </a:lnTo>
                    <a:close/>
                    <a:moveTo>
                      <a:pt x="8" y="67"/>
                    </a:moveTo>
                    <a:cubicBezTo>
                      <a:pt x="8" y="39"/>
                      <a:pt x="8" y="39"/>
                      <a:pt x="8" y="39"/>
                    </a:cubicBezTo>
                    <a:cubicBezTo>
                      <a:pt x="44" y="50"/>
                      <a:pt x="44" y="50"/>
                      <a:pt x="44" y="50"/>
                    </a:cubicBezTo>
                    <a:cubicBezTo>
                      <a:pt x="81" y="39"/>
                      <a:pt x="81" y="39"/>
                      <a:pt x="81" y="39"/>
                    </a:cubicBezTo>
                    <a:cubicBezTo>
                      <a:pt x="81" y="67"/>
                      <a:pt x="81" y="67"/>
                      <a:pt x="81" y="67"/>
                    </a:cubicBezTo>
                    <a:lnTo>
                      <a:pt x="8"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41" name="Freeform 44">
                <a:extLst>
                  <a:ext uri="{FF2B5EF4-FFF2-40B4-BE49-F238E27FC236}">
                    <a16:creationId xmlns:a16="http://schemas.microsoft.com/office/drawing/2014/main" id="{85EFDA70-5A9D-42B8-AE1E-8CBC99867030}"/>
                  </a:ext>
                </a:extLst>
              </p:cNvPr>
              <p:cNvSpPr>
                <a:spLocks noEditPoints="1"/>
              </p:cNvSpPr>
              <p:nvPr/>
            </p:nvSpPr>
            <p:spPr bwMode="auto">
              <a:xfrm>
                <a:off x="-1565807" y="9312867"/>
                <a:ext cx="426447" cy="426447"/>
              </a:xfrm>
              <a:custGeom>
                <a:avLst/>
                <a:gdLst>
                  <a:gd name="T0" fmla="*/ 192 w 192"/>
                  <a:gd name="T1" fmla="*/ 0 h 192"/>
                  <a:gd name="T2" fmla="*/ 0 w 192"/>
                  <a:gd name="T3" fmla="*/ 0 h 192"/>
                  <a:gd name="T4" fmla="*/ 0 w 192"/>
                  <a:gd name="T5" fmla="*/ 192 h 192"/>
                  <a:gd name="T6" fmla="*/ 53 w 192"/>
                  <a:gd name="T7" fmla="*/ 192 h 192"/>
                  <a:gd name="T8" fmla="*/ 53 w 192"/>
                  <a:gd name="T9" fmla="*/ 192 h 192"/>
                  <a:gd name="T10" fmla="*/ 53 w 192"/>
                  <a:gd name="T11" fmla="*/ 192 h 192"/>
                  <a:gd name="T12" fmla="*/ 192 w 192"/>
                  <a:gd name="T13" fmla="*/ 192 h 192"/>
                  <a:gd name="T14" fmla="*/ 192 w 192"/>
                  <a:gd name="T15" fmla="*/ 0 h 192"/>
                  <a:gd name="T16" fmla="*/ 8 w 192"/>
                  <a:gd name="T17" fmla="*/ 182 h 192"/>
                  <a:gd name="T18" fmla="*/ 60 w 192"/>
                  <a:gd name="T19" fmla="*/ 131 h 192"/>
                  <a:gd name="T20" fmla="*/ 62 w 192"/>
                  <a:gd name="T21" fmla="*/ 129 h 192"/>
                  <a:gd name="T22" fmla="*/ 66 w 192"/>
                  <a:gd name="T23" fmla="*/ 126 h 192"/>
                  <a:gd name="T24" fmla="*/ 107 w 192"/>
                  <a:gd name="T25" fmla="*/ 126 h 192"/>
                  <a:gd name="T26" fmla="*/ 108 w 192"/>
                  <a:gd name="T27" fmla="*/ 126 h 192"/>
                  <a:gd name="T28" fmla="*/ 115 w 192"/>
                  <a:gd name="T29" fmla="*/ 128 h 192"/>
                  <a:gd name="T30" fmla="*/ 115 w 192"/>
                  <a:gd name="T31" fmla="*/ 135 h 192"/>
                  <a:gd name="T32" fmla="*/ 113 w 192"/>
                  <a:gd name="T33" fmla="*/ 136 h 192"/>
                  <a:gd name="T34" fmla="*/ 108 w 192"/>
                  <a:gd name="T35" fmla="*/ 137 h 192"/>
                  <a:gd name="T36" fmla="*/ 107 w 192"/>
                  <a:gd name="T37" fmla="*/ 136 h 192"/>
                  <a:gd name="T38" fmla="*/ 70 w 192"/>
                  <a:gd name="T39" fmla="*/ 136 h 192"/>
                  <a:gd name="T40" fmla="*/ 70 w 192"/>
                  <a:gd name="T41" fmla="*/ 145 h 192"/>
                  <a:gd name="T42" fmla="*/ 107 w 192"/>
                  <a:gd name="T43" fmla="*/ 145 h 192"/>
                  <a:gd name="T44" fmla="*/ 108 w 192"/>
                  <a:gd name="T45" fmla="*/ 145 h 192"/>
                  <a:gd name="T46" fmla="*/ 112 w 192"/>
                  <a:gd name="T47" fmla="*/ 145 h 192"/>
                  <a:gd name="T48" fmla="*/ 117 w 192"/>
                  <a:gd name="T49" fmla="*/ 144 h 192"/>
                  <a:gd name="T50" fmla="*/ 133 w 192"/>
                  <a:gd name="T51" fmla="*/ 132 h 192"/>
                  <a:gd name="T52" fmla="*/ 161 w 192"/>
                  <a:gd name="T53" fmla="*/ 104 h 192"/>
                  <a:gd name="T54" fmla="*/ 162 w 192"/>
                  <a:gd name="T55" fmla="*/ 103 h 192"/>
                  <a:gd name="T56" fmla="*/ 167 w 192"/>
                  <a:gd name="T57" fmla="*/ 101 h 192"/>
                  <a:gd name="T58" fmla="*/ 169 w 192"/>
                  <a:gd name="T59" fmla="*/ 103 h 192"/>
                  <a:gd name="T60" fmla="*/ 169 w 192"/>
                  <a:gd name="T61" fmla="*/ 110 h 192"/>
                  <a:gd name="T62" fmla="*/ 155 w 192"/>
                  <a:gd name="T63" fmla="*/ 124 h 192"/>
                  <a:gd name="T64" fmla="*/ 126 w 192"/>
                  <a:gd name="T65" fmla="*/ 153 h 192"/>
                  <a:gd name="T66" fmla="*/ 125 w 192"/>
                  <a:gd name="T67" fmla="*/ 153 h 192"/>
                  <a:gd name="T68" fmla="*/ 113 w 192"/>
                  <a:gd name="T69" fmla="*/ 159 h 192"/>
                  <a:gd name="T70" fmla="*/ 75 w 192"/>
                  <a:gd name="T71" fmla="*/ 159 h 192"/>
                  <a:gd name="T72" fmla="*/ 50 w 192"/>
                  <a:gd name="T73" fmla="*/ 184 h 192"/>
                  <a:gd name="T74" fmla="*/ 8 w 192"/>
                  <a:gd name="T75" fmla="*/ 184 h 192"/>
                  <a:gd name="T76" fmla="*/ 8 w 192"/>
                  <a:gd name="T77" fmla="*/ 182 h 192"/>
                  <a:gd name="T78" fmla="*/ 184 w 192"/>
                  <a:gd name="T79" fmla="*/ 184 h 192"/>
                  <a:gd name="T80" fmla="*/ 62 w 192"/>
                  <a:gd name="T81" fmla="*/ 184 h 192"/>
                  <a:gd name="T82" fmla="*/ 79 w 192"/>
                  <a:gd name="T83" fmla="*/ 167 h 192"/>
                  <a:gd name="T84" fmla="*/ 113 w 192"/>
                  <a:gd name="T85" fmla="*/ 167 h 192"/>
                  <a:gd name="T86" fmla="*/ 131 w 192"/>
                  <a:gd name="T87" fmla="*/ 158 h 192"/>
                  <a:gd name="T88" fmla="*/ 132 w 192"/>
                  <a:gd name="T89" fmla="*/ 158 h 192"/>
                  <a:gd name="T90" fmla="*/ 161 w 192"/>
                  <a:gd name="T91" fmla="*/ 130 h 192"/>
                  <a:gd name="T92" fmla="*/ 175 w 192"/>
                  <a:gd name="T93" fmla="*/ 116 h 192"/>
                  <a:gd name="T94" fmla="*/ 176 w 192"/>
                  <a:gd name="T95" fmla="*/ 97 h 192"/>
                  <a:gd name="T96" fmla="*/ 167 w 192"/>
                  <a:gd name="T97" fmla="*/ 93 h 192"/>
                  <a:gd name="T98" fmla="*/ 156 w 192"/>
                  <a:gd name="T99" fmla="*/ 97 h 192"/>
                  <a:gd name="T100" fmla="*/ 155 w 192"/>
                  <a:gd name="T101" fmla="*/ 98 h 192"/>
                  <a:gd name="T102" fmla="*/ 127 w 192"/>
                  <a:gd name="T103" fmla="*/ 126 h 192"/>
                  <a:gd name="T104" fmla="*/ 124 w 192"/>
                  <a:gd name="T105" fmla="*/ 129 h 192"/>
                  <a:gd name="T106" fmla="*/ 122 w 192"/>
                  <a:gd name="T107" fmla="*/ 124 h 192"/>
                  <a:gd name="T108" fmla="*/ 107 w 192"/>
                  <a:gd name="T109" fmla="*/ 118 h 192"/>
                  <a:gd name="T110" fmla="*/ 66 w 192"/>
                  <a:gd name="T111" fmla="*/ 118 h 192"/>
                  <a:gd name="T112" fmla="*/ 56 w 192"/>
                  <a:gd name="T113" fmla="*/ 123 h 192"/>
                  <a:gd name="T114" fmla="*/ 54 w 192"/>
                  <a:gd name="T115" fmla="*/ 125 h 192"/>
                  <a:gd name="T116" fmla="*/ 8 w 192"/>
                  <a:gd name="T117" fmla="*/ 171 h 192"/>
                  <a:gd name="T118" fmla="*/ 8 w 192"/>
                  <a:gd name="T119" fmla="*/ 8 h 192"/>
                  <a:gd name="T120" fmla="*/ 184 w 192"/>
                  <a:gd name="T121" fmla="*/ 8 h 192"/>
                  <a:gd name="T122" fmla="*/ 184 w 192"/>
                  <a:gd name="T123" fmla="*/ 18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2" h="192">
                    <a:moveTo>
                      <a:pt x="192" y="0"/>
                    </a:moveTo>
                    <a:cubicBezTo>
                      <a:pt x="0" y="0"/>
                      <a:pt x="0" y="0"/>
                      <a:pt x="0" y="0"/>
                    </a:cubicBezTo>
                    <a:cubicBezTo>
                      <a:pt x="0" y="192"/>
                      <a:pt x="0" y="192"/>
                      <a:pt x="0" y="192"/>
                    </a:cubicBezTo>
                    <a:cubicBezTo>
                      <a:pt x="53" y="192"/>
                      <a:pt x="53" y="192"/>
                      <a:pt x="53" y="192"/>
                    </a:cubicBezTo>
                    <a:cubicBezTo>
                      <a:pt x="53" y="192"/>
                      <a:pt x="53" y="192"/>
                      <a:pt x="53" y="192"/>
                    </a:cubicBezTo>
                    <a:cubicBezTo>
                      <a:pt x="53" y="192"/>
                      <a:pt x="53" y="192"/>
                      <a:pt x="53" y="192"/>
                    </a:cubicBezTo>
                    <a:cubicBezTo>
                      <a:pt x="192" y="192"/>
                      <a:pt x="192" y="192"/>
                      <a:pt x="192" y="192"/>
                    </a:cubicBezTo>
                    <a:lnTo>
                      <a:pt x="192" y="0"/>
                    </a:lnTo>
                    <a:close/>
                    <a:moveTo>
                      <a:pt x="8" y="182"/>
                    </a:moveTo>
                    <a:cubicBezTo>
                      <a:pt x="15" y="175"/>
                      <a:pt x="56" y="135"/>
                      <a:pt x="60" y="131"/>
                    </a:cubicBezTo>
                    <a:cubicBezTo>
                      <a:pt x="60" y="130"/>
                      <a:pt x="61" y="129"/>
                      <a:pt x="62" y="129"/>
                    </a:cubicBezTo>
                    <a:cubicBezTo>
                      <a:pt x="64" y="126"/>
                      <a:pt x="64" y="126"/>
                      <a:pt x="66" y="126"/>
                    </a:cubicBezTo>
                    <a:cubicBezTo>
                      <a:pt x="107" y="126"/>
                      <a:pt x="107" y="126"/>
                      <a:pt x="107" y="126"/>
                    </a:cubicBezTo>
                    <a:cubicBezTo>
                      <a:pt x="108" y="126"/>
                      <a:pt x="108" y="126"/>
                      <a:pt x="108" y="126"/>
                    </a:cubicBezTo>
                    <a:cubicBezTo>
                      <a:pt x="108" y="126"/>
                      <a:pt x="113" y="125"/>
                      <a:pt x="115" y="128"/>
                    </a:cubicBezTo>
                    <a:cubicBezTo>
                      <a:pt x="116" y="130"/>
                      <a:pt x="116" y="133"/>
                      <a:pt x="115" y="135"/>
                    </a:cubicBezTo>
                    <a:cubicBezTo>
                      <a:pt x="114" y="135"/>
                      <a:pt x="114" y="136"/>
                      <a:pt x="113" y="136"/>
                    </a:cubicBezTo>
                    <a:cubicBezTo>
                      <a:pt x="111" y="137"/>
                      <a:pt x="110" y="137"/>
                      <a:pt x="108" y="137"/>
                    </a:cubicBezTo>
                    <a:cubicBezTo>
                      <a:pt x="108" y="136"/>
                      <a:pt x="107" y="136"/>
                      <a:pt x="107" y="136"/>
                    </a:cubicBezTo>
                    <a:cubicBezTo>
                      <a:pt x="70" y="136"/>
                      <a:pt x="70" y="136"/>
                      <a:pt x="70" y="136"/>
                    </a:cubicBezTo>
                    <a:cubicBezTo>
                      <a:pt x="70" y="145"/>
                      <a:pt x="70" y="145"/>
                      <a:pt x="70" y="145"/>
                    </a:cubicBezTo>
                    <a:cubicBezTo>
                      <a:pt x="107" y="145"/>
                      <a:pt x="107" y="145"/>
                      <a:pt x="107" y="145"/>
                    </a:cubicBezTo>
                    <a:cubicBezTo>
                      <a:pt x="107" y="145"/>
                      <a:pt x="107" y="145"/>
                      <a:pt x="108" y="145"/>
                    </a:cubicBezTo>
                    <a:cubicBezTo>
                      <a:pt x="109" y="145"/>
                      <a:pt x="111" y="145"/>
                      <a:pt x="112" y="145"/>
                    </a:cubicBezTo>
                    <a:cubicBezTo>
                      <a:pt x="114" y="145"/>
                      <a:pt x="115" y="144"/>
                      <a:pt x="117" y="144"/>
                    </a:cubicBezTo>
                    <a:cubicBezTo>
                      <a:pt x="121" y="142"/>
                      <a:pt x="126" y="139"/>
                      <a:pt x="133" y="132"/>
                    </a:cubicBezTo>
                    <a:cubicBezTo>
                      <a:pt x="144" y="119"/>
                      <a:pt x="156" y="108"/>
                      <a:pt x="161" y="104"/>
                    </a:cubicBezTo>
                    <a:cubicBezTo>
                      <a:pt x="162" y="103"/>
                      <a:pt x="162" y="103"/>
                      <a:pt x="162" y="103"/>
                    </a:cubicBezTo>
                    <a:cubicBezTo>
                      <a:pt x="163" y="102"/>
                      <a:pt x="165" y="101"/>
                      <a:pt x="167" y="101"/>
                    </a:cubicBezTo>
                    <a:cubicBezTo>
                      <a:pt x="168" y="101"/>
                      <a:pt x="169" y="102"/>
                      <a:pt x="169" y="103"/>
                    </a:cubicBezTo>
                    <a:cubicBezTo>
                      <a:pt x="172" y="106"/>
                      <a:pt x="169" y="110"/>
                      <a:pt x="169" y="110"/>
                    </a:cubicBezTo>
                    <a:cubicBezTo>
                      <a:pt x="168" y="111"/>
                      <a:pt x="162" y="117"/>
                      <a:pt x="155" y="124"/>
                    </a:cubicBezTo>
                    <a:cubicBezTo>
                      <a:pt x="143" y="135"/>
                      <a:pt x="128" y="150"/>
                      <a:pt x="126" y="153"/>
                    </a:cubicBezTo>
                    <a:cubicBezTo>
                      <a:pt x="125" y="153"/>
                      <a:pt x="125" y="153"/>
                      <a:pt x="125" y="153"/>
                    </a:cubicBezTo>
                    <a:cubicBezTo>
                      <a:pt x="123" y="155"/>
                      <a:pt x="120" y="159"/>
                      <a:pt x="113" y="159"/>
                    </a:cubicBezTo>
                    <a:cubicBezTo>
                      <a:pt x="75" y="159"/>
                      <a:pt x="75" y="159"/>
                      <a:pt x="75" y="159"/>
                    </a:cubicBezTo>
                    <a:cubicBezTo>
                      <a:pt x="50" y="184"/>
                      <a:pt x="50" y="184"/>
                      <a:pt x="50" y="184"/>
                    </a:cubicBezTo>
                    <a:cubicBezTo>
                      <a:pt x="8" y="184"/>
                      <a:pt x="8" y="184"/>
                      <a:pt x="8" y="184"/>
                    </a:cubicBezTo>
                    <a:lnTo>
                      <a:pt x="8" y="182"/>
                    </a:lnTo>
                    <a:close/>
                    <a:moveTo>
                      <a:pt x="184" y="184"/>
                    </a:moveTo>
                    <a:cubicBezTo>
                      <a:pt x="62" y="184"/>
                      <a:pt x="62" y="184"/>
                      <a:pt x="62" y="184"/>
                    </a:cubicBezTo>
                    <a:cubicBezTo>
                      <a:pt x="79" y="167"/>
                      <a:pt x="79" y="167"/>
                      <a:pt x="79" y="167"/>
                    </a:cubicBezTo>
                    <a:cubicBezTo>
                      <a:pt x="113" y="167"/>
                      <a:pt x="113" y="167"/>
                      <a:pt x="113" y="167"/>
                    </a:cubicBezTo>
                    <a:cubicBezTo>
                      <a:pt x="123" y="167"/>
                      <a:pt x="129" y="161"/>
                      <a:pt x="131" y="158"/>
                    </a:cubicBezTo>
                    <a:cubicBezTo>
                      <a:pt x="132" y="158"/>
                      <a:pt x="132" y="158"/>
                      <a:pt x="132" y="158"/>
                    </a:cubicBezTo>
                    <a:cubicBezTo>
                      <a:pt x="134" y="156"/>
                      <a:pt x="149" y="141"/>
                      <a:pt x="161" y="130"/>
                    </a:cubicBezTo>
                    <a:cubicBezTo>
                      <a:pt x="168" y="123"/>
                      <a:pt x="174" y="117"/>
                      <a:pt x="175" y="116"/>
                    </a:cubicBezTo>
                    <a:cubicBezTo>
                      <a:pt x="178" y="112"/>
                      <a:pt x="181" y="104"/>
                      <a:pt x="176" y="97"/>
                    </a:cubicBezTo>
                    <a:cubicBezTo>
                      <a:pt x="174" y="95"/>
                      <a:pt x="171" y="93"/>
                      <a:pt x="167" y="93"/>
                    </a:cubicBezTo>
                    <a:cubicBezTo>
                      <a:pt x="163" y="93"/>
                      <a:pt x="158" y="95"/>
                      <a:pt x="156" y="97"/>
                    </a:cubicBezTo>
                    <a:cubicBezTo>
                      <a:pt x="155" y="98"/>
                      <a:pt x="155" y="98"/>
                      <a:pt x="155" y="98"/>
                    </a:cubicBezTo>
                    <a:cubicBezTo>
                      <a:pt x="150" y="102"/>
                      <a:pt x="138" y="114"/>
                      <a:pt x="127" y="126"/>
                    </a:cubicBezTo>
                    <a:cubicBezTo>
                      <a:pt x="126" y="127"/>
                      <a:pt x="125" y="128"/>
                      <a:pt x="124" y="129"/>
                    </a:cubicBezTo>
                    <a:cubicBezTo>
                      <a:pt x="123" y="128"/>
                      <a:pt x="123" y="126"/>
                      <a:pt x="122" y="124"/>
                    </a:cubicBezTo>
                    <a:cubicBezTo>
                      <a:pt x="119" y="118"/>
                      <a:pt x="111" y="117"/>
                      <a:pt x="107" y="118"/>
                    </a:cubicBezTo>
                    <a:cubicBezTo>
                      <a:pt x="66" y="118"/>
                      <a:pt x="66" y="118"/>
                      <a:pt x="66" y="118"/>
                    </a:cubicBezTo>
                    <a:cubicBezTo>
                      <a:pt x="61" y="118"/>
                      <a:pt x="58" y="120"/>
                      <a:pt x="56" y="123"/>
                    </a:cubicBezTo>
                    <a:cubicBezTo>
                      <a:pt x="55" y="124"/>
                      <a:pt x="55" y="124"/>
                      <a:pt x="54" y="125"/>
                    </a:cubicBezTo>
                    <a:cubicBezTo>
                      <a:pt x="51" y="128"/>
                      <a:pt x="22" y="157"/>
                      <a:pt x="8" y="171"/>
                    </a:cubicBezTo>
                    <a:cubicBezTo>
                      <a:pt x="8" y="8"/>
                      <a:pt x="8" y="8"/>
                      <a:pt x="8" y="8"/>
                    </a:cubicBezTo>
                    <a:cubicBezTo>
                      <a:pt x="184" y="8"/>
                      <a:pt x="184" y="8"/>
                      <a:pt x="184" y="8"/>
                    </a:cubicBezTo>
                    <a:lnTo>
                      <a:pt x="184" y="1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grpSp>
        <p:nvGrpSpPr>
          <p:cNvPr id="11" name="Group 10">
            <a:extLst>
              <a:ext uri="{FF2B5EF4-FFF2-40B4-BE49-F238E27FC236}">
                <a16:creationId xmlns:a16="http://schemas.microsoft.com/office/drawing/2014/main" id="{DD3B5CF2-CC10-4B05-9080-B136A71A11CC}"/>
              </a:ext>
            </a:extLst>
          </p:cNvPr>
          <p:cNvGrpSpPr/>
          <p:nvPr/>
        </p:nvGrpSpPr>
        <p:grpSpPr>
          <a:xfrm>
            <a:off x="1" y="4725028"/>
            <a:ext cx="732128" cy="368300"/>
            <a:chOff x="1" y="4716212"/>
            <a:chExt cx="732128" cy="368300"/>
          </a:xfrm>
        </p:grpSpPr>
        <p:sp>
          <p:nvSpPr>
            <p:cNvPr id="50" name="Rectangle 49">
              <a:extLst>
                <a:ext uri="{FF2B5EF4-FFF2-40B4-BE49-F238E27FC236}">
                  <a16:creationId xmlns:a16="http://schemas.microsoft.com/office/drawing/2014/main" id="{CBC09BC4-5956-4B3A-8929-01C61FCFB64A}"/>
                </a:ext>
              </a:extLst>
            </p:cNvPr>
            <p:cNvSpPr/>
            <p:nvPr/>
          </p:nvSpPr>
          <p:spPr>
            <a:xfrm>
              <a:off x="1" y="4716212"/>
              <a:ext cx="732128" cy="368300"/>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bIns="0"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542" name="Group 1541">
              <a:extLst>
                <a:ext uri="{FF2B5EF4-FFF2-40B4-BE49-F238E27FC236}">
                  <a16:creationId xmlns:a16="http://schemas.microsoft.com/office/drawing/2014/main" id="{B0CD5C4A-97A8-4DDF-8EF2-21D390295FEF}"/>
                </a:ext>
              </a:extLst>
            </p:cNvPr>
            <p:cNvGrpSpPr>
              <a:grpSpLocks noChangeAspect="1"/>
            </p:cNvGrpSpPr>
            <p:nvPr/>
          </p:nvGrpSpPr>
          <p:grpSpPr>
            <a:xfrm>
              <a:off x="407988" y="4779972"/>
              <a:ext cx="240781" cy="240781"/>
              <a:chOff x="6486082" y="3429000"/>
              <a:chExt cx="426447" cy="426447"/>
            </a:xfrm>
            <a:solidFill>
              <a:schemeClr val="bg1"/>
            </a:solidFill>
          </p:grpSpPr>
          <p:sp>
            <p:nvSpPr>
              <p:cNvPr id="1543" name="Freeform 30">
                <a:extLst>
                  <a:ext uri="{FF2B5EF4-FFF2-40B4-BE49-F238E27FC236}">
                    <a16:creationId xmlns:a16="http://schemas.microsoft.com/office/drawing/2014/main" id="{A64D4BF1-F006-4D2A-B5DD-FBE1850A37E6}"/>
                  </a:ext>
                </a:extLst>
              </p:cNvPr>
              <p:cNvSpPr>
                <a:spLocks noEditPoints="1"/>
              </p:cNvSpPr>
              <p:nvPr/>
            </p:nvSpPr>
            <p:spPr bwMode="auto">
              <a:xfrm>
                <a:off x="6486082" y="3429000"/>
                <a:ext cx="426447" cy="426447"/>
              </a:xfrm>
              <a:custGeom>
                <a:avLst/>
                <a:gdLst>
                  <a:gd name="T0" fmla="*/ 0 w 61"/>
                  <a:gd name="T1" fmla="*/ 0 h 61"/>
                  <a:gd name="T2" fmla="*/ 0 w 61"/>
                  <a:gd name="T3" fmla="*/ 61 h 61"/>
                  <a:gd name="T4" fmla="*/ 61 w 61"/>
                  <a:gd name="T5" fmla="*/ 61 h 61"/>
                  <a:gd name="T6" fmla="*/ 61 w 61"/>
                  <a:gd name="T7" fmla="*/ 0 h 61"/>
                  <a:gd name="T8" fmla="*/ 0 w 61"/>
                  <a:gd name="T9" fmla="*/ 0 h 61"/>
                  <a:gd name="T10" fmla="*/ 58 w 61"/>
                  <a:gd name="T11" fmla="*/ 58 h 61"/>
                  <a:gd name="T12" fmla="*/ 3 w 61"/>
                  <a:gd name="T13" fmla="*/ 58 h 61"/>
                  <a:gd name="T14" fmla="*/ 3 w 61"/>
                  <a:gd name="T15" fmla="*/ 3 h 61"/>
                  <a:gd name="T16" fmla="*/ 58 w 61"/>
                  <a:gd name="T17" fmla="*/ 3 h 61"/>
                  <a:gd name="T18" fmla="*/ 58 w 61"/>
                  <a:gd name="T19" fmla="*/ 5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1">
                    <a:moveTo>
                      <a:pt x="0" y="0"/>
                    </a:moveTo>
                    <a:lnTo>
                      <a:pt x="0" y="61"/>
                    </a:lnTo>
                    <a:lnTo>
                      <a:pt x="61" y="61"/>
                    </a:lnTo>
                    <a:lnTo>
                      <a:pt x="61" y="0"/>
                    </a:lnTo>
                    <a:lnTo>
                      <a:pt x="0" y="0"/>
                    </a:lnTo>
                    <a:close/>
                    <a:moveTo>
                      <a:pt x="58" y="58"/>
                    </a:moveTo>
                    <a:lnTo>
                      <a:pt x="3" y="58"/>
                    </a:lnTo>
                    <a:lnTo>
                      <a:pt x="3" y="3"/>
                    </a:lnTo>
                    <a:lnTo>
                      <a:pt x="58" y="3"/>
                    </a:lnTo>
                    <a:lnTo>
                      <a:pt x="58"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44" name="Freeform 31">
                <a:extLst>
                  <a:ext uri="{FF2B5EF4-FFF2-40B4-BE49-F238E27FC236}">
                    <a16:creationId xmlns:a16="http://schemas.microsoft.com/office/drawing/2014/main" id="{D7090511-237F-4439-A371-7BA01CB30FD3}"/>
                  </a:ext>
                </a:extLst>
              </p:cNvPr>
              <p:cNvSpPr>
                <a:spLocks noEditPoints="1"/>
              </p:cNvSpPr>
              <p:nvPr/>
            </p:nvSpPr>
            <p:spPr bwMode="auto">
              <a:xfrm>
                <a:off x="6514045" y="3470945"/>
                <a:ext cx="370519" cy="335563"/>
              </a:xfrm>
              <a:custGeom>
                <a:avLst/>
                <a:gdLst>
                  <a:gd name="T0" fmla="*/ 27 w 53"/>
                  <a:gd name="T1" fmla="*/ 48 h 48"/>
                  <a:gd name="T2" fmla="*/ 53 w 53"/>
                  <a:gd name="T3" fmla="*/ 32 h 48"/>
                  <a:gd name="T4" fmla="*/ 47 w 53"/>
                  <a:gd name="T5" fmla="*/ 28 h 48"/>
                  <a:gd name="T6" fmla="*/ 53 w 53"/>
                  <a:gd name="T7" fmla="*/ 24 h 48"/>
                  <a:gd name="T8" fmla="*/ 47 w 53"/>
                  <a:gd name="T9" fmla="*/ 20 h 48"/>
                  <a:gd name="T10" fmla="*/ 53 w 53"/>
                  <a:gd name="T11" fmla="*/ 16 h 48"/>
                  <a:gd name="T12" fmla="*/ 26 w 53"/>
                  <a:gd name="T13" fmla="*/ 0 h 48"/>
                  <a:gd name="T14" fmla="*/ 0 w 53"/>
                  <a:gd name="T15" fmla="*/ 16 h 48"/>
                  <a:gd name="T16" fmla="*/ 6 w 53"/>
                  <a:gd name="T17" fmla="*/ 20 h 48"/>
                  <a:gd name="T18" fmla="*/ 0 w 53"/>
                  <a:gd name="T19" fmla="*/ 24 h 48"/>
                  <a:gd name="T20" fmla="*/ 6 w 53"/>
                  <a:gd name="T21" fmla="*/ 28 h 48"/>
                  <a:gd name="T22" fmla="*/ 0 w 53"/>
                  <a:gd name="T23" fmla="*/ 32 h 48"/>
                  <a:gd name="T24" fmla="*/ 27 w 53"/>
                  <a:gd name="T25" fmla="*/ 48 h 48"/>
                  <a:gd name="T26" fmla="*/ 27 w 53"/>
                  <a:gd name="T27" fmla="*/ 3 h 48"/>
                  <a:gd name="T28" fmla="*/ 49 w 53"/>
                  <a:gd name="T29" fmla="*/ 16 h 48"/>
                  <a:gd name="T30" fmla="*/ 26 w 53"/>
                  <a:gd name="T31" fmla="*/ 30 h 48"/>
                  <a:gd name="T32" fmla="*/ 4 w 53"/>
                  <a:gd name="T33" fmla="*/ 16 h 48"/>
                  <a:gd name="T34" fmla="*/ 27 w 53"/>
                  <a:gd name="T35" fmla="*/ 3 h 48"/>
                  <a:gd name="T36" fmla="*/ 8 w 53"/>
                  <a:gd name="T37" fmla="*/ 22 h 48"/>
                  <a:gd name="T38" fmla="*/ 27 w 53"/>
                  <a:gd name="T39" fmla="*/ 33 h 48"/>
                  <a:gd name="T40" fmla="*/ 45 w 53"/>
                  <a:gd name="T41" fmla="*/ 22 h 48"/>
                  <a:gd name="T42" fmla="*/ 49 w 53"/>
                  <a:gd name="T43" fmla="*/ 24 h 48"/>
                  <a:gd name="T44" fmla="*/ 26 w 53"/>
                  <a:gd name="T45" fmla="*/ 38 h 48"/>
                  <a:gd name="T46" fmla="*/ 4 w 53"/>
                  <a:gd name="T47" fmla="*/ 24 h 48"/>
                  <a:gd name="T48" fmla="*/ 8 w 53"/>
                  <a:gd name="T49" fmla="*/ 22 h 48"/>
                  <a:gd name="T50" fmla="*/ 27 w 53"/>
                  <a:gd name="T51" fmla="*/ 40 h 48"/>
                  <a:gd name="T52" fmla="*/ 45 w 53"/>
                  <a:gd name="T53" fmla="*/ 29 h 48"/>
                  <a:gd name="T54" fmla="*/ 49 w 53"/>
                  <a:gd name="T55" fmla="*/ 32 h 48"/>
                  <a:gd name="T56" fmla="*/ 26 w 53"/>
                  <a:gd name="T57" fmla="*/ 45 h 48"/>
                  <a:gd name="T58" fmla="*/ 4 w 53"/>
                  <a:gd name="T59" fmla="*/ 32 h 48"/>
                  <a:gd name="T60" fmla="*/ 8 w 53"/>
                  <a:gd name="T61" fmla="*/ 29 h 48"/>
                  <a:gd name="T62" fmla="*/ 27 w 53"/>
                  <a:gd name="T63"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48">
                    <a:moveTo>
                      <a:pt x="27" y="48"/>
                    </a:moveTo>
                    <a:lnTo>
                      <a:pt x="53" y="32"/>
                    </a:lnTo>
                    <a:lnTo>
                      <a:pt x="47" y="28"/>
                    </a:lnTo>
                    <a:lnTo>
                      <a:pt x="53" y="24"/>
                    </a:lnTo>
                    <a:lnTo>
                      <a:pt x="47" y="20"/>
                    </a:lnTo>
                    <a:lnTo>
                      <a:pt x="53" y="16"/>
                    </a:lnTo>
                    <a:lnTo>
                      <a:pt x="26" y="0"/>
                    </a:lnTo>
                    <a:lnTo>
                      <a:pt x="0" y="16"/>
                    </a:lnTo>
                    <a:lnTo>
                      <a:pt x="6" y="20"/>
                    </a:lnTo>
                    <a:lnTo>
                      <a:pt x="0" y="24"/>
                    </a:lnTo>
                    <a:lnTo>
                      <a:pt x="6" y="28"/>
                    </a:lnTo>
                    <a:lnTo>
                      <a:pt x="0" y="32"/>
                    </a:lnTo>
                    <a:lnTo>
                      <a:pt x="27" y="48"/>
                    </a:lnTo>
                    <a:close/>
                    <a:moveTo>
                      <a:pt x="27" y="3"/>
                    </a:moveTo>
                    <a:lnTo>
                      <a:pt x="49" y="16"/>
                    </a:lnTo>
                    <a:lnTo>
                      <a:pt x="26" y="30"/>
                    </a:lnTo>
                    <a:lnTo>
                      <a:pt x="4" y="16"/>
                    </a:lnTo>
                    <a:lnTo>
                      <a:pt x="27" y="3"/>
                    </a:lnTo>
                    <a:close/>
                    <a:moveTo>
                      <a:pt x="8" y="22"/>
                    </a:moveTo>
                    <a:lnTo>
                      <a:pt x="27" y="33"/>
                    </a:lnTo>
                    <a:lnTo>
                      <a:pt x="45" y="22"/>
                    </a:lnTo>
                    <a:lnTo>
                      <a:pt x="49" y="24"/>
                    </a:lnTo>
                    <a:lnTo>
                      <a:pt x="26" y="38"/>
                    </a:lnTo>
                    <a:lnTo>
                      <a:pt x="4" y="24"/>
                    </a:lnTo>
                    <a:lnTo>
                      <a:pt x="8" y="22"/>
                    </a:lnTo>
                    <a:close/>
                    <a:moveTo>
                      <a:pt x="27" y="40"/>
                    </a:moveTo>
                    <a:lnTo>
                      <a:pt x="45" y="29"/>
                    </a:lnTo>
                    <a:lnTo>
                      <a:pt x="49" y="32"/>
                    </a:lnTo>
                    <a:lnTo>
                      <a:pt x="26" y="45"/>
                    </a:lnTo>
                    <a:lnTo>
                      <a:pt x="4" y="32"/>
                    </a:lnTo>
                    <a:lnTo>
                      <a:pt x="8" y="29"/>
                    </a:lnTo>
                    <a:lnTo>
                      <a:pt x="27"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grpSp>
        <p:nvGrpSpPr>
          <p:cNvPr id="10" name="Group 9">
            <a:extLst>
              <a:ext uri="{FF2B5EF4-FFF2-40B4-BE49-F238E27FC236}">
                <a16:creationId xmlns:a16="http://schemas.microsoft.com/office/drawing/2014/main" id="{C5334451-DB11-4E93-9D79-63DA944D5BAE}"/>
              </a:ext>
            </a:extLst>
          </p:cNvPr>
          <p:cNvGrpSpPr/>
          <p:nvPr/>
        </p:nvGrpSpPr>
        <p:grpSpPr>
          <a:xfrm>
            <a:off x="1" y="5220908"/>
            <a:ext cx="732128" cy="368300"/>
            <a:chOff x="1" y="5280872"/>
            <a:chExt cx="732128" cy="368300"/>
          </a:xfrm>
        </p:grpSpPr>
        <p:sp>
          <p:nvSpPr>
            <p:cNvPr id="52" name="Rectangle 51">
              <a:extLst>
                <a:ext uri="{FF2B5EF4-FFF2-40B4-BE49-F238E27FC236}">
                  <a16:creationId xmlns:a16="http://schemas.microsoft.com/office/drawing/2014/main" id="{CB122CF5-D214-4D2D-96DD-04D2988442BB}"/>
                </a:ext>
              </a:extLst>
            </p:cNvPr>
            <p:cNvSpPr/>
            <p:nvPr/>
          </p:nvSpPr>
          <p:spPr>
            <a:xfrm>
              <a:off x="1" y="5280872"/>
              <a:ext cx="732128" cy="368300"/>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bIns="0"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545" name="Group 1544">
              <a:extLst>
                <a:ext uri="{FF2B5EF4-FFF2-40B4-BE49-F238E27FC236}">
                  <a16:creationId xmlns:a16="http://schemas.microsoft.com/office/drawing/2014/main" id="{75377C65-24C4-4226-A42C-035ACFB4A39F}"/>
                </a:ext>
              </a:extLst>
            </p:cNvPr>
            <p:cNvGrpSpPr>
              <a:grpSpLocks noChangeAspect="1"/>
            </p:cNvGrpSpPr>
            <p:nvPr/>
          </p:nvGrpSpPr>
          <p:grpSpPr>
            <a:xfrm>
              <a:off x="407988" y="5344632"/>
              <a:ext cx="240781" cy="240781"/>
              <a:chOff x="7256107" y="2730316"/>
              <a:chExt cx="478411" cy="475283"/>
            </a:xfrm>
            <a:solidFill>
              <a:schemeClr val="bg1"/>
            </a:solidFill>
          </p:grpSpPr>
          <p:sp>
            <p:nvSpPr>
              <p:cNvPr id="1546" name="Freeform 167">
                <a:extLst>
                  <a:ext uri="{FF2B5EF4-FFF2-40B4-BE49-F238E27FC236}">
                    <a16:creationId xmlns:a16="http://schemas.microsoft.com/office/drawing/2014/main" id="{5E52BD6F-BDD4-4F8F-BFB8-4F6774F73628}"/>
                  </a:ext>
                </a:extLst>
              </p:cNvPr>
              <p:cNvSpPr>
                <a:spLocks noEditPoints="1"/>
              </p:cNvSpPr>
              <p:nvPr/>
            </p:nvSpPr>
            <p:spPr bwMode="auto">
              <a:xfrm>
                <a:off x="7256107" y="2761585"/>
                <a:ext cx="478411" cy="444014"/>
              </a:xfrm>
              <a:custGeom>
                <a:avLst/>
                <a:gdLst>
                  <a:gd name="T0" fmla="*/ 144 w 153"/>
                  <a:gd name="T1" fmla="*/ 120 h 142"/>
                  <a:gd name="T2" fmla="*/ 144 w 153"/>
                  <a:gd name="T3" fmla="*/ 30 h 142"/>
                  <a:gd name="T4" fmla="*/ 127 w 153"/>
                  <a:gd name="T5" fmla="*/ 30 h 142"/>
                  <a:gd name="T6" fmla="*/ 127 w 153"/>
                  <a:gd name="T7" fmla="*/ 0 h 142"/>
                  <a:gd name="T8" fmla="*/ 70 w 153"/>
                  <a:gd name="T9" fmla="*/ 0 h 142"/>
                  <a:gd name="T10" fmla="*/ 70 w 153"/>
                  <a:gd name="T11" fmla="*/ 6 h 142"/>
                  <a:gd name="T12" fmla="*/ 120 w 153"/>
                  <a:gd name="T13" fmla="*/ 6 h 142"/>
                  <a:gd name="T14" fmla="*/ 120 w 153"/>
                  <a:gd name="T15" fmla="*/ 30 h 142"/>
                  <a:gd name="T16" fmla="*/ 70 w 153"/>
                  <a:gd name="T17" fmla="*/ 30 h 142"/>
                  <a:gd name="T18" fmla="*/ 70 w 153"/>
                  <a:gd name="T19" fmla="*/ 37 h 142"/>
                  <a:gd name="T20" fmla="*/ 138 w 153"/>
                  <a:gd name="T21" fmla="*/ 37 h 142"/>
                  <a:gd name="T22" fmla="*/ 138 w 153"/>
                  <a:gd name="T23" fmla="*/ 120 h 142"/>
                  <a:gd name="T24" fmla="*/ 135 w 153"/>
                  <a:gd name="T25" fmla="*/ 120 h 142"/>
                  <a:gd name="T26" fmla="*/ 133 w 153"/>
                  <a:gd name="T27" fmla="*/ 120 h 142"/>
                  <a:gd name="T28" fmla="*/ 88 w 153"/>
                  <a:gd name="T29" fmla="*/ 120 h 142"/>
                  <a:gd name="T30" fmla="*/ 84 w 153"/>
                  <a:gd name="T31" fmla="*/ 120 h 142"/>
                  <a:gd name="T32" fmla="*/ 15 w 153"/>
                  <a:gd name="T33" fmla="*/ 120 h 142"/>
                  <a:gd name="T34" fmla="*/ 15 w 153"/>
                  <a:gd name="T35" fmla="*/ 83 h 142"/>
                  <a:gd name="T36" fmla="*/ 9 w 153"/>
                  <a:gd name="T37" fmla="*/ 83 h 142"/>
                  <a:gd name="T38" fmla="*/ 9 w 153"/>
                  <a:gd name="T39" fmla="*/ 120 h 142"/>
                  <a:gd name="T40" fmla="*/ 0 w 153"/>
                  <a:gd name="T41" fmla="*/ 120 h 142"/>
                  <a:gd name="T42" fmla="*/ 0 w 153"/>
                  <a:gd name="T43" fmla="*/ 142 h 142"/>
                  <a:gd name="T44" fmla="*/ 153 w 153"/>
                  <a:gd name="T45" fmla="*/ 142 h 142"/>
                  <a:gd name="T46" fmla="*/ 153 w 153"/>
                  <a:gd name="T47" fmla="*/ 120 h 142"/>
                  <a:gd name="T48" fmla="*/ 144 w 153"/>
                  <a:gd name="T49" fmla="*/ 120 h 142"/>
                  <a:gd name="T50" fmla="*/ 146 w 153"/>
                  <a:gd name="T51" fmla="*/ 135 h 142"/>
                  <a:gd name="T52" fmla="*/ 7 w 153"/>
                  <a:gd name="T53" fmla="*/ 135 h 142"/>
                  <a:gd name="T54" fmla="*/ 7 w 153"/>
                  <a:gd name="T55" fmla="*/ 126 h 142"/>
                  <a:gd name="T56" fmla="*/ 84 w 153"/>
                  <a:gd name="T57" fmla="*/ 126 h 142"/>
                  <a:gd name="T58" fmla="*/ 88 w 153"/>
                  <a:gd name="T59" fmla="*/ 126 h 142"/>
                  <a:gd name="T60" fmla="*/ 133 w 153"/>
                  <a:gd name="T61" fmla="*/ 126 h 142"/>
                  <a:gd name="T62" fmla="*/ 135 w 153"/>
                  <a:gd name="T63" fmla="*/ 126 h 142"/>
                  <a:gd name="T64" fmla="*/ 146 w 153"/>
                  <a:gd name="T65" fmla="*/ 126 h 142"/>
                  <a:gd name="T66" fmla="*/ 146 w 153"/>
                  <a:gd name="T67" fmla="*/ 13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142">
                    <a:moveTo>
                      <a:pt x="144" y="120"/>
                    </a:moveTo>
                    <a:lnTo>
                      <a:pt x="144" y="30"/>
                    </a:lnTo>
                    <a:lnTo>
                      <a:pt x="127" y="30"/>
                    </a:lnTo>
                    <a:lnTo>
                      <a:pt x="127" y="0"/>
                    </a:lnTo>
                    <a:lnTo>
                      <a:pt x="70" y="0"/>
                    </a:lnTo>
                    <a:lnTo>
                      <a:pt x="70" y="6"/>
                    </a:lnTo>
                    <a:lnTo>
                      <a:pt x="120" y="6"/>
                    </a:lnTo>
                    <a:lnTo>
                      <a:pt x="120" y="30"/>
                    </a:lnTo>
                    <a:lnTo>
                      <a:pt x="70" y="30"/>
                    </a:lnTo>
                    <a:lnTo>
                      <a:pt x="70" y="37"/>
                    </a:lnTo>
                    <a:lnTo>
                      <a:pt x="138" y="37"/>
                    </a:lnTo>
                    <a:lnTo>
                      <a:pt x="138" y="120"/>
                    </a:lnTo>
                    <a:lnTo>
                      <a:pt x="135" y="120"/>
                    </a:lnTo>
                    <a:lnTo>
                      <a:pt x="133" y="120"/>
                    </a:lnTo>
                    <a:lnTo>
                      <a:pt x="88" y="120"/>
                    </a:lnTo>
                    <a:lnTo>
                      <a:pt x="84" y="120"/>
                    </a:lnTo>
                    <a:lnTo>
                      <a:pt x="15" y="120"/>
                    </a:lnTo>
                    <a:lnTo>
                      <a:pt x="15" y="83"/>
                    </a:lnTo>
                    <a:lnTo>
                      <a:pt x="9" y="83"/>
                    </a:lnTo>
                    <a:lnTo>
                      <a:pt x="9" y="120"/>
                    </a:lnTo>
                    <a:lnTo>
                      <a:pt x="0" y="120"/>
                    </a:lnTo>
                    <a:lnTo>
                      <a:pt x="0" y="142"/>
                    </a:lnTo>
                    <a:lnTo>
                      <a:pt x="153" y="142"/>
                    </a:lnTo>
                    <a:lnTo>
                      <a:pt x="153" y="120"/>
                    </a:lnTo>
                    <a:lnTo>
                      <a:pt x="144" y="120"/>
                    </a:lnTo>
                    <a:close/>
                    <a:moveTo>
                      <a:pt x="146" y="135"/>
                    </a:moveTo>
                    <a:lnTo>
                      <a:pt x="7" y="135"/>
                    </a:lnTo>
                    <a:lnTo>
                      <a:pt x="7" y="126"/>
                    </a:lnTo>
                    <a:lnTo>
                      <a:pt x="84" y="126"/>
                    </a:lnTo>
                    <a:lnTo>
                      <a:pt x="88" y="126"/>
                    </a:lnTo>
                    <a:lnTo>
                      <a:pt x="133" y="126"/>
                    </a:lnTo>
                    <a:lnTo>
                      <a:pt x="135" y="126"/>
                    </a:lnTo>
                    <a:lnTo>
                      <a:pt x="146" y="126"/>
                    </a:lnTo>
                    <a:lnTo>
                      <a:pt x="146"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47" name="Freeform 168">
                <a:extLst>
                  <a:ext uri="{FF2B5EF4-FFF2-40B4-BE49-F238E27FC236}">
                    <a16:creationId xmlns:a16="http://schemas.microsoft.com/office/drawing/2014/main" id="{1EC646DC-84AC-4221-A237-862B5DF2376E}"/>
                  </a:ext>
                </a:extLst>
              </p:cNvPr>
              <p:cNvSpPr>
                <a:spLocks noEditPoints="1"/>
              </p:cNvSpPr>
              <p:nvPr/>
            </p:nvSpPr>
            <p:spPr bwMode="auto">
              <a:xfrm>
                <a:off x="7324898" y="2902295"/>
                <a:ext cx="340829" cy="212627"/>
              </a:xfrm>
              <a:custGeom>
                <a:avLst/>
                <a:gdLst>
                  <a:gd name="T0" fmla="*/ 127 w 136"/>
                  <a:gd name="T1" fmla="*/ 58 h 86"/>
                  <a:gd name="T2" fmla="*/ 122 w 136"/>
                  <a:gd name="T3" fmla="*/ 55 h 86"/>
                  <a:gd name="T4" fmla="*/ 110 w 136"/>
                  <a:gd name="T5" fmla="*/ 51 h 86"/>
                  <a:gd name="T6" fmla="*/ 105 w 136"/>
                  <a:gd name="T7" fmla="*/ 52 h 86"/>
                  <a:gd name="T8" fmla="*/ 105 w 136"/>
                  <a:gd name="T9" fmla="*/ 53 h 86"/>
                  <a:gd name="T10" fmla="*/ 99 w 136"/>
                  <a:gd name="T11" fmla="*/ 53 h 86"/>
                  <a:gd name="T12" fmla="*/ 98 w 136"/>
                  <a:gd name="T13" fmla="*/ 52 h 86"/>
                  <a:gd name="T14" fmla="*/ 93 w 136"/>
                  <a:gd name="T15" fmla="*/ 51 h 86"/>
                  <a:gd name="T16" fmla="*/ 81 w 136"/>
                  <a:gd name="T17" fmla="*/ 55 h 86"/>
                  <a:gd name="T18" fmla="*/ 72 w 136"/>
                  <a:gd name="T19" fmla="*/ 62 h 86"/>
                  <a:gd name="T20" fmla="*/ 70 w 136"/>
                  <a:gd name="T21" fmla="*/ 78 h 86"/>
                  <a:gd name="T22" fmla="*/ 9 w 136"/>
                  <a:gd name="T23" fmla="*/ 78 h 86"/>
                  <a:gd name="T24" fmla="*/ 9 w 136"/>
                  <a:gd name="T25" fmla="*/ 49 h 86"/>
                  <a:gd name="T26" fmla="*/ 0 w 136"/>
                  <a:gd name="T27" fmla="*/ 49 h 86"/>
                  <a:gd name="T28" fmla="*/ 0 w 136"/>
                  <a:gd name="T29" fmla="*/ 86 h 86"/>
                  <a:gd name="T30" fmla="*/ 136 w 136"/>
                  <a:gd name="T31" fmla="*/ 86 h 86"/>
                  <a:gd name="T32" fmla="*/ 136 w 136"/>
                  <a:gd name="T33" fmla="*/ 0 h 86"/>
                  <a:gd name="T34" fmla="*/ 59 w 136"/>
                  <a:gd name="T35" fmla="*/ 0 h 86"/>
                  <a:gd name="T36" fmla="*/ 59 w 136"/>
                  <a:gd name="T37" fmla="*/ 8 h 86"/>
                  <a:gd name="T38" fmla="*/ 127 w 136"/>
                  <a:gd name="T39" fmla="*/ 8 h 86"/>
                  <a:gd name="T40" fmla="*/ 127 w 136"/>
                  <a:gd name="T41" fmla="*/ 58 h 86"/>
                  <a:gd name="T42" fmla="*/ 78 w 136"/>
                  <a:gd name="T43" fmla="*/ 78 h 86"/>
                  <a:gd name="T44" fmla="*/ 80 w 136"/>
                  <a:gd name="T45" fmla="*/ 65 h 86"/>
                  <a:gd name="T46" fmla="*/ 83 w 136"/>
                  <a:gd name="T47" fmla="*/ 62 h 86"/>
                  <a:gd name="T48" fmla="*/ 94 w 136"/>
                  <a:gd name="T49" fmla="*/ 59 h 86"/>
                  <a:gd name="T50" fmla="*/ 109 w 136"/>
                  <a:gd name="T51" fmla="*/ 59 h 86"/>
                  <a:gd name="T52" fmla="*/ 120 w 136"/>
                  <a:gd name="T53" fmla="*/ 62 h 86"/>
                  <a:gd name="T54" fmla="*/ 123 w 136"/>
                  <a:gd name="T55" fmla="*/ 65 h 86"/>
                  <a:gd name="T56" fmla="*/ 125 w 136"/>
                  <a:gd name="T57" fmla="*/ 78 h 86"/>
                  <a:gd name="T58" fmla="*/ 78 w 136"/>
                  <a:gd name="T59" fmla="*/ 7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86">
                    <a:moveTo>
                      <a:pt x="127" y="58"/>
                    </a:moveTo>
                    <a:cubicBezTo>
                      <a:pt x="126" y="56"/>
                      <a:pt x="124" y="55"/>
                      <a:pt x="122" y="55"/>
                    </a:cubicBezTo>
                    <a:cubicBezTo>
                      <a:pt x="110" y="51"/>
                      <a:pt x="110" y="51"/>
                      <a:pt x="110" y="51"/>
                    </a:cubicBezTo>
                    <a:cubicBezTo>
                      <a:pt x="108" y="51"/>
                      <a:pt x="107" y="51"/>
                      <a:pt x="105" y="52"/>
                    </a:cubicBezTo>
                    <a:cubicBezTo>
                      <a:pt x="105" y="53"/>
                      <a:pt x="105" y="53"/>
                      <a:pt x="105" y="53"/>
                    </a:cubicBezTo>
                    <a:cubicBezTo>
                      <a:pt x="103" y="54"/>
                      <a:pt x="100" y="54"/>
                      <a:pt x="99" y="53"/>
                    </a:cubicBezTo>
                    <a:cubicBezTo>
                      <a:pt x="98" y="52"/>
                      <a:pt x="98" y="52"/>
                      <a:pt x="98" y="52"/>
                    </a:cubicBezTo>
                    <a:cubicBezTo>
                      <a:pt x="96" y="51"/>
                      <a:pt x="95" y="51"/>
                      <a:pt x="93" y="51"/>
                    </a:cubicBezTo>
                    <a:cubicBezTo>
                      <a:pt x="81" y="55"/>
                      <a:pt x="81" y="55"/>
                      <a:pt x="81" y="55"/>
                    </a:cubicBezTo>
                    <a:cubicBezTo>
                      <a:pt x="77" y="56"/>
                      <a:pt x="74" y="59"/>
                      <a:pt x="72" y="62"/>
                    </a:cubicBezTo>
                    <a:cubicBezTo>
                      <a:pt x="70" y="78"/>
                      <a:pt x="70" y="78"/>
                      <a:pt x="70" y="78"/>
                    </a:cubicBezTo>
                    <a:cubicBezTo>
                      <a:pt x="9" y="78"/>
                      <a:pt x="9" y="78"/>
                      <a:pt x="9" y="78"/>
                    </a:cubicBezTo>
                    <a:cubicBezTo>
                      <a:pt x="9" y="49"/>
                      <a:pt x="9" y="49"/>
                      <a:pt x="9" y="49"/>
                    </a:cubicBezTo>
                    <a:cubicBezTo>
                      <a:pt x="0" y="49"/>
                      <a:pt x="0" y="49"/>
                      <a:pt x="0" y="49"/>
                    </a:cubicBezTo>
                    <a:cubicBezTo>
                      <a:pt x="0" y="86"/>
                      <a:pt x="0" y="86"/>
                      <a:pt x="0" y="86"/>
                    </a:cubicBezTo>
                    <a:cubicBezTo>
                      <a:pt x="136" y="86"/>
                      <a:pt x="136" y="86"/>
                      <a:pt x="136" y="86"/>
                    </a:cubicBezTo>
                    <a:cubicBezTo>
                      <a:pt x="136" y="0"/>
                      <a:pt x="136" y="0"/>
                      <a:pt x="136" y="0"/>
                    </a:cubicBezTo>
                    <a:cubicBezTo>
                      <a:pt x="59" y="0"/>
                      <a:pt x="59" y="0"/>
                      <a:pt x="59" y="0"/>
                    </a:cubicBezTo>
                    <a:cubicBezTo>
                      <a:pt x="59" y="8"/>
                      <a:pt x="59" y="8"/>
                      <a:pt x="59" y="8"/>
                    </a:cubicBezTo>
                    <a:cubicBezTo>
                      <a:pt x="127" y="8"/>
                      <a:pt x="127" y="8"/>
                      <a:pt x="127" y="8"/>
                    </a:cubicBezTo>
                    <a:lnTo>
                      <a:pt x="127" y="58"/>
                    </a:lnTo>
                    <a:close/>
                    <a:moveTo>
                      <a:pt x="78" y="78"/>
                    </a:moveTo>
                    <a:cubicBezTo>
                      <a:pt x="80" y="65"/>
                      <a:pt x="80" y="65"/>
                      <a:pt x="80" y="65"/>
                    </a:cubicBezTo>
                    <a:cubicBezTo>
                      <a:pt x="80" y="64"/>
                      <a:pt x="82" y="63"/>
                      <a:pt x="83" y="62"/>
                    </a:cubicBezTo>
                    <a:cubicBezTo>
                      <a:pt x="94" y="59"/>
                      <a:pt x="94" y="59"/>
                      <a:pt x="94" y="59"/>
                    </a:cubicBezTo>
                    <a:cubicBezTo>
                      <a:pt x="98" y="63"/>
                      <a:pt x="105" y="63"/>
                      <a:pt x="109" y="59"/>
                    </a:cubicBezTo>
                    <a:cubicBezTo>
                      <a:pt x="120" y="62"/>
                      <a:pt x="120" y="62"/>
                      <a:pt x="120" y="62"/>
                    </a:cubicBezTo>
                    <a:cubicBezTo>
                      <a:pt x="121" y="63"/>
                      <a:pt x="123" y="64"/>
                      <a:pt x="123" y="65"/>
                    </a:cubicBezTo>
                    <a:cubicBezTo>
                      <a:pt x="125" y="78"/>
                      <a:pt x="125" y="78"/>
                      <a:pt x="125" y="78"/>
                    </a:cubicBezTo>
                    <a:lnTo>
                      <a:pt x="78"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48" name="Freeform 169">
                <a:extLst>
                  <a:ext uri="{FF2B5EF4-FFF2-40B4-BE49-F238E27FC236}">
                    <a16:creationId xmlns:a16="http://schemas.microsoft.com/office/drawing/2014/main" id="{860A2BCD-54CC-4B64-AFCE-4FDE5786CF65}"/>
                  </a:ext>
                </a:extLst>
              </p:cNvPr>
              <p:cNvSpPr>
                <a:spLocks noEditPoints="1"/>
              </p:cNvSpPr>
              <p:nvPr/>
            </p:nvSpPr>
            <p:spPr bwMode="auto">
              <a:xfrm>
                <a:off x="7540653" y="2936689"/>
                <a:ext cx="75045" cy="84426"/>
              </a:xfrm>
              <a:custGeom>
                <a:avLst/>
                <a:gdLst>
                  <a:gd name="T0" fmla="*/ 26 w 31"/>
                  <a:gd name="T1" fmla="*/ 29 h 34"/>
                  <a:gd name="T2" fmla="*/ 31 w 31"/>
                  <a:gd name="T3" fmla="*/ 15 h 34"/>
                  <a:gd name="T4" fmla="*/ 16 w 31"/>
                  <a:gd name="T5" fmla="*/ 0 h 34"/>
                  <a:gd name="T6" fmla="*/ 0 w 31"/>
                  <a:gd name="T7" fmla="*/ 15 h 34"/>
                  <a:gd name="T8" fmla="*/ 5 w 31"/>
                  <a:gd name="T9" fmla="*/ 29 h 34"/>
                  <a:gd name="T10" fmla="*/ 16 w 31"/>
                  <a:gd name="T11" fmla="*/ 34 h 34"/>
                  <a:gd name="T12" fmla="*/ 26 w 31"/>
                  <a:gd name="T13" fmla="*/ 29 h 34"/>
                  <a:gd name="T14" fmla="*/ 9 w 31"/>
                  <a:gd name="T15" fmla="*/ 15 h 34"/>
                  <a:gd name="T16" fmla="*/ 16 w 31"/>
                  <a:gd name="T17" fmla="*/ 8 h 34"/>
                  <a:gd name="T18" fmla="*/ 22 w 31"/>
                  <a:gd name="T19" fmla="*/ 15 h 34"/>
                  <a:gd name="T20" fmla="*/ 20 w 31"/>
                  <a:gd name="T21" fmla="*/ 23 h 34"/>
                  <a:gd name="T22" fmla="*/ 16 w 31"/>
                  <a:gd name="T23" fmla="*/ 26 h 34"/>
                  <a:gd name="T24" fmla="*/ 11 w 31"/>
                  <a:gd name="T25" fmla="*/ 23 h 34"/>
                  <a:gd name="T26" fmla="*/ 9 w 31"/>
                  <a:gd name="T27"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4">
                    <a:moveTo>
                      <a:pt x="26" y="29"/>
                    </a:moveTo>
                    <a:cubicBezTo>
                      <a:pt x="29" y="26"/>
                      <a:pt x="31" y="21"/>
                      <a:pt x="31" y="15"/>
                    </a:cubicBezTo>
                    <a:cubicBezTo>
                      <a:pt x="31" y="7"/>
                      <a:pt x="24" y="0"/>
                      <a:pt x="16" y="0"/>
                    </a:cubicBezTo>
                    <a:cubicBezTo>
                      <a:pt x="7" y="0"/>
                      <a:pt x="0" y="7"/>
                      <a:pt x="0" y="15"/>
                    </a:cubicBezTo>
                    <a:cubicBezTo>
                      <a:pt x="0" y="21"/>
                      <a:pt x="2" y="26"/>
                      <a:pt x="5" y="29"/>
                    </a:cubicBezTo>
                    <a:cubicBezTo>
                      <a:pt x="8" y="32"/>
                      <a:pt x="11" y="34"/>
                      <a:pt x="16" y="34"/>
                    </a:cubicBezTo>
                    <a:cubicBezTo>
                      <a:pt x="20" y="34"/>
                      <a:pt x="23" y="32"/>
                      <a:pt x="26" y="29"/>
                    </a:cubicBezTo>
                    <a:close/>
                    <a:moveTo>
                      <a:pt x="9" y="15"/>
                    </a:moveTo>
                    <a:cubicBezTo>
                      <a:pt x="9" y="11"/>
                      <a:pt x="12" y="8"/>
                      <a:pt x="16" y="8"/>
                    </a:cubicBezTo>
                    <a:cubicBezTo>
                      <a:pt x="19" y="8"/>
                      <a:pt x="22" y="11"/>
                      <a:pt x="22" y="15"/>
                    </a:cubicBezTo>
                    <a:cubicBezTo>
                      <a:pt x="22" y="19"/>
                      <a:pt x="22" y="22"/>
                      <a:pt x="20" y="23"/>
                    </a:cubicBezTo>
                    <a:cubicBezTo>
                      <a:pt x="18" y="25"/>
                      <a:pt x="17" y="26"/>
                      <a:pt x="16" y="26"/>
                    </a:cubicBezTo>
                    <a:cubicBezTo>
                      <a:pt x="14" y="26"/>
                      <a:pt x="13" y="25"/>
                      <a:pt x="11" y="23"/>
                    </a:cubicBezTo>
                    <a:cubicBezTo>
                      <a:pt x="9" y="22"/>
                      <a:pt x="9" y="19"/>
                      <a:pt x="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49" name="Freeform 170">
                <a:extLst>
                  <a:ext uri="{FF2B5EF4-FFF2-40B4-BE49-F238E27FC236}">
                    <a16:creationId xmlns:a16="http://schemas.microsoft.com/office/drawing/2014/main" id="{ECB5F30A-E5D3-456C-B57B-AB5158C880F2}"/>
                  </a:ext>
                </a:extLst>
              </p:cNvPr>
              <p:cNvSpPr>
                <a:spLocks noEditPoints="1"/>
              </p:cNvSpPr>
              <p:nvPr/>
            </p:nvSpPr>
            <p:spPr bwMode="auto">
              <a:xfrm>
                <a:off x="7256107" y="2730316"/>
                <a:ext cx="268910" cy="281418"/>
              </a:xfrm>
              <a:custGeom>
                <a:avLst/>
                <a:gdLst>
                  <a:gd name="T0" fmla="*/ 67 w 86"/>
                  <a:gd name="T1" fmla="*/ 70 h 90"/>
                  <a:gd name="T2" fmla="*/ 67 w 86"/>
                  <a:gd name="T3" fmla="*/ 0 h 90"/>
                  <a:gd name="T4" fmla="*/ 0 w 86"/>
                  <a:gd name="T5" fmla="*/ 0 h 90"/>
                  <a:gd name="T6" fmla="*/ 0 w 86"/>
                  <a:gd name="T7" fmla="*/ 90 h 90"/>
                  <a:gd name="T8" fmla="*/ 86 w 86"/>
                  <a:gd name="T9" fmla="*/ 90 h 90"/>
                  <a:gd name="T10" fmla="*/ 67 w 86"/>
                  <a:gd name="T11" fmla="*/ 70 h 90"/>
                  <a:gd name="T12" fmla="*/ 7 w 86"/>
                  <a:gd name="T13" fmla="*/ 6 h 90"/>
                  <a:gd name="T14" fmla="*/ 61 w 86"/>
                  <a:gd name="T15" fmla="*/ 6 h 90"/>
                  <a:gd name="T16" fmla="*/ 61 w 86"/>
                  <a:gd name="T17" fmla="*/ 74 h 90"/>
                  <a:gd name="T18" fmla="*/ 71 w 86"/>
                  <a:gd name="T19" fmla="*/ 83 h 90"/>
                  <a:gd name="T20" fmla="*/ 7 w 86"/>
                  <a:gd name="T21" fmla="*/ 83 h 90"/>
                  <a:gd name="T22" fmla="*/ 7 w 86"/>
                  <a:gd name="T2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 h="90">
                    <a:moveTo>
                      <a:pt x="67" y="70"/>
                    </a:moveTo>
                    <a:lnTo>
                      <a:pt x="67" y="0"/>
                    </a:lnTo>
                    <a:lnTo>
                      <a:pt x="0" y="0"/>
                    </a:lnTo>
                    <a:lnTo>
                      <a:pt x="0" y="90"/>
                    </a:lnTo>
                    <a:lnTo>
                      <a:pt x="86" y="90"/>
                    </a:lnTo>
                    <a:lnTo>
                      <a:pt x="67" y="70"/>
                    </a:lnTo>
                    <a:close/>
                    <a:moveTo>
                      <a:pt x="7" y="6"/>
                    </a:moveTo>
                    <a:lnTo>
                      <a:pt x="61" y="6"/>
                    </a:lnTo>
                    <a:lnTo>
                      <a:pt x="61" y="74"/>
                    </a:lnTo>
                    <a:lnTo>
                      <a:pt x="71" y="83"/>
                    </a:lnTo>
                    <a:lnTo>
                      <a:pt x="7" y="83"/>
                    </a:lnTo>
                    <a:lnTo>
                      <a:pt x="7"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0" name="Rectangle 171">
                <a:extLst>
                  <a:ext uri="{FF2B5EF4-FFF2-40B4-BE49-F238E27FC236}">
                    <a16:creationId xmlns:a16="http://schemas.microsoft.com/office/drawing/2014/main" id="{077119E6-8869-410E-A9A0-AE2D8356F221}"/>
                  </a:ext>
                </a:extLst>
              </p:cNvPr>
              <p:cNvSpPr>
                <a:spLocks noChangeArrowheads="1"/>
              </p:cNvSpPr>
              <p:nvPr/>
            </p:nvSpPr>
            <p:spPr bwMode="auto">
              <a:xfrm>
                <a:off x="7296758" y="2777220"/>
                <a:ext cx="128202" cy="218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1" name="Rectangle 172">
                <a:extLst>
                  <a:ext uri="{FF2B5EF4-FFF2-40B4-BE49-F238E27FC236}">
                    <a16:creationId xmlns:a16="http://schemas.microsoft.com/office/drawing/2014/main" id="{FDFF07E3-368F-44C9-83C7-F957996DF48B}"/>
                  </a:ext>
                </a:extLst>
              </p:cNvPr>
              <p:cNvSpPr>
                <a:spLocks noChangeArrowheads="1"/>
              </p:cNvSpPr>
              <p:nvPr/>
            </p:nvSpPr>
            <p:spPr bwMode="auto">
              <a:xfrm>
                <a:off x="7556286" y="2808489"/>
                <a:ext cx="53158" cy="187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2" name="Rectangle 173">
                <a:extLst>
                  <a:ext uri="{FF2B5EF4-FFF2-40B4-BE49-F238E27FC236}">
                    <a16:creationId xmlns:a16="http://schemas.microsoft.com/office/drawing/2014/main" id="{FD10187C-5A6B-46FF-966A-34204722413A}"/>
                  </a:ext>
                </a:extLst>
              </p:cNvPr>
              <p:cNvSpPr>
                <a:spLocks noChangeArrowheads="1"/>
              </p:cNvSpPr>
              <p:nvPr/>
            </p:nvSpPr>
            <p:spPr bwMode="auto">
              <a:xfrm>
                <a:off x="7474988" y="2808489"/>
                <a:ext cx="56284" cy="187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3" name="Rectangle 174">
                <a:extLst>
                  <a:ext uri="{FF2B5EF4-FFF2-40B4-BE49-F238E27FC236}">
                    <a16:creationId xmlns:a16="http://schemas.microsoft.com/office/drawing/2014/main" id="{DFC3897D-682B-411C-86AF-0DE6F13CE585}"/>
                  </a:ext>
                </a:extLst>
              </p:cNvPr>
              <p:cNvSpPr>
                <a:spLocks noChangeArrowheads="1"/>
              </p:cNvSpPr>
              <p:nvPr/>
            </p:nvSpPr>
            <p:spPr bwMode="auto">
              <a:xfrm>
                <a:off x="7296758" y="2833504"/>
                <a:ext cx="40650" cy="187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4" name="Rectangle 175">
                <a:extLst>
                  <a:ext uri="{FF2B5EF4-FFF2-40B4-BE49-F238E27FC236}">
                    <a16:creationId xmlns:a16="http://schemas.microsoft.com/office/drawing/2014/main" id="{0D897252-F8E5-4FDF-86A0-18A8434DE385}"/>
                  </a:ext>
                </a:extLst>
              </p:cNvPr>
              <p:cNvSpPr>
                <a:spLocks noChangeArrowheads="1"/>
              </p:cNvSpPr>
              <p:nvPr/>
            </p:nvSpPr>
            <p:spPr bwMode="auto">
              <a:xfrm>
                <a:off x="7362421" y="2833504"/>
                <a:ext cx="62537" cy="187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5" name="Rectangle 176">
                <a:extLst>
                  <a:ext uri="{FF2B5EF4-FFF2-40B4-BE49-F238E27FC236}">
                    <a16:creationId xmlns:a16="http://schemas.microsoft.com/office/drawing/2014/main" id="{92CC48D1-4974-4428-B96F-B91EFC2E22E3}"/>
                  </a:ext>
                </a:extLst>
              </p:cNvPr>
              <p:cNvSpPr>
                <a:spLocks noChangeArrowheads="1"/>
              </p:cNvSpPr>
              <p:nvPr/>
            </p:nvSpPr>
            <p:spPr bwMode="auto">
              <a:xfrm>
                <a:off x="7296758" y="2889787"/>
                <a:ext cx="128202" cy="187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6" name="Rectangle 177">
                <a:extLst>
                  <a:ext uri="{FF2B5EF4-FFF2-40B4-BE49-F238E27FC236}">
                    <a16:creationId xmlns:a16="http://schemas.microsoft.com/office/drawing/2014/main" id="{FA60B137-DC8D-48DD-998B-1A17509AC0D6}"/>
                  </a:ext>
                </a:extLst>
              </p:cNvPr>
              <p:cNvSpPr>
                <a:spLocks noChangeArrowheads="1"/>
              </p:cNvSpPr>
              <p:nvPr/>
            </p:nvSpPr>
            <p:spPr bwMode="auto">
              <a:xfrm>
                <a:off x="7296758" y="2942943"/>
                <a:ext cx="75045" cy="187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57" name="Rectangle 178">
                <a:extLst>
                  <a:ext uri="{FF2B5EF4-FFF2-40B4-BE49-F238E27FC236}">
                    <a16:creationId xmlns:a16="http://schemas.microsoft.com/office/drawing/2014/main" id="{931CF627-F6E0-4A08-9085-D49863047B1A}"/>
                  </a:ext>
                </a:extLst>
              </p:cNvPr>
              <p:cNvSpPr>
                <a:spLocks noChangeArrowheads="1"/>
              </p:cNvSpPr>
              <p:nvPr/>
            </p:nvSpPr>
            <p:spPr bwMode="auto">
              <a:xfrm>
                <a:off x="7396817" y="2942943"/>
                <a:ext cx="28143" cy="187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grpSp>
        <p:nvGrpSpPr>
          <p:cNvPr id="13" name="Group 12">
            <a:extLst>
              <a:ext uri="{FF2B5EF4-FFF2-40B4-BE49-F238E27FC236}">
                <a16:creationId xmlns:a16="http://schemas.microsoft.com/office/drawing/2014/main" id="{E760E13C-5822-4949-B897-FF209BEF48ED}"/>
              </a:ext>
            </a:extLst>
          </p:cNvPr>
          <p:cNvGrpSpPr/>
          <p:nvPr/>
        </p:nvGrpSpPr>
        <p:grpSpPr>
          <a:xfrm>
            <a:off x="1" y="5727217"/>
            <a:ext cx="732128" cy="368300"/>
            <a:chOff x="1" y="5671156"/>
            <a:chExt cx="732128" cy="368300"/>
          </a:xfrm>
        </p:grpSpPr>
        <p:sp>
          <p:nvSpPr>
            <p:cNvPr id="55" name="Rectangle 54">
              <a:extLst>
                <a:ext uri="{FF2B5EF4-FFF2-40B4-BE49-F238E27FC236}">
                  <a16:creationId xmlns:a16="http://schemas.microsoft.com/office/drawing/2014/main" id="{ADC29618-87F8-4723-8F8E-4EB47CD988DC}"/>
                </a:ext>
              </a:extLst>
            </p:cNvPr>
            <p:cNvSpPr/>
            <p:nvPr/>
          </p:nvSpPr>
          <p:spPr>
            <a:xfrm>
              <a:off x="1" y="5671156"/>
              <a:ext cx="732128" cy="368300"/>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bIns="0" rtlCol="0" anchor="ct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558" name="Group 1557">
              <a:extLst>
                <a:ext uri="{FF2B5EF4-FFF2-40B4-BE49-F238E27FC236}">
                  <a16:creationId xmlns:a16="http://schemas.microsoft.com/office/drawing/2014/main" id="{76DEAEE5-7526-4EB8-988B-6F60EAB565BC}"/>
                </a:ext>
              </a:extLst>
            </p:cNvPr>
            <p:cNvGrpSpPr>
              <a:grpSpLocks noChangeAspect="1"/>
            </p:cNvGrpSpPr>
            <p:nvPr/>
          </p:nvGrpSpPr>
          <p:grpSpPr>
            <a:xfrm>
              <a:off x="407988" y="5734916"/>
              <a:ext cx="240781" cy="240781"/>
              <a:chOff x="4176713" y="53976"/>
              <a:chExt cx="1271587" cy="1271587"/>
            </a:xfrm>
            <a:solidFill>
              <a:schemeClr val="bg1"/>
            </a:solidFill>
          </p:grpSpPr>
          <p:sp>
            <p:nvSpPr>
              <p:cNvPr id="1559" name="Freeform 162">
                <a:extLst>
                  <a:ext uri="{FF2B5EF4-FFF2-40B4-BE49-F238E27FC236}">
                    <a16:creationId xmlns:a16="http://schemas.microsoft.com/office/drawing/2014/main" id="{05882F8E-94AC-4345-9A28-4F077999BC87}"/>
                  </a:ext>
                </a:extLst>
              </p:cNvPr>
              <p:cNvSpPr>
                <a:spLocks noEditPoints="1"/>
              </p:cNvSpPr>
              <p:nvPr/>
            </p:nvSpPr>
            <p:spPr bwMode="auto">
              <a:xfrm>
                <a:off x="4300538" y="180975"/>
                <a:ext cx="1006475" cy="1033462"/>
              </a:xfrm>
              <a:custGeom>
                <a:avLst/>
                <a:gdLst>
                  <a:gd name="T0" fmla="*/ 119 w 456"/>
                  <a:gd name="T1" fmla="*/ 365 h 468"/>
                  <a:gd name="T2" fmla="*/ 339 w 456"/>
                  <a:gd name="T3" fmla="*/ 317 h 468"/>
                  <a:gd name="T4" fmla="*/ 389 w 456"/>
                  <a:gd name="T5" fmla="*/ 284 h 468"/>
                  <a:gd name="T6" fmla="*/ 423 w 456"/>
                  <a:gd name="T7" fmla="*/ 251 h 468"/>
                  <a:gd name="T8" fmla="*/ 456 w 456"/>
                  <a:gd name="T9" fmla="*/ 55 h 468"/>
                  <a:gd name="T10" fmla="*/ 277 w 456"/>
                  <a:gd name="T11" fmla="*/ 0 h 468"/>
                  <a:gd name="T12" fmla="*/ 244 w 456"/>
                  <a:gd name="T13" fmla="*/ 33 h 468"/>
                  <a:gd name="T14" fmla="*/ 211 w 456"/>
                  <a:gd name="T15" fmla="*/ 67 h 468"/>
                  <a:gd name="T16" fmla="*/ 211 w 456"/>
                  <a:gd name="T17" fmla="*/ 114 h 468"/>
                  <a:gd name="T18" fmla="*/ 102 w 456"/>
                  <a:gd name="T19" fmla="*/ 348 h 468"/>
                  <a:gd name="T20" fmla="*/ 17 w 456"/>
                  <a:gd name="T21" fmla="*/ 468 h 468"/>
                  <a:gd name="T22" fmla="*/ 187 w 456"/>
                  <a:gd name="T23" fmla="*/ 140 h 468"/>
                  <a:gd name="T24" fmla="*/ 267 w 456"/>
                  <a:gd name="T25" fmla="*/ 152 h 468"/>
                  <a:gd name="T26" fmla="*/ 187 w 456"/>
                  <a:gd name="T27" fmla="*/ 161 h 468"/>
                  <a:gd name="T28" fmla="*/ 306 w 456"/>
                  <a:gd name="T29" fmla="*/ 185 h 468"/>
                  <a:gd name="T30" fmla="*/ 187 w 456"/>
                  <a:gd name="T31" fmla="*/ 195 h 468"/>
                  <a:gd name="T32" fmla="*/ 323 w 456"/>
                  <a:gd name="T33" fmla="*/ 219 h 468"/>
                  <a:gd name="T34" fmla="*/ 187 w 456"/>
                  <a:gd name="T35" fmla="*/ 228 h 468"/>
                  <a:gd name="T36" fmla="*/ 329 w 456"/>
                  <a:gd name="T37" fmla="*/ 252 h 468"/>
                  <a:gd name="T38" fmla="*/ 329 w 456"/>
                  <a:gd name="T39" fmla="*/ 261 h 468"/>
                  <a:gd name="T40" fmla="*/ 187 w 456"/>
                  <a:gd name="T41" fmla="*/ 285 h 468"/>
                  <a:gd name="T42" fmla="*/ 320 w 456"/>
                  <a:gd name="T43" fmla="*/ 301 h 468"/>
                  <a:gd name="T44" fmla="*/ 173 w 456"/>
                  <a:gd name="T45" fmla="*/ 144 h 468"/>
                  <a:gd name="T46" fmla="*/ 348 w 456"/>
                  <a:gd name="T47" fmla="*/ 293 h 468"/>
                  <a:gd name="T48" fmla="*/ 365 w 456"/>
                  <a:gd name="T49" fmla="*/ 284 h 468"/>
                  <a:gd name="T50" fmla="*/ 399 w 456"/>
                  <a:gd name="T51" fmla="*/ 260 h 468"/>
                  <a:gd name="T52" fmla="*/ 353 w 456"/>
                  <a:gd name="T53" fmla="*/ 256 h 468"/>
                  <a:gd name="T54" fmla="*/ 399 w 456"/>
                  <a:gd name="T55" fmla="*/ 251 h 468"/>
                  <a:gd name="T56" fmla="*/ 423 w 456"/>
                  <a:gd name="T57" fmla="*/ 56 h 468"/>
                  <a:gd name="T58" fmla="*/ 396 w 456"/>
                  <a:gd name="T59" fmla="*/ 29 h 468"/>
                  <a:gd name="T60" fmla="*/ 372 w 456"/>
                  <a:gd name="T61" fmla="*/ 24 h 468"/>
                  <a:gd name="T62" fmla="*/ 432 w 456"/>
                  <a:gd name="T63" fmla="*/ 80 h 468"/>
                  <a:gd name="T64" fmla="*/ 432 w 456"/>
                  <a:gd name="T65" fmla="*/ 65 h 468"/>
                  <a:gd name="T66" fmla="*/ 350 w 456"/>
                  <a:gd name="T67" fmla="*/ 227 h 468"/>
                  <a:gd name="T68" fmla="*/ 301 w 456"/>
                  <a:gd name="T69" fmla="*/ 24 h 468"/>
                  <a:gd name="T70" fmla="*/ 277 w 456"/>
                  <a:gd name="T71" fmla="*/ 57 h 468"/>
                  <a:gd name="T72" fmla="*/ 268 w 456"/>
                  <a:gd name="T73" fmla="*/ 126 h 468"/>
                  <a:gd name="T74" fmla="*/ 277 w 456"/>
                  <a:gd name="T75" fmla="*/ 57 h 468"/>
                  <a:gd name="T76" fmla="*/ 244 w 456"/>
                  <a:gd name="T77" fmla="*/ 90 h 468"/>
                  <a:gd name="T78" fmla="*/ 235 w 456"/>
                  <a:gd name="T79" fmla="*/ 116 h 468"/>
                  <a:gd name="T80" fmla="*/ 149 w 456"/>
                  <a:gd name="T81" fmla="*/ 156 h 468"/>
                  <a:gd name="T82" fmla="*/ 307 w 456"/>
                  <a:gd name="T83" fmla="*/ 325 h 468"/>
                  <a:gd name="T84" fmla="*/ 92 w 456"/>
                  <a:gd name="T85" fmla="*/ 256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6" h="468">
                    <a:moveTo>
                      <a:pt x="17" y="468"/>
                    </a:moveTo>
                    <a:cubicBezTo>
                      <a:pt x="119" y="365"/>
                      <a:pt x="119" y="365"/>
                      <a:pt x="119" y="365"/>
                    </a:cubicBezTo>
                    <a:cubicBezTo>
                      <a:pt x="144" y="386"/>
                      <a:pt x="176" y="398"/>
                      <a:pt x="211" y="398"/>
                    </a:cubicBezTo>
                    <a:cubicBezTo>
                      <a:pt x="268" y="398"/>
                      <a:pt x="317" y="365"/>
                      <a:pt x="339" y="317"/>
                    </a:cubicBezTo>
                    <a:cubicBezTo>
                      <a:pt x="389" y="317"/>
                      <a:pt x="389" y="317"/>
                      <a:pt x="389" y="317"/>
                    </a:cubicBezTo>
                    <a:cubicBezTo>
                      <a:pt x="389" y="284"/>
                      <a:pt x="389" y="284"/>
                      <a:pt x="389" y="284"/>
                    </a:cubicBezTo>
                    <a:cubicBezTo>
                      <a:pt x="423" y="284"/>
                      <a:pt x="423" y="284"/>
                      <a:pt x="423" y="284"/>
                    </a:cubicBezTo>
                    <a:cubicBezTo>
                      <a:pt x="423" y="251"/>
                      <a:pt x="423" y="251"/>
                      <a:pt x="423" y="251"/>
                    </a:cubicBezTo>
                    <a:cubicBezTo>
                      <a:pt x="456" y="251"/>
                      <a:pt x="456" y="251"/>
                      <a:pt x="456" y="251"/>
                    </a:cubicBezTo>
                    <a:cubicBezTo>
                      <a:pt x="456" y="55"/>
                      <a:pt x="456" y="55"/>
                      <a:pt x="456" y="55"/>
                    </a:cubicBezTo>
                    <a:cubicBezTo>
                      <a:pt x="401" y="0"/>
                      <a:pt x="401" y="0"/>
                      <a:pt x="401" y="0"/>
                    </a:cubicBezTo>
                    <a:cubicBezTo>
                      <a:pt x="277" y="0"/>
                      <a:pt x="277" y="0"/>
                      <a:pt x="277" y="0"/>
                    </a:cubicBezTo>
                    <a:cubicBezTo>
                      <a:pt x="277" y="33"/>
                      <a:pt x="277" y="33"/>
                      <a:pt x="277" y="33"/>
                    </a:cubicBezTo>
                    <a:cubicBezTo>
                      <a:pt x="244" y="33"/>
                      <a:pt x="244" y="33"/>
                      <a:pt x="244" y="33"/>
                    </a:cubicBezTo>
                    <a:cubicBezTo>
                      <a:pt x="244" y="66"/>
                      <a:pt x="244" y="66"/>
                      <a:pt x="244" y="66"/>
                    </a:cubicBezTo>
                    <a:cubicBezTo>
                      <a:pt x="211" y="67"/>
                      <a:pt x="211" y="67"/>
                      <a:pt x="211" y="67"/>
                    </a:cubicBezTo>
                    <a:cubicBezTo>
                      <a:pt x="211" y="114"/>
                      <a:pt x="211" y="114"/>
                      <a:pt x="211" y="114"/>
                    </a:cubicBezTo>
                    <a:cubicBezTo>
                      <a:pt x="211" y="114"/>
                      <a:pt x="211" y="114"/>
                      <a:pt x="211" y="114"/>
                    </a:cubicBezTo>
                    <a:cubicBezTo>
                      <a:pt x="132" y="114"/>
                      <a:pt x="68" y="178"/>
                      <a:pt x="68" y="256"/>
                    </a:cubicBezTo>
                    <a:cubicBezTo>
                      <a:pt x="68" y="291"/>
                      <a:pt x="81" y="324"/>
                      <a:pt x="102" y="348"/>
                    </a:cubicBezTo>
                    <a:cubicBezTo>
                      <a:pt x="0" y="451"/>
                      <a:pt x="0" y="451"/>
                      <a:pt x="0" y="451"/>
                    </a:cubicBezTo>
                    <a:lnTo>
                      <a:pt x="17" y="468"/>
                    </a:lnTo>
                    <a:close/>
                    <a:moveTo>
                      <a:pt x="173" y="144"/>
                    </a:moveTo>
                    <a:cubicBezTo>
                      <a:pt x="177" y="143"/>
                      <a:pt x="182" y="141"/>
                      <a:pt x="187" y="140"/>
                    </a:cubicBezTo>
                    <a:cubicBezTo>
                      <a:pt x="187" y="152"/>
                      <a:pt x="187" y="152"/>
                      <a:pt x="187" y="152"/>
                    </a:cubicBezTo>
                    <a:cubicBezTo>
                      <a:pt x="267" y="152"/>
                      <a:pt x="267" y="152"/>
                      <a:pt x="267" y="152"/>
                    </a:cubicBezTo>
                    <a:cubicBezTo>
                      <a:pt x="272" y="155"/>
                      <a:pt x="277" y="158"/>
                      <a:pt x="282" y="161"/>
                    </a:cubicBezTo>
                    <a:cubicBezTo>
                      <a:pt x="187" y="161"/>
                      <a:pt x="187" y="161"/>
                      <a:pt x="187" y="161"/>
                    </a:cubicBezTo>
                    <a:cubicBezTo>
                      <a:pt x="187" y="185"/>
                      <a:pt x="187" y="185"/>
                      <a:pt x="187" y="185"/>
                    </a:cubicBezTo>
                    <a:cubicBezTo>
                      <a:pt x="306" y="185"/>
                      <a:pt x="306" y="185"/>
                      <a:pt x="306" y="185"/>
                    </a:cubicBezTo>
                    <a:cubicBezTo>
                      <a:pt x="308" y="188"/>
                      <a:pt x="310" y="191"/>
                      <a:pt x="312" y="195"/>
                    </a:cubicBezTo>
                    <a:cubicBezTo>
                      <a:pt x="187" y="195"/>
                      <a:pt x="187" y="195"/>
                      <a:pt x="187" y="195"/>
                    </a:cubicBezTo>
                    <a:cubicBezTo>
                      <a:pt x="187" y="219"/>
                      <a:pt x="187" y="219"/>
                      <a:pt x="187" y="219"/>
                    </a:cubicBezTo>
                    <a:cubicBezTo>
                      <a:pt x="323" y="219"/>
                      <a:pt x="323" y="219"/>
                      <a:pt x="323" y="219"/>
                    </a:cubicBezTo>
                    <a:cubicBezTo>
                      <a:pt x="324" y="222"/>
                      <a:pt x="325" y="225"/>
                      <a:pt x="326" y="228"/>
                    </a:cubicBezTo>
                    <a:cubicBezTo>
                      <a:pt x="187" y="228"/>
                      <a:pt x="187" y="228"/>
                      <a:pt x="187" y="228"/>
                    </a:cubicBezTo>
                    <a:cubicBezTo>
                      <a:pt x="187" y="252"/>
                      <a:pt x="187" y="252"/>
                      <a:pt x="187" y="252"/>
                    </a:cubicBezTo>
                    <a:cubicBezTo>
                      <a:pt x="329" y="252"/>
                      <a:pt x="329" y="252"/>
                      <a:pt x="329" y="252"/>
                    </a:cubicBezTo>
                    <a:cubicBezTo>
                      <a:pt x="329" y="253"/>
                      <a:pt x="329" y="255"/>
                      <a:pt x="329" y="256"/>
                    </a:cubicBezTo>
                    <a:cubicBezTo>
                      <a:pt x="329" y="258"/>
                      <a:pt x="329" y="259"/>
                      <a:pt x="329" y="261"/>
                    </a:cubicBezTo>
                    <a:cubicBezTo>
                      <a:pt x="187" y="261"/>
                      <a:pt x="187" y="261"/>
                      <a:pt x="187" y="261"/>
                    </a:cubicBezTo>
                    <a:cubicBezTo>
                      <a:pt x="187" y="285"/>
                      <a:pt x="187" y="285"/>
                      <a:pt x="187" y="285"/>
                    </a:cubicBezTo>
                    <a:cubicBezTo>
                      <a:pt x="326" y="285"/>
                      <a:pt x="326" y="285"/>
                      <a:pt x="326" y="285"/>
                    </a:cubicBezTo>
                    <a:cubicBezTo>
                      <a:pt x="324" y="290"/>
                      <a:pt x="322" y="295"/>
                      <a:pt x="320" y="301"/>
                    </a:cubicBezTo>
                    <a:cubicBezTo>
                      <a:pt x="173" y="301"/>
                      <a:pt x="173" y="301"/>
                      <a:pt x="173" y="301"/>
                    </a:cubicBezTo>
                    <a:lnTo>
                      <a:pt x="173" y="144"/>
                    </a:lnTo>
                    <a:close/>
                    <a:moveTo>
                      <a:pt x="365" y="293"/>
                    </a:moveTo>
                    <a:cubicBezTo>
                      <a:pt x="348" y="293"/>
                      <a:pt x="348" y="293"/>
                      <a:pt x="348" y="293"/>
                    </a:cubicBezTo>
                    <a:cubicBezTo>
                      <a:pt x="349" y="290"/>
                      <a:pt x="350" y="287"/>
                      <a:pt x="350" y="284"/>
                    </a:cubicBezTo>
                    <a:cubicBezTo>
                      <a:pt x="365" y="284"/>
                      <a:pt x="365" y="284"/>
                      <a:pt x="365" y="284"/>
                    </a:cubicBezTo>
                    <a:lnTo>
                      <a:pt x="365" y="293"/>
                    </a:lnTo>
                    <a:close/>
                    <a:moveTo>
                      <a:pt x="399" y="260"/>
                    </a:moveTo>
                    <a:cubicBezTo>
                      <a:pt x="353" y="260"/>
                      <a:pt x="353" y="260"/>
                      <a:pt x="353" y="260"/>
                    </a:cubicBezTo>
                    <a:cubicBezTo>
                      <a:pt x="353" y="259"/>
                      <a:pt x="353" y="257"/>
                      <a:pt x="353" y="256"/>
                    </a:cubicBezTo>
                    <a:cubicBezTo>
                      <a:pt x="353" y="254"/>
                      <a:pt x="353" y="253"/>
                      <a:pt x="353" y="251"/>
                    </a:cubicBezTo>
                    <a:cubicBezTo>
                      <a:pt x="399" y="251"/>
                      <a:pt x="399" y="251"/>
                      <a:pt x="399" y="251"/>
                    </a:cubicBezTo>
                    <a:lnTo>
                      <a:pt x="399" y="260"/>
                    </a:lnTo>
                    <a:close/>
                    <a:moveTo>
                      <a:pt x="423" y="56"/>
                    </a:moveTo>
                    <a:cubicBezTo>
                      <a:pt x="396" y="56"/>
                      <a:pt x="396" y="56"/>
                      <a:pt x="396" y="56"/>
                    </a:cubicBezTo>
                    <a:cubicBezTo>
                      <a:pt x="396" y="29"/>
                      <a:pt x="396" y="29"/>
                      <a:pt x="396" y="29"/>
                    </a:cubicBezTo>
                    <a:lnTo>
                      <a:pt x="423" y="56"/>
                    </a:lnTo>
                    <a:close/>
                    <a:moveTo>
                      <a:pt x="372" y="24"/>
                    </a:moveTo>
                    <a:cubicBezTo>
                      <a:pt x="372" y="80"/>
                      <a:pt x="372" y="80"/>
                      <a:pt x="372" y="80"/>
                    </a:cubicBezTo>
                    <a:cubicBezTo>
                      <a:pt x="432" y="80"/>
                      <a:pt x="432" y="80"/>
                      <a:pt x="432" y="80"/>
                    </a:cubicBezTo>
                    <a:cubicBezTo>
                      <a:pt x="432" y="65"/>
                      <a:pt x="432" y="65"/>
                      <a:pt x="432" y="65"/>
                    </a:cubicBezTo>
                    <a:cubicBezTo>
                      <a:pt x="432" y="65"/>
                      <a:pt x="432" y="65"/>
                      <a:pt x="432" y="65"/>
                    </a:cubicBezTo>
                    <a:cubicBezTo>
                      <a:pt x="432" y="227"/>
                      <a:pt x="432" y="227"/>
                      <a:pt x="432" y="227"/>
                    </a:cubicBezTo>
                    <a:cubicBezTo>
                      <a:pt x="350" y="227"/>
                      <a:pt x="350" y="227"/>
                      <a:pt x="350" y="227"/>
                    </a:cubicBezTo>
                    <a:cubicBezTo>
                      <a:pt x="343" y="195"/>
                      <a:pt x="326" y="167"/>
                      <a:pt x="301" y="146"/>
                    </a:cubicBezTo>
                    <a:cubicBezTo>
                      <a:pt x="301" y="24"/>
                      <a:pt x="301" y="24"/>
                      <a:pt x="301" y="24"/>
                    </a:cubicBezTo>
                    <a:lnTo>
                      <a:pt x="372" y="24"/>
                    </a:lnTo>
                    <a:close/>
                    <a:moveTo>
                      <a:pt x="277" y="57"/>
                    </a:moveTo>
                    <a:cubicBezTo>
                      <a:pt x="277" y="130"/>
                      <a:pt x="277" y="130"/>
                      <a:pt x="277" y="130"/>
                    </a:cubicBezTo>
                    <a:cubicBezTo>
                      <a:pt x="274" y="129"/>
                      <a:pt x="271" y="127"/>
                      <a:pt x="268" y="126"/>
                    </a:cubicBezTo>
                    <a:cubicBezTo>
                      <a:pt x="268" y="57"/>
                      <a:pt x="268" y="57"/>
                      <a:pt x="268" y="57"/>
                    </a:cubicBezTo>
                    <a:lnTo>
                      <a:pt x="277" y="57"/>
                    </a:lnTo>
                    <a:close/>
                    <a:moveTo>
                      <a:pt x="235" y="90"/>
                    </a:moveTo>
                    <a:cubicBezTo>
                      <a:pt x="244" y="90"/>
                      <a:pt x="244" y="90"/>
                      <a:pt x="244" y="90"/>
                    </a:cubicBezTo>
                    <a:cubicBezTo>
                      <a:pt x="244" y="118"/>
                      <a:pt x="244" y="118"/>
                      <a:pt x="244" y="118"/>
                    </a:cubicBezTo>
                    <a:cubicBezTo>
                      <a:pt x="241" y="117"/>
                      <a:pt x="238" y="117"/>
                      <a:pt x="235" y="116"/>
                    </a:cubicBezTo>
                    <a:lnTo>
                      <a:pt x="235" y="90"/>
                    </a:lnTo>
                    <a:close/>
                    <a:moveTo>
                      <a:pt x="149" y="156"/>
                    </a:moveTo>
                    <a:cubicBezTo>
                      <a:pt x="149" y="325"/>
                      <a:pt x="149" y="325"/>
                      <a:pt x="149" y="325"/>
                    </a:cubicBezTo>
                    <a:cubicBezTo>
                      <a:pt x="307" y="325"/>
                      <a:pt x="307" y="325"/>
                      <a:pt x="307" y="325"/>
                    </a:cubicBezTo>
                    <a:cubicBezTo>
                      <a:pt x="286" y="355"/>
                      <a:pt x="251" y="374"/>
                      <a:pt x="211" y="374"/>
                    </a:cubicBezTo>
                    <a:cubicBezTo>
                      <a:pt x="146" y="374"/>
                      <a:pt x="92" y="321"/>
                      <a:pt x="92" y="256"/>
                    </a:cubicBezTo>
                    <a:cubicBezTo>
                      <a:pt x="92" y="214"/>
                      <a:pt x="115" y="176"/>
                      <a:pt x="149"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60" name="Freeform 163">
                <a:extLst>
                  <a:ext uri="{FF2B5EF4-FFF2-40B4-BE49-F238E27FC236}">
                    <a16:creationId xmlns:a16="http://schemas.microsoft.com/office/drawing/2014/main" id="{0564C151-B84F-4F96-8CBF-AA80B871EF3D}"/>
                  </a:ext>
                </a:extLst>
              </p:cNvPr>
              <p:cNvSpPr>
                <a:spLocks noEditPoints="1"/>
              </p:cNvSpPr>
              <p:nvPr/>
            </p:nvSpPr>
            <p:spPr bwMode="auto">
              <a:xfrm>
                <a:off x="4176713" y="53976"/>
                <a:ext cx="1271587" cy="1271587"/>
              </a:xfrm>
              <a:custGeom>
                <a:avLst/>
                <a:gdLst>
                  <a:gd name="T0" fmla="*/ 0 w 801"/>
                  <a:gd name="T1" fmla="*/ 0 h 801"/>
                  <a:gd name="T2" fmla="*/ 0 w 801"/>
                  <a:gd name="T3" fmla="*/ 801 h 801"/>
                  <a:gd name="T4" fmla="*/ 801 w 801"/>
                  <a:gd name="T5" fmla="*/ 801 h 801"/>
                  <a:gd name="T6" fmla="*/ 801 w 801"/>
                  <a:gd name="T7" fmla="*/ 0 h 801"/>
                  <a:gd name="T8" fmla="*/ 0 w 801"/>
                  <a:gd name="T9" fmla="*/ 0 h 801"/>
                  <a:gd name="T10" fmla="*/ 769 w 801"/>
                  <a:gd name="T11" fmla="*/ 767 h 801"/>
                  <a:gd name="T12" fmla="*/ 32 w 801"/>
                  <a:gd name="T13" fmla="*/ 767 h 801"/>
                  <a:gd name="T14" fmla="*/ 32 w 801"/>
                  <a:gd name="T15" fmla="*/ 32 h 801"/>
                  <a:gd name="T16" fmla="*/ 769 w 801"/>
                  <a:gd name="T17" fmla="*/ 32 h 801"/>
                  <a:gd name="T18" fmla="*/ 769 w 801"/>
                  <a:gd name="T19" fmla="*/ 767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1" h="801">
                    <a:moveTo>
                      <a:pt x="0" y="0"/>
                    </a:moveTo>
                    <a:lnTo>
                      <a:pt x="0" y="801"/>
                    </a:lnTo>
                    <a:lnTo>
                      <a:pt x="801" y="801"/>
                    </a:lnTo>
                    <a:lnTo>
                      <a:pt x="801" y="0"/>
                    </a:lnTo>
                    <a:lnTo>
                      <a:pt x="0" y="0"/>
                    </a:lnTo>
                    <a:close/>
                    <a:moveTo>
                      <a:pt x="769" y="767"/>
                    </a:moveTo>
                    <a:lnTo>
                      <a:pt x="32" y="767"/>
                    </a:lnTo>
                    <a:lnTo>
                      <a:pt x="32" y="32"/>
                    </a:lnTo>
                    <a:lnTo>
                      <a:pt x="769" y="32"/>
                    </a:lnTo>
                    <a:lnTo>
                      <a:pt x="769" y="7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grpSp>
        <p:nvGrpSpPr>
          <p:cNvPr id="73" name="Group 72">
            <a:extLst>
              <a:ext uri="{FF2B5EF4-FFF2-40B4-BE49-F238E27FC236}">
                <a16:creationId xmlns:a16="http://schemas.microsoft.com/office/drawing/2014/main" id="{937CA67F-BD59-4D26-BDAF-3F2692AA12A0}"/>
              </a:ext>
            </a:extLst>
          </p:cNvPr>
          <p:cNvGrpSpPr/>
          <p:nvPr/>
        </p:nvGrpSpPr>
        <p:grpSpPr>
          <a:xfrm>
            <a:off x="8221815" y="5605852"/>
            <a:ext cx="590864" cy="590864"/>
            <a:chOff x="1684338" y="1219200"/>
            <a:chExt cx="123825" cy="123825"/>
          </a:xfrm>
          <a:solidFill>
            <a:srgbClr val="E57100"/>
          </a:solidFill>
        </p:grpSpPr>
        <p:sp>
          <p:nvSpPr>
            <p:cNvPr id="74" name="Freeform 81">
              <a:extLst>
                <a:ext uri="{FF2B5EF4-FFF2-40B4-BE49-F238E27FC236}">
                  <a16:creationId xmlns:a16="http://schemas.microsoft.com/office/drawing/2014/main" id="{B9885E7D-6D47-4F32-8749-6A78020420C3}"/>
                </a:ext>
              </a:extLst>
            </p:cNvPr>
            <p:cNvSpPr>
              <a:spLocks noEditPoints="1"/>
            </p:cNvSpPr>
            <p:nvPr/>
          </p:nvSpPr>
          <p:spPr bwMode="auto">
            <a:xfrm>
              <a:off x="1684338" y="1219200"/>
              <a:ext cx="123825" cy="123825"/>
            </a:xfrm>
            <a:custGeom>
              <a:avLst/>
              <a:gdLst>
                <a:gd name="T0" fmla="*/ 0 w 78"/>
                <a:gd name="T1" fmla="*/ 0 h 78"/>
                <a:gd name="T2" fmla="*/ 0 w 78"/>
                <a:gd name="T3" fmla="*/ 78 h 78"/>
                <a:gd name="T4" fmla="*/ 78 w 78"/>
                <a:gd name="T5" fmla="*/ 78 h 78"/>
                <a:gd name="T6" fmla="*/ 78 w 78"/>
                <a:gd name="T7" fmla="*/ 0 h 78"/>
                <a:gd name="T8" fmla="*/ 0 w 78"/>
                <a:gd name="T9" fmla="*/ 0 h 78"/>
                <a:gd name="T10" fmla="*/ 74 w 78"/>
                <a:gd name="T11" fmla="*/ 74 h 78"/>
                <a:gd name="T12" fmla="*/ 3 w 78"/>
                <a:gd name="T13" fmla="*/ 74 h 78"/>
                <a:gd name="T14" fmla="*/ 3 w 78"/>
                <a:gd name="T15" fmla="*/ 3 h 78"/>
                <a:gd name="T16" fmla="*/ 74 w 78"/>
                <a:gd name="T17" fmla="*/ 3 h 78"/>
                <a:gd name="T18" fmla="*/ 74 w 78"/>
                <a:gd name="T19" fmla="*/ 7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 h="78">
                  <a:moveTo>
                    <a:pt x="0" y="0"/>
                  </a:moveTo>
                  <a:lnTo>
                    <a:pt x="0" y="78"/>
                  </a:lnTo>
                  <a:lnTo>
                    <a:pt x="78" y="78"/>
                  </a:lnTo>
                  <a:lnTo>
                    <a:pt x="78" y="0"/>
                  </a:lnTo>
                  <a:lnTo>
                    <a:pt x="0" y="0"/>
                  </a:lnTo>
                  <a:close/>
                  <a:moveTo>
                    <a:pt x="74" y="74"/>
                  </a:moveTo>
                  <a:lnTo>
                    <a:pt x="3" y="74"/>
                  </a:lnTo>
                  <a:lnTo>
                    <a:pt x="3" y="3"/>
                  </a:lnTo>
                  <a:lnTo>
                    <a:pt x="74" y="3"/>
                  </a:lnTo>
                  <a:lnTo>
                    <a:pt x="74"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5" name="Freeform 82">
              <a:extLst>
                <a:ext uri="{FF2B5EF4-FFF2-40B4-BE49-F238E27FC236}">
                  <a16:creationId xmlns:a16="http://schemas.microsoft.com/office/drawing/2014/main" id="{A8B51A81-E094-4B4C-80C8-1E8DFDFF7831}"/>
                </a:ext>
              </a:extLst>
            </p:cNvPr>
            <p:cNvSpPr>
              <a:spLocks noEditPoints="1"/>
            </p:cNvSpPr>
            <p:nvPr/>
          </p:nvSpPr>
          <p:spPr bwMode="auto">
            <a:xfrm>
              <a:off x="1701800" y="1246188"/>
              <a:ext cx="20638" cy="19050"/>
            </a:xfrm>
            <a:custGeom>
              <a:avLst/>
              <a:gdLst>
                <a:gd name="T0" fmla="*/ 45 w 91"/>
                <a:gd name="T1" fmla="*/ 91 h 91"/>
                <a:gd name="T2" fmla="*/ 91 w 91"/>
                <a:gd name="T3" fmla="*/ 45 h 91"/>
                <a:gd name="T4" fmla="*/ 45 w 91"/>
                <a:gd name="T5" fmla="*/ 0 h 91"/>
                <a:gd name="T6" fmla="*/ 0 w 91"/>
                <a:gd name="T7" fmla="*/ 45 h 91"/>
                <a:gd name="T8" fmla="*/ 45 w 91"/>
                <a:gd name="T9" fmla="*/ 91 h 91"/>
                <a:gd name="T10" fmla="*/ 45 w 91"/>
                <a:gd name="T11" fmla="*/ 24 h 91"/>
                <a:gd name="T12" fmla="*/ 66 w 91"/>
                <a:gd name="T13" fmla="*/ 45 h 91"/>
                <a:gd name="T14" fmla="*/ 45 w 91"/>
                <a:gd name="T15" fmla="*/ 66 h 91"/>
                <a:gd name="T16" fmla="*/ 24 w 91"/>
                <a:gd name="T17" fmla="*/ 45 h 91"/>
                <a:gd name="T18" fmla="*/ 45 w 91"/>
                <a:gd name="T19" fmla="*/ 2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1">
                  <a:moveTo>
                    <a:pt x="45" y="91"/>
                  </a:moveTo>
                  <a:cubicBezTo>
                    <a:pt x="70" y="91"/>
                    <a:pt x="91" y="70"/>
                    <a:pt x="91" y="45"/>
                  </a:cubicBezTo>
                  <a:cubicBezTo>
                    <a:pt x="91" y="20"/>
                    <a:pt x="70" y="0"/>
                    <a:pt x="45" y="0"/>
                  </a:cubicBezTo>
                  <a:cubicBezTo>
                    <a:pt x="20" y="0"/>
                    <a:pt x="0" y="20"/>
                    <a:pt x="0" y="45"/>
                  </a:cubicBezTo>
                  <a:cubicBezTo>
                    <a:pt x="0" y="70"/>
                    <a:pt x="20" y="91"/>
                    <a:pt x="45" y="91"/>
                  </a:cubicBezTo>
                  <a:close/>
                  <a:moveTo>
                    <a:pt x="45" y="24"/>
                  </a:moveTo>
                  <a:cubicBezTo>
                    <a:pt x="57" y="24"/>
                    <a:pt x="66" y="34"/>
                    <a:pt x="66" y="45"/>
                  </a:cubicBezTo>
                  <a:cubicBezTo>
                    <a:pt x="66" y="57"/>
                    <a:pt x="57" y="66"/>
                    <a:pt x="45" y="66"/>
                  </a:cubicBezTo>
                  <a:cubicBezTo>
                    <a:pt x="34" y="66"/>
                    <a:pt x="24" y="57"/>
                    <a:pt x="24" y="45"/>
                  </a:cubicBezTo>
                  <a:cubicBezTo>
                    <a:pt x="24" y="34"/>
                    <a:pt x="34" y="24"/>
                    <a:pt x="4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6" name="Rectangle 75">
              <a:extLst>
                <a:ext uri="{FF2B5EF4-FFF2-40B4-BE49-F238E27FC236}">
                  <a16:creationId xmlns:a16="http://schemas.microsoft.com/office/drawing/2014/main" id="{F8A2E1CD-3BE0-4EB1-A9A3-8A1574763BBD}"/>
                </a:ext>
              </a:extLst>
            </p:cNvPr>
            <p:cNvSpPr>
              <a:spLocks noChangeArrowheads="1"/>
            </p:cNvSpPr>
            <p:nvPr/>
          </p:nvSpPr>
          <p:spPr bwMode="auto">
            <a:xfrm>
              <a:off x="1730375" y="1252538"/>
              <a:ext cx="58738"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7" name="Freeform 84">
              <a:extLst>
                <a:ext uri="{FF2B5EF4-FFF2-40B4-BE49-F238E27FC236}">
                  <a16:creationId xmlns:a16="http://schemas.microsoft.com/office/drawing/2014/main" id="{B97D49FD-47CA-48CA-9449-791980DE55B9}"/>
                </a:ext>
              </a:extLst>
            </p:cNvPr>
            <p:cNvSpPr>
              <a:spLocks noEditPoints="1"/>
            </p:cNvSpPr>
            <p:nvPr/>
          </p:nvSpPr>
          <p:spPr bwMode="auto">
            <a:xfrm>
              <a:off x="1701800" y="1276350"/>
              <a:ext cx="20638" cy="19050"/>
            </a:xfrm>
            <a:custGeom>
              <a:avLst/>
              <a:gdLst>
                <a:gd name="T0" fmla="*/ 45 w 91"/>
                <a:gd name="T1" fmla="*/ 91 h 91"/>
                <a:gd name="T2" fmla="*/ 91 w 91"/>
                <a:gd name="T3" fmla="*/ 45 h 91"/>
                <a:gd name="T4" fmla="*/ 45 w 91"/>
                <a:gd name="T5" fmla="*/ 0 h 91"/>
                <a:gd name="T6" fmla="*/ 0 w 91"/>
                <a:gd name="T7" fmla="*/ 45 h 91"/>
                <a:gd name="T8" fmla="*/ 45 w 91"/>
                <a:gd name="T9" fmla="*/ 91 h 91"/>
                <a:gd name="T10" fmla="*/ 45 w 91"/>
                <a:gd name="T11" fmla="*/ 24 h 91"/>
                <a:gd name="T12" fmla="*/ 66 w 91"/>
                <a:gd name="T13" fmla="*/ 45 h 91"/>
                <a:gd name="T14" fmla="*/ 45 w 91"/>
                <a:gd name="T15" fmla="*/ 66 h 91"/>
                <a:gd name="T16" fmla="*/ 24 w 91"/>
                <a:gd name="T17" fmla="*/ 45 h 91"/>
                <a:gd name="T18" fmla="*/ 45 w 91"/>
                <a:gd name="T19" fmla="*/ 2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1">
                  <a:moveTo>
                    <a:pt x="45" y="91"/>
                  </a:moveTo>
                  <a:cubicBezTo>
                    <a:pt x="70" y="91"/>
                    <a:pt x="91" y="70"/>
                    <a:pt x="91" y="45"/>
                  </a:cubicBezTo>
                  <a:cubicBezTo>
                    <a:pt x="91" y="20"/>
                    <a:pt x="70" y="0"/>
                    <a:pt x="45" y="0"/>
                  </a:cubicBezTo>
                  <a:cubicBezTo>
                    <a:pt x="20" y="0"/>
                    <a:pt x="0" y="20"/>
                    <a:pt x="0" y="45"/>
                  </a:cubicBezTo>
                  <a:cubicBezTo>
                    <a:pt x="0" y="70"/>
                    <a:pt x="20" y="91"/>
                    <a:pt x="45" y="91"/>
                  </a:cubicBezTo>
                  <a:close/>
                  <a:moveTo>
                    <a:pt x="45" y="24"/>
                  </a:moveTo>
                  <a:cubicBezTo>
                    <a:pt x="57" y="24"/>
                    <a:pt x="66" y="34"/>
                    <a:pt x="66" y="45"/>
                  </a:cubicBezTo>
                  <a:cubicBezTo>
                    <a:pt x="66" y="57"/>
                    <a:pt x="57" y="66"/>
                    <a:pt x="45" y="66"/>
                  </a:cubicBezTo>
                  <a:cubicBezTo>
                    <a:pt x="34" y="66"/>
                    <a:pt x="24" y="57"/>
                    <a:pt x="24" y="45"/>
                  </a:cubicBezTo>
                  <a:cubicBezTo>
                    <a:pt x="24" y="34"/>
                    <a:pt x="34" y="24"/>
                    <a:pt x="4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8" name="Rectangle 77">
              <a:extLst>
                <a:ext uri="{FF2B5EF4-FFF2-40B4-BE49-F238E27FC236}">
                  <a16:creationId xmlns:a16="http://schemas.microsoft.com/office/drawing/2014/main" id="{2B3729DE-C6A5-4885-B083-D877EEEE3805}"/>
                </a:ext>
              </a:extLst>
            </p:cNvPr>
            <p:cNvSpPr>
              <a:spLocks noChangeArrowheads="1"/>
            </p:cNvSpPr>
            <p:nvPr/>
          </p:nvSpPr>
          <p:spPr bwMode="auto">
            <a:xfrm>
              <a:off x="1730375" y="1282700"/>
              <a:ext cx="58738"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9" name="Freeform 86">
              <a:extLst>
                <a:ext uri="{FF2B5EF4-FFF2-40B4-BE49-F238E27FC236}">
                  <a16:creationId xmlns:a16="http://schemas.microsoft.com/office/drawing/2014/main" id="{12A92E15-06F1-4DE4-A7F0-BAF4027057B5}"/>
                </a:ext>
              </a:extLst>
            </p:cNvPr>
            <p:cNvSpPr>
              <a:spLocks noEditPoints="1"/>
            </p:cNvSpPr>
            <p:nvPr/>
          </p:nvSpPr>
          <p:spPr bwMode="auto">
            <a:xfrm>
              <a:off x="1701800" y="1306513"/>
              <a:ext cx="20638" cy="20638"/>
            </a:xfrm>
            <a:custGeom>
              <a:avLst/>
              <a:gdLst>
                <a:gd name="T0" fmla="*/ 45 w 91"/>
                <a:gd name="T1" fmla="*/ 91 h 91"/>
                <a:gd name="T2" fmla="*/ 91 w 91"/>
                <a:gd name="T3" fmla="*/ 45 h 91"/>
                <a:gd name="T4" fmla="*/ 45 w 91"/>
                <a:gd name="T5" fmla="*/ 0 h 91"/>
                <a:gd name="T6" fmla="*/ 0 w 91"/>
                <a:gd name="T7" fmla="*/ 45 h 91"/>
                <a:gd name="T8" fmla="*/ 45 w 91"/>
                <a:gd name="T9" fmla="*/ 91 h 91"/>
                <a:gd name="T10" fmla="*/ 45 w 91"/>
                <a:gd name="T11" fmla="*/ 24 h 91"/>
                <a:gd name="T12" fmla="*/ 66 w 91"/>
                <a:gd name="T13" fmla="*/ 45 h 91"/>
                <a:gd name="T14" fmla="*/ 45 w 91"/>
                <a:gd name="T15" fmla="*/ 66 h 91"/>
                <a:gd name="T16" fmla="*/ 24 w 91"/>
                <a:gd name="T17" fmla="*/ 45 h 91"/>
                <a:gd name="T18" fmla="*/ 45 w 91"/>
                <a:gd name="T19" fmla="*/ 2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1">
                  <a:moveTo>
                    <a:pt x="45" y="91"/>
                  </a:moveTo>
                  <a:cubicBezTo>
                    <a:pt x="70" y="91"/>
                    <a:pt x="91" y="70"/>
                    <a:pt x="91" y="45"/>
                  </a:cubicBezTo>
                  <a:cubicBezTo>
                    <a:pt x="91" y="20"/>
                    <a:pt x="70" y="0"/>
                    <a:pt x="45" y="0"/>
                  </a:cubicBezTo>
                  <a:cubicBezTo>
                    <a:pt x="20" y="0"/>
                    <a:pt x="0" y="20"/>
                    <a:pt x="0" y="45"/>
                  </a:cubicBezTo>
                  <a:cubicBezTo>
                    <a:pt x="0" y="70"/>
                    <a:pt x="20" y="91"/>
                    <a:pt x="45" y="91"/>
                  </a:cubicBezTo>
                  <a:close/>
                  <a:moveTo>
                    <a:pt x="45" y="24"/>
                  </a:moveTo>
                  <a:cubicBezTo>
                    <a:pt x="57" y="24"/>
                    <a:pt x="66" y="34"/>
                    <a:pt x="66" y="45"/>
                  </a:cubicBezTo>
                  <a:cubicBezTo>
                    <a:pt x="66" y="57"/>
                    <a:pt x="57" y="66"/>
                    <a:pt x="45" y="66"/>
                  </a:cubicBezTo>
                  <a:cubicBezTo>
                    <a:pt x="34" y="66"/>
                    <a:pt x="24" y="57"/>
                    <a:pt x="24" y="45"/>
                  </a:cubicBezTo>
                  <a:cubicBezTo>
                    <a:pt x="24" y="34"/>
                    <a:pt x="34" y="24"/>
                    <a:pt x="4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0" name="Rectangle 79">
              <a:extLst>
                <a:ext uri="{FF2B5EF4-FFF2-40B4-BE49-F238E27FC236}">
                  <a16:creationId xmlns:a16="http://schemas.microsoft.com/office/drawing/2014/main" id="{F76C173F-A942-40F0-A29D-99078194822B}"/>
                </a:ext>
              </a:extLst>
            </p:cNvPr>
            <p:cNvSpPr>
              <a:spLocks noChangeArrowheads="1"/>
            </p:cNvSpPr>
            <p:nvPr/>
          </p:nvSpPr>
          <p:spPr bwMode="auto">
            <a:xfrm>
              <a:off x="1730375" y="1314450"/>
              <a:ext cx="58738"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82" name="Group 81">
            <a:extLst>
              <a:ext uri="{FF2B5EF4-FFF2-40B4-BE49-F238E27FC236}">
                <a16:creationId xmlns:a16="http://schemas.microsoft.com/office/drawing/2014/main" id="{95C147D3-CBC8-4550-9741-0250CBE36240}"/>
              </a:ext>
            </a:extLst>
          </p:cNvPr>
          <p:cNvGrpSpPr>
            <a:grpSpLocks noChangeAspect="1"/>
          </p:cNvGrpSpPr>
          <p:nvPr/>
        </p:nvGrpSpPr>
        <p:grpSpPr>
          <a:xfrm>
            <a:off x="11045217" y="5605852"/>
            <a:ext cx="590864" cy="590864"/>
            <a:chOff x="4640263" y="2697163"/>
            <a:chExt cx="123825" cy="123825"/>
          </a:xfrm>
          <a:solidFill>
            <a:srgbClr val="E57100"/>
          </a:solidFill>
        </p:grpSpPr>
        <p:sp>
          <p:nvSpPr>
            <p:cNvPr id="83" name="Freeform 179">
              <a:extLst>
                <a:ext uri="{FF2B5EF4-FFF2-40B4-BE49-F238E27FC236}">
                  <a16:creationId xmlns:a16="http://schemas.microsoft.com/office/drawing/2014/main" id="{A3F0915F-28E4-40F0-BE31-68D4F45D4368}"/>
                </a:ext>
              </a:extLst>
            </p:cNvPr>
            <p:cNvSpPr>
              <a:spLocks noEditPoints="1"/>
            </p:cNvSpPr>
            <p:nvPr/>
          </p:nvSpPr>
          <p:spPr bwMode="auto">
            <a:xfrm>
              <a:off x="4640263" y="2697163"/>
              <a:ext cx="123825" cy="123825"/>
            </a:xfrm>
            <a:custGeom>
              <a:avLst/>
              <a:gdLst>
                <a:gd name="T0" fmla="*/ 498 w 576"/>
                <a:gd name="T1" fmla="*/ 99 h 576"/>
                <a:gd name="T2" fmla="*/ 498 w 576"/>
                <a:gd name="T3" fmla="*/ 0 h 576"/>
                <a:gd name="T4" fmla="*/ 0 w 576"/>
                <a:gd name="T5" fmla="*/ 0 h 576"/>
                <a:gd name="T6" fmla="*/ 0 w 576"/>
                <a:gd name="T7" fmla="*/ 525 h 576"/>
                <a:gd name="T8" fmla="*/ 51 w 576"/>
                <a:gd name="T9" fmla="*/ 576 h 576"/>
                <a:gd name="T10" fmla="*/ 525 w 576"/>
                <a:gd name="T11" fmla="*/ 576 h 576"/>
                <a:gd name="T12" fmla="*/ 576 w 576"/>
                <a:gd name="T13" fmla="*/ 525 h 576"/>
                <a:gd name="T14" fmla="*/ 576 w 576"/>
                <a:gd name="T15" fmla="*/ 99 h 576"/>
                <a:gd name="T16" fmla="*/ 498 w 576"/>
                <a:gd name="T17" fmla="*/ 99 h 576"/>
                <a:gd name="T18" fmla="*/ 51 w 576"/>
                <a:gd name="T19" fmla="*/ 551 h 576"/>
                <a:gd name="T20" fmla="*/ 25 w 576"/>
                <a:gd name="T21" fmla="*/ 525 h 576"/>
                <a:gd name="T22" fmla="*/ 25 w 576"/>
                <a:gd name="T23" fmla="*/ 25 h 576"/>
                <a:gd name="T24" fmla="*/ 474 w 576"/>
                <a:gd name="T25" fmla="*/ 25 h 576"/>
                <a:gd name="T26" fmla="*/ 474 w 576"/>
                <a:gd name="T27" fmla="*/ 525 h 576"/>
                <a:gd name="T28" fmla="*/ 481 w 576"/>
                <a:gd name="T29" fmla="*/ 551 h 576"/>
                <a:gd name="T30" fmla="*/ 51 w 576"/>
                <a:gd name="T31" fmla="*/ 551 h 576"/>
                <a:gd name="T32" fmla="*/ 551 w 576"/>
                <a:gd name="T33" fmla="*/ 525 h 576"/>
                <a:gd name="T34" fmla="*/ 525 w 576"/>
                <a:gd name="T35" fmla="*/ 551 h 576"/>
                <a:gd name="T36" fmla="*/ 498 w 576"/>
                <a:gd name="T37" fmla="*/ 525 h 576"/>
                <a:gd name="T38" fmla="*/ 498 w 576"/>
                <a:gd name="T39" fmla="*/ 123 h 576"/>
                <a:gd name="T40" fmla="*/ 551 w 576"/>
                <a:gd name="T41" fmla="*/ 123 h 576"/>
                <a:gd name="T42" fmla="*/ 551 w 576"/>
                <a:gd name="T43" fmla="*/ 525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6" h="576">
                  <a:moveTo>
                    <a:pt x="498" y="99"/>
                  </a:moveTo>
                  <a:cubicBezTo>
                    <a:pt x="498" y="0"/>
                    <a:pt x="498" y="0"/>
                    <a:pt x="498" y="0"/>
                  </a:cubicBezTo>
                  <a:cubicBezTo>
                    <a:pt x="0" y="0"/>
                    <a:pt x="0" y="0"/>
                    <a:pt x="0" y="0"/>
                  </a:cubicBezTo>
                  <a:cubicBezTo>
                    <a:pt x="0" y="525"/>
                    <a:pt x="0" y="525"/>
                    <a:pt x="0" y="525"/>
                  </a:cubicBezTo>
                  <a:cubicBezTo>
                    <a:pt x="0" y="553"/>
                    <a:pt x="23" y="576"/>
                    <a:pt x="51" y="576"/>
                  </a:cubicBezTo>
                  <a:cubicBezTo>
                    <a:pt x="525" y="576"/>
                    <a:pt x="525" y="576"/>
                    <a:pt x="525" y="576"/>
                  </a:cubicBezTo>
                  <a:cubicBezTo>
                    <a:pt x="553" y="576"/>
                    <a:pt x="576" y="553"/>
                    <a:pt x="576" y="525"/>
                  </a:cubicBezTo>
                  <a:cubicBezTo>
                    <a:pt x="576" y="99"/>
                    <a:pt x="576" y="99"/>
                    <a:pt x="576" y="99"/>
                  </a:cubicBezTo>
                  <a:lnTo>
                    <a:pt x="498" y="99"/>
                  </a:lnTo>
                  <a:close/>
                  <a:moveTo>
                    <a:pt x="51" y="551"/>
                  </a:moveTo>
                  <a:cubicBezTo>
                    <a:pt x="36" y="551"/>
                    <a:pt x="25" y="539"/>
                    <a:pt x="25" y="525"/>
                  </a:cubicBezTo>
                  <a:cubicBezTo>
                    <a:pt x="25" y="25"/>
                    <a:pt x="25" y="25"/>
                    <a:pt x="25" y="25"/>
                  </a:cubicBezTo>
                  <a:cubicBezTo>
                    <a:pt x="474" y="25"/>
                    <a:pt x="474" y="25"/>
                    <a:pt x="474" y="25"/>
                  </a:cubicBezTo>
                  <a:cubicBezTo>
                    <a:pt x="474" y="525"/>
                    <a:pt x="474" y="525"/>
                    <a:pt x="474" y="525"/>
                  </a:cubicBezTo>
                  <a:cubicBezTo>
                    <a:pt x="474" y="535"/>
                    <a:pt x="476" y="544"/>
                    <a:pt x="481" y="551"/>
                  </a:cubicBezTo>
                  <a:lnTo>
                    <a:pt x="51" y="551"/>
                  </a:lnTo>
                  <a:close/>
                  <a:moveTo>
                    <a:pt x="551" y="525"/>
                  </a:moveTo>
                  <a:cubicBezTo>
                    <a:pt x="551" y="539"/>
                    <a:pt x="540" y="551"/>
                    <a:pt x="525" y="551"/>
                  </a:cubicBezTo>
                  <a:cubicBezTo>
                    <a:pt x="510" y="551"/>
                    <a:pt x="498" y="539"/>
                    <a:pt x="498" y="525"/>
                  </a:cubicBezTo>
                  <a:cubicBezTo>
                    <a:pt x="498" y="123"/>
                    <a:pt x="498" y="123"/>
                    <a:pt x="498" y="123"/>
                  </a:cubicBezTo>
                  <a:cubicBezTo>
                    <a:pt x="551" y="123"/>
                    <a:pt x="551" y="123"/>
                    <a:pt x="551" y="123"/>
                  </a:cubicBezTo>
                  <a:lnTo>
                    <a:pt x="551" y="5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4" name="Rectangle 83">
              <a:extLst>
                <a:ext uri="{FF2B5EF4-FFF2-40B4-BE49-F238E27FC236}">
                  <a16:creationId xmlns:a16="http://schemas.microsoft.com/office/drawing/2014/main" id="{C2589D6C-2C1F-4853-9333-5F2651401966}"/>
                </a:ext>
              </a:extLst>
            </p:cNvPr>
            <p:cNvSpPr>
              <a:spLocks noChangeArrowheads="1"/>
            </p:cNvSpPr>
            <p:nvPr/>
          </p:nvSpPr>
          <p:spPr bwMode="auto">
            <a:xfrm>
              <a:off x="4656138" y="2724150"/>
              <a:ext cx="76200"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5" name="Rectangle 84">
              <a:extLst>
                <a:ext uri="{FF2B5EF4-FFF2-40B4-BE49-F238E27FC236}">
                  <a16:creationId xmlns:a16="http://schemas.microsoft.com/office/drawing/2014/main" id="{F0607612-040F-49E4-A5B6-85491D1868C2}"/>
                </a:ext>
              </a:extLst>
            </p:cNvPr>
            <p:cNvSpPr>
              <a:spLocks noChangeArrowheads="1"/>
            </p:cNvSpPr>
            <p:nvPr/>
          </p:nvSpPr>
          <p:spPr bwMode="auto">
            <a:xfrm>
              <a:off x="4656138" y="2740025"/>
              <a:ext cx="33338"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6" name="Rectangle 85">
              <a:extLst>
                <a:ext uri="{FF2B5EF4-FFF2-40B4-BE49-F238E27FC236}">
                  <a16:creationId xmlns:a16="http://schemas.microsoft.com/office/drawing/2014/main" id="{DDCC9680-3AEE-4006-BBA7-CF1FED5B8C42}"/>
                </a:ext>
              </a:extLst>
            </p:cNvPr>
            <p:cNvSpPr>
              <a:spLocks noChangeArrowheads="1"/>
            </p:cNvSpPr>
            <p:nvPr/>
          </p:nvSpPr>
          <p:spPr bwMode="auto">
            <a:xfrm>
              <a:off x="4656138" y="2757488"/>
              <a:ext cx="33338"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7" name="Rectangle 86">
              <a:extLst>
                <a:ext uri="{FF2B5EF4-FFF2-40B4-BE49-F238E27FC236}">
                  <a16:creationId xmlns:a16="http://schemas.microsoft.com/office/drawing/2014/main" id="{E7EF6E8A-E94A-4571-9CF1-A22838A7EE46}"/>
                </a:ext>
              </a:extLst>
            </p:cNvPr>
            <p:cNvSpPr>
              <a:spLocks noChangeArrowheads="1"/>
            </p:cNvSpPr>
            <p:nvPr/>
          </p:nvSpPr>
          <p:spPr bwMode="auto">
            <a:xfrm>
              <a:off x="4656138" y="2774950"/>
              <a:ext cx="33338"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8" name="Rectangle 87">
              <a:extLst>
                <a:ext uri="{FF2B5EF4-FFF2-40B4-BE49-F238E27FC236}">
                  <a16:creationId xmlns:a16="http://schemas.microsoft.com/office/drawing/2014/main" id="{55697EEE-334C-46A4-BE43-7AD2999CCB3D}"/>
                </a:ext>
              </a:extLst>
            </p:cNvPr>
            <p:cNvSpPr>
              <a:spLocks noChangeArrowheads="1"/>
            </p:cNvSpPr>
            <p:nvPr/>
          </p:nvSpPr>
          <p:spPr bwMode="auto">
            <a:xfrm>
              <a:off x="4656138" y="2792413"/>
              <a:ext cx="33338"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9" name="Freeform 185">
              <a:extLst>
                <a:ext uri="{FF2B5EF4-FFF2-40B4-BE49-F238E27FC236}">
                  <a16:creationId xmlns:a16="http://schemas.microsoft.com/office/drawing/2014/main" id="{B8E8BF47-F5E4-49B8-9A44-AA7EA1A75C07}"/>
                </a:ext>
              </a:extLst>
            </p:cNvPr>
            <p:cNvSpPr>
              <a:spLocks noEditPoints="1"/>
            </p:cNvSpPr>
            <p:nvPr/>
          </p:nvSpPr>
          <p:spPr bwMode="auto">
            <a:xfrm>
              <a:off x="4695825" y="2740025"/>
              <a:ext cx="39688" cy="57150"/>
            </a:xfrm>
            <a:custGeom>
              <a:avLst/>
              <a:gdLst>
                <a:gd name="T0" fmla="*/ 0 w 25"/>
                <a:gd name="T1" fmla="*/ 36 h 36"/>
                <a:gd name="T2" fmla="*/ 25 w 25"/>
                <a:gd name="T3" fmla="*/ 36 h 36"/>
                <a:gd name="T4" fmla="*/ 25 w 25"/>
                <a:gd name="T5" fmla="*/ 0 h 36"/>
                <a:gd name="T6" fmla="*/ 0 w 25"/>
                <a:gd name="T7" fmla="*/ 0 h 36"/>
                <a:gd name="T8" fmla="*/ 0 w 25"/>
                <a:gd name="T9" fmla="*/ 36 h 36"/>
                <a:gd name="T10" fmla="*/ 3 w 25"/>
                <a:gd name="T11" fmla="*/ 4 h 36"/>
                <a:gd name="T12" fmla="*/ 21 w 25"/>
                <a:gd name="T13" fmla="*/ 4 h 36"/>
                <a:gd name="T14" fmla="*/ 21 w 25"/>
                <a:gd name="T15" fmla="*/ 33 h 36"/>
                <a:gd name="T16" fmla="*/ 3 w 25"/>
                <a:gd name="T17" fmla="*/ 33 h 36"/>
                <a:gd name="T18" fmla="*/ 3 w 25"/>
                <a:gd name="T19"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36">
                  <a:moveTo>
                    <a:pt x="0" y="36"/>
                  </a:moveTo>
                  <a:lnTo>
                    <a:pt x="25" y="36"/>
                  </a:lnTo>
                  <a:lnTo>
                    <a:pt x="25" y="0"/>
                  </a:lnTo>
                  <a:lnTo>
                    <a:pt x="0" y="0"/>
                  </a:lnTo>
                  <a:lnTo>
                    <a:pt x="0" y="36"/>
                  </a:lnTo>
                  <a:close/>
                  <a:moveTo>
                    <a:pt x="3" y="4"/>
                  </a:moveTo>
                  <a:lnTo>
                    <a:pt x="21" y="4"/>
                  </a:lnTo>
                  <a:lnTo>
                    <a:pt x="21" y="33"/>
                  </a:lnTo>
                  <a:lnTo>
                    <a:pt x="3" y="33"/>
                  </a:lnTo>
                  <a:lnTo>
                    <a:pt x="3"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92" name="Freeform 9">
            <a:extLst>
              <a:ext uri="{FF2B5EF4-FFF2-40B4-BE49-F238E27FC236}">
                <a16:creationId xmlns:a16="http://schemas.microsoft.com/office/drawing/2014/main" id="{B1929574-76AF-4E95-98B2-306C9B46F1BA}"/>
              </a:ext>
            </a:extLst>
          </p:cNvPr>
          <p:cNvSpPr>
            <a:spLocks noChangeAspect="1" noEditPoints="1"/>
          </p:cNvSpPr>
          <p:nvPr/>
        </p:nvSpPr>
        <p:spPr bwMode="auto">
          <a:xfrm>
            <a:off x="6391730" y="2090127"/>
            <a:ext cx="361496" cy="362412"/>
          </a:xfrm>
          <a:custGeom>
            <a:avLst/>
            <a:gdLst>
              <a:gd name="T0" fmla="*/ 0 w 395"/>
              <a:gd name="T1" fmla="*/ 0 h 396"/>
              <a:gd name="T2" fmla="*/ 0 w 395"/>
              <a:gd name="T3" fmla="*/ 396 h 396"/>
              <a:gd name="T4" fmla="*/ 395 w 395"/>
              <a:gd name="T5" fmla="*/ 396 h 396"/>
              <a:gd name="T6" fmla="*/ 395 w 395"/>
              <a:gd name="T7" fmla="*/ 0 h 396"/>
              <a:gd name="T8" fmla="*/ 0 w 395"/>
              <a:gd name="T9" fmla="*/ 0 h 396"/>
              <a:gd name="T10" fmla="*/ 378 w 395"/>
              <a:gd name="T11" fmla="*/ 380 h 396"/>
              <a:gd name="T12" fmla="*/ 28 w 395"/>
              <a:gd name="T13" fmla="*/ 380 h 396"/>
              <a:gd name="T14" fmla="*/ 178 w 395"/>
              <a:gd name="T15" fmla="*/ 230 h 396"/>
              <a:gd name="T16" fmla="*/ 247 w 395"/>
              <a:gd name="T17" fmla="*/ 299 h 396"/>
              <a:gd name="T18" fmla="*/ 330 w 395"/>
              <a:gd name="T19" fmla="*/ 216 h 396"/>
              <a:gd name="T20" fmla="*/ 180 w 395"/>
              <a:gd name="T21" fmla="*/ 66 h 396"/>
              <a:gd name="T22" fmla="*/ 97 w 395"/>
              <a:gd name="T23" fmla="*/ 149 h 396"/>
              <a:gd name="T24" fmla="*/ 167 w 395"/>
              <a:gd name="T25" fmla="*/ 218 h 396"/>
              <a:gd name="T26" fmla="*/ 16 w 395"/>
              <a:gd name="T27" fmla="*/ 368 h 396"/>
              <a:gd name="T28" fmla="*/ 16 w 395"/>
              <a:gd name="T29" fmla="*/ 18 h 396"/>
              <a:gd name="T30" fmla="*/ 378 w 395"/>
              <a:gd name="T31" fmla="*/ 18 h 396"/>
              <a:gd name="T32" fmla="*/ 378 w 395"/>
              <a:gd name="T33" fmla="*/ 380 h 396"/>
              <a:gd name="T34" fmla="*/ 121 w 395"/>
              <a:gd name="T35" fmla="*/ 149 h 396"/>
              <a:gd name="T36" fmla="*/ 180 w 395"/>
              <a:gd name="T37" fmla="*/ 90 h 396"/>
              <a:gd name="T38" fmla="*/ 193 w 395"/>
              <a:gd name="T39" fmla="*/ 102 h 396"/>
              <a:gd name="T40" fmla="*/ 133 w 395"/>
              <a:gd name="T41" fmla="*/ 162 h 396"/>
              <a:gd name="T42" fmla="*/ 121 w 395"/>
              <a:gd name="T43" fmla="*/ 149 h 396"/>
              <a:gd name="T44" fmla="*/ 205 w 395"/>
              <a:gd name="T45" fmla="*/ 114 h 396"/>
              <a:gd name="T46" fmla="*/ 282 w 395"/>
              <a:gd name="T47" fmla="*/ 191 h 396"/>
              <a:gd name="T48" fmla="*/ 223 w 395"/>
              <a:gd name="T49" fmla="*/ 251 h 396"/>
              <a:gd name="T50" fmla="*/ 145 w 395"/>
              <a:gd name="T51" fmla="*/ 173 h 396"/>
              <a:gd name="T52" fmla="*/ 205 w 395"/>
              <a:gd name="T53" fmla="*/ 114 h 396"/>
              <a:gd name="T54" fmla="*/ 306 w 395"/>
              <a:gd name="T55" fmla="*/ 216 h 396"/>
              <a:gd name="T56" fmla="*/ 247 w 395"/>
              <a:gd name="T57" fmla="*/ 275 h 396"/>
              <a:gd name="T58" fmla="*/ 235 w 395"/>
              <a:gd name="T59" fmla="*/ 262 h 396"/>
              <a:gd name="T60" fmla="*/ 295 w 395"/>
              <a:gd name="T61" fmla="*/ 203 h 396"/>
              <a:gd name="T62" fmla="*/ 306 w 395"/>
              <a:gd name="T63" fmla="*/ 21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5" h="396">
                <a:moveTo>
                  <a:pt x="0" y="0"/>
                </a:moveTo>
                <a:lnTo>
                  <a:pt x="0" y="396"/>
                </a:lnTo>
                <a:lnTo>
                  <a:pt x="395" y="396"/>
                </a:lnTo>
                <a:lnTo>
                  <a:pt x="395" y="0"/>
                </a:lnTo>
                <a:lnTo>
                  <a:pt x="0" y="0"/>
                </a:lnTo>
                <a:close/>
                <a:moveTo>
                  <a:pt x="378" y="380"/>
                </a:moveTo>
                <a:lnTo>
                  <a:pt x="28" y="380"/>
                </a:lnTo>
                <a:lnTo>
                  <a:pt x="178" y="230"/>
                </a:lnTo>
                <a:lnTo>
                  <a:pt x="247" y="299"/>
                </a:lnTo>
                <a:lnTo>
                  <a:pt x="330" y="216"/>
                </a:lnTo>
                <a:lnTo>
                  <a:pt x="180" y="66"/>
                </a:lnTo>
                <a:lnTo>
                  <a:pt x="97" y="149"/>
                </a:lnTo>
                <a:lnTo>
                  <a:pt x="167" y="218"/>
                </a:lnTo>
                <a:lnTo>
                  <a:pt x="16" y="368"/>
                </a:lnTo>
                <a:lnTo>
                  <a:pt x="16" y="18"/>
                </a:lnTo>
                <a:lnTo>
                  <a:pt x="378" y="18"/>
                </a:lnTo>
                <a:lnTo>
                  <a:pt x="378" y="380"/>
                </a:lnTo>
                <a:close/>
                <a:moveTo>
                  <a:pt x="121" y="149"/>
                </a:moveTo>
                <a:lnTo>
                  <a:pt x="180" y="90"/>
                </a:lnTo>
                <a:lnTo>
                  <a:pt x="193" y="102"/>
                </a:lnTo>
                <a:lnTo>
                  <a:pt x="133" y="162"/>
                </a:lnTo>
                <a:lnTo>
                  <a:pt x="121" y="149"/>
                </a:lnTo>
                <a:close/>
                <a:moveTo>
                  <a:pt x="205" y="114"/>
                </a:moveTo>
                <a:lnTo>
                  <a:pt x="282" y="191"/>
                </a:lnTo>
                <a:lnTo>
                  <a:pt x="223" y="251"/>
                </a:lnTo>
                <a:lnTo>
                  <a:pt x="145" y="173"/>
                </a:lnTo>
                <a:lnTo>
                  <a:pt x="205" y="114"/>
                </a:lnTo>
                <a:close/>
                <a:moveTo>
                  <a:pt x="306" y="216"/>
                </a:moveTo>
                <a:lnTo>
                  <a:pt x="247" y="275"/>
                </a:lnTo>
                <a:lnTo>
                  <a:pt x="235" y="262"/>
                </a:lnTo>
                <a:lnTo>
                  <a:pt x="295" y="203"/>
                </a:lnTo>
                <a:lnTo>
                  <a:pt x="306" y="216"/>
                </a:lnTo>
                <a:close/>
              </a:path>
            </a:pathLst>
          </a:custGeom>
          <a:solidFill>
            <a:schemeClr val="bg1"/>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472C4"/>
              </a:solidFill>
              <a:effectLst/>
              <a:uLnTx/>
              <a:uFillTx/>
              <a:latin typeface="arial" panose="020B0604020202020204" pitchFamily="34" charset="0"/>
              <a:ea typeface="+mn-ea"/>
              <a:cs typeface="+mn-cs"/>
            </a:endParaRPr>
          </a:p>
        </p:txBody>
      </p:sp>
      <p:sp>
        <p:nvSpPr>
          <p:cNvPr id="3" name="Rectangle 2">
            <a:extLst>
              <a:ext uri="{FF2B5EF4-FFF2-40B4-BE49-F238E27FC236}">
                <a16:creationId xmlns:a16="http://schemas.microsoft.com/office/drawing/2014/main" id="{BACE7D05-46FA-45E3-A8B0-59632BDC7471}"/>
              </a:ext>
            </a:extLst>
          </p:cNvPr>
          <p:cNvSpPr/>
          <p:nvPr/>
        </p:nvSpPr>
        <p:spPr>
          <a:xfrm>
            <a:off x="6250156" y="6095517"/>
            <a:ext cx="1731564" cy="253916"/>
          </a:xfrm>
          <a:prstGeom prst="rect">
            <a:avLst/>
          </a:prstGeom>
        </p:spPr>
        <p:txBody>
          <a:bodyPr wrap="none" rtlCol="0">
            <a:spAutoFit/>
          </a:bodyPr>
          <a:lstStyle/>
          <a:p>
            <a:pPr rtl="0"/>
            <a:r>
              <a:rPr lang="lv-lv" sz="1050" i="1">
                <a:latin typeface="Segoe UI" panose="020B0502040204020203" pitchFamily="34" charset="0"/>
              </a:rPr>
              <a:t>* Ja TAP /ĀTAP nav pieejams</a:t>
            </a:r>
            <a:endParaRPr lang="en-GB" sz="1050" i="1" dirty="0"/>
          </a:p>
        </p:txBody>
      </p:sp>
    </p:spTree>
    <p:extLst>
      <p:ext uri="{BB962C8B-B14F-4D97-AF65-F5344CB8AC3E}">
        <p14:creationId xmlns:p14="http://schemas.microsoft.com/office/powerpoint/2010/main" val="907556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alpha val="75000"/>
          </a:schemeClr>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13C6F63-4F6D-4BB1-9A09-6BB2413C425F}"/>
              </a:ext>
            </a:extLst>
          </p:cNvPr>
          <p:cNvGraphicFramePr>
            <a:graphicFrameLocks noChangeAspect="1"/>
          </p:cNvGraphicFramePr>
          <p:nvPr>
            <p:custDataLst>
              <p:tags r:id="rId2"/>
            </p:custDataLst>
            <p:extLst>
              <p:ext uri="{D42A27DB-BD31-4B8C-83A1-F6EECF244321}">
                <p14:modId xmlns:p14="http://schemas.microsoft.com/office/powerpoint/2010/main" val="8838675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34" name="think-cell Slide" r:id="rId6" imgW="494" imgH="494" progId="TCLayout.ActiveDocument.1">
                  <p:embed/>
                </p:oleObj>
              </mc:Choice>
              <mc:Fallback>
                <p:oleObj name="think-cell Slide" r:id="rId6" imgW="494" imgH="494" progId="TCLayout.ActiveDocument.1">
                  <p:embed/>
                  <p:pic>
                    <p:nvPicPr>
                      <p:cNvPr id="4" name="Object 3" hidden="1">
                        <a:extLst>
                          <a:ext uri="{FF2B5EF4-FFF2-40B4-BE49-F238E27FC236}">
                            <a16:creationId xmlns:a16="http://schemas.microsoft.com/office/drawing/2014/main" id="{A13C6F63-4F6D-4BB1-9A09-6BB2413C425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3BEEA90-54CF-4EA5-B05B-D99459A1533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cs typeface="Arial" panose="020B0604020202020204" pitchFamily="34" charset="0"/>
              <a:sym typeface="arial" panose="020B0604020202020204" pitchFamily="34" charset="0"/>
            </a:endParaRPr>
          </a:p>
        </p:txBody>
      </p:sp>
      <p:sp>
        <p:nvSpPr>
          <p:cNvPr id="16" name="Slide Number Placeholder 5">
            <a:extLst>
              <a:ext uri="{FF2B5EF4-FFF2-40B4-BE49-F238E27FC236}">
                <a16:creationId xmlns:a16="http://schemas.microsoft.com/office/drawing/2014/main" id="{E61A9D8F-32BA-4962-BA50-93161CF1D72E}"/>
              </a:ext>
            </a:extLst>
          </p:cNvPr>
          <p:cNvSpPr>
            <a:spLocks noGrp="1"/>
          </p:cNvSpPr>
          <p:nvPr>
            <p:ph type="sldNum" sz="quarter" idx="12"/>
          </p:nvPr>
        </p:nvSpPr>
        <p:spPr/>
        <p:txBody>
          <a:bodyPr rtlCol="0"/>
          <a:lstStyle/>
          <a:p>
            <a:pPr lvl="0" rtl="0"/>
            <a:fld id="{E81276B6-4034-4841-805E-541AB8384CBA}" type="slidenum">
              <a:rPr lang="en-GB" noProof="0" smtClean="0"/>
              <a:pPr lvl="0" rtl="0"/>
              <a:t>45</a:t>
            </a:fld>
            <a:endParaRPr lang="en-GB" noProof="0"/>
          </a:p>
        </p:txBody>
      </p:sp>
      <p:graphicFrame>
        <p:nvGraphicFramePr>
          <p:cNvPr id="22" name="Table 21">
            <a:extLst>
              <a:ext uri="{FF2B5EF4-FFF2-40B4-BE49-F238E27FC236}">
                <a16:creationId xmlns:a16="http://schemas.microsoft.com/office/drawing/2014/main" id="{71CC4F68-2954-4F0E-9DD9-C0AA2FB9A9B2}"/>
              </a:ext>
            </a:extLst>
          </p:cNvPr>
          <p:cNvGraphicFramePr>
            <a:graphicFrameLocks noGrp="1"/>
          </p:cNvGraphicFramePr>
          <p:nvPr>
            <p:extLst>
              <p:ext uri="{D42A27DB-BD31-4B8C-83A1-F6EECF244321}">
                <p14:modId xmlns:p14="http://schemas.microsoft.com/office/powerpoint/2010/main" val="1713966731"/>
              </p:ext>
            </p:extLst>
          </p:nvPr>
        </p:nvGraphicFramePr>
        <p:xfrm>
          <a:off x="420688" y="1468231"/>
          <a:ext cx="11363324" cy="5002440"/>
        </p:xfrm>
        <a:graphic>
          <a:graphicData uri="http://schemas.openxmlformats.org/drawingml/2006/table">
            <a:tbl>
              <a:tblPr firstRow="1" bandRow="1">
                <a:tableStyleId>{5C22544A-7EE6-4342-B048-85BDC9FD1C3A}</a:tableStyleId>
              </a:tblPr>
              <a:tblGrid>
                <a:gridCol w="1446212">
                  <a:extLst>
                    <a:ext uri="{9D8B030D-6E8A-4147-A177-3AD203B41FA5}">
                      <a16:colId xmlns:a16="http://schemas.microsoft.com/office/drawing/2014/main" val="4198481958"/>
                    </a:ext>
                  </a:extLst>
                </a:gridCol>
                <a:gridCol w="5142034">
                  <a:extLst>
                    <a:ext uri="{9D8B030D-6E8A-4147-A177-3AD203B41FA5}">
                      <a16:colId xmlns:a16="http://schemas.microsoft.com/office/drawing/2014/main" val="1052568843"/>
                    </a:ext>
                  </a:extLst>
                </a:gridCol>
                <a:gridCol w="4775078">
                  <a:extLst>
                    <a:ext uri="{9D8B030D-6E8A-4147-A177-3AD203B41FA5}">
                      <a16:colId xmlns:a16="http://schemas.microsoft.com/office/drawing/2014/main" val="363737994"/>
                    </a:ext>
                  </a:extLst>
                </a:gridCol>
              </a:tblGrid>
              <a:tr h="0">
                <a:tc>
                  <a:txBody>
                    <a:bodyPr/>
                    <a:lstStyle/>
                    <a:p>
                      <a:pPr algn="l" rtl="0"/>
                      <a:endParaRPr lang="lv-LV" sz="1100" b="1" noProof="0" dirty="0">
                        <a:solidFill>
                          <a:schemeClr val="bg1"/>
                        </a:solidFill>
                        <a:latin typeface="arial" panose="020B0604020202020204" pitchFamily="34" charset="0"/>
                        <a:cs typeface="Arial" panose="020B0604020202020204" pitchFamily="34" charset="0"/>
                      </a:endParaRPr>
                    </a:p>
                  </a:txBody>
                  <a:tcPr marL="72000" marR="72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66"/>
                    </a:solidFill>
                  </a:tcPr>
                </a:tc>
                <a:tc>
                  <a:txBody>
                    <a:bodyPr/>
                    <a:lstStyle/>
                    <a:p>
                      <a:pPr algn="l" rtl="0"/>
                      <a:r>
                        <a:rPr lang="lv-LV" sz="1100" b="1" noProof="0">
                          <a:solidFill>
                            <a:schemeClr val="bg1"/>
                          </a:solidFill>
                          <a:latin typeface="arial" panose="020B0604020202020204" pitchFamily="34" charset="0"/>
                          <a:cs typeface="Arial" panose="020B0604020202020204" pitchFamily="34" charset="0"/>
                        </a:rPr>
                        <a:t>PLUSI</a:t>
                      </a:r>
                      <a:endParaRPr lang="lv-LV" sz="1100" b="1" noProof="0" dirty="0">
                        <a:solidFill>
                          <a:schemeClr val="bg1"/>
                        </a:solidFill>
                        <a:latin typeface="arial" panose="020B0604020202020204" pitchFamily="34" charset="0"/>
                        <a:cs typeface="Arial" panose="020B0604020202020204" pitchFamily="34" charset="0"/>
                      </a:endParaRPr>
                    </a:p>
                  </a:txBody>
                  <a:tcPr marL="72000" marR="72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1" kern="1200" noProof="0" dirty="0">
                          <a:solidFill>
                            <a:schemeClr val="bg1"/>
                          </a:solidFill>
                          <a:latin typeface="arial" panose="020B0604020202020204" pitchFamily="34" charset="0"/>
                          <a:ea typeface="+mn-ea"/>
                          <a:cs typeface="Arial" panose="020B0604020202020204" pitchFamily="34" charset="0"/>
                        </a:rPr>
                        <a:t>MĪNUSI</a:t>
                      </a:r>
                    </a:p>
                  </a:txBody>
                  <a:tcPr marL="72000" marR="72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66"/>
                    </a:solidFill>
                  </a:tcPr>
                </a:tc>
                <a:extLst>
                  <a:ext uri="{0D108BD9-81ED-4DB2-BD59-A6C34878D82A}">
                    <a16:rowId xmlns:a16="http://schemas.microsoft.com/office/drawing/2014/main" val="3946650263"/>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lv-LV" sz="1000" b="1" i="0" u="none" strike="noStrike" kern="0" cap="none" spc="0" normalizeH="0" noProof="0">
                          <a:ln>
                            <a:noFill/>
                          </a:ln>
                          <a:solidFill>
                            <a:schemeClr val="tx1"/>
                          </a:solidFill>
                          <a:effectLst/>
                          <a:uLnTx/>
                          <a:uFillTx/>
                          <a:latin typeface="arial" panose="020B0604020202020204" pitchFamily="34" charset="0"/>
                          <a:ea typeface="+mn-ea"/>
                          <a:cs typeface="+mn-cs"/>
                        </a:rPr>
                        <a:t>Ārpustiesas vienošanās</a:t>
                      </a:r>
                      <a:endParaRPr kumimoji="0" lang="lv-LV" sz="1000" b="1" i="0" u="none" strike="noStrike" kern="0" cap="none" spc="0" normalizeH="0" baseline="0" noProof="0">
                        <a:ln>
                          <a:noFill/>
                        </a:ln>
                        <a:solidFill>
                          <a:schemeClr val="tx1"/>
                        </a:solidFill>
                        <a:effectLst/>
                        <a:uLnTx/>
                        <a:uFillTx/>
                        <a:latin typeface="arial" panose="020B0604020202020204" pitchFamily="34" charset="0"/>
                        <a:ea typeface="+mn-ea"/>
                        <a:cs typeface="+mn-cs"/>
                      </a:endParaRPr>
                    </a:p>
                    <a:p>
                      <a:pPr algn="l" rtl="0" fontAlgn="ctr"/>
                      <a:endParaRPr lang="lv-LV" sz="1000" b="1" i="0" u="none" strike="noStrike" dirty="0">
                        <a:solidFill>
                          <a:schemeClr val="tx1"/>
                        </a:solidFill>
                        <a:effectLst/>
                        <a:latin typeface="arial" panose="020B0604020202020204" pitchFamily="34" charset="0"/>
                        <a:cs typeface="Arial" panose="020B0604020202020204" pitchFamily="34" charset="0"/>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kern="1200">
                          <a:solidFill>
                            <a:prstClr val="black"/>
                          </a:solidFill>
                          <a:latin typeface="Arial" panose="020B0604020202020204" pitchFamily="34" charset="0"/>
                          <a:ea typeface="+mn-ea"/>
                          <a:cs typeface="Arial" panose="020B0604020202020204" pitchFamily="34" charset="0"/>
                        </a:rPr>
                        <a:t>nav juridisko izdevumu/tie ir mazāki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kern="1200">
                          <a:solidFill>
                            <a:prstClr val="black"/>
                          </a:solidFill>
                          <a:latin typeface="Arial" panose="020B0604020202020204" pitchFamily="34" charset="0"/>
                          <a:ea typeface="+mn-ea"/>
                          <a:cs typeface="Arial" panose="020B0604020202020204" pitchFamily="34" charset="0"/>
                        </a:rPr>
                        <a:t>konfidencialitāte</a:t>
                      </a:r>
                    </a:p>
                    <a:p>
                      <a:pPr marL="171450" lvl="0" indent="-171450" rtl="0">
                        <a:buFont typeface="Arial" panose="020B0604020202020204" pitchFamily="34" charset="0"/>
                        <a:buChar char="•"/>
                      </a:pPr>
                      <a:r>
                        <a:rPr lang="lv-LV" sz="900" kern="1200">
                          <a:solidFill>
                            <a:prstClr val="black"/>
                          </a:solidFill>
                          <a:latin typeface="Arial" panose="020B0604020202020204" pitchFamily="34" charset="0"/>
                          <a:ea typeface="+mn-ea"/>
                          <a:cs typeface="Arial" panose="020B0604020202020204" pitchFamily="34" charset="0"/>
                        </a:rPr>
                        <a:t>kreditori tiek aicināti dot jums pietiekami daudz laika problēmu risināšanai</a:t>
                      </a:r>
                      <a:endParaRPr lang="lv-LV" sz="900" kern="1200" dirty="0">
                        <a:solidFill>
                          <a:prstClr val="black"/>
                        </a:solidFill>
                        <a:latin typeface="Arial" panose="020B0604020202020204" pitchFamily="34" charset="0"/>
                        <a:ea typeface="+mn-ea"/>
                        <a:cs typeface="Arial" panose="020B0604020202020204" pitchFamily="34" charset="0"/>
                      </a:endParaRPr>
                    </a:p>
                    <a:p>
                      <a:pPr marL="171450" lvl="0" indent="-171450" rtl="0">
                        <a:buFont typeface="Arial" panose="020B0604020202020204" pitchFamily="34" charset="0"/>
                        <a:buChar char="•"/>
                      </a:pPr>
                      <a:r>
                        <a:rPr lang="lv-LV" sz="900" kern="1200">
                          <a:solidFill>
                            <a:prstClr val="black"/>
                          </a:solidFill>
                          <a:latin typeface="Arial" panose="020B0604020202020204" pitchFamily="34" charset="0"/>
                          <a:ea typeface="+mn-ea"/>
                          <a:cs typeface="Arial" panose="020B0604020202020204" pitchFamily="34" charset="0"/>
                        </a:rPr>
                        <a:t>parādnieks var paredzēt, ka visi attiecīgie kreditori apturēs savas prasības pret jums, ja viņi piekritīs</a:t>
                      </a:r>
                    </a:p>
                    <a:p>
                      <a:pPr marL="171450" lvl="0" indent="-171450" rtl="0">
                        <a:buFont typeface="Arial" panose="020B0604020202020204" pitchFamily="34" charset="0"/>
                        <a:buChar char="•"/>
                      </a:pPr>
                      <a:r>
                        <a:rPr lang="lv-LV" sz="900" kern="1200">
                          <a:solidFill>
                            <a:prstClr val="black"/>
                          </a:solidFill>
                          <a:latin typeface="Arial" panose="020B0604020202020204" pitchFamily="34" charset="0"/>
                          <a:ea typeface="+mn-ea"/>
                          <a:cs typeface="Arial" panose="020B0604020202020204" pitchFamily="34" charset="0"/>
                        </a:rPr>
                        <a:t>elastība un ērta pielāgošanās parādnieka uzņēmējdarbības īpašajām vajadzībām</a:t>
                      </a:r>
                      <a:endParaRPr lang="lv-LV" sz="900" kern="1200" dirty="0">
                        <a:solidFill>
                          <a:prstClr val="black"/>
                        </a:solidFill>
                        <a:latin typeface="Arial" panose="020B0604020202020204" pitchFamily="34" charset="0"/>
                        <a:ea typeface="+mn-ea"/>
                        <a:cs typeface="Arial" panose="020B0604020202020204" pitchFamily="34" charset="0"/>
                      </a:endParaRPr>
                    </a:p>
                    <a:p>
                      <a:pPr marL="171450" lvl="0" indent="-171450" rtl="0">
                        <a:buFont typeface="Arial" panose="020B0604020202020204" pitchFamily="34" charset="0"/>
                        <a:buChar char="•"/>
                      </a:pPr>
                      <a:r>
                        <a:rPr lang="lv-LV" sz="900" kern="1200">
                          <a:solidFill>
                            <a:prstClr val="black"/>
                          </a:solidFill>
                          <a:latin typeface="Arial" panose="020B0604020202020204" pitchFamily="34" charset="0"/>
                          <a:ea typeface="+mn-ea"/>
                          <a:cs typeface="Arial" panose="020B0604020202020204" pitchFamily="34" charset="0"/>
                        </a:rPr>
                        <a:t>parādnieka uzņēmējdarbības turpināšana</a:t>
                      </a:r>
                      <a:endParaRPr lang="lv-LV" sz="900" kern="1200" dirty="0">
                        <a:solidFill>
                          <a:prstClr val="black"/>
                        </a:solidFill>
                        <a:latin typeface="Arial" panose="020B0604020202020204" pitchFamily="34" charset="0"/>
                        <a:ea typeface="+mn-ea"/>
                        <a:cs typeface="Arial" panose="020B0604020202020204" pitchFamily="34" charset="0"/>
                      </a:endParaRPr>
                    </a:p>
                    <a:p>
                      <a:pPr marL="171450" lvl="0" indent="-171450" rtl="0">
                        <a:buFont typeface="Arial" panose="020B0604020202020204" pitchFamily="34" charset="0"/>
                        <a:buChar char="•"/>
                      </a:pPr>
                      <a:r>
                        <a:rPr lang="lv-LV" sz="900" kern="1200">
                          <a:solidFill>
                            <a:prstClr val="black"/>
                          </a:solidFill>
                          <a:latin typeface="Arial" panose="020B0604020202020204" pitchFamily="34" charset="0"/>
                          <a:ea typeface="+mn-ea"/>
                          <a:cs typeface="Arial" panose="020B0604020202020204" pitchFamily="34" charset="0"/>
                        </a:rPr>
                        <a:t>vadības saglabāšana</a:t>
                      </a:r>
                      <a:endParaRPr lang="lv-LV" sz="900" kern="1200" dirty="0">
                        <a:solidFill>
                          <a:prstClr val="black"/>
                        </a:solidFill>
                        <a:latin typeface="Arial" panose="020B0604020202020204" pitchFamily="34" charset="0"/>
                        <a:ea typeface="+mn-ea"/>
                        <a:cs typeface="Arial" panose="020B0604020202020204" pitchFamily="34" charset="0"/>
                      </a:endParaRPr>
                    </a:p>
                    <a:p>
                      <a:pPr marL="171450" lvl="0" indent="-171450" rtl="0">
                        <a:buFont typeface="Arial" panose="020B0604020202020204" pitchFamily="34" charset="0"/>
                        <a:buChar char="•"/>
                      </a:pPr>
                      <a:r>
                        <a:rPr lang="lv-LV" sz="900" kern="1200">
                          <a:solidFill>
                            <a:prstClr val="black"/>
                          </a:solidFill>
                          <a:latin typeface="Arial" panose="020B0604020202020204" pitchFamily="34" charset="0"/>
                          <a:ea typeface="+mn-ea"/>
                          <a:cs typeface="Arial" panose="020B0604020202020204" pitchFamily="34" charset="0"/>
                        </a:rPr>
                        <a:t>sarunu vienkāršība (procesuāla)</a:t>
                      </a:r>
                      <a:endParaRPr lang="lv-LV" sz="900" kern="1200" dirty="0">
                        <a:solidFill>
                          <a:prstClr val="black"/>
                        </a:solidFill>
                        <a:latin typeface="Arial" panose="020B0604020202020204" pitchFamily="34" charset="0"/>
                        <a:ea typeface="+mn-ea"/>
                        <a:cs typeface="Arial" panose="020B0604020202020204" pitchFamily="34" charset="0"/>
                      </a:endParaRPr>
                    </a:p>
                  </a:txBody>
                  <a:tcPr marL="72000" marR="72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specifisku zināšanu nepieciešamība (pareiza situācijas analīze)</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iespējami konsultāciju izdevumi</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risks, ka pret vadību, kas rīkojas bez uzņēmuma īpašnieku piekrišanas, uzņēmuma īpašnieki iesniegs prasības tiesā</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grūtības vienoties vairāku pušu sarunās</a:t>
                      </a:r>
                    </a:p>
                  </a:txBody>
                  <a:tcPr marL="72000" marR="72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161974"/>
                  </a:ext>
                </a:extLst>
              </a:tr>
              <a:tr h="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lv-LV" sz="1000" b="1" i="0" u="none" strike="noStrike" kern="0" cap="none" spc="0" normalizeH="0" noProof="0">
                          <a:ln>
                            <a:noFill/>
                          </a:ln>
                          <a:solidFill>
                            <a:schemeClr val="tx1"/>
                          </a:solidFill>
                          <a:effectLst/>
                          <a:uLnTx/>
                          <a:uFillTx/>
                          <a:latin typeface="arial" panose="020B0604020202020204" pitchFamily="34" charset="0"/>
                          <a:ea typeface="+mn-ea"/>
                          <a:cs typeface="+mn-cs"/>
                        </a:rPr>
                        <a:t>TAP/ĀTAP</a:t>
                      </a:r>
                      <a:endParaRPr kumimoji="0" lang="lv-LV" sz="1000" b="1" i="0" u="none" strike="noStrike" kern="0" cap="none" spc="0" normalizeH="0" baseline="0" noProof="0">
                        <a:ln>
                          <a:noFill/>
                        </a:ln>
                        <a:solidFill>
                          <a:schemeClr val="tx1"/>
                        </a:solidFill>
                        <a:effectLst/>
                        <a:uLnTx/>
                        <a:uFillTx/>
                        <a:latin typeface="arial" panose="020B0604020202020204" pitchFamily="34" charset="0"/>
                        <a:ea typeface="+mn-ea"/>
                        <a:cs typeface="+mn-cs"/>
                      </a:endParaRPr>
                    </a:p>
                    <a:p>
                      <a:pPr algn="l" rtl="0" fontAlgn="ctr"/>
                      <a:endParaRPr lang="lv-LV" sz="1000" b="1" i="0" u="none" strike="noStrike" dirty="0">
                        <a:solidFill>
                          <a:schemeClr val="tx1"/>
                        </a:solidFill>
                        <a:effectLst/>
                        <a:latin typeface="arial" panose="020B0604020202020204" pitchFamily="34" charset="0"/>
                        <a:cs typeface="Arial" panose="020B0604020202020204" pitchFamily="34" charset="0"/>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dirty="0">
                          <a:solidFill>
                            <a:prstClr val="black"/>
                          </a:solidFill>
                          <a:latin typeface="arial" panose="020B0604020202020204" pitchFamily="34" charset="0"/>
                          <a:cs typeface="Arial" panose="020B0604020202020204" pitchFamily="34" charset="0"/>
                        </a:rPr>
                        <a:t>aizsardzības jeb </a:t>
                      </a:r>
                      <a:r>
                        <a:rPr lang="lv-lv" sz="900" dirty="0">
                          <a:solidFill>
                            <a:prstClr val="black"/>
                          </a:solidFill>
                          <a:latin typeface="arial" panose="020B0604020202020204" pitchFamily="34" charset="0"/>
                          <a:cs typeface="Arial" panose="020B0604020202020204" pitchFamily="34" charset="0"/>
                        </a:rPr>
                        <a:t>atsevišķu</a:t>
                      </a:r>
                      <a:r>
                        <a:rPr lang="lv-LV" sz="900" dirty="0">
                          <a:solidFill>
                            <a:prstClr val="black"/>
                          </a:solidFill>
                          <a:latin typeface="arial" panose="020B0604020202020204" pitchFamily="34" charset="0"/>
                          <a:cs typeface="Arial" panose="020B0604020202020204" pitchFamily="34" charset="0"/>
                        </a:rPr>
                        <a:t> </a:t>
                      </a:r>
                      <a:r>
                        <a:rPr lang="lv-lv" sz="900" dirty="0">
                          <a:solidFill>
                            <a:prstClr val="black"/>
                          </a:solidFill>
                          <a:latin typeface="arial" panose="020B0604020202020204" pitchFamily="34" charset="0"/>
                          <a:cs typeface="Arial" panose="020B0604020202020204" pitchFamily="34" charset="0"/>
                        </a:rPr>
                        <a:t>izpildes </a:t>
                      </a:r>
                      <a:r>
                        <a:rPr lang="lv-LV" sz="900" dirty="0">
                          <a:solidFill>
                            <a:prstClr val="black"/>
                          </a:solidFill>
                          <a:latin typeface="arial" panose="020B0604020202020204" pitchFamily="34" charset="0"/>
                          <a:cs typeface="Arial" panose="020B0604020202020204" pitchFamily="34" charset="0"/>
                        </a:rPr>
                        <a:t>panākšanas </a:t>
                      </a:r>
                      <a:r>
                        <a:rPr lang="lv-lv" sz="900" dirty="0">
                          <a:solidFill>
                            <a:prstClr val="black"/>
                          </a:solidFill>
                          <a:latin typeface="arial" panose="020B0604020202020204" pitchFamily="34" charset="0"/>
                          <a:cs typeface="Arial" panose="020B0604020202020204" pitchFamily="34" charset="0"/>
                        </a:rPr>
                        <a:t>darbību </a:t>
                      </a:r>
                      <a:r>
                        <a:rPr lang="lv-LV" sz="900" dirty="0">
                          <a:solidFill>
                            <a:prstClr val="black"/>
                          </a:solidFill>
                          <a:latin typeface="arial" panose="020B0604020202020204" pitchFamily="34" charset="0"/>
                          <a:cs typeface="Arial" panose="020B0604020202020204" pitchFamily="34" charset="0"/>
                        </a:rPr>
                        <a:t>apturēšanas</a:t>
                      </a:r>
                      <a:r>
                        <a:rPr lang="lv-lv" sz="900" dirty="0">
                          <a:solidFill>
                            <a:prstClr val="black"/>
                          </a:solidFill>
                          <a:latin typeface="arial" panose="020B0604020202020204" pitchFamily="34" charset="0"/>
                          <a:cs typeface="Arial" panose="020B0604020202020204" pitchFamily="34" charset="0"/>
                        </a:rPr>
                        <a:t> </a:t>
                      </a:r>
                      <a:r>
                        <a:rPr lang="lv-LV" sz="900" dirty="0">
                          <a:solidFill>
                            <a:prstClr val="black"/>
                          </a:solidFill>
                          <a:latin typeface="arial" panose="020B0604020202020204" pitchFamily="34" charset="0"/>
                          <a:cs typeface="Arial" panose="020B0604020202020204" pitchFamily="34" charset="0"/>
                        </a:rPr>
                        <a:t>periods </a:t>
                      </a:r>
                      <a:r>
                        <a:rPr lang="lv-LV" sz="900" b="0" i="0" u="none" strike="noStrike" kern="1200" cap="none" spc="0" normalizeH="0" dirty="0">
                          <a:ln>
                            <a:noFill/>
                          </a:ln>
                          <a:solidFill>
                            <a:prstClr val="black"/>
                          </a:solidFill>
                          <a:effectLst/>
                          <a:uLnTx/>
                          <a:uFillTx/>
                          <a:latin typeface="Arial" panose="020B0604020202020204" pitchFamily="34" charset="0"/>
                          <a:ea typeface="+mn-ea"/>
                          <a:cs typeface="Arial" panose="020B0604020202020204" pitchFamily="34" charset="0"/>
                        </a:rPr>
                        <a:t>(TAP)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izpildes procesa apturēšana pret parādnieku</a:t>
                      </a:r>
                      <a:endParaRPr kumimoji="0" lang="lv-LV"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aizliegums nodrošinātajiem kreditoriem pieprasīt ieķīlātās parādnieka mantas pārdošanu, izņemot gadījumus, kad tas rada būtisku kaitējumu šī kreditora interesēm (tostarp ieķīlātā īpašuma iznīcināšanas draudus, ievērojamu ieķīlātā īpašuma vērtības samazināšanos)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kreditoram ir aizliegts iesniegt pieteikumu par juridiskas personas likvidāciju sakarā ar maksātnespējas procesu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ir aizliegts likvidēt parādnieka uzņēmumu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soda palielināšana tiek pārtraukta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kavējuma naudas un procentu (pat ja tas ir līgumsods) palielināšana tiek pārtraukta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tiek pārtraukta nodokļu prasību summas palielināšana saistībā ar maksājumu kavējumu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kad ir paziņots par TAP vai ĀTAP, restrukturizācijas plāns ir saistošs visiem kreditoriem, tostarp tiem, kuri nav devuši piekrišanu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9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visas uzņēmuma pārvaldes struktūras turpina darboties, ja vien uzņēmumu īpašnieki nevēlas iecelt citu valdi un padomi</a:t>
                      </a:r>
                    </a:p>
                  </a:txBody>
                  <a:tcPr marL="72000" marR="72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aizliegums iesaistīties darījumos vai tādu darbību veikšanā, kas var nelabvēlīgi ietekmēt viņa finansiālo stāvokli vai kreditoru intereses</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aizliegums iesaistīties darījumos vai tādu darbību veikšanā, kas var nelabvēlīgi ietekmēt viņa finanšu stāvokli vai kreditoru intereses</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aizliegums izmaksāt dividendes</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visas peļņas novirzīšana uz TAP vai ĀTAP</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TAP vai ĀTAP izmaksas</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aizliegums veikt garantiju piešķiršanu, ziedot, izmaksāt parādnieka valdes un padomes locekļiem prēmijas vai cita veida materiālu kompensāciju</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aizliegums nodot vai ieķīlāt (juridiski apgrūtināt) pamatlīdzekļus kā nodrošinājumu, izņemot restrukturizācijas plānā paredzētos gadījumus</a:t>
                      </a:r>
                    </a:p>
                  </a:txBody>
                  <a:tcPr marL="72000" marR="72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2946334"/>
                  </a:ext>
                </a:extLst>
              </a:tr>
              <a:tr h="0">
                <a:tc>
                  <a:txBody>
                    <a:bodyPr/>
                    <a:lstStyle/>
                    <a:p>
                      <a:pPr marL="0" marR="0" lvl="1" indent="0" algn="l" defTabSz="891697" rtl="0" eaLnBrk="1" fontAlgn="base" latinLnBrk="0" hangingPunct="1">
                        <a:lnSpc>
                          <a:spcPct val="100000"/>
                        </a:lnSpc>
                        <a:spcBef>
                          <a:spcPct val="0"/>
                        </a:spcBef>
                        <a:spcAft>
                          <a:spcPts val="85"/>
                        </a:spcAft>
                        <a:buClrTx/>
                        <a:buSzTx/>
                        <a:buFontTx/>
                        <a:buNone/>
                        <a:tabLst/>
                        <a:defRPr/>
                      </a:pPr>
                      <a:r>
                        <a:rPr lang="lv-LV" sz="1000" b="1" kern="0">
                          <a:solidFill>
                            <a:schemeClr val="tx1"/>
                          </a:solidFill>
                          <a:latin typeface="arial" panose="020B0604020202020204" pitchFamily="34" charset="0"/>
                        </a:rPr>
                        <a:t>Maksātnespējas process</a:t>
                      </a:r>
                      <a:endParaRPr lang="lv-LV" sz="1000" b="1" kern="0" dirty="0">
                        <a:solidFill>
                          <a:schemeClr val="tx1"/>
                        </a:solidFill>
                        <a:latin typeface="arial" panose="020B0604020202020204" pitchFamily="34" charset="0"/>
                      </a:endParaRP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71450" indent="-171450" algn="l" rtl="0" fontAlgn="ctr">
                        <a:buFont typeface="Arial" panose="020B0604020202020204" pitchFamily="34" charset="0"/>
                        <a:buChar char="•"/>
                      </a:pPr>
                      <a:r>
                        <a:rPr lang="lv-LV" sz="900" b="0" i="0" u="none" strike="noStrike" kern="1200" dirty="0">
                          <a:solidFill>
                            <a:schemeClr val="tx1"/>
                          </a:solidFill>
                          <a:effectLst/>
                          <a:latin typeface="Arial" panose="020B0604020202020204" pitchFamily="34" charset="0"/>
                          <a:ea typeface="+mn-ea"/>
                          <a:cs typeface="Arial" panose="020B0604020202020204" pitchFamily="34" charset="0"/>
                        </a:rPr>
                        <a:t>visi parādi (izņemot dažos gadījumos atsevišķiem komersantiem) tiek norakstīti</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iespēja atmaksāt mazāk</a:t>
                      </a:r>
                    </a:p>
                    <a:p>
                      <a:pPr marL="171450" indent="-171450" algn="l" rtl="0" fontAlgn="ctr">
                        <a:buFont typeface="Arial" panose="020B0604020202020204" pitchFamily="34" charset="0"/>
                        <a:buChar char="•"/>
                      </a:pPr>
                      <a:endParaRPr lang="lv-LV" sz="900" b="0" i="0" u="none" strike="noStrike" dirty="0">
                        <a:solidFill>
                          <a:schemeClr val="tx1"/>
                        </a:solidFill>
                        <a:effectLst/>
                        <a:latin typeface="Arial" panose="020B0604020202020204" pitchFamily="34" charset="0"/>
                        <a:cs typeface="Arial" panose="020B0604020202020204" pitchFamily="34" charset="0"/>
                      </a:endParaRPr>
                    </a:p>
                    <a:p>
                      <a:pPr marL="171450" indent="-171450" algn="l" rtl="0" fontAlgn="ctr">
                        <a:buFont typeface="Arial" panose="020B0604020202020204" pitchFamily="34" charset="0"/>
                        <a:buChar char="•"/>
                      </a:pPr>
                      <a:endParaRPr lang="lv-LV" sz="900" b="0" i="0" u="none" strike="noStrike" dirty="0">
                        <a:solidFill>
                          <a:schemeClr val="tx1"/>
                        </a:solidFill>
                        <a:effectLst/>
                        <a:latin typeface="Arial" panose="020B0604020202020204" pitchFamily="34" charset="0"/>
                        <a:cs typeface="Arial" panose="020B0604020202020204" pitchFamily="34" charset="0"/>
                      </a:endParaRPr>
                    </a:p>
                  </a:txBody>
                  <a:tcPr marL="72000" marR="72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VID var iekļaut vadību melnajā sarakstā</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vadību var saukt pie atbildības</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process var būt ilgs un dārgs</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visu vērtīgo aktīvu zaudēšana</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potenciāli nākotnes aktīvu zaudējumi</a:t>
                      </a:r>
                    </a:p>
                    <a:p>
                      <a:pPr marL="171450" indent="-171450" algn="l" rtl="0" fontAlgn="ctr">
                        <a:buFont typeface="Arial" panose="020B0604020202020204" pitchFamily="34" charset="0"/>
                        <a:buChar char="•"/>
                      </a:pPr>
                      <a:r>
                        <a:rPr lang="lv-LV" sz="900" b="0" i="0" u="none" strike="noStrike" dirty="0">
                          <a:solidFill>
                            <a:schemeClr val="tx1"/>
                          </a:solidFill>
                          <a:effectLst/>
                          <a:latin typeface="Arial" panose="020B0604020202020204" pitchFamily="34" charset="0"/>
                          <a:cs typeface="Arial" panose="020B0604020202020204" pitchFamily="34" charset="0"/>
                        </a:rPr>
                        <a:t>darbības izbeigšana vai pārdošana</a:t>
                      </a:r>
                    </a:p>
                  </a:txBody>
                  <a:tcPr marL="72000" marR="72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1309864"/>
                  </a:ext>
                </a:extLst>
              </a:tr>
            </a:tbl>
          </a:graphicData>
        </a:graphic>
      </p:graphicFrame>
      <p:sp>
        <p:nvSpPr>
          <p:cNvPr id="24" name="Freeform 9">
            <a:extLst>
              <a:ext uri="{FF2B5EF4-FFF2-40B4-BE49-F238E27FC236}">
                <a16:creationId xmlns:a16="http://schemas.microsoft.com/office/drawing/2014/main" id="{4EECAFD1-CDC1-4F75-BA38-7C4ECA2AD9D4}"/>
              </a:ext>
            </a:extLst>
          </p:cNvPr>
          <p:cNvSpPr>
            <a:spLocks noChangeAspect="1" noEditPoints="1"/>
          </p:cNvSpPr>
          <p:nvPr/>
        </p:nvSpPr>
        <p:spPr bwMode="auto">
          <a:xfrm>
            <a:off x="496888" y="5892577"/>
            <a:ext cx="330535" cy="331372"/>
          </a:xfrm>
          <a:custGeom>
            <a:avLst/>
            <a:gdLst>
              <a:gd name="T0" fmla="*/ 0 w 395"/>
              <a:gd name="T1" fmla="*/ 0 h 396"/>
              <a:gd name="T2" fmla="*/ 0 w 395"/>
              <a:gd name="T3" fmla="*/ 396 h 396"/>
              <a:gd name="T4" fmla="*/ 395 w 395"/>
              <a:gd name="T5" fmla="*/ 396 h 396"/>
              <a:gd name="T6" fmla="*/ 395 w 395"/>
              <a:gd name="T7" fmla="*/ 0 h 396"/>
              <a:gd name="T8" fmla="*/ 0 w 395"/>
              <a:gd name="T9" fmla="*/ 0 h 396"/>
              <a:gd name="T10" fmla="*/ 378 w 395"/>
              <a:gd name="T11" fmla="*/ 380 h 396"/>
              <a:gd name="T12" fmla="*/ 28 w 395"/>
              <a:gd name="T13" fmla="*/ 380 h 396"/>
              <a:gd name="T14" fmla="*/ 178 w 395"/>
              <a:gd name="T15" fmla="*/ 230 h 396"/>
              <a:gd name="T16" fmla="*/ 247 w 395"/>
              <a:gd name="T17" fmla="*/ 299 h 396"/>
              <a:gd name="T18" fmla="*/ 330 w 395"/>
              <a:gd name="T19" fmla="*/ 216 h 396"/>
              <a:gd name="T20" fmla="*/ 180 w 395"/>
              <a:gd name="T21" fmla="*/ 66 h 396"/>
              <a:gd name="T22" fmla="*/ 97 w 395"/>
              <a:gd name="T23" fmla="*/ 149 h 396"/>
              <a:gd name="T24" fmla="*/ 167 w 395"/>
              <a:gd name="T25" fmla="*/ 218 h 396"/>
              <a:gd name="T26" fmla="*/ 16 w 395"/>
              <a:gd name="T27" fmla="*/ 368 h 396"/>
              <a:gd name="T28" fmla="*/ 16 w 395"/>
              <a:gd name="T29" fmla="*/ 18 h 396"/>
              <a:gd name="T30" fmla="*/ 378 w 395"/>
              <a:gd name="T31" fmla="*/ 18 h 396"/>
              <a:gd name="T32" fmla="*/ 378 w 395"/>
              <a:gd name="T33" fmla="*/ 380 h 396"/>
              <a:gd name="T34" fmla="*/ 121 w 395"/>
              <a:gd name="T35" fmla="*/ 149 h 396"/>
              <a:gd name="T36" fmla="*/ 180 w 395"/>
              <a:gd name="T37" fmla="*/ 90 h 396"/>
              <a:gd name="T38" fmla="*/ 193 w 395"/>
              <a:gd name="T39" fmla="*/ 102 h 396"/>
              <a:gd name="T40" fmla="*/ 133 w 395"/>
              <a:gd name="T41" fmla="*/ 162 h 396"/>
              <a:gd name="T42" fmla="*/ 121 w 395"/>
              <a:gd name="T43" fmla="*/ 149 h 396"/>
              <a:gd name="T44" fmla="*/ 205 w 395"/>
              <a:gd name="T45" fmla="*/ 114 h 396"/>
              <a:gd name="T46" fmla="*/ 282 w 395"/>
              <a:gd name="T47" fmla="*/ 191 h 396"/>
              <a:gd name="T48" fmla="*/ 223 w 395"/>
              <a:gd name="T49" fmla="*/ 251 h 396"/>
              <a:gd name="T50" fmla="*/ 145 w 395"/>
              <a:gd name="T51" fmla="*/ 173 h 396"/>
              <a:gd name="T52" fmla="*/ 205 w 395"/>
              <a:gd name="T53" fmla="*/ 114 h 396"/>
              <a:gd name="T54" fmla="*/ 306 w 395"/>
              <a:gd name="T55" fmla="*/ 216 h 396"/>
              <a:gd name="T56" fmla="*/ 247 w 395"/>
              <a:gd name="T57" fmla="*/ 275 h 396"/>
              <a:gd name="T58" fmla="*/ 235 w 395"/>
              <a:gd name="T59" fmla="*/ 262 h 396"/>
              <a:gd name="T60" fmla="*/ 295 w 395"/>
              <a:gd name="T61" fmla="*/ 203 h 396"/>
              <a:gd name="T62" fmla="*/ 306 w 395"/>
              <a:gd name="T63" fmla="*/ 21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5" h="396">
                <a:moveTo>
                  <a:pt x="0" y="0"/>
                </a:moveTo>
                <a:lnTo>
                  <a:pt x="0" y="396"/>
                </a:lnTo>
                <a:lnTo>
                  <a:pt x="395" y="396"/>
                </a:lnTo>
                <a:lnTo>
                  <a:pt x="395" y="0"/>
                </a:lnTo>
                <a:lnTo>
                  <a:pt x="0" y="0"/>
                </a:lnTo>
                <a:close/>
                <a:moveTo>
                  <a:pt x="378" y="380"/>
                </a:moveTo>
                <a:lnTo>
                  <a:pt x="28" y="380"/>
                </a:lnTo>
                <a:lnTo>
                  <a:pt x="178" y="230"/>
                </a:lnTo>
                <a:lnTo>
                  <a:pt x="247" y="299"/>
                </a:lnTo>
                <a:lnTo>
                  <a:pt x="330" y="216"/>
                </a:lnTo>
                <a:lnTo>
                  <a:pt x="180" y="66"/>
                </a:lnTo>
                <a:lnTo>
                  <a:pt x="97" y="149"/>
                </a:lnTo>
                <a:lnTo>
                  <a:pt x="167" y="218"/>
                </a:lnTo>
                <a:lnTo>
                  <a:pt x="16" y="368"/>
                </a:lnTo>
                <a:lnTo>
                  <a:pt x="16" y="18"/>
                </a:lnTo>
                <a:lnTo>
                  <a:pt x="378" y="18"/>
                </a:lnTo>
                <a:lnTo>
                  <a:pt x="378" y="380"/>
                </a:lnTo>
                <a:close/>
                <a:moveTo>
                  <a:pt x="121" y="149"/>
                </a:moveTo>
                <a:lnTo>
                  <a:pt x="180" y="90"/>
                </a:lnTo>
                <a:lnTo>
                  <a:pt x="193" y="102"/>
                </a:lnTo>
                <a:lnTo>
                  <a:pt x="133" y="162"/>
                </a:lnTo>
                <a:lnTo>
                  <a:pt x="121" y="149"/>
                </a:lnTo>
                <a:close/>
                <a:moveTo>
                  <a:pt x="205" y="114"/>
                </a:moveTo>
                <a:lnTo>
                  <a:pt x="282" y="191"/>
                </a:lnTo>
                <a:lnTo>
                  <a:pt x="223" y="251"/>
                </a:lnTo>
                <a:lnTo>
                  <a:pt x="145" y="173"/>
                </a:lnTo>
                <a:lnTo>
                  <a:pt x="205" y="114"/>
                </a:lnTo>
                <a:close/>
                <a:moveTo>
                  <a:pt x="306" y="216"/>
                </a:moveTo>
                <a:lnTo>
                  <a:pt x="247" y="275"/>
                </a:lnTo>
                <a:lnTo>
                  <a:pt x="235" y="262"/>
                </a:lnTo>
                <a:lnTo>
                  <a:pt x="295" y="203"/>
                </a:lnTo>
                <a:lnTo>
                  <a:pt x="306" y="216"/>
                </a:lnTo>
                <a:close/>
              </a:path>
            </a:pathLst>
          </a:custGeom>
          <a:solidFill>
            <a:srgbClr val="E57100"/>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472C4"/>
              </a:solidFill>
              <a:effectLst/>
              <a:uLnTx/>
              <a:uFillTx/>
              <a:latin typeface="arial" panose="020B0604020202020204" pitchFamily="34" charset="0"/>
              <a:ea typeface="+mn-ea"/>
              <a:cs typeface="+mn-cs"/>
            </a:endParaRPr>
          </a:p>
        </p:txBody>
      </p:sp>
      <p:sp>
        <p:nvSpPr>
          <p:cNvPr id="25" name="Freeform 5">
            <a:extLst>
              <a:ext uri="{FF2B5EF4-FFF2-40B4-BE49-F238E27FC236}">
                <a16:creationId xmlns:a16="http://schemas.microsoft.com/office/drawing/2014/main" id="{58C25695-63CF-417C-9D2F-8F7EAD63A649}"/>
              </a:ext>
            </a:extLst>
          </p:cNvPr>
          <p:cNvSpPr>
            <a:spLocks noChangeAspect="1" noEditPoints="1"/>
          </p:cNvSpPr>
          <p:nvPr/>
        </p:nvSpPr>
        <p:spPr bwMode="auto">
          <a:xfrm>
            <a:off x="496888" y="3429000"/>
            <a:ext cx="331372" cy="331372"/>
          </a:xfrm>
          <a:custGeom>
            <a:avLst/>
            <a:gdLst>
              <a:gd name="T0" fmla="*/ 0 w 396"/>
              <a:gd name="T1" fmla="*/ 396 h 396"/>
              <a:gd name="T2" fmla="*/ 396 w 396"/>
              <a:gd name="T3" fmla="*/ 0 h 396"/>
              <a:gd name="T4" fmla="*/ 105 w 396"/>
              <a:gd name="T5" fmla="*/ 16 h 396"/>
              <a:gd name="T6" fmla="*/ 16 w 396"/>
              <a:gd name="T7" fmla="*/ 169 h 396"/>
              <a:gd name="T8" fmla="*/ 105 w 396"/>
              <a:gd name="T9" fmla="*/ 16 h 396"/>
              <a:gd name="T10" fmla="*/ 29 w 396"/>
              <a:gd name="T11" fmla="*/ 296 h 396"/>
              <a:gd name="T12" fmla="*/ 16 w 396"/>
              <a:gd name="T13" fmla="*/ 278 h 396"/>
              <a:gd name="T14" fmla="*/ 121 w 396"/>
              <a:gd name="T15" fmla="*/ 186 h 396"/>
              <a:gd name="T16" fmla="*/ 379 w 396"/>
              <a:gd name="T17" fmla="*/ 16 h 396"/>
              <a:gd name="T18" fmla="*/ 279 w 396"/>
              <a:gd name="T19" fmla="*/ 210 h 396"/>
              <a:gd name="T20" fmla="*/ 16 w 396"/>
              <a:gd name="T21" fmla="*/ 379 h 396"/>
              <a:gd name="T22" fmla="*/ 296 w 396"/>
              <a:gd name="T23" fmla="*/ 379 h 396"/>
              <a:gd name="T24" fmla="*/ 379 w 396"/>
              <a:gd name="T25" fmla="*/ 227 h 396"/>
              <a:gd name="T26" fmla="*/ 296 w 396"/>
              <a:gd name="T27" fmla="*/ 379 h 396"/>
              <a:gd name="T28" fmla="*/ 96 w 396"/>
              <a:gd name="T29" fmla="*/ 278 h 396"/>
              <a:gd name="T30" fmla="*/ 79 w 396"/>
              <a:gd name="T31" fmla="*/ 296 h 396"/>
              <a:gd name="T32" fmla="*/ 113 w 396"/>
              <a:gd name="T33" fmla="*/ 278 h 396"/>
              <a:gd name="T34" fmla="*/ 129 w 396"/>
              <a:gd name="T35" fmla="*/ 296 h 396"/>
              <a:gd name="T36" fmla="*/ 113 w 396"/>
              <a:gd name="T37" fmla="*/ 278 h 396"/>
              <a:gd name="T38" fmla="*/ 164 w 396"/>
              <a:gd name="T39" fmla="*/ 278 h 396"/>
              <a:gd name="T40" fmla="*/ 146 w 396"/>
              <a:gd name="T41" fmla="*/ 296 h 396"/>
              <a:gd name="T42" fmla="*/ 46 w 396"/>
              <a:gd name="T43" fmla="*/ 278 h 396"/>
              <a:gd name="T44" fmla="*/ 62 w 396"/>
              <a:gd name="T45" fmla="*/ 296 h 396"/>
              <a:gd name="T46" fmla="*/ 46 w 396"/>
              <a:gd name="T47" fmla="*/ 278 h 396"/>
              <a:gd name="T48" fmla="*/ 272 w 396"/>
              <a:gd name="T49" fmla="*/ 117 h 396"/>
              <a:gd name="T50" fmla="*/ 289 w 396"/>
              <a:gd name="T51" fmla="*/ 100 h 396"/>
              <a:gd name="T52" fmla="*/ 191 w 396"/>
              <a:gd name="T53" fmla="*/ 155 h 396"/>
              <a:gd name="T54" fmla="*/ 208 w 396"/>
              <a:gd name="T55" fmla="*/ 171 h 396"/>
              <a:gd name="T56" fmla="*/ 191 w 396"/>
              <a:gd name="T57" fmla="*/ 155 h 396"/>
              <a:gd name="T58" fmla="*/ 208 w 396"/>
              <a:gd name="T59" fmla="*/ 120 h 396"/>
              <a:gd name="T60" fmla="*/ 191 w 396"/>
              <a:gd name="T61" fmla="*/ 138 h 396"/>
              <a:gd name="T62" fmla="*/ 205 w 396"/>
              <a:gd name="T63" fmla="*/ 100 h 396"/>
              <a:gd name="T64" fmla="*/ 222 w 396"/>
              <a:gd name="T65" fmla="*/ 117 h 396"/>
              <a:gd name="T66" fmla="*/ 205 w 396"/>
              <a:gd name="T67" fmla="*/ 100 h 396"/>
              <a:gd name="T68" fmla="*/ 197 w 396"/>
              <a:gd name="T69" fmla="*/ 278 h 396"/>
              <a:gd name="T70" fmla="*/ 181 w 396"/>
              <a:gd name="T71" fmla="*/ 296 h 396"/>
              <a:gd name="T72" fmla="*/ 238 w 396"/>
              <a:gd name="T73" fmla="*/ 100 h 396"/>
              <a:gd name="T74" fmla="*/ 255 w 396"/>
              <a:gd name="T75" fmla="*/ 117 h 396"/>
              <a:gd name="T76" fmla="*/ 238 w 396"/>
              <a:gd name="T77" fmla="*/ 100 h 396"/>
              <a:gd name="T78" fmla="*/ 208 w 396"/>
              <a:gd name="T79" fmla="*/ 222 h 396"/>
              <a:gd name="T80" fmla="*/ 191 w 396"/>
              <a:gd name="T81" fmla="*/ 238 h 396"/>
              <a:gd name="T82" fmla="*/ 191 w 396"/>
              <a:gd name="T83" fmla="*/ 188 h 396"/>
              <a:gd name="T84" fmla="*/ 208 w 396"/>
              <a:gd name="T85" fmla="*/ 205 h 396"/>
              <a:gd name="T86" fmla="*/ 191 w 396"/>
              <a:gd name="T87" fmla="*/ 188 h 396"/>
              <a:gd name="T88" fmla="*/ 208 w 396"/>
              <a:gd name="T89" fmla="*/ 255 h 396"/>
              <a:gd name="T90" fmla="*/ 191 w 396"/>
              <a:gd name="T91" fmla="*/ 273 h 396"/>
              <a:gd name="T92" fmla="*/ 307 w 396"/>
              <a:gd name="T93" fmla="*/ 152 h 396"/>
              <a:gd name="T94" fmla="*/ 307 w 396"/>
              <a:gd name="T95" fmla="*/ 69 h 396"/>
              <a:gd name="T96" fmla="*/ 315 w 396"/>
              <a:gd name="T97" fmla="*/ 100 h 396"/>
              <a:gd name="T98" fmla="*/ 305 w 396"/>
              <a:gd name="T99" fmla="*/ 117 h 396"/>
              <a:gd name="T100" fmla="*/ 294 w 396"/>
              <a:gd name="T101" fmla="*/ 140 h 396"/>
              <a:gd name="T102" fmla="*/ 323 w 396"/>
              <a:gd name="T103" fmla="*/ 109 h 396"/>
              <a:gd name="T104" fmla="*/ 323 w 396"/>
              <a:gd name="T105" fmla="*/ 111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6" h="396">
                <a:moveTo>
                  <a:pt x="0" y="0"/>
                </a:moveTo>
                <a:lnTo>
                  <a:pt x="0" y="396"/>
                </a:lnTo>
                <a:lnTo>
                  <a:pt x="396" y="396"/>
                </a:lnTo>
                <a:lnTo>
                  <a:pt x="396" y="0"/>
                </a:lnTo>
                <a:lnTo>
                  <a:pt x="0" y="0"/>
                </a:lnTo>
                <a:close/>
                <a:moveTo>
                  <a:pt x="105" y="16"/>
                </a:moveTo>
                <a:lnTo>
                  <a:pt x="105" y="169"/>
                </a:lnTo>
                <a:lnTo>
                  <a:pt x="16" y="169"/>
                </a:lnTo>
                <a:lnTo>
                  <a:pt x="16" y="16"/>
                </a:lnTo>
                <a:lnTo>
                  <a:pt x="105" y="16"/>
                </a:lnTo>
                <a:close/>
                <a:moveTo>
                  <a:pt x="16" y="296"/>
                </a:moveTo>
                <a:lnTo>
                  <a:pt x="29" y="296"/>
                </a:lnTo>
                <a:lnTo>
                  <a:pt x="29" y="278"/>
                </a:lnTo>
                <a:lnTo>
                  <a:pt x="16" y="278"/>
                </a:lnTo>
                <a:lnTo>
                  <a:pt x="16" y="186"/>
                </a:lnTo>
                <a:lnTo>
                  <a:pt x="121" y="186"/>
                </a:lnTo>
                <a:lnTo>
                  <a:pt x="121" y="16"/>
                </a:lnTo>
                <a:lnTo>
                  <a:pt x="379" y="16"/>
                </a:lnTo>
                <a:lnTo>
                  <a:pt x="379" y="210"/>
                </a:lnTo>
                <a:lnTo>
                  <a:pt x="279" y="210"/>
                </a:lnTo>
                <a:lnTo>
                  <a:pt x="279" y="379"/>
                </a:lnTo>
                <a:lnTo>
                  <a:pt x="16" y="379"/>
                </a:lnTo>
                <a:lnTo>
                  <a:pt x="16" y="296"/>
                </a:lnTo>
                <a:close/>
                <a:moveTo>
                  <a:pt x="296" y="379"/>
                </a:moveTo>
                <a:lnTo>
                  <a:pt x="296" y="227"/>
                </a:lnTo>
                <a:lnTo>
                  <a:pt x="379" y="227"/>
                </a:lnTo>
                <a:lnTo>
                  <a:pt x="379" y="379"/>
                </a:lnTo>
                <a:lnTo>
                  <a:pt x="296" y="379"/>
                </a:lnTo>
                <a:close/>
                <a:moveTo>
                  <a:pt x="79" y="278"/>
                </a:moveTo>
                <a:lnTo>
                  <a:pt x="96" y="278"/>
                </a:lnTo>
                <a:lnTo>
                  <a:pt x="96" y="296"/>
                </a:lnTo>
                <a:lnTo>
                  <a:pt x="79" y="296"/>
                </a:lnTo>
                <a:lnTo>
                  <a:pt x="79" y="278"/>
                </a:lnTo>
                <a:close/>
                <a:moveTo>
                  <a:pt x="113" y="278"/>
                </a:moveTo>
                <a:lnTo>
                  <a:pt x="129" y="278"/>
                </a:lnTo>
                <a:lnTo>
                  <a:pt x="129" y="296"/>
                </a:lnTo>
                <a:lnTo>
                  <a:pt x="113" y="296"/>
                </a:lnTo>
                <a:lnTo>
                  <a:pt x="113" y="278"/>
                </a:lnTo>
                <a:close/>
                <a:moveTo>
                  <a:pt x="146" y="278"/>
                </a:moveTo>
                <a:lnTo>
                  <a:pt x="164" y="278"/>
                </a:lnTo>
                <a:lnTo>
                  <a:pt x="164" y="296"/>
                </a:lnTo>
                <a:lnTo>
                  <a:pt x="146" y="296"/>
                </a:lnTo>
                <a:lnTo>
                  <a:pt x="146" y="278"/>
                </a:lnTo>
                <a:close/>
                <a:moveTo>
                  <a:pt x="46" y="278"/>
                </a:moveTo>
                <a:lnTo>
                  <a:pt x="62" y="278"/>
                </a:lnTo>
                <a:lnTo>
                  <a:pt x="62" y="296"/>
                </a:lnTo>
                <a:lnTo>
                  <a:pt x="46" y="296"/>
                </a:lnTo>
                <a:lnTo>
                  <a:pt x="46" y="278"/>
                </a:lnTo>
                <a:close/>
                <a:moveTo>
                  <a:pt x="289" y="117"/>
                </a:moveTo>
                <a:lnTo>
                  <a:pt x="272" y="117"/>
                </a:lnTo>
                <a:lnTo>
                  <a:pt x="272" y="100"/>
                </a:lnTo>
                <a:lnTo>
                  <a:pt x="289" y="100"/>
                </a:lnTo>
                <a:lnTo>
                  <a:pt x="289" y="117"/>
                </a:lnTo>
                <a:close/>
                <a:moveTo>
                  <a:pt x="191" y="155"/>
                </a:moveTo>
                <a:lnTo>
                  <a:pt x="208" y="155"/>
                </a:lnTo>
                <a:lnTo>
                  <a:pt x="208" y="171"/>
                </a:lnTo>
                <a:lnTo>
                  <a:pt x="191" y="171"/>
                </a:lnTo>
                <a:lnTo>
                  <a:pt x="191" y="155"/>
                </a:lnTo>
                <a:close/>
                <a:moveTo>
                  <a:pt x="191" y="120"/>
                </a:moveTo>
                <a:lnTo>
                  <a:pt x="208" y="120"/>
                </a:lnTo>
                <a:lnTo>
                  <a:pt x="208" y="138"/>
                </a:lnTo>
                <a:lnTo>
                  <a:pt x="191" y="138"/>
                </a:lnTo>
                <a:lnTo>
                  <a:pt x="191" y="120"/>
                </a:lnTo>
                <a:close/>
                <a:moveTo>
                  <a:pt x="205" y="100"/>
                </a:moveTo>
                <a:lnTo>
                  <a:pt x="222" y="100"/>
                </a:lnTo>
                <a:lnTo>
                  <a:pt x="222" y="117"/>
                </a:lnTo>
                <a:lnTo>
                  <a:pt x="205" y="117"/>
                </a:lnTo>
                <a:lnTo>
                  <a:pt x="205" y="100"/>
                </a:lnTo>
                <a:close/>
                <a:moveTo>
                  <a:pt x="181" y="278"/>
                </a:moveTo>
                <a:lnTo>
                  <a:pt x="197" y="278"/>
                </a:lnTo>
                <a:lnTo>
                  <a:pt x="197" y="296"/>
                </a:lnTo>
                <a:lnTo>
                  <a:pt x="181" y="296"/>
                </a:lnTo>
                <a:lnTo>
                  <a:pt x="181" y="278"/>
                </a:lnTo>
                <a:close/>
                <a:moveTo>
                  <a:pt x="238" y="100"/>
                </a:moveTo>
                <a:lnTo>
                  <a:pt x="255" y="100"/>
                </a:lnTo>
                <a:lnTo>
                  <a:pt x="255" y="117"/>
                </a:lnTo>
                <a:lnTo>
                  <a:pt x="238" y="117"/>
                </a:lnTo>
                <a:lnTo>
                  <a:pt x="238" y="100"/>
                </a:lnTo>
                <a:close/>
                <a:moveTo>
                  <a:pt x="191" y="222"/>
                </a:moveTo>
                <a:lnTo>
                  <a:pt x="208" y="222"/>
                </a:lnTo>
                <a:lnTo>
                  <a:pt x="208" y="238"/>
                </a:lnTo>
                <a:lnTo>
                  <a:pt x="191" y="238"/>
                </a:lnTo>
                <a:lnTo>
                  <a:pt x="191" y="222"/>
                </a:lnTo>
                <a:close/>
                <a:moveTo>
                  <a:pt x="191" y="188"/>
                </a:moveTo>
                <a:lnTo>
                  <a:pt x="208" y="188"/>
                </a:lnTo>
                <a:lnTo>
                  <a:pt x="208" y="205"/>
                </a:lnTo>
                <a:lnTo>
                  <a:pt x="191" y="205"/>
                </a:lnTo>
                <a:lnTo>
                  <a:pt x="191" y="188"/>
                </a:lnTo>
                <a:close/>
                <a:moveTo>
                  <a:pt x="191" y="255"/>
                </a:moveTo>
                <a:lnTo>
                  <a:pt x="208" y="255"/>
                </a:lnTo>
                <a:lnTo>
                  <a:pt x="208" y="273"/>
                </a:lnTo>
                <a:lnTo>
                  <a:pt x="191" y="273"/>
                </a:lnTo>
                <a:lnTo>
                  <a:pt x="191" y="255"/>
                </a:lnTo>
                <a:close/>
                <a:moveTo>
                  <a:pt x="307" y="152"/>
                </a:moveTo>
                <a:lnTo>
                  <a:pt x="348" y="110"/>
                </a:lnTo>
                <a:lnTo>
                  <a:pt x="307" y="69"/>
                </a:lnTo>
                <a:lnTo>
                  <a:pt x="295" y="82"/>
                </a:lnTo>
                <a:lnTo>
                  <a:pt x="315" y="100"/>
                </a:lnTo>
                <a:lnTo>
                  <a:pt x="305" y="100"/>
                </a:lnTo>
                <a:lnTo>
                  <a:pt x="305" y="117"/>
                </a:lnTo>
                <a:lnTo>
                  <a:pt x="317" y="117"/>
                </a:lnTo>
                <a:lnTo>
                  <a:pt x="294" y="140"/>
                </a:lnTo>
                <a:lnTo>
                  <a:pt x="307" y="152"/>
                </a:lnTo>
                <a:close/>
                <a:moveTo>
                  <a:pt x="323" y="109"/>
                </a:moveTo>
                <a:lnTo>
                  <a:pt x="325" y="110"/>
                </a:lnTo>
                <a:lnTo>
                  <a:pt x="323" y="111"/>
                </a:lnTo>
                <a:lnTo>
                  <a:pt x="323" y="109"/>
                </a:lnTo>
                <a:close/>
              </a:path>
            </a:pathLst>
          </a:custGeom>
          <a:solidFill>
            <a:srgbClr val="E57100"/>
          </a:solidFill>
          <a:ln>
            <a:noFill/>
          </a:ln>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srgbClr val="4472C4"/>
              </a:solidFill>
              <a:effectLst/>
              <a:uLnTx/>
              <a:uFillTx/>
              <a:latin typeface="arial" panose="020B0604020202020204" pitchFamily="34" charset="0"/>
              <a:ea typeface="+mn-ea"/>
              <a:cs typeface="+mn-cs"/>
            </a:endParaRPr>
          </a:p>
        </p:txBody>
      </p:sp>
      <p:grpSp>
        <p:nvGrpSpPr>
          <p:cNvPr id="27" name="Group 26">
            <a:extLst>
              <a:ext uri="{FF2B5EF4-FFF2-40B4-BE49-F238E27FC236}">
                <a16:creationId xmlns:a16="http://schemas.microsoft.com/office/drawing/2014/main" id="{6BCECD13-E157-4292-B4F6-D44941BCB65A}"/>
              </a:ext>
            </a:extLst>
          </p:cNvPr>
          <p:cNvGrpSpPr>
            <a:grpSpLocks noChangeAspect="1"/>
          </p:cNvGrpSpPr>
          <p:nvPr/>
        </p:nvGrpSpPr>
        <p:grpSpPr>
          <a:xfrm>
            <a:off x="496888" y="2174922"/>
            <a:ext cx="331372" cy="331372"/>
            <a:chOff x="1600200" y="3360806"/>
            <a:chExt cx="206140" cy="206140"/>
          </a:xfrm>
          <a:solidFill>
            <a:srgbClr val="E57100"/>
          </a:solidFill>
        </p:grpSpPr>
        <p:sp>
          <p:nvSpPr>
            <p:cNvPr id="31" name="Freeform 107">
              <a:extLst>
                <a:ext uri="{FF2B5EF4-FFF2-40B4-BE49-F238E27FC236}">
                  <a16:creationId xmlns:a16="http://schemas.microsoft.com/office/drawing/2014/main" id="{B3CFBA34-786F-402F-9CC7-AB32F3A6F065}"/>
                </a:ext>
              </a:extLst>
            </p:cNvPr>
            <p:cNvSpPr>
              <a:spLocks noEditPoints="1"/>
            </p:cNvSpPr>
            <p:nvPr/>
          </p:nvSpPr>
          <p:spPr bwMode="auto">
            <a:xfrm>
              <a:off x="1753143" y="3360806"/>
              <a:ext cx="53197" cy="206140"/>
            </a:xfrm>
            <a:custGeom>
              <a:avLst/>
              <a:gdLst>
                <a:gd name="T0" fmla="*/ 0 w 16"/>
                <a:gd name="T1" fmla="*/ 0 h 62"/>
                <a:gd name="T2" fmla="*/ 0 w 16"/>
                <a:gd name="T3" fmla="*/ 54 h 62"/>
                <a:gd name="T4" fmla="*/ 5 w 16"/>
                <a:gd name="T5" fmla="*/ 62 h 62"/>
                <a:gd name="T6" fmla="*/ 11 w 16"/>
                <a:gd name="T7" fmla="*/ 54 h 62"/>
                <a:gd name="T8" fmla="*/ 11 w 16"/>
                <a:gd name="T9" fmla="*/ 3 h 62"/>
                <a:gd name="T10" fmla="*/ 13 w 16"/>
                <a:gd name="T11" fmla="*/ 3 h 62"/>
                <a:gd name="T12" fmla="*/ 13 w 16"/>
                <a:gd name="T13" fmla="*/ 22 h 62"/>
                <a:gd name="T14" fmla="*/ 16 w 16"/>
                <a:gd name="T15" fmla="*/ 22 h 62"/>
                <a:gd name="T16" fmla="*/ 16 w 16"/>
                <a:gd name="T17" fmla="*/ 0 h 62"/>
                <a:gd name="T18" fmla="*/ 0 w 16"/>
                <a:gd name="T19" fmla="*/ 0 h 62"/>
                <a:gd name="T20" fmla="*/ 8 w 16"/>
                <a:gd name="T21" fmla="*/ 3 h 62"/>
                <a:gd name="T22" fmla="*/ 8 w 16"/>
                <a:gd name="T23" fmla="*/ 21 h 62"/>
                <a:gd name="T24" fmla="*/ 3 w 16"/>
                <a:gd name="T25" fmla="*/ 21 h 62"/>
                <a:gd name="T26" fmla="*/ 3 w 16"/>
                <a:gd name="T27" fmla="*/ 3 h 62"/>
                <a:gd name="T28" fmla="*/ 8 w 16"/>
                <a:gd name="T29" fmla="*/ 3 h 62"/>
                <a:gd name="T30" fmla="*/ 5 w 16"/>
                <a:gd name="T31" fmla="*/ 57 h 62"/>
                <a:gd name="T32" fmla="*/ 3 w 16"/>
                <a:gd name="T33" fmla="*/ 53 h 62"/>
                <a:gd name="T34" fmla="*/ 3 w 16"/>
                <a:gd name="T35" fmla="*/ 24 h 62"/>
                <a:gd name="T36" fmla="*/ 8 w 16"/>
                <a:gd name="T37" fmla="*/ 24 h 62"/>
                <a:gd name="T38" fmla="*/ 8 w 16"/>
                <a:gd name="T39" fmla="*/ 53 h 62"/>
                <a:gd name="T40" fmla="*/ 5 w 16"/>
                <a:gd name="T41" fmla="*/ 5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62">
                  <a:moveTo>
                    <a:pt x="0" y="0"/>
                  </a:moveTo>
                  <a:lnTo>
                    <a:pt x="0" y="54"/>
                  </a:lnTo>
                  <a:lnTo>
                    <a:pt x="5" y="62"/>
                  </a:lnTo>
                  <a:lnTo>
                    <a:pt x="11" y="54"/>
                  </a:lnTo>
                  <a:lnTo>
                    <a:pt x="11" y="3"/>
                  </a:lnTo>
                  <a:lnTo>
                    <a:pt x="13" y="3"/>
                  </a:lnTo>
                  <a:lnTo>
                    <a:pt x="13" y="22"/>
                  </a:lnTo>
                  <a:lnTo>
                    <a:pt x="16" y="22"/>
                  </a:lnTo>
                  <a:lnTo>
                    <a:pt x="16" y="0"/>
                  </a:lnTo>
                  <a:lnTo>
                    <a:pt x="0" y="0"/>
                  </a:lnTo>
                  <a:close/>
                  <a:moveTo>
                    <a:pt x="8" y="3"/>
                  </a:moveTo>
                  <a:lnTo>
                    <a:pt x="8" y="21"/>
                  </a:lnTo>
                  <a:lnTo>
                    <a:pt x="3" y="21"/>
                  </a:lnTo>
                  <a:lnTo>
                    <a:pt x="3" y="3"/>
                  </a:lnTo>
                  <a:lnTo>
                    <a:pt x="8" y="3"/>
                  </a:lnTo>
                  <a:close/>
                  <a:moveTo>
                    <a:pt x="5" y="57"/>
                  </a:moveTo>
                  <a:lnTo>
                    <a:pt x="3" y="53"/>
                  </a:lnTo>
                  <a:lnTo>
                    <a:pt x="3" y="24"/>
                  </a:lnTo>
                  <a:lnTo>
                    <a:pt x="8" y="24"/>
                  </a:lnTo>
                  <a:lnTo>
                    <a:pt x="8" y="53"/>
                  </a:lnTo>
                  <a:lnTo>
                    <a:pt x="5"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 name="Rectangle 108">
              <a:extLst>
                <a:ext uri="{FF2B5EF4-FFF2-40B4-BE49-F238E27FC236}">
                  <a16:creationId xmlns:a16="http://schemas.microsoft.com/office/drawing/2014/main" id="{61A1AB14-8480-4925-84BD-9918970468C5}"/>
                </a:ext>
              </a:extLst>
            </p:cNvPr>
            <p:cNvSpPr>
              <a:spLocks noChangeArrowheads="1"/>
            </p:cNvSpPr>
            <p:nvPr/>
          </p:nvSpPr>
          <p:spPr bwMode="auto">
            <a:xfrm>
              <a:off x="1633448" y="3404030"/>
              <a:ext cx="69821" cy="99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 name="Rectangle 109">
              <a:extLst>
                <a:ext uri="{FF2B5EF4-FFF2-40B4-BE49-F238E27FC236}">
                  <a16:creationId xmlns:a16="http://schemas.microsoft.com/office/drawing/2014/main" id="{578721F2-90BF-4D18-B700-657F1AE06103}"/>
                </a:ext>
              </a:extLst>
            </p:cNvPr>
            <p:cNvSpPr>
              <a:spLocks noChangeArrowheads="1"/>
            </p:cNvSpPr>
            <p:nvPr/>
          </p:nvSpPr>
          <p:spPr bwMode="auto">
            <a:xfrm>
              <a:off x="1633448" y="3440602"/>
              <a:ext cx="69821" cy="99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 name="Rectangle 110">
              <a:extLst>
                <a:ext uri="{FF2B5EF4-FFF2-40B4-BE49-F238E27FC236}">
                  <a16:creationId xmlns:a16="http://schemas.microsoft.com/office/drawing/2014/main" id="{C3C35E43-4E43-47DA-A4F4-72F05C5752F2}"/>
                </a:ext>
              </a:extLst>
            </p:cNvPr>
            <p:cNvSpPr>
              <a:spLocks noChangeArrowheads="1"/>
            </p:cNvSpPr>
            <p:nvPr/>
          </p:nvSpPr>
          <p:spPr bwMode="auto">
            <a:xfrm>
              <a:off x="1633448" y="3480500"/>
              <a:ext cx="69821" cy="6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 name="Rectangle 111">
              <a:extLst>
                <a:ext uri="{FF2B5EF4-FFF2-40B4-BE49-F238E27FC236}">
                  <a16:creationId xmlns:a16="http://schemas.microsoft.com/office/drawing/2014/main" id="{4D853700-BD8C-4370-999D-55D0A907C541}"/>
                </a:ext>
              </a:extLst>
            </p:cNvPr>
            <p:cNvSpPr>
              <a:spLocks noChangeArrowheads="1"/>
            </p:cNvSpPr>
            <p:nvPr/>
          </p:nvSpPr>
          <p:spPr bwMode="auto">
            <a:xfrm>
              <a:off x="1633448" y="3513749"/>
              <a:ext cx="69821" cy="99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 name="Freeform 112">
              <a:extLst>
                <a:ext uri="{FF2B5EF4-FFF2-40B4-BE49-F238E27FC236}">
                  <a16:creationId xmlns:a16="http://schemas.microsoft.com/office/drawing/2014/main" id="{CC9516BA-7991-4E9C-8821-940AD01A1AA4}"/>
                </a:ext>
              </a:extLst>
            </p:cNvPr>
            <p:cNvSpPr>
              <a:spLocks noEditPoints="1"/>
            </p:cNvSpPr>
            <p:nvPr/>
          </p:nvSpPr>
          <p:spPr bwMode="auto">
            <a:xfrm>
              <a:off x="1600200" y="3360806"/>
              <a:ext cx="136318" cy="206140"/>
            </a:xfrm>
            <a:custGeom>
              <a:avLst/>
              <a:gdLst>
                <a:gd name="T0" fmla="*/ 41 w 41"/>
                <a:gd name="T1" fmla="*/ 62 h 62"/>
                <a:gd name="T2" fmla="*/ 0 w 41"/>
                <a:gd name="T3" fmla="*/ 62 h 62"/>
                <a:gd name="T4" fmla="*/ 0 w 41"/>
                <a:gd name="T5" fmla="*/ 0 h 62"/>
                <a:gd name="T6" fmla="*/ 41 w 41"/>
                <a:gd name="T7" fmla="*/ 0 h 62"/>
                <a:gd name="T8" fmla="*/ 41 w 41"/>
                <a:gd name="T9" fmla="*/ 62 h 62"/>
                <a:gd name="T10" fmla="*/ 3 w 41"/>
                <a:gd name="T11" fmla="*/ 59 h 62"/>
                <a:gd name="T12" fmla="*/ 38 w 41"/>
                <a:gd name="T13" fmla="*/ 59 h 62"/>
                <a:gd name="T14" fmla="*/ 38 w 41"/>
                <a:gd name="T15" fmla="*/ 3 h 62"/>
                <a:gd name="T16" fmla="*/ 3 w 41"/>
                <a:gd name="T17" fmla="*/ 3 h 62"/>
                <a:gd name="T18" fmla="*/ 3 w 41"/>
                <a:gd name="T19" fmla="*/ 5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2">
                  <a:moveTo>
                    <a:pt x="41" y="62"/>
                  </a:moveTo>
                  <a:lnTo>
                    <a:pt x="0" y="62"/>
                  </a:lnTo>
                  <a:lnTo>
                    <a:pt x="0" y="0"/>
                  </a:lnTo>
                  <a:lnTo>
                    <a:pt x="41" y="0"/>
                  </a:lnTo>
                  <a:lnTo>
                    <a:pt x="41" y="62"/>
                  </a:lnTo>
                  <a:close/>
                  <a:moveTo>
                    <a:pt x="3" y="59"/>
                  </a:moveTo>
                  <a:lnTo>
                    <a:pt x="38" y="59"/>
                  </a:lnTo>
                  <a:lnTo>
                    <a:pt x="38" y="3"/>
                  </a:lnTo>
                  <a:lnTo>
                    <a:pt x="3" y="3"/>
                  </a:lnTo>
                  <a:lnTo>
                    <a:pt x="3"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5" name="Title 4">
            <a:extLst>
              <a:ext uri="{FF2B5EF4-FFF2-40B4-BE49-F238E27FC236}">
                <a16:creationId xmlns:a16="http://schemas.microsoft.com/office/drawing/2014/main" id="{738F44A7-D588-4D2A-833A-CC736DAD0CA7}"/>
              </a:ext>
            </a:extLst>
          </p:cNvPr>
          <p:cNvSpPr>
            <a:spLocks noGrp="1"/>
          </p:cNvSpPr>
          <p:nvPr>
            <p:ph type="title"/>
          </p:nvPr>
        </p:nvSpPr>
        <p:spPr>
          <a:xfrm>
            <a:off x="421239" y="205251"/>
            <a:ext cx="11362773" cy="1320495"/>
          </a:xfrm>
        </p:spPr>
        <p:txBody>
          <a:bodyPr rtlCol="0">
            <a:normAutofit/>
          </a:bodyPr>
          <a:lstStyle/>
          <a:p>
            <a:pPr lvl="0"/>
            <a:r>
              <a:rPr lang="lv-lv" dirty="0">
                <a:sym typeface="Arial"/>
              </a:rPr>
              <a:t>14. pielikums: </a:t>
            </a:r>
            <a:r>
              <a:rPr lang="lv-LV" dirty="0">
                <a:sym typeface="Arial"/>
              </a:rPr>
              <a:t>Restrukturizācijas</a:t>
            </a:r>
            <a:r>
              <a:rPr lang="lv-lv" dirty="0">
                <a:sym typeface="Arial"/>
              </a:rPr>
              <a:t> iespēju un</a:t>
            </a:r>
            <a:r>
              <a:rPr lang="lv-LV" dirty="0">
                <a:sym typeface="Arial"/>
              </a:rPr>
              <a:t> </a:t>
            </a:r>
            <a:r>
              <a:rPr lang="lv-lv" dirty="0">
                <a:sym typeface="Arial"/>
              </a:rPr>
              <a:t>maksātnespēj</a:t>
            </a:r>
            <a:r>
              <a:rPr lang="lv-LV" dirty="0">
                <a:sym typeface="Arial"/>
              </a:rPr>
              <a:t>as procesa </a:t>
            </a:r>
            <a:r>
              <a:rPr lang="lv-lv" dirty="0">
                <a:sym typeface="Arial"/>
              </a:rPr>
              <a:t>plusi un mīnusi</a:t>
            </a:r>
          </a:p>
        </p:txBody>
      </p:sp>
    </p:spTree>
    <p:extLst>
      <p:ext uri="{BB962C8B-B14F-4D97-AF65-F5344CB8AC3E}">
        <p14:creationId xmlns:p14="http://schemas.microsoft.com/office/powerpoint/2010/main" val="3660507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B29B2C-58F0-4C96-BCF5-9870CE07256E}"/>
              </a:ext>
            </a:extLst>
          </p:cNvPr>
          <p:cNvSpPr/>
          <p:nvPr/>
        </p:nvSpPr>
        <p:spPr bwMode="ltGray">
          <a:xfrm>
            <a:off x="653850" y="1403061"/>
            <a:ext cx="10426526" cy="512156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588"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B922362-A31B-43C0-AF88-E5FFD7ED6A06}"/>
              </a:ext>
            </a:extLst>
          </p:cNvPr>
          <p:cNvSpPr/>
          <p:nvPr/>
        </p:nvSpPr>
        <p:spPr>
          <a:xfrm>
            <a:off x="421240" y="1588142"/>
            <a:ext cx="11116910" cy="369332"/>
          </a:xfrm>
          <a:prstGeom prst="rect">
            <a:avLst/>
          </a:prstGeom>
          <a:solidFill>
            <a:srgbClr val="990066"/>
          </a:solidFill>
          <a:ln w="12700">
            <a:noFill/>
          </a:ln>
        </p:spPr>
        <p:txBody>
          <a:bodyPr wrap="square" rtlCol="0">
            <a:spAutoFit/>
          </a:bodyPr>
          <a:lstStyle/>
          <a:p>
            <a:pPr rtl="0"/>
            <a:r>
              <a:rPr lang="lv-lv" dirty="0">
                <a:solidFill>
                  <a:srgbClr val="FFFFFF"/>
                </a:solidFill>
                <a:latin typeface="Arial" panose="020B0604020202020204" pitchFamily="34" charset="0"/>
                <a:cs typeface="Arial" panose="020B0604020202020204" pitchFamily="34" charset="0"/>
              </a:rPr>
              <a:t>Krimināllikums</a:t>
            </a:r>
            <a:endParaRPr lang="lv-LV" dirty="0">
              <a:solidFill>
                <a:srgbClr val="FFFFFF"/>
              </a:solidFill>
              <a:latin typeface="Arial" panose="020B0604020202020204" pitchFamily="34" charset="0"/>
              <a:cs typeface="Arial" panose="020B0604020202020204" pitchFamily="34" charset="0"/>
            </a:endParaRPr>
          </a:p>
        </p:txBody>
      </p:sp>
      <p:graphicFrame>
        <p:nvGraphicFramePr>
          <p:cNvPr id="3" name="Table 3">
            <a:extLst>
              <a:ext uri="{FF2B5EF4-FFF2-40B4-BE49-F238E27FC236}">
                <a16:creationId xmlns:a16="http://schemas.microsoft.com/office/drawing/2014/main" id="{75DDF4F4-1208-4974-B353-46E70BE4F2FC}"/>
              </a:ext>
            </a:extLst>
          </p:cNvPr>
          <p:cNvGraphicFramePr>
            <a:graphicFrameLocks noGrp="1"/>
          </p:cNvGraphicFramePr>
          <p:nvPr>
            <p:extLst>
              <p:ext uri="{D42A27DB-BD31-4B8C-83A1-F6EECF244321}">
                <p14:modId xmlns:p14="http://schemas.microsoft.com/office/powerpoint/2010/main" val="3878594087"/>
              </p:ext>
            </p:extLst>
          </p:nvPr>
        </p:nvGraphicFramePr>
        <p:xfrm>
          <a:off x="421240" y="1957474"/>
          <a:ext cx="11116910" cy="3918929"/>
        </p:xfrm>
        <a:graphic>
          <a:graphicData uri="http://schemas.openxmlformats.org/drawingml/2006/table">
            <a:tbl>
              <a:tblPr firstRow="1" bandRow="1">
                <a:tableStyleId>{2D5ABB26-0587-4C30-8999-92F81FD0307C}</a:tableStyleId>
              </a:tblPr>
              <a:tblGrid>
                <a:gridCol w="3222004">
                  <a:extLst>
                    <a:ext uri="{9D8B030D-6E8A-4147-A177-3AD203B41FA5}">
                      <a16:colId xmlns:a16="http://schemas.microsoft.com/office/drawing/2014/main" val="3467094472"/>
                    </a:ext>
                  </a:extLst>
                </a:gridCol>
                <a:gridCol w="7894906">
                  <a:extLst>
                    <a:ext uri="{9D8B030D-6E8A-4147-A177-3AD203B41FA5}">
                      <a16:colId xmlns:a16="http://schemas.microsoft.com/office/drawing/2014/main" val="2792295302"/>
                    </a:ext>
                  </a:extLst>
                </a:gridCol>
              </a:tblGrid>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177.</a:t>
                      </a:r>
                      <a:r>
                        <a:rPr lang="lv-LV" sz="1000" kern="1200" dirty="0">
                          <a:solidFill>
                            <a:schemeClr val="tx1"/>
                          </a:solidFill>
                          <a:latin typeface="Arial" panose="020B0604020202020204" pitchFamily="34" charset="0"/>
                          <a:ea typeface="+mn-ea"/>
                          <a:cs typeface="Arial" panose="020B0604020202020204" pitchFamily="34" charset="0"/>
                        </a:rPr>
                        <a:t> </a:t>
                      </a:r>
                      <a:r>
                        <a:rPr lang="lv-lv" sz="1000" kern="1200" dirty="0">
                          <a:solidFill>
                            <a:schemeClr val="tx1"/>
                          </a:solidFill>
                          <a:latin typeface="Arial" panose="020B0604020202020204" pitchFamily="34" charset="0"/>
                          <a:ea typeface="+mn-ea"/>
                          <a:cs typeface="Arial" panose="020B0604020202020204" pitchFamily="34" charset="0"/>
                        </a:rPr>
                        <a:t>panta pirmā un otrā daļa </a:t>
                      </a:r>
                    </a:p>
                  </a:txBody>
                  <a:tcPr>
                    <a:lnL>
                      <a:noFill/>
                    </a:lnL>
                    <a:lnR w="12700" cap="flat" cmpd="sng" algn="ctr">
                      <a:solidFill>
                        <a:srgbClr val="E57100"/>
                      </a:solidFill>
                      <a:prstDash val="solid"/>
                      <a:round/>
                      <a:headEnd type="none" w="med" len="med"/>
                      <a:tailEnd type="none" w="med" len="med"/>
                    </a:lnR>
                    <a:lnT>
                      <a:noFill/>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a:solidFill>
                            <a:schemeClr val="tx1"/>
                          </a:solidFill>
                          <a:latin typeface="Arial" panose="020B0604020202020204" pitchFamily="34" charset="0"/>
                          <a:ea typeface="+mn-ea"/>
                          <a:cs typeface="Arial" panose="020B0604020202020204" pitchFamily="34" charset="0"/>
                        </a:rPr>
                        <a:t>Krāpšana </a:t>
                      </a:r>
                    </a:p>
                  </a:txBody>
                  <a:tcPr>
                    <a:lnL w="12700" cap="flat" cmpd="sng" algn="ctr">
                      <a:solidFill>
                        <a:srgbClr val="E57100"/>
                      </a:solidFill>
                      <a:prstDash val="solid"/>
                      <a:round/>
                      <a:headEnd type="none" w="med" len="med"/>
                      <a:tailEnd type="none" w="med" len="med"/>
                    </a:lnL>
                    <a:lnR>
                      <a:noFill/>
                    </a:lnR>
                    <a:lnT>
                      <a:noFill/>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29461182"/>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179.</a:t>
                      </a:r>
                      <a:r>
                        <a:rPr lang="lv-LV" sz="1000" kern="1200" dirty="0">
                          <a:solidFill>
                            <a:schemeClr val="tx1"/>
                          </a:solidFill>
                          <a:latin typeface="Arial" panose="020B0604020202020204" pitchFamily="34" charset="0"/>
                          <a:ea typeface="+mn-ea"/>
                          <a:cs typeface="Arial" panose="020B0604020202020204" pitchFamily="34" charset="0"/>
                        </a:rPr>
                        <a:t> </a:t>
                      </a:r>
                      <a:r>
                        <a:rPr lang="lv-lv" sz="1000" kern="1200" dirty="0">
                          <a:solidFill>
                            <a:schemeClr val="tx1"/>
                          </a:solidFill>
                          <a:latin typeface="Arial" panose="020B0604020202020204" pitchFamily="34" charset="0"/>
                          <a:ea typeface="+mn-ea"/>
                          <a:cs typeface="Arial" panose="020B0604020202020204" pitchFamily="34" charset="0"/>
                        </a:rPr>
                        <a:t>panta pirmā un otrā daļa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a:solidFill>
                            <a:schemeClr val="tx1"/>
                          </a:solidFill>
                          <a:latin typeface="Arial" panose="020B0604020202020204" pitchFamily="34" charset="0"/>
                          <a:ea typeface="+mn-ea"/>
                          <a:cs typeface="Arial" panose="020B0604020202020204" pitchFamily="34" charset="0"/>
                        </a:rPr>
                        <a:t>Piesavināšanās </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27281779"/>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196.</a:t>
                      </a:r>
                      <a:r>
                        <a:rPr lang="lv-LV" sz="1000" kern="1200" dirty="0">
                          <a:solidFill>
                            <a:schemeClr val="tx1"/>
                          </a:solidFill>
                          <a:latin typeface="Arial" panose="020B0604020202020204" pitchFamily="34" charset="0"/>
                          <a:ea typeface="+mn-ea"/>
                          <a:cs typeface="Arial" panose="020B0604020202020204" pitchFamily="34" charset="0"/>
                        </a:rPr>
                        <a:t> </a:t>
                      </a:r>
                      <a:r>
                        <a:rPr lang="lv-lv" sz="1000" kern="1200" dirty="0">
                          <a:solidFill>
                            <a:schemeClr val="tx1"/>
                          </a:solidFill>
                          <a:latin typeface="Arial" panose="020B0604020202020204" pitchFamily="34" charset="0"/>
                          <a:ea typeface="+mn-ea"/>
                          <a:cs typeface="Arial" panose="020B0604020202020204" pitchFamily="34" charset="0"/>
                        </a:rPr>
                        <a:t>panta pirmā un otrā daļa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a:solidFill>
                            <a:schemeClr val="tx1"/>
                          </a:solidFill>
                          <a:latin typeface="Arial" panose="020B0604020202020204" pitchFamily="34" charset="0"/>
                          <a:ea typeface="+mn-ea"/>
                          <a:cs typeface="Arial" panose="020B0604020202020204" pitchFamily="34" charset="0"/>
                        </a:rPr>
                        <a:t>Pilnvaru ļaunprātīga izmantošana un pārsniegšana </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39708711"/>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197.</a:t>
                      </a:r>
                      <a:r>
                        <a:rPr lang="lv-LV" sz="1000" kern="1200" dirty="0">
                          <a:solidFill>
                            <a:schemeClr val="tx1"/>
                          </a:solidFill>
                          <a:latin typeface="Arial" panose="020B0604020202020204" pitchFamily="34" charset="0"/>
                          <a:ea typeface="+mn-ea"/>
                          <a:cs typeface="Arial" panose="020B0604020202020204" pitchFamily="34" charset="0"/>
                        </a:rPr>
                        <a:t> </a:t>
                      </a:r>
                      <a:r>
                        <a:rPr lang="lv-lv" sz="1000" kern="1200" dirty="0">
                          <a:solidFill>
                            <a:schemeClr val="tx1"/>
                          </a:solidFill>
                          <a:latin typeface="Arial" panose="020B0604020202020204" pitchFamily="34" charset="0"/>
                          <a:ea typeface="+mn-ea"/>
                          <a:cs typeface="Arial" panose="020B0604020202020204" pitchFamily="34" charset="0"/>
                        </a:rPr>
                        <a:t>pants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a:solidFill>
                            <a:schemeClr val="tx1"/>
                          </a:solidFill>
                          <a:latin typeface="Arial" panose="020B0604020202020204" pitchFamily="34" charset="0"/>
                          <a:ea typeface="+mn-ea"/>
                          <a:cs typeface="Arial" panose="020B0604020202020204" pitchFamily="34" charset="0"/>
                        </a:rPr>
                        <a:t>Nolaidība </a:t>
                      </a:r>
                      <a:endParaRPr lang="en-GB" sz="10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11379370"/>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210.</a:t>
                      </a:r>
                      <a:r>
                        <a:rPr lang="lv-LV" sz="1000" kern="1200" dirty="0">
                          <a:solidFill>
                            <a:schemeClr val="tx1"/>
                          </a:solidFill>
                          <a:latin typeface="Arial" panose="020B0604020202020204" pitchFamily="34" charset="0"/>
                          <a:ea typeface="+mn-ea"/>
                          <a:cs typeface="Arial" panose="020B0604020202020204" pitchFamily="34" charset="0"/>
                        </a:rPr>
                        <a:t> </a:t>
                      </a:r>
                      <a:r>
                        <a:rPr lang="lv-lv" sz="1000" kern="1200" dirty="0">
                          <a:solidFill>
                            <a:schemeClr val="tx1"/>
                          </a:solidFill>
                          <a:latin typeface="Arial" panose="020B0604020202020204" pitchFamily="34" charset="0"/>
                          <a:ea typeface="+mn-ea"/>
                          <a:cs typeface="Arial" panose="020B0604020202020204" pitchFamily="34" charset="0"/>
                        </a:rPr>
                        <a:t>panta pirmā un otrā daļa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a:solidFill>
                            <a:schemeClr val="tx1"/>
                          </a:solidFill>
                          <a:latin typeface="Arial" panose="020B0604020202020204" pitchFamily="34" charset="0"/>
                          <a:ea typeface="+mn-ea"/>
                          <a:cs typeface="Arial" panose="020B0604020202020204" pitchFamily="34" charset="0"/>
                        </a:rPr>
                        <a:t>Kredīta un citu aizdevumu negodprātīga saņemšana un izmantošana </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906800989"/>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213.</a:t>
                      </a:r>
                      <a:r>
                        <a:rPr lang="lv-LV" sz="1000" kern="1200" dirty="0">
                          <a:solidFill>
                            <a:schemeClr val="tx1"/>
                          </a:solidFill>
                          <a:latin typeface="Arial" panose="020B0604020202020204" pitchFamily="34" charset="0"/>
                          <a:ea typeface="+mn-ea"/>
                          <a:cs typeface="Arial" panose="020B0604020202020204" pitchFamily="34" charset="0"/>
                        </a:rPr>
                        <a:t> </a:t>
                      </a:r>
                      <a:r>
                        <a:rPr lang="lv-lv" sz="1000" kern="1200" dirty="0">
                          <a:solidFill>
                            <a:schemeClr val="tx1"/>
                          </a:solidFill>
                          <a:latin typeface="Arial" panose="020B0604020202020204" pitchFamily="34" charset="0"/>
                          <a:ea typeface="+mn-ea"/>
                          <a:cs typeface="Arial" panose="020B0604020202020204" pitchFamily="34" charset="0"/>
                        </a:rPr>
                        <a:t>panta pirmā un otrā daļa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Novešana līdz maksātnespē</a:t>
                      </a:r>
                      <a:r>
                        <a:rPr lang="lv-LV" sz="1000" kern="1200" dirty="0">
                          <a:solidFill>
                            <a:schemeClr val="tx1"/>
                          </a:solidFill>
                          <a:latin typeface="Arial" panose="020B0604020202020204" pitchFamily="34" charset="0"/>
                          <a:ea typeface="+mn-ea"/>
                          <a:cs typeface="Arial" panose="020B0604020202020204" pitchFamily="34" charset="0"/>
                        </a:rPr>
                        <a:t>jai</a:t>
                      </a:r>
                      <a:endParaRPr lang="en-GB" sz="10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067290543"/>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214.</a:t>
                      </a:r>
                      <a:r>
                        <a:rPr lang="lv-LV" sz="1000" kern="1200" dirty="0">
                          <a:solidFill>
                            <a:schemeClr val="tx1"/>
                          </a:solidFill>
                          <a:latin typeface="Arial" panose="020B0604020202020204" pitchFamily="34" charset="0"/>
                          <a:ea typeface="+mn-ea"/>
                          <a:cs typeface="Arial" panose="020B0604020202020204" pitchFamily="34" charset="0"/>
                        </a:rPr>
                        <a:t> </a:t>
                      </a:r>
                      <a:r>
                        <a:rPr lang="lv-lv" sz="1000" kern="1200" dirty="0">
                          <a:solidFill>
                            <a:schemeClr val="tx1"/>
                          </a:solidFill>
                          <a:latin typeface="Arial" panose="020B0604020202020204" pitchFamily="34" charset="0"/>
                          <a:ea typeface="+mn-ea"/>
                          <a:cs typeface="Arial" panose="020B0604020202020204" pitchFamily="34" charset="0"/>
                        </a:rPr>
                        <a:t>panta otrā daļa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Nepatiesa maksātnespēj</a:t>
                      </a:r>
                      <a:r>
                        <a:rPr lang="lv-LV" sz="1000" kern="1200" dirty="0">
                          <a:solidFill>
                            <a:schemeClr val="tx1"/>
                          </a:solidFill>
                          <a:latin typeface="Arial" panose="020B0604020202020204" pitchFamily="34" charset="0"/>
                          <a:ea typeface="+mn-ea"/>
                          <a:cs typeface="Arial" panose="020B0604020202020204" pitchFamily="34" charset="0"/>
                        </a:rPr>
                        <a:t>as</a:t>
                      </a:r>
                      <a:r>
                        <a:rPr lang="lv-lv" sz="1000" kern="1200" dirty="0">
                          <a:solidFill>
                            <a:schemeClr val="tx1"/>
                          </a:solidFill>
                          <a:latin typeface="Arial" panose="020B0604020202020204" pitchFamily="34" charset="0"/>
                          <a:ea typeface="+mn-ea"/>
                          <a:cs typeface="Arial" panose="020B0604020202020204" pitchFamily="34" charset="0"/>
                        </a:rPr>
                        <a:t> procesa pieteikuma iesniegšana</a:t>
                      </a:r>
                      <a:endParaRPr lang="en-US" sz="10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005339951"/>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215.</a:t>
                      </a:r>
                      <a:r>
                        <a:rPr lang="lv-LV" sz="1000" kern="1200" dirty="0">
                          <a:solidFill>
                            <a:schemeClr val="tx1"/>
                          </a:solidFill>
                          <a:latin typeface="Arial" panose="020B0604020202020204" pitchFamily="34" charset="0"/>
                          <a:ea typeface="+mn-ea"/>
                          <a:cs typeface="Arial" panose="020B0604020202020204" pitchFamily="34" charset="0"/>
                        </a:rPr>
                        <a:t> </a:t>
                      </a:r>
                      <a:r>
                        <a:rPr lang="lv-lv" sz="1000" kern="1200" dirty="0">
                          <a:solidFill>
                            <a:schemeClr val="tx1"/>
                          </a:solidFill>
                          <a:latin typeface="Arial" panose="020B0604020202020204" pitchFamily="34" charset="0"/>
                          <a:ea typeface="+mn-ea"/>
                          <a:cs typeface="Arial" panose="020B0604020202020204" pitchFamily="34" charset="0"/>
                        </a:rPr>
                        <a:t>panta trešā daļa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M</a:t>
                      </a:r>
                      <a:r>
                        <a:rPr lang="lv-lv" sz="1000" kern="1200" dirty="0">
                          <a:solidFill>
                            <a:schemeClr val="tx1"/>
                          </a:solidFill>
                          <a:latin typeface="Arial" panose="020B0604020202020204" pitchFamily="34" charset="0"/>
                          <a:ea typeface="+mn-ea"/>
                          <a:cs typeface="Arial" panose="020B0604020202020204" pitchFamily="34" charset="0"/>
                        </a:rPr>
                        <a:t>aksātnespēj</a:t>
                      </a:r>
                      <a:r>
                        <a:rPr lang="lv-LV" sz="1000" kern="1200" dirty="0">
                          <a:solidFill>
                            <a:schemeClr val="tx1"/>
                          </a:solidFill>
                          <a:latin typeface="Arial" panose="020B0604020202020204" pitchFamily="34" charset="0"/>
                          <a:ea typeface="+mn-ea"/>
                          <a:cs typeface="Arial" panose="020B0604020202020204" pitchFamily="34" charset="0"/>
                        </a:rPr>
                        <a:t>as</a:t>
                      </a:r>
                      <a:r>
                        <a:rPr lang="lv-lv" sz="1000" kern="1200" dirty="0">
                          <a:solidFill>
                            <a:schemeClr val="tx1"/>
                          </a:solidFill>
                          <a:latin typeface="Arial" panose="020B0604020202020204" pitchFamily="34" charset="0"/>
                          <a:ea typeface="+mn-ea"/>
                          <a:cs typeface="Arial" panose="020B0604020202020204" pitchFamily="34" charset="0"/>
                        </a:rPr>
                        <a:t> </a:t>
                      </a:r>
                      <a:r>
                        <a:rPr lang="lv-LV" sz="1000" kern="1200" dirty="0">
                          <a:solidFill>
                            <a:schemeClr val="tx1"/>
                          </a:solidFill>
                          <a:latin typeface="Arial" panose="020B0604020202020204" pitchFamily="34" charset="0"/>
                          <a:ea typeface="+mn-ea"/>
                          <a:cs typeface="Arial" panose="020B0604020202020204" pitchFamily="34" charset="0"/>
                        </a:rPr>
                        <a:t>procesa </a:t>
                      </a:r>
                      <a:r>
                        <a:rPr lang="lv-lv" sz="1000" kern="1200" dirty="0">
                          <a:solidFill>
                            <a:schemeClr val="tx1"/>
                          </a:solidFill>
                          <a:latin typeface="Arial" panose="020B0604020202020204" pitchFamily="34" charset="0"/>
                          <a:ea typeface="+mn-ea"/>
                          <a:cs typeface="Arial" panose="020B0604020202020204" pitchFamily="34" charset="0"/>
                        </a:rPr>
                        <a:t>kavē</a:t>
                      </a:r>
                      <a:r>
                        <a:rPr lang="lv-LV" sz="1000" kern="1200" dirty="0">
                          <a:solidFill>
                            <a:schemeClr val="tx1"/>
                          </a:solidFill>
                          <a:latin typeface="Arial" panose="020B0604020202020204" pitchFamily="34" charset="0"/>
                          <a:ea typeface="+mn-ea"/>
                          <a:cs typeface="Arial" panose="020B0604020202020204" pitchFamily="34" charset="0"/>
                        </a:rPr>
                        <a:t>šana</a:t>
                      </a:r>
                      <a:endParaRPr lang="lv-lv" sz="100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562740684"/>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215.</a:t>
                      </a:r>
                      <a:r>
                        <a:rPr lang="lv-lv" sz="1000" kern="1200" baseline="30000" dirty="0">
                          <a:solidFill>
                            <a:schemeClr val="tx1"/>
                          </a:solidFill>
                          <a:latin typeface="Arial" panose="020B0604020202020204" pitchFamily="34" charset="0"/>
                          <a:ea typeface="+mn-ea"/>
                          <a:cs typeface="Arial" panose="020B0604020202020204" pitchFamily="34" charset="0"/>
                        </a:rPr>
                        <a:t>1</a:t>
                      </a:r>
                      <a:r>
                        <a:rPr lang="lv-lv" sz="1000" kern="1200" dirty="0">
                          <a:solidFill>
                            <a:schemeClr val="tx1"/>
                          </a:solidFill>
                          <a:latin typeface="Arial" panose="020B0604020202020204" pitchFamily="34" charset="0"/>
                          <a:ea typeface="+mn-ea"/>
                          <a:cs typeface="Arial" panose="020B0604020202020204" pitchFamily="34" charset="0"/>
                        </a:rPr>
                        <a:t> panta pirmā un otrā daļa</a:t>
                      </a:r>
                      <a:endParaRPr lang="en-US" sz="1000" kern="1200" dirty="0">
                        <a:solidFill>
                          <a:schemeClr val="tx1"/>
                        </a:solidFill>
                        <a:latin typeface="Arial" panose="020B0604020202020204" pitchFamily="34" charset="0"/>
                        <a:ea typeface="+mn-ea"/>
                        <a:cs typeface="Arial" panose="020B0604020202020204" pitchFamily="34" charset="0"/>
                      </a:endParaRP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Tiesiskās aizsardzības procesa noteikumu pārkāpšana </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5535970"/>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217.</a:t>
                      </a:r>
                      <a:r>
                        <a:rPr lang="lv-LV" sz="1000" kern="1200" dirty="0">
                          <a:solidFill>
                            <a:schemeClr val="tx1"/>
                          </a:solidFill>
                          <a:latin typeface="Arial" panose="020B0604020202020204" pitchFamily="34" charset="0"/>
                          <a:ea typeface="+mn-ea"/>
                          <a:cs typeface="Arial" panose="020B0604020202020204" pitchFamily="34" charset="0"/>
                        </a:rPr>
                        <a:t> </a:t>
                      </a:r>
                      <a:r>
                        <a:rPr lang="lv-lv" sz="1000" kern="1200" dirty="0">
                          <a:solidFill>
                            <a:schemeClr val="tx1"/>
                          </a:solidFill>
                          <a:latin typeface="Arial" panose="020B0604020202020204" pitchFamily="34" charset="0"/>
                          <a:ea typeface="+mn-ea"/>
                          <a:cs typeface="Arial" panose="020B0604020202020204" pitchFamily="34" charset="0"/>
                        </a:rPr>
                        <a:t>panta pirmā, otrā un trešā daļa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a:solidFill>
                            <a:schemeClr val="tx1"/>
                          </a:solidFill>
                          <a:latin typeface="Arial" panose="020B0604020202020204" pitchFamily="34" charset="0"/>
                          <a:ea typeface="+mn-ea"/>
                          <a:cs typeface="Arial" panose="020B0604020202020204" pitchFamily="34" charset="0"/>
                        </a:rPr>
                        <a:t>Grāmatvedības un statistiskās informācijas noteikumu pārkāpšana </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823106097"/>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218.</a:t>
                      </a:r>
                      <a:r>
                        <a:rPr lang="lv-LV" sz="1000" kern="1200" dirty="0">
                          <a:solidFill>
                            <a:schemeClr val="tx1"/>
                          </a:solidFill>
                          <a:latin typeface="Arial" panose="020B0604020202020204" pitchFamily="34" charset="0"/>
                          <a:ea typeface="+mn-ea"/>
                          <a:cs typeface="Arial" panose="020B0604020202020204" pitchFamily="34" charset="0"/>
                        </a:rPr>
                        <a:t> </a:t>
                      </a:r>
                      <a:r>
                        <a:rPr lang="lv-lv" sz="1000" kern="1200" dirty="0">
                          <a:solidFill>
                            <a:schemeClr val="tx1"/>
                          </a:solidFill>
                          <a:latin typeface="Arial" panose="020B0604020202020204" pitchFamily="34" charset="0"/>
                          <a:ea typeface="+mn-ea"/>
                          <a:cs typeface="Arial" panose="020B0604020202020204" pitchFamily="34" charset="0"/>
                        </a:rPr>
                        <a:t>panta otrā un trešā daļa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noProof="0">
                          <a:solidFill>
                            <a:schemeClr val="tx1"/>
                          </a:solidFill>
                          <a:latin typeface="Arial" panose="020B0604020202020204" pitchFamily="34" charset="0"/>
                          <a:ea typeface="+mn-ea"/>
                          <a:cs typeface="Arial" panose="020B0604020202020204" pitchFamily="34" charset="0"/>
                        </a:rPr>
                        <a:t>Izvairīšanās no nodokļu un tiem pielīdzināto maksājumu nomaksas </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06721590"/>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219.</a:t>
                      </a:r>
                      <a:r>
                        <a:rPr lang="lv-LV" sz="1000" kern="1200" dirty="0">
                          <a:solidFill>
                            <a:schemeClr val="tx1"/>
                          </a:solidFill>
                          <a:latin typeface="Arial" panose="020B0604020202020204" pitchFamily="34" charset="0"/>
                          <a:ea typeface="+mn-ea"/>
                          <a:cs typeface="Arial" panose="020B0604020202020204" pitchFamily="34" charset="0"/>
                        </a:rPr>
                        <a:t> </a:t>
                      </a:r>
                      <a:r>
                        <a:rPr lang="lv-lv" sz="1000" kern="1200" dirty="0">
                          <a:solidFill>
                            <a:schemeClr val="tx1"/>
                          </a:solidFill>
                          <a:latin typeface="Arial" panose="020B0604020202020204" pitchFamily="34" charset="0"/>
                          <a:ea typeface="+mn-ea"/>
                          <a:cs typeface="Arial" panose="020B0604020202020204" pitchFamily="34" charset="0"/>
                        </a:rPr>
                        <a:t>panta otrā un trešā daļa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noProof="0" dirty="0">
                          <a:solidFill>
                            <a:schemeClr val="tx1"/>
                          </a:solidFill>
                          <a:latin typeface="Arial" panose="020B0604020202020204" pitchFamily="34" charset="0"/>
                          <a:ea typeface="+mn-ea"/>
                          <a:cs typeface="Arial" panose="020B0604020202020204" pitchFamily="34" charset="0"/>
                        </a:rPr>
                        <a:t>Izvairīšanās no deklarācijas iesniegšanas </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94057523"/>
                  </a:ext>
                </a:extLst>
              </a:tr>
              <a:tr h="259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220. pants </a:t>
                      </a: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noProof="0" dirty="0">
                          <a:solidFill>
                            <a:schemeClr val="tx1"/>
                          </a:solidFill>
                          <a:latin typeface="Arial" panose="020B0604020202020204" pitchFamily="34" charset="0"/>
                          <a:ea typeface="+mn-ea"/>
                          <a:cs typeface="Arial" panose="020B0604020202020204" pitchFamily="34" charset="0"/>
                        </a:rPr>
                        <a:t>Mantas nobēdzināšana</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w="12700" cap="flat" cmpd="sng" algn="ctr">
                      <a:solidFill>
                        <a:srgbClr val="E571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082435193"/>
                  </a:ext>
                </a:extLst>
              </a:tr>
              <a:tr h="5396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dirty="0">
                          <a:solidFill>
                            <a:schemeClr val="tx1"/>
                          </a:solidFill>
                          <a:latin typeface="Arial" panose="020B0604020202020204" pitchFamily="34" charset="0"/>
                          <a:ea typeface="+mn-ea"/>
                          <a:cs typeface="Arial" panose="020B0604020202020204" pitchFamily="34" charset="0"/>
                        </a:rPr>
                        <a:t>VIII.1. nodaļa Juridiskajām personām piemērojamie piespiedu ietekmēšanas līdzekļi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tx1"/>
                        </a:solidFill>
                        <a:latin typeface="Arial" panose="020B0604020202020204" pitchFamily="34" charset="0"/>
                        <a:ea typeface="+mn-ea"/>
                        <a:cs typeface="Arial" panose="020B0604020202020204" pitchFamily="34" charset="0"/>
                      </a:endParaRPr>
                    </a:p>
                  </a:txBody>
                  <a:tcPr>
                    <a:lnL>
                      <a:noFill/>
                    </a:lnL>
                    <a:lnR w="12700" cap="flat" cmpd="sng" algn="ctr">
                      <a:solidFill>
                        <a:srgbClr val="E57100"/>
                      </a:solidFill>
                      <a:prstDash val="solid"/>
                      <a:round/>
                      <a:headEnd type="none" w="med" len="med"/>
                      <a:tailEnd type="none" w="med" len="med"/>
                    </a:lnR>
                    <a:lnT w="12700" cap="flat" cmpd="sng" algn="ctr">
                      <a:solidFill>
                        <a:srgbClr val="E57100"/>
                      </a:solidFill>
                      <a:prstDash val="solid"/>
                      <a:round/>
                      <a:headEnd type="none" w="med" len="med"/>
                      <a:tailEnd type="none" w="med" len="med"/>
                    </a:lnT>
                    <a:lnB>
                      <a:noFill/>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kern="1200" noProof="0" dirty="0">
                          <a:solidFill>
                            <a:schemeClr val="tx1"/>
                          </a:solidFill>
                          <a:latin typeface="Arial" panose="020B0604020202020204" pitchFamily="34" charset="0"/>
                          <a:ea typeface="+mn-ea"/>
                          <a:cs typeface="Arial" panose="020B0604020202020204" pitchFamily="34" charset="0"/>
                        </a:rPr>
                        <a:t>Juridiskai personai var noteikt vairākus piespiedu līdzekļus, ja fiziska persona nodarījumu izdarījusi juridiskas personas interesēs, personas labā vai nepietiekamas uzraudzības vai kontroles rezultātā, rīkojoties individuāli vai kā attiecīgās juridiskās personas koleģiālās iestādes biedrs </a:t>
                      </a:r>
                    </a:p>
                  </a:txBody>
                  <a:tcPr>
                    <a:lnL w="12700" cap="flat" cmpd="sng" algn="ctr">
                      <a:solidFill>
                        <a:srgbClr val="E57100"/>
                      </a:solidFill>
                      <a:prstDash val="solid"/>
                      <a:round/>
                      <a:headEnd type="none" w="med" len="med"/>
                      <a:tailEnd type="none" w="med" len="med"/>
                    </a:lnL>
                    <a:lnR>
                      <a:noFill/>
                    </a:lnR>
                    <a:lnT w="12700" cap="flat" cmpd="sng" algn="ctr">
                      <a:solidFill>
                        <a:srgbClr val="E57100"/>
                      </a:solidFill>
                      <a:prstDash val="solid"/>
                      <a:round/>
                      <a:headEnd type="none" w="med" len="med"/>
                      <a:tailEnd type="none" w="med" len="med"/>
                    </a:lnT>
                    <a:lnB>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5721557"/>
                  </a:ext>
                </a:extLst>
              </a:tr>
            </a:tbl>
          </a:graphicData>
        </a:graphic>
      </p:graphicFrame>
      <p:sp>
        <p:nvSpPr>
          <p:cNvPr id="6" name="Title 4">
            <a:extLst>
              <a:ext uri="{FF2B5EF4-FFF2-40B4-BE49-F238E27FC236}">
                <a16:creationId xmlns:a16="http://schemas.microsoft.com/office/drawing/2014/main" id="{F317E9E2-C14E-41BC-B0BA-1D30F3CF3123}"/>
              </a:ext>
            </a:extLst>
          </p:cNvPr>
          <p:cNvSpPr>
            <a:spLocks noGrp="1"/>
          </p:cNvSpPr>
          <p:nvPr>
            <p:ph type="title"/>
          </p:nvPr>
        </p:nvSpPr>
        <p:spPr>
          <a:xfrm>
            <a:off x="421240" y="333375"/>
            <a:ext cx="11362773" cy="1320495"/>
          </a:xfrm>
        </p:spPr>
        <p:txBody>
          <a:bodyPr vert="horz" lIns="0" tIns="0" rIns="0" bIns="0" rtlCol="0" anchor="ctr">
            <a:normAutofit/>
          </a:bodyPr>
          <a:lstStyle/>
          <a:p>
            <a:pPr rtl="0"/>
            <a:r>
              <a:rPr lang="lv-lv" sz="4000" dirty="0">
                <a:latin typeface="Georgia" panose="02040502050405020303" pitchFamily="18" charset="0"/>
                <a:cs typeface="Arial" panose="020B0604020202020204" pitchFamily="34" charset="0"/>
                <a:sym typeface="Arial"/>
              </a:rPr>
              <a:t>15. pielikums: </a:t>
            </a:r>
            <a:r>
              <a:rPr lang="lv-LV" sz="4000" dirty="0">
                <a:latin typeface="Georgia" panose="02040502050405020303" pitchFamily="18" charset="0"/>
                <a:cs typeface="Arial" panose="020B0604020202020204" pitchFamily="34" charset="0"/>
                <a:sym typeface="Arial"/>
              </a:rPr>
              <a:t>G</a:t>
            </a:r>
            <a:r>
              <a:rPr lang="lv-lv" sz="4000" dirty="0">
                <a:latin typeface="Georgia" panose="02040502050405020303" pitchFamily="18" charset="0"/>
                <a:cs typeface="Arial" panose="020B0604020202020204" pitchFamily="34" charset="0"/>
                <a:sym typeface="Arial"/>
              </a:rPr>
              <a:t>alvenās sankcijas un</a:t>
            </a:r>
            <a:r>
              <a:rPr lang="lv-LV" sz="4000" dirty="0">
                <a:latin typeface="Georgia" panose="02040502050405020303" pitchFamily="18" charset="0"/>
                <a:cs typeface="Arial" panose="020B0604020202020204" pitchFamily="34" charset="0"/>
                <a:sym typeface="Arial"/>
              </a:rPr>
              <a:t> valdes</a:t>
            </a:r>
            <a:r>
              <a:rPr lang="lv-lv" sz="4000" dirty="0">
                <a:latin typeface="Georgia" panose="02040502050405020303" pitchFamily="18" charset="0"/>
                <a:cs typeface="Arial" panose="020B0604020202020204" pitchFamily="34" charset="0"/>
                <a:sym typeface="Arial"/>
              </a:rPr>
              <a:t> saistības</a:t>
            </a:r>
            <a:endParaRPr lang="en-GB" sz="4000" dirty="0">
              <a:latin typeface="Georgia" panose="02040502050405020303" pitchFamily="18" charset="0"/>
              <a:cs typeface="Arial" panose="020B0604020202020204" pitchFamily="34" charset="0"/>
              <a:sym typeface="Arial"/>
            </a:endParaRPr>
          </a:p>
        </p:txBody>
      </p:sp>
    </p:spTree>
    <p:extLst>
      <p:ext uri="{BB962C8B-B14F-4D97-AF65-F5344CB8AC3E}">
        <p14:creationId xmlns:p14="http://schemas.microsoft.com/office/powerpoint/2010/main" val="4301849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B29B2C-58F0-4C96-BCF5-9870CE07256E}"/>
              </a:ext>
            </a:extLst>
          </p:cNvPr>
          <p:cNvSpPr/>
          <p:nvPr/>
        </p:nvSpPr>
        <p:spPr bwMode="ltGray">
          <a:xfrm>
            <a:off x="407987" y="1375729"/>
            <a:ext cx="10672389" cy="514889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sz="1588"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B922362-A31B-43C0-AF88-E5FFD7ED6A06}"/>
              </a:ext>
            </a:extLst>
          </p:cNvPr>
          <p:cNvSpPr/>
          <p:nvPr/>
        </p:nvSpPr>
        <p:spPr>
          <a:xfrm>
            <a:off x="414880" y="1606839"/>
            <a:ext cx="11369133" cy="369332"/>
          </a:xfrm>
          <a:prstGeom prst="rect">
            <a:avLst/>
          </a:prstGeom>
          <a:solidFill>
            <a:srgbClr val="68478C"/>
          </a:solidFill>
          <a:ln>
            <a:noFill/>
          </a:ln>
        </p:spPr>
        <p:txBody>
          <a:bodyPr wrap="square" rtlCol="0" anchor="ctr">
            <a:spAutoFit/>
          </a:bodyPr>
          <a:lstStyle/>
          <a:p>
            <a:pPr rtl="0"/>
            <a:r>
              <a:rPr lang="lv-lv" dirty="0">
                <a:solidFill>
                  <a:srgbClr val="FFFFFF"/>
                </a:solidFill>
                <a:latin typeface="Arial" panose="020B0604020202020204" pitchFamily="34" charset="0"/>
                <a:cs typeface="Arial" panose="020B0604020202020204" pitchFamily="34" charset="0"/>
              </a:rPr>
              <a:t>Likums</a:t>
            </a:r>
            <a:r>
              <a:rPr lang="lv-LV" dirty="0">
                <a:solidFill>
                  <a:srgbClr val="FFFFFF"/>
                </a:solidFill>
                <a:latin typeface="Arial" panose="020B0604020202020204" pitchFamily="34" charset="0"/>
                <a:cs typeface="Arial" panose="020B0604020202020204" pitchFamily="34" charset="0"/>
              </a:rPr>
              <a:t> </a:t>
            </a:r>
            <a:r>
              <a:rPr lang="en-US" dirty="0">
                <a:solidFill>
                  <a:srgbClr val="FFFFFF"/>
                </a:solidFill>
                <a:latin typeface="Arial" panose="020B0604020202020204" pitchFamily="34" charset="0"/>
                <a:cs typeface="Arial" panose="020B0604020202020204" pitchFamily="34" charset="0"/>
              </a:rPr>
              <a:t>“</a:t>
            </a:r>
            <a:r>
              <a:rPr lang="lv-LV" dirty="0">
                <a:solidFill>
                  <a:srgbClr val="FFFFFF"/>
                </a:solidFill>
                <a:latin typeface="Arial" panose="020B0604020202020204" pitchFamily="34" charset="0"/>
                <a:cs typeface="Arial" panose="020B0604020202020204" pitchFamily="34" charset="0"/>
              </a:rPr>
              <a:t>P</a:t>
            </a:r>
            <a:r>
              <a:rPr lang="lv-lv" dirty="0">
                <a:solidFill>
                  <a:srgbClr val="FFFFFF"/>
                </a:solidFill>
                <a:latin typeface="Arial" panose="020B0604020202020204" pitchFamily="34" charset="0"/>
                <a:cs typeface="Arial" panose="020B0604020202020204" pitchFamily="34" charset="0"/>
              </a:rPr>
              <a:t>ar nodokļiem un nodevām</a:t>
            </a:r>
            <a:r>
              <a:rPr lang="en-US" dirty="0">
                <a:solidFill>
                  <a:srgbClr val="FFFFFF"/>
                </a:solidFill>
                <a:latin typeface="Arial" panose="020B0604020202020204" pitchFamily="34" charset="0"/>
                <a:cs typeface="Arial" panose="020B0604020202020204" pitchFamily="34" charset="0"/>
              </a:rPr>
              <a:t>”</a:t>
            </a:r>
            <a:endParaRPr lang="lv-lv" dirty="0">
              <a:solidFill>
                <a:srgbClr val="FFFFFF"/>
              </a:solidFill>
              <a:latin typeface="Arial" panose="020B0604020202020204" pitchFamily="34" charset="0"/>
              <a:cs typeface="Arial" panose="020B0604020202020204" pitchFamily="34" charset="0"/>
            </a:endParaRPr>
          </a:p>
        </p:txBody>
      </p:sp>
      <p:graphicFrame>
        <p:nvGraphicFramePr>
          <p:cNvPr id="14" name="Table 3">
            <a:extLst>
              <a:ext uri="{FF2B5EF4-FFF2-40B4-BE49-F238E27FC236}">
                <a16:creationId xmlns:a16="http://schemas.microsoft.com/office/drawing/2014/main" id="{73A12A83-4AAD-49B0-AB88-BCA5BE8C1072}"/>
              </a:ext>
            </a:extLst>
          </p:cNvPr>
          <p:cNvGraphicFramePr>
            <a:graphicFrameLocks noGrp="1"/>
          </p:cNvGraphicFramePr>
          <p:nvPr>
            <p:extLst>
              <p:ext uri="{D42A27DB-BD31-4B8C-83A1-F6EECF244321}">
                <p14:modId xmlns:p14="http://schemas.microsoft.com/office/powerpoint/2010/main" val="2289133596"/>
              </p:ext>
            </p:extLst>
          </p:nvPr>
        </p:nvGraphicFramePr>
        <p:xfrm>
          <a:off x="410611" y="3595721"/>
          <a:ext cx="11370879" cy="243840"/>
        </p:xfrm>
        <a:graphic>
          <a:graphicData uri="http://schemas.openxmlformats.org/drawingml/2006/table">
            <a:tbl>
              <a:tblPr firstRow="1" bandRow="1">
                <a:tableStyleId>{2D5ABB26-0587-4C30-8999-92F81FD0307C}</a:tableStyleId>
              </a:tblPr>
              <a:tblGrid>
                <a:gridCol w="1675455">
                  <a:extLst>
                    <a:ext uri="{9D8B030D-6E8A-4147-A177-3AD203B41FA5}">
                      <a16:colId xmlns:a16="http://schemas.microsoft.com/office/drawing/2014/main" val="3467094472"/>
                    </a:ext>
                  </a:extLst>
                </a:gridCol>
                <a:gridCol w="9695424">
                  <a:extLst>
                    <a:ext uri="{9D8B030D-6E8A-4147-A177-3AD203B41FA5}">
                      <a16:colId xmlns:a16="http://schemas.microsoft.com/office/drawing/2014/main" val="2792295302"/>
                    </a:ext>
                  </a:extLst>
                </a:gridCol>
              </a:tblGrid>
              <a:tr h="121920">
                <a:tc>
                  <a:txBody>
                    <a:bodyPr/>
                    <a:lstStyle/>
                    <a:p>
                      <a:pPr rtl="0"/>
                      <a:r>
                        <a:rPr lang="lv-lv" sz="1000" noProof="0" dirty="0">
                          <a:latin typeface="Arial" panose="020B0604020202020204" pitchFamily="34" charset="0"/>
                          <a:cs typeface="Arial" panose="020B0604020202020204" pitchFamily="34" charset="0"/>
                        </a:rPr>
                        <a:t>3.</a:t>
                      </a:r>
                      <a:r>
                        <a:rPr lang="lv-LV" sz="1000" noProof="0" dirty="0">
                          <a:latin typeface="Arial" panose="020B0604020202020204" pitchFamily="34" charset="0"/>
                          <a:cs typeface="Arial" panose="020B0604020202020204" pitchFamily="34" charset="0"/>
                        </a:rPr>
                        <a:t> </a:t>
                      </a:r>
                      <a:r>
                        <a:rPr lang="lv-lv" sz="1000" noProof="0" dirty="0">
                          <a:latin typeface="Arial" panose="020B0604020202020204" pitchFamily="34" charset="0"/>
                          <a:cs typeface="Arial" panose="020B0604020202020204" pitchFamily="34" charset="0"/>
                        </a:rPr>
                        <a:t>pants </a:t>
                      </a:r>
                    </a:p>
                  </a:txBody>
                  <a:tcPr>
                    <a:lnL>
                      <a:noFill/>
                    </a:lnL>
                    <a:lnR w="12700" cap="flat" cmpd="sng" algn="ctr">
                      <a:solidFill>
                        <a:srgbClr val="D04A02"/>
                      </a:solidFill>
                      <a:prstDash val="solid"/>
                      <a:round/>
                      <a:headEnd type="none" w="med" len="med"/>
                      <a:tailEnd type="none" w="med" len="med"/>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lv-LV" sz="1000" noProof="0" dirty="0">
                          <a:latin typeface="Arial" panose="020B0604020202020204" pitchFamily="34" charset="0"/>
                          <a:cs typeface="Arial" panose="020B0604020202020204" pitchFamily="34" charset="0"/>
                        </a:rPr>
                        <a:t>Informācijas nesniegšana, informācijas nepienācīga sniegšana vai nepatiesas informācijas sniegšana iestādei</a:t>
                      </a:r>
                      <a:endParaRPr lang="lv-lv" sz="1000" noProof="0" dirty="0">
                        <a:latin typeface="Arial" panose="020B0604020202020204" pitchFamily="34" charset="0"/>
                        <a:cs typeface="Arial" panose="020B0604020202020204" pitchFamily="34" charset="0"/>
                      </a:endParaRPr>
                    </a:p>
                  </a:txBody>
                  <a:tcPr>
                    <a:lnL w="12700" cap="flat" cmpd="sng" algn="ctr">
                      <a:solidFill>
                        <a:srgbClr val="D04A02"/>
                      </a:solidFill>
                      <a:prstDash val="solid"/>
                      <a:round/>
                      <a:headEnd type="none" w="med" len="med"/>
                      <a:tailEnd type="none" w="med" len="med"/>
                    </a:lnL>
                    <a:lnR>
                      <a:noFill/>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29461182"/>
                  </a:ext>
                </a:extLst>
              </a:tr>
            </a:tbl>
          </a:graphicData>
        </a:graphic>
      </p:graphicFrame>
      <p:sp>
        <p:nvSpPr>
          <p:cNvPr id="15" name="Rectangle 14">
            <a:extLst>
              <a:ext uri="{FF2B5EF4-FFF2-40B4-BE49-F238E27FC236}">
                <a16:creationId xmlns:a16="http://schemas.microsoft.com/office/drawing/2014/main" id="{9C7232E2-100F-4464-90B4-0D96E5C2E7BD}"/>
              </a:ext>
            </a:extLst>
          </p:cNvPr>
          <p:cNvSpPr/>
          <p:nvPr/>
        </p:nvSpPr>
        <p:spPr>
          <a:xfrm>
            <a:off x="410611" y="2949390"/>
            <a:ext cx="11373403" cy="646331"/>
          </a:xfrm>
          <a:prstGeom prst="rect">
            <a:avLst/>
          </a:prstGeom>
          <a:solidFill>
            <a:srgbClr val="A6A6A6"/>
          </a:solidFill>
          <a:ln>
            <a:noFill/>
          </a:ln>
        </p:spPr>
        <p:txBody>
          <a:bodyPr wrap="square" rtlCol="0">
            <a:spAutoFit/>
          </a:bodyPr>
          <a:lstStyle/>
          <a:p>
            <a:r>
              <a:rPr lang="lv-LV" dirty="0">
                <a:solidFill>
                  <a:srgbClr val="FFFFFF"/>
                </a:solidFill>
                <a:latin typeface="Arial" panose="020B0604020202020204" pitchFamily="34" charset="0"/>
                <a:cs typeface="Arial" panose="020B0604020202020204" pitchFamily="34" charset="0"/>
              </a:rPr>
              <a:t>Administratīvo sodu likums par pārkāpumiem pārvaldes, sabiedriskās kārtības un valsts valodas lietošanas jomā</a:t>
            </a:r>
            <a:endParaRPr lang="lv-lv" dirty="0">
              <a:solidFill>
                <a:srgbClr val="FFFFFF"/>
              </a:solidFill>
              <a:latin typeface="Arial" panose="020B0604020202020204" pitchFamily="34" charset="0"/>
              <a:cs typeface="Arial" panose="020B0604020202020204" pitchFamily="34" charset="0"/>
            </a:endParaRPr>
          </a:p>
        </p:txBody>
      </p:sp>
      <p:graphicFrame>
        <p:nvGraphicFramePr>
          <p:cNvPr id="16" name="Table 3">
            <a:extLst>
              <a:ext uri="{FF2B5EF4-FFF2-40B4-BE49-F238E27FC236}">
                <a16:creationId xmlns:a16="http://schemas.microsoft.com/office/drawing/2014/main" id="{7C064D58-486F-4409-9502-BBFE3F9438A7}"/>
              </a:ext>
            </a:extLst>
          </p:cNvPr>
          <p:cNvGraphicFramePr>
            <a:graphicFrameLocks noGrp="1"/>
          </p:cNvGraphicFramePr>
          <p:nvPr>
            <p:extLst>
              <p:ext uri="{D42A27DB-BD31-4B8C-83A1-F6EECF244321}">
                <p14:modId xmlns:p14="http://schemas.microsoft.com/office/powerpoint/2010/main" val="2223535022"/>
              </p:ext>
            </p:extLst>
          </p:nvPr>
        </p:nvGraphicFramePr>
        <p:xfrm>
          <a:off x="419968" y="4981927"/>
          <a:ext cx="11361521" cy="487680"/>
        </p:xfrm>
        <a:graphic>
          <a:graphicData uri="http://schemas.openxmlformats.org/drawingml/2006/table">
            <a:tbl>
              <a:tblPr firstRow="1" bandRow="1">
                <a:tableStyleId>{2D5ABB26-0587-4C30-8999-92F81FD0307C}</a:tableStyleId>
              </a:tblPr>
              <a:tblGrid>
                <a:gridCol w="1660973">
                  <a:extLst>
                    <a:ext uri="{9D8B030D-6E8A-4147-A177-3AD203B41FA5}">
                      <a16:colId xmlns:a16="http://schemas.microsoft.com/office/drawing/2014/main" val="3467094472"/>
                    </a:ext>
                  </a:extLst>
                </a:gridCol>
                <a:gridCol w="9700548">
                  <a:extLst>
                    <a:ext uri="{9D8B030D-6E8A-4147-A177-3AD203B41FA5}">
                      <a16:colId xmlns:a16="http://schemas.microsoft.com/office/drawing/2014/main" val="2792295302"/>
                    </a:ext>
                  </a:extLst>
                </a:gridCol>
              </a:tblGrid>
              <a:tr h="121920">
                <a:tc>
                  <a:txBody>
                    <a:bodyPr/>
                    <a:lstStyle/>
                    <a:p>
                      <a:pPr rtl="0"/>
                      <a:r>
                        <a:rPr lang="lv-lv" sz="1000" dirty="0">
                          <a:latin typeface="Arial" panose="020B0604020202020204" pitchFamily="34" charset="0"/>
                          <a:cs typeface="Arial" panose="020B0604020202020204" pitchFamily="34" charset="0"/>
                        </a:rPr>
                        <a:t>169.</a:t>
                      </a:r>
                      <a:r>
                        <a:rPr lang="lv-LV" sz="1000" dirty="0">
                          <a:latin typeface="Arial" panose="020B0604020202020204" pitchFamily="34" charset="0"/>
                          <a:cs typeface="Arial" panose="020B0604020202020204" pitchFamily="34" charset="0"/>
                        </a:rPr>
                        <a:t> </a:t>
                      </a:r>
                      <a:r>
                        <a:rPr lang="lv-lv" sz="1000" dirty="0">
                          <a:latin typeface="Arial" panose="020B0604020202020204" pitchFamily="34" charset="0"/>
                          <a:cs typeface="Arial" panose="020B0604020202020204" pitchFamily="34" charset="0"/>
                        </a:rPr>
                        <a:t>pants</a:t>
                      </a:r>
                    </a:p>
                  </a:txBody>
                  <a:tcPr>
                    <a:lnL>
                      <a:noFill/>
                    </a:lnL>
                    <a:lnR w="12700" cap="flat" cmpd="sng" algn="ctr">
                      <a:solidFill>
                        <a:srgbClr val="D04A02"/>
                      </a:solidFill>
                      <a:prstDash val="solid"/>
                      <a:round/>
                      <a:headEnd type="none" w="med" len="med"/>
                      <a:tailEnd type="none" w="med" len="med"/>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lv-lv" sz="1000" noProof="0" dirty="0">
                          <a:latin typeface="Arial" panose="020B0604020202020204" pitchFamily="34" charset="0"/>
                          <a:cs typeface="Arial" panose="020B0604020202020204" pitchFamily="34" charset="0"/>
                        </a:rPr>
                        <a:t>Valdes un padomes locekļu atbildība </a:t>
                      </a:r>
                    </a:p>
                  </a:txBody>
                  <a:tcPr>
                    <a:lnL w="12700" cap="flat" cmpd="sng" algn="ctr">
                      <a:solidFill>
                        <a:srgbClr val="D04A02"/>
                      </a:solidFill>
                      <a:prstDash val="solid"/>
                      <a:round/>
                      <a:headEnd type="none" w="med" len="med"/>
                      <a:tailEnd type="none" w="med" len="med"/>
                    </a:lnL>
                    <a:lnR>
                      <a:noFill/>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29461182"/>
                  </a:ext>
                </a:extLst>
              </a:tr>
              <a:tr h="203200">
                <a:tc>
                  <a:txBody>
                    <a:bodyPr/>
                    <a:lstStyle/>
                    <a:p>
                      <a:pPr rtl="0"/>
                      <a:r>
                        <a:rPr lang="lv-lv" sz="1000" dirty="0">
                          <a:latin typeface="Arial" panose="020B0604020202020204" pitchFamily="34" charset="0"/>
                          <a:cs typeface="Arial" panose="020B0604020202020204" pitchFamily="34" charset="0"/>
                        </a:rPr>
                        <a:t>314.</a:t>
                      </a:r>
                      <a:r>
                        <a:rPr lang="lv-lv" sz="1000" baseline="30000" dirty="0">
                          <a:latin typeface="Arial" panose="020B0604020202020204" pitchFamily="34" charset="0"/>
                          <a:cs typeface="Arial" panose="020B0604020202020204" pitchFamily="34" charset="0"/>
                        </a:rPr>
                        <a:t>1</a:t>
                      </a:r>
                      <a:r>
                        <a:rPr lang="lv-LV" sz="1000" dirty="0">
                          <a:latin typeface="Arial" panose="020B0604020202020204" pitchFamily="34" charset="0"/>
                          <a:cs typeface="Arial" panose="020B0604020202020204" pitchFamily="34" charset="0"/>
                        </a:rPr>
                        <a:t> </a:t>
                      </a:r>
                      <a:r>
                        <a:rPr lang="lv-lv" sz="1000" dirty="0">
                          <a:latin typeface="Arial" panose="020B0604020202020204" pitchFamily="34" charset="0"/>
                          <a:cs typeface="Arial" panose="020B0604020202020204" pitchFamily="34" charset="0"/>
                        </a:rPr>
                        <a:t>pants </a:t>
                      </a:r>
                    </a:p>
                  </a:txBody>
                  <a:tcPr>
                    <a:lnL>
                      <a:noFill/>
                    </a:lnL>
                    <a:lnR w="12700" cap="flat" cmpd="sng" algn="ctr">
                      <a:solidFill>
                        <a:srgbClr val="D04A02"/>
                      </a:solidFill>
                      <a:prstDash val="solid"/>
                      <a:round/>
                      <a:headEnd type="none" w="med" len="med"/>
                      <a:tailEnd type="none" w="med" len="med"/>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lv-lv" sz="1000" noProof="0" dirty="0">
                          <a:latin typeface="Arial" panose="020B0604020202020204" pitchFamily="34" charset="0"/>
                          <a:cs typeface="Arial" panose="020B0604020202020204" pitchFamily="34" charset="0"/>
                        </a:rPr>
                        <a:t>Sabiedrības darbības izbeigšana, pamatojoties uz komercreģistra iestādes vai nodokļu administrācijas lēmumu </a:t>
                      </a:r>
                    </a:p>
                  </a:txBody>
                  <a:tcPr>
                    <a:lnL w="12700" cap="flat" cmpd="sng" algn="ctr">
                      <a:solidFill>
                        <a:srgbClr val="D04A02"/>
                      </a:solidFill>
                      <a:prstDash val="solid"/>
                      <a:round/>
                      <a:headEnd type="none" w="med" len="med"/>
                      <a:tailEnd type="none" w="med" len="med"/>
                    </a:lnL>
                    <a:lnR>
                      <a:noFill/>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27281779"/>
                  </a:ext>
                </a:extLst>
              </a:tr>
            </a:tbl>
          </a:graphicData>
        </a:graphic>
      </p:graphicFrame>
      <p:sp>
        <p:nvSpPr>
          <p:cNvPr id="17" name="Rectangle 16">
            <a:extLst>
              <a:ext uri="{FF2B5EF4-FFF2-40B4-BE49-F238E27FC236}">
                <a16:creationId xmlns:a16="http://schemas.microsoft.com/office/drawing/2014/main" id="{98D7C552-F8AE-429B-9AB7-DF9C4F12040E}"/>
              </a:ext>
            </a:extLst>
          </p:cNvPr>
          <p:cNvSpPr/>
          <p:nvPr/>
        </p:nvSpPr>
        <p:spPr>
          <a:xfrm>
            <a:off x="414881" y="3845934"/>
            <a:ext cx="11365358" cy="369332"/>
          </a:xfrm>
          <a:prstGeom prst="rect">
            <a:avLst/>
          </a:prstGeom>
          <a:solidFill>
            <a:srgbClr val="767171"/>
          </a:solidFill>
          <a:ln>
            <a:noFill/>
          </a:ln>
        </p:spPr>
        <p:txBody>
          <a:bodyPr wrap="square" rtlCol="0">
            <a:spAutoFit/>
          </a:bodyPr>
          <a:lstStyle/>
          <a:p>
            <a:pPr rtl="0"/>
            <a:r>
              <a:rPr lang="lv-LV" dirty="0">
                <a:solidFill>
                  <a:schemeClr val="bg1"/>
                </a:solidFill>
                <a:latin typeface="Arial" panose="020B0604020202020204" pitchFamily="34" charset="0"/>
                <a:cs typeface="Arial" panose="020B0604020202020204" pitchFamily="34" charset="0"/>
              </a:rPr>
              <a:t>Likums </a:t>
            </a:r>
            <a:r>
              <a:rPr lang="en-US" dirty="0">
                <a:solidFill>
                  <a:schemeClr val="bg1"/>
                </a:solidFill>
                <a:latin typeface="Arial" panose="020B0604020202020204" pitchFamily="34" charset="0"/>
                <a:cs typeface="Arial" panose="020B0604020202020204" pitchFamily="34" charset="0"/>
              </a:rPr>
              <a:t>“</a:t>
            </a:r>
            <a:r>
              <a:rPr lang="lv-LV" dirty="0">
                <a:solidFill>
                  <a:schemeClr val="bg1"/>
                </a:solidFill>
                <a:latin typeface="Arial" panose="020B0604020202020204" pitchFamily="34" charset="0"/>
                <a:cs typeface="Arial" panose="020B0604020202020204" pitchFamily="34" charset="0"/>
              </a:rPr>
              <a:t>Par grāmatvedību</a:t>
            </a:r>
            <a:r>
              <a:rPr lang="en-US" dirty="0">
                <a:solidFill>
                  <a:schemeClr val="bg1"/>
                </a:solidFill>
                <a:latin typeface="Arial" panose="020B0604020202020204" pitchFamily="34" charset="0"/>
                <a:cs typeface="Arial" panose="020B0604020202020204" pitchFamily="34" charset="0"/>
              </a:rPr>
              <a:t>”</a:t>
            </a:r>
            <a:endParaRPr lang="lv-lv" dirty="0">
              <a:solidFill>
                <a:schemeClr val="bg1"/>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4D82D4A0-AAAA-483C-ADAA-5693CDF2B9AE}"/>
              </a:ext>
            </a:extLst>
          </p:cNvPr>
          <p:cNvSpPr/>
          <p:nvPr/>
        </p:nvSpPr>
        <p:spPr>
          <a:xfrm>
            <a:off x="419618" y="4614142"/>
            <a:ext cx="11360620" cy="369332"/>
          </a:xfrm>
          <a:prstGeom prst="rect">
            <a:avLst/>
          </a:prstGeom>
          <a:solidFill>
            <a:srgbClr val="E57100"/>
          </a:solidFill>
          <a:ln>
            <a:noFill/>
          </a:ln>
        </p:spPr>
        <p:txBody>
          <a:bodyPr wrap="square" rtlCol="0">
            <a:spAutoFit/>
          </a:bodyPr>
          <a:lstStyle/>
          <a:p>
            <a:r>
              <a:rPr lang="lv-lv" dirty="0">
                <a:solidFill>
                  <a:schemeClr val="bg1"/>
                </a:solidFill>
                <a:latin typeface="Arial" panose="020B0604020202020204" pitchFamily="34" charset="0"/>
                <a:cs typeface="Arial" panose="020B0604020202020204" pitchFamily="34" charset="0"/>
              </a:rPr>
              <a:t>Komerclikums</a:t>
            </a:r>
          </a:p>
        </p:txBody>
      </p:sp>
      <p:sp>
        <p:nvSpPr>
          <p:cNvPr id="12" name="Title 4">
            <a:extLst>
              <a:ext uri="{FF2B5EF4-FFF2-40B4-BE49-F238E27FC236}">
                <a16:creationId xmlns:a16="http://schemas.microsoft.com/office/drawing/2014/main" id="{140CB2AC-335D-4606-B903-50C2DEDF2ADB}"/>
              </a:ext>
            </a:extLst>
          </p:cNvPr>
          <p:cNvSpPr>
            <a:spLocks noGrp="1"/>
          </p:cNvSpPr>
          <p:nvPr>
            <p:ph type="title"/>
          </p:nvPr>
        </p:nvSpPr>
        <p:spPr>
          <a:xfrm>
            <a:off x="421240" y="333375"/>
            <a:ext cx="11369133" cy="1320495"/>
          </a:xfrm>
        </p:spPr>
        <p:txBody>
          <a:bodyPr vert="horz" lIns="0" tIns="0" rIns="0" bIns="0" rtlCol="0" anchor="ctr">
            <a:normAutofit/>
          </a:bodyPr>
          <a:lstStyle/>
          <a:p>
            <a:r>
              <a:rPr lang="lv-lv" sz="4000" dirty="0">
                <a:latin typeface="Georgia" panose="02040502050405020303" pitchFamily="18" charset="0"/>
                <a:cs typeface="Arial" panose="020B0604020202020204" pitchFamily="34" charset="0"/>
                <a:sym typeface="Arial"/>
              </a:rPr>
              <a:t>15. pielikums: </a:t>
            </a:r>
            <a:r>
              <a:rPr lang="lv-LV" sz="4000" dirty="0">
                <a:latin typeface="Georgia" panose="02040502050405020303" pitchFamily="18" charset="0"/>
                <a:cs typeface="Arial" panose="020B0604020202020204" pitchFamily="34" charset="0"/>
                <a:sym typeface="Arial"/>
              </a:rPr>
              <a:t>G</a:t>
            </a:r>
            <a:r>
              <a:rPr lang="lv-lv" sz="4000" dirty="0">
                <a:latin typeface="Georgia" panose="02040502050405020303" pitchFamily="18" charset="0"/>
                <a:cs typeface="Arial" panose="020B0604020202020204" pitchFamily="34" charset="0"/>
                <a:sym typeface="Arial"/>
              </a:rPr>
              <a:t>alvenās sankcijas un</a:t>
            </a:r>
            <a:r>
              <a:rPr lang="lv-LV" sz="4000" dirty="0">
                <a:latin typeface="Georgia" panose="02040502050405020303" pitchFamily="18" charset="0"/>
                <a:cs typeface="Arial" panose="020B0604020202020204" pitchFamily="34" charset="0"/>
                <a:sym typeface="Arial"/>
              </a:rPr>
              <a:t> valdes</a:t>
            </a:r>
            <a:r>
              <a:rPr lang="lv-lv" sz="4000" dirty="0">
                <a:latin typeface="Georgia" panose="02040502050405020303" pitchFamily="18" charset="0"/>
                <a:cs typeface="Arial" panose="020B0604020202020204" pitchFamily="34" charset="0"/>
                <a:sym typeface="Arial"/>
              </a:rPr>
              <a:t> saistības</a:t>
            </a:r>
            <a:endParaRPr lang="en-GB" sz="4000" dirty="0">
              <a:latin typeface="Georgia" panose="02040502050405020303" pitchFamily="18" charset="0"/>
              <a:cs typeface="Arial" panose="020B0604020202020204" pitchFamily="34" charset="0"/>
              <a:sym typeface="Arial"/>
            </a:endParaRPr>
          </a:p>
        </p:txBody>
      </p:sp>
      <p:graphicFrame>
        <p:nvGraphicFramePr>
          <p:cNvPr id="20" name="Table 3">
            <a:extLst>
              <a:ext uri="{FF2B5EF4-FFF2-40B4-BE49-F238E27FC236}">
                <a16:creationId xmlns:a16="http://schemas.microsoft.com/office/drawing/2014/main" id="{88F77B41-7D07-4479-B43A-A85088A59724}"/>
              </a:ext>
            </a:extLst>
          </p:cNvPr>
          <p:cNvGraphicFramePr>
            <a:graphicFrameLocks noGrp="1"/>
          </p:cNvGraphicFramePr>
          <p:nvPr>
            <p:extLst>
              <p:ext uri="{D42A27DB-BD31-4B8C-83A1-F6EECF244321}">
                <p14:modId xmlns:p14="http://schemas.microsoft.com/office/powerpoint/2010/main" val="1534575126"/>
              </p:ext>
            </p:extLst>
          </p:nvPr>
        </p:nvGraphicFramePr>
        <p:xfrm>
          <a:off x="414880" y="1976171"/>
          <a:ext cx="11369134" cy="975360"/>
        </p:xfrm>
        <a:graphic>
          <a:graphicData uri="http://schemas.openxmlformats.org/drawingml/2006/table">
            <a:tbl>
              <a:tblPr firstRow="1" bandRow="1">
                <a:tableStyleId>{2D5ABB26-0587-4C30-8999-92F81FD0307C}</a:tableStyleId>
              </a:tblPr>
              <a:tblGrid>
                <a:gridCol w="1675197">
                  <a:extLst>
                    <a:ext uri="{9D8B030D-6E8A-4147-A177-3AD203B41FA5}">
                      <a16:colId xmlns:a16="http://schemas.microsoft.com/office/drawing/2014/main" val="3467094472"/>
                    </a:ext>
                  </a:extLst>
                </a:gridCol>
                <a:gridCol w="9693937">
                  <a:extLst>
                    <a:ext uri="{9D8B030D-6E8A-4147-A177-3AD203B41FA5}">
                      <a16:colId xmlns:a16="http://schemas.microsoft.com/office/drawing/2014/main" val="2792295302"/>
                    </a:ext>
                  </a:extLst>
                </a:gridCol>
              </a:tblGrid>
              <a:tr h="121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dirty="0">
                          <a:latin typeface="Arial" panose="020B0604020202020204" pitchFamily="34" charset="0"/>
                          <a:cs typeface="Arial" panose="020B0604020202020204" pitchFamily="34" charset="0"/>
                        </a:rPr>
                        <a:t>60.</a:t>
                      </a:r>
                      <a:r>
                        <a:rPr lang="lv-LV" sz="1000" dirty="0">
                          <a:latin typeface="Arial" panose="020B0604020202020204" pitchFamily="34" charset="0"/>
                          <a:cs typeface="Arial" panose="020B0604020202020204" pitchFamily="34" charset="0"/>
                        </a:rPr>
                        <a:t> </a:t>
                      </a:r>
                      <a:r>
                        <a:rPr lang="lv-lv" sz="1000" dirty="0">
                          <a:latin typeface="Arial" panose="020B0604020202020204" pitchFamily="34" charset="0"/>
                          <a:cs typeface="Arial" panose="020B0604020202020204" pitchFamily="34" charset="0"/>
                        </a:rPr>
                        <a:t>pants </a:t>
                      </a:r>
                    </a:p>
                  </a:txBody>
                  <a:tcPr anchor="ctr">
                    <a:lnL>
                      <a:noFill/>
                    </a:lnL>
                    <a:lnR w="12700" cap="flat" cmpd="sng" algn="ctr">
                      <a:solidFill>
                        <a:srgbClr val="D04A02"/>
                      </a:solidFill>
                      <a:prstDash val="solid"/>
                      <a:round/>
                      <a:headEnd type="none" w="med" len="med"/>
                      <a:tailEnd type="none" w="med" len="med"/>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dirty="0">
                          <a:latin typeface="Arial" panose="020B0604020202020204" pitchFamily="34" charset="0"/>
                          <a:cs typeface="Arial" panose="020B0604020202020204" pitchFamily="34" charset="0"/>
                        </a:rPr>
                        <a:t>Nokavēto nodokļu maksājumu atlīdzināšanas pamats un administratīvā procesa uzsākšana </a:t>
                      </a:r>
                    </a:p>
                  </a:txBody>
                  <a:tcPr anchor="ctr">
                    <a:lnL w="12700" cap="flat" cmpd="sng" algn="ctr">
                      <a:solidFill>
                        <a:srgbClr val="D04A02"/>
                      </a:solidFill>
                      <a:prstDash val="solid"/>
                      <a:round/>
                      <a:headEnd type="none" w="med" len="med"/>
                      <a:tailEnd type="none" w="med" len="med"/>
                    </a:lnL>
                    <a:lnR>
                      <a:noFill/>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29461182"/>
                  </a:ext>
                </a:extLst>
              </a:tr>
              <a:tr h="224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noProof="0" dirty="0">
                          <a:latin typeface="Arial" panose="020B0604020202020204" pitchFamily="34" charset="0"/>
                          <a:cs typeface="Arial" panose="020B0604020202020204" pitchFamily="34" charset="0"/>
                        </a:rPr>
                        <a:t>135. pants</a:t>
                      </a:r>
                      <a:endParaRPr lang="lv-lv" sz="1000" noProof="0" dirty="0">
                        <a:latin typeface="Arial" panose="020B0604020202020204" pitchFamily="34" charset="0"/>
                        <a:cs typeface="Arial" panose="020B0604020202020204" pitchFamily="34" charset="0"/>
                      </a:endParaRPr>
                    </a:p>
                  </a:txBody>
                  <a:tcPr anchor="ctr">
                    <a:lnL>
                      <a:noFill/>
                    </a:lnL>
                    <a:lnR w="12700" cap="flat" cmpd="sng" algn="ctr">
                      <a:solidFill>
                        <a:srgbClr val="D04A02"/>
                      </a:solidFill>
                      <a:prstDash val="solid"/>
                      <a:round/>
                      <a:headEnd type="none" w="med" len="med"/>
                      <a:tailEnd type="none" w="med" len="med"/>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lv-LV" sz="1000" noProof="0" dirty="0">
                          <a:latin typeface="Arial" panose="020B0604020202020204" pitchFamily="34" charset="0"/>
                          <a:cs typeface="Arial" panose="020B0604020202020204" pitchFamily="34" charset="0"/>
                        </a:rPr>
                        <a:t>Izvairīšanās no nodokļu un tiem pielīdzināto maksājumu nomaksas</a:t>
                      </a:r>
                      <a:endParaRPr lang="lv-lv" sz="1000" noProof="0" dirty="0">
                        <a:latin typeface="Arial" panose="020B0604020202020204" pitchFamily="34" charset="0"/>
                        <a:cs typeface="Arial" panose="020B0604020202020204" pitchFamily="34" charset="0"/>
                      </a:endParaRPr>
                    </a:p>
                  </a:txBody>
                  <a:tcPr anchor="ctr">
                    <a:lnL w="12700" cap="flat" cmpd="sng" algn="ctr">
                      <a:solidFill>
                        <a:srgbClr val="D04A02"/>
                      </a:solidFill>
                      <a:prstDash val="solid"/>
                      <a:round/>
                      <a:headEnd type="none" w="med" len="med"/>
                      <a:tailEnd type="none" w="med" len="med"/>
                    </a:lnL>
                    <a:lnR>
                      <a:noFill/>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27281779"/>
                  </a:ext>
                </a:extLst>
              </a:tr>
              <a:tr h="224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noProof="0" dirty="0">
                          <a:latin typeface="Arial" panose="020B0604020202020204" pitchFamily="34" charset="0"/>
                          <a:cs typeface="Arial" panose="020B0604020202020204" pitchFamily="34" charset="0"/>
                        </a:rPr>
                        <a:t>141. pants</a:t>
                      </a:r>
                      <a:endParaRPr lang="lv-lv" sz="1000" noProof="0" dirty="0">
                        <a:latin typeface="Arial" panose="020B0604020202020204" pitchFamily="34" charset="0"/>
                        <a:cs typeface="Arial" panose="020B0604020202020204" pitchFamily="34" charset="0"/>
                      </a:endParaRPr>
                    </a:p>
                  </a:txBody>
                  <a:tcPr anchor="ctr">
                    <a:lnL>
                      <a:noFill/>
                    </a:lnL>
                    <a:lnR w="12700" cap="flat" cmpd="sng" algn="ctr">
                      <a:solidFill>
                        <a:srgbClr val="D04A02"/>
                      </a:solidFill>
                      <a:prstDash val="solid"/>
                      <a:round/>
                      <a:headEnd type="none" w="med" len="med"/>
                      <a:tailEnd type="none" w="med" len="med"/>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lv-LV" sz="1000" noProof="0" dirty="0">
                          <a:latin typeface="Arial" panose="020B0604020202020204" pitchFamily="34" charset="0"/>
                          <a:cs typeface="Arial" panose="020B0604020202020204" pitchFamily="34" charset="0"/>
                        </a:rPr>
                        <a:t>Nodokļu deklarāciju iesniegšanas termiņu neievērošana</a:t>
                      </a:r>
                      <a:endParaRPr lang="lv-lv" sz="1000" noProof="0" dirty="0">
                        <a:latin typeface="Arial" panose="020B0604020202020204" pitchFamily="34" charset="0"/>
                        <a:cs typeface="Arial" panose="020B0604020202020204" pitchFamily="34" charset="0"/>
                      </a:endParaRPr>
                    </a:p>
                  </a:txBody>
                  <a:tcPr anchor="ctr">
                    <a:lnL w="12700" cap="flat" cmpd="sng" algn="ctr">
                      <a:solidFill>
                        <a:srgbClr val="D04A02"/>
                      </a:solidFill>
                      <a:prstDash val="solid"/>
                      <a:round/>
                      <a:headEnd type="none" w="med" len="med"/>
                      <a:tailEnd type="none" w="med" len="med"/>
                    </a:lnL>
                    <a:lnR>
                      <a:noFill/>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605750436"/>
                  </a:ext>
                </a:extLst>
              </a:tr>
              <a:tr h="1879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noProof="0" dirty="0">
                          <a:latin typeface="Arial" panose="020B0604020202020204" pitchFamily="34" charset="0"/>
                          <a:cs typeface="Arial" panose="020B0604020202020204" pitchFamily="34" charset="0"/>
                        </a:rPr>
                        <a:t>142. pants</a:t>
                      </a:r>
                      <a:endParaRPr lang="lv-lv" sz="1000" noProof="0" dirty="0">
                        <a:latin typeface="Arial" panose="020B0604020202020204" pitchFamily="34" charset="0"/>
                        <a:cs typeface="Arial" panose="020B0604020202020204" pitchFamily="34" charset="0"/>
                      </a:endParaRPr>
                    </a:p>
                  </a:txBody>
                  <a:tcPr anchor="ctr">
                    <a:lnL>
                      <a:noFill/>
                    </a:lnL>
                    <a:lnR w="12700" cap="flat" cmpd="sng" algn="ctr">
                      <a:solidFill>
                        <a:srgbClr val="D04A02"/>
                      </a:solidFill>
                      <a:prstDash val="solid"/>
                      <a:round/>
                      <a:headEnd type="none" w="med" len="med"/>
                      <a:tailEnd type="none" w="med" len="med"/>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noProof="0" dirty="0">
                          <a:latin typeface="Arial" panose="020B0604020202020204" pitchFamily="34" charset="0"/>
                          <a:cs typeface="Arial" panose="020B0604020202020204" pitchFamily="34" charset="0"/>
                        </a:rPr>
                        <a:t>Informatīvo deklarāciju iesniegšanas termiņu neievērošana</a:t>
                      </a:r>
                      <a:endParaRPr lang="lv-lv" sz="1000" noProof="0" dirty="0">
                        <a:latin typeface="Arial" panose="020B0604020202020204" pitchFamily="34" charset="0"/>
                        <a:cs typeface="Arial" panose="020B0604020202020204" pitchFamily="34" charset="0"/>
                      </a:endParaRPr>
                    </a:p>
                  </a:txBody>
                  <a:tcPr anchor="ctr">
                    <a:lnL w="12700" cap="flat" cmpd="sng" algn="ctr">
                      <a:solidFill>
                        <a:srgbClr val="D04A02"/>
                      </a:solidFill>
                      <a:prstDash val="solid"/>
                      <a:round/>
                      <a:headEnd type="none" w="med" len="med"/>
                      <a:tailEnd type="none" w="med" len="med"/>
                    </a:lnL>
                    <a:lnR>
                      <a:noFill/>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39708711"/>
                  </a:ext>
                </a:extLst>
              </a:tr>
            </a:tbl>
          </a:graphicData>
        </a:graphic>
      </p:graphicFrame>
      <p:sp>
        <p:nvSpPr>
          <p:cNvPr id="21" name="Rectangle 20">
            <a:extLst>
              <a:ext uri="{FF2B5EF4-FFF2-40B4-BE49-F238E27FC236}">
                <a16:creationId xmlns:a16="http://schemas.microsoft.com/office/drawing/2014/main" id="{0B66D3B4-8095-412F-9C0B-3F4CC73B2EAD}"/>
              </a:ext>
            </a:extLst>
          </p:cNvPr>
          <p:cNvSpPr/>
          <p:nvPr/>
        </p:nvSpPr>
        <p:spPr>
          <a:xfrm>
            <a:off x="419342" y="5479132"/>
            <a:ext cx="11362532" cy="369332"/>
          </a:xfrm>
          <a:prstGeom prst="rect">
            <a:avLst/>
          </a:prstGeom>
          <a:solidFill>
            <a:srgbClr val="68478C"/>
          </a:solidFill>
          <a:ln>
            <a:noFill/>
          </a:ln>
        </p:spPr>
        <p:txBody>
          <a:bodyPr wrap="square" rtlCol="0">
            <a:spAutoFit/>
          </a:bodyPr>
          <a:lstStyle/>
          <a:p>
            <a:r>
              <a:rPr lang="lv-lv" dirty="0">
                <a:solidFill>
                  <a:srgbClr val="FFFFFF"/>
                </a:solidFill>
                <a:latin typeface="Arial" panose="020B0604020202020204" pitchFamily="34" charset="0"/>
                <a:cs typeface="Arial" panose="020B0604020202020204" pitchFamily="34" charset="0"/>
              </a:rPr>
              <a:t>Maksātnespējas likums</a:t>
            </a:r>
          </a:p>
        </p:txBody>
      </p:sp>
      <p:graphicFrame>
        <p:nvGraphicFramePr>
          <p:cNvPr id="22" name="Table 3">
            <a:extLst>
              <a:ext uri="{FF2B5EF4-FFF2-40B4-BE49-F238E27FC236}">
                <a16:creationId xmlns:a16="http://schemas.microsoft.com/office/drawing/2014/main" id="{4D17057B-2AFD-4671-901D-B83D02A0BDFE}"/>
              </a:ext>
            </a:extLst>
          </p:cNvPr>
          <p:cNvGraphicFramePr>
            <a:graphicFrameLocks noGrp="1"/>
          </p:cNvGraphicFramePr>
          <p:nvPr>
            <p:extLst>
              <p:ext uri="{D42A27DB-BD31-4B8C-83A1-F6EECF244321}">
                <p14:modId xmlns:p14="http://schemas.microsoft.com/office/powerpoint/2010/main" val="3302739883"/>
              </p:ext>
            </p:extLst>
          </p:nvPr>
        </p:nvGraphicFramePr>
        <p:xfrm>
          <a:off x="419680" y="4211943"/>
          <a:ext cx="11362194" cy="396240"/>
        </p:xfrm>
        <a:graphic>
          <a:graphicData uri="http://schemas.openxmlformats.org/drawingml/2006/table">
            <a:tbl>
              <a:tblPr firstRow="1" bandRow="1">
                <a:tableStyleId>{2D5ABB26-0587-4C30-8999-92F81FD0307C}</a:tableStyleId>
              </a:tblPr>
              <a:tblGrid>
                <a:gridCol w="1661071">
                  <a:extLst>
                    <a:ext uri="{9D8B030D-6E8A-4147-A177-3AD203B41FA5}">
                      <a16:colId xmlns:a16="http://schemas.microsoft.com/office/drawing/2014/main" val="3467094472"/>
                    </a:ext>
                  </a:extLst>
                </a:gridCol>
                <a:gridCol w="9701123">
                  <a:extLst>
                    <a:ext uri="{9D8B030D-6E8A-4147-A177-3AD203B41FA5}">
                      <a16:colId xmlns:a16="http://schemas.microsoft.com/office/drawing/2014/main" val="2792295302"/>
                    </a:ext>
                  </a:extLst>
                </a:gridCol>
              </a:tblGrid>
              <a:tr h="121920">
                <a:tc>
                  <a:txBody>
                    <a:bodyPr/>
                    <a:lstStyle/>
                    <a:p>
                      <a:pPr rtl="0"/>
                      <a:r>
                        <a:rPr lang="lv-lv" sz="1000" dirty="0">
                          <a:latin typeface="Arial" panose="020B0604020202020204" pitchFamily="34" charset="0"/>
                          <a:cs typeface="Arial" panose="020B0604020202020204" pitchFamily="34" charset="0"/>
                        </a:rPr>
                        <a:t>1</a:t>
                      </a:r>
                      <a:r>
                        <a:rPr lang="lv-LV" sz="1000" dirty="0">
                          <a:latin typeface="Arial" panose="020B0604020202020204" pitchFamily="34" charset="0"/>
                          <a:cs typeface="Arial" panose="020B0604020202020204" pitchFamily="34" charset="0"/>
                        </a:rPr>
                        <a:t>9</a:t>
                      </a:r>
                      <a:r>
                        <a:rPr lang="lv-lv" sz="1000" dirty="0">
                          <a:latin typeface="Arial" panose="020B0604020202020204" pitchFamily="34" charset="0"/>
                          <a:cs typeface="Arial" panose="020B0604020202020204" pitchFamily="34" charset="0"/>
                        </a:rPr>
                        <a:t>.</a:t>
                      </a:r>
                      <a:r>
                        <a:rPr lang="lv-LV" sz="1000" dirty="0">
                          <a:latin typeface="Arial" panose="020B0604020202020204" pitchFamily="34" charset="0"/>
                          <a:cs typeface="Arial" panose="020B0604020202020204" pitchFamily="34" charset="0"/>
                        </a:rPr>
                        <a:t> </a:t>
                      </a:r>
                      <a:r>
                        <a:rPr lang="lv-lv" sz="1000" dirty="0">
                          <a:latin typeface="Arial" panose="020B0604020202020204" pitchFamily="34" charset="0"/>
                          <a:cs typeface="Arial" panose="020B0604020202020204" pitchFamily="34" charset="0"/>
                        </a:rPr>
                        <a:t>pants</a:t>
                      </a:r>
                    </a:p>
                  </a:txBody>
                  <a:tcPr>
                    <a:lnL>
                      <a:noFill/>
                    </a:lnL>
                    <a:lnR w="12700" cap="flat" cmpd="sng" algn="ctr">
                      <a:solidFill>
                        <a:srgbClr val="D04A02"/>
                      </a:solidFill>
                      <a:prstDash val="solid"/>
                      <a:round/>
                      <a:headEnd type="none" w="med" len="med"/>
                      <a:tailEnd type="none" w="med" len="med"/>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lv-LV" sz="1000" noProof="0">
                          <a:latin typeface="Arial" panose="020B0604020202020204" pitchFamily="34" charset="0"/>
                          <a:cs typeface="Arial" panose="020B0604020202020204" pitchFamily="34" charset="0"/>
                        </a:rPr>
                        <a:t>Par grāmatvedības kārtošanas nosacījumu neievērošanu, par gada pārskata, konsolidētā gada pārskata neiesniegšanu noteiktajos termiņos vai normatīvajiem aktiem neatbilstoša gada pārskata un konsolidētā gada pārskata iesniegšanu […]</a:t>
                      </a:r>
                      <a:endParaRPr lang="lv-lv" sz="1000" noProof="0" dirty="0">
                        <a:latin typeface="Arial" panose="020B0604020202020204" pitchFamily="34" charset="0"/>
                        <a:cs typeface="Arial" panose="020B0604020202020204" pitchFamily="34" charset="0"/>
                      </a:endParaRPr>
                    </a:p>
                  </a:txBody>
                  <a:tcPr>
                    <a:lnL w="12700" cap="flat" cmpd="sng" algn="ctr">
                      <a:solidFill>
                        <a:srgbClr val="D04A02"/>
                      </a:solidFill>
                      <a:prstDash val="solid"/>
                      <a:round/>
                      <a:headEnd type="none" w="med" len="med"/>
                      <a:tailEnd type="none" w="med" len="med"/>
                    </a:lnL>
                    <a:lnR>
                      <a:noFill/>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29461182"/>
                  </a:ext>
                </a:extLst>
              </a:tr>
            </a:tbl>
          </a:graphicData>
        </a:graphic>
      </p:graphicFrame>
      <p:graphicFrame>
        <p:nvGraphicFramePr>
          <p:cNvPr id="23" name="Table 3">
            <a:extLst>
              <a:ext uri="{FF2B5EF4-FFF2-40B4-BE49-F238E27FC236}">
                <a16:creationId xmlns:a16="http://schemas.microsoft.com/office/drawing/2014/main" id="{31F6E1B6-D501-4FB8-BAD5-61CD96B49CF4}"/>
              </a:ext>
            </a:extLst>
          </p:cNvPr>
          <p:cNvGraphicFramePr>
            <a:graphicFrameLocks noGrp="1"/>
          </p:cNvGraphicFramePr>
          <p:nvPr>
            <p:extLst>
              <p:ext uri="{D42A27DB-BD31-4B8C-83A1-F6EECF244321}">
                <p14:modId xmlns:p14="http://schemas.microsoft.com/office/powerpoint/2010/main" val="3135307337"/>
              </p:ext>
            </p:extLst>
          </p:nvPr>
        </p:nvGraphicFramePr>
        <p:xfrm>
          <a:off x="421242" y="5830611"/>
          <a:ext cx="11362772" cy="731520"/>
        </p:xfrm>
        <a:graphic>
          <a:graphicData uri="http://schemas.openxmlformats.org/drawingml/2006/table">
            <a:tbl>
              <a:tblPr firstRow="1" bandRow="1">
                <a:tableStyleId>{2D5ABB26-0587-4C30-8999-92F81FD0307C}</a:tableStyleId>
              </a:tblPr>
              <a:tblGrid>
                <a:gridCol w="1661156">
                  <a:extLst>
                    <a:ext uri="{9D8B030D-6E8A-4147-A177-3AD203B41FA5}">
                      <a16:colId xmlns:a16="http://schemas.microsoft.com/office/drawing/2014/main" val="3467094472"/>
                    </a:ext>
                  </a:extLst>
                </a:gridCol>
                <a:gridCol w="9701616">
                  <a:extLst>
                    <a:ext uri="{9D8B030D-6E8A-4147-A177-3AD203B41FA5}">
                      <a16:colId xmlns:a16="http://schemas.microsoft.com/office/drawing/2014/main" val="2792295302"/>
                    </a:ext>
                  </a:extLst>
                </a:gridCol>
              </a:tblGrid>
              <a:tr h="121920">
                <a:tc>
                  <a:txBody>
                    <a:bodyPr/>
                    <a:lstStyle/>
                    <a:p>
                      <a:pPr rtl="0"/>
                      <a:r>
                        <a:rPr lang="lv-lv" sz="1000" noProof="0" dirty="0">
                          <a:latin typeface="Arial" panose="020B0604020202020204" pitchFamily="34" charset="0"/>
                          <a:cs typeface="Arial" panose="020B0604020202020204" pitchFamily="34" charset="0"/>
                        </a:rPr>
                        <a:t>72.</a:t>
                      </a:r>
                      <a:r>
                        <a:rPr lang="lv-lv" sz="1000" baseline="30000" noProof="0" dirty="0">
                          <a:latin typeface="Arial" panose="020B0604020202020204" pitchFamily="34" charset="0"/>
                          <a:cs typeface="Arial" panose="020B0604020202020204" pitchFamily="34" charset="0"/>
                        </a:rPr>
                        <a:t>1</a:t>
                      </a:r>
                      <a:r>
                        <a:rPr lang="lv-LV" sz="1000" noProof="0" dirty="0">
                          <a:latin typeface="Arial" panose="020B0604020202020204" pitchFamily="34" charset="0"/>
                          <a:cs typeface="Arial" panose="020B0604020202020204" pitchFamily="34" charset="0"/>
                        </a:rPr>
                        <a:t> </a:t>
                      </a:r>
                      <a:r>
                        <a:rPr lang="lv-lv" sz="1000" noProof="0" dirty="0">
                          <a:latin typeface="Arial" panose="020B0604020202020204" pitchFamily="34" charset="0"/>
                          <a:cs typeface="Arial" panose="020B0604020202020204" pitchFamily="34" charset="0"/>
                        </a:rPr>
                        <a:t>pants </a:t>
                      </a:r>
                    </a:p>
                  </a:txBody>
                  <a:tcPr>
                    <a:lnL>
                      <a:noFill/>
                    </a:lnL>
                    <a:lnR w="12700" cap="flat" cmpd="sng" algn="ctr">
                      <a:solidFill>
                        <a:srgbClr val="D04A02"/>
                      </a:solidFill>
                      <a:prstDash val="solid"/>
                      <a:round/>
                      <a:headEnd type="none" w="med" len="med"/>
                      <a:tailEnd type="none" w="med" len="med"/>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lv-LV" sz="1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Valdes locekļu atbildība par dokumentu nenodošanu</a:t>
                      </a:r>
                    </a:p>
                  </a:txBody>
                  <a:tcPr>
                    <a:lnL w="12700" cap="flat" cmpd="sng" algn="ctr">
                      <a:solidFill>
                        <a:srgbClr val="D04A02"/>
                      </a:solidFill>
                      <a:prstDash val="solid"/>
                      <a:round/>
                      <a:headEnd type="none" w="med" len="med"/>
                      <a:tailEnd type="none" w="med" len="med"/>
                    </a:lnL>
                    <a:lnR>
                      <a:noFill/>
                    </a:lnR>
                    <a:lnT>
                      <a:noFill/>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129461182"/>
                  </a:ext>
                </a:extLst>
              </a:tr>
              <a:tr h="20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dirty="0">
                          <a:latin typeface="Arial" panose="020B0604020202020204" pitchFamily="34" charset="0"/>
                          <a:cs typeface="Arial" panose="020B0604020202020204" pitchFamily="34" charset="0"/>
                        </a:rPr>
                        <a:t>1</a:t>
                      </a:r>
                      <a:r>
                        <a:rPr lang="lv-LV" sz="1000" dirty="0">
                          <a:latin typeface="Arial" panose="020B0604020202020204" pitchFamily="34" charset="0"/>
                          <a:cs typeface="Arial" panose="020B0604020202020204" pitchFamily="34" charset="0"/>
                        </a:rPr>
                        <a:t>78</a:t>
                      </a:r>
                      <a:r>
                        <a:rPr lang="lv-lv" sz="1000" dirty="0">
                          <a:latin typeface="Arial" panose="020B0604020202020204" pitchFamily="34" charset="0"/>
                          <a:cs typeface="Arial" panose="020B0604020202020204" pitchFamily="34" charset="0"/>
                        </a:rPr>
                        <a:t>.</a:t>
                      </a:r>
                      <a:r>
                        <a:rPr lang="lv-LV" sz="1000" dirty="0">
                          <a:latin typeface="Arial" panose="020B0604020202020204" pitchFamily="34" charset="0"/>
                          <a:cs typeface="Arial" panose="020B0604020202020204" pitchFamily="34" charset="0"/>
                        </a:rPr>
                        <a:t> </a:t>
                      </a:r>
                      <a:r>
                        <a:rPr lang="lv-lv" sz="1000" dirty="0">
                          <a:latin typeface="Arial" panose="020B0604020202020204" pitchFamily="34" charset="0"/>
                          <a:cs typeface="Arial" panose="020B0604020202020204" pitchFamily="34" charset="0"/>
                        </a:rPr>
                        <a:t>pants</a:t>
                      </a:r>
                    </a:p>
                  </a:txBody>
                  <a:tcPr>
                    <a:lnL>
                      <a:noFill/>
                    </a:lnL>
                    <a:lnR w="12700" cap="flat" cmpd="sng" algn="ctr">
                      <a:solidFill>
                        <a:srgbClr val="D04A02"/>
                      </a:solidFill>
                      <a:prstDash val="solid"/>
                      <a:round/>
                      <a:headEnd type="none" w="med" len="med"/>
                      <a:tailEnd type="none" w="med" len="med"/>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lv-LV" sz="1000" noProof="0" dirty="0">
                          <a:latin typeface="Arial" panose="020B0604020202020204" pitchFamily="34" charset="0"/>
                          <a:cs typeface="Arial" panose="020B0604020202020204" pitchFamily="34" charset="0"/>
                        </a:rPr>
                        <a:t>Maksātnespējas procesa pieteikuma neiesniegšana</a:t>
                      </a:r>
                      <a:endParaRPr lang="lv-lv" sz="1000" noProof="0" dirty="0">
                        <a:latin typeface="Arial" panose="020B0604020202020204" pitchFamily="34" charset="0"/>
                        <a:cs typeface="Arial" panose="020B0604020202020204" pitchFamily="34" charset="0"/>
                      </a:endParaRPr>
                    </a:p>
                  </a:txBody>
                  <a:tcPr>
                    <a:lnL w="12700" cap="flat" cmpd="sng" algn="ctr">
                      <a:solidFill>
                        <a:srgbClr val="D04A02"/>
                      </a:solidFill>
                      <a:prstDash val="solid"/>
                      <a:round/>
                      <a:headEnd type="none" w="med" len="med"/>
                      <a:tailEnd type="none" w="med" len="med"/>
                    </a:lnL>
                    <a:lnR>
                      <a:noFill/>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27281779"/>
                  </a:ext>
                </a:extLst>
              </a:tr>
              <a:tr h="203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000" dirty="0">
                          <a:latin typeface="Arial" panose="020B0604020202020204" pitchFamily="34" charset="0"/>
                          <a:cs typeface="Arial" panose="020B0604020202020204" pitchFamily="34" charset="0"/>
                        </a:rPr>
                        <a:t>1</a:t>
                      </a:r>
                      <a:r>
                        <a:rPr lang="lv-LV" sz="1000" dirty="0">
                          <a:latin typeface="Arial" panose="020B0604020202020204" pitchFamily="34" charset="0"/>
                          <a:cs typeface="Arial" panose="020B0604020202020204" pitchFamily="34" charset="0"/>
                        </a:rPr>
                        <a:t>79</a:t>
                      </a:r>
                      <a:r>
                        <a:rPr lang="lv-lv" sz="1000" dirty="0">
                          <a:latin typeface="Arial" panose="020B0604020202020204" pitchFamily="34" charset="0"/>
                          <a:cs typeface="Arial" panose="020B0604020202020204" pitchFamily="34" charset="0"/>
                        </a:rPr>
                        <a:t>.</a:t>
                      </a:r>
                      <a:r>
                        <a:rPr lang="lv-LV" sz="1000" dirty="0">
                          <a:latin typeface="Arial" panose="020B0604020202020204" pitchFamily="34" charset="0"/>
                          <a:cs typeface="Arial" panose="020B0604020202020204" pitchFamily="34" charset="0"/>
                        </a:rPr>
                        <a:t> </a:t>
                      </a:r>
                      <a:r>
                        <a:rPr lang="lv-lv" sz="1000" dirty="0">
                          <a:latin typeface="Arial" panose="020B0604020202020204" pitchFamily="34" charset="0"/>
                          <a:cs typeface="Arial" panose="020B0604020202020204" pitchFamily="34" charset="0"/>
                        </a:rPr>
                        <a:t>pants</a:t>
                      </a:r>
                    </a:p>
                  </a:txBody>
                  <a:tcPr>
                    <a:lnL>
                      <a:noFill/>
                    </a:lnL>
                    <a:lnR w="12700" cap="flat" cmpd="sng" algn="ctr">
                      <a:solidFill>
                        <a:srgbClr val="D04A02"/>
                      </a:solidFill>
                      <a:prstDash val="solid"/>
                      <a:round/>
                      <a:headEnd type="none" w="med" len="med"/>
                      <a:tailEnd type="none" w="med" len="med"/>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rtl="0"/>
                      <a:r>
                        <a:rPr lang="lv-LV" sz="1000" noProof="0" dirty="0">
                          <a:latin typeface="Arial" panose="020B0604020202020204" pitchFamily="34" charset="0"/>
                          <a:cs typeface="Arial" panose="020B0604020202020204" pitchFamily="34" charset="0"/>
                        </a:rPr>
                        <a:t>Maksātnespējas procesa un tiesiskās aizsardzības procesa noteikumu pārkāpšana</a:t>
                      </a:r>
                      <a:endParaRPr lang="lv-lv" sz="1000" noProof="0" dirty="0">
                        <a:latin typeface="Arial" panose="020B0604020202020204" pitchFamily="34" charset="0"/>
                        <a:cs typeface="Arial" panose="020B0604020202020204" pitchFamily="34" charset="0"/>
                      </a:endParaRPr>
                    </a:p>
                  </a:txBody>
                  <a:tcPr>
                    <a:lnL w="12700" cap="flat" cmpd="sng" algn="ctr">
                      <a:solidFill>
                        <a:srgbClr val="D04A02"/>
                      </a:solidFill>
                      <a:prstDash val="solid"/>
                      <a:round/>
                      <a:headEnd type="none" w="med" len="med"/>
                      <a:tailEnd type="none" w="med" len="med"/>
                    </a:lnL>
                    <a:lnR>
                      <a:noFill/>
                    </a:lnR>
                    <a:lnT w="12700" cap="flat" cmpd="sng" algn="ctr">
                      <a:solidFill>
                        <a:srgbClr val="D04A02"/>
                      </a:solidFill>
                      <a:prstDash val="solid"/>
                      <a:round/>
                      <a:headEnd type="none" w="med" len="med"/>
                      <a:tailEnd type="none" w="med" len="med"/>
                    </a:lnT>
                    <a:lnB w="12700" cap="flat" cmpd="sng" algn="ctr">
                      <a:solidFill>
                        <a:srgbClr val="D04A02"/>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913146968"/>
                  </a:ext>
                </a:extLst>
              </a:tr>
            </a:tbl>
          </a:graphicData>
        </a:graphic>
      </p:graphicFrame>
    </p:spTree>
    <p:extLst>
      <p:ext uri="{BB962C8B-B14F-4D97-AF65-F5344CB8AC3E}">
        <p14:creationId xmlns:p14="http://schemas.microsoft.com/office/powerpoint/2010/main" val="3858981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B827A6-7231-45A2-90A1-B959665DD163}"/>
              </a:ext>
            </a:extLst>
          </p:cNvPr>
          <p:cNvGraphicFramePr>
            <a:graphicFrameLocks noChangeAspect="1"/>
          </p:cNvGraphicFramePr>
          <p:nvPr>
            <p:custDataLst>
              <p:tags r:id="rId2"/>
            </p:custDataLst>
            <p:extLst>
              <p:ext uri="{D42A27DB-BD31-4B8C-83A1-F6EECF244321}">
                <p14:modId xmlns:p14="http://schemas.microsoft.com/office/powerpoint/2010/main" val="4264401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58" name="think-cell Slide" r:id="rId5" imgW="494" imgH="494" progId="TCLayout.ActiveDocument.1">
                  <p:embed/>
                </p:oleObj>
              </mc:Choice>
              <mc:Fallback>
                <p:oleObj name="think-cell Slide" r:id="rId5" imgW="494" imgH="494" progId="TCLayout.ActiveDocument.1">
                  <p:embed/>
                  <p:pic>
                    <p:nvPicPr>
                      <p:cNvPr id="4" name="Object 3" hidden="1">
                        <a:extLst>
                          <a:ext uri="{FF2B5EF4-FFF2-40B4-BE49-F238E27FC236}">
                            <a16:creationId xmlns:a16="http://schemas.microsoft.com/office/drawing/2014/main" id="{EFB827A6-7231-45A2-90A1-B959665DD16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6" name="Table 5">
            <a:extLst>
              <a:ext uri="{FF2B5EF4-FFF2-40B4-BE49-F238E27FC236}">
                <a16:creationId xmlns:a16="http://schemas.microsoft.com/office/drawing/2014/main" id="{47C6EBB5-B854-4C63-B6F4-4D9200E245B9}"/>
              </a:ext>
            </a:extLst>
          </p:cNvPr>
          <p:cNvGraphicFramePr>
            <a:graphicFrameLocks noGrp="1"/>
          </p:cNvGraphicFramePr>
          <p:nvPr>
            <p:extLst>
              <p:ext uri="{D42A27DB-BD31-4B8C-83A1-F6EECF244321}">
                <p14:modId xmlns:p14="http://schemas.microsoft.com/office/powerpoint/2010/main" val="1996496388"/>
              </p:ext>
            </p:extLst>
          </p:nvPr>
        </p:nvGraphicFramePr>
        <p:xfrm>
          <a:off x="420688" y="2024065"/>
          <a:ext cx="11363325" cy="4339637"/>
        </p:xfrm>
        <a:graphic>
          <a:graphicData uri="http://schemas.openxmlformats.org/drawingml/2006/table">
            <a:tbl>
              <a:tblPr firstRow="1" bandRow="1">
                <a:tableStyleId>{5C22544A-7EE6-4342-B048-85BDC9FD1C3A}</a:tableStyleId>
              </a:tblPr>
              <a:tblGrid>
                <a:gridCol w="2157412">
                  <a:extLst>
                    <a:ext uri="{9D8B030D-6E8A-4147-A177-3AD203B41FA5}">
                      <a16:colId xmlns:a16="http://schemas.microsoft.com/office/drawing/2014/main" val="1052568843"/>
                    </a:ext>
                  </a:extLst>
                </a:gridCol>
                <a:gridCol w="9205913">
                  <a:extLst>
                    <a:ext uri="{9D8B030D-6E8A-4147-A177-3AD203B41FA5}">
                      <a16:colId xmlns:a16="http://schemas.microsoft.com/office/drawing/2014/main" val="363737994"/>
                    </a:ext>
                  </a:extLst>
                </a:gridCol>
              </a:tblGrid>
              <a:tr h="0">
                <a:tc>
                  <a:txBody>
                    <a:bodyPr/>
                    <a:lstStyle/>
                    <a:p>
                      <a:pPr algn="l" rtl="0"/>
                      <a:r>
                        <a:rPr lang="lv-LV" sz="1100" b="1" noProof="0">
                          <a:solidFill>
                            <a:schemeClr val="bg1"/>
                          </a:solidFill>
                          <a:latin typeface="arial" panose="020B0604020202020204" pitchFamily="34" charset="0"/>
                          <a:cs typeface="Arial" panose="020B0604020202020204" pitchFamily="34" charset="0"/>
                        </a:rPr>
                        <a:t>Saīsinājums</a:t>
                      </a:r>
                    </a:p>
                  </a:txBody>
                  <a:tcPr marL="72000" marR="72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100" b="1" kern="1200" noProof="0">
                          <a:solidFill>
                            <a:schemeClr val="bg1"/>
                          </a:solidFill>
                          <a:latin typeface="arial" panose="020B0604020202020204" pitchFamily="34" charset="0"/>
                          <a:ea typeface="+mn-ea"/>
                          <a:cs typeface="Arial" panose="020B0604020202020204" pitchFamily="34" charset="0"/>
                        </a:rPr>
                        <a:t>Definīcija </a:t>
                      </a:r>
                    </a:p>
                  </a:txBody>
                  <a:tcPr marL="72000" marR="72000" marT="36000" marB="3600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90066"/>
                    </a:solidFill>
                  </a:tcPr>
                </a:tc>
                <a:extLst>
                  <a:ext uri="{0D108BD9-81ED-4DB2-BD59-A6C34878D82A}">
                    <a16:rowId xmlns:a16="http://schemas.microsoft.com/office/drawing/2014/main" val="3946650263"/>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Apgrozāmie līdzekļi</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Apgrozāmajos līdzekļos ietilpst nauda, naudas ekvivalenti, debitoru parādi, krājumi, pārdošanai turēti vērtspapīri un citi likvīdi aktīvi</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161974"/>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Īstermiņa saistības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Īstermiņa saistības ir uzņēmuma īstermiņa finanšu saistības, kuru atmaksas termiņš iestājas viena gada laikā. Īstermiņa saistībās ietilpst kreditoru parādi, bankas parāda īstermiņa daļa, nodokļu parādi u.c.</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2946334"/>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EBITDA</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Peļņa pirms procentu maksājumiem, nodokļiem, nolietojuma un amortizācijas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1309864"/>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EDS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VID elektroniskās deklarēšanas sistēma</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8932194"/>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ĀTAP</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kern="1200" noProof="0">
                          <a:solidFill>
                            <a:srgbClr val="000000"/>
                          </a:solidFill>
                          <a:effectLst/>
                          <a:latin typeface="arial" panose="020B0604020202020204" pitchFamily="34" charset="0"/>
                          <a:ea typeface="+mn-ea"/>
                          <a:cs typeface="Arial" panose="020B0604020202020204" pitchFamily="34" charset="0"/>
                        </a:rPr>
                        <a:t>Ārpustiesas tiesiskās aizsardzības process Maksātnespējas likuma izpratnē</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605848"/>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ABS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Agrīnas brīdināšanas sistēma, kas palīdz identificēt uz finanšu grūtības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2488270"/>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Finanšu saistības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dirty="0">
                          <a:solidFill>
                            <a:srgbClr val="000000"/>
                          </a:solidFill>
                          <a:effectLst/>
                          <a:latin typeface="arial" panose="020B0604020202020204" pitchFamily="34" charset="0"/>
                          <a:cs typeface="Arial" panose="020B0604020202020204" pitchFamily="34" charset="0"/>
                        </a:rPr>
                        <a:t>Saistības pret finanšu un tamlīdzīgām iestādēm, kas paredz procentu samaksu un nerodas no operacionālās darbības (piemērāmam, parādi pret piegādātājiem nav finanšu saistības)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7592729"/>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AS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Akciju sabiedrība</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7430241"/>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SIA</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Sabiedrība ar ierobežotu atbildību</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4007293"/>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TAP</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kern="1200" noProof="0">
                          <a:solidFill>
                            <a:srgbClr val="000000"/>
                          </a:solidFill>
                          <a:effectLst/>
                          <a:latin typeface="arial" panose="020B0604020202020204" pitchFamily="34" charset="0"/>
                          <a:ea typeface="+mn-ea"/>
                          <a:cs typeface="Arial" panose="020B0604020202020204" pitchFamily="34" charset="0"/>
                        </a:rPr>
                        <a:t>Tiesiskās aizsardzības process Maksātnespējas likuma izpratnē</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8503960"/>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ĀTV</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kern="1200" noProof="0">
                          <a:solidFill>
                            <a:srgbClr val="000000"/>
                          </a:solidFill>
                          <a:effectLst/>
                          <a:latin typeface="arial" panose="020B0604020202020204" pitchFamily="34" charset="0"/>
                          <a:ea typeface="+mn-ea"/>
                          <a:cs typeface="Arial" panose="020B0604020202020204" pitchFamily="34" charset="0"/>
                        </a:rPr>
                        <a:t>Ārpustiesas vienošanās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5621154"/>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Restrukturizācijas plāns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Tiesiskās aizsardzības procesa pasākumu plāns, kā noteikts </a:t>
                      </a:r>
                      <a:r>
                        <a:rPr lang="lv-LV" sz="1100" b="0" i="0" u="none" strike="noStrike" kern="1200" noProof="0">
                          <a:solidFill>
                            <a:srgbClr val="000000"/>
                          </a:solidFill>
                          <a:effectLst/>
                          <a:latin typeface="arial" panose="020B0604020202020204" pitchFamily="34" charset="0"/>
                          <a:ea typeface="+mn-ea"/>
                          <a:cs typeface="Arial" panose="020B0604020202020204" pitchFamily="34" charset="0"/>
                        </a:rPr>
                        <a:t>Maksātnespējas likuma</a:t>
                      </a:r>
                      <a:r>
                        <a:rPr lang="lv-LV" sz="1100" b="0" i="0" u="none" strike="noStrike" noProof="0">
                          <a:solidFill>
                            <a:srgbClr val="000000"/>
                          </a:solidFill>
                          <a:effectLst/>
                          <a:latin typeface="arial" panose="020B0604020202020204" pitchFamily="34" charset="0"/>
                          <a:cs typeface="Arial" panose="020B0604020202020204" pitchFamily="34" charset="0"/>
                        </a:rPr>
                        <a:t> 40. pantā ; restrukturizācijas plāna pamatelementi ir aprakstīti 9. pielikumā</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53983535"/>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MVU</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Mazie, vidējie un mikro uzņēmumi</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71930"/>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VID</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lv-LV" sz="1100" b="0" i="0" u="none" strike="noStrike" noProof="0">
                          <a:solidFill>
                            <a:srgbClr val="000000"/>
                          </a:solidFill>
                          <a:effectLst/>
                          <a:latin typeface="arial" panose="020B0604020202020204" pitchFamily="34" charset="0"/>
                          <a:cs typeface="Arial" panose="020B0604020202020204" pitchFamily="34" charset="0"/>
                        </a:rPr>
                        <a:t>Valsts ieņēmumu dienests</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0313841"/>
                  </a:ext>
                </a:extLst>
              </a:tr>
              <a:tr h="0">
                <a:tc>
                  <a:txBody>
                    <a:bodyPr/>
                    <a:lstStyle/>
                    <a:p>
                      <a:pPr algn="l" rtl="0" fontAlgn="ctr"/>
                      <a:r>
                        <a:rPr lang="lv-LV" sz="1100" b="1" i="0" u="none" strike="noStrike" noProof="0">
                          <a:solidFill>
                            <a:srgbClr val="831355"/>
                          </a:solidFill>
                          <a:effectLst/>
                          <a:latin typeface="arial" panose="020B0604020202020204" pitchFamily="34" charset="0"/>
                          <a:cs typeface="Arial" panose="020B0604020202020204" pitchFamily="34" charset="0"/>
                        </a:rPr>
                        <a:t>Uzraugošā persona</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rtl="0">
                        <a:lnSpc>
                          <a:spcPct val="110000"/>
                        </a:lnSpc>
                        <a:spcBef>
                          <a:spcPts val="200"/>
                        </a:spcBef>
                        <a:spcAft>
                          <a:spcPts val="200"/>
                        </a:spcAft>
                      </a:pPr>
                      <a:r>
                        <a:rPr lang="lv-LV" sz="1100" b="0" i="0" u="none" strike="noStrike" kern="1200" noProof="0" dirty="0">
                          <a:solidFill>
                            <a:srgbClr val="000000"/>
                          </a:solidFill>
                          <a:effectLst/>
                          <a:latin typeface="arial" panose="020B0604020202020204" pitchFamily="34" charset="0"/>
                          <a:ea typeface="+mn-ea"/>
                          <a:cs typeface="Arial" panose="020B0604020202020204" pitchFamily="34" charset="0"/>
                        </a:rPr>
                        <a:t>Fiziska persona, kuru tiesa iecēlusi TAP un ĀTAP uzraudzībai, kā noteikts Maksātnespējas likuma 8. panta 1. punktā</a:t>
                      </a:r>
                    </a:p>
                  </a:txBody>
                  <a:tcPr marL="72000" marR="72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9901925"/>
                  </a:ext>
                </a:extLst>
              </a:tr>
            </a:tbl>
          </a:graphicData>
        </a:graphic>
      </p:graphicFrame>
      <p:sp>
        <p:nvSpPr>
          <p:cNvPr id="3" name="Title 2">
            <a:extLst>
              <a:ext uri="{FF2B5EF4-FFF2-40B4-BE49-F238E27FC236}">
                <a16:creationId xmlns:a16="http://schemas.microsoft.com/office/drawing/2014/main" id="{D090B024-258B-44F5-8451-692D57D8E2FE}"/>
              </a:ext>
            </a:extLst>
          </p:cNvPr>
          <p:cNvSpPr>
            <a:spLocks noGrp="1"/>
          </p:cNvSpPr>
          <p:nvPr>
            <p:ph type="title"/>
          </p:nvPr>
        </p:nvSpPr>
        <p:spPr/>
        <p:txBody>
          <a:bodyPr rtlCol="0"/>
          <a:lstStyle/>
          <a:p>
            <a:pPr lvl="0" rtl="0"/>
            <a:r>
              <a:rPr lang="lv-lv">
                <a:sym typeface="Arial"/>
              </a:rPr>
              <a:t>Termini</a:t>
            </a:r>
          </a:p>
        </p:txBody>
      </p:sp>
      <p:sp>
        <p:nvSpPr>
          <p:cNvPr id="7" name="Slide Number Placeholder 5">
            <a:extLst>
              <a:ext uri="{FF2B5EF4-FFF2-40B4-BE49-F238E27FC236}">
                <a16:creationId xmlns:a16="http://schemas.microsoft.com/office/drawing/2014/main" id="{8A8FC2FD-E225-425A-ABFA-61195B23176F}"/>
              </a:ext>
            </a:extLst>
          </p:cNvPr>
          <p:cNvSpPr>
            <a:spLocks noGrp="1"/>
          </p:cNvSpPr>
          <p:nvPr>
            <p:ph type="sldNum" sz="quarter" idx="12"/>
          </p:nvPr>
        </p:nvSpPr>
        <p:spPr/>
        <p:txBody>
          <a:bodyPr rtlCol="0"/>
          <a:lstStyle/>
          <a:p>
            <a:pPr lvl="0" rtl="0"/>
            <a:fld id="{E81276B6-4034-4841-805E-541AB8384CBA}" type="slidenum">
              <a:rPr lang="en-GB" noProof="0" smtClean="0"/>
              <a:pPr lvl="0" rtl="0"/>
              <a:t>48</a:t>
            </a:fld>
            <a:endParaRPr lang="en-GB" noProof="0"/>
          </a:p>
        </p:txBody>
      </p:sp>
    </p:spTree>
    <p:extLst>
      <p:ext uri="{BB962C8B-B14F-4D97-AF65-F5344CB8AC3E}">
        <p14:creationId xmlns:p14="http://schemas.microsoft.com/office/powerpoint/2010/main" val="3984095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B723C57E-FCBC-414B-949C-C0A079520B98}"/>
              </a:ext>
            </a:extLst>
          </p:cNvPr>
          <p:cNvGraphicFramePr>
            <a:graphicFrameLocks noChangeAspect="1"/>
          </p:cNvGraphicFramePr>
          <p:nvPr>
            <p:custDataLst>
              <p:tags r:id="rId2"/>
            </p:custDataLst>
            <p:extLst>
              <p:ext uri="{D42A27DB-BD31-4B8C-83A1-F6EECF244321}">
                <p14:modId xmlns:p14="http://schemas.microsoft.com/office/powerpoint/2010/main" val="3333409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82" name="think-cell Slide" r:id="rId6" imgW="455" imgH="454" progId="TCLayout.ActiveDocument.1">
                  <p:embed/>
                </p:oleObj>
              </mc:Choice>
              <mc:Fallback>
                <p:oleObj name="think-cell Slide" r:id="rId6" imgW="455" imgH="454" progId="TCLayout.ActiveDocument.1">
                  <p:embed/>
                  <p:pic>
                    <p:nvPicPr>
                      <p:cNvPr id="18" name="Object 17" hidden="1">
                        <a:extLst>
                          <a:ext uri="{FF2B5EF4-FFF2-40B4-BE49-F238E27FC236}">
                            <a16:creationId xmlns:a16="http://schemas.microsoft.com/office/drawing/2014/main" id="{B723C57E-FCBC-414B-949C-C0A079520B9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Rectangle 16" hidden="1">
            <a:extLst>
              <a:ext uri="{FF2B5EF4-FFF2-40B4-BE49-F238E27FC236}">
                <a16:creationId xmlns:a16="http://schemas.microsoft.com/office/drawing/2014/main" id="{159C2277-33EC-4574-85CF-A4021336D417}"/>
              </a:ext>
            </a:extLst>
          </p:cNvPr>
          <p:cNvSpPr/>
          <p:nvPr>
            <p:custDataLst>
              <p:tags r:id="rId3"/>
            </p:custDataLst>
          </p:nvPr>
        </p:nvSpPr>
        <p:spPr>
          <a:xfrm>
            <a:off x="0" y="0"/>
            <a:ext cx="158750" cy="158750"/>
          </a:xfrm>
          <a:prstGeom prst="rect">
            <a:avLst/>
          </a:prstGeom>
          <a:ln>
            <a:noFill/>
          </a:ln>
        </p:spPr>
        <p:style>
          <a:lnRef idx="0">
            <a:schemeClr val="accent1"/>
          </a:lnRef>
          <a:fillRef idx="1">
            <a:schemeClr val="accent1"/>
          </a:fillRef>
          <a:effectRef idx="0">
            <a:schemeClr val="dk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5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sym typeface="Georgia" panose="02040502050405020303" pitchFamily="18" charset="0"/>
            </a:endParaRPr>
          </a:p>
        </p:txBody>
      </p:sp>
      <p:sp>
        <p:nvSpPr>
          <p:cNvPr id="20" name="Rectangle 19">
            <a:extLst>
              <a:ext uri="{FF2B5EF4-FFF2-40B4-BE49-F238E27FC236}">
                <a16:creationId xmlns:a16="http://schemas.microsoft.com/office/drawing/2014/main" id="{54724E84-F6DC-4B63-BAD4-3FD5F2E48D1C}"/>
              </a:ext>
            </a:extLst>
          </p:cNvPr>
          <p:cNvSpPr/>
          <p:nvPr/>
        </p:nvSpPr>
        <p:spPr>
          <a:xfrm>
            <a:off x="341376" y="2032270"/>
            <a:ext cx="3519424" cy="1815882"/>
          </a:xfrm>
          <a:prstGeom prst="rect">
            <a:avLst/>
          </a:prstGeom>
        </p:spPr>
        <p:txBody>
          <a:bodyPr wrap="square" rtlCol="0">
            <a:spAutoFit/>
          </a:bodyPr>
          <a:lstStyle/>
          <a:p>
            <a:pPr rtl="0"/>
            <a:r>
              <a:rPr lang="lv-lv" sz="1400" b="1" dirty="0">
                <a:latin typeface="arial" panose="020B0604020202020204" pitchFamily="34" charset="0"/>
                <a:cs typeface="Arial" panose="020B0604020202020204" pitchFamily="34" charset="0"/>
              </a:rPr>
              <a:t>Kontaktinformācija</a:t>
            </a:r>
            <a:endParaRPr lang="lv-LV" sz="1400" b="1" dirty="0">
              <a:latin typeface="arial" panose="020B0604020202020204" pitchFamily="34" charset="0"/>
              <a:cs typeface="Arial" panose="020B0604020202020204" pitchFamily="34" charset="0"/>
            </a:endParaRPr>
          </a:p>
          <a:p>
            <a:pPr rtl="0"/>
            <a:endParaRPr lang="en-GB" sz="1400" b="1" dirty="0">
              <a:latin typeface="arial" panose="020B0604020202020204" pitchFamily="34" charset="0"/>
              <a:cs typeface="Arial" panose="020B0604020202020204" pitchFamily="34" charset="0"/>
            </a:endParaRPr>
          </a:p>
          <a:p>
            <a:pPr indent="447675" rtl="0"/>
            <a:r>
              <a:rPr lang="lv-lv" sz="1200" dirty="0">
                <a:latin typeface="arial" panose="020B0604020202020204" pitchFamily="34" charset="0"/>
                <a:cs typeface="Arial" panose="020B0604020202020204" pitchFamily="34" charset="0"/>
              </a:rPr>
              <a:t>Brīvības bulvāris 36, Rīga, LV-1536</a:t>
            </a:r>
          </a:p>
          <a:p>
            <a:pPr indent="447675" rtl="0"/>
            <a:endParaRPr lang="lv-LV" sz="1200" dirty="0">
              <a:latin typeface="arial" panose="020B0604020202020204" pitchFamily="34" charset="0"/>
              <a:cs typeface="Arial" panose="020B0604020202020204" pitchFamily="34" charset="0"/>
            </a:endParaRPr>
          </a:p>
          <a:p>
            <a:pPr indent="447675" rtl="0"/>
            <a:r>
              <a:rPr lang="lv-lv" sz="1200" dirty="0">
                <a:latin typeface="arial" panose="020B0604020202020204" pitchFamily="34" charset="0"/>
                <a:cs typeface="Arial" panose="020B0604020202020204" pitchFamily="34" charset="0"/>
              </a:rPr>
              <a:t>Tālrunis: 67036720; 67036721; 67036825</a:t>
            </a:r>
            <a:endParaRPr lang="lv-LV" sz="1200" dirty="0">
              <a:latin typeface="arial" panose="020B0604020202020204" pitchFamily="34" charset="0"/>
              <a:cs typeface="Arial" panose="020B0604020202020204" pitchFamily="34" charset="0"/>
            </a:endParaRPr>
          </a:p>
          <a:p>
            <a:pPr indent="447675" rtl="0"/>
            <a:endParaRPr lang="en-GB" sz="1200" dirty="0">
              <a:latin typeface="arial" panose="020B0604020202020204" pitchFamily="34" charset="0"/>
              <a:cs typeface="Arial" panose="020B0604020202020204" pitchFamily="34" charset="0"/>
            </a:endParaRPr>
          </a:p>
          <a:p>
            <a:pPr indent="447675" rtl="0"/>
            <a:r>
              <a:rPr lang="lv-lv" sz="1200" dirty="0">
                <a:latin typeface="arial" panose="020B0604020202020204" pitchFamily="34" charset="0"/>
                <a:cs typeface="Arial" panose="020B0604020202020204" pitchFamily="34" charset="0"/>
              </a:rPr>
              <a:t>Fakss: 67210823</a:t>
            </a:r>
            <a:endParaRPr lang="lv-LV" sz="1200" dirty="0">
              <a:latin typeface="arial" panose="020B0604020202020204" pitchFamily="34" charset="0"/>
              <a:cs typeface="Arial" panose="020B0604020202020204" pitchFamily="34" charset="0"/>
            </a:endParaRPr>
          </a:p>
          <a:p>
            <a:pPr indent="447675" rtl="0"/>
            <a:endParaRPr lang="en-GB" sz="1200" dirty="0">
              <a:latin typeface="arial" panose="020B0604020202020204" pitchFamily="34" charset="0"/>
              <a:cs typeface="Arial" panose="020B0604020202020204" pitchFamily="34" charset="0"/>
            </a:endParaRPr>
          </a:p>
          <a:p>
            <a:pPr indent="447675" rtl="0"/>
            <a:r>
              <a:rPr lang="lv-lv" sz="1200" dirty="0">
                <a:latin typeface="arial" panose="020B0604020202020204" pitchFamily="34" charset="0"/>
                <a:cs typeface="Arial" panose="020B0604020202020204" pitchFamily="34" charset="0"/>
              </a:rPr>
              <a:t>E-pasts: </a:t>
            </a:r>
            <a:r>
              <a:rPr lang="lv-lv" sz="1200" u="sng" dirty="0">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tm.kanceleja@tm.gov.lv</a:t>
            </a:r>
            <a:endParaRPr lang="en-GB" sz="1200" b="0" i="0" dirty="0">
              <a:effectLst/>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C697626F-00B9-4220-9CDB-AC36115D59A9}"/>
              </a:ext>
            </a:extLst>
          </p:cNvPr>
          <p:cNvCxnSpPr>
            <a:cxnSpLocks/>
          </p:cNvCxnSpPr>
          <p:nvPr/>
        </p:nvCxnSpPr>
        <p:spPr>
          <a:xfrm flipH="1">
            <a:off x="-1" y="2327564"/>
            <a:ext cx="3708000" cy="0"/>
          </a:xfrm>
          <a:prstGeom prst="line">
            <a:avLst/>
          </a:prstGeom>
          <a:ln w="3175" cap="sq">
            <a:solidFill>
              <a:schemeClr val="tx1"/>
            </a:solidFill>
          </a:ln>
        </p:spPr>
        <p:style>
          <a:lnRef idx="1">
            <a:schemeClr val="accent1"/>
          </a:lnRef>
          <a:fillRef idx="0">
            <a:schemeClr val="accent1"/>
          </a:fillRef>
          <a:effectRef idx="0">
            <a:schemeClr val="dk1"/>
          </a:effectRef>
          <a:fontRef idx="minor">
            <a:schemeClr val="lt1"/>
          </a:fontRef>
        </p:style>
      </p:cxnSp>
      <p:sp>
        <p:nvSpPr>
          <p:cNvPr id="23" name="Freeform 89">
            <a:extLst>
              <a:ext uri="{FF2B5EF4-FFF2-40B4-BE49-F238E27FC236}">
                <a16:creationId xmlns:a16="http://schemas.microsoft.com/office/drawing/2014/main" id="{587290EB-6001-411A-B968-04D07C07EC00}"/>
              </a:ext>
            </a:extLst>
          </p:cNvPr>
          <p:cNvSpPr>
            <a:spLocks noChangeAspect="1" noEditPoints="1"/>
          </p:cNvSpPr>
          <p:nvPr/>
        </p:nvSpPr>
        <p:spPr bwMode="auto">
          <a:xfrm>
            <a:off x="437952" y="3613685"/>
            <a:ext cx="243590" cy="183096"/>
          </a:xfrm>
          <a:custGeom>
            <a:avLst/>
            <a:gdLst>
              <a:gd name="T0" fmla="*/ 188 w 200"/>
              <a:gd name="T1" fmla="*/ 0 h 150"/>
              <a:gd name="T2" fmla="*/ 13 w 200"/>
              <a:gd name="T3" fmla="*/ 0 h 150"/>
              <a:gd name="T4" fmla="*/ 0 w 200"/>
              <a:gd name="T5" fmla="*/ 13 h 150"/>
              <a:gd name="T6" fmla="*/ 0 w 200"/>
              <a:gd name="T7" fmla="*/ 138 h 150"/>
              <a:gd name="T8" fmla="*/ 13 w 200"/>
              <a:gd name="T9" fmla="*/ 150 h 150"/>
              <a:gd name="T10" fmla="*/ 188 w 200"/>
              <a:gd name="T11" fmla="*/ 150 h 150"/>
              <a:gd name="T12" fmla="*/ 200 w 200"/>
              <a:gd name="T13" fmla="*/ 138 h 150"/>
              <a:gd name="T14" fmla="*/ 200 w 200"/>
              <a:gd name="T15" fmla="*/ 13 h 150"/>
              <a:gd name="T16" fmla="*/ 188 w 200"/>
              <a:gd name="T17" fmla="*/ 0 h 150"/>
              <a:gd name="T18" fmla="*/ 188 w 200"/>
              <a:gd name="T19" fmla="*/ 138 h 150"/>
              <a:gd name="T20" fmla="*/ 13 w 200"/>
              <a:gd name="T21" fmla="*/ 138 h 150"/>
              <a:gd name="T22" fmla="*/ 13 w 200"/>
              <a:gd name="T23" fmla="*/ 42 h 150"/>
              <a:gd name="T24" fmla="*/ 100 w 200"/>
              <a:gd name="T25" fmla="*/ 84 h 150"/>
              <a:gd name="T26" fmla="*/ 188 w 200"/>
              <a:gd name="T27" fmla="*/ 42 h 150"/>
              <a:gd name="T28" fmla="*/ 188 w 200"/>
              <a:gd name="T29" fmla="*/ 138 h 150"/>
              <a:gd name="T30" fmla="*/ 188 w 200"/>
              <a:gd name="T31" fmla="*/ 28 h 150"/>
              <a:gd name="T32" fmla="*/ 100 w 200"/>
              <a:gd name="T33" fmla="*/ 70 h 150"/>
              <a:gd name="T34" fmla="*/ 13 w 200"/>
              <a:gd name="T35" fmla="*/ 28 h 150"/>
              <a:gd name="T36" fmla="*/ 13 w 200"/>
              <a:gd name="T37" fmla="*/ 13 h 150"/>
              <a:gd name="T38" fmla="*/ 188 w 200"/>
              <a:gd name="T39" fmla="*/ 13 h 150"/>
              <a:gd name="T40" fmla="*/ 188 w 200"/>
              <a:gd name="T41" fmla="*/ 2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 h="150">
                <a:moveTo>
                  <a:pt x="188" y="0"/>
                </a:moveTo>
                <a:cubicBezTo>
                  <a:pt x="13" y="0"/>
                  <a:pt x="13" y="0"/>
                  <a:pt x="13" y="0"/>
                </a:cubicBezTo>
                <a:cubicBezTo>
                  <a:pt x="6" y="0"/>
                  <a:pt x="0" y="6"/>
                  <a:pt x="0" y="13"/>
                </a:cubicBezTo>
                <a:cubicBezTo>
                  <a:pt x="0" y="138"/>
                  <a:pt x="0" y="138"/>
                  <a:pt x="0" y="138"/>
                </a:cubicBezTo>
                <a:cubicBezTo>
                  <a:pt x="0" y="145"/>
                  <a:pt x="6" y="150"/>
                  <a:pt x="13" y="150"/>
                </a:cubicBezTo>
                <a:cubicBezTo>
                  <a:pt x="188" y="150"/>
                  <a:pt x="188" y="150"/>
                  <a:pt x="188" y="150"/>
                </a:cubicBezTo>
                <a:cubicBezTo>
                  <a:pt x="194" y="150"/>
                  <a:pt x="200" y="145"/>
                  <a:pt x="200" y="138"/>
                </a:cubicBezTo>
                <a:cubicBezTo>
                  <a:pt x="200" y="13"/>
                  <a:pt x="200" y="13"/>
                  <a:pt x="200" y="13"/>
                </a:cubicBezTo>
                <a:cubicBezTo>
                  <a:pt x="200" y="6"/>
                  <a:pt x="194" y="0"/>
                  <a:pt x="188" y="0"/>
                </a:cubicBezTo>
                <a:close/>
                <a:moveTo>
                  <a:pt x="188" y="138"/>
                </a:moveTo>
                <a:cubicBezTo>
                  <a:pt x="13" y="138"/>
                  <a:pt x="13" y="138"/>
                  <a:pt x="13" y="138"/>
                </a:cubicBezTo>
                <a:cubicBezTo>
                  <a:pt x="13" y="42"/>
                  <a:pt x="13" y="42"/>
                  <a:pt x="13" y="42"/>
                </a:cubicBezTo>
                <a:cubicBezTo>
                  <a:pt x="100" y="84"/>
                  <a:pt x="100" y="84"/>
                  <a:pt x="100" y="84"/>
                </a:cubicBezTo>
                <a:cubicBezTo>
                  <a:pt x="188" y="42"/>
                  <a:pt x="188" y="42"/>
                  <a:pt x="188" y="42"/>
                </a:cubicBezTo>
                <a:lnTo>
                  <a:pt x="188" y="138"/>
                </a:lnTo>
                <a:close/>
                <a:moveTo>
                  <a:pt x="188" y="28"/>
                </a:moveTo>
                <a:cubicBezTo>
                  <a:pt x="100" y="70"/>
                  <a:pt x="100" y="70"/>
                  <a:pt x="100" y="70"/>
                </a:cubicBezTo>
                <a:cubicBezTo>
                  <a:pt x="13" y="28"/>
                  <a:pt x="13" y="28"/>
                  <a:pt x="13" y="28"/>
                </a:cubicBezTo>
                <a:cubicBezTo>
                  <a:pt x="13" y="13"/>
                  <a:pt x="13" y="13"/>
                  <a:pt x="13" y="13"/>
                </a:cubicBezTo>
                <a:cubicBezTo>
                  <a:pt x="188" y="13"/>
                  <a:pt x="188" y="13"/>
                  <a:pt x="188" y="13"/>
                </a:cubicBezTo>
                <a:lnTo>
                  <a:pt x="188" y="28"/>
                </a:lnTo>
                <a:close/>
              </a:path>
            </a:pathLst>
          </a:custGeom>
          <a:solidFill>
            <a:schemeClr val="tx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sp>
        <p:nvSpPr>
          <p:cNvPr id="24" name="Freeform 27">
            <a:extLst>
              <a:ext uri="{FF2B5EF4-FFF2-40B4-BE49-F238E27FC236}">
                <a16:creationId xmlns:a16="http://schemas.microsoft.com/office/drawing/2014/main" id="{5133AB33-5DD4-40E7-9DAA-A39D01793058}"/>
              </a:ext>
            </a:extLst>
          </p:cNvPr>
          <p:cNvSpPr>
            <a:spLocks noChangeAspect="1" noEditPoints="1"/>
          </p:cNvSpPr>
          <p:nvPr/>
        </p:nvSpPr>
        <p:spPr bwMode="auto">
          <a:xfrm>
            <a:off x="439408" y="3201781"/>
            <a:ext cx="240678" cy="227219"/>
          </a:xfrm>
          <a:custGeom>
            <a:avLst/>
            <a:gdLst>
              <a:gd name="T0" fmla="*/ 194 w 200"/>
              <a:gd name="T1" fmla="*/ 70 h 189"/>
              <a:gd name="T2" fmla="*/ 7 w 200"/>
              <a:gd name="T3" fmla="*/ 70 h 189"/>
              <a:gd name="T4" fmla="*/ 6 w 200"/>
              <a:gd name="T5" fmla="*/ 70 h 189"/>
              <a:gd name="T6" fmla="*/ 0 w 200"/>
              <a:gd name="T7" fmla="*/ 77 h 189"/>
              <a:gd name="T8" fmla="*/ 11 w 200"/>
              <a:gd name="T9" fmla="*/ 178 h 189"/>
              <a:gd name="T10" fmla="*/ 24 w 200"/>
              <a:gd name="T11" fmla="*/ 189 h 189"/>
              <a:gd name="T12" fmla="*/ 177 w 200"/>
              <a:gd name="T13" fmla="*/ 189 h 189"/>
              <a:gd name="T14" fmla="*/ 190 w 200"/>
              <a:gd name="T15" fmla="*/ 178 h 189"/>
              <a:gd name="T16" fmla="*/ 200 w 200"/>
              <a:gd name="T17" fmla="*/ 77 h 189"/>
              <a:gd name="T18" fmla="*/ 200 w 200"/>
              <a:gd name="T19" fmla="*/ 76 h 189"/>
              <a:gd name="T20" fmla="*/ 194 w 200"/>
              <a:gd name="T21" fmla="*/ 70 h 189"/>
              <a:gd name="T22" fmla="*/ 177 w 200"/>
              <a:gd name="T23" fmla="*/ 177 h 189"/>
              <a:gd name="T24" fmla="*/ 24 w 200"/>
              <a:gd name="T25" fmla="*/ 177 h 189"/>
              <a:gd name="T26" fmla="*/ 14 w 200"/>
              <a:gd name="T27" fmla="*/ 82 h 189"/>
              <a:gd name="T28" fmla="*/ 187 w 200"/>
              <a:gd name="T29" fmla="*/ 82 h 189"/>
              <a:gd name="T30" fmla="*/ 177 w 200"/>
              <a:gd name="T31" fmla="*/ 177 h 189"/>
              <a:gd name="T32" fmla="*/ 26 w 200"/>
              <a:gd name="T33" fmla="*/ 57 h 189"/>
              <a:gd name="T34" fmla="*/ 13 w 200"/>
              <a:gd name="T35" fmla="*/ 57 h 189"/>
              <a:gd name="T36" fmla="*/ 13 w 200"/>
              <a:gd name="T37" fmla="*/ 13 h 189"/>
              <a:gd name="T38" fmla="*/ 26 w 200"/>
              <a:gd name="T39" fmla="*/ 0 h 189"/>
              <a:gd name="T40" fmla="*/ 75 w 200"/>
              <a:gd name="T41" fmla="*/ 0 h 189"/>
              <a:gd name="T42" fmla="*/ 88 w 200"/>
              <a:gd name="T43" fmla="*/ 13 h 189"/>
              <a:gd name="T44" fmla="*/ 88 w 200"/>
              <a:gd name="T45" fmla="*/ 26 h 189"/>
              <a:gd name="T46" fmla="*/ 176 w 200"/>
              <a:gd name="T47" fmla="*/ 26 h 189"/>
              <a:gd name="T48" fmla="*/ 188 w 200"/>
              <a:gd name="T49" fmla="*/ 38 h 189"/>
              <a:gd name="T50" fmla="*/ 188 w 200"/>
              <a:gd name="T51" fmla="*/ 57 h 189"/>
              <a:gd name="T52" fmla="*/ 176 w 200"/>
              <a:gd name="T53" fmla="*/ 57 h 189"/>
              <a:gd name="T54" fmla="*/ 176 w 200"/>
              <a:gd name="T55" fmla="*/ 38 h 189"/>
              <a:gd name="T56" fmla="*/ 75 w 200"/>
              <a:gd name="T57" fmla="*/ 38 h 189"/>
              <a:gd name="T58" fmla="*/ 75 w 200"/>
              <a:gd name="T59" fmla="*/ 13 h 189"/>
              <a:gd name="T60" fmla="*/ 26 w 200"/>
              <a:gd name="T61" fmla="*/ 13 h 189"/>
              <a:gd name="T62" fmla="*/ 26 w 200"/>
              <a:gd name="T63" fmla="*/ 5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 h="189">
                <a:moveTo>
                  <a:pt x="194" y="70"/>
                </a:moveTo>
                <a:cubicBezTo>
                  <a:pt x="7" y="70"/>
                  <a:pt x="7" y="70"/>
                  <a:pt x="7" y="70"/>
                </a:cubicBezTo>
                <a:cubicBezTo>
                  <a:pt x="6" y="70"/>
                  <a:pt x="6" y="70"/>
                  <a:pt x="6" y="70"/>
                </a:cubicBezTo>
                <a:cubicBezTo>
                  <a:pt x="3" y="70"/>
                  <a:pt x="0" y="73"/>
                  <a:pt x="0" y="77"/>
                </a:cubicBezTo>
                <a:cubicBezTo>
                  <a:pt x="11" y="178"/>
                  <a:pt x="11" y="178"/>
                  <a:pt x="11" y="178"/>
                </a:cubicBezTo>
                <a:cubicBezTo>
                  <a:pt x="12" y="184"/>
                  <a:pt x="17" y="189"/>
                  <a:pt x="24" y="189"/>
                </a:cubicBezTo>
                <a:cubicBezTo>
                  <a:pt x="177" y="189"/>
                  <a:pt x="177" y="189"/>
                  <a:pt x="177" y="189"/>
                </a:cubicBezTo>
                <a:cubicBezTo>
                  <a:pt x="184" y="189"/>
                  <a:pt x="189" y="184"/>
                  <a:pt x="190" y="178"/>
                </a:cubicBezTo>
                <a:cubicBezTo>
                  <a:pt x="200" y="77"/>
                  <a:pt x="200" y="77"/>
                  <a:pt x="200" y="77"/>
                </a:cubicBezTo>
                <a:cubicBezTo>
                  <a:pt x="200" y="76"/>
                  <a:pt x="200" y="76"/>
                  <a:pt x="200" y="76"/>
                </a:cubicBezTo>
                <a:cubicBezTo>
                  <a:pt x="200" y="72"/>
                  <a:pt x="198" y="70"/>
                  <a:pt x="194" y="70"/>
                </a:cubicBezTo>
                <a:close/>
                <a:moveTo>
                  <a:pt x="177" y="177"/>
                </a:moveTo>
                <a:cubicBezTo>
                  <a:pt x="24" y="177"/>
                  <a:pt x="24" y="177"/>
                  <a:pt x="24" y="177"/>
                </a:cubicBezTo>
                <a:cubicBezTo>
                  <a:pt x="14" y="82"/>
                  <a:pt x="14" y="82"/>
                  <a:pt x="14" y="82"/>
                </a:cubicBezTo>
                <a:cubicBezTo>
                  <a:pt x="187" y="82"/>
                  <a:pt x="187" y="82"/>
                  <a:pt x="187" y="82"/>
                </a:cubicBezTo>
                <a:lnTo>
                  <a:pt x="177" y="177"/>
                </a:lnTo>
                <a:close/>
                <a:moveTo>
                  <a:pt x="26" y="57"/>
                </a:moveTo>
                <a:cubicBezTo>
                  <a:pt x="13" y="57"/>
                  <a:pt x="13" y="57"/>
                  <a:pt x="13" y="57"/>
                </a:cubicBezTo>
                <a:cubicBezTo>
                  <a:pt x="13" y="13"/>
                  <a:pt x="13" y="13"/>
                  <a:pt x="13" y="13"/>
                </a:cubicBezTo>
                <a:cubicBezTo>
                  <a:pt x="13" y="6"/>
                  <a:pt x="19" y="0"/>
                  <a:pt x="26" y="0"/>
                </a:cubicBezTo>
                <a:cubicBezTo>
                  <a:pt x="75" y="0"/>
                  <a:pt x="75" y="0"/>
                  <a:pt x="75" y="0"/>
                </a:cubicBezTo>
                <a:cubicBezTo>
                  <a:pt x="82" y="0"/>
                  <a:pt x="88" y="6"/>
                  <a:pt x="88" y="13"/>
                </a:cubicBezTo>
                <a:cubicBezTo>
                  <a:pt x="88" y="26"/>
                  <a:pt x="88" y="26"/>
                  <a:pt x="88" y="26"/>
                </a:cubicBezTo>
                <a:cubicBezTo>
                  <a:pt x="176" y="26"/>
                  <a:pt x="176" y="26"/>
                  <a:pt x="176" y="26"/>
                </a:cubicBezTo>
                <a:cubicBezTo>
                  <a:pt x="183" y="26"/>
                  <a:pt x="188" y="31"/>
                  <a:pt x="188" y="38"/>
                </a:cubicBezTo>
                <a:cubicBezTo>
                  <a:pt x="188" y="57"/>
                  <a:pt x="188" y="57"/>
                  <a:pt x="188" y="57"/>
                </a:cubicBezTo>
                <a:cubicBezTo>
                  <a:pt x="176" y="57"/>
                  <a:pt x="176" y="57"/>
                  <a:pt x="176" y="57"/>
                </a:cubicBezTo>
                <a:cubicBezTo>
                  <a:pt x="176" y="38"/>
                  <a:pt x="176" y="38"/>
                  <a:pt x="176" y="38"/>
                </a:cubicBezTo>
                <a:cubicBezTo>
                  <a:pt x="75" y="38"/>
                  <a:pt x="75" y="38"/>
                  <a:pt x="75" y="38"/>
                </a:cubicBezTo>
                <a:cubicBezTo>
                  <a:pt x="75" y="13"/>
                  <a:pt x="75" y="13"/>
                  <a:pt x="75" y="13"/>
                </a:cubicBezTo>
                <a:cubicBezTo>
                  <a:pt x="26" y="13"/>
                  <a:pt x="26" y="13"/>
                  <a:pt x="26" y="13"/>
                </a:cubicBezTo>
                <a:lnTo>
                  <a:pt x="26" y="57"/>
                </a:lnTo>
                <a:close/>
              </a:path>
            </a:pathLst>
          </a:custGeom>
          <a:solidFill>
            <a:schemeClr val="tx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nvGrpSpPr>
          <p:cNvPr id="25" name="Group 24">
            <a:extLst>
              <a:ext uri="{FF2B5EF4-FFF2-40B4-BE49-F238E27FC236}">
                <a16:creationId xmlns:a16="http://schemas.microsoft.com/office/drawing/2014/main" id="{8CA4CE28-1182-4200-8045-710F57E4E5A6}"/>
              </a:ext>
            </a:extLst>
          </p:cNvPr>
          <p:cNvGrpSpPr/>
          <p:nvPr/>
        </p:nvGrpSpPr>
        <p:grpSpPr>
          <a:xfrm rot="10800000">
            <a:off x="469826" y="2838695"/>
            <a:ext cx="179841" cy="227219"/>
            <a:chOff x="1488077" y="13730479"/>
            <a:chExt cx="292733" cy="369852"/>
          </a:xfrm>
          <a:solidFill>
            <a:schemeClr val="tx1"/>
          </a:solidFill>
        </p:grpSpPr>
        <p:sp>
          <p:nvSpPr>
            <p:cNvPr id="26" name="Freeform 416">
              <a:extLst>
                <a:ext uri="{FF2B5EF4-FFF2-40B4-BE49-F238E27FC236}">
                  <a16:creationId xmlns:a16="http://schemas.microsoft.com/office/drawing/2014/main" id="{239DAA43-9D98-4025-AEE0-98CDE4D48BE6}"/>
                </a:ext>
              </a:extLst>
            </p:cNvPr>
            <p:cNvSpPr>
              <a:spLocks noEditPoints="1"/>
            </p:cNvSpPr>
            <p:nvPr/>
          </p:nvSpPr>
          <p:spPr bwMode="auto">
            <a:xfrm rot="10800000">
              <a:off x="1488077" y="13730479"/>
              <a:ext cx="292733" cy="369852"/>
            </a:xfrm>
            <a:custGeom>
              <a:avLst/>
              <a:gdLst>
                <a:gd name="T0" fmla="*/ 219 w 228"/>
                <a:gd name="T1" fmla="*/ 0 h 289"/>
                <a:gd name="T2" fmla="*/ 9 w 228"/>
                <a:gd name="T3" fmla="*/ 0 h 289"/>
                <a:gd name="T4" fmla="*/ 0 w 228"/>
                <a:gd name="T5" fmla="*/ 9 h 289"/>
                <a:gd name="T6" fmla="*/ 0 w 228"/>
                <a:gd name="T7" fmla="*/ 280 h 289"/>
                <a:gd name="T8" fmla="*/ 9 w 228"/>
                <a:gd name="T9" fmla="*/ 289 h 289"/>
                <a:gd name="T10" fmla="*/ 219 w 228"/>
                <a:gd name="T11" fmla="*/ 289 h 289"/>
                <a:gd name="T12" fmla="*/ 228 w 228"/>
                <a:gd name="T13" fmla="*/ 280 h 289"/>
                <a:gd name="T14" fmla="*/ 228 w 228"/>
                <a:gd name="T15" fmla="*/ 9 h 289"/>
                <a:gd name="T16" fmla="*/ 219 w 228"/>
                <a:gd name="T17" fmla="*/ 0 h 289"/>
                <a:gd name="T18" fmla="*/ 210 w 228"/>
                <a:gd name="T19" fmla="*/ 271 h 289"/>
                <a:gd name="T20" fmla="*/ 18 w 228"/>
                <a:gd name="T21" fmla="*/ 271 h 289"/>
                <a:gd name="T22" fmla="*/ 18 w 228"/>
                <a:gd name="T23" fmla="*/ 18 h 289"/>
                <a:gd name="T24" fmla="*/ 210 w 228"/>
                <a:gd name="T25" fmla="*/ 18 h 289"/>
                <a:gd name="T26" fmla="*/ 210 w 228"/>
                <a:gd name="T27" fmla="*/ 27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8" h="289">
                  <a:moveTo>
                    <a:pt x="219" y="0"/>
                  </a:moveTo>
                  <a:cubicBezTo>
                    <a:pt x="9" y="0"/>
                    <a:pt x="9" y="0"/>
                    <a:pt x="9" y="0"/>
                  </a:cubicBezTo>
                  <a:cubicBezTo>
                    <a:pt x="4" y="0"/>
                    <a:pt x="0" y="4"/>
                    <a:pt x="0" y="9"/>
                  </a:cubicBezTo>
                  <a:cubicBezTo>
                    <a:pt x="0" y="280"/>
                    <a:pt x="0" y="280"/>
                    <a:pt x="0" y="280"/>
                  </a:cubicBezTo>
                  <a:cubicBezTo>
                    <a:pt x="0" y="285"/>
                    <a:pt x="4" y="289"/>
                    <a:pt x="9" y="289"/>
                  </a:cubicBezTo>
                  <a:cubicBezTo>
                    <a:pt x="219" y="289"/>
                    <a:pt x="219" y="289"/>
                    <a:pt x="219" y="289"/>
                  </a:cubicBezTo>
                  <a:cubicBezTo>
                    <a:pt x="224" y="289"/>
                    <a:pt x="228" y="285"/>
                    <a:pt x="228" y="280"/>
                  </a:cubicBezTo>
                  <a:cubicBezTo>
                    <a:pt x="228" y="9"/>
                    <a:pt x="228" y="9"/>
                    <a:pt x="228" y="9"/>
                  </a:cubicBezTo>
                  <a:cubicBezTo>
                    <a:pt x="228" y="4"/>
                    <a:pt x="224" y="0"/>
                    <a:pt x="219" y="0"/>
                  </a:cubicBezTo>
                  <a:close/>
                  <a:moveTo>
                    <a:pt x="210" y="271"/>
                  </a:moveTo>
                  <a:cubicBezTo>
                    <a:pt x="18" y="271"/>
                    <a:pt x="18" y="271"/>
                    <a:pt x="18" y="271"/>
                  </a:cubicBezTo>
                  <a:cubicBezTo>
                    <a:pt x="18" y="18"/>
                    <a:pt x="18" y="18"/>
                    <a:pt x="18" y="18"/>
                  </a:cubicBezTo>
                  <a:cubicBezTo>
                    <a:pt x="210" y="18"/>
                    <a:pt x="210" y="18"/>
                    <a:pt x="210" y="18"/>
                  </a:cubicBezTo>
                  <a:lnTo>
                    <a:pt x="210"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27" name="Rectangle 417">
              <a:extLst>
                <a:ext uri="{FF2B5EF4-FFF2-40B4-BE49-F238E27FC236}">
                  <a16:creationId xmlns:a16="http://schemas.microsoft.com/office/drawing/2014/main" id="{1D6CD528-1262-4AFE-9614-9B5ACF86AF59}"/>
                </a:ext>
              </a:extLst>
            </p:cNvPr>
            <p:cNvSpPr>
              <a:spLocks noChangeArrowheads="1"/>
            </p:cNvSpPr>
            <p:nvPr/>
          </p:nvSpPr>
          <p:spPr bwMode="auto">
            <a:xfrm>
              <a:off x="1602967" y="13771399"/>
              <a:ext cx="64528" cy="220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28" name="Freeform 55">
            <a:extLst>
              <a:ext uri="{FF2B5EF4-FFF2-40B4-BE49-F238E27FC236}">
                <a16:creationId xmlns:a16="http://schemas.microsoft.com/office/drawing/2014/main" id="{8EEC1B65-6F72-4FEA-91DE-94BF2399BB94}"/>
              </a:ext>
            </a:extLst>
          </p:cNvPr>
          <p:cNvSpPr>
            <a:spLocks noChangeAspect="1" noEditPoints="1"/>
          </p:cNvSpPr>
          <p:nvPr/>
        </p:nvSpPr>
        <p:spPr bwMode="auto">
          <a:xfrm>
            <a:off x="437097" y="2486593"/>
            <a:ext cx="245300" cy="245300"/>
          </a:xfrm>
          <a:custGeom>
            <a:avLst/>
            <a:gdLst>
              <a:gd name="T0" fmla="*/ 175 w 200"/>
              <a:gd name="T1" fmla="*/ 188 h 200"/>
              <a:gd name="T2" fmla="*/ 175 w 200"/>
              <a:gd name="T3" fmla="*/ 50 h 200"/>
              <a:gd name="T4" fmla="*/ 162 w 200"/>
              <a:gd name="T5" fmla="*/ 38 h 200"/>
              <a:gd name="T6" fmla="*/ 137 w 200"/>
              <a:gd name="T7" fmla="*/ 38 h 200"/>
              <a:gd name="T8" fmla="*/ 137 w 200"/>
              <a:gd name="T9" fmla="*/ 13 h 200"/>
              <a:gd name="T10" fmla="*/ 125 w 200"/>
              <a:gd name="T11" fmla="*/ 0 h 200"/>
              <a:gd name="T12" fmla="*/ 37 w 200"/>
              <a:gd name="T13" fmla="*/ 0 h 200"/>
              <a:gd name="T14" fmla="*/ 25 w 200"/>
              <a:gd name="T15" fmla="*/ 13 h 200"/>
              <a:gd name="T16" fmla="*/ 25 w 200"/>
              <a:gd name="T17" fmla="*/ 188 h 200"/>
              <a:gd name="T18" fmla="*/ 0 w 200"/>
              <a:gd name="T19" fmla="*/ 188 h 200"/>
              <a:gd name="T20" fmla="*/ 0 w 200"/>
              <a:gd name="T21" fmla="*/ 200 h 200"/>
              <a:gd name="T22" fmla="*/ 200 w 200"/>
              <a:gd name="T23" fmla="*/ 200 h 200"/>
              <a:gd name="T24" fmla="*/ 200 w 200"/>
              <a:gd name="T25" fmla="*/ 188 h 200"/>
              <a:gd name="T26" fmla="*/ 175 w 200"/>
              <a:gd name="T27" fmla="*/ 188 h 200"/>
              <a:gd name="T28" fmla="*/ 162 w 200"/>
              <a:gd name="T29" fmla="*/ 188 h 200"/>
              <a:gd name="T30" fmla="*/ 37 w 200"/>
              <a:gd name="T31" fmla="*/ 188 h 200"/>
              <a:gd name="T32" fmla="*/ 37 w 200"/>
              <a:gd name="T33" fmla="*/ 13 h 200"/>
              <a:gd name="T34" fmla="*/ 125 w 200"/>
              <a:gd name="T35" fmla="*/ 13 h 200"/>
              <a:gd name="T36" fmla="*/ 125 w 200"/>
              <a:gd name="T37" fmla="*/ 38 h 200"/>
              <a:gd name="T38" fmla="*/ 125 w 200"/>
              <a:gd name="T39" fmla="*/ 50 h 200"/>
              <a:gd name="T40" fmla="*/ 137 w 200"/>
              <a:gd name="T41" fmla="*/ 50 h 200"/>
              <a:gd name="T42" fmla="*/ 162 w 200"/>
              <a:gd name="T43" fmla="*/ 50 h 200"/>
              <a:gd name="T44" fmla="*/ 162 w 200"/>
              <a:gd name="T45" fmla="*/ 188 h 200"/>
              <a:gd name="T46" fmla="*/ 56 w 200"/>
              <a:gd name="T47" fmla="*/ 144 h 200"/>
              <a:gd name="T48" fmla="*/ 69 w 200"/>
              <a:gd name="T49" fmla="*/ 144 h 200"/>
              <a:gd name="T50" fmla="*/ 69 w 200"/>
              <a:gd name="T51" fmla="*/ 132 h 200"/>
              <a:gd name="T52" fmla="*/ 56 w 200"/>
              <a:gd name="T53" fmla="*/ 132 h 200"/>
              <a:gd name="T54" fmla="*/ 56 w 200"/>
              <a:gd name="T55" fmla="*/ 144 h 200"/>
              <a:gd name="T56" fmla="*/ 56 w 200"/>
              <a:gd name="T57" fmla="*/ 94 h 200"/>
              <a:gd name="T58" fmla="*/ 69 w 200"/>
              <a:gd name="T59" fmla="*/ 94 h 200"/>
              <a:gd name="T60" fmla="*/ 69 w 200"/>
              <a:gd name="T61" fmla="*/ 82 h 200"/>
              <a:gd name="T62" fmla="*/ 56 w 200"/>
              <a:gd name="T63" fmla="*/ 82 h 200"/>
              <a:gd name="T64" fmla="*/ 56 w 200"/>
              <a:gd name="T65" fmla="*/ 94 h 200"/>
              <a:gd name="T66" fmla="*/ 56 w 200"/>
              <a:gd name="T67" fmla="*/ 44 h 200"/>
              <a:gd name="T68" fmla="*/ 69 w 200"/>
              <a:gd name="T69" fmla="*/ 44 h 200"/>
              <a:gd name="T70" fmla="*/ 69 w 200"/>
              <a:gd name="T71" fmla="*/ 32 h 200"/>
              <a:gd name="T72" fmla="*/ 56 w 200"/>
              <a:gd name="T73" fmla="*/ 32 h 200"/>
              <a:gd name="T74" fmla="*/ 56 w 200"/>
              <a:gd name="T75" fmla="*/ 44 h 200"/>
              <a:gd name="T76" fmla="*/ 94 w 200"/>
              <a:gd name="T77" fmla="*/ 157 h 200"/>
              <a:gd name="T78" fmla="*/ 106 w 200"/>
              <a:gd name="T79" fmla="*/ 157 h 200"/>
              <a:gd name="T80" fmla="*/ 106 w 200"/>
              <a:gd name="T81" fmla="*/ 132 h 200"/>
              <a:gd name="T82" fmla="*/ 94 w 200"/>
              <a:gd name="T83" fmla="*/ 132 h 200"/>
              <a:gd name="T84" fmla="*/ 94 w 200"/>
              <a:gd name="T85" fmla="*/ 157 h 200"/>
              <a:gd name="T86" fmla="*/ 94 w 200"/>
              <a:gd name="T87" fmla="*/ 94 h 200"/>
              <a:gd name="T88" fmla="*/ 106 w 200"/>
              <a:gd name="T89" fmla="*/ 94 h 200"/>
              <a:gd name="T90" fmla="*/ 106 w 200"/>
              <a:gd name="T91" fmla="*/ 82 h 200"/>
              <a:gd name="T92" fmla="*/ 94 w 200"/>
              <a:gd name="T93" fmla="*/ 82 h 200"/>
              <a:gd name="T94" fmla="*/ 94 w 200"/>
              <a:gd name="T95" fmla="*/ 94 h 200"/>
              <a:gd name="T96" fmla="*/ 94 w 200"/>
              <a:gd name="T97" fmla="*/ 44 h 200"/>
              <a:gd name="T98" fmla="*/ 106 w 200"/>
              <a:gd name="T99" fmla="*/ 44 h 200"/>
              <a:gd name="T100" fmla="*/ 106 w 200"/>
              <a:gd name="T101" fmla="*/ 32 h 200"/>
              <a:gd name="T102" fmla="*/ 94 w 200"/>
              <a:gd name="T103" fmla="*/ 32 h 200"/>
              <a:gd name="T104" fmla="*/ 94 w 200"/>
              <a:gd name="T105" fmla="*/ 44 h 200"/>
              <a:gd name="T106" fmla="*/ 131 w 200"/>
              <a:gd name="T107" fmla="*/ 144 h 200"/>
              <a:gd name="T108" fmla="*/ 144 w 200"/>
              <a:gd name="T109" fmla="*/ 144 h 200"/>
              <a:gd name="T110" fmla="*/ 144 w 200"/>
              <a:gd name="T111" fmla="*/ 132 h 200"/>
              <a:gd name="T112" fmla="*/ 131 w 200"/>
              <a:gd name="T113" fmla="*/ 132 h 200"/>
              <a:gd name="T114" fmla="*/ 131 w 200"/>
              <a:gd name="T115" fmla="*/ 144 h 200"/>
              <a:gd name="T116" fmla="*/ 131 w 200"/>
              <a:gd name="T117" fmla="*/ 94 h 200"/>
              <a:gd name="T118" fmla="*/ 144 w 200"/>
              <a:gd name="T119" fmla="*/ 94 h 200"/>
              <a:gd name="T120" fmla="*/ 144 w 200"/>
              <a:gd name="T121" fmla="*/ 82 h 200"/>
              <a:gd name="T122" fmla="*/ 131 w 200"/>
              <a:gd name="T123" fmla="*/ 82 h 200"/>
              <a:gd name="T124" fmla="*/ 131 w 200"/>
              <a:gd name="T125" fmla="*/ 9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200">
                <a:moveTo>
                  <a:pt x="175" y="188"/>
                </a:moveTo>
                <a:cubicBezTo>
                  <a:pt x="175" y="50"/>
                  <a:pt x="175" y="50"/>
                  <a:pt x="175" y="50"/>
                </a:cubicBezTo>
                <a:cubicBezTo>
                  <a:pt x="175" y="44"/>
                  <a:pt x="169" y="38"/>
                  <a:pt x="162" y="38"/>
                </a:cubicBezTo>
                <a:cubicBezTo>
                  <a:pt x="137" y="38"/>
                  <a:pt x="137" y="38"/>
                  <a:pt x="137" y="38"/>
                </a:cubicBezTo>
                <a:cubicBezTo>
                  <a:pt x="137" y="13"/>
                  <a:pt x="137" y="13"/>
                  <a:pt x="137" y="13"/>
                </a:cubicBezTo>
                <a:cubicBezTo>
                  <a:pt x="137" y="6"/>
                  <a:pt x="132" y="0"/>
                  <a:pt x="125" y="0"/>
                </a:cubicBezTo>
                <a:cubicBezTo>
                  <a:pt x="37" y="0"/>
                  <a:pt x="37" y="0"/>
                  <a:pt x="37" y="0"/>
                </a:cubicBezTo>
                <a:cubicBezTo>
                  <a:pt x="31" y="0"/>
                  <a:pt x="25" y="6"/>
                  <a:pt x="25" y="13"/>
                </a:cubicBezTo>
                <a:cubicBezTo>
                  <a:pt x="25" y="188"/>
                  <a:pt x="25" y="188"/>
                  <a:pt x="25" y="188"/>
                </a:cubicBezTo>
                <a:cubicBezTo>
                  <a:pt x="0" y="188"/>
                  <a:pt x="0" y="188"/>
                  <a:pt x="0" y="188"/>
                </a:cubicBezTo>
                <a:cubicBezTo>
                  <a:pt x="0" y="200"/>
                  <a:pt x="0" y="200"/>
                  <a:pt x="0" y="200"/>
                </a:cubicBezTo>
                <a:cubicBezTo>
                  <a:pt x="200" y="200"/>
                  <a:pt x="200" y="200"/>
                  <a:pt x="200" y="200"/>
                </a:cubicBezTo>
                <a:cubicBezTo>
                  <a:pt x="200" y="188"/>
                  <a:pt x="200" y="188"/>
                  <a:pt x="200" y="188"/>
                </a:cubicBezTo>
                <a:lnTo>
                  <a:pt x="175" y="188"/>
                </a:lnTo>
                <a:close/>
                <a:moveTo>
                  <a:pt x="162" y="188"/>
                </a:moveTo>
                <a:cubicBezTo>
                  <a:pt x="37" y="188"/>
                  <a:pt x="37" y="188"/>
                  <a:pt x="37" y="188"/>
                </a:cubicBezTo>
                <a:cubicBezTo>
                  <a:pt x="37" y="13"/>
                  <a:pt x="37" y="13"/>
                  <a:pt x="37" y="13"/>
                </a:cubicBezTo>
                <a:cubicBezTo>
                  <a:pt x="125" y="13"/>
                  <a:pt x="125" y="13"/>
                  <a:pt x="125" y="13"/>
                </a:cubicBezTo>
                <a:cubicBezTo>
                  <a:pt x="125" y="38"/>
                  <a:pt x="125" y="38"/>
                  <a:pt x="125" y="38"/>
                </a:cubicBezTo>
                <a:cubicBezTo>
                  <a:pt x="125" y="50"/>
                  <a:pt x="125" y="50"/>
                  <a:pt x="125" y="50"/>
                </a:cubicBezTo>
                <a:cubicBezTo>
                  <a:pt x="137" y="50"/>
                  <a:pt x="137" y="50"/>
                  <a:pt x="137" y="50"/>
                </a:cubicBezTo>
                <a:cubicBezTo>
                  <a:pt x="162" y="50"/>
                  <a:pt x="162" y="50"/>
                  <a:pt x="162" y="50"/>
                </a:cubicBezTo>
                <a:lnTo>
                  <a:pt x="162" y="188"/>
                </a:lnTo>
                <a:close/>
                <a:moveTo>
                  <a:pt x="56" y="144"/>
                </a:moveTo>
                <a:cubicBezTo>
                  <a:pt x="69" y="144"/>
                  <a:pt x="69" y="144"/>
                  <a:pt x="69" y="144"/>
                </a:cubicBezTo>
                <a:cubicBezTo>
                  <a:pt x="69" y="132"/>
                  <a:pt x="69" y="132"/>
                  <a:pt x="69" y="132"/>
                </a:cubicBezTo>
                <a:cubicBezTo>
                  <a:pt x="56" y="132"/>
                  <a:pt x="56" y="132"/>
                  <a:pt x="56" y="132"/>
                </a:cubicBezTo>
                <a:lnTo>
                  <a:pt x="56" y="144"/>
                </a:lnTo>
                <a:close/>
                <a:moveTo>
                  <a:pt x="56" y="94"/>
                </a:moveTo>
                <a:cubicBezTo>
                  <a:pt x="69" y="94"/>
                  <a:pt x="69" y="94"/>
                  <a:pt x="69" y="94"/>
                </a:cubicBezTo>
                <a:cubicBezTo>
                  <a:pt x="69" y="82"/>
                  <a:pt x="69" y="82"/>
                  <a:pt x="69" y="82"/>
                </a:cubicBezTo>
                <a:cubicBezTo>
                  <a:pt x="56" y="82"/>
                  <a:pt x="56" y="82"/>
                  <a:pt x="56" y="82"/>
                </a:cubicBezTo>
                <a:lnTo>
                  <a:pt x="56" y="94"/>
                </a:lnTo>
                <a:close/>
                <a:moveTo>
                  <a:pt x="56" y="44"/>
                </a:moveTo>
                <a:cubicBezTo>
                  <a:pt x="69" y="44"/>
                  <a:pt x="69" y="44"/>
                  <a:pt x="69" y="44"/>
                </a:cubicBezTo>
                <a:cubicBezTo>
                  <a:pt x="69" y="32"/>
                  <a:pt x="69" y="32"/>
                  <a:pt x="69" y="32"/>
                </a:cubicBezTo>
                <a:cubicBezTo>
                  <a:pt x="56" y="32"/>
                  <a:pt x="56" y="32"/>
                  <a:pt x="56" y="32"/>
                </a:cubicBezTo>
                <a:lnTo>
                  <a:pt x="56" y="44"/>
                </a:lnTo>
                <a:close/>
                <a:moveTo>
                  <a:pt x="94" y="157"/>
                </a:moveTo>
                <a:cubicBezTo>
                  <a:pt x="106" y="157"/>
                  <a:pt x="106" y="157"/>
                  <a:pt x="106" y="157"/>
                </a:cubicBezTo>
                <a:cubicBezTo>
                  <a:pt x="106" y="132"/>
                  <a:pt x="106" y="132"/>
                  <a:pt x="106" y="132"/>
                </a:cubicBezTo>
                <a:cubicBezTo>
                  <a:pt x="94" y="132"/>
                  <a:pt x="94" y="132"/>
                  <a:pt x="94" y="132"/>
                </a:cubicBezTo>
                <a:lnTo>
                  <a:pt x="94" y="157"/>
                </a:lnTo>
                <a:close/>
                <a:moveTo>
                  <a:pt x="94" y="94"/>
                </a:moveTo>
                <a:cubicBezTo>
                  <a:pt x="106" y="94"/>
                  <a:pt x="106" y="94"/>
                  <a:pt x="106" y="94"/>
                </a:cubicBezTo>
                <a:cubicBezTo>
                  <a:pt x="106" y="82"/>
                  <a:pt x="106" y="82"/>
                  <a:pt x="106" y="82"/>
                </a:cubicBezTo>
                <a:cubicBezTo>
                  <a:pt x="94" y="82"/>
                  <a:pt x="94" y="82"/>
                  <a:pt x="94" y="82"/>
                </a:cubicBezTo>
                <a:lnTo>
                  <a:pt x="94" y="94"/>
                </a:lnTo>
                <a:close/>
                <a:moveTo>
                  <a:pt x="94" y="44"/>
                </a:moveTo>
                <a:cubicBezTo>
                  <a:pt x="106" y="44"/>
                  <a:pt x="106" y="44"/>
                  <a:pt x="106" y="44"/>
                </a:cubicBezTo>
                <a:cubicBezTo>
                  <a:pt x="106" y="32"/>
                  <a:pt x="106" y="32"/>
                  <a:pt x="106" y="32"/>
                </a:cubicBezTo>
                <a:cubicBezTo>
                  <a:pt x="94" y="32"/>
                  <a:pt x="94" y="32"/>
                  <a:pt x="94" y="32"/>
                </a:cubicBezTo>
                <a:lnTo>
                  <a:pt x="94" y="44"/>
                </a:lnTo>
                <a:close/>
                <a:moveTo>
                  <a:pt x="131" y="144"/>
                </a:moveTo>
                <a:cubicBezTo>
                  <a:pt x="144" y="144"/>
                  <a:pt x="144" y="144"/>
                  <a:pt x="144" y="144"/>
                </a:cubicBezTo>
                <a:cubicBezTo>
                  <a:pt x="144" y="132"/>
                  <a:pt x="144" y="132"/>
                  <a:pt x="144" y="132"/>
                </a:cubicBezTo>
                <a:cubicBezTo>
                  <a:pt x="131" y="132"/>
                  <a:pt x="131" y="132"/>
                  <a:pt x="131" y="132"/>
                </a:cubicBezTo>
                <a:lnTo>
                  <a:pt x="131" y="144"/>
                </a:lnTo>
                <a:close/>
                <a:moveTo>
                  <a:pt x="131" y="94"/>
                </a:moveTo>
                <a:cubicBezTo>
                  <a:pt x="144" y="94"/>
                  <a:pt x="144" y="94"/>
                  <a:pt x="144" y="94"/>
                </a:cubicBezTo>
                <a:cubicBezTo>
                  <a:pt x="144" y="82"/>
                  <a:pt x="144" y="82"/>
                  <a:pt x="144" y="82"/>
                </a:cubicBezTo>
                <a:cubicBezTo>
                  <a:pt x="131" y="82"/>
                  <a:pt x="131" y="82"/>
                  <a:pt x="131" y="82"/>
                </a:cubicBezTo>
                <a:lnTo>
                  <a:pt x="131" y="94"/>
                </a:lnTo>
                <a:close/>
              </a:path>
            </a:pathLst>
          </a:custGeom>
          <a:solidFill>
            <a:schemeClr val="tx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pic>
        <p:nvPicPr>
          <p:cNvPr id="13" name="Picture 6">
            <a:extLst>
              <a:ext uri="{FF2B5EF4-FFF2-40B4-BE49-F238E27FC236}">
                <a16:creationId xmlns:a16="http://schemas.microsoft.com/office/drawing/2014/main" id="{24126E12-1B4B-4231-B483-6C835190FE3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4191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58" name="Table 1458">
            <a:extLst>
              <a:ext uri="{FF2B5EF4-FFF2-40B4-BE49-F238E27FC236}">
                <a16:creationId xmlns:a16="http://schemas.microsoft.com/office/drawing/2014/main" id="{60C39B29-33EB-4619-B9F0-C6B4A940C694}"/>
              </a:ext>
            </a:extLst>
          </p:cNvPr>
          <p:cNvGraphicFramePr>
            <a:graphicFrameLocks noGrp="1"/>
          </p:cNvGraphicFramePr>
          <p:nvPr>
            <p:extLst>
              <p:ext uri="{D42A27DB-BD31-4B8C-83A1-F6EECF244321}">
                <p14:modId xmlns:p14="http://schemas.microsoft.com/office/powerpoint/2010/main" val="2064400640"/>
              </p:ext>
            </p:extLst>
          </p:nvPr>
        </p:nvGraphicFramePr>
        <p:xfrm>
          <a:off x="421240" y="1017609"/>
          <a:ext cx="11461351" cy="5530124"/>
        </p:xfrm>
        <a:graphic>
          <a:graphicData uri="http://schemas.openxmlformats.org/drawingml/2006/table">
            <a:tbl>
              <a:tblPr firstRow="1" bandRow="1">
                <a:tableStyleId>{5C22544A-7EE6-4342-B048-85BDC9FD1C3A}</a:tableStyleId>
              </a:tblPr>
              <a:tblGrid>
                <a:gridCol w="1931435">
                  <a:extLst>
                    <a:ext uri="{9D8B030D-6E8A-4147-A177-3AD203B41FA5}">
                      <a16:colId xmlns:a16="http://schemas.microsoft.com/office/drawing/2014/main" val="4181508016"/>
                    </a:ext>
                  </a:extLst>
                </a:gridCol>
                <a:gridCol w="2800350">
                  <a:extLst>
                    <a:ext uri="{9D8B030D-6E8A-4147-A177-3AD203B41FA5}">
                      <a16:colId xmlns:a16="http://schemas.microsoft.com/office/drawing/2014/main" val="955895013"/>
                    </a:ext>
                  </a:extLst>
                </a:gridCol>
                <a:gridCol w="3705225">
                  <a:extLst>
                    <a:ext uri="{9D8B030D-6E8A-4147-A177-3AD203B41FA5}">
                      <a16:colId xmlns:a16="http://schemas.microsoft.com/office/drawing/2014/main" val="2871067484"/>
                    </a:ext>
                  </a:extLst>
                </a:gridCol>
                <a:gridCol w="3024341">
                  <a:extLst>
                    <a:ext uri="{9D8B030D-6E8A-4147-A177-3AD203B41FA5}">
                      <a16:colId xmlns:a16="http://schemas.microsoft.com/office/drawing/2014/main" val="1623226663"/>
                    </a:ext>
                  </a:extLst>
                </a:gridCol>
              </a:tblGrid>
              <a:tr h="370840">
                <a:tc>
                  <a:txBody>
                    <a:bodyPr/>
                    <a:lstStyle/>
                    <a:p>
                      <a:pPr algn="ctr" rtl="0"/>
                      <a:r>
                        <a:rPr lang="lv-lv" sz="1600" dirty="0">
                          <a:solidFill>
                            <a:schemeClr val="tx1"/>
                          </a:solidFill>
                        </a:rPr>
                        <a:t>Kur </a:t>
                      </a:r>
                      <a:r>
                        <a:rPr lang="lv-LV" sz="1600" dirty="0">
                          <a:solidFill>
                            <a:schemeClr val="tx1"/>
                          </a:solidFill>
                        </a:rPr>
                        <a:t>jūs esat</a:t>
                      </a:r>
                      <a:r>
                        <a:rPr lang="lv-lv" sz="1600" dirty="0">
                          <a:solidFill>
                            <a:schemeClr val="tx1"/>
                          </a:solidFill>
                        </a:rPr>
                        <a:t>?</a:t>
                      </a:r>
                      <a:endParaRPr lang="en-GB" sz="1600" dirty="0">
                        <a:solidFill>
                          <a:schemeClr val="tx1"/>
                        </a:solidFill>
                      </a:endParaRPr>
                    </a:p>
                  </a:txBody>
                  <a:tcPr anchor="ctr">
                    <a:lnL w="6350" cap="flat" cmpd="sng" algn="ctr">
                      <a:noFill/>
                      <a:prstDash val="solid"/>
                      <a:round/>
                      <a:headEnd type="none" w="med" len="med"/>
                      <a:tailEnd type="none" w="med" len="med"/>
                    </a:lnL>
                    <a:lnR w="12700" cmpd="sng">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a:r>
                        <a:rPr lang="lv-lv" sz="1200"/>
                        <a:t>1. solis</a:t>
                      </a:r>
                      <a:endParaRPr lang="en-GB" sz="1200" dirty="0"/>
                    </a:p>
                  </a:txBody>
                  <a:tcPr anchor="ctr">
                    <a:lnL w="12700" cmpd="sng">
                      <a:noFill/>
                    </a:lnL>
                    <a:lnR w="6350" cap="flat" cmpd="sng" algn="ctr">
                      <a:noFill/>
                      <a:prstDash val="solid"/>
                      <a:round/>
                      <a:headEnd type="none" w="med" len="med"/>
                      <a:tailEnd type="none" w="med" len="med"/>
                    </a:lnR>
                    <a:lnB w="6350" cap="flat" cmpd="sng" algn="ctr">
                      <a:solidFill>
                        <a:schemeClr val="bg1">
                          <a:lumMod val="65000"/>
                        </a:schemeClr>
                      </a:solidFill>
                      <a:prstDash val="solid"/>
                      <a:round/>
                      <a:headEnd type="none" w="med" len="med"/>
                      <a:tailEnd type="none" w="med" len="med"/>
                    </a:lnB>
                    <a:solidFill>
                      <a:srgbClr val="3891A3"/>
                    </a:solidFill>
                  </a:tcPr>
                </a:tc>
                <a:tc>
                  <a:txBody>
                    <a:bodyPr/>
                    <a:lstStyle/>
                    <a:p>
                      <a:pPr algn="ctr" rtl="0"/>
                      <a:r>
                        <a:rPr lang="lv-lv" sz="1200"/>
                        <a:t>2. solis</a:t>
                      </a:r>
                      <a:endParaRPr lang="en-GB" sz="1200" dirty="0"/>
                    </a:p>
                  </a:txBody>
                  <a:tcPr>
                    <a:lnL w="6350" cap="flat" cmpd="sng" algn="ctr">
                      <a:noFill/>
                      <a:prstDash val="solid"/>
                      <a:round/>
                      <a:headEnd type="none" w="med" len="med"/>
                      <a:tailEnd type="none" w="med" len="med"/>
                    </a:lnL>
                    <a:solidFill>
                      <a:schemeClr val="bg1"/>
                    </a:solidFill>
                  </a:tcPr>
                </a:tc>
                <a:tc>
                  <a:txBody>
                    <a:bodyPr/>
                    <a:lstStyle/>
                    <a:p>
                      <a:pPr algn="ctr" rtl="0"/>
                      <a:r>
                        <a:rPr lang="lv-lv" sz="1200"/>
                        <a:t>3. solis</a:t>
                      </a:r>
                      <a:endParaRPr lang="en-GB" sz="1200" dirty="0"/>
                    </a:p>
                  </a:txBody>
                  <a:tcPr>
                    <a:solidFill>
                      <a:schemeClr val="bg1"/>
                    </a:solidFill>
                  </a:tcPr>
                </a:tc>
                <a:extLst>
                  <a:ext uri="{0D108BD9-81ED-4DB2-BD59-A6C34878D82A}">
                    <a16:rowId xmlns:a16="http://schemas.microsoft.com/office/drawing/2014/main" val="4162965518"/>
                  </a:ext>
                </a:extLst>
              </a:tr>
              <a:tr h="370840">
                <a:tc rowSpan="2">
                  <a:txBody>
                    <a:bodyPr/>
                    <a:lstStyle/>
                    <a:p>
                      <a:pPr algn="ctr" rtl="0"/>
                      <a:endParaRPr lang="lv-LV" sz="1000" dirty="0"/>
                    </a:p>
                    <a:p>
                      <a:pPr algn="ctr" rtl="0"/>
                      <a:endParaRPr lang="lv-LV" sz="1000" dirty="0"/>
                    </a:p>
                    <a:p>
                      <a:pPr algn="ctr" rtl="0"/>
                      <a:endParaRPr lang="lv-LV" sz="1000" dirty="0"/>
                    </a:p>
                    <a:p>
                      <a:pPr algn="ctr" rtl="0"/>
                      <a:endParaRPr lang="lv-LV" sz="1000" dirty="0"/>
                    </a:p>
                    <a:p>
                      <a:pPr marL="0" indent="0" algn="ctr" defTabSz="914400" rtl="0" eaLnBrk="1" latinLnBrk="0" hangingPunct="1">
                        <a:buFont typeface="Arial" panose="020B0604020202020204" pitchFamily="34" charset="0"/>
                        <a:buNone/>
                      </a:pPr>
                      <a:r>
                        <a:rPr lang="lv-lv" sz="1600" b="1" kern="1200" dirty="0">
                          <a:solidFill>
                            <a:srgbClr val="6BA439"/>
                          </a:solidFill>
                          <a:latin typeface="+mn-lt"/>
                          <a:ea typeface="+mn-ea"/>
                          <a:cs typeface="+mn-cs"/>
                        </a:rPr>
                        <a:t>Riski netika identificēti</a:t>
                      </a:r>
                      <a:endParaRPr lang="en-GB" sz="1200" b="1" kern="1200" dirty="0">
                        <a:solidFill>
                          <a:srgbClr val="6BA439"/>
                        </a:solidFill>
                        <a:latin typeface="+mn-lt"/>
                        <a:ea typeface="+mn-ea"/>
                        <a:cs typeface="+mn-cs"/>
                      </a:endParaRPr>
                    </a:p>
                  </a:txBody>
                  <a:tcPr>
                    <a:lnL w="6350" cap="flat" cmpd="sng" algn="ctr">
                      <a:solidFill>
                        <a:schemeClr val="bg1">
                          <a:lumMod val="65000"/>
                        </a:schemeClr>
                      </a:solid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rowSpan="2">
                  <a:txBody>
                    <a:bodyPr/>
                    <a:lstStyle/>
                    <a:p>
                      <a:pPr marL="171450" indent="-171450" rtl="0">
                        <a:buFont typeface="Arial" panose="020B0604020202020204" pitchFamily="34" charset="0"/>
                        <a:buChar char="•"/>
                      </a:pPr>
                      <a:endParaRPr lang="en-GB" sz="1000" dirty="0"/>
                    </a:p>
                    <a:p>
                      <a:pPr marL="171450" indent="-171450" rtl="0">
                        <a:buFont typeface="Arial" panose="020B0604020202020204" pitchFamily="34" charset="0"/>
                        <a:buChar char="•"/>
                      </a:pPr>
                      <a:endParaRPr lang="en-GB" sz="1000" dirty="0"/>
                    </a:p>
                    <a:p>
                      <a:pPr marL="0" indent="0" algn="ctr" rtl="0">
                        <a:buFont typeface="Arial" panose="020B0604020202020204" pitchFamily="34" charset="0"/>
                        <a:buNone/>
                      </a:pPr>
                      <a:r>
                        <a:rPr lang="lv-lv" sz="1400" b="1" dirty="0">
                          <a:solidFill>
                            <a:srgbClr val="6BA439"/>
                          </a:solidFill>
                        </a:rPr>
                        <a:t>Lab</a:t>
                      </a:r>
                      <a:r>
                        <a:rPr lang="lv-LV" sz="1400" b="1" dirty="0">
                          <a:solidFill>
                            <a:srgbClr val="6BA439"/>
                          </a:solidFill>
                        </a:rPr>
                        <a:t>s darbs</a:t>
                      </a:r>
                      <a:r>
                        <a:rPr lang="lv-lv" sz="1400" b="1" dirty="0">
                          <a:solidFill>
                            <a:srgbClr val="6BA439"/>
                          </a:solidFill>
                        </a:rPr>
                        <a:t>! </a:t>
                      </a:r>
                    </a:p>
                    <a:p>
                      <a:pPr marL="0" indent="0" algn="ctr" rtl="0">
                        <a:buFont typeface="Arial" panose="020B0604020202020204" pitchFamily="34" charset="0"/>
                        <a:buNone/>
                      </a:pPr>
                      <a:endParaRPr lang="en-GB" sz="1100" b="1" dirty="0">
                        <a:solidFill>
                          <a:srgbClr val="6BA439"/>
                        </a:solidFill>
                      </a:endParaRPr>
                    </a:p>
                    <a:p>
                      <a:pPr marL="0" indent="0" algn="ctr" rtl="0">
                        <a:buFont typeface="Arial" panose="020B0604020202020204" pitchFamily="34" charset="0"/>
                        <a:buNone/>
                      </a:pPr>
                      <a:r>
                        <a:rPr lang="lv-LV" sz="1000" kern="1200" dirty="0">
                          <a:solidFill>
                            <a:schemeClr val="dk1"/>
                          </a:solidFill>
                          <a:latin typeface="+mn-lt"/>
                          <a:ea typeface="+mn-ea"/>
                          <a:cs typeface="+mn-cs"/>
                        </a:rPr>
                        <a:t>Papildu īpaša rīcība nav nepieciešama.</a:t>
                      </a:r>
                      <a:r>
                        <a:rPr lang="lv-lv" sz="1000" kern="1200" dirty="0">
                          <a:solidFill>
                            <a:schemeClr val="dk1"/>
                          </a:solidFill>
                          <a:latin typeface="+mn-lt"/>
                          <a:ea typeface="+mn-ea"/>
                          <a:cs typeface="+mn-cs"/>
                        </a:rPr>
                        <a:t> Jūs regulāri </a:t>
                      </a:r>
                      <a:r>
                        <a:rPr lang="lv-LV" sz="1000" kern="1200" dirty="0">
                          <a:solidFill>
                            <a:schemeClr val="dk1"/>
                          </a:solidFill>
                          <a:latin typeface="+mn-lt"/>
                          <a:ea typeface="+mn-ea"/>
                          <a:cs typeface="+mn-cs"/>
                        </a:rPr>
                        <a:t>uzraudzīsiet</a:t>
                      </a:r>
                      <a:r>
                        <a:rPr lang="lv-lv" sz="1000" kern="1200" dirty="0">
                          <a:solidFill>
                            <a:schemeClr val="dk1"/>
                          </a:solidFill>
                          <a:latin typeface="+mn-lt"/>
                          <a:ea typeface="+mn-ea"/>
                          <a:cs typeface="+mn-cs"/>
                        </a:rPr>
                        <a:t> savus uzņēmējdarbības rādītājus, lai saglabātu modrību un būtu gatavi rīkoties, ja radīsies tāda nepieciešamība. </a:t>
                      </a:r>
                    </a:p>
                  </a:txBody>
                  <a:tcPr>
                    <a:lnL w="12700" cmpd="sng">
                      <a:noFill/>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rtl="0">
                        <a:buFont typeface="Arial" panose="020B0604020202020204" pitchFamily="34" charset="0"/>
                        <a:buChar char="•"/>
                      </a:pPr>
                      <a:endParaRPr lang="en-GB" sz="1000"/>
                    </a:p>
                    <a:p>
                      <a:pPr marL="171450" indent="-171450" rtl="0">
                        <a:buFont typeface="Arial" panose="020B0604020202020204" pitchFamily="34" charset="0"/>
                        <a:buChar char="•"/>
                      </a:pPr>
                      <a:endParaRPr lang="en-GB" sz="1000" dirty="0"/>
                    </a:p>
                    <a:p>
                      <a:pPr marL="171450" indent="-171450" rtl="0">
                        <a:buFont typeface="Arial" panose="020B0604020202020204" pitchFamily="34" charset="0"/>
                        <a:buChar char="•"/>
                      </a:pPr>
                      <a:endParaRPr lang="en-GB" sz="1000" dirty="0"/>
                    </a:p>
                    <a:p>
                      <a:pPr marL="171450" indent="-171450" rtl="0">
                        <a:buFont typeface="Arial" panose="020B0604020202020204" pitchFamily="34" charset="0"/>
                        <a:buChar char="•"/>
                      </a:pPr>
                      <a:endParaRPr lang="en-GB" sz="1000" dirty="0"/>
                    </a:p>
                    <a:p>
                      <a:pPr marL="171450" indent="-171450" rtl="0">
                        <a:buFont typeface="Arial" panose="020B0604020202020204" pitchFamily="34" charset="0"/>
                        <a:buChar char="•"/>
                      </a:pPr>
                      <a:endParaRPr lang="en-GB" sz="1000" dirty="0"/>
                    </a:p>
                    <a:p>
                      <a:pPr marL="171450" indent="-171450" rtl="0">
                        <a:buFont typeface="Arial" panose="020B0604020202020204" pitchFamily="34" charset="0"/>
                        <a:buChar char="•"/>
                      </a:pPr>
                      <a:endParaRPr lang="en-GB" sz="1000" dirty="0"/>
                    </a:p>
                    <a:p>
                      <a:pPr marL="171450" indent="-171450" rtl="0">
                        <a:buFont typeface="Arial" panose="020B0604020202020204" pitchFamily="34" charset="0"/>
                        <a:buChar char="•"/>
                      </a:pPr>
                      <a:endParaRPr lang="en-GB" sz="1000" dirty="0"/>
                    </a:p>
                    <a:p>
                      <a:pPr marL="171450" indent="-171450" rtl="0">
                        <a:buFont typeface="Arial" panose="020B0604020202020204" pitchFamily="34" charset="0"/>
                        <a:buChar char="•"/>
                      </a:pPr>
                      <a:endParaRPr lang="en-GB" sz="1000" dirty="0"/>
                    </a:p>
                    <a:p>
                      <a:pPr marL="0" indent="0" rtl="0">
                        <a:buFont typeface="Arial" panose="020B0604020202020204" pitchFamily="34" charset="0"/>
                        <a:buNone/>
                      </a:pPr>
                      <a:endParaRPr lang="en-GB" sz="1000" dirty="0"/>
                    </a:p>
                  </a:txBody>
                  <a:tcPr>
                    <a:lnL w="6350" cap="flat" cmpd="sng" algn="ctr">
                      <a:solidFill>
                        <a:schemeClr val="bg1">
                          <a:lumMod val="65000"/>
                        </a:schemeClr>
                      </a:solidFill>
                      <a:prstDash val="solid"/>
                      <a:round/>
                      <a:headEnd type="none" w="med" len="med"/>
                      <a:tailEnd type="none" w="med" len="med"/>
                    </a:lnL>
                    <a:lnB w="6350" cap="flat" cmpd="sng" algn="ctr">
                      <a:solidFill>
                        <a:schemeClr val="bg1">
                          <a:lumMod val="65000"/>
                        </a:schemeClr>
                      </a:solidFill>
                      <a:prstDash val="solid"/>
                      <a:round/>
                      <a:headEnd type="none" w="med" len="med"/>
                      <a:tailEnd type="none" w="med" len="med"/>
                    </a:lnB>
                    <a:noFill/>
                  </a:tcPr>
                </a:tc>
                <a:tc>
                  <a:txBody>
                    <a:bodyPr/>
                    <a:lstStyle/>
                    <a:p>
                      <a:pPr marL="0" indent="0" rtl="0">
                        <a:buFont typeface="Arial" panose="020B0604020202020204" pitchFamily="34" charset="0"/>
                        <a:buNone/>
                      </a:pPr>
                      <a:endParaRPr lang="en-GB" sz="1000" dirty="0"/>
                    </a:p>
                  </a:txBody>
                  <a:tcPr>
                    <a:lnB w="6350" cap="flat" cmpd="sng" algn="ctr">
                      <a:noFill/>
                      <a:prstDash val="solid"/>
                      <a:round/>
                      <a:headEnd type="none" w="med" len="med"/>
                      <a:tailEnd type="none" w="med" len="med"/>
                    </a:lnB>
                    <a:noFill/>
                  </a:tcPr>
                </a:tc>
                <a:extLst>
                  <a:ext uri="{0D108BD9-81ED-4DB2-BD59-A6C34878D82A}">
                    <a16:rowId xmlns:a16="http://schemas.microsoft.com/office/drawing/2014/main" val="2996766956"/>
                  </a:ext>
                </a:extLst>
              </a:tr>
              <a:tr h="370840">
                <a:tc vMerge="1">
                  <a:txBody>
                    <a:bodyPr/>
                    <a:lstStyle/>
                    <a:p>
                      <a:pPr rtl="0"/>
                      <a:endParaRPr lang="en-GB" sz="1000" dirty="0"/>
                    </a:p>
                  </a:txBody>
                  <a:tcPr>
                    <a:lnL w="6350" cap="flat" cmpd="sng" algn="ctr">
                      <a:solidFill>
                        <a:schemeClr val="bg1">
                          <a:lumMod val="65000"/>
                        </a:schemeClr>
                      </a:solidFill>
                      <a:prstDash val="solid"/>
                      <a:round/>
                      <a:headEnd type="none" w="med" len="med"/>
                      <a:tailEnd type="none" w="med" len="med"/>
                    </a:lnL>
                    <a:lnR w="12700" cmpd="sng">
                      <a:noFill/>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3000"/>
                      </a:schemeClr>
                    </a:solidFill>
                  </a:tcPr>
                </a:tc>
                <a:tc vMerge="1">
                  <a:txBody>
                    <a:bodyPr/>
                    <a:lstStyle/>
                    <a:p>
                      <a:pPr marL="171450" indent="-171450" rtl="0">
                        <a:buFont typeface="Arial" panose="020B0604020202020204" pitchFamily="34" charset="0"/>
                        <a:buChar char="•"/>
                      </a:pPr>
                      <a:endParaRPr lang="en-GB" sz="1000" dirty="0"/>
                    </a:p>
                  </a:txBody>
                  <a:tcP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3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1200" b="1" kern="1200">
                          <a:solidFill>
                            <a:schemeClr val="lt1"/>
                          </a:solidFill>
                          <a:latin typeface="+mn-lt"/>
                          <a:ea typeface="+mn-ea"/>
                          <a:cs typeface="+mn-cs"/>
                        </a:rPr>
                        <a:t>2. solis</a:t>
                      </a:r>
                      <a:endParaRPr lang="en-GB" sz="1200" b="1" kern="1200" dirty="0">
                        <a:solidFill>
                          <a:schemeClr val="lt1"/>
                        </a:solidFill>
                        <a:latin typeface="+mn-lt"/>
                        <a:ea typeface="+mn-ea"/>
                        <a:cs typeface="+mn-cs"/>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E57100"/>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1" kern="1200" dirty="0">
                        <a:solidFill>
                          <a:srgbClr val="E57100"/>
                        </a:solidFill>
                        <a:latin typeface="+mn-lt"/>
                        <a:ea typeface="+mn-ea"/>
                        <a:cs typeface="+mn-cs"/>
                      </a:endParaRPr>
                    </a:p>
                  </a:txBody>
                  <a:tcPr anchor="ctr">
                    <a:lnL w="6350" cap="flat" cmpd="sng" algn="ctr">
                      <a:solidFill>
                        <a:schemeClr val="bg1">
                          <a:lumMod val="65000"/>
                        </a:schemeClr>
                      </a:solid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2758972"/>
                  </a:ext>
                </a:extLst>
              </a:tr>
              <a:tr h="370840">
                <a:tc>
                  <a:txBody>
                    <a:bodyPr/>
                    <a:lstStyle/>
                    <a:p>
                      <a:pPr algn="ctr" rtl="0"/>
                      <a:endParaRPr lang="en-GB" sz="1000" dirty="0"/>
                    </a:p>
                  </a:txBody>
                  <a:tcPr>
                    <a:lnL w="635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171450" indent="-171450" rtl="0">
                        <a:buFont typeface="Arial" panose="020B0604020202020204" pitchFamily="34" charset="0"/>
                        <a:buChar char="•"/>
                      </a:pPr>
                      <a:endParaRPr lang="en-GB" sz="1000" dirty="0"/>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1100" b="1" kern="1200" dirty="0">
                          <a:solidFill>
                            <a:srgbClr val="E57100"/>
                          </a:solidFill>
                          <a:latin typeface="+mn-lt"/>
                          <a:ea typeface="+mn-ea"/>
                          <a:cs typeface="+mn-cs"/>
                        </a:rPr>
                        <a:t>Jūs saskaraties ar </a:t>
                      </a:r>
                      <a:r>
                        <a:rPr lang="lv-LV" sz="1100" b="1" kern="1200" dirty="0">
                          <a:solidFill>
                            <a:srgbClr val="E57100"/>
                          </a:solidFill>
                          <a:latin typeface="+mn-lt"/>
                          <a:ea typeface="+mn-ea"/>
                          <a:cs typeface="+mn-cs"/>
                        </a:rPr>
                        <a:t>finanšu grūtībām</a:t>
                      </a:r>
                      <a:r>
                        <a:rPr lang="lv-lv" sz="1100" b="1" kern="1200" dirty="0">
                          <a:solidFill>
                            <a:srgbClr val="E57100"/>
                          </a:solidFill>
                          <a:latin typeface="+mn-lt"/>
                          <a:ea typeface="+mn-ea"/>
                          <a:cs typeface="+mn-cs"/>
                        </a:rPr>
                        <a:t>, jārīkojas nekavējoties!</a:t>
                      </a:r>
                    </a:p>
                  </a:txBody>
                  <a:tcPr anchor="ctr">
                    <a:lnL w="12700" cmpd="sng">
                      <a:noFill/>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1" kern="1200" dirty="0">
                        <a:solidFill>
                          <a:srgbClr val="E57100"/>
                        </a:solidFill>
                        <a:latin typeface="+mn-lt"/>
                        <a:ea typeface="+mn-ea"/>
                        <a:cs typeface="+mn-cs"/>
                      </a:endParaRPr>
                    </a:p>
                  </a:txBody>
                  <a:tcPr anchor="ctr">
                    <a:lnL w="6350" cap="flat" cmpd="sng" algn="ctr">
                      <a:solidFill>
                        <a:schemeClr val="bg1">
                          <a:lumMod val="65000"/>
                        </a:schemeClr>
                      </a:solid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3153642"/>
                  </a:ext>
                </a:extLst>
              </a:tr>
              <a:tr h="137728">
                <a:tc>
                  <a:txBody>
                    <a:bodyPr/>
                    <a:lstStyle/>
                    <a:p>
                      <a:pPr marL="0" indent="0" algn="ctr" defTabSz="914400" rtl="0" eaLnBrk="1" latinLnBrk="0" hangingPunct="1">
                        <a:buFont typeface="Arial" panose="020B0604020202020204" pitchFamily="34" charset="0"/>
                        <a:buNone/>
                      </a:pPr>
                      <a:r>
                        <a:rPr lang="lv-lv" sz="1600" b="1" kern="1200" dirty="0">
                          <a:solidFill>
                            <a:srgbClr val="E57100"/>
                          </a:solidFill>
                          <a:latin typeface="+mn-lt"/>
                          <a:ea typeface="+mn-ea"/>
                          <a:cs typeface="+mn-cs"/>
                        </a:rPr>
                        <a:t>Uzmanību!</a:t>
                      </a:r>
                      <a:endParaRPr lang="en-GB" sz="1600" b="1" kern="1200" dirty="0">
                        <a:solidFill>
                          <a:srgbClr val="E57100"/>
                        </a:solidFill>
                        <a:latin typeface="+mn-lt"/>
                        <a:ea typeface="+mn-ea"/>
                        <a:cs typeface="+mn-cs"/>
                      </a:endParaRPr>
                    </a:p>
                  </a:txBody>
                  <a:tcPr>
                    <a:lnL w="635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171450" indent="-171450" rtl="0">
                        <a:buFont typeface="Arial" panose="020B0604020202020204" pitchFamily="34" charset="0"/>
                        <a:buChar char="•"/>
                      </a:pPr>
                      <a:endParaRPr lang="en-GB"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lv-lv" sz="1000" b="0" i="0" u="none" strike="noStrike" kern="0" cap="none" spc="0" normalizeH="0" noProof="0">
                          <a:ln>
                            <a:noFill/>
                          </a:ln>
                          <a:effectLst/>
                          <a:uLnTx/>
                          <a:uFillTx/>
                          <a:latin typeface="arial" panose="020B0604020202020204" pitchFamily="34" charset="0"/>
                          <a:cs typeface="Arial" panose="020B0604020202020204" pitchFamily="34" charset="0"/>
                        </a:rPr>
                        <a:t>Sāciet sarunas ar kreditoriem</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000" b="0" u="none" dirty="0"/>
                    </a:p>
                  </a:txBody>
                  <a:tcPr anchor="ctr">
                    <a:lnL w="12700" cmpd="sng">
                      <a:noFill/>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000" b="0" u="none" dirty="0"/>
                    </a:p>
                  </a:txBody>
                  <a:tcPr anchor="ctr">
                    <a:lnL w="635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76247634"/>
                  </a:ext>
                </a:extLst>
              </a:tr>
              <a:tr h="232726">
                <a:tc>
                  <a:txBody>
                    <a:bodyPr/>
                    <a:lstStyle/>
                    <a:p>
                      <a:pPr algn="ctr" rtl="0"/>
                      <a:endParaRPr lang="en-GB" sz="1000" dirty="0"/>
                    </a:p>
                  </a:txBody>
                  <a:tcPr>
                    <a:lnL w="635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171450" indent="-171450" rtl="0">
                        <a:buFont typeface="Arial" panose="020B0604020202020204" pitchFamily="34" charset="0"/>
                        <a:buChar char="•"/>
                      </a:pPr>
                      <a:endParaRPr lang="en-GB"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lv-lv" sz="1000" b="0" i="0" u="none" strike="noStrike" kern="0" cap="none" spc="0" normalizeH="0" noProof="0" dirty="0">
                          <a:ln>
                            <a:noFill/>
                          </a:ln>
                          <a:solidFill>
                            <a:schemeClr val="tx1"/>
                          </a:solidFill>
                          <a:effectLst/>
                          <a:uLnTx/>
                          <a:uFillTx/>
                          <a:latin typeface="arial" panose="020B0604020202020204" pitchFamily="34" charset="0"/>
                          <a:cs typeface="Arial" panose="020B0604020202020204" pitchFamily="34" charset="0"/>
                        </a:rPr>
                        <a:t>Veiciet aktīvas darbības, lai mazinātu riskus, izmantojot </a:t>
                      </a:r>
                      <a:r>
                        <a:rPr lang="lv-lv" sz="1000" b="0" i="0" u="none" strike="noStrike" kern="0" cap="none" spc="0" normalizeH="0" noProof="0" dirty="0">
                          <a:ln>
                            <a:noFill/>
                          </a:ln>
                          <a:solidFill>
                            <a:schemeClr val="tx1"/>
                          </a:solidFill>
                          <a:effectLst/>
                          <a:uLnTx/>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ĀTV</a:t>
                      </a:r>
                      <a:endParaRPr kumimoji="0" lang="en-GB" sz="1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0" u="none" dirty="0">
                        <a:solidFill>
                          <a:schemeClr val="tx1"/>
                        </a:solidFill>
                      </a:endParaRPr>
                    </a:p>
                  </a:txBody>
                  <a:tcPr anchor="ctr">
                    <a:lnL w="12700" cmpd="sng">
                      <a:noFill/>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alpha val="43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000" b="0" u="none" dirty="0"/>
                    </a:p>
                  </a:txBody>
                  <a:tcPr anchor="ctr">
                    <a:lnL w="635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7090457"/>
                  </a:ext>
                </a:extLst>
              </a:tr>
              <a:tr h="370840">
                <a:tc>
                  <a:txBody>
                    <a:bodyPr/>
                    <a:lstStyle/>
                    <a:p>
                      <a:pPr algn="ctr" rtl="0"/>
                      <a:endParaRPr lang="en-GB" sz="1000" dirty="0"/>
                    </a:p>
                  </a:txBody>
                  <a:tcPr>
                    <a:lnL w="6350" cap="flat" cmpd="sng" algn="ctr">
                      <a:solidFill>
                        <a:schemeClr val="bg1">
                          <a:lumMod val="65000"/>
                        </a:schemeClr>
                      </a:solidFill>
                      <a:prstDash val="solid"/>
                      <a:round/>
                      <a:headEnd type="none" w="med" len="med"/>
                      <a:tailEnd type="none" w="med" len="med"/>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3000"/>
                      </a:schemeClr>
                    </a:solidFill>
                  </a:tcPr>
                </a:tc>
                <a:tc>
                  <a:txBody>
                    <a:bodyPr/>
                    <a:lstStyle/>
                    <a:p>
                      <a:pPr marL="171450" indent="-171450" rtl="0">
                        <a:buFont typeface="Arial" panose="020B0604020202020204" pitchFamily="34" charset="0"/>
                        <a:buChar char="•"/>
                      </a:pPr>
                      <a:endParaRPr lang="en-GB" sz="1000" b="0" dirty="0"/>
                    </a:p>
                  </a:txBody>
                  <a:tcP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3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lv-lv" sz="1000" b="0" u="none" kern="0" dirty="0">
                          <a:solidFill>
                            <a:schemeClr val="tx1"/>
                          </a:solidFill>
                          <a:latin typeface="arial" panose="020B0604020202020204" pitchFamily="34" charset="0"/>
                          <a:cs typeface="Arial" panose="020B0604020202020204" pitchFamily="34" charset="0"/>
                        </a:rPr>
                        <a:t>Lai saglabātu savu uzņēmumu, apsveriet </a:t>
                      </a:r>
                      <a:r>
                        <a:rPr lang="lv-LV" sz="1000" b="0" u="none" kern="0" dirty="0">
                          <a:solidFill>
                            <a:schemeClr val="tx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formālās restrukturizācijas </a:t>
                      </a:r>
                      <a:r>
                        <a:rPr lang="lv-lv" sz="1000" b="0" u="none" kern="0" dirty="0">
                          <a:solidFill>
                            <a:schemeClr val="tx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iespējas,</a:t>
                      </a:r>
                      <a:endParaRPr kumimoji="0" lang="en-GB" sz="1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000" b="0" u="none" dirty="0">
                        <a:solidFill>
                          <a:schemeClr val="tx1"/>
                        </a:solidFill>
                      </a:endParaRPr>
                    </a:p>
                  </a:txBody>
                  <a:tcPr anchor="ctr">
                    <a:lnL w="12700" cmpd="sng">
                      <a:noFill/>
                    </a:lnL>
                    <a:lnR w="6350" cap="flat" cmpd="sng" algn="ctr">
                      <a:solidFill>
                        <a:schemeClr val="bg1">
                          <a:lumMod val="6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43000"/>
                      </a:schemeClr>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000" b="0" u="none" dirty="0"/>
                    </a:p>
                  </a:txBody>
                  <a:tcPr anchor="ctr">
                    <a:lnL w="6350" cap="flat" cmpd="sng" algn="ctr">
                      <a:solidFill>
                        <a:schemeClr val="bg1">
                          <a:lumMod val="65000"/>
                        </a:schemeClr>
                      </a:solidFill>
                      <a:prstDash val="solid"/>
                      <a:round/>
                      <a:headEnd type="none" w="med" len="med"/>
                      <a:tailEnd type="none" w="med" len="med"/>
                    </a:lnL>
                    <a:lnR w="12700" cmpd="sng">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1752549"/>
                  </a:ext>
                </a:extLst>
              </a:tr>
              <a:tr h="370840">
                <a:tc>
                  <a:txBody>
                    <a:bodyPr/>
                    <a:lstStyle/>
                    <a:p>
                      <a:pPr algn="ctr" rtl="0"/>
                      <a:endParaRPr lang="en-GB" sz="1000" dirty="0"/>
                    </a:p>
                  </a:txBody>
                  <a:tcPr>
                    <a:lnL w="635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171450" indent="-171450" rtl="0">
                        <a:buFont typeface="Arial" panose="020B0604020202020204" pitchFamily="34" charset="0"/>
                        <a:buChar char="•"/>
                      </a:pPr>
                      <a:endParaRPr lang="en-GB" sz="1000" b="0" dirty="0">
                        <a:solidFill>
                          <a:schemeClr val="tx1"/>
                        </a:solidFill>
                      </a:endParaRPr>
                    </a:p>
                  </a:txBody>
                  <a:tcPr>
                    <a:lnL w="12700" cmpd="sng">
                      <a:noFill/>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defTabSz="914400" rtl="0" eaLnBrk="1" fontAlgn="auto" latinLnBrk="0" hangingPunct="1">
                        <a:lnSpc>
                          <a:spcPct val="100000"/>
                        </a:lnSpc>
                        <a:spcBef>
                          <a:spcPts val="0"/>
                        </a:spcBef>
                        <a:spcAft>
                          <a:spcPts val="0"/>
                        </a:spcAft>
                        <a:buClrTx/>
                        <a:buSzTx/>
                        <a:buFont typeface="+mj-lt"/>
                        <a:buNone/>
                        <a:tabLst/>
                        <a:defRPr/>
                      </a:pPr>
                      <a:r>
                        <a:rPr lang="lv-lv" sz="1000" b="0" i="0" u="none" strike="noStrike" kern="0" cap="none" spc="0" normalizeH="0" noProof="0">
                          <a:ln>
                            <a:noFill/>
                          </a:ln>
                          <a:solidFill>
                            <a:schemeClr val="tx1"/>
                          </a:solidFill>
                          <a:effectLst/>
                          <a:uLnTx/>
                          <a:uFillTx/>
                          <a:latin typeface="arial" panose="020B0604020202020204" pitchFamily="34" charset="0"/>
                          <a:ea typeface="+mn-ea"/>
                          <a:cs typeface="Arial" panose="020B0604020202020204" pitchFamily="34" charset="0"/>
                        </a:rPr>
                        <a:t>Skaidras naudas iepludināšana / investora piesaiste / akūts risinājums</a:t>
                      </a:r>
                      <a:endParaRPr kumimoji="0" lang="en-GB" sz="10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mpd="sng">
                      <a:noFill/>
                    </a:lnL>
                    <a:lnR w="6350" cap="flat" cmpd="sng" algn="ctr">
                      <a:solidFill>
                        <a:schemeClr val="bg1">
                          <a:lumMod val="6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200" b="1" kern="1200">
                          <a:solidFill>
                            <a:schemeClr val="lt1"/>
                          </a:solidFill>
                          <a:latin typeface="+mn-lt"/>
                          <a:ea typeface="+mn-ea"/>
                          <a:cs typeface="+mn-cs"/>
                        </a:rPr>
                        <a:t>3. solis</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870B55"/>
                    </a:solidFill>
                  </a:tcPr>
                </a:tc>
                <a:extLst>
                  <a:ext uri="{0D108BD9-81ED-4DB2-BD59-A6C34878D82A}">
                    <a16:rowId xmlns:a16="http://schemas.microsoft.com/office/drawing/2014/main" val="3553981817"/>
                  </a:ext>
                </a:extLst>
              </a:tr>
              <a:tr h="370840">
                <a:tc>
                  <a:txBody>
                    <a:bodyPr/>
                    <a:lstStyle/>
                    <a:p>
                      <a:pPr marL="0" indent="0" algn="ctr" defTabSz="914400" rtl="0" eaLnBrk="1" latinLnBrk="0" hangingPunct="1">
                        <a:buFont typeface="Arial" panose="020B0604020202020204" pitchFamily="34" charset="0"/>
                        <a:buNone/>
                      </a:pPr>
                      <a:r>
                        <a:rPr lang="lv-lv" sz="1600" b="1" kern="1200" dirty="0">
                          <a:solidFill>
                            <a:srgbClr val="C00000"/>
                          </a:solidFill>
                          <a:latin typeface="+mn-lt"/>
                          <a:ea typeface="+mn-ea"/>
                          <a:cs typeface="+mn-cs"/>
                        </a:rPr>
                        <a:t>R</a:t>
                      </a:r>
                      <a:r>
                        <a:rPr lang="lv-LV" sz="1600" b="1" kern="1200" dirty="0">
                          <a:solidFill>
                            <a:srgbClr val="C00000"/>
                          </a:solidFill>
                          <a:latin typeface="+mn-lt"/>
                          <a:ea typeface="+mn-ea"/>
                          <a:cs typeface="+mn-cs"/>
                        </a:rPr>
                        <a:t>iskanti!</a:t>
                      </a:r>
                      <a:endParaRPr lang="en-GB" sz="1600" b="1" kern="1200" dirty="0">
                        <a:solidFill>
                          <a:srgbClr val="C00000"/>
                        </a:solidFill>
                        <a:latin typeface="+mn-lt"/>
                        <a:ea typeface="+mn-ea"/>
                        <a:cs typeface="+mn-cs"/>
                      </a:endParaRPr>
                    </a:p>
                  </a:txBody>
                  <a:tcPr>
                    <a:lnL w="6350" cap="flat" cmpd="sng" algn="ctr">
                      <a:solidFill>
                        <a:schemeClr val="bg1">
                          <a:lumMod val="6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indent="-171450" rtl="0">
                        <a:buFont typeface="Arial" panose="020B0604020202020204" pitchFamily="34" charset="0"/>
                        <a:buChar char="•"/>
                      </a:pPr>
                      <a:endParaRPr lang="en-GB"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1"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1100" b="1" kern="1200" dirty="0">
                          <a:solidFill>
                            <a:srgbClr val="990066"/>
                          </a:solidFill>
                          <a:latin typeface="+mn-lt"/>
                          <a:ea typeface="+mn-ea"/>
                          <a:cs typeface="+mn-cs"/>
                        </a:rPr>
                        <a:t>Diemžēl visi iespējamie risinājumi ir izsmelti un situāciju nav iespējams glābt. </a:t>
                      </a:r>
                      <a:r>
                        <a:rPr lang="lv-LV" sz="1100" b="1" kern="1200" dirty="0">
                          <a:solidFill>
                            <a:srgbClr val="990066"/>
                          </a:solidFill>
                          <a:latin typeface="+mn-lt"/>
                          <a:ea typeface="+mn-ea"/>
                          <a:cs typeface="+mn-cs"/>
                        </a:rPr>
                        <a:t>Jums</a:t>
                      </a:r>
                      <a:r>
                        <a:rPr lang="lv-lv" sz="1100" b="1" kern="1200" dirty="0">
                          <a:solidFill>
                            <a:srgbClr val="990066"/>
                          </a:solidFill>
                          <a:latin typeface="+mn-lt"/>
                          <a:ea typeface="+mn-ea"/>
                          <a:cs typeface="+mn-cs"/>
                        </a:rPr>
                        <a:t> jāiesniedz pieteikums</a:t>
                      </a:r>
                      <a:endParaRPr kumimoji="0" lang="en-GB" sz="1000" b="1"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mpd="sng">
                      <a:noFill/>
                    </a:lnL>
                    <a:lnR w="6350" cap="flat" cmpd="sng" algn="ctr">
                      <a:solidFill>
                        <a:schemeClr val="bg1">
                          <a:lumMod val="6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alpha val="16000"/>
                      </a:schemeClr>
                    </a:solidFill>
                  </a:tcPr>
                </a:tc>
                <a:extLst>
                  <a:ext uri="{0D108BD9-81ED-4DB2-BD59-A6C34878D82A}">
                    <a16:rowId xmlns:a16="http://schemas.microsoft.com/office/drawing/2014/main" val="1690245553"/>
                  </a:ext>
                </a:extLst>
              </a:tr>
              <a:tr h="622844">
                <a:tc>
                  <a:txBody>
                    <a:bodyPr/>
                    <a:lstStyle/>
                    <a:p>
                      <a:pPr algn="ctr" rtl="0"/>
                      <a:endParaRPr lang="en-GB" sz="1000" dirty="0"/>
                    </a:p>
                  </a:txBody>
                  <a:tcPr>
                    <a:lnL w="6350" cap="flat" cmpd="sng" algn="ctr">
                      <a:solidFill>
                        <a:schemeClr val="bg1">
                          <a:lumMod val="65000"/>
                        </a:schemeClr>
                      </a:solidFill>
                      <a:prstDash val="solid"/>
                      <a:round/>
                      <a:headEnd type="none" w="med" len="med"/>
                      <a:tailEnd type="none" w="med" len="med"/>
                    </a:lnL>
                    <a:lnR w="12700" cmpd="sng">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indent="-171450" rtl="0">
                        <a:buFont typeface="Arial" panose="020B0604020202020204" pitchFamily="34" charset="0"/>
                        <a:buChar char="•"/>
                      </a:pPr>
                      <a:endParaRPr lang="en-GB" sz="1000" dirty="0"/>
                    </a:p>
                  </a:txBody>
                  <a:tcPr>
                    <a:lnL w="12700" cmpd="sng">
                      <a:noFill/>
                    </a:lnL>
                    <a:lnR w="12700" cmpd="sng">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b="0" i="0" u="none" strike="noStrike" kern="0" cap="none" spc="0" normalizeH="0" baseline="0" dirty="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1000" b="0" i="0" u="none" strike="noStrike" kern="0" cap="none" spc="0" normalizeH="0" dirty="0">
                          <a:ln>
                            <a:noFill/>
                          </a:ln>
                          <a:solidFill>
                            <a:schemeClr val="tx1"/>
                          </a:solidFill>
                          <a:effectLst/>
                          <a:uLnTx/>
                          <a:uFillTx/>
                          <a:latin typeface="arial" panose="020B0604020202020204" pitchFamily="34" charset="0"/>
                          <a:ea typeface="+mn-ea"/>
                          <a:cs typeface="Arial" panose="020B0604020202020204" pitchFamily="34" charset="0"/>
                        </a:rPr>
                        <a:t> </a:t>
                      </a:r>
                      <a:r>
                        <a:rPr lang="lv-LV" sz="1000" b="0" i="0" u="none" strike="noStrike" kern="0" cap="none" spc="0" normalizeH="0" dirty="0">
                          <a:ln>
                            <a:noFill/>
                          </a:ln>
                          <a:solidFill>
                            <a:schemeClr val="tx1"/>
                          </a:solidFill>
                          <a:effectLst/>
                          <a:uLnTx/>
                          <a:uFillTx/>
                          <a:latin typeface="arial" panose="020B0604020202020204" pitchFamily="34" charset="0"/>
                          <a:ea typeface="+mn-ea"/>
                          <a:cs typeface="Arial" panose="020B0604020202020204" pitchFamily="34" charset="0"/>
                        </a:rPr>
                        <a:t>uzņēmuma maksātnespējas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v-LV" sz="1000" b="0" i="0" u="none" strike="noStrike" kern="0" cap="none" spc="0" normalizeH="0" dirty="0">
                          <a:ln>
                            <a:noFill/>
                          </a:ln>
                          <a:solidFill>
                            <a:schemeClr val="tx1"/>
                          </a:solidFill>
                          <a:effectLst/>
                          <a:uLnTx/>
                          <a:uFillTx/>
                          <a:latin typeface="arial" panose="020B0604020202020204" pitchFamily="34" charset="0"/>
                          <a:ea typeface="+mn-ea"/>
                          <a:cs typeface="Arial" panose="020B0604020202020204" pitchFamily="34" charset="0"/>
                        </a:rPr>
                        <a:t>process</a:t>
                      </a:r>
                      <a:endParaRPr kumimoji="0" lang="en-GB" sz="10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a:txBody>
                  <a:tcPr anchor="ctr">
                    <a:lnL w="12700" cmpd="sng">
                      <a:noFill/>
                    </a:lnL>
                    <a:lnR w="6350" cap="flat" cmpd="sng" algn="ctr">
                      <a:solidFill>
                        <a:schemeClr val="bg1">
                          <a:lumMod val="65000"/>
                        </a:schemeClr>
                      </a:solidFill>
                      <a:prstDash val="solid"/>
                      <a:round/>
                      <a:headEnd type="none" w="med" len="med"/>
                      <a:tailEnd type="none" w="med" len="med"/>
                    </a:lnR>
                    <a:lnT w="12700" cmpd="sng">
                      <a:noFill/>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16000"/>
                      </a:schemeClr>
                    </a:solidFill>
                  </a:tcPr>
                </a:tc>
                <a:extLst>
                  <a:ext uri="{0D108BD9-81ED-4DB2-BD59-A6C34878D82A}">
                    <a16:rowId xmlns:a16="http://schemas.microsoft.com/office/drawing/2014/main" val="1441320934"/>
                  </a:ext>
                </a:extLst>
              </a:tr>
            </a:tbl>
          </a:graphicData>
        </a:graphic>
      </p:graphicFrame>
      <p:sp>
        <p:nvSpPr>
          <p:cNvPr id="3" name="Slide Number Placeholder 2">
            <a:extLst>
              <a:ext uri="{FF2B5EF4-FFF2-40B4-BE49-F238E27FC236}">
                <a16:creationId xmlns:a16="http://schemas.microsoft.com/office/drawing/2014/main" id="{94DE601A-00D4-4CF4-B98A-AC62B0379001}"/>
              </a:ext>
            </a:extLst>
          </p:cNvPr>
          <p:cNvSpPr>
            <a:spLocks noGrp="1"/>
          </p:cNvSpPr>
          <p:nvPr>
            <p:ph type="sldNum" sz="quarter" idx="12"/>
          </p:nvPr>
        </p:nvSpPr>
        <p:spPr/>
        <p:txBody>
          <a:bodyPr rtlCol="0"/>
          <a:lstStyle/>
          <a:p>
            <a:pPr rtl="0"/>
            <a:fld id="{E81276B6-4034-4841-805E-541AB8384CBA}" type="slidenum">
              <a:rPr lang="en-GB" smtClean="0"/>
              <a:pPr rtl="0"/>
              <a:t>5</a:t>
            </a:fld>
            <a:endParaRPr lang="en-GB"/>
          </a:p>
        </p:txBody>
      </p:sp>
      <p:sp>
        <p:nvSpPr>
          <p:cNvPr id="5" name="Rectangle 4">
            <a:extLst>
              <a:ext uri="{FF2B5EF4-FFF2-40B4-BE49-F238E27FC236}">
                <a16:creationId xmlns:a16="http://schemas.microsoft.com/office/drawing/2014/main" id="{3551828C-90AB-4DF8-BE16-C1C3728533FE}"/>
              </a:ext>
            </a:extLst>
          </p:cNvPr>
          <p:cNvSpPr/>
          <p:nvPr/>
        </p:nvSpPr>
        <p:spPr>
          <a:xfrm>
            <a:off x="421240" y="6631640"/>
            <a:ext cx="10759070" cy="152671"/>
          </a:xfrm>
          <a:prstGeom prst="rect">
            <a:avLst/>
          </a:prstGeom>
        </p:spPr>
        <p:txBody>
          <a:bodyPr wrap="square" lIns="0" tIns="0" rIns="0" bIns="0" rtlCol="0">
            <a:spAutoFit/>
          </a:bodyPr>
          <a:lstStyle/>
          <a:p>
            <a:pPr rtl="0">
              <a:lnSpc>
                <a:spcPct val="107000"/>
              </a:lnSpc>
              <a:spcAft>
                <a:spcPts val="800"/>
              </a:spcAft>
            </a:pPr>
            <a:r>
              <a:rPr lang="lv-lv" sz="1000" dirty="0">
                <a:latin typeface="arial" panose="020B0604020202020204" pitchFamily="34" charset="0"/>
                <a:cs typeface="Arial" panose="020B0604020202020204" pitchFamily="34" charset="0"/>
              </a:rPr>
              <a:t>Vienkāršotais skaidrojums neatspoguļo visus iespējamos jautājumus. </a:t>
            </a:r>
            <a:r>
              <a:rPr lang="lv-LV" sz="1000" dirty="0">
                <a:latin typeface="arial" panose="020B0604020202020204" pitchFamily="34" charset="0"/>
                <a:cs typeface="Arial" panose="020B0604020202020204" pitchFamily="34" charset="0"/>
              </a:rPr>
              <a:t>Turpiniet lasīt</a:t>
            </a:r>
            <a:r>
              <a:rPr lang="lv-lv" sz="1000" dirty="0">
                <a:latin typeface="arial" panose="020B0604020202020204" pitchFamily="34" charset="0"/>
                <a:cs typeface="Arial" panose="020B0604020202020204" pitchFamily="34" charset="0"/>
              </a:rPr>
              <a:t>, lai iepazītos ar visu iespējamo </a:t>
            </a:r>
            <a:r>
              <a:rPr lang="lv-LV" sz="1000" dirty="0">
                <a:latin typeface="arial" panose="020B0604020202020204" pitchFamily="34" charset="0"/>
                <a:cs typeface="Arial" panose="020B0604020202020204" pitchFamily="34" charset="0"/>
              </a:rPr>
              <a:t>finanšu grūtību </a:t>
            </a:r>
            <a:r>
              <a:rPr lang="lv-lv" sz="1000" dirty="0">
                <a:latin typeface="arial" panose="020B0604020202020204" pitchFamily="34" charset="0"/>
                <a:cs typeface="Arial" panose="020B0604020202020204" pitchFamily="34" charset="0"/>
              </a:rPr>
              <a:t>novēršanas veidu aprakstu.   </a:t>
            </a:r>
          </a:p>
        </p:txBody>
      </p:sp>
      <p:sp>
        <p:nvSpPr>
          <p:cNvPr id="1454" name="Title 1">
            <a:extLst>
              <a:ext uri="{FF2B5EF4-FFF2-40B4-BE49-F238E27FC236}">
                <a16:creationId xmlns:a16="http://schemas.microsoft.com/office/drawing/2014/main" id="{4D059BB2-5712-4FAB-BAE4-4D1F69D406BA}"/>
              </a:ext>
            </a:extLst>
          </p:cNvPr>
          <p:cNvSpPr txBox="1">
            <a:spLocks/>
          </p:cNvSpPr>
          <p:nvPr/>
        </p:nvSpPr>
        <p:spPr>
          <a:xfrm>
            <a:off x="421240" y="333375"/>
            <a:ext cx="11362773" cy="350863"/>
          </a:xfrm>
          <a:prstGeom prst="rect">
            <a:avLst/>
          </a:prstGeom>
        </p:spPr>
        <p:txBody>
          <a:bodyPr vert="horz" lIns="0" tIns="0" rIns="0" bIns="0" rtlCol="0" anchor="ctr">
            <a:normAutofit fontScale="90000" lnSpcReduction="20000"/>
          </a:bodyPr>
          <a:lstStyle>
            <a:lvl1pPr algn="l" defTabSz="914400" rtl="0" eaLnBrk="1" latinLnBrk="0" hangingPunct="1">
              <a:lnSpc>
                <a:spcPct val="90000"/>
              </a:lnSpc>
              <a:spcBef>
                <a:spcPct val="0"/>
              </a:spcBef>
              <a:buNone/>
              <a:defRPr sz="4000" kern="1200">
                <a:solidFill>
                  <a:schemeClr val="tx1"/>
                </a:solidFill>
                <a:latin typeface="Georgia" panose="02040502050405020303" pitchFamily="18" charset="0"/>
                <a:ea typeface="+mj-ea"/>
                <a:cs typeface="Arial" panose="020B0604020202020204" pitchFamily="34" charset="0"/>
              </a:defRPr>
            </a:lvl1pPr>
          </a:lstStyle>
          <a:p>
            <a:pPr rtl="0"/>
            <a:r>
              <a:rPr lang="lv-lv" sz="3600" dirty="0"/>
              <a:t>Vienkāršots skaidrojums par finanšu grūtību risināšanu</a:t>
            </a:r>
            <a:endParaRPr lang="en-GB" sz="3600" dirty="0"/>
          </a:p>
        </p:txBody>
      </p:sp>
      <p:sp>
        <p:nvSpPr>
          <p:cNvPr id="1479" name="Rectangle 1478">
            <a:extLst>
              <a:ext uri="{FF2B5EF4-FFF2-40B4-BE49-F238E27FC236}">
                <a16:creationId xmlns:a16="http://schemas.microsoft.com/office/drawing/2014/main" id="{37B0F7C5-AD42-4E50-9FFE-E562FE1EB3CE}"/>
              </a:ext>
            </a:extLst>
          </p:cNvPr>
          <p:cNvSpPr/>
          <p:nvPr/>
        </p:nvSpPr>
        <p:spPr>
          <a:xfrm>
            <a:off x="5410200" y="1748992"/>
            <a:ext cx="3113009" cy="742950"/>
          </a:xfrm>
          <a:prstGeom prst="rect">
            <a:avLst/>
          </a:prstGeom>
          <a:solidFill>
            <a:schemeClr val="bg1">
              <a:lumMod val="95000"/>
            </a:schemeClr>
          </a:solidFill>
          <a:ln>
            <a:solidFill>
              <a:srgbClr val="6BA4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lv-LV" sz="1050" dirty="0">
                <a:solidFill>
                  <a:schemeClr val="tx1"/>
                </a:solidFill>
              </a:rPr>
              <a:t>I</a:t>
            </a:r>
            <a:r>
              <a:rPr lang="lv-lv" sz="1050" dirty="0">
                <a:solidFill>
                  <a:schemeClr val="tx1"/>
                </a:solidFill>
              </a:rPr>
              <a:t>zmantojiet pieejamos uzraudzības rīkus</a:t>
            </a:r>
            <a:r>
              <a:rPr lang="lv-LV" sz="1050" dirty="0">
                <a:solidFill>
                  <a:schemeClr val="tx1"/>
                </a:solidFill>
              </a:rPr>
              <a:t> ik ceturksni/ ik pusgadu</a:t>
            </a:r>
            <a:r>
              <a:rPr lang="lv-lv" sz="1050" dirty="0">
                <a:solidFill>
                  <a:schemeClr val="tx1"/>
                </a:solidFill>
              </a:rPr>
              <a:t>, lai kontrolētu situāciju</a:t>
            </a:r>
            <a:r>
              <a:rPr lang="lv-LV" sz="1050" dirty="0">
                <a:solidFill>
                  <a:schemeClr val="tx1"/>
                </a:solidFill>
              </a:rPr>
              <a:t> </a:t>
            </a:r>
            <a:endParaRPr lang="en-GB" sz="1050" dirty="0">
              <a:solidFill>
                <a:schemeClr val="tx1"/>
              </a:solidFill>
            </a:endParaRPr>
          </a:p>
        </p:txBody>
      </p:sp>
      <p:cxnSp>
        <p:nvCxnSpPr>
          <p:cNvPr id="1481" name="Straight Arrow Connector 1480">
            <a:extLst>
              <a:ext uri="{FF2B5EF4-FFF2-40B4-BE49-F238E27FC236}">
                <a16:creationId xmlns:a16="http://schemas.microsoft.com/office/drawing/2014/main" id="{9FBA042D-C22D-4899-BBF6-E3100A7848D9}"/>
              </a:ext>
            </a:extLst>
          </p:cNvPr>
          <p:cNvCxnSpPr>
            <a:cxnSpLocks/>
          </p:cNvCxnSpPr>
          <p:nvPr/>
        </p:nvCxnSpPr>
        <p:spPr>
          <a:xfrm flipH="1">
            <a:off x="5124450" y="2120467"/>
            <a:ext cx="285750" cy="0"/>
          </a:xfrm>
          <a:prstGeom prst="straightConnector1">
            <a:avLst/>
          </a:prstGeom>
          <a:ln w="12700">
            <a:solidFill>
              <a:srgbClr val="6BA43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93" name="Rectangle 1492">
            <a:extLst>
              <a:ext uri="{FF2B5EF4-FFF2-40B4-BE49-F238E27FC236}">
                <a16:creationId xmlns:a16="http://schemas.microsoft.com/office/drawing/2014/main" id="{64E52706-B234-42AA-9B6C-C046A5636750}"/>
              </a:ext>
            </a:extLst>
          </p:cNvPr>
          <p:cNvSpPr/>
          <p:nvPr/>
        </p:nvSpPr>
        <p:spPr>
          <a:xfrm>
            <a:off x="2345011" y="3429000"/>
            <a:ext cx="2360339" cy="725423"/>
          </a:xfrm>
          <a:prstGeom prst="rect">
            <a:avLst/>
          </a:prstGeom>
          <a:solidFill>
            <a:schemeClr val="bg1">
              <a:lumMod val="95000"/>
            </a:schemeClr>
          </a:solidFill>
          <a:ln>
            <a:solidFill>
              <a:srgbClr val="E57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lv-lv" sz="1000" dirty="0">
                <a:solidFill>
                  <a:schemeClr val="tx1"/>
                </a:solidFill>
              </a:rPr>
              <a:t>Ja ir iespējama vienošanās ar visiem kreditoriem par korekcijām finan</a:t>
            </a:r>
            <a:r>
              <a:rPr lang="lv-LV" sz="1000" dirty="0">
                <a:solidFill>
                  <a:schemeClr val="tx1"/>
                </a:solidFill>
              </a:rPr>
              <a:t>šu</a:t>
            </a:r>
            <a:r>
              <a:rPr lang="lv-lv" sz="1000" dirty="0">
                <a:solidFill>
                  <a:schemeClr val="tx1"/>
                </a:solidFill>
              </a:rPr>
              <a:t> </a:t>
            </a:r>
            <a:r>
              <a:rPr lang="lv-LV" sz="1000" dirty="0">
                <a:solidFill>
                  <a:schemeClr val="tx1"/>
                </a:solidFill>
              </a:rPr>
              <a:t>grūtību</a:t>
            </a:r>
            <a:r>
              <a:rPr lang="lv-lv" sz="1000" dirty="0">
                <a:solidFill>
                  <a:schemeClr val="tx1"/>
                </a:solidFill>
              </a:rPr>
              <a:t> dēļ, tiesa</a:t>
            </a:r>
            <a:r>
              <a:rPr lang="lv-LV" sz="1000" dirty="0">
                <a:solidFill>
                  <a:schemeClr val="tx1"/>
                </a:solidFill>
              </a:rPr>
              <a:t>s iesaiste nav nepieciešama</a:t>
            </a:r>
            <a:endParaRPr lang="en-GB" sz="1000" dirty="0">
              <a:solidFill>
                <a:schemeClr val="tx1"/>
              </a:solidFill>
            </a:endParaRPr>
          </a:p>
        </p:txBody>
      </p:sp>
      <p:cxnSp>
        <p:nvCxnSpPr>
          <p:cNvPr id="1495" name="Straight Arrow Connector 1494">
            <a:extLst>
              <a:ext uri="{FF2B5EF4-FFF2-40B4-BE49-F238E27FC236}">
                <a16:creationId xmlns:a16="http://schemas.microsoft.com/office/drawing/2014/main" id="{F984855E-9D01-4E7D-991C-995208B43094}"/>
              </a:ext>
            </a:extLst>
          </p:cNvPr>
          <p:cNvCxnSpPr>
            <a:cxnSpLocks/>
          </p:cNvCxnSpPr>
          <p:nvPr/>
        </p:nvCxnSpPr>
        <p:spPr>
          <a:xfrm flipH="1">
            <a:off x="4705350" y="3904168"/>
            <a:ext cx="212482" cy="0"/>
          </a:xfrm>
          <a:prstGeom prst="straightConnector1">
            <a:avLst/>
          </a:prstGeom>
          <a:ln w="12700">
            <a:solidFill>
              <a:srgbClr val="E571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508" name="Rectangle 1507">
            <a:extLst>
              <a:ext uri="{FF2B5EF4-FFF2-40B4-BE49-F238E27FC236}">
                <a16:creationId xmlns:a16="http://schemas.microsoft.com/office/drawing/2014/main" id="{6816A4D5-6BA5-482D-BD4B-6DB2009C87AE}"/>
              </a:ext>
            </a:extLst>
          </p:cNvPr>
          <p:cNvSpPr/>
          <p:nvPr/>
        </p:nvSpPr>
        <p:spPr>
          <a:xfrm>
            <a:off x="2345011" y="4303550"/>
            <a:ext cx="2360339" cy="335315"/>
          </a:xfrm>
          <a:prstGeom prst="rect">
            <a:avLst/>
          </a:prstGeom>
          <a:solidFill>
            <a:schemeClr val="bg1">
              <a:lumMod val="95000"/>
            </a:schemeClr>
          </a:solidFill>
          <a:ln>
            <a:solidFill>
              <a:srgbClr val="E57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lv-lv" sz="1000" dirty="0">
                <a:solidFill>
                  <a:schemeClr val="tx1"/>
                </a:solidFill>
              </a:rPr>
              <a:t>Ja vienošanās nav iespējama, izmēģiniet formālu TAP vai ĀTAP restrukturizāciju</a:t>
            </a:r>
            <a:endParaRPr lang="en-GB" sz="1000" dirty="0">
              <a:solidFill>
                <a:schemeClr val="tx1"/>
              </a:solidFill>
            </a:endParaRPr>
          </a:p>
        </p:txBody>
      </p:sp>
      <p:cxnSp>
        <p:nvCxnSpPr>
          <p:cNvPr id="1509" name="Straight Arrow Connector 1508">
            <a:extLst>
              <a:ext uri="{FF2B5EF4-FFF2-40B4-BE49-F238E27FC236}">
                <a16:creationId xmlns:a16="http://schemas.microsoft.com/office/drawing/2014/main" id="{6FDF4B6B-985F-4F7E-94A5-3F1422828959}"/>
              </a:ext>
            </a:extLst>
          </p:cNvPr>
          <p:cNvCxnSpPr>
            <a:cxnSpLocks/>
            <a:endCxn id="1508" idx="3"/>
          </p:cNvCxnSpPr>
          <p:nvPr/>
        </p:nvCxnSpPr>
        <p:spPr>
          <a:xfrm flipH="1" flipV="1">
            <a:off x="4705350" y="4471208"/>
            <a:ext cx="411950" cy="4908"/>
          </a:xfrm>
          <a:prstGeom prst="straightConnector1">
            <a:avLst/>
          </a:prstGeom>
          <a:ln w="12700">
            <a:solidFill>
              <a:srgbClr val="E571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14" name="Rectangle 1513">
            <a:extLst>
              <a:ext uri="{FF2B5EF4-FFF2-40B4-BE49-F238E27FC236}">
                <a16:creationId xmlns:a16="http://schemas.microsoft.com/office/drawing/2014/main" id="{299C75E8-CEC8-4934-BB2D-53ABDE831D96}"/>
              </a:ext>
            </a:extLst>
          </p:cNvPr>
          <p:cNvSpPr/>
          <p:nvPr/>
        </p:nvSpPr>
        <p:spPr>
          <a:xfrm>
            <a:off x="5133975" y="3543092"/>
            <a:ext cx="2286000" cy="256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15" name="Rectangle 1514">
            <a:extLst>
              <a:ext uri="{FF2B5EF4-FFF2-40B4-BE49-F238E27FC236}">
                <a16:creationId xmlns:a16="http://schemas.microsoft.com/office/drawing/2014/main" id="{3095F5CB-F669-4558-9D0A-AF779A10611B}"/>
              </a:ext>
            </a:extLst>
          </p:cNvPr>
          <p:cNvSpPr/>
          <p:nvPr/>
        </p:nvSpPr>
        <p:spPr>
          <a:xfrm>
            <a:off x="5133975" y="3994315"/>
            <a:ext cx="2286000" cy="256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520" name="Rectangle 1519">
            <a:extLst>
              <a:ext uri="{FF2B5EF4-FFF2-40B4-BE49-F238E27FC236}">
                <a16:creationId xmlns:a16="http://schemas.microsoft.com/office/drawing/2014/main" id="{40F04402-2B1A-4352-B0A7-77C5A206550F}"/>
              </a:ext>
            </a:extLst>
          </p:cNvPr>
          <p:cNvSpPr/>
          <p:nvPr/>
        </p:nvSpPr>
        <p:spPr>
          <a:xfrm>
            <a:off x="5133975" y="3571119"/>
            <a:ext cx="2286000" cy="2566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cxnSp>
        <p:nvCxnSpPr>
          <p:cNvPr id="1522" name="Connector: Elbow 1521">
            <a:extLst>
              <a:ext uri="{FF2B5EF4-FFF2-40B4-BE49-F238E27FC236}">
                <a16:creationId xmlns:a16="http://schemas.microsoft.com/office/drawing/2014/main" id="{A6AB4F03-D4E7-4DDF-BCB3-A7B24374A8A2}"/>
              </a:ext>
            </a:extLst>
          </p:cNvPr>
          <p:cNvCxnSpPr>
            <a:stCxn id="1520" idx="1"/>
            <a:endCxn id="1515" idx="1"/>
          </p:cNvCxnSpPr>
          <p:nvPr/>
        </p:nvCxnSpPr>
        <p:spPr>
          <a:xfrm rot="10800000" flipV="1">
            <a:off x="5133975" y="3699435"/>
            <a:ext cx="12700" cy="423196"/>
          </a:xfrm>
          <a:prstGeom prst="bentConnector3">
            <a:avLst>
              <a:gd name="adj1" fmla="val 1800000"/>
            </a:avLst>
          </a:prstGeom>
          <a:ln w="12700">
            <a:solidFill>
              <a:srgbClr val="E571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532" name="Rectangle 1531">
            <a:extLst>
              <a:ext uri="{FF2B5EF4-FFF2-40B4-BE49-F238E27FC236}">
                <a16:creationId xmlns:a16="http://schemas.microsoft.com/office/drawing/2014/main" id="{F81BCA71-1F97-4127-8DF4-B5C213248878}"/>
              </a:ext>
            </a:extLst>
          </p:cNvPr>
          <p:cNvSpPr/>
          <p:nvPr/>
        </p:nvSpPr>
        <p:spPr>
          <a:xfrm>
            <a:off x="5267325" y="5465162"/>
            <a:ext cx="3113009" cy="924231"/>
          </a:xfrm>
          <a:prstGeom prst="rect">
            <a:avLst/>
          </a:prstGeom>
          <a:solidFill>
            <a:schemeClr val="bg1">
              <a:lumMod val="95000"/>
            </a:schemeClr>
          </a:solidFill>
          <a:ln>
            <a:solidFill>
              <a:srgbClr val="99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000" dirty="0">
                <a:solidFill>
                  <a:schemeClr val="tx1"/>
                </a:solidFill>
              </a:rPr>
              <a:t>Saskaņā ar pašreizējo tiesisko regulējumu, ja parāda </a:t>
            </a:r>
            <a:r>
              <a:rPr lang="lv-LV" sz="1000" dirty="0">
                <a:solidFill>
                  <a:schemeClr val="tx1"/>
                </a:solidFill>
              </a:rPr>
              <a:t>restrukturizācijas </a:t>
            </a:r>
            <a:r>
              <a:rPr lang="lv-lv" sz="1000" dirty="0">
                <a:solidFill>
                  <a:schemeClr val="tx1"/>
                </a:solidFill>
              </a:rPr>
              <a:t>centieni (tostarp TAP/ĀTAP) ir neveiksmīgi (un ja ir pamats maksātnespēja</a:t>
            </a:r>
            <a:r>
              <a:rPr lang="lv-LV" sz="1000" dirty="0">
                <a:solidFill>
                  <a:schemeClr val="tx1"/>
                </a:solidFill>
              </a:rPr>
              <a:t>s procesam</a:t>
            </a:r>
            <a:r>
              <a:rPr lang="lv-lv" sz="1000" dirty="0">
                <a:solidFill>
                  <a:schemeClr val="tx1"/>
                </a:solidFill>
              </a:rPr>
              <a:t>), parādniekiem jāiesniedz pieteikums uzņēmuma </a:t>
            </a:r>
            <a:r>
              <a:rPr lang="lv-LV" sz="1000" dirty="0">
                <a:solidFill>
                  <a:schemeClr val="tx1"/>
                </a:solidFill>
              </a:rPr>
              <a:t>maksātnespējas procesa pasludināšanai</a:t>
            </a:r>
            <a:r>
              <a:rPr lang="lv-lv" sz="1000" dirty="0">
                <a:solidFill>
                  <a:schemeClr val="tx1"/>
                </a:solidFill>
              </a:rPr>
              <a:t>.</a:t>
            </a:r>
          </a:p>
        </p:txBody>
      </p:sp>
      <p:cxnSp>
        <p:nvCxnSpPr>
          <p:cNvPr id="1533" name="Straight Arrow Connector 1532">
            <a:extLst>
              <a:ext uri="{FF2B5EF4-FFF2-40B4-BE49-F238E27FC236}">
                <a16:creationId xmlns:a16="http://schemas.microsoft.com/office/drawing/2014/main" id="{D7E63325-202C-4541-A42F-90558DE82B7B}"/>
              </a:ext>
            </a:extLst>
          </p:cNvPr>
          <p:cNvCxnSpPr>
            <a:cxnSpLocks/>
          </p:cNvCxnSpPr>
          <p:nvPr/>
        </p:nvCxnSpPr>
        <p:spPr>
          <a:xfrm flipH="1">
            <a:off x="8380334" y="6304681"/>
            <a:ext cx="1077991" cy="0"/>
          </a:xfrm>
          <a:prstGeom prst="straightConnector1">
            <a:avLst/>
          </a:prstGeom>
          <a:ln w="12700">
            <a:solidFill>
              <a:srgbClr val="990066"/>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318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B6BA4B9-DDAE-4050-8A78-A05D40385BCB}"/>
              </a:ext>
            </a:extLst>
          </p:cNvPr>
          <p:cNvGraphicFramePr>
            <a:graphicFrameLocks noChangeAspect="1"/>
          </p:cNvGraphicFramePr>
          <p:nvPr>
            <p:custDataLst>
              <p:tags r:id="rId2"/>
            </p:custDataLst>
            <p:extLst>
              <p:ext uri="{D42A27DB-BD31-4B8C-83A1-F6EECF244321}">
                <p14:modId xmlns:p14="http://schemas.microsoft.com/office/powerpoint/2010/main" val="9710514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2" name="think-cell Slide" r:id="rId4" imgW="494" imgH="494" progId="TCLayout.ActiveDocument.1">
                  <p:embed/>
                </p:oleObj>
              </mc:Choice>
              <mc:Fallback>
                <p:oleObj name="think-cell Slide" r:id="rId4" imgW="494" imgH="494" progId="TCLayout.ActiveDocument.1">
                  <p:embed/>
                  <p:pic>
                    <p:nvPicPr>
                      <p:cNvPr id="2" name="Object 1" hidden="1">
                        <a:extLst>
                          <a:ext uri="{FF2B5EF4-FFF2-40B4-BE49-F238E27FC236}">
                            <a16:creationId xmlns:a16="http://schemas.microsoft.com/office/drawing/2014/main" id="{8B6BA4B9-DDAE-4050-8A78-A05D40385B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114E7C5C-9657-4ABD-8407-7AF27D19327C}"/>
              </a:ext>
            </a:extLst>
          </p:cNvPr>
          <p:cNvSpPr/>
          <p:nvPr/>
        </p:nvSpPr>
        <p:spPr>
          <a:xfrm>
            <a:off x="3469758" y="2349500"/>
            <a:ext cx="8722242" cy="12030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72000" rtlCol="0" anchor="ctr"/>
          <a:lstStyle/>
          <a:p>
            <a:pPr rtl="0" fontAlgn="ctr"/>
            <a:r>
              <a:rPr lang="lv-lv" sz="3200" b="1" dirty="0">
                <a:solidFill>
                  <a:schemeClr val="tx1"/>
                </a:solidFill>
                <a:latin typeface="arial" panose="020B0604020202020204" pitchFamily="34" charset="0"/>
                <a:cs typeface="Arial" panose="020B0604020202020204" pitchFamily="34" charset="0"/>
              </a:rPr>
              <a:t>Finan</a:t>
            </a:r>
            <a:r>
              <a:rPr lang="lv-LV" sz="3200" b="1" dirty="0">
                <a:solidFill>
                  <a:schemeClr val="tx1"/>
                </a:solidFill>
                <a:latin typeface="arial" panose="020B0604020202020204" pitchFamily="34" charset="0"/>
                <a:cs typeface="Arial" panose="020B0604020202020204" pitchFamily="34" charset="0"/>
              </a:rPr>
              <a:t>šu</a:t>
            </a:r>
            <a:r>
              <a:rPr lang="lv-lv" sz="3200" b="1" dirty="0">
                <a:solidFill>
                  <a:schemeClr val="tx1"/>
                </a:solidFill>
                <a:latin typeface="arial" panose="020B0604020202020204" pitchFamily="34" charset="0"/>
                <a:cs typeface="Arial" panose="020B0604020202020204" pitchFamily="34" charset="0"/>
              </a:rPr>
              <a:t> </a:t>
            </a:r>
            <a:r>
              <a:rPr lang="lv-LV" sz="3200" b="1" dirty="0">
                <a:solidFill>
                  <a:schemeClr val="tx1"/>
                </a:solidFill>
                <a:latin typeface="arial" panose="020B0604020202020204" pitchFamily="34" charset="0"/>
                <a:cs typeface="Arial" panose="020B0604020202020204" pitchFamily="34" charset="0"/>
              </a:rPr>
              <a:t>grūtību</a:t>
            </a:r>
            <a:r>
              <a:rPr lang="lv-lv" sz="3200" b="1" dirty="0">
                <a:solidFill>
                  <a:schemeClr val="tx1"/>
                </a:solidFill>
                <a:latin typeface="arial" panose="020B0604020202020204" pitchFamily="34" charset="0"/>
                <a:cs typeface="Arial" panose="020B0604020202020204" pitchFamily="34" charset="0"/>
              </a:rPr>
              <a:t> </a:t>
            </a:r>
            <a:br>
              <a:rPr lang="en-US" sz="3200" b="1" dirty="0">
                <a:solidFill>
                  <a:schemeClr val="tx1"/>
                </a:solidFill>
                <a:latin typeface="arial" panose="020B0604020202020204" pitchFamily="34" charset="0"/>
                <a:cs typeface="Arial" panose="020B0604020202020204" pitchFamily="34" charset="0"/>
              </a:rPr>
            </a:br>
            <a:r>
              <a:rPr lang="lv-lv" sz="3200" b="1" dirty="0">
                <a:solidFill>
                  <a:schemeClr val="tx1"/>
                </a:solidFill>
                <a:latin typeface="arial" panose="020B0604020202020204" pitchFamily="34" charset="0"/>
                <a:cs typeface="Arial" panose="020B0604020202020204" pitchFamily="34" charset="0"/>
              </a:rPr>
              <a:t>identificēšana</a:t>
            </a:r>
            <a:endParaRPr lang="en-GB" sz="3200" b="1" dirty="0">
              <a:solidFill>
                <a:schemeClr val="tx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2D2C23D-494D-45E2-986A-0C16326A8121}"/>
              </a:ext>
            </a:extLst>
          </p:cNvPr>
          <p:cNvSpPr/>
          <p:nvPr/>
        </p:nvSpPr>
        <p:spPr>
          <a:xfrm>
            <a:off x="0" y="0"/>
            <a:ext cx="3151188" cy="6858000"/>
          </a:xfrm>
          <a:prstGeom prst="rect">
            <a:avLst/>
          </a:prstGeom>
          <a:solidFill>
            <a:srgbClr val="99006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96000" tIns="0" rIns="0" bIns="1116000" rtlCol="0" anchor="ctr"/>
          <a:lstStyle/>
          <a:p>
            <a:pPr rtl="0"/>
            <a:r>
              <a:rPr lang="lv-lv" sz="6000" b="1">
                <a:latin typeface="arial" panose="020B0604020202020204" pitchFamily="34" charset="0"/>
                <a:cs typeface="Arial" panose="020B0604020202020204" pitchFamily="34" charset="0"/>
              </a:rPr>
              <a:t>1. solis</a:t>
            </a:r>
            <a:endParaRPr lang="en-GB" sz="6000" b="1" dirty="0">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D686D668-E468-4D9E-B7DF-273930B5C022}"/>
              </a:ext>
            </a:extLst>
          </p:cNvPr>
          <p:cNvCxnSpPr>
            <a:cxnSpLocks/>
          </p:cNvCxnSpPr>
          <p:nvPr/>
        </p:nvCxnSpPr>
        <p:spPr>
          <a:xfrm flipH="1">
            <a:off x="0" y="3531305"/>
            <a:ext cx="314744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C46E71-015D-48F7-8809-0FC2CE2DAF79}"/>
              </a:ext>
            </a:extLst>
          </p:cNvPr>
          <p:cNvCxnSpPr>
            <a:cxnSpLocks/>
          </p:cNvCxnSpPr>
          <p:nvPr/>
        </p:nvCxnSpPr>
        <p:spPr>
          <a:xfrm flipH="1">
            <a:off x="0" y="2349500"/>
            <a:ext cx="314744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542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EBCDB9B-34F6-4B0E-A79A-FD608A9ECACB}"/>
              </a:ext>
            </a:extLst>
          </p:cNvPr>
          <p:cNvGraphicFramePr>
            <a:graphicFrameLocks noChangeAspect="1"/>
          </p:cNvGraphicFramePr>
          <p:nvPr>
            <p:custDataLst>
              <p:tags r:id="rId2"/>
            </p:custDataLst>
            <p:extLst>
              <p:ext uri="{D42A27DB-BD31-4B8C-83A1-F6EECF244321}">
                <p14:modId xmlns:p14="http://schemas.microsoft.com/office/powerpoint/2010/main" val="66812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6" name="think-cell Slide" r:id="rId6" imgW="494" imgH="494" progId="TCLayout.ActiveDocument.1">
                  <p:embed/>
                </p:oleObj>
              </mc:Choice>
              <mc:Fallback>
                <p:oleObj name="think-cell Slide" r:id="rId6" imgW="494" imgH="494" progId="TCLayout.ActiveDocument.1">
                  <p:embed/>
                  <p:pic>
                    <p:nvPicPr>
                      <p:cNvPr id="6" name="Object 5" hidden="1">
                        <a:extLst>
                          <a:ext uri="{FF2B5EF4-FFF2-40B4-BE49-F238E27FC236}">
                            <a16:creationId xmlns:a16="http://schemas.microsoft.com/office/drawing/2014/main" id="{FEBCDB9B-34F6-4B0E-A79A-FD608A9ECAC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B65388B2-6AAD-4ECF-A6CB-250CD927E7D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Title 2">
            <a:extLst>
              <a:ext uri="{FF2B5EF4-FFF2-40B4-BE49-F238E27FC236}">
                <a16:creationId xmlns:a16="http://schemas.microsoft.com/office/drawing/2014/main" id="{A0FD01F3-2FB8-4CF4-8184-3AE309957EF0}"/>
              </a:ext>
            </a:extLst>
          </p:cNvPr>
          <p:cNvSpPr>
            <a:spLocks noGrp="1"/>
          </p:cNvSpPr>
          <p:nvPr>
            <p:ph type="title"/>
          </p:nvPr>
        </p:nvSpPr>
        <p:spPr/>
        <p:txBody>
          <a:bodyPr rtlCol="0"/>
          <a:lstStyle/>
          <a:p>
            <a:pPr lvl="0" rtl="0"/>
            <a:r>
              <a:rPr lang="lv-lv" dirty="0">
                <a:sym typeface="Arial"/>
              </a:rPr>
              <a:t>1. stadija: Kā citi </a:t>
            </a:r>
            <a:r>
              <a:rPr lang="lv-LV" dirty="0">
                <a:sym typeface="Arial"/>
              </a:rPr>
              <a:t>novērtē</a:t>
            </a:r>
            <a:r>
              <a:rPr lang="lv-lv" dirty="0">
                <a:sym typeface="Arial"/>
              </a:rPr>
              <a:t> </a:t>
            </a:r>
            <a:r>
              <a:rPr lang="lv-LV" dirty="0">
                <a:sym typeface="Arial"/>
              </a:rPr>
              <a:t>j</a:t>
            </a:r>
            <a:r>
              <a:rPr lang="lv-lv" dirty="0">
                <a:sym typeface="Arial"/>
              </a:rPr>
              <a:t>ūsu </a:t>
            </a:r>
            <a:r>
              <a:rPr lang="lv-LV" dirty="0">
                <a:sym typeface="Arial"/>
              </a:rPr>
              <a:t>biznesu</a:t>
            </a:r>
            <a:r>
              <a:rPr lang="lv-lv" dirty="0">
                <a:sym typeface="Arial"/>
              </a:rPr>
              <a:t>?</a:t>
            </a:r>
            <a:endParaRPr lang="en-GB" dirty="0">
              <a:sym typeface="Arial"/>
            </a:endParaRPr>
          </a:p>
        </p:txBody>
      </p:sp>
      <p:sp>
        <p:nvSpPr>
          <p:cNvPr id="4" name="Slide Number Placeholder 3">
            <a:extLst>
              <a:ext uri="{FF2B5EF4-FFF2-40B4-BE49-F238E27FC236}">
                <a16:creationId xmlns:a16="http://schemas.microsoft.com/office/drawing/2014/main" id="{70472DB4-8036-4530-B430-E7C8F55222F7}"/>
              </a:ext>
            </a:extLst>
          </p:cNvPr>
          <p:cNvSpPr>
            <a:spLocks noGrp="1"/>
          </p:cNvSpPr>
          <p:nvPr>
            <p:ph type="sldNum" sz="quarter" idx="12"/>
          </p:nvPr>
        </p:nvSpPr>
        <p:spPr/>
        <p:txBody>
          <a:bodyPr rtlCol="0"/>
          <a:lstStyle/>
          <a:p>
            <a:pPr rtl="0"/>
            <a:fld id="{E81276B6-4034-4841-805E-541AB8384CBA}" type="slidenum">
              <a:rPr lang="en-GB" smtClean="0"/>
              <a:pPr rtl="0"/>
              <a:t>7</a:t>
            </a:fld>
            <a:endParaRPr lang="en-GB"/>
          </a:p>
        </p:txBody>
      </p:sp>
      <p:sp>
        <p:nvSpPr>
          <p:cNvPr id="15" name="Rectangle 14">
            <a:extLst>
              <a:ext uri="{FF2B5EF4-FFF2-40B4-BE49-F238E27FC236}">
                <a16:creationId xmlns:a16="http://schemas.microsoft.com/office/drawing/2014/main" id="{18E0E647-A30B-4B43-AA13-FE4293BE3098}"/>
              </a:ext>
            </a:extLst>
          </p:cNvPr>
          <p:cNvSpPr/>
          <p:nvPr/>
        </p:nvSpPr>
        <p:spPr>
          <a:xfrm>
            <a:off x="0" y="0"/>
            <a:ext cx="6096000" cy="330072"/>
          </a:xfrm>
          <a:prstGeom prst="rect">
            <a:avLst/>
          </a:prstGeom>
          <a:solidFill>
            <a:srgbClr val="01859C"/>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a:solidFill>
                  <a:schemeClr val="bg1"/>
                </a:solidFill>
                <a:latin typeface="arial" panose="020B0604020202020204" pitchFamily="34" charset="0"/>
                <a:ea typeface="Arial"/>
                <a:cs typeface="Arial"/>
                <a:sym typeface="Arial"/>
              </a:rPr>
              <a:t>Ārējā novērtēšana</a:t>
            </a:r>
          </a:p>
        </p:txBody>
      </p:sp>
      <p:sp>
        <p:nvSpPr>
          <p:cNvPr id="46" name="Rectangle 45">
            <a:extLst>
              <a:ext uri="{FF2B5EF4-FFF2-40B4-BE49-F238E27FC236}">
                <a16:creationId xmlns:a16="http://schemas.microsoft.com/office/drawing/2014/main" id="{280D00DD-B71A-48B9-BB0A-7C0F33B7C26B}"/>
              </a:ext>
            </a:extLst>
          </p:cNvPr>
          <p:cNvSpPr/>
          <p:nvPr/>
        </p:nvSpPr>
        <p:spPr>
          <a:xfrm>
            <a:off x="421239" y="3530628"/>
            <a:ext cx="11362774" cy="184666"/>
          </a:xfrm>
          <a:prstGeom prst="rect">
            <a:avLst/>
          </a:prstGeom>
        </p:spPr>
        <p:txBody>
          <a:bodyPr wrap="square" lIns="0" tIns="0" rIns="0" bIns="0" rtlCol="0">
            <a:spAutoFit/>
          </a:bodyPr>
          <a:lstStyle/>
          <a:p>
            <a:pPr lvl="0" rtl="0"/>
            <a:r>
              <a:rPr lang="lv-lv" sz="1200" b="1" dirty="0">
                <a:solidFill>
                  <a:schemeClr val="tx1">
                    <a:lumMod val="65000"/>
                    <a:lumOff val="35000"/>
                  </a:schemeClr>
                </a:solidFill>
                <a:latin typeface="arial" panose="020B0604020202020204" pitchFamily="34" charset="0"/>
                <a:cs typeface="Arial" panose="020B0604020202020204" pitchFamily="34" charset="0"/>
              </a:rPr>
              <a:t>Ātrākais veids, kā bez maksas saņemt sava uzņēmuma darbības ārēju novērtējumu, ir </a:t>
            </a:r>
            <a:r>
              <a:rPr lang="lv-lv" sz="1200" b="1" dirty="0">
                <a:solidFill>
                  <a:srgbClr val="990066"/>
                </a:solidFill>
                <a:latin typeface="arial" panose="020B0604020202020204" pitchFamily="34" charset="0"/>
                <a:cs typeface="Arial" panose="020B0604020202020204" pitchFamily="34" charset="0"/>
              </a:rPr>
              <a:t>VID Nodokļu maksātāju reitinga sistēmas</a:t>
            </a:r>
            <a:r>
              <a:rPr lang="en-US" sz="1200" b="1" dirty="0">
                <a:solidFill>
                  <a:srgbClr val="990066"/>
                </a:solidFill>
                <a:latin typeface="arial" panose="020B0604020202020204" pitchFamily="34" charset="0"/>
                <a:cs typeface="Arial" panose="020B0604020202020204" pitchFamily="34" charset="0"/>
              </a:rPr>
              <a:t> </a:t>
            </a:r>
            <a:r>
              <a:rPr lang="lv-lv" sz="1200" b="1" dirty="0">
                <a:solidFill>
                  <a:srgbClr val="990066"/>
                </a:solidFill>
                <a:latin typeface="arial" panose="020B0604020202020204" pitchFamily="34" charset="0"/>
                <a:cs typeface="Arial" panose="020B0604020202020204" pitchFamily="34" charset="0"/>
              </a:rPr>
              <a:t>izmantošana</a:t>
            </a:r>
          </a:p>
        </p:txBody>
      </p:sp>
      <p:grpSp>
        <p:nvGrpSpPr>
          <p:cNvPr id="79" name="Group 78">
            <a:extLst>
              <a:ext uri="{FF2B5EF4-FFF2-40B4-BE49-F238E27FC236}">
                <a16:creationId xmlns:a16="http://schemas.microsoft.com/office/drawing/2014/main" id="{562173F8-9890-4D3A-B361-A1A8AF307833}"/>
              </a:ext>
            </a:extLst>
          </p:cNvPr>
          <p:cNvGrpSpPr/>
          <p:nvPr/>
        </p:nvGrpSpPr>
        <p:grpSpPr>
          <a:xfrm>
            <a:off x="421240" y="2690684"/>
            <a:ext cx="8316333" cy="698088"/>
            <a:chOff x="4746928" y="2869062"/>
            <a:chExt cx="8316333" cy="698088"/>
          </a:xfrm>
        </p:grpSpPr>
        <p:sp>
          <p:nvSpPr>
            <p:cNvPr id="43" name="Rectangle 42">
              <a:extLst>
                <a:ext uri="{FF2B5EF4-FFF2-40B4-BE49-F238E27FC236}">
                  <a16:creationId xmlns:a16="http://schemas.microsoft.com/office/drawing/2014/main" id="{FD201278-ED5F-4B25-B8B8-697CEFBA2089}"/>
                </a:ext>
              </a:extLst>
            </p:cNvPr>
            <p:cNvSpPr/>
            <p:nvPr/>
          </p:nvSpPr>
          <p:spPr>
            <a:xfrm>
              <a:off x="4746928" y="2869062"/>
              <a:ext cx="6878462" cy="183320"/>
            </a:xfrm>
            <a:prstGeom prst="rect">
              <a:avLst/>
            </a:prstGeom>
          </p:spPr>
          <p:txBody>
            <a:bodyPr wrap="square" lIns="0" tIns="0" rIns="0" bIns="0" rtlCol="0">
              <a:spAutoFit/>
            </a:bodyPr>
            <a:lstStyle/>
            <a:p>
              <a:pPr algn="just" rtl="0">
                <a:lnSpc>
                  <a:spcPct val="107000"/>
                </a:lnSpc>
                <a:spcAft>
                  <a:spcPts val="800"/>
                </a:spcAft>
              </a:pPr>
              <a:r>
                <a:rPr lang="lv-LV" sz="1200" b="1" dirty="0">
                  <a:solidFill>
                    <a:schemeClr val="tx1">
                      <a:lumMod val="65000"/>
                      <a:lumOff val="35000"/>
                    </a:schemeClr>
                  </a:solidFill>
                  <a:latin typeface="arial" panose="020B0604020202020204" pitchFamily="34" charset="0"/>
                  <a:cs typeface="Arial" panose="020B0604020202020204" pitchFamily="34" charset="0"/>
                </a:rPr>
                <a:t>Šie r</a:t>
              </a:r>
              <a:r>
                <a:rPr lang="lv-lv" sz="1200" b="1" dirty="0">
                  <a:solidFill>
                    <a:schemeClr val="tx1">
                      <a:lumMod val="65000"/>
                      <a:lumOff val="35000"/>
                    </a:schemeClr>
                  </a:solidFill>
                  <a:latin typeface="arial" panose="020B0604020202020204" pitchFamily="34" charset="0"/>
                  <a:cs typeface="Arial" panose="020B0604020202020204" pitchFamily="34" charset="0"/>
                </a:rPr>
                <a:t>īki palīdzēs jums:</a:t>
              </a:r>
            </a:p>
          </p:txBody>
        </p:sp>
        <p:sp>
          <p:nvSpPr>
            <p:cNvPr id="44" name="Rectangle 43">
              <a:extLst>
                <a:ext uri="{FF2B5EF4-FFF2-40B4-BE49-F238E27FC236}">
                  <a16:creationId xmlns:a16="http://schemas.microsoft.com/office/drawing/2014/main" id="{6102E3F9-9975-43A1-ADD6-C78B32B32594}"/>
                </a:ext>
              </a:extLst>
            </p:cNvPr>
            <p:cNvSpPr/>
            <p:nvPr/>
          </p:nvSpPr>
          <p:spPr>
            <a:xfrm>
              <a:off x="4911312" y="3120874"/>
              <a:ext cx="8151949" cy="446276"/>
            </a:xfrm>
            <a:prstGeom prst="rect">
              <a:avLst/>
            </a:prstGeom>
          </p:spPr>
          <p:txBody>
            <a:bodyPr wrap="square" lIns="0" tIns="0" rIns="0" bIns="0" rtlCol="0">
              <a:spAutoFit/>
            </a:bodyPr>
            <a:lstStyle/>
            <a:p>
              <a:pPr lvl="0" rtl="0">
                <a:spcAft>
                  <a:spcPts val="600"/>
                </a:spcAft>
              </a:pPr>
              <a:r>
                <a:rPr lang="lv-LV" sz="1200" dirty="0">
                  <a:latin typeface="arial" panose="020B0604020202020204" pitchFamily="34" charset="0"/>
                  <a:cs typeface="Arial" panose="020B0604020202020204" pitchFamily="34" charset="0"/>
                </a:rPr>
                <a:t>salīdzināt </a:t>
              </a:r>
              <a:r>
                <a:rPr lang="lv-lv" sz="1200" dirty="0">
                  <a:latin typeface="arial" panose="020B0604020202020204" pitchFamily="34" charset="0"/>
                  <a:cs typeface="Arial" panose="020B0604020202020204" pitchFamily="34" charset="0"/>
                </a:rPr>
                <a:t>uzņēmuma finanšu datus</a:t>
              </a:r>
              <a:r>
                <a:rPr lang="lv-LV" sz="1200" dirty="0">
                  <a:latin typeface="arial" panose="020B0604020202020204" pitchFamily="34" charset="0"/>
                  <a:cs typeface="Arial" panose="020B0604020202020204" pitchFamily="34" charset="0"/>
                </a:rPr>
                <a:t> ar </a:t>
              </a:r>
              <a:r>
                <a:rPr lang="lv-lv" sz="1200" dirty="0">
                  <a:latin typeface="arial" panose="020B0604020202020204" pitchFamily="34" charset="0"/>
                  <a:cs typeface="Arial" panose="020B0604020202020204" pitchFamily="34" charset="0"/>
                </a:rPr>
                <a:t>publisk</a:t>
              </a:r>
              <a:r>
                <a:rPr lang="lv-LV" sz="1200" dirty="0">
                  <a:latin typeface="arial" panose="020B0604020202020204" pitchFamily="34" charset="0"/>
                  <a:cs typeface="Arial" panose="020B0604020202020204" pitchFamily="34" charset="0"/>
                </a:rPr>
                <a:t>i pieejamiem</a:t>
              </a:r>
              <a:r>
                <a:rPr lang="lv-lv" sz="1200" dirty="0">
                  <a:latin typeface="arial" panose="020B0604020202020204" pitchFamily="34" charset="0"/>
                  <a:cs typeface="Arial" panose="020B0604020202020204" pitchFamily="34" charset="0"/>
                </a:rPr>
                <a:t> </a:t>
              </a:r>
              <a:r>
                <a:rPr lang="lv-LV" sz="1200" dirty="0">
                  <a:latin typeface="arial" panose="020B0604020202020204" pitchFamily="34" charset="0"/>
                  <a:cs typeface="Arial" panose="020B0604020202020204" pitchFamily="34" charset="0"/>
                </a:rPr>
                <a:t>resursiem</a:t>
              </a:r>
              <a:endParaRPr lang="lv-lv" sz="1200" dirty="0">
                <a:latin typeface="arial" panose="020B0604020202020204" pitchFamily="34" charset="0"/>
                <a:cs typeface="Arial" panose="020B0604020202020204" pitchFamily="34" charset="0"/>
              </a:endParaRPr>
            </a:p>
            <a:p>
              <a:pPr lvl="0" rtl="0">
                <a:spcAft>
                  <a:spcPts val="600"/>
                </a:spcAft>
              </a:pPr>
              <a:r>
                <a:rPr lang="lv-lv" sz="1200" dirty="0">
                  <a:latin typeface="arial" panose="020B0604020202020204" pitchFamily="34" charset="0"/>
                  <a:cs typeface="Arial" panose="020B0604020202020204" pitchFamily="34" charset="0"/>
                </a:rPr>
                <a:t>pārraudzīt konkurentu / piegādātāju / klientu darbības rezultātus</a:t>
              </a:r>
            </a:p>
          </p:txBody>
        </p:sp>
        <p:sp>
          <p:nvSpPr>
            <p:cNvPr id="48" name="Freeform 36">
              <a:extLst>
                <a:ext uri="{FF2B5EF4-FFF2-40B4-BE49-F238E27FC236}">
                  <a16:creationId xmlns:a16="http://schemas.microsoft.com/office/drawing/2014/main" id="{2BC50CFD-B494-4BB2-8DBF-2F903C1CFB1F}"/>
                </a:ext>
              </a:extLst>
            </p:cNvPr>
            <p:cNvSpPr>
              <a:spLocks noChangeAspect="1"/>
            </p:cNvSpPr>
            <p:nvPr/>
          </p:nvSpPr>
          <p:spPr bwMode="auto">
            <a:xfrm flipH="1">
              <a:off x="4764791" y="3147978"/>
              <a:ext cx="70095" cy="129570"/>
            </a:xfrm>
            <a:custGeom>
              <a:avLst/>
              <a:gdLst>
                <a:gd name="T0" fmla="*/ 107 w 109"/>
                <a:gd name="T1" fmla="*/ 3 h 201"/>
                <a:gd name="T2" fmla="*/ 98 w 109"/>
                <a:gd name="T3" fmla="*/ 3 h 201"/>
                <a:gd name="T4" fmla="*/ 0 w 109"/>
                <a:gd name="T5" fmla="*/ 101 h 201"/>
                <a:gd name="T6" fmla="*/ 98 w 109"/>
                <a:gd name="T7" fmla="*/ 199 h 201"/>
                <a:gd name="T8" fmla="*/ 102 w 109"/>
                <a:gd name="T9" fmla="*/ 201 h 201"/>
                <a:gd name="T10" fmla="*/ 107 w 109"/>
                <a:gd name="T11" fmla="*/ 199 h 201"/>
                <a:gd name="T12" fmla="*/ 107 w 109"/>
                <a:gd name="T13" fmla="*/ 190 h 201"/>
                <a:gd name="T14" fmla="*/ 18 w 109"/>
                <a:gd name="T15" fmla="*/ 101 h 201"/>
                <a:gd name="T16" fmla="*/ 107 w 109"/>
                <a:gd name="T17" fmla="*/ 12 h 201"/>
                <a:gd name="T18" fmla="*/ 107 w 109"/>
                <a:gd name="T19" fmla="*/ 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201">
                  <a:moveTo>
                    <a:pt x="107" y="3"/>
                  </a:moveTo>
                  <a:cubicBezTo>
                    <a:pt x="104" y="0"/>
                    <a:pt x="101" y="0"/>
                    <a:pt x="98" y="3"/>
                  </a:cubicBezTo>
                  <a:cubicBezTo>
                    <a:pt x="0" y="101"/>
                    <a:pt x="0" y="101"/>
                    <a:pt x="0" y="101"/>
                  </a:cubicBezTo>
                  <a:cubicBezTo>
                    <a:pt x="98" y="199"/>
                    <a:pt x="98" y="199"/>
                    <a:pt x="98" y="199"/>
                  </a:cubicBezTo>
                  <a:cubicBezTo>
                    <a:pt x="99" y="200"/>
                    <a:pt x="101" y="201"/>
                    <a:pt x="102" y="201"/>
                  </a:cubicBezTo>
                  <a:cubicBezTo>
                    <a:pt x="104" y="201"/>
                    <a:pt x="106" y="200"/>
                    <a:pt x="107" y="199"/>
                  </a:cubicBezTo>
                  <a:cubicBezTo>
                    <a:pt x="109" y="197"/>
                    <a:pt x="109" y="193"/>
                    <a:pt x="107" y="190"/>
                  </a:cubicBezTo>
                  <a:cubicBezTo>
                    <a:pt x="18" y="101"/>
                    <a:pt x="18" y="101"/>
                    <a:pt x="18" y="101"/>
                  </a:cubicBezTo>
                  <a:cubicBezTo>
                    <a:pt x="107" y="12"/>
                    <a:pt x="107" y="12"/>
                    <a:pt x="107" y="12"/>
                  </a:cubicBezTo>
                  <a:cubicBezTo>
                    <a:pt x="109" y="9"/>
                    <a:pt x="109" y="5"/>
                    <a:pt x="107" y="3"/>
                  </a:cubicBezTo>
                </a:path>
              </a:pathLst>
            </a:custGeom>
            <a:solidFill>
              <a:srgbClr val="E57100"/>
            </a:solidFill>
            <a:ln>
              <a:solidFill>
                <a:srgbClr val="E57100"/>
              </a:solidFill>
            </a:ln>
          </p:spPr>
          <p:txBody>
            <a:bodyPr vert="horz" wrap="square" lIns="91440" tIns="45720" rIns="91440" bIns="45720" numCol="1" rtlCol="0" anchor="t" anchorCtr="0" compatLnSpc="1">
              <a:prstTxWarp prst="textNoShape">
                <a:avLst/>
              </a:prstTxWarp>
            </a:bodyPr>
            <a:lstStyle/>
            <a:p>
              <a:pPr rtl="0"/>
              <a:endParaRPr lang="en-US" sz="2000">
                <a:latin typeface="arial" panose="020B0604020202020204" pitchFamily="34" charset="0"/>
              </a:endParaRPr>
            </a:p>
          </p:txBody>
        </p:sp>
        <p:sp>
          <p:nvSpPr>
            <p:cNvPr id="49" name="Freeform 36">
              <a:extLst>
                <a:ext uri="{FF2B5EF4-FFF2-40B4-BE49-F238E27FC236}">
                  <a16:creationId xmlns:a16="http://schemas.microsoft.com/office/drawing/2014/main" id="{77922786-E6BE-4FD9-A061-790C773F5E9F}"/>
                </a:ext>
              </a:extLst>
            </p:cNvPr>
            <p:cNvSpPr>
              <a:spLocks noChangeAspect="1"/>
            </p:cNvSpPr>
            <p:nvPr/>
          </p:nvSpPr>
          <p:spPr bwMode="auto">
            <a:xfrm flipH="1">
              <a:off x="4764791" y="3385243"/>
              <a:ext cx="70095" cy="129570"/>
            </a:xfrm>
            <a:custGeom>
              <a:avLst/>
              <a:gdLst>
                <a:gd name="T0" fmla="*/ 107 w 109"/>
                <a:gd name="T1" fmla="*/ 3 h 201"/>
                <a:gd name="T2" fmla="*/ 98 w 109"/>
                <a:gd name="T3" fmla="*/ 3 h 201"/>
                <a:gd name="T4" fmla="*/ 0 w 109"/>
                <a:gd name="T5" fmla="*/ 101 h 201"/>
                <a:gd name="T6" fmla="*/ 98 w 109"/>
                <a:gd name="T7" fmla="*/ 199 h 201"/>
                <a:gd name="T8" fmla="*/ 102 w 109"/>
                <a:gd name="T9" fmla="*/ 201 h 201"/>
                <a:gd name="T10" fmla="*/ 107 w 109"/>
                <a:gd name="T11" fmla="*/ 199 h 201"/>
                <a:gd name="T12" fmla="*/ 107 w 109"/>
                <a:gd name="T13" fmla="*/ 190 h 201"/>
                <a:gd name="T14" fmla="*/ 18 w 109"/>
                <a:gd name="T15" fmla="*/ 101 h 201"/>
                <a:gd name="T16" fmla="*/ 107 w 109"/>
                <a:gd name="T17" fmla="*/ 12 h 201"/>
                <a:gd name="T18" fmla="*/ 107 w 109"/>
                <a:gd name="T19" fmla="*/ 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201">
                  <a:moveTo>
                    <a:pt x="107" y="3"/>
                  </a:moveTo>
                  <a:cubicBezTo>
                    <a:pt x="104" y="0"/>
                    <a:pt x="101" y="0"/>
                    <a:pt x="98" y="3"/>
                  </a:cubicBezTo>
                  <a:cubicBezTo>
                    <a:pt x="0" y="101"/>
                    <a:pt x="0" y="101"/>
                    <a:pt x="0" y="101"/>
                  </a:cubicBezTo>
                  <a:cubicBezTo>
                    <a:pt x="98" y="199"/>
                    <a:pt x="98" y="199"/>
                    <a:pt x="98" y="199"/>
                  </a:cubicBezTo>
                  <a:cubicBezTo>
                    <a:pt x="99" y="200"/>
                    <a:pt x="101" y="201"/>
                    <a:pt x="102" y="201"/>
                  </a:cubicBezTo>
                  <a:cubicBezTo>
                    <a:pt x="104" y="201"/>
                    <a:pt x="106" y="200"/>
                    <a:pt x="107" y="199"/>
                  </a:cubicBezTo>
                  <a:cubicBezTo>
                    <a:pt x="109" y="197"/>
                    <a:pt x="109" y="193"/>
                    <a:pt x="107" y="190"/>
                  </a:cubicBezTo>
                  <a:cubicBezTo>
                    <a:pt x="18" y="101"/>
                    <a:pt x="18" y="101"/>
                    <a:pt x="18" y="101"/>
                  </a:cubicBezTo>
                  <a:cubicBezTo>
                    <a:pt x="107" y="12"/>
                    <a:pt x="107" y="12"/>
                    <a:pt x="107" y="12"/>
                  </a:cubicBezTo>
                  <a:cubicBezTo>
                    <a:pt x="109" y="9"/>
                    <a:pt x="109" y="5"/>
                    <a:pt x="107" y="3"/>
                  </a:cubicBezTo>
                </a:path>
              </a:pathLst>
            </a:custGeom>
            <a:solidFill>
              <a:srgbClr val="E57100"/>
            </a:solidFill>
            <a:ln>
              <a:solidFill>
                <a:srgbClr val="E57100"/>
              </a:solidFill>
            </a:ln>
          </p:spPr>
          <p:txBody>
            <a:bodyPr vert="horz" wrap="square" lIns="91440" tIns="45720" rIns="91440" bIns="45720" numCol="1" rtlCol="0" anchor="t" anchorCtr="0" compatLnSpc="1">
              <a:prstTxWarp prst="textNoShape">
                <a:avLst/>
              </a:prstTxWarp>
            </a:bodyPr>
            <a:lstStyle/>
            <a:p>
              <a:pPr rtl="0"/>
              <a:endParaRPr lang="en-US" sz="2000">
                <a:latin typeface="arial" panose="020B0604020202020204" pitchFamily="34" charset="0"/>
              </a:endParaRPr>
            </a:p>
          </p:txBody>
        </p:sp>
      </p:grpSp>
      <p:sp>
        <p:nvSpPr>
          <p:cNvPr id="50" name="Rectangle 49">
            <a:extLst>
              <a:ext uri="{FF2B5EF4-FFF2-40B4-BE49-F238E27FC236}">
                <a16:creationId xmlns:a16="http://schemas.microsoft.com/office/drawing/2014/main" id="{19B6E21D-C340-45A9-A359-CD516B1ECB94}"/>
              </a:ext>
            </a:extLst>
          </p:cNvPr>
          <p:cNvSpPr/>
          <p:nvPr/>
        </p:nvSpPr>
        <p:spPr>
          <a:xfrm>
            <a:off x="3985851" y="3815742"/>
            <a:ext cx="3570477" cy="1665864"/>
          </a:xfrm>
          <a:prstGeom prst="rect">
            <a:avLst/>
          </a:prstGeom>
          <a:solidFill>
            <a:schemeClr val="bg1">
              <a:lumMod val="95000"/>
            </a:schemeClr>
          </a:solidFill>
        </p:spPr>
        <p:txBody>
          <a:bodyPr wrap="square" lIns="72000" tIns="72000" rIns="72000" bIns="36000" rtlCol="0">
            <a:noAutofit/>
          </a:bodyPr>
          <a:lstStyle/>
          <a:p>
            <a:pPr rtl="0">
              <a:spcAft>
                <a:spcPts val="600"/>
              </a:spcAft>
            </a:pPr>
            <a:r>
              <a:rPr lang="lv-LV" sz="1200" dirty="0">
                <a:solidFill>
                  <a:schemeClr val="tx1">
                    <a:lumMod val="75000"/>
                    <a:lumOff val="25000"/>
                  </a:schemeClr>
                </a:solidFill>
                <a:latin typeface="arial" panose="020B0604020202020204" pitchFamily="34" charset="0"/>
                <a:cs typeface="Arial" panose="020B0604020202020204" pitchFamily="34" charset="0"/>
              </a:rPr>
              <a:t>Uzņēmumiem ir p</a:t>
            </a:r>
            <a:r>
              <a:rPr lang="lv-lv" sz="1200" dirty="0">
                <a:solidFill>
                  <a:schemeClr val="tx1">
                    <a:lumMod val="75000"/>
                    <a:lumOff val="25000"/>
                  </a:schemeClr>
                </a:solidFill>
                <a:latin typeface="arial" panose="020B0604020202020204" pitchFamily="34" charset="0"/>
                <a:cs typeface="Arial" panose="020B0604020202020204" pitchFamily="34" charset="0"/>
              </a:rPr>
              <a:t>ieejami vēl daudz citi resursi, piemēram, Latvijas Bankas Kredītu reģistrs, </a:t>
            </a:r>
            <a:r>
              <a:rPr lang="lv-LV" sz="1200" dirty="0">
                <a:solidFill>
                  <a:schemeClr val="tx1">
                    <a:lumMod val="75000"/>
                    <a:lumOff val="25000"/>
                  </a:schemeClr>
                </a:solidFill>
                <a:latin typeface="arial" panose="020B0604020202020204" pitchFamily="34" charset="0"/>
                <a:cs typeface="Arial" panose="020B0604020202020204" pitchFamily="34" charset="0"/>
              </a:rPr>
              <a:t>Latvijas Republikas </a:t>
            </a:r>
            <a:r>
              <a:rPr lang="lv-lv" sz="1200" dirty="0">
                <a:solidFill>
                  <a:schemeClr val="tx1">
                    <a:lumMod val="75000"/>
                    <a:lumOff val="25000"/>
                  </a:schemeClr>
                </a:solidFill>
                <a:latin typeface="arial" panose="020B0604020202020204" pitchFamily="34" charset="0"/>
                <a:cs typeface="Arial" panose="020B0604020202020204" pitchFamily="34" charset="0"/>
              </a:rPr>
              <a:t>Uzņēmumu reģistrs, Valsts vienotā datorizētā zemesgrāmata, u.c. </a:t>
            </a:r>
          </a:p>
          <a:p>
            <a:pPr rtl="0">
              <a:spcAft>
                <a:spcPts val="600"/>
              </a:spcAft>
            </a:pPr>
            <a:endParaRPr lang="en-US" sz="1100" dirty="0">
              <a:solidFill>
                <a:schemeClr val="tx1">
                  <a:lumMod val="75000"/>
                  <a:lumOff val="25000"/>
                </a:schemeClr>
              </a:solidFill>
              <a:latin typeface="arial" panose="020B0604020202020204" pitchFamily="34" charset="0"/>
              <a:cs typeface="Arial" panose="020B0604020202020204" pitchFamily="34" charset="0"/>
            </a:endParaRPr>
          </a:p>
          <a:p>
            <a:pPr rtl="0">
              <a:spcAft>
                <a:spcPts val="600"/>
              </a:spcAft>
            </a:pPr>
            <a:endParaRPr lang="en-US" sz="1100" b="1" dirty="0">
              <a:solidFill>
                <a:schemeClr val="tx1">
                  <a:lumMod val="75000"/>
                  <a:lumOff val="25000"/>
                </a:schemeClr>
              </a:solidFill>
              <a:latin typeface="arial" panose="020B0604020202020204" pitchFamily="34" charset="0"/>
              <a:cs typeface="Arial" panose="020B0604020202020204" pitchFamily="34" charset="0"/>
            </a:endParaRPr>
          </a:p>
          <a:p>
            <a:pPr rtl="0">
              <a:spcAft>
                <a:spcPts val="600"/>
              </a:spcAft>
            </a:pPr>
            <a:endParaRPr lang="en-US" sz="1100" b="1" dirty="0">
              <a:solidFill>
                <a:schemeClr val="tx1">
                  <a:lumMod val="75000"/>
                  <a:lumOff val="25000"/>
                </a:schemeClr>
              </a:solidFill>
              <a:latin typeface="arial" panose="020B0604020202020204" pitchFamily="34" charset="0"/>
              <a:cs typeface="Arial" panose="020B0604020202020204" pitchFamily="34" charset="0"/>
            </a:endParaRPr>
          </a:p>
          <a:p>
            <a:pPr rtl="0">
              <a:spcAft>
                <a:spcPts val="600"/>
              </a:spcAft>
            </a:pPr>
            <a:endParaRPr lang="en-US" sz="1200" b="1"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53" name="Table 52">
            <a:extLst>
              <a:ext uri="{FF2B5EF4-FFF2-40B4-BE49-F238E27FC236}">
                <a16:creationId xmlns:a16="http://schemas.microsoft.com/office/drawing/2014/main" id="{7F9F8571-4D54-40BA-B2E2-0BE6099CB1E4}"/>
              </a:ext>
            </a:extLst>
          </p:cNvPr>
          <p:cNvGraphicFramePr>
            <a:graphicFrameLocks noGrp="1"/>
          </p:cNvGraphicFramePr>
          <p:nvPr>
            <p:extLst>
              <p:ext uri="{D42A27DB-BD31-4B8C-83A1-F6EECF244321}">
                <p14:modId xmlns:p14="http://schemas.microsoft.com/office/powerpoint/2010/main" val="833717539"/>
              </p:ext>
            </p:extLst>
          </p:nvPr>
        </p:nvGraphicFramePr>
        <p:xfrm>
          <a:off x="965466" y="3878047"/>
          <a:ext cx="2266803" cy="449170"/>
        </p:xfrm>
        <a:graphic>
          <a:graphicData uri="http://schemas.openxmlformats.org/drawingml/2006/table">
            <a:tbl>
              <a:tblPr firstRow="1" bandRow="1">
                <a:tableStyleId>{5C22544A-7EE6-4342-B048-85BDC9FD1C3A}</a:tableStyleId>
              </a:tblPr>
              <a:tblGrid>
                <a:gridCol w="2266803">
                  <a:extLst>
                    <a:ext uri="{9D8B030D-6E8A-4147-A177-3AD203B41FA5}">
                      <a16:colId xmlns:a16="http://schemas.microsoft.com/office/drawing/2014/main" val="2808594460"/>
                    </a:ext>
                  </a:extLst>
                </a:gridCol>
              </a:tblGrid>
              <a:tr h="449170">
                <a:tc>
                  <a:txBody>
                    <a:bodyPr/>
                    <a:lstStyle/>
                    <a:p>
                      <a:pPr marL="0" indent="0" algn="l" rtl="0" fontAlgn="ctr"/>
                      <a:r>
                        <a:rPr lang="lv-lv" sz="1100" b="1" i="0" u="none" strike="noStrike" dirty="0">
                          <a:solidFill>
                            <a:srgbClr val="990066"/>
                          </a:solidFill>
                          <a:effectLst/>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Nodokļu maksātāju reitinga sistēma</a:t>
                      </a:r>
                      <a:endParaRPr lang="en-GB" sz="1100" b="1" i="0" u="none" strike="noStrike" dirty="0">
                        <a:solidFill>
                          <a:srgbClr val="990066"/>
                        </a:solidFill>
                        <a:effectLst/>
                        <a:latin typeface="arial" panose="020B0604020202020204" pitchFamily="34" charset="0"/>
                        <a:cs typeface="Arial" panose="020B0604020202020204" pitchFamily="34" charset="0"/>
                      </a:endParaRPr>
                    </a:p>
                  </a:txBody>
                  <a:tcPr marL="7200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7324395"/>
                  </a:ext>
                </a:extLst>
              </a:tr>
            </a:tbl>
          </a:graphicData>
        </a:graphic>
      </p:graphicFrame>
      <p:grpSp>
        <p:nvGrpSpPr>
          <p:cNvPr id="7" name="Group 6">
            <a:extLst>
              <a:ext uri="{FF2B5EF4-FFF2-40B4-BE49-F238E27FC236}">
                <a16:creationId xmlns:a16="http://schemas.microsoft.com/office/drawing/2014/main" id="{07E12ED2-9895-48E0-9F34-A551775E21DF}"/>
              </a:ext>
            </a:extLst>
          </p:cNvPr>
          <p:cNvGrpSpPr/>
          <p:nvPr/>
        </p:nvGrpSpPr>
        <p:grpSpPr>
          <a:xfrm>
            <a:off x="420972" y="4514128"/>
            <a:ext cx="3051175" cy="1813557"/>
            <a:chOff x="420972" y="4444678"/>
            <a:chExt cx="3051175" cy="1813557"/>
          </a:xfrm>
        </p:grpSpPr>
        <p:sp>
          <p:nvSpPr>
            <p:cNvPr id="55" name="Rectangle 54">
              <a:extLst>
                <a:ext uri="{FF2B5EF4-FFF2-40B4-BE49-F238E27FC236}">
                  <a16:creationId xmlns:a16="http://schemas.microsoft.com/office/drawing/2014/main" id="{214B157D-723C-4C0C-9F35-26B619F18820}"/>
                </a:ext>
              </a:extLst>
            </p:cNvPr>
            <p:cNvSpPr/>
            <p:nvPr/>
          </p:nvSpPr>
          <p:spPr>
            <a:xfrm>
              <a:off x="420972" y="4444678"/>
              <a:ext cx="3051175" cy="18135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nvGrpSpPr>
            <p:cNvPr id="80" name="Group 79">
              <a:extLst>
                <a:ext uri="{FF2B5EF4-FFF2-40B4-BE49-F238E27FC236}">
                  <a16:creationId xmlns:a16="http://schemas.microsoft.com/office/drawing/2014/main" id="{73827E03-2228-48BB-8A3D-2B19D999288B}"/>
                </a:ext>
              </a:extLst>
            </p:cNvPr>
            <p:cNvGrpSpPr/>
            <p:nvPr/>
          </p:nvGrpSpPr>
          <p:grpSpPr>
            <a:xfrm>
              <a:off x="965466" y="4594518"/>
              <a:ext cx="1962186" cy="1513876"/>
              <a:chOff x="8651108" y="3859499"/>
              <a:chExt cx="2409245" cy="1858793"/>
            </a:xfrm>
          </p:grpSpPr>
          <p:pic>
            <p:nvPicPr>
              <p:cNvPr id="52" name="Picture 51">
                <a:extLst>
                  <a:ext uri="{FF2B5EF4-FFF2-40B4-BE49-F238E27FC236}">
                    <a16:creationId xmlns:a16="http://schemas.microsoft.com/office/drawing/2014/main" id="{21F423D2-6D61-4AFC-A058-932FF53AADA0}"/>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8651108" y="3859499"/>
                <a:ext cx="2409245" cy="211021"/>
              </a:xfrm>
              <a:prstGeom prst="rect">
                <a:avLst/>
              </a:prstGeom>
            </p:spPr>
          </p:pic>
          <p:pic>
            <p:nvPicPr>
              <p:cNvPr id="54" name="Picture 53">
                <a:extLst>
                  <a:ext uri="{FF2B5EF4-FFF2-40B4-BE49-F238E27FC236}">
                    <a16:creationId xmlns:a16="http://schemas.microsoft.com/office/drawing/2014/main" id="{6974032A-3722-4445-9D79-F0CE741FFF3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651108" y="4310911"/>
                <a:ext cx="2409245" cy="1407381"/>
              </a:xfrm>
              <a:prstGeom prst="rect">
                <a:avLst/>
              </a:prstGeom>
            </p:spPr>
          </p:pic>
        </p:grpSp>
      </p:grpSp>
      <p:graphicFrame>
        <p:nvGraphicFramePr>
          <p:cNvPr id="56" name="Table 55">
            <a:extLst>
              <a:ext uri="{FF2B5EF4-FFF2-40B4-BE49-F238E27FC236}">
                <a16:creationId xmlns:a16="http://schemas.microsoft.com/office/drawing/2014/main" id="{8B9056E9-734D-4D20-B106-ADCD459B65DA}"/>
              </a:ext>
            </a:extLst>
          </p:cNvPr>
          <p:cNvGraphicFramePr>
            <a:graphicFrameLocks noGrp="1"/>
          </p:cNvGraphicFramePr>
          <p:nvPr>
            <p:extLst>
              <p:ext uri="{D42A27DB-BD31-4B8C-83A1-F6EECF244321}">
                <p14:modId xmlns:p14="http://schemas.microsoft.com/office/powerpoint/2010/main" val="642954062"/>
              </p:ext>
            </p:extLst>
          </p:nvPr>
        </p:nvGraphicFramePr>
        <p:xfrm>
          <a:off x="4407193" y="5878514"/>
          <a:ext cx="1710071" cy="449171"/>
        </p:xfrm>
        <a:graphic>
          <a:graphicData uri="http://schemas.openxmlformats.org/drawingml/2006/table">
            <a:tbl>
              <a:tblPr firstRow="1" bandRow="1">
                <a:tableStyleId>{5C22544A-7EE6-4342-B048-85BDC9FD1C3A}</a:tableStyleId>
              </a:tblPr>
              <a:tblGrid>
                <a:gridCol w="1710071">
                  <a:extLst>
                    <a:ext uri="{9D8B030D-6E8A-4147-A177-3AD203B41FA5}">
                      <a16:colId xmlns:a16="http://schemas.microsoft.com/office/drawing/2014/main" val="797953679"/>
                    </a:ext>
                  </a:extLst>
                </a:gridCol>
              </a:tblGrid>
              <a:tr h="449171">
                <a:tc>
                  <a:txBody>
                    <a:bodyPr/>
                    <a:lstStyle/>
                    <a:p>
                      <a:pPr marL="0" indent="0" algn="l" defTabSz="914400" rtl="0" eaLnBrk="1" fontAlgn="ctr" latinLnBrk="0" hangingPunct="1"/>
                      <a:r>
                        <a:rPr lang="lv-lv" sz="1100" b="1" i="0" u="none" strike="noStrike" kern="1200">
                          <a:solidFill>
                            <a:srgbClr val="990066"/>
                          </a:solidFill>
                          <a:effectLst/>
                          <a:latin typeface="arial" panose="020B0604020202020204" pitchFamily="34" charset="0"/>
                          <a:ea typeface="+mn-ea"/>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Noderīgas saites</a:t>
                      </a:r>
                      <a:endParaRPr lang="en-GB" sz="1100" b="1" i="0" u="none" strike="noStrike" kern="1200" dirty="0">
                        <a:solidFill>
                          <a:srgbClr val="990066"/>
                        </a:solidFill>
                        <a:effectLst/>
                        <a:latin typeface="arial" panose="020B0604020202020204" pitchFamily="34" charset="0"/>
                        <a:ea typeface="+mn-ea"/>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6946637"/>
                  </a:ext>
                </a:extLst>
              </a:tr>
            </a:tbl>
          </a:graphicData>
        </a:graphic>
      </p:graphicFrame>
      <p:sp>
        <p:nvSpPr>
          <p:cNvPr id="61" name="Rectangle 60">
            <a:extLst>
              <a:ext uri="{FF2B5EF4-FFF2-40B4-BE49-F238E27FC236}">
                <a16:creationId xmlns:a16="http://schemas.microsoft.com/office/drawing/2014/main" id="{8C7F1A2D-AA4D-4CE6-AA3C-E777FC1CECDA}"/>
              </a:ext>
            </a:extLst>
          </p:cNvPr>
          <p:cNvSpPr/>
          <p:nvPr/>
        </p:nvSpPr>
        <p:spPr>
          <a:xfrm>
            <a:off x="8070309" y="3815741"/>
            <a:ext cx="3713704" cy="2548597"/>
          </a:xfrm>
          <a:prstGeom prst="rect">
            <a:avLst/>
          </a:prstGeom>
          <a:solidFill>
            <a:schemeClr val="bg1">
              <a:lumMod val="95000"/>
            </a:schemeClr>
          </a:solidFill>
        </p:spPr>
        <p:txBody>
          <a:bodyPr wrap="square" lIns="216000" tIns="72000" rIns="108000" bIns="72000" rtlCol="0">
            <a:noAutofit/>
          </a:bodyPr>
          <a:lstStyle/>
          <a:p>
            <a:pPr rtl="0">
              <a:lnSpc>
                <a:spcPct val="107000"/>
              </a:lnSpc>
              <a:spcAft>
                <a:spcPts val="800"/>
              </a:spcAft>
            </a:pPr>
            <a:r>
              <a:rPr lang="lv-lv" sz="1200" dirty="0">
                <a:solidFill>
                  <a:schemeClr val="tx1">
                    <a:lumMod val="75000"/>
                    <a:lumOff val="25000"/>
                  </a:schemeClr>
                </a:solidFill>
                <a:latin typeface="arial" panose="020B0604020202020204" pitchFamily="34" charset="0"/>
                <a:cs typeface="Arial" panose="020B0604020202020204" pitchFamily="34" charset="0"/>
              </a:rPr>
              <a:t>Ja kāds no rīkiem ir norādījis uz kritisku problēmu, ie</a:t>
            </a:r>
            <a:r>
              <a:rPr lang="lv-LV" sz="1200" dirty="0">
                <a:solidFill>
                  <a:schemeClr val="tx1">
                    <a:lumMod val="75000"/>
                    <a:lumOff val="25000"/>
                  </a:schemeClr>
                </a:solidFill>
                <a:latin typeface="arial" panose="020B0604020202020204" pitchFamily="34" charset="0"/>
                <a:cs typeface="Arial" panose="020B0604020202020204" pitchFamily="34" charset="0"/>
              </a:rPr>
              <a:t>teicams</a:t>
            </a:r>
            <a:r>
              <a:rPr lang="lv-lv" sz="1200" dirty="0">
                <a:solidFill>
                  <a:schemeClr val="tx1">
                    <a:lumMod val="75000"/>
                    <a:lumOff val="25000"/>
                  </a:schemeClr>
                </a:solidFill>
                <a:latin typeface="arial" panose="020B0604020202020204" pitchFamily="34" charset="0"/>
                <a:cs typeface="Arial" panose="020B0604020202020204" pitchFamily="34" charset="0"/>
              </a:rPr>
              <a:t> nekavējoties rīkoties, tostarp vei</a:t>
            </a:r>
            <a:r>
              <a:rPr lang="lv-LV" sz="1200" dirty="0">
                <a:solidFill>
                  <a:schemeClr val="tx1">
                    <a:lumMod val="75000"/>
                    <a:lumOff val="25000"/>
                  </a:schemeClr>
                </a:solidFill>
                <a:latin typeface="arial" panose="020B0604020202020204" pitchFamily="34" charset="0"/>
                <a:cs typeface="Arial" panose="020B0604020202020204" pitchFamily="34" charset="0"/>
              </a:rPr>
              <a:t>kt </a:t>
            </a:r>
            <a:r>
              <a:rPr lang="lv-lv" sz="1200" dirty="0">
                <a:solidFill>
                  <a:schemeClr val="tx1">
                    <a:lumMod val="75000"/>
                    <a:lumOff val="25000"/>
                  </a:schemeClr>
                </a:solidFill>
                <a:latin typeface="arial" panose="020B0604020202020204" pitchFamily="34" charset="0"/>
                <a:cs typeface="Arial" panose="020B0604020202020204" pitchFamily="34" charset="0"/>
              </a:rPr>
              <a:t>uzņēmuma parāda restrukturizāciju.</a:t>
            </a:r>
          </a:p>
          <a:p>
            <a:pPr rtl="0">
              <a:lnSpc>
                <a:spcPct val="107000"/>
              </a:lnSpc>
              <a:spcAft>
                <a:spcPts val="800"/>
              </a:spcAft>
            </a:pPr>
            <a:r>
              <a:rPr lang="lv-lv" sz="1200" dirty="0">
                <a:solidFill>
                  <a:schemeClr val="tx1">
                    <a:lumMod val="75000"/>
                    <a:lumOff val="25000"/>
                  </a:schemeClr>
                </a:solidFill>
                <a:latin typeface="arial" panose="020B0604020202020204" pitchFamily="34" charset="0"/>
                <a:cs typeface="Arial" panose="020B0604020202020204" pitchFamily="34" charset="0"/>
              </a:rPr>
              <a:t>Ņemiet vērā, ka uzņēmējdarbības novērtēšana jāveic regulāri (reizi ceturksnī / pusgadā), novērojot dinamiku un tendences gan uzņēmumā, gan attiecībā uz klientiem. </a:t>
            </a:r>
          </a:p>
        </p:txBody>
      </p:sp>
      <p:cxnSp>
        <p:nvCxnSpPr>
          <p:cNvPr id="10" name="Straight Connector 9">
            <a:extLst>
              <a:ext uri="{FF2B5EF4-FFF2-40B4-BE49-F238E27FC236}">
                <a16:creationId xmlns:a16="http://schemas.microsoft.com/office/drawing/2014/main" id="{35FD8FAD-4345-48D6-9AF1-35F5C3660135}"/>
              </a:ext>
            </a:extLst>
          </p:cNvPr>
          <p:cNvCxnSpPr/>
          <p:nvPr/>
        </p:nvCxnSpPr>
        <p:spPr>
          <a:xfrm>
            <a:off x="420688" y="4389520"/>
            <a:ext cx="3051182" cy="0"/>
          </a:xfrm>
          <a:prstGeom prst="line">
            <a:avLst/>
          </a:prstGeom>
          <a:ln>
            <a:solidFill>
              <a:srgbClr val="990066"/>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1095B1CB-48AE-4383-B197-CF3C3FA11F59}"/>
              </a:ext>
            </a:extLst>
          </p:cNvPr>
          <p:cNvSpPr/>
          <p:nvPr/>
        </p:nvSpPr>
        <p:spPr>
          <a:xfrm>
            <a:off x="407989" y="2034089"/>
            <a:ext cx="11376024" cy="514738"/>
          </a:xfrm>
          <a:prstGeom prst="rect">
            <a:avLst/>
          </a:prstGeom>
          <a:solidFill>
            <a:schemeClr val="bg1">
              <a:lumMod val="95000"/>
            </a:schemeClr>
          </a:solidFill>
        </p:spPr>
        <p:txBody>
          <a:bodyPr wrap="square" lIns="72000" tIns="72000" rIns="72000" bIns="72000" rtlCol="0">
            <a:spAutoFit/>
          </a:bodyPr>
          <a:lstStyle/>
          <a:p>
            <a:pPr rtl="0">
              <a:spcAft>
                <a:spcPts val="300"/>
              </a:spcAft>
            </a:pPr>
            <a:r>
              <a:rPr lang="lv-lv" sz="1200" spc="-20" dirty="0">
                <a:solidFill>
                  <a:schemeClr val="tx1">
                    <a:lumMod val="75000"/>
                    <a:lumOff val="25000"/>
                  </a:schemeClr>
                </a:solidFill>
                <a:latin typeface="arial" panose="020B0604020202020204" pitchFamily="34" charset="0"/>
                <a:cs typeface="Arial" panose="020B0604020202020204" pitchFamily="34" charset="0"/>
              </a:rPr>
              <a:t>Visiem Latvijas uzņēmumiem ir pieejami rīki finanšu, konkurētspējas un vispārējā stāvokļa novērtēšanai, izmantojot bezmaksas vai maksas resursus. Šie rīki var kalpot arī kā</a:t>
            </a:r>
            <a:r>
              <a:rPr lang="lv-LV" sz="1200" spc="-20" dirty="0">
                <a:solidFill>
                  <a:schemeClr val="tx1">
                    <a:lumMod val="75000"/>
                    <a:lumOff val="25000"/>
                  </a:schemeClr>
                </a:solidFill>
                <a:latin typeface="arial" panose="020B0604020202020204" pitchFamily="34" charset="0"/>
                <a:cs typeface="Arial" panose="020B0604020202020204" pitchFamily="34" charset="0"/>
              </a:rPr>
              <a:t> uzņēmuma iekšējās</a:t>
            </a:r>
            <a:r>
              <a:rPr lang="lv-lv" sz="1200" spc="-20" dirty="0">
                <a:solidFill>
                  <a:schemeClr val="tx1">
                    <a:lumMod val="75000"/>
                    <a:lumOff val="25000"/>
                  </a:schemeClr>
                </a:solidFill>
                <a:latin typeface="arial" panose="020B0604020202020204" pitchFamily="34" charset="0"/>
                <a:cs typeface="Arial" panose="020B0604020202020204" pitchFamily="34" charset="0"/>
              </a:rPr>
              <a:t> ABS sastāvdaļa. </a:t>
            </a:r>
          </a:p>
        </p:txBody>
      </p:sp>
      <p:grpSp>
        <p:nvGrpSpPr>
          <p:cNvPr id="51" name="Group 50">
            <a:extLst>
              <a:ext uri="{FF2B5EF4-FFF2-40B4-BE49-F238E27FC236}">
                <a16:creationId xmlns:a16="http://schemas.microsoft.com/office/drawing/2014/main" id="{B0366DF2-C39B-40E9-A067-794D22D0ADAC}"/>
              </a:ext>
            </a:extLst>
          </p:cNvPr>
          <p:cNvGrpSpPr/>
          <p:nvPr/>
        </p:nvGrpSpPr>
        <p:grpSpPr>
          <a:xfrm>
            <a:off x="421240" y="1420180"/>
            <a:ext cx="3996175" cy="528138"/>
            <a:chOff x="421240" y="1420180"/>
            <a:chExt cx="3996175" cy="528138"/>
          </a:xfrm>
        </p:grpSpPr>
        <p:sp>
          <p:nvSpPr>
            <p:cNvPr id="57" name="Rectangle 56">
              <a:extLst>
                <a:ext uri="{FF2B5EF4-FFF2-40B4-BE49-F238E27FC236}">
                  <a16:creationId xmlns:a16="http://schemas.microsoft.com/office/drawing/2014/main" id="{5332DA0C-FD01-4035-ABE1-82FCF689DA52}"/>
                </a:ext>
              </a:extLst>
            </p:cNvPr>
            <p:cNvSpPr/>
            <p:nvPr/>
          </p:nvSpPr>
          <p:spPr>
            <a:xfrm>
              <a:off x="724096" y="1454101"/>
              <a:ext cx="3693319" cy="138499"/>
            </a:xfrm>
            <a:prstGeom prst="rect">
              <a:avLst/>
            </a:prstGeom>
          </p:spPr>
          <p:txBody>
            <a:bodyPr wrap="none" lIns="0" tIns="0" rIns="0" bIns="0" rtlCol="0">
              <a:spAutoFit/>
            </a:bodyPr>
            <a:lstStyle/>
            <a:p>
              <a:pPr lvl="0" rtl="0">
                <a:spcAft>
                  <a:spcPts val="1200"/>
                </a:spcAft>
              </a:pPr>
              <a:r>
                <a:rPr lang="lv-lv" sz="900" dirty="0">
                  <a:latin typeface="arial" panose="020B0604020202020204" pitchFamily="34" charset="0"/>
                  <a:cs typeface="Arial" panose="020B0604020202020204" pitchFamily="34" charset="0"/>
                </a:rPr>
                <a:t>Vai jūs zināt, kā ārējie partneri novērtē mūsu finan</a:t>
              </a:r>
              <a:r>
                <a:rPr lang="lv-LV" sz="900" dirty="0">
                  <a:latin typeface="arial" panose="020B0604020202020204" pitchFamily="34" charset="0"/>
                  <a:cs typeface="Arial" panose="020B0604020202020204" pitchFamily="34" charset="0"/>
                </a:rPr>
                <a:t>šu</a:t>
              </a:r>
              <a:r>
                <a:rPr lang="lv-lv" sz="900" dirty="0">
                  <a:latin typeface="arial" panose="020B0604020202020204" pitchFamily="34" charset="0"/>
                  <a:cs typeface="Arial" panose="020B0604020202020204" pitchFamily="34" charset="0"/>
                </a:rPr>
                <a:t> un kopējo stāvokli?</a:t>
              </a:r>
            </a:p>
          </p:txBody>
        </p:sp>
        <p:sp>
          <p:nvSpPr>
            <p:cNvPr id="58" name="Rectangle 57">
              <a:extLst>
                <a:ext uri="{FF2B5EF4-FFF2-40B4-BE49-F238E27FC236}">
                  <a16:creationId xmlns:a16="http://schemas.microsoft.com/office/drawing/2014/main" id="{9261EAC8-180D-49CD-B00C-6617F7001CE5}"/>
                </a:ext>
              </a:extLst>
            </p:cNvPr>
            <p:cNvSpPr/>
            <p:nvPr/>
          </p:nvSpPr>
          <p:spPr>
            <a:xfrm>
              <a:off x="421240" y="1420180"/>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900" b="1">
                  <a:solidFill>
                    <a:schemeClr val="bg1"/>
                  </a:solidFill>
                  <a:latin typeface="arial" panose="020B0604020202020204" pitchFamily="34" charset="0"/>
                  <a:cs typeface="Arial" panose="020B0604020202020204" pitchFamily="34" charset="0"/>
                </a:rPr>
                <a:t>1</a:t>
              </a:r>
              <a:endParaRPr lang="en-GB" sz="900" b="1" dirty="0">
                <a:solidFill>
                  <a:schemeClr val="bg1"/>
                </a:solidFill>
                <a:latin typeface="arial" panose="020B0604020202020204" pitchFamily="34" charset="0"/>
                <a:cs typeface="Arial" panose="020B0604020202020204" pitchFamily="34" charset="0"/>
              </a:endParaRPr>
            </a:p>
          </p:txBody>
        </p:sp>
        <p:grpSp>
          <p:nvGrpSpPr>
            <p:cNvPr id="59" name="Group 58">
              <a:extLst>
                <a:ext uri="{FF2B5EF4-FFF2-40B4-BE49-F238E27FC236}">
                  <a16:creationId xmlns:a16="http://schemas.microsoft.com/office/drawing/2014/main" id="{B90C6F47-ADE3-4E05-8117-B154BD138407}"/>
                </a:ext>
              </a:extLst>
            </p:cNvPr>
            <p:cNvGrpSpPr/>
            <p:nvPr/>
          </p:nvGrpSpPr>
          <p:grpSpPr>
            <a:xfrm>
              <a:off x="421240" y="1645092"/>
              <a:ext cx="3574585" cy="303226"/>
              <a:chOff x="9068750" y="807695"/>
              <a:chExt cx="3574585" cy="303226"/>
            </a:xfrm>
          </p:grpSpPr>
          <p:sp>
            <p:nvSpPr>
              <p:cNvPr id="60" name="Rectangle 59">
                <a:extLst>
                  <a:ext uri="{FF2B5EF4-FFF2-40B4-BE49-F238E27FC236}">
                    <a16:creationId xmlns:a16="http://schemas.microsoft.com/office/drawing/2014/main" id="{31CA8872-DF3F-4A3F-8D5A-156F9E169CEB}"/>
                  </a:ext>
                </a:extLst>
              </p:cNvPr>
              <p:cNvSpPr/>
              <p:nvPr/>
            </p:nvSpPr>
            <p:spPr>
              <a:xfrm>
                <a:off x="9371606" y="833922"/>
                <a:ext cx="3271729" cy="276999"/>
              </a:xfrm>
              <a:prstGeom prst="rect">
                <a:avLst/>
              </a:prstGeom>
            </p:spPr>
            <p:txBody>
              <a:bodyPr wrap="square" lIns="0" tIns="0" rIns="0" bIns="0" rtlCol="0">
                <a:spAutoFit/>
              </a:bodyPr>
              <a:lstStyle/>
              <a:p>
                <a:pPr lvl="0" rtl="0">
                  <a:spcAft>
                    <a:spcPts val="1200"/>
                  </a:spcAft>
                </a:pPr>
                <a:r>
                  <a:rPr lang="lv-lv" sz="900" dirty="0">
                    <a:latin typeface="arial" panose="020B0604020202020204" pitchFamily="34" charset="0"/>
                    <a:cs typeface="Arial" panose="020B0604020202020204" pitchFamily="34" charset="0"/>
                  </a:rPr>
                  <a:t>Vai jūs zināt, kādus ā</a:t>
                </a:r>
                <a:r>
                  <a:rPr lang="lv-LV" sz="900" dirty="0">
                    <a:latin typeface="arial" panose="020B0604020202020204" pitchFamily="34" charset="0"/>
                    <a:cs typeface="Arial" panose="020B0604020202020204" pitchFamily="34" charset="0"/>
                  </a:rPr>
                  <a:t>rējos no</a:t>
                </a:r>
                <a:r>
                  <a:rPr lang="lv-lv" sz="900" dirty="0">
                    <a:latin typeface="arial" panose="020B0604020202020204" pitchFamily="34" charset="0"/>
                    <a:cs typeface="Arial" panose="020B0604020202020204" pitchFamily="34" charset="0"/>
                  </a:rPr>
                  <a:t>vērtēšanas un uzraudzības rīkus varam izmantot?</a:t>
                </a:r>
              </a:p>
            </p:txBody>
          </p:sp>
          <p:sp>
            <p:nvSpPr>
              <p:cNvPr id="65" name="Rectangle 64">
                <a:extLst>
                  <a:ext uri="{FF2B5EF4-FFF2-40B4-BE49-F238E27FC236}">
                    <a16:creationId xmlns:a16="http://schemas.microsoft.com/office/drawing/2014/main" id="{D014859E-F5D5-450A-825C-C24454933CBF}"/>
                  </a:ext>
                </a:extLst>
              </p:cNvPr>
              <p:cNvSpPr/>
              <p:nvPr/>
            </p:nvSpPr>
            <p:spPr>
              <a:xfrm>
                <a:off x="9068750" y="807695"/>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900" b="1">
                    <a:solidFill>
                      <a:schemeClr val="bg1"/>
                    </a:solidFill>
                    <a:latin typeface="arial" panose="020B0604020202020204" pitchFamily="34" charset="0"/>
                    <a:cs typeface="Arial" panose="020B0604020202020204" pitchFamily="34" charset="0"/>
                  </a:rPr>
                  <a:t>2</a:t>
                </a:r>
                <a:endParaRPr lang="en-GB" sz="900" b="1" dirty="0">
                  <a:solidFill>
                    <a:schemeClr val="bg1"/>
                  </a:solidFill>
                  <a:latin typeface="arial" panose="020B0604020202020204" pitchFamily="34" charset="0"/>
                  <a:cs typeface="Arial" panose="020B0604020202020204" pitchFamily="34" charset="0"/>
                </a:endParaRPr>
              </a:p>
            </p:txBody>
          </p:sp>
        </p:grpSp>
      </p:grpSp>
      <p:grpSp>
        <p:nvGrpSpPr>
          <p:cNvPr id="69" name="Group 68">
            <a:extLst>
              <a:ext uri="{FF2B5EF4-FFF2-40B4-BE49-F238E27FC236}">
                <a16:creationId xmlns:a16="http://schemas.microsoft.com/office/drawing/2014/main" id="{9EEC6E39-32CC-4BCF-B593-1D0F45222CA0}"/>
              </a:ext>
            </a:extLst>
          </p:cNvPr>
          <p:cNvGrpSpPr/>
          <p:nvPr/>
        </p:nvGrpSpPr>
        <p:grpSpPr>
          <a:xfrm>
            <a:off x="4564615" y="1420180"/>
            <a:ext cx="4804087" cy="175564"/>
            <a:chOff x="4204765" y="1420180"/>
            <a:chExt cx="4804087" cy="175564"/>
          </a:xfrm>
        </p:grpSpPr>
        <p:sp>
          <p:nvSpPr>
            <p:cNvPr id="78" name="Rectangle 77">
              <a:extLst>
                <a:ext uri="{FF2B5EF4-FFF2-40B4-BE49-F238E27FC236}">
                  <a16:creationId xmlns:a16="http://schemas.microsoft.com/office/drawing/2014/main" id="{28805564-FB26-4DD9-AACA-EFA75F27326F}"/>
                </a:ext>
              </a:extLst>
            </p:cNvPr>
            <p:cNvSpPr/>
            <p:nvPr/>
          </p:nvSpPr>
          <p:spPr>
            <a:xfrm>
              <a:off x="4507620" y="1446407"/>
              <a:ext cx="4501232" cy="138499"/>
            </a:xfrm>
            <a:prstGeom prst="rect">
              <a:avLst/>
            </a:prstGeom>
          </p:spPr>
          <p:txBody>
            <a:bodyPr wrap="none" lIns="0" tIns="0" rIns="0" bIns="0" rtlCol="0">
              <a:spAutoFit/>
            </a:bodyPr>
            <a:lstStyle/>
            <a:p>
              <a:pPr lvl="0" rtl="0">
                <a:spcAft>
                  <a:spcPts val="1200"/>
                </a:spcAft>
              </a:pPr>
              <a:r>
                <a:rPr lang="lv-lv" sz="900" dirty="0">
                  <a:latin typeface="arial" panose="020B0604020202020204" pitchFamily="34" charset="0"/>
                  <a:cs typeface="Arial" panose="020B0604020202020204" pitchFamily="34" charset="0"/>
                </a:rPr>
                <a:t>Vai </a:t>
              </a:r>
              <a:r>
                <a:rPr lang="lv-LV" sz="900" dirty="0">
                  <a:latin typeface="arial" panose="020B0604020202020204" pitchFamily="34" charset="0"/>
                  <a:cs typeface="Arial" panose="020B0604020202020204" pitchFamily="34" charset="0"/>
                </a:rPr>
                <a:t>jūs darāt </a:t>
              </a:r>
              <a:r>
                <a:rPr lang="lv-lv" sz="900" dirty="0">
                  <a:latin typeface="arial" panose="020B0604020202020204" pitchFamily="34" charset="0"/>
                  <a:cs typeface="Arial" panose="020B0604020202020204" pitchFamily="34" charset="0"/>
                </a:rPr>
                <a:t>visu, lai novērstu fina</a:t>
              </a:r>
              <a:r>
                <a:rPr lang="lv-LV" sz="900" dirty="0">
                  <a:latin typeface="arial" panose="020B0604020202020204" pitchFamily="34" charset="0"/>
                  <a:cs typeface="Arial" panose="020B0604020202020204" pitchFamily="34" charset="0"/>
                </a:rPr>
                <a:t>nšu</a:t>
              </a:r>
              <a:r>
                <a:rPr lang="lv-lv" sz="900" dirty="0">
                  <a:latin typeface="arial" panose="020B0604020202020204" pitchFamily="34" charset="0"/>
                  <a:cs typeface="Arial" panose="020B0604020202020204" pitchFamily="34" charset="0"/>
                </a:rPr>
                <a:t> </a:t>
              </a:r>
              <a:r>
                <a:rPr lang="lv-LV" sz="900" dirty="0">
                  <a:latin typeface="arial" panose="020B0604020202020204" pitchFamily="34" charset="0"/>
                  <a:cs typeface="Arial" panose="020B0604020202020204" pitchFamily="34" charset="0"/>
                </a:rPr>
                <a:t>grūtīb</a:t>
              </a:r>
              <a:r>
                <a:rPr lang="lv-lv" sz="900" dirty="0">
                  <a:latin typeface="arial" panose="020B0604020202020204" pitchFamily="34" charset="0"/>
                  <a:cs typeface="Arial" panose="020B0604020202020204" pitchFamily="34" charset="0"/>
                </a:rPr>
                <a:t>as un maksātnespēj</a:t>
              </a:r>
              <a:r>
                <a:rPr lang="lv-LV" sz="900" dirty="0">
                  <a:latin typeface="arial" panose="020B0604020202020204" pitchFamily="34" charset="0"/>
                  <a:cs typeface="Arial" panose="020B0604020202020204" pitchFamily="34" charset="0"/>
                </a:rPr>
                <a:t>as procesa uzsākšanu</a:t>
              </a:r>
              <a:r>
                <a:rPr lang="lv-lv" sz="900" dirty="0">
                  <a:latin typeface="arial" panose="020B0604020202020204" pitchFamily="34" charset="0"/>
                  <a:cs typeface="Arial" panose="020B0604020202020204" pitchFamily="34" charset="0"/>
                </a:rPr>
                <a:t>?</a:t>
              </a:r>
            </a:p>
          </p:txBody>
        </p:sp>
        <p:sp>
          <p:nvSpPr>
            <p:cNvPr id="81" name="Rectangle 80">
              <a:extLst>
                <a:ext uri="{FF2B5EF4-FFF2-40B4-BE49-F238E27FC236}">
                  <a16:creationId xmlns:a16="http://schemas.microsoft.com/office/drawing/2014/main" id="{6ADF9EAA-9C9D-4D5F-903F-B9A64960A0CF}"/>
                </a:ext>
              </a:extLst>
            </p:cNvPr>
            <p:cNvSpPr/>
            <p:nvPr/>
          </p:nvSpPr>
          <p:spPr>
            <a:xfrm>
              <a:off x="4204765" y="1420180"/>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1000" b="1">
                  <a:solidFill>
                    <a:schemeClr val="bg1"/>
                  </a:solidFill>
                  <a:latin typeface="arial" panose="020B0604020202020204" pitchFamily="34" charset="0"/>
                  <a:cs typeface="Arial" panose="020B0604020202020204" pitchFamily="34" charset="0"/>
                </a:rPr>
                <a:t>3.</a:t>
              </a:r>
              <a:endParaRPr lang="en-GB" sz="1000" b="1" dirty="0">
                <a:solidFill>
                  <a:schemeClr val="bg1"/>
                </a:solidFill>
                <a:latin typeface="arial" panose="020B0604020202020204" pitchFamily="34" charset="0"/>
                <a:cs typeface="Arial" panose="020B0604020202020204" pitchFamily="34" charset="0"/>
              </a:endParaRPr>
            </a:p>
          </p:txBody>
        </p:sp>
      </p:grpSp>
      <p:sp>
        <p:nvSpPr>
          <p:cNvPr id="82" name="Rectangle 81">
            <a:extLst>
              <a:ext uri="{FF2B5EF4-FFF2-40B4-BE49-F238E27FC236}">
                <a16:creationId xmlns:a16="http://schemas.microsoft.com/office/drawing/2014/main" id="{9E03CE6D-3AC7-4129-977A-95155E7DC6C6}"/>
              </a:ext>
            </a:extLst>
          </p:cNvPr>
          <p:cNvSpPr/>
          <p:nvPr/>
        </p:nvSpPr>
        <p:spPr>
          <a:xfrm>
            <a:off x="3985851" y="5545507"/>
            <a:ext cx="1504753" cy="278332"/>
          </a:xfrm>
          <a:prstGeom prst="rect">
            <a:avLst/>
          </a:prstGeom>
          <a:noFill/>
        </p:spPr>
        <p:txBody>
          <a:bodyPr wrap="square" lIns="0" tIns="72000" rIns="72000" bIns="36000" rtlCol="0">
            <a:spAutoFit/>
          </a:bodyPr>
          <a:lstStyle/>
          <a:p>
            <a:pPr rtl="0">
              <a:spcAft>
                <a:spcPts val="600"/>
              </a:spcAft>
            </a:pPr>
            <a:r>
              <a:rPr lang="lv-lv" sz="1100" b="1">
                <a:solidFill>
                  <a:schemeClr val="tx1">
                    <a:lumMod val="65000"/>
                    <a:lumOff val="35000"/>
                  </a:schemeClr>
                </a:solidFill>
                <a:latin typeface="arial" panose="020B0604020202020204" pitchFamily="34" charset="0"/>
                <a:cs typeface="Arial" panose="020B0604020202020204" pitchFamily="34" charset="0"/>
              </a:rPr>
              <a:t>Dodieties uz: </a:t>
            </a:r>
          </a:p>
        </p:txBody>
      </p:sp>
      <p:sp>
        <p:nvSpPr>
          <p:cNvPr id="63" name="Google Shape;571;p46">
            <a:extLst>
              <a:ext uri="{FF2B5EF4-FFF2-40B4-BE49-F238E27FC236}">
                <a16:creationId xmlns:a16="http://schemas.microsoft.com/office/drawing/2014/main" id="{1552AEFC-6DB2-4C5C-B726-0AD29692735B}"/>
              </a:ext>
            </a:extLst>
          </p:cNvPr>
          <p:cNvSpPr/>
          <p:nvPr/>
        </p:nvSpPr>
        <p:spPr>
          <a:xfrm>
            <a:off x="420688" y="3924538"/>
            <a:ext cx="481013" cy="346075"/>
          </a:xfrm>
          <a:custGeom>
            <a:avLst/>
            <a:gdLst/>
            <a:ahLst/>
            <a:cxnLst/>
            <a:rect l="l" t="t" r="r" b="b"/>
            <a:pathLst>
              <a:path w="200" h="144" extrusionOk="0">
                <a:moveTo>
                  <a:pt x="147" y="19"/>
                </a:moveTo>
                <a:cubicBezTo>
                  <a:pt x="134" y="6"/>
                  <a:pt x="117" y="0"/>
                  <a:pt x="100" y="0"/>
                </a:cubicBezTo>
                <a:cubicBezTo>
                  <a:pt x="83" y="0"/>
                  <a:pt x="66" y="6"/>
                  <a:pt x="53" y="19"/>
                </a:cubicBezTo>
                <a:cubicBezTo>
                  <a:pt x="0" y="72"/>
                  <a:pt x="0" y="72"/>
                  <a:pt x="0" y="72"/>
                </a:cubicBezTo>
                <a:cubicBezTo>
                  <a:pt x="53" y="125"/>
                  <a:pt x="53" y="125"/>
                  <a:pt x="53" y="125"/>
                </a:cubicBezTo>
                <a:cubicBezTo>
                  <a:pt x="66" y="138"/>
                  <a:pt x="83" y="144"/>
                  <a:pt x="100" y="144"/>
                </a:cubicBezTo>
                <a:cubicBezTo>
                  <a:pt x="117" y="144"/>
                  <a:pt x="134" y="138"/>
                  <a:pt x="147" y="125"/>
                </a:cubicBezTo>
                <a:cubicBezTo>
                  <a:pt x="200" y="72"/>
                  <a:pt x="200" y="72"/>
                  <a:pt x="200" y="72"/>
                </a:cubicBezTo>
                <a:lnTo>
                  <a:pt x="147" y="19"/>
                </a:lnTo>
                <a:close/>
                <a:moveTo>
                  <a:pt x="138" y="116"/>
                </a:moveTo>
                <a:cubicBezTo>
                  <a:pt x="128" y="126"/>
                  <a:pt x="114" y="132"/>
                  <a:pt x="100" y="132"/>
                </a:cubicBezTo>
                <a:cubicBezTo>
                  <a:pt x="85" y="132"/>
                  <a:pt x="72" y="126"/>
                  <a:pt x="62" y="116"/>
                </a:cubicBezTo>
                <a:cubicBezTo>
                  <a:pt x="18" y="72"/>
                  <a:pt x="18" y="72"/>
                  <a:pt x="18" y="72"/>
                </a:cubicBezTo>
                <a:cubicBezTo>
                  <a:pt x="62" y="28"/>
                  <a:pt x="62" y="28"/>
                  <a:pt x="62" y="28"/>
                </a:cubicBezTo>
                <a:cubicBezTo>
                  <a:pt x="72" y="18"/>
                  <a:pt x="85" y="12"/>
                  <a:pt x="100" y="12"/>
                </a:cubicBezTo>
                <a:cubicBezTo>
                  <a:pt x="114" y="12"/>
                  <a:pt x="128" y="18"/>
                  <a:pt x="138" y="28"/>
                </a:cubicBezTo>
                <a:cubicBezTo>
                  <a:pt x="182" y="72"/>
                  <a:pt x="182" y="72"/>
                  <a:pt x="182" y="72"/>
                </a:cubicBezTo>
                <a:lnTo>
                  <a:pt x="138" y="116"/>
                </a:lnTo>
                <a:close/>
                <a:moveTo>
                  <a:pt x="100" y="43"/>
                </a:moveTo>
                <a:cubicBezTo>
                  <a:pt x="84" y="43"/>
                  <a:pt x="71" y="56"/>
                  <a:pt x="71" y="72"/>
                </a:cubicBezTo>
                <a:cubicBezTo>
                  <a:pt x="71" y="88"/>
                  <a:pt x="84" y="101"/>
                  <a:pt x="100" y="101"/>
                </a:cubicBezTo>
                <a:cubicBezTo>
                  <a:pt x="116" y="101"/>
                  <a:pt x="129" y="88"/>
                  <a:pt x="129" y="72"/>
                </a:cubicBezTo>
                <a:cubicBezTo>
                  <a:pt x="129" y="56"/>
                  <a:pt x="116" y="43"/>
                  <a:pt x="100" y="43"/>
                </a:cubicBezTo>
                <a:close/>
                <a:moveTo>
                  <a:pt x="100" y="89"/>
                </a:moveTo>
                <a:cubicBezTo>
                  <a:pt x="91" y="89"/>
                  <a:pt x="83" y="81"/>
                  <a:pt x="83" y="72"/>
                </a:cubicBezTo>
                <a:cubicBezTo>
                  <a:pt x="83" y="63"/>
                  <a:pt x="91" y="55"/>
                  <a:pt x="100" y="55"/>
                </a:cubicBezTo>
                <a:cubicBezTo>
                  <a:pt x="109" y="55"/>
                  <a:pt x="116" y="63"/>
                  <a:pt x="116" y="72"/>
                </a:cubicBezTo>
                <a:cubicBezTo>
                  <a:pt x="116" y="81"/>
                  <a:pt x="109" y="89"/>
                  <a:pt x="100" y="89"/>
                </a:cubicBezTo>
                <a:close/>
              </a:path>
            </a:pathLst>
          </a:custGeom>
          <a:solidFill>
            <a:schemeClr val="bg1">
              <a:lumMod val="65000"/>
            </a:schemeClr>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412;p44">
            <a:extLst>
              <a:ext uri="{FF2B5EF4-FFF2-40B4-BE49-F238E27FC236}">
                <a16:creationId xmlns:a16="http://schemas.microsoft.com/office/drawing/2014/main" id="{07948C06-9B5C-4541-9D84-779C91F2483C}"/>
              </a:ext>
            </a:extLst>
          </p:cNvPr>
          <p:cNvSpPr/>
          <p:nvPr/>
        </p:nvSpPr>
        <p:spPr>
          <a:xfrm>
            <a:off x="3995826" y="5911038"/>
            <a:ext cx="292285" cy="390142"/>
          </a:xfrm>
          <a:custGeom>
            <a:avLst/>
            <a:gdLst/>
            <a:ahLst/>
            <a:cxnLst/>
            <a:rect l="l" t="t" r="r" b="b"/>
            <a:pathLst>
              <a:path w="150" h="200" extrusionOk="0">
                <a:moveTo>
                  <a:pt x="75" y="138"/>
                </a:moveTo>
                <a:cubicBezTo>
                  <a:pt x="138" y="180"/>
                  <a:pt x="138" y="180"/>
                  <a:pt x="138" y="180"/>
                </a:cubicBezTo>
                <a:cubicBezTo>
                  <a:pt x="138" y="14"/>
                  <a:pt x="138" y="14"/>
                  <a:pt x="138" y="14"/>
                </a:cubicBezTo>
                <a:cubicBezTo>
                  <a:pt x="138" y="13"/>
                  <a:pt x="136" y="12"/>
                  <a:pt x="133" y="12"/>
                </a:cubicBezTo>
                <a:cubicBezTo>
                  <a:pt x="18" y="12"/>
                  <a:pt x="18" y="12"/>
                  <a:pt x="18" y="12"/>
                </a:cubicBezTo>
                <a:cubicBezTo>
                  <a:pt x="14" y="12"/>
                  <a:pt x="13" y="13"/>
                  <a:pt x="13" y="14"/>
                </a:cubicBezTo>
                <a:cubicBezTo>
                  <a:pt x="13" y="180"/>
                  <a:pt x="13" y="180"/>
                  <a:pt x="13" y="180"/>
                </a:cubicBezTo>
                <a:lnTo>
                  <a:pt x="75" y="138"/>
                </a:lnTo>
                <a:close/>
                <a:moveTo>
                  <a:pt x="75" y="153"/>
                </a:moveTo>
                <a:cubicBezTo>
                  <a:pt x="5" y="200"/>
                  <a:pt x="5" y="200"/>
                  <a:pt x="5" y="200"/>
                </a:cubicBezTo>
                <a:cubicBezTo>
                  <a:pt x="2" y="200"/>
                  <a:pt x="0" y="199"/>
                  <a:pt x="0" y="195"/>
                </a:cubicBezTo>
                <a:cubicBezTo>
                  <a:pt x="0" y="14"/>
                  <a:pt x="0" y="14"/>
                  <a:pt x="0" y="14"/>
                </a:cubicBezTo>
                <a:cubicBezTo>
                  <a:pt x="0" y="6"/>
                  <a:pt x="7" y="0"/>
                  <a:pt x="18" y="0"/>
                </a:cubicBezTo>
                <a:cubicBezTo>
                  <a:pt x="133" y="0"/>
                  <a:pt x="133" y="0"/>
                  <a:pt x="133" y="0"/>
                </a:cubicBezTo>
                <a:cubicBezTo>
                  <a:pt x="143" y="0"/>
                  <a:pt x="150" y="6"/>
                  <a:pt x="150" y="14"/>
                </a:cubicBezTo>
                <a:cubicBezTo>
                  <a:pt x="150" y="195"/>
                  <a:pt x="150" y="195"/>
                  <a:pt x="150" y="195"/>
                </a:cubicBezTo>
                <a:cubicBezTo>
                  <a:pt x="150" y="199"/>
                  <a:pt x="148" y="200"/>
                  <a:pt x="145" y="200"/>
                </a:cubicBezTo>
                <a:lnTo>
                  <a:pt x="75" y="153"/>
                </a:lnTo>
                <a:close/>
              </a:path>
            </a:pathLst>
          </a:custGeom>
          <a:solidFill>
            <a:schemeClr val="bg1">
              <a:lumMod val="65000"/>
            </a:schemeClr>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Freeform 87">
            <a:extLst>
              <a:ext uri="{FF2B5EF4-FFF2-40B4-BE49-F238E27FC236}">
                <a16:creationId xmlns:a16="http://schemas.microsoft.com/office/drawing/2014/main" id="{9809BADD-5168-4E8A-9CDA-91CC649F3ED3}"/>
              </a:ext>
            </a:extLst>
          </p:cNvPr>
          <p:cNvSpPr>
            <a:spLocks noChangeAspect="1" noEditPoints="1"/>
          </p:cNvSpPr>
          <p:nvPr/>
        </p:nvSpPr>
        <p:spPr bwMode="auto">
          <a:xfrm>
            <a:off x="11112642" y="5778405"/>
            <a:ext cx="503864" cy="436035"/>
          </a:xfrm>
          <a:custGeom>
            <a:avLst/>
            <a:gdLst>
              <a:gd name="T0" fmla="*/ 201 w 206"/>
              <a:gd name="T1" fmla="*/ 161 h 178"/>
              <a:gd name="T2" fmla="*/ 113 w 206"/>
              <a:gd name="T3" fmla="*/ 8 h 178"/>
              <a:gd name="T4" fmla="*/ 93 w 206"/>
              <a:gd name="T5" fmla="*/ 8 h 178"/>
              <a:gd name="T6" fmla="*/ 5 w 206"/>
              <a:gd name="T7" fmla="*/ 161 h 178"/>
              <a:gd name="T8" fmla="*/ 15 w 206"/>
              <a:gd name="T9" fmla="*/ 178 h 178"/>
              <a:gd name="T10" fmla="*/ 191 w 206"/>
              <a:gd name="T11" fmla="*/ 178 h 178"/>
              <a:gd name="T12" fmla="*/ 201 w 206"/>
              <a:gd name="T13" fmla="*/ 161 h 178"/>
              <a:gd name="T14" fmla="*/ 103 w 206"/>
              <a:gd name="T15" fmla="*/ 153 h 178"/>
              <a:gd name="T16" fmla="*/ 91 w 206"/>
              <a:gd name="T17" fmla="*/ 141 h 178"/>
              <a:gd name="T18" fmla="*/ 103 w 206"/>
              <a:gd name="T19" fmla="*/ 130 h 178"/>
              <a:gd name="T20" fmla="*/ 115 w 206"/>
              <a:gd name="T21" fmla="*/ 141 h 178"/>
              <a:gd name="T22" fmla="*/ 103 w 206"/>
              <a:gd name="T23" fmla="*/ 153 h 178"/>
              <a:gd name="T24" fmla="*/ 115 w 206"/>
              <a:gd name="T25" fmla="*/ 105 h 178"/>
              <a:gd name="T26" fmla="*/ 90 w 206"/>
              <a:gd name="T27" fmla="*/ 105 h 178"/>
              <a:gd name="T28" fmla="*/ 90 w 206"/>
              <a:gd name="T29" fmla="*/ 55 h 178"/>
              <a:gd name="T30" fmla="*/ 115 w 206"/>
              <a:gd name="T31" fmla="*/ 55 h 178"/>
              <a:gd name="T32" fmla="*/ 115 w 206"/>
              <a:gd name="T33" fmla="*/ 10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178">
                <a:moveTo>
                  <a:pt x="201" y="161"/>
                </a:moveTo>
                <a:cubicBezTo>
                  <a:pt x="113" y="8"/>
                  <a:pt x="113" y="8"/>
                  <a:pt x="113" y="8"/>
                </a:cubicBezTo>
                <a:cubicBezTo>
                  <a:pt x="109" y="0"/>
                  <a:pt x="97" y="0"/>
                  <a:pt x="93" y="8"/>
                </a:cubicBezTo>
                <a:cubicBezTo>
                  <a:pt x="5" y="161"/>
                  <a:pt x="5" y="161"/>
                  <a:pt x="5" y="161"/>
                </a:cubicBezTo>
                <a:cubicBezTo>
                  <a:pt x="0" y="168"/>
                  <a:pt x="6" y="178"/>
                  <a:pt x="15" y="178"/>
                </a:cubicBezTo>
                <a:cubicBezTo>
                  <a:pt x="191" y="178"/>
                  <a:pt x="191" y="178"/>
                  <a:pt x="191" y="178"/>
                </a:cubicBezTo>
                <a:cubicBezTo>
                  <a:pt x="200" y="178"/>
                  <a:pt x="206" y="168"/>
                  <a:pt x="201" y="161"/>
                </a:cubicBezTo>
                <a:close/>
                <a:moveTo>
                  <a:pt x="103" y="153"/>
                </a:moveTo>
                <a:cubicBezTo>
                  <a:pt x="96" y="153"/>
                  <a:pt x="91" y="148"/>
                  <a:pt x="91" y="141"/>
                </a:cubicBezTo>
                <a:cubicBezTo>
                  <a:pt x="91" y="135"/>
                  <a:pt x="96" y="130"/>
                  <a:pt x="103" y="130"/>
                </a:cubicBezTo>
                <a:cubicBezTo>
                  <a:pt x="110" y="130"/>
                  <a:pt x="115" y="135"/>
                  <a:pt x="115" y="141"/>
                </a:cubicBezTo>
                <a:cubicBezTo>
                  <a:pt x="115" y="148"/>
                  <a:pt x="110" y="153"/>
                  <a:pt x="103" y="153"/>
                </a:cubicBezTo>
                <a:close/>
                <a:moveTo>
                  <a:pt x="115" y="105"/>
                </a:moveTo>
                <a:cubicBezTo>
                  <a:pt x="90" y="105"/>
                  <a:pt x="90" y="105"/>
                  <a:pt x="90" y="105"/>
                </a:cubicBezTo>
                <a:cubicBezTo>
                  <a:pt x="90" y="55"/>
                  <a:pt x="90" y="55"/>
                  <a:pt x="90" y="55"/>
                </a:cubicBezTo>
                <a:cubicBezTo>
                  <a:pt x="115" y="55"/>
                  <a:pt x="115" y="55"/>
                  <a:pt x="115" y="55"/>
                </a:cubicBezTo>
                <a:lnTo>
                  <a:pt x="115" y="105"/>
                </a:lnTo>
                <a:close/>
              </a:path>
            </a:pathLst>
          </a:custGeom>
          <a:solidFill>
            <a:srgbClr val="990066"/>
          </a:solidFill>
          <a:ln>
            <a:noFill/>
          </a:ln>
        </p:spPr>
        <p:txBody>
          <a:bodyPr vert="horz" wrap="square" lIns="78191" tIns="39096" rIns="78191" bIns="39096"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24979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503EAAE-D511-4216-BA6A-7C15E1CA2AE2}"/>
              </a:ext>
            </a:extLst>
          </p:cNvPr>
          <p:cNvGraphicFramePr>
            <a:graphicFrameLocks noChangeAspect="1"/>
          </p:cNvGraphicFramePr>
          <p:nvPr>
            <p:custDataLst>
              <p:tags r:id="rId2"/>
            </p:custDataLst>
            <p:extLst>
              <p:ext uri="{D42A27DB-BD31-4B8C-83A1-F6EECF244321}">
                <p14:modId xmlns:p14="http://schemas.microsoft.com/office/powerpoint/2010/main" val="13074730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0" name="think-cell Slide" r:id="rId5" imgW="494" imgH="494" progId="TCLayout.ActiveDocument.1">
                  <p:embed/>
                </p:oleObj>
              </mc:Choice>
              <mc:Fallback>
                <p:oleObj name="think-cell Slide" r:id="rId5" imgW="494" imgH="494" progId="TCLayout.ActiveDocument.1">
                  <p:embed/>
                  <p:pic>
                    <p:nvPicPr>
                      <p:cNvPr id="9" name="Object 8" hidden="1">
                        <a:extLst>
                          <a:ext uri="{FF2B5EF4-FFF2-40B4-BE49-F238E27FC236}">
                            <a16:creationId xmlns:a16="http://schemas.microsoft.com/office/drawing/2014/main" id="{B503EAAE-D511-4216-BA6A-7C15E1CA2AE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3" name="Rectangle 52" hidden="1">
            <a:extLst>
              <a:ext uri="{FF2B5EF4-FFF2-40B4-BE49-F238E27FC236}">
                <a16:creationId xmlns:a16="http://schemas.microsoft.com/office/drawing/2014/main" id="{4BA53940-4A83-4DB2-AB1C-C4F5C6697F9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1" name="Title 50">
            <a:extLst>
              <a:ext uri="{FF2B5EF4-FFF2-40B4-BE49-F238E27FC236}">
                <a16:creationId xmlns:a16="http://schemas.microsoft.com/office/drawing/2014/main" id="{3920F660-C3C9-4407-94C1-95F821687459}"/>
              </a:ext>
            </a:extLst>
          </p:cNvPr>
          <p:cNvSpPr>
            <a:spLocks noGrp="1"/>
          </p:cNvSpPr>
          <p:nvPr>
            <p:ph type="title"/>
          </p:nvPr>
        </p:nvSpPr>
        <p:spPr>
          <a:xfrm>
            <a:off x="353872" y="269014"/>
            <a:ext cx="11362773" cy="1320495"/>
          </a:xfrm>
        </p:spPr>
        <p:txBody>
          <a:bodyPr rtlCol="0"/>
          <a:lstStyle/>
          <a:p>
            <a:pPr lvl="0" rtl="0"/>
            <a:r>
              <a:rPr lang="lv-lv" dirty="0">
                <a:sym typeface="Arial"/>
              </a:rPr>
              <a:t>2. stadij</a:t>
            </a:r>
            <a:r>
              <a:rPr lang="lv-LV" dirty="0">
                <a:sym typeface="Arial"/>
              </a:rPr>
              <a:t>a</a:t>
            </a:r>
            <a:r>
              <a:rPr lang="lv-lv" dirty="0">
                <a:sym typeface="Arial"/>
              </a:rPr>
              <a:t>: Kā </a:t>
            </a:r>
            <a:r>
              <a:rPr lang="lv-LV" dirty="0">
                <a:sym typeface="Arial"/>
              </a:rPr>
              <a:t>jūs</a:t>
            </a:r>
            <a:r>
              <a:rPr lang="lv-lv" dirty="0">
                <a:sym typeface="Arial"/>
              </a:rPr>
              <a:t> </a:t>
            </a:r>
            <a:r>
              <a:rPr lang="lv-LV" dirty="0">
                <a:sym typeface="Arial"/>
              </a:rPr>
              <a:t>novērtējat</a:t>
            </a:r>
            <a:r>
              <a:rPr lang="lv-lv" dirty="0">
                <a:sym typeface="Arial"/>
              </a:rPr>
              <a:t> savu</a:t>
            </a:r>
            <a:r>
              <a:rPr lang="lv-LV" dirty="0">
                <a:sym typeface="Arial"/>
              </a:rPr>
              <a:t> biznesu</a:t>
            </a:r>
            <a:r>
              <a:rPr lang="lv-lv" dirty="0">
                <a:sym typeface="Arial"/>
              </a:rPr>
              <a:t>?</a:t>
            </a:r>
            <a:endParaRPr lang="en-GB" dirty="0">
              <a:sym typeface="Arial"/>
            </a:endParaRPr>
          </a:p>
        </p:txBody>
      </p:sp>
      <p:sp>
        <p:nvSpPr>
          <p:cNvPr id="129" name="Slide Number Placeholder 5">
            <a:extLst>
              <a:ext uri="{FF2B5EF4-FFF2-40B4-BE49-F238E27FC236}">
                <a16:creationId xmlns:a16="http://schemas.microsoft.com/office/drawing/2014/main" id="{A7707A5C-2774-4EF0-B263-BC9AEEDB73CB}"/>
              </a:ext>
            </a:extLst>
          </p:cNvPr>
          <p:cNvSpPr>
            <a:spLocks noGrp="1"/>
          </p:cNvSpPr>
          <p:nvPr>
            <p:ph type="sldNum" sz="quarter" idx="12"/>
          </p:nvPr>
        </p:nvSpPr>
        <p:spPr/>
        <p:txBody>
          <a:bodyPr rtlCol="0"/>
          <a:lstStyle/>
          <a:p>
            <a:pPr lvl="0" rtl="0"/>
            <a:fld id="{E81276B6-4034-4841-805E-541AB8384CBA}" type="slidenum">
              <a:rPr lang="en-GB" noProof="0" smtClean="0"/>
              <a:pPr lvl="0" rtl="0"/>
              <a:t>8</a:t>
            </a:fld>
            <a:endParaRPr lang="en-GB" noProof="0"/>
          </a:p>
        </p:txBody>
      </p:sp>
      <p:sp>
        <p:nvSpPr>
          <p:cNvPr id="58" name="Rectangle 57">
            <a:extLst>
              <a:ext uri="{FF2B5EF4-FFF2-40B4-BE49-F238E27FC236}">
                <a16:creationId xmlns:a16="http://schemas.microsoft.com/office/drawing/2014/main" id="{0358FFB8-A643-4995-90C6-9F558EF71DEF}"/>
              </a:ext>
            </a:extLst>
          </p:cNvPr>
          <p:cNvSpPr/>
          <p:nvPr/>
        </p:nvSpPr>
        <p:spPr>
          <a:xfrm>
            <a:off x="0" y="0"/>
            <a:ext cx="6096000" cy="330072"/>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a:solidFill>
                  <a:schemeClr val="bg1"/>
                </a:solidFill>
                <a:latin typeface="arial" panose="020B0604020202020204" pitchFamily="34" charset="0"/>
                <a:ea typeface="Arial"/>
                <a:cs typeface="Arial"/>
                <a:sym typeface="Arial"/>
              </a:rPr>
              <a:t>Iekšējā novērtēšana</a:t>
            </a:r>
          </a:p>
        </p:txBody>
      </p:sp>
      <p:sp>
        <p:nvSpPr>
          <p:cNvPr id="81" name="Rectangle 80">
            <a:extLst>
              <a:ext uri="{FF2B5EF4-FFF2-40B4-BE49-F238E27FC236}">
                <a16:creationId xmlns:a16="http://schemas.microsoft.com/office/drawing/2014/main" id="{EE1D1369-0527-4EC3-AA05-6FBC41E4D9BE}"/>
              </a:ext>
            </a:extLst>
          </p:cNvPr>
          <p:cNvSpPr/>
          <p:nvPr/>
        </p:nvSpPr>
        <p:spPr>
          <a:xfrm>
            <a:off x="407989" y="2034089"/>
            <a:ext cx="11376024" cy="737876"/>
          </a:xfrm>
          <a:prstGeom prst="rect">
            <a:avLst/>
          </a:prstGeom>
          <a:solidFill>
            <a:schemeClr val="bg1">
              <a:lumMod val="95000"/>
            </a:schemeClr>
          </a:solidFill>
        </p:spPr>
        <p:txBody>
          <a:bodyPr wrap="square" lIns="72000" tIns="72000" rIns="72000" bIns="72000" rtlCol="0">
            <a:spAutoFit/>
          </a:bodyPr>
          <a:lstStyle/>
          <a:p>
            <a:pPr rtl="0">
              <a:spcAft>
                <a:spcPts val="300"/>
              </a:spcAft>
            </a:pPr>
            <a:r>
              <a:rPr lang="lv-lv" sz="1200" spc="-20" dirty="0">
                <a:solidFill>
                  <a:schemeClr val="tx1">
                    <a:lumMod val="75000"/>
                    <a:lumOff val="25000"/>
                  </a:schemeClr>
                </a:solidFill>
                <a:latin typeface="arial" panose="020B0604020202020204" pitchFamily="34" charset="0"/>
                <a:cs typeface="Arial" panose="020B0604020202020204" pitchFamily="34" charset="0"/>
              </a:rPr>
              <a:t>Regulāra (</a:t>
            </a:r>
            <a:r>
              <a:rPr lang="lv-lv" sz="1200" dirty="0">
                <a:solidFill>
                  <a:schemeClr val="tx1">
                    <a:lumMod val="75000"/>
                    <a:lumOff val="25000"/>
                  </a:schemeClr>
                </a:solidFill>
                <a:latin typeface="arial" panose="020B0604020202020204" pitchFamily="34" charset="0"/>
                <a:cs typeface="Arial" panose="020B0604020202020204" pitchFamily="34" charset="0"/>
              </a:rPr>
              <a:t>ceturkšņa / pusgada)</a:t>
            </a:r>
            <a:r>
              <a:rPr lang="lv-lv" sz="1200" spc="-20" dirty="0">
                <a:solidFill>
                  <a:schemeClr val="tx1">
                    <a:lumMod val="75000"/>
                    <a:lumOff val="25000"/>
                  </a:schemeClr>
                </a:solidFill>
                <a:latin typeface="arial" panose="020B0604020202020204" pitchFamily="34" charset="0"/>
                <a:cs typeface="Arial" panose="020B0604020202020204" pitchFamily="34" charset="0"/>
              </a:rPr>
              <a:t> iekšēja uzņēmuma darbības novērtēšana ir būtiska, lai nodrošinātu konkurētspējīgu sniegumu un novērstu </a:t>
            </a:r>
            <a:r>
              <a:rPr lang="lv-LV" sz="1200" spc="-20" dirty="0">
                <a:solidFill>
                  <a:schemeClr val="tx1">
                    <a:lumMod val="75000"/>
                    <a:lumOff val="25000"/>
                  </a:schemeClr>
                </a:solidFill>
                <a:latin typeface="arial" panose="020B0604020202020204" pitchFamily="34" charset="0"/>
                <a:cs typeface="Arial" panose="020B0604020202020204" pitchFamily="34" charset="0"/>
              </a:rPr>
              <a:t>finanšu grūtības</a:t>
            </a:r>
            <a:r>
              <a:rPr lang="lv-lv" sz="1200" spc="-20" dirty="0">
                <a:solidFill>
                  <a:schemeClr val="tx1">
                    <a:lumMod val="75000"/>
                    <a:lumOff val="25000"/>
                  </a:schemeClr>
                </a:solidFill>
                <a:latin typeface="arial" panose="020B0604020202020204" pitchFamily="34" charset="0"/>
                <a:cs typeface="Arial" panose="020B0604020202020204" pitchFamily="34" charset="0"/>
              </a:rPr>
              <a:t>.</a:t>
            </a:r>
          </a:p>
          <a:p>
            <a:pPr rtl="0">
              <a:spcAft>
                <a:spcPts val="300"/>
              </a:spcAft>
            </a:pPr>
            <a:r>
              <a:rPr lang="lv-lv" sz="1200" spc="-20" dirty="0">
                <a:solidFill>
                  <a:schemeClr val="tx1">
                    <a:lumMod val="75000"/>
                    <a:lumOff val="25000"/>
                  </a:schemeClr>
                </a:solidFill>
                <a:latin typeface="arial" panose="020B0604020202020204" pitchFamily="34" charset="0"/>
                <a:cs typeface="Arial" panose="020B0604020202020204" pitchFamily="34" charset="0"/>
              </a:rPr>
              <a:t>Uzņēmumu var ietekmēt iekšējie un ārējie faktori. Pareizi jautājum</a:t>
            </a:r>
            <a:r>
              <a:rPr lang="lv-LV" sz="1200" spc="-20" dirty="0">
                <a:solidFill>
                  <a:schemeClr val="tx1">
                    <a:lumMod val="75000"/>
                    <a:lumOff val="25000"/>
                  </a:schemeClr>
                </a:solidFill>
                <a:latin typeface="arial" panose="020B0604020202020204" pitchFamily="34" charset="0"/>
                <a:cs typeface="Arial" panose="020B0604020202020204" pitchFamily="34" charset="0"/>
              </a:rPr>
              <a:t>i palīdz</a:t>
            </a:r>
            <a:r>
              <a:rPr lang="lv-lv" sz="1200" spc="-20" dirty="0">
                <a:solidFill>
                  <a:schemeClr val="tx1">
                    <a:lumMod val="75000"/>
                    <a:lumOff val="25000"/>
                  </a:schemeClr>
                </a:solidFill>
                <a:latin typeface="arial" panose="020B0604020202020204" pitchFamily="34" charset="0"/>
                <a:cs typeface="Arial" panose="020B0604020202020204" pitchFamily="34" charset="0"/>
              </a:rPr>
              <a:t> vieglāk saprast, kuri faktori visvairāk ietekmē jūsu uzņēmuma stāvokli, un</a:t>
            </a:r>
            <a:r>
              <a:rPr lang="lv-LV" sz="1200" spc="-20" dirty="0">
                <a:solidFill>
                  <a:schemeClr val="tx1">
                    <a:lumMod val="75000"/>
                    <a:lumOff val="25000"/>
                  </a:schemeClr>
                </a:solidFill>
                <a:latin typeface="arial" panose="020B0604020202020204" pitchFamily="34" charset="0"/>
                <a:cs typeface="Arial" panose="020B0604020202020204" pitchFamily="34" charset="0"/>
              </a:rPr>
              <a:t> palīdz</a:t>
            </a:r>
            <a:r>
              <a:rPr lang="lv-lv" sz="1200" spc="-20" dirty="0">
                <a:solidFill>
                  <a:schemeClr val="tx1">
                    <a:lumMod val="75000"/>
                    <a:lumOff val="25000"/>
                  </a:schemeClr>
                </a:solidFill>
                <a:latin typeface="arial" panose="020B0604020202020204" pitchFamily="34" charset="0"/>
                <a:cs typeface="Arial" panose="020B0604020202020204" pitchFamily="34" charset="0"/>
              </a:rPr>
              <a:t> </a:t>
            </a:r>
            <a:r>
              <a:rPr lang="lv-LV" sz="1200" spc="-20" dirty="0">
                <a:solidFill>
                  <a:schemeClr val="tx1">
                    <a:lumMod val="75000"/>
                    <a:lumOff val="25000"/>
                  </a:schemeClr>
                </a:solidFill>
                <a:latin typeface="arial" panose="020B0604020202020204" pitchFamily="34" charset="0"/>
                <a:cs typeface="Arial" panose="020B0604020202020204" pitchFamily="34" charset="0"/>
              </a:rPr>
              <a:t>izvēlēties</a:t>
            </a:r>
            <a:r>
              <a:rPr lang="lv-lv" sz="1200" spc="-20" dirty="0">
                <a:solidFill>
                  <a:schemeClr val="tx1">
                    <a:lumMod val="75000"/>
                    <a:lumOff val="25000"/>
                  </a:schemeClr>
                </a:solidFill>
                <a:latin typeface="arial" panose="020B0604020202020204" pitchFamily="34" charset="0"/>
                <a:cs typeface="Arial" panose="020B0604020202020204" pitchFamily="34" charset="0"/>
              </a:rPr>
              <a:t> piemērotākās</a:t>
            </a:r>
            <a:r>
              <a:rPr lang="lv-LV" sz="1200" spc="-20" dirty="0">
                <a:solidFill>
                  <a:schemeClr val="tx1">
                    <a:lumMod val="75000"/>
                    <a:lumOff val="25000"/>
                  </a:schemeClr>
                </a:solidFill>
                <a:latin typeface="arial" panose="020B0604020202020204" pitchFamily="34" charset="0"/>
                <a:cs typeface="Arial" panose="020B0604020202020204" pitchFamily="34" charset="0"/>
              </a:rPr>
              <a:t> turpmākās</a:t>
            </a:r>
            <a:r>
              <a:rPr lang="lv-lv" sz="1200" spc="-20" dirty="0">
                <a:solidFill>
                  <a:schemeClr val="tx1">
                    <a:lumMod val="75000"/>
                    <a:lumOff val="25000"/>
                  </a:schemeClr>
                </a:solidFill>
                <a:latin typeface="arial" panose="020B0604020202020204" pitchFamily="34" charset="0"/>
                <a:cs typeface="Arial" panose="020B0604020202020204" pitchFamily="34" charset="0"/>
              </a:rPr>
              <a:t> darbības. </a:t>
            </a:r>
          </a:p>
        </p:txBody>
      </p:sp>
      <p:grpSp>
        <p:nvGrpSpPr>
          <p:cNvPr id="246" name="Group 245">
            <a:extLst>
              <a:ext uri="{FF2B5EF4-FFF2-40B4-BE49-F238E27FC236}">
                <a16:creationId xmlns:a16="http://schemas.microsoft.com/office/drawing/2014/main" id="{0CFAC625-E337-411F-B196-5640BCA9F05B}"/>
              </a:ext>
            </a:extLst>
          </p:cNvPr>
          <p:cNvGrpSpPr/>
          <p:nvPr/>
        </p:nvGrpSpPr>
        <p:grpSpPr>
          <a:xfrm>
            <a:off x="4716729" y="2991992"/>
            <a:ext cx="1956704" cy="1997426"/>
            <a:chOff x="4724965" y="2882624"/>
            <a:chExt cx="2140782" cy="2185336"/>
          </a:xfrm>
        </p:grpSpPr>
        <p:sp>
          <p:nvSpPr>
            <p:cNvPr id="91" name="Oval 90">
              <a:extLst>
                <a:ext uri="{FF2B5EF4-FFF2-40B4-BE49-F238E27FC236}">
                  <a16:creationId xmlns:a16="http://schemas.microsoft.com/office/drawing/2014/main" id="{366D5BD6-0A4F-4FE6-B27B-BCA0476486FF}"/>
                </a:ext>
              </a:extLst>
            </p:cNvPr>
            <p:cNvSpPr/>
            <p:nvPr/>
          </p:nvSpPr>
          <p:spPr>
            <a:xfrm>
              <a:off x="4746926" y="2949141"/>
              <a:ext cx="2118821" cy="2118819"/>
            </a:xfrm>
            <a:prstGeom prst="ellipse">
              <a:avLst/>
            </a:prstGeom>
            <a:solidFill>
              <a:srgbClr val="0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92" name="Oval 91">
              <a:extLst>
                <a:ext uri="{FF2B5EF4-FFF2-40B4-BE49-F238E27FC236}">
                  <a16:creationId xmlns:a16="http://schemas.microsoft.com/office/drawing/2014/main" id="{92EE610F-8713-4E17-8939-24E34FDF49B1}"/>
                </a:ext>
              </a:extLst>
            </p:cNvPr>
            <p:cNvSpPr/>
            <p:nvPr/>
          </p:nvSpPr>
          <p:spPr>
            <a:xfrm>
              <a:off x="4880586" y="3082802"/>
              <a:ext cx="1851501" cy="18514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nvGrpSpPr>
            <p:cNvPr id="100" name="Group 99">
              <a:extLst>
                <a:ext uri="{FF2B5EF4-FFF2-40B4-BE49-F238E27FC236}">
                  <a16:creationId xmlns:a16="http://schemas.microsoft.com/office/drawing/2014/main" id="{53122B54-1A20-441B-BBCF-0409207F994B}"/>
                </a:ext>
              </a:extLst>
            </p:cNvPr>
            <p:cNvGrpSpPr/>
            <p:nvPr/>
          </p:nvGrpSpPr>
          <p:grpSpPr>
            <a:xfrm>
              <a:off x="5423132" y="3629690"/>
              <a:ext cx="766415" cy="778419"/>
              <a:chOff x="7540877" y="4619171"/>
              <a:chExt cx="1040609" cy="1056909"/>
            </a:xfrm>
          </p:grpSpPr>
          <p:sp>
            <p:nvSpPr>
              <p:cNvPr id="98" name="Google Shape;245;p42">
                <a:extLst>
                  <a:ext uri="{FF2B5EF4-FFF2-40B4-BE49-F238E27FC236}">
                    <a16:creationId xmlns:a16="http://schemas.microsoft.com/office/drawing/2014/main" id="{B01905EE-D139-449D-8F69-B6B0B8FAA991}"/>
                  </a:ext>
                </a:extLst>
              </p:cNvPr>
              <p:cNvSpPr/>
              <p:nvPr/>
            </p:nvSpPr>
            <p:spPr>
              <a:xfrm>
                <a:off x="7722073" y="4619171"/>
                <a:ext cx="678216" cy="678216"/>
              </a:xfrm>
              <a:custGeom>
                <a:avLst/>
                <a:gdLst/>
                <a:ahLst/>
                <a:cxnLst/>
                <a:rect l="l" t="t" r="r" b="b"/>
                <a:pathLst>
                  <a:path w="200" h="200" extrusionOk="0">
                    <a:moveTo>
                      <a:pt x="175" y="188"/>
                    </a:moveTo>
                    <a:cubicBezTo>
                      <a:pt x="175" y="50"/>
                      <a:pt x="175" y="50"/>
                      <a:pt x="175" y="50"/>
                    </a:cubicBezTo>
                    <a:cubicBezTo>
                      <a:pt x="175" y="44"/>
                      <a:pt x="169" y="38"/>
                      <a:pt x="162" y="38"/>
                    </a:cubicBezTo>
                    <a:cubicBezTo>
                      <a:pt x="137" y="38"/>
                      <a:pt x="137" y="38"/>
                      <a:pt x="137" y="38"/>
                    </a:cubicBezTo>
                    <a:cubicBezTo>
                      <a:pt x="137" y="13"/>
                      <a:pt x="137" y="13"/>
                      <a:pt x="137" y="13"/>
                    </a:cubicBezTo>
                    <a:cubicBezTo>
                      <a:pt x="137" y="6"/>
                      <a:pt x="132" y="0"/>
                      <a:pt x="125" y="0"/>
                    </a:cubicBezTo>
                    <a:cubicBezTo>
                      <a:pt x="37" y="0"/>
                      <a:pt x="37" y="0"/>
                      <a:pt x="37" y="0"/>
                    </a:cubicBezTo>
                    <a:cubicBezTo>
                      <a:pt x="31" y="0"/>
                      <a:pt x="25" y="6"/>
                      <a:pt x="25" y="13"/>
                    </a:cubicBezTo>
                    <a:cubicBezTo>
                      <a:pt x="25" y="188"/>
                      <a:pt x="25" y="188"/>
                      <a:pt x="25" y="188"/>
                    </a:cubicBezTo>
                    <a:cubicBezTo>
                      <a:pt x="0" y="188"/>
                      <a:pt x="0" y="188"/>
                      <a:pt x="0" y="188"/>
                    </a:cubicBezTo>
                    <a:cubicBezTo>
                      <a:pt x="0" y="200"/>
                      <a:pt x="0" y="200"/>
                      <a:pt x="0" y="200"/>
                    </a:cubicBezTo>
                    <a:cubicBezTo>
                      <a:pt x="200" y="200"/>
                      <a:pt x="200" y="200"/>
                      <a:pt x="200" y="200"/>
                    </a:cubicBezTo>
                    <a:cubicBezTo>
                      <a:pt x="200" y="188"/>
                      <a:pt x="200" y="188"/>
                      <a:pt x="200" y="188"/>
                    </a:cubicBezTo>
                    <a:lnTo>
                      <a:pt x="175" y="188"/>
                    </a:lnTo>
                    <a:close/>
                    <a:moveTo>
                      <a:pt x="162" y="188"/>
                    </a:moveTo>
                    <a:cubicBezTo>
                      <a:pt x="37" y="188"/>
                      <a:pt x="37" y="188"/>
                      <a:pt x="37" y="188"/>
                    </a:cubicBezTo>
                    <a:cubicBezTo>
                      <a:pt x="37" y="13"/>
                      <a:pt x="37" y="13"/>
                      <a:pt x="37" y="13"/>
                    </a:cubicBezTo>
                    <a:cubicBezTo>
                      <a:pt x="125" y="13"/>
                      <a:pt x="125" y="13"/>
                      <a:pt x="125" y="13"/>
                    </a:cubicBezTo>
                    <a:cubicBezTo>
                      <a:pt x="125" y="38"/>
                      <a:pt x="125" y="38"/>
                      <a:pt x="125" y="38"/>
                    </a:cubicBezTo>
                    <a:cubicBezTo>
                      <a:pt x="125" y="50"/>
                      <a:pt x="125" y="50"/>
                      <a:pt x="125" y="50"/>
                    </a:cubicBezTo>
                    <a:cubicBezTo>
                      <a:pt x="137" y="50"/>
                      <a:pt x="137" y="50"/>
                      <a:pt x="137" y="50"/>
                    </a:cubicBezTo>
                    <a:cubicBezTo>
                      <a:pt x="162" y="50"/>
                      <a:pt x="162" y="50"/>
                      <a:pt x="162" y="50"/>
                    </a:cubicBezTo>
                    <a:lnTo>
                      <a:pt x="162" y="188"/>
                    </a:lnTo>
                    <a:close/>
                    <a:moveTo>
                      <a:pt x="56" y="144"/>
                    </a:moveTo>
                    <a:cubicBezTo>
                      <a:pt x="69" y="144"/>
                      <a:pt x="69" y="144"/>
                      <a:pt x="69" y="144"/>
                    </a:cubicBezTo>
                    <a:cubicBezTo>
                      <a:pt x="69" y="132"/>
                      <a:pt x="69" y="132"/>
                      <a:pt x="69" y="132"/>
                    </a:cubicBezTo>
                    <a:cubicBezTo>
                      <a:pt x="56" y="132"/>
                      <a:pt x="56" y="132"/>
                      <a:pt x="56" y="132"/>
                    </a:cubicBezTo>
                    <a:lnTo>
                      <a:pt x="56" y="144"/>
                    </a:lnTo>
                    <a:close/>
                    <a:moveTo>
                      <a:pt x="56" y="94"/>
                    </a:moveTo>
                    <a:cubicBezTo>
                      <a:pt x="69" y="94"/>
                      <a:pt x="69" y="94"/>
                      <a:pt x="69" y="94"/>
                    </a:cubicBezTo>
                    <a:cubicBezTo>
                      <a:pt x="69" y="82"/>
                      <a:pt x="69" y="82"/>
                      <a:pt x="69" y="82"/>
                    </a:cubicBezTo>
                    <a:cubicBezTo>
                      <a:pt x="56" y="82"/>
                      <a:pt x="56" y="82"/>
                      <a:pt x="56" y="82"/>
                    </a:cubicBezTo>
                    <a:lnTo>
                      <a:pt x="56" y="94"/>
                    </a:lnTo>
                    <a:close/>
                    <a:moveTo>
                      <a:pt x="56" y="44"/>
                    </a:moveTo>
                    <a:cubicBezTo>
                      <a:pt x="69" y="44"/>
                      <a:pt x="69" y="44"/>
                      <a:pt x="69" y="44"/>
                    </a:cubicBezTo>
                    <a:cubicBezTo>
                      <a:pt x="69" y="32"/>
                      <a:pt x="69" y="32"/>
                      <a:pt x="69" y="32"/>
                    </a:cubicBezTo>
                    <a:cubicBezTo>
                      <a:pt x="56" y="32"/>
                      <a:pt x="56" y="32"/>
                      <a:pt x="56" y="32"/>
                    </a:cubicBezTo>
                    <a:lnTo>
                      <a:pt x="56" y="44"/>
                    </a:lnTo>
                    <a:close/>
                    <a:moveTo>
                      <a:pt x="94" y="157"/>
                    </a:moveTo>
                    <a:cubicBezTo>
                      <a:pt x="106" y="157"/>
                      <a:pt x="106" y="157"/>
                      <a:pt x="106" y="157"/>
                    </a:cubicBezTo>
                    <a:cubicBezTo>
                      <a:pt x="106" y="132"/>
                      <a:pt x="106" y="132"/>
                      <a:pt x="106" y="132"/>
                    </a:cubicBezTo>
                    <a:cubicBezTo>
                      <a:pt x="94" y="132"/>
                      <a:pt x="94" y="132"/>
                      <a:pt x="94" y="132"/>
                    </a:cubicBezTo>
                    <a:lnTo>
                      <a:pt x="94" y="157"/>
                    </a:lnTo>
                    <a:close/>
                    <a:moveTo>
                      <a:pt x="94" y="94"/>
                    </a:moveTo>
                    <a:cubicBezTo>
                      <a:pt x="106" y="94"/>
                      <a:pt x="106" y="94"/>
                      <a:pt x="106" y="94"/>
                    </a:cubicBezTo>
                    <a:cubicBezTo>
                      <a:pt x="106" y="82"/>
                      <a:pt x="106" y="82"/>
                      <a:pt x="106" y="82"/>
                    </a:cubicBezTo>
                    <a:cubicBezTo>
                      <a:pt x="94" y="82"/>
                      <a:pt x="94" y="82"/>
                      <a:pt x="94" y="82"/>
                    </a:cubicBezTo>
                    <a:lnTo>
                      <a:pt x="94" y="94"/>
                    </a:lnTo>
                    <a:close/>
                    <a:moveTo>
                      <a:pt x="94" y="44"/>
                    </a:moveTo>
                    <a:cubicBezTo>
                      <a:pt x="106" y="44"/>
                      <a:pt x="106" y="44"/>
                      <a:pt x="106" y="44"/>
                    </a:cubicBezTo>
                    <a:cubicBezTo>
                      <a:pt x="106" y="32"/>
                      <a:pt x="106" y="32"/>
                      <a:pt x="106" y="32"/>
                    </a:cubicBezTo>
                    <a:cubicBezTo>
                      <a:pt x="94" y="32"/>
                      <a:pt x="94" y="32"/>
                      <a:pt x="94" y="32"/>
                    </a:cubicBezTo>
                    <a:lnTo>
                      <a:pt x="94" y="44"/>
                    </a:lnTo>
                    <a:close/>
                    <a:moveTo>
                      <a:pt x="131" y="144"/>
                    </a:moveTo>
                    <a:cubicBezTo>
                      <a:pt x="144" y="144"/>
                      <a:pt x="144" y="144"/>
                      <a:pt x="144" y="144"/>
                    </a:cubicBezTo>
                    <a:cubicBezTo>
                      <a:pt x="144" y="132"/>
                      <a:pt x="144" y="132"/>
                      <a:pt x="144" y="132"/>
                    </a:cubicBezTo>
                    <a:cubicBezTo>
                      <a:pt x="131" y="132"/>
                      <a:pt x="131" y="132"/>
                      <a:pt x="131" y="132"/>
                    </a:cubicBezTo>
                    <a:lnTo>
                      <a:pt x="131" y="144"/>
                    </a:lnTo>
                    <a:close/>
                    <a:moveTo>
                      <a:pt x="131" y="94"/>
                    </a:moveTo>
                    <a:cubicBezTo>
                      <a:pt x="144" y="94"/>
                      <a:pt x="144" y="94"/>
                      <a:pt x="144" y="94"/>
                    </a:cubicBezTo>
                    <a:cubicBezTo>
                      <a:pt x="144" y="82"/>
                      <a:pt x="144" y="82"/>
                      <a:pt x="144" y="82"/>
                    </a:cubicBezTo>
                    <a:cubicBezTo>
                      <a:pt x="131" y="82"/>
                      <a:pt x="131" y="82"/>
                      <a:pt x="131" y="82"/>
                    </a:cubicBezTo>
                    <a:lnTo>
                      <a:pt x="131" y="94"/>
                    </a:lnTo>
                    <a:close/>
                  </a:path>
                </a:pathLst>
              </a:custGeom>
              <a:solidFill>
                <a:srgbClr val="E57100"/>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panose="020B0604020202020204" pitchFamily="34" charset="0"/>
                  <a:ea typeface="Arial"/>
                  <a:cs typeface="Arial"/>
                  <a:sym typeface="Arial"/>
                </a:endParaRPr>
              </a:p>
            </p:txBody>
          </p:sp>
          <p:sp>
            <p:nvSpPr>
              <p:cNvPr id="99" name="Rectangle 98">
                <a:extLst>
                  <a:ext uri="{FF2B5EF4-FFF2-40B4-BE49-F238E27FC236}">
                    <a16:creationId xmlns:a16="http://schemas.microsoft.com/office/drawing/2014/main" id="{75939E08-86C7-4C1C-BA1A-38C9D9598867}"/>
                  </a:ext>
                </a:extLst>
              </p:cNvPr>
              <p:cNvSpPr/>
              <p:nvPr/>
            </p:nvSpPr>
            <p:spPr>
              <a:xfrm>
                <a:off x="7540877" y="5401759"/>
                <a:ext cx="1040609" cy="274321"/>
              </a:xfrm>
              <a:prstGeom prst="rect">
                <a:avLst/>
              </a:prstGeom>
              <a:solidFill>
                <a:srgbClr val="FFFFFF"/>
              </a:solidFill>
            </p:spPr>
            <p:txBody>
              <a:bodyPr wrap="none" lIns="0" tIns="0" rIns="0" bIns="0" rtlCol="0">
                <a:spAutoFit/>
              </a:bodyPr>
              <a:lstStyle/>
              <a:p>
                <a:pPr algn="ctr" rtl="0"/>
                <a:r>
                  <a:rPr lang="lv-lv" sz="1200" b="1">
                    <a:solidFill>
                      <a:schemeClr val="bg1">
                        <a:lumMod val="50000"/>
                      </a:schemeClr>
                    </a:solidFill>
                    <a:latin typeface="arial" panose="020B0604020202020204" pitchFamily="34" charset="0"/>
                    <a:cs typeface="Arial" panose="020B0604020202020204" pitchFamily="34" charset="0"/>
                  </a:rPr>
                  <a:t>Uzņēmums</a:t>
                </a:r>
                <a:endParaRPr lang="en-GB" sz="1200" b="1" dirty="0">
                  <a:solidFill>
                    <a:schemeClr val="bg1">
                      <a:lumMod val="50000"/>
                    </a:schemeClr>
                  </a:solidFill>
                  <a:latin typeface="arial" panose="020B0604020202020204" pitchFamily="34" charset="0"/>
                  <a:cs typeface="Arial" panose="020B0604020202020204" pitchFamily="34" charset="0"/>
                </a:endParaRPr>
              </a:p>
            </p:txBody>
          </p:sp>
        </p:grpSp>
        <p:grpSp>
          <p:nvGrpSpPr>
            <p:cNvPr id="114" name="Group 113">
              <a:extLst>
                <a:ext uri="{FF2B5EF4-FFF2-40B4-BE49-F238E27FC236}">
                  <a16:creationId xmlns:a16="http://schemas.microsoft.com/office/drawing/2014/main" id="{9E967804-FB5C-4FAB-87CC-F3D215FE7847}"/>
                </a:ext>
              </a:extLst>
            </p:cNvPr>
            <p:cNvGrpSpPr/>
            <p:nvPr/>
          </p:nvGrpSpPr>
          <p:grpSpPr>
            <a:xfrm>
              <a:off x="6049371" y="2882624"/>
              <a:ext cx="671150" cy="671150"/>
              <a:chOff x="9821039" y="3743552"/>
              <a:chExt cx="637554" cy="637554"/>
            </a:xfrm>
          </p:grpSpPr>
          <p:grpSp>
            <p:nvGrpSpPr>
              <p:cNvPr id="103" name="Group 102">
                <a:extLst>
                  <a:ext uri="{FF2B5EF4-FFF2-40B4-BE49-F238E27FC236}">
                    <a16:creationId xmlns:a16="http://schemas.microsoft.com/office/drawing/2014/main" id="{A574FEB6-940A-4D36-828C-75A970622F37}"/>
                  </a:ext>
                </a:extLst>
              </p:cNvPr>
              <p:cNvGrpSpPr/>
              <p:nvPr/>
            </p:nvGrpSpPr>
            <p:grpSpPr>
              <a:xfrm>
                <a:off x="9821039" y="3743552"/>
                <a:ext cx="637554" cy="637554"/>
                <a:chOff x="8796528" y="3421724"/>
                <a:chExt cx="914400" cy="914400"/>
              </a:xfrm>
            </p:grpSpPr>
            <p:sp>
              <p:nvSpPr>
                <p:cNvPr id="101" name="Oval 100">
                  <a:extLst>
                    <a:ext uri="{FF2B5EF4-FFF2-40B4-BE49-F238E27FC236}">
                      <a16:creationId xmlns:a16="http://schemas.microsoft.com/office/drawing/2014/main" id="{E426BDB4-4941-45DF-94C2-6EC71685A712}"/>
                    </a:ext>
                  </a:extLst>
                </p:cNvPr>
                <p:cNvSpPr/>
                <p:nvPr/>
              </p:nvSpPr>
              <p:spPr>
                <a:xfrm>
                  <a:off x="8796528" y="3421724"/>
                  <a:ext cx="914400" cy="914400"/>
                </a:xfrm>
                <a:prstGeom prst="ellipse">
                  <a:avLst/>
                </a:prstGeom>
                <a:solidFill>
                  <a:srgbClr val="0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102" name="Oval 101">
                  <a:extLst>
                    <a:ext uri="{FF2B5EF4-FFF2-40B4-BE49-F238E27FC236}">
                      <a16:creationId xmlns:a16="http://schemas.microsoft.com/office/drawing/2014/main" id="{F6DD44D7-6529-42E6-919C-8CE5FFCE3851}"/>
                    </a:ext>
                  </a:extLst>
                </p:cNvPr>
                <p:cNvSpPr/>
                <p:nvPr/>
              </p:nvSpPr>
              <p:spPr>
                <a:xfrm>
                  <a:off x="8887162" y="3512358"/>
                  <a:ext cx="733132" cy="7331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sp>
            <p:nvSpPr>
              <p:cNvPr id="110" name="Freeform 28">
                <a:extLst>
                  <a:ext uri="{FF2B5EF4-FFF2-40B4-BE49-F238E27FC236}">
                    <a16:creationId xmlns:a16="http://schemas.microsoft.com/office/drawing/2014/main" id="{E2796ABA-4C12-4453-8A72-D129B2CDAD08}"/>
                  </a:ext>
                </a:extLst>
              </p:cNvPr>
              <p:cNvSpPr>
                <a:spLocks noChangeAspect="1" noEditPoints="1"/>
              </p:cNvSpPr>
              <p:nvPr/>
            </p:nvSpPr>
            <p:spPr bwMode="auto">
              <a:xfrm>
                <a:off x="9957644" y="3880756"/>
                <a:ext cx="364344" cy="363148"/>
              </a:xfrm>
              <a:custGeom>
                <a:avLst/>
                <a:gdLst>
                  <a:gd name="T0" fmla="*/ 156 w 200"/>
                  <a:gd name="T1" fmla="*/ 144 h 200"/>
                  <a:gd name="T2" fmla="*/ 187 w 200"/>
                  <a:gd name="T3" fmla="*/ 107 h 200"/>
                  <a:gd name="T4" fmla="*/ 138 w 200"/>
                  <a:gd name="T5" fmla="*/ 179 h 200"/>
                  <a:gd name="T6" fmla="*/ 167 w 200"/>
                  <a:gd name="T7" fmla="*/ 157 h 200"/>
                  <a:gd name="T8" fmla="*/ 33 w 200"/>
                  <a:gd name="T9" fmla="*/ 157 h 200"/>
                  <a:gd name="T10" fmla="*/ 62 w 200"/>
                  <a:gd name="T11" fmla="*/ 179 h 200"/>
                  <a:gd name="T12" fmla="*/ 38 w 200"/>
                  <a:gd name="T13" fmla="*/ 107 h 200"/>
                  <a:gd name="T14" fmla="*/ 24 w 200"/>
                  <a:gd name="T15" fmla="*/ 144 h 200"/>
                  <a:gd name="T16" fmla="*/ 38 w 200"/>
                  <a:gd name="T17" fmla="*/ 107 h 200"/>
                  <a:gd name="T18" fmla="*/ 44 w 200"/>
                  <a:gd name="T19" fmla="*/ 57 h 200"/>
                  <a:gd name="T20" fmla="*/ 13 w 200"/>
                  <a:gd name="T21" fmla="*/ 94 h 200"/>
                  <a:gd name="T22" fmla="*/ 62 w 200"/>
                  <a:gd name="T23" fmla="*/ 22 h 200"/>
                  <a:gd name="T24" fmla="*/ 33 w 200"/>
                  <a:gd name="T25" fmla="*/ 44 h 200"/>
                  <a:gd name="T26" fmla="*/ 167 w 200"/>
                  <a:gd name="T27" fmla="*/ 44 h 200"/>
                  <a:gd name="T28" fmla="*/ 138 w 200"/>
                  <a:gd name="T29" fmla="*/ 22 h 200"/>
                  <a:gd name="T30" fmla="*/ 106 w 200"/>
                  <a:gd name="T31" fmla="*/ 94 h 200"/>
                  <a:gd name="T32" fmla="*/ 143 w 200"/>
                  <a:gd name="T33" fmla="*/ 57 h 200"/>
                  <a:gd name="T34" fmla="*/ 106 w 200"/>
                  <a:gd name="T35" fmla="*/ 94 h 200"/>
                  <a:gd name="T36" fmla="*/ 106 w 200"/>
                  <a:gd name="T37" fmla="*/ 157 h 200"/>
                  <a:gd name="T38" fmla="*/ 106 w 200"/>
                  <a:gd name="T39" fmla="*/ 187 h 200"/>
                  <a:gd name="T40" fmla="*/ 94 w 200"/>
                  <a:gd name="T41" fmla="*/ 187 h 200"/>
                  <a:gd name="T42" fmla="*/ 94 w 200"/>
                  <a:gd name="T43" fmla="*/ 157 h 200"/>
                  <a:gd name="T44" fmla="*/ 94 w 200"/>
                  <a:gd name="T45" fmla="*/ 44 h 200"/>
                  <a:gd name="T46" fmla="*/ 94 w 200"/>
                  <a:gd name="T47" fmla="*/ 14 h 200"/>
                  <a:gd name="T48" fmla="*/ 138 w 200"/>
                  <a:gd name="T49" fmla="*/ 44 h 200"/>
                  <a:gd name="T50" fmla="*/ 106 w 200"/>
                  <a:gd name="T51" fmla="*/ 14 h 200"/>
                  <a:gd name="T52" fmla="*/ 94 w 200"/>
                  <a:gd name="T53" fmla="*/ 57 h 200"/>
                  <a:gd name="T54" fmla="*/ 51 w 200"/>
                  <a:gd name="T55" fmla="*/ 94 h 200"/>
                  <a:gd name="T56" fmla="*/ 51 w 200"/>
                  <a:gd name="T57" fmla="*/ 107 h 200"/>
                  <a:gd name="T58" fmla="*/ 94 w 200"/>
                  <a:gd name="T59" fmla="*/ 144 h 200"/>
                  <a:gd name="T60" fmla="*/ 51 w 200"/>
                  <a:gd name="T61" fmla="*/ 107 h 200"/>
                  <a:gd name="T62" fmla="*/ 106 w 200"/>
                  <a:gd name="T63" fmla="*/ 144 h 200"/>
                  <a:gd name="T64" fmla="*/ 149 w 200"/>
                  <a:gd name="T65" fmla="*/ 107 h 200"/>
                  <a:gd name="T66" fmla="*/ 162 w 200"/>
                  <a:gd name="T67" fmla="*/ 94 h 200"/>
                  <a:gd name="T68" fmla="*/ 176 w 200"/>
                  <a:gd name="T69" fmla="*/ 57 h 200"/>
                  <a:gd name="T70" fmla="*/ 162 w 200"/>
                  <a:gd name="T71" fmla="*/ 94 h 200"/>
                  <a:gd name="T72" fmla="*/ 0 w 200"/>
                  <a:gd name="T73" fmla="*/ 100 h 200"/>
                  <a:gd name="T74" fmla="*/ 200 w 200"/>
                  <a:gd name="T75" fmla="*/ 1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0" h="200">
                    <a:moveTo>
                      <a:pt x="176" y="144"/>
                    </a:moveTo>
                    <a:cubicBezTo>
                      <a:pt x="156" y="144"/>
                      <a:pt x="156" y="144"/>
                      <a:pt x="156" y="144"/>
                    </a:cubicBezTo>
                    <a:cubicBezTo>
                      <a:pt x="159" y="133"/>
                      <a:pt x="161" y="120"/>
                      <a:pt x="162" y="107"/>
                    </a:cubicBezTo>
                    <a:cubicBezTo>
                      <a:pt x="187" y="107"/>
                      <a:pt x="187" y="107"/>
                      <a:pt x="187" y="107"/>
                    </a:cubicBezTo>
                    <a:cubicBezTo>
                      <a:pt x="186" y="120"/>
                      <a:pt x="182" y="133"/>
                      <a:pt x="176" y="144"/>
                    </a:cubicBezTo>
                    <a:close/>
                    <a:moveTo>
                      <a:pt x="138" y="179"/>
                    </a:moveTo>
                    <a:cubicBezTo>
                      <a:pt x="143" y="173"/>
                      <a:pt x="148" y="165"/>
                      <a:pt x="151" y="157"/>
                    </a:cubicBezTo>
                    <a:cubicBezTo>
                      <a:pt x="167" y="157"/>
                      <a:pt x="167" y="157"/>
                      <a:pt x="167" y="157"/>
                    </a:cubicBezTo>
                    <a:cubicBezTo>
                      <a:pt x="159" y="166"/>
                      <a:pt x="149" y="173"/>
                      <a:pt x="138" y="179"/>
                    </a:cubicBezTo>
                    <a:close/>
                    <a:moveTo>
                      <a:pt x="33" y="157"/>
                    </a:moveTo>
                    <a:cubicBezTo>
                      <a:pt x="49" y="157"/>
                      <a:pt x="49" y="157"/>
                      <a:pt x="49" y="157"/>
                    </a:cubicBezTo>
                    <a:cubicBezTo>
                      <a:pt x="52" y="165"/>
                      <a:pt x="57" y="173"/>
                      <a:pt x="62" y="179"/>
                    </a:cubicBezTo>
                    <a:cubicBezTo>
                      <a:pt x="51" y="173"/>
                      <a:pt x="41" y="166"/>
                      <a:pt x="33" y="157"/>
                    </a:cubicBezTo>
                    <a:close/>
                    <a:moveTo>
                      <a:pt x="38" y="107"/>
                    </a:moveTo>
                    <a:cubicBezTo>
                      <a:pt x="39" y="120"/>
                      <a:pt x="41" y="133"/>
                      <a:pt x="44" y="144"/>
                    </a:cubicBezTo>
                    <a:cubicBezTo>
                      <a:pt x="24" y="144"/>
                      <a:pt x="24" y="144"/>
                      <a:pt x="24" y="144"/>
                    </a:cubicBezTo>
                    <a:cubicBezTo>
                      <a:pt x="18" y="133"/>
                      <a:pt x="14" y="120"/>
                      <a:pt x="13" y="107"/>
                    </a:cubicBezTo>
                    <a:lnTo>
                      <a:pt x="38" y="107"/>
                    </a:lnTo>
                    <a:close/>
                    <a:moveTo>
                      <a:pt x="24" y="57"/>
                    </a:moveTo>
                    <a:cubicBezTo>
                      <a:pt x="44" y="57"/>
                      <a:pt x="44" y="57"/>
                      <a:pt x="44" y="57"/>
                    </a:cubicBezTo>
                    <a:cubicBezTo>
                      <a:pt x="41" y="68"/>
                      <a:pt x="39" y="81"/>
                      <a:pt x="38" y="94"/>
                    </a:cubicBezTo>
                    <a:cubicBezTo>
                      <a:pt x="13" y="94"/>
                      <a:pt x="13" y="94"/>
                      <a:pt x="13" y="94"/>
                    </a:cubicBezTo>
                    <a:cubicBezTo>
                      <a:pt x="14" y="80"/>
                      <a:pt x="18" y="68"/>
                      <a:pt x="24" y="57"/>
                    </a:cubicBezTo>
                    <a:close/>
                    <a:moveTo>
                      <a:pt x="62" y="22"/>
                    </a:moveTo>
                    <a:cubicBezTo>
                      <a:pt x="57" y="28"/>
                      <a:pt x="52" y="36"/>
                      <a:pt x="49" y="44"/>
                    </a:cubicBezTo>
                    <a:cubicBezTo>
                      <a:pt x="33" y="44"/>
                      <a:pt x="33" y="44"/>
                      <a:pt x="33" y="44"/>
                    </a:cubicBezTo>
                    <a:cubicBezTo>
                      <a:pt x="41" y="35"/>
                      <a:pt x="51" y="27"/>
                      <a:pt x="62" y="22"/>
                    </a:cubicBezTo>
                    <a:close/>
                    <a:moveTo>
                      <a:pt x="167" y="44"/>
                    </a:moveTo>
                    <a:cubicBezTo>
                      <a:pt x="151" y="44"/>
                      <a:pt x="151" y="44"/>
                      <a:pt x="151" y="44"/>
                    </a:cubicBezTo>
                    <a:cubicBezTo>
                      <a:pt x="148" y="36"/>
                      <a:pt x="143" y="28"/>
                      <a:pt x="138" y="22"/>
                    </a:cubicBezTo>
                    <a:cubicBezTo>
                      <a:pt x="149" y="27"/>
                      <a:pt x="159" y="35"/>
                      <a:pt x="167" y="44"/>
                    </a:cubicBezTo>
                    <a:close/>
                    <a:moveTo>
                      <a:pt x="106" y="94"/>
                    </a:moveTo>
                    <a:cubicBezTo>
                      <a:pt x="106" y="57"/>
                      <a:pt x="106" y="57"/>
                      <a:pt x="106" y="57"/>
                    </a:cubicBezTo>
                    <a:cubicBezTo>
                      <a:pt x="143" y="57"/>
                      <a:pt x="143" y="57"/>
                      <a:pt x="143" y="57"/>
                    </a:cubicBezTo>
                    <a:cubicBezTo>
                      <a:pt x="146" y="68"/>
                      <a:pt x="149" y="81"/>
                      <a:pt x="149" y="94"/>
                    </a:cubicBezTo>
                    <a:lnTo>
                      <a:pt x="106" y="94"/>
                    </a:lnTo>
                    <a:close/>
                    <a:moveTo>
                      <a:pt x="106" y="187"/>
                    </a:moveTo>
                    <a:cubicBezTo>
                      <a:pt x="106" y="157"/>
                      <a:pt x="106" y="157"/>
                      <a:pt x="106" y="157"/>
                    </a:cubicBezTo>
                    <a:cubicBezTo>
                      <a:pt x="138" y="157"/>
                      <a:pt x="138" y="157"/>
                      <a:pt x="138" y="157"/>
                    </a:cubicBezTo>
                    <a:cubicBezTo>
                      <a:pt x="130" y="173"/>
                      <a:pt x="119" y="184"/>
                      <a:pt x="106" y="187"/>
                    </a:cubicBezTo>
                    <a:close/>
                    <a:moveTo>
                      <a:pt x="94" y="157"/>
                    </a:moveTo>
                    <a:cubicBezTo>
                      <a:pt x="94" y="187"/>
                      <a:pt x="94" y="187"/>
                      <a:pt x="94" y="187"/>
                    </a:cubicBezTo>
                    <a:cubicBezTo>
                      <a:pt x="81" y="184"/>
                      <a:pt x="70" y="173"/>
                      <a:pt x="63" y="157"/>
                    </a:cubicBezTo>
                    <a:lnTo>
                      <a:pt x="94" y="157"/>
                    </a:lnTo>
                    <a:close/>
                    <a:moveTo>
                      <a:pt x="94" y="14"/>
                    </a:moveTo>
                    <a:cubicBezTo>
                      <a:pt x="94" y="44"/>
                      <a:pt x="94" y="44"/>
                      <a:pt x="94" y="44"/>
                    </a:cubicBezTo>
                    <a:cubicBezTo>
                      <a:pt x="63" y="44"/>
                      <a:pt x="63" y="44"/>
                      <a:pt x="63" y="44"/>
                    </a:cubicBezTo>
                    <a:cubicBezTo>
                      <a:pt x="70" y="28"/>
                      <a:pt x="81" y="17"/>
                      <a:pt x="94" y="14"/>
                    </a:cubicBezTo>
                    <a:close/>
                    <a:moveTo>
                      <a:pt x="106" y="14"/>
                    </a:moveTo>
                    <a:cubicBezTo>
                      <a:pt x="119" y="17"/>
                      <a:pt x="130" y="28"/>
                      <a:pt x="138" y="44"/>
                    </a:cubicBezTo>
                    <a:cubicBezTo>
                      <a:pt x="106" y="44"/>
                      <a:pt x="106" y="44"/>
                      <a:pt x="106" y="44"/>
                    </a:cubicBezTo>
                    <a:lnTo>
                      <a:pt x="106" y="14"/>
                    </a:lnTo>
                    <a:close/>
                    <a:moveTo>
                      <a:pt x="57" y="57"/>
                    </a:moveTo>
                    <a:cubicBezTo>
                      <a:pt x="94" y="57"/>
                      <a:pt x="94" y="57"/>
                      <a:pt x="94" y="57"/>
                    </a:cubicBezTo>
                    <a:cubicBezTo>
                      <a:pt x="94" y="94"/>
                      <a:pt x="94" y="94"/>
                      <a:pt x="94" y="94"/>
                    </a:cubicBezTo>
                    <a:cubicBezTo>
                      <a:pt x="51" y="94"/>
                      <a:pt x="51" y="94"/>
                      <a:pt x="51" y="94"/>
                    </a:cubicBezTo>
                    <a:cubicBezTo>
                      <a:pt x="51" y="81"/>
                      <a:pt x="54" y="68"/>
                      <a:pt x="57" y="57"/>
                    </a:cubicBezTo>
                    <a:close/>
                    <a:moveTo>
                      <a:pt x="51" y="107"/>
                    </a:moveTo>
                    <a:cubicBezTo>
                      <a:pt x="94" y="107"/>
                      <a:pt x="94" y="107"/>
                      <a:pt x="94" y="107"/>
                    </a:cubicBezTo>
                    <a:cubicBezTo>
                      <a:pt x="94" y="144"/>
                      <a:pt x="94" y="144"/>
                      <a:pt x="94" y="144"/>
                    </a:cubicBezTo>
                    <a:cubicBezTo>
                      <a:pt x="57" y="144"/>
                      <a:pt x="57" y="144"/>
                      <a:pt x="57" y="144"/>
                    </a:cubicBezTo>
                    <a:cubicBezTo>
                      <a:pt x="54" y="133"/>
                      <a:pt x="51" y="120"/>
                      <a:pt x="51" y="107"/>
                    </a:cubicBezTo>
                    <a:close/>
                    <a:moveTo>
                      <a:pt x="143" y="144"/>
                    </a:moveTo>
                    <a:cubicBezTo>
                      <a:pt x="106" y="144"/>
                      <a:pt x="106" y="144"/>
                      <a:pt x="106" y="144"/>
                    </a:cubicBezTo>
                    <a:cubicBezTo>
                      <a:pt x="106" y="107"/>
                      <a:pt x="106" y="107"/>
                      <a:pt x="106" y="107"/>
                    </a:cubicBezTo>
                    <a:cubicBezTo>
                      <a:pt x="149" y="107"/>
                      <a:pt x="149" y="107"/>
                      <a:pt x="149" y="107"/>
                    </a:cubicBezTo>
                    <a:cubicBezTo>
                      <a:pt x="149" y="120"/>
                      <a:pt x="146" y="133"/>
                      <a:pt x="143" y="144"/>
                    </a:cubicBezTo>
                    <a:close/>
                    <a:moveTo>
                      <a:pt x="162" y="94"/>
                    </a:moveTo>
                    <a:cubicBezTo>
                      <a:pt x="161" y="81"/>
                      <a:pt x="159" y="68"/>
                      <a:pt x="156" y="57"/>
                    </a:cubicBezTo>
                    <a:cubicBezTo>
                      <a:pt x="176" y="57"/>
                      <a:pt x="176" y="57"/>
                      <a:pt x="176" y="57"/>
                    </a:cubicBezTo>
                    <a:cubicBezTo>
                      <a:pt x="182" y="68"/>
                      <a:pt x="186" y="80"/>
                      <a:pt x="187" y="94"/>
                    </a:cubicBezTo>
                    <a:lnTo>
                      <a:pt x="162" y="94"/>
                    </a:lnTo>
                    <a:close/>
                    <a:moveTo>
                      <a:pt x="100" y="0"/>
                    </a:moveTo>
                    <a:cubicBezTo>
                      <a:pt x="45" y="0"/>
                      <a:pt x="0" y="45"/>
                      <a:pt x="0" y="100"/>
                    </a:cubicBezTo>
                    <a:cubicBezTo>
                      <a:pt x="0" y="156"/>
                      <a:pt x="45" y="200"/>
                      <a:pt x="100" y="200"/>
                    </a:cubicBezTo>
                    <a:cubicBezTo>
                      <a:pt x="155" y="200"/>
                      <a:pt x="200" y="156"/>
                      <a:pt x="200" y="100"/>
                    </a:cubicBezTo>
                    <a:cubicBezTo>
                      <a:pt x="200" y="45"/>
                      <a:pt x="155" y="0"/>
                      <a:pt x="100" y="0"/>
                    </a:cubicBezTo>
                    <a:close/>
                  </a:path>
                </a:pathLst>
              </a:custGeom>
              <a:solidFill>
                <a:schemeClr val="bg1">
                  <a:lumMod val="50000"/>
                </a:schemeClr>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grpSp>
          <p:nvGrpSpPr>
            <p:cNvPr id="113" name="Group 112">
              <a:extLst>
                <a:ext uri="{FF2B5EF4-FFF2-40B4-BE49-F238E27FC236}">
                  <a16:creationId xmlns:a16="http://schemas.microsoft.com/office/drawing/2014/main" id="{9A1A1DC0-DD7C-4A84-9A61-CA657D61DA7D}"/>
                </a:ext>
              </a:extLst>
            </p:cNvPr>
            <p:cNvGrpSpPr/>
            <p:nvPr/>
          </p:nvGrpSpPr>
          <p:grpSpPr>
            <a:xfrm>
              <a:off x="4724965" y="4334241"/>
              <a:ext cx="671150" cy="671150"/>
              <a:chOff x="9577695" y="5269069"/>
              <a:chExt cx="637554" cy="637554"/>
            </a:xfrm>
          </p:grpSpPr>
          <p:grpSp>
            <p:nvGrpSpPr>
              <p:cNvPr id="106" name="Group 105">
                <a:extLst>
                  <a:ext uri="{FF2B5EF4-FFF2-40B4-BE49-F238E27FC236}">
                    <a16:creationId xmlns:a16="http://schemas.microsoft.com/office/drawing/2014/main" id="{99BFF4CC-BB5F-4549-A737-1FA6F894DD07}"/>
                  </a:ext>
                </a:extLst>
              </p:cNvPr>
              <p:cNvGrpSpPr/>
              <p:nvPr/>
            </p:nvGrpSpPr>
            <p:grpSpPr>
              <a:xfrm>
                <a:off x="9577695" y="5269069"/>
                <a:ext cx="637554" cy="637554"/>
                <a:chOff x="8796528" y="3421724"/>
                <a:chExt cx="914400" cy="914400"/>
              </a:xfrm>
            </p:grpSpPr>
            <p:sp>
              <p:nvSpPr>
                <p:cNvPr id="107" name="Oval 106">
                  <a:extLst>
                    <a:ext uri="{FF2B5EF4-FFF2-40B4-BE49-F238E27FC236}">
                      <a16:creationId xmlns:a16="http://schemas.microsoft.com/office/drawing/2014/main" id="{16B8FD18-70B7-45C5-B6DF-88B5AFE21891}"/>
                    </a:ext>
                  </a:extLst>
                </p:cNvPr>
                <p:cNvSpPr/>
                <p:nvPr/>
              </p:nvSpPr>
              <p:spPr>
                <a:xfrm>
                  <a:off x="8796528" y="3421724"/>
                  <a:ext cx="914400" cy="914400"/>
                </a:xfrm>
                <a:prstGeom prst="ellipse">
                  <a:avLst/>
                </a:prstGeom>
                <a:solidFill>
                  <a:srgbClr val="018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108" name="Oval 107">
                  <a:extLst>
                    <a:ext uri="{FF2B5EF4-FFF2-40B4-BE49-F238E27FC236}">
                      <a16:creationId xmlns:a16="http://schemas.microsoft.com/office/drawing/2014/main" id="{6EEFBD5B-0C48-49BA-A9B9-2D9A5F21C834}"/>
                    </a:ext>
                  </a:extLst>
                </p:cNvPr>
                <p:cNvSpPr/>
                <p:nvPr/>
              </p:nvSpPr>
              <p:spPr>
                <a:xfrm>
                  <a:off x="8887162" y="3512358"/>
                  <a:ext cx="733132" cy="7331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sp>
            <p:nvSpPr>
              <p:cNvPr id="111" name="Freeform 22">
                <a:extLst>
                  <a:ext uri="{FF2B5EF4-FFF2-40B4-BE49-F238E27FC236}">
                    <a16:creationId xmlns:a16="http://schemas.microsoft.com/office/drawing/2014/main" id="{E52AA300-44B6-48F7-88E0-68CCA2C562CF}"/>
                  </a:ext>
                </a:extLst>
              </p:cNvPr>
              <p:cNvSpPr>
                <a:spLocks noChangeAspect="1" noEditPoints="1"/>
              </p:cNvSpPr>
              <p:nvPr/>
            </p:nvSpPr>
            <p:spPr bwMode="auto">
              <a:xfrm>
                <a:off x="9746161" y="5432037"/>
                <a:ext cx="304280" cy="303278"/>
              </a:xfrm>
              <a:custGeom>
                <a:avLst/>
                <a:gdLst>
                  <a:gd name="T0" fmla="*/ 200 w 200"/>
                  <a:gd name="T1" fmla="*/ 191 h 200"/>
                  <a:gd name="T2" fmla="*/ 133 w 200"/>
                  <a:gd name="T3" fmla="*/ 123 h 200"/>
                  <a:gd name="T4" fmla="*/ 151 w 200"/>
                  <a:gd name="T5" fmla="*/ 75 h 200"/>
                  <a:gd name="T6" fmla="*/ 76 w 200"/>
                  <a:gd name="T7" fmla="*/ 0 h 200"/>
                  <a:gd name="T8" fmla="*/ 0 w 200"/>
                  <a:gd name="T9" fmla="*/ 75 h 200"/>
                  <a:gd name="T10" fmla="*/ 76 w 200"/>
                  <a:gd name="T11" fmla="*/ 150 h 200"/>
                  <a:gd name="T12" fmla="*/ 124 w 200"/>
                  <a:gd name="T13" fmla="*/ 132 h 200"/>
                  <a:gd name="T14" fmla="*/ 191 w 200"/>
                  <a:gd name="T15" fmla="*/ 200 h 200"/>
                  <a:gd name="T16" fmla="*/ 200 w 200"/>
                  <a:gd name="T17" fmla="*/ 191 h 200"/>
                  <a:gd name="T18" fmla="*/ 13 w 200"/>
                  <a:gd name="T19" fmla="*/ 75 h 200"/>
                  <a:gd name="T20" fmla="*/ 76 w 200"/>
                  <a:gd name="T21" fmla="*/ 12 h 200"/>
                  <a:gd name="T22" fmla="*/ 138 w 200"/>
                  <a:gd name="T23" fmla="*/ 75 h 200"/>
                  <a:gd name="T24" fmla="*/ 76 w 200"/>
                  <a:gd name="T25" fmla="*/ 138 h 200"/>
                  <a:gd name="T26" fmla="*/ 13 w 200"/>
                  <a:gd name="T27" fmla="*/ 7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 h="200">
                    <a:moveTo>
                      <a:pt x="200" y="191"/>
                    </a:moveTo>
                    <a:cubicBezTo>
                      <a:pt x="133" y="123"/>
                      <a:pt x="133" y="123"/>
                      <a:pt x="133" y="123"/>
                    </a:cubicBezTo>
                    <a:cubicBezTo>
                      <a:pt x="144" y="110"/>
                      <a:pt x="151" y="93"/>
                      <a:pt x="151" y="75"/>
                    </a:cubicBezTo>
                    <a:cubicBezTo>
                      <a:pt x="151" y="33"/>
                      <a:pt x="117" y="0"/>
                      <a:pt x="76" y="0"/>
                    </a:cubicBezTo>
                    <a:cubicBezTo>
                      <a:pt x="34" y="0"/>
                      <a:pt x="0" y="33"/>
                      <a:pt x="0" y="75"/>
                    </a:cubicBezTo>
                    <a:cubicBezTo>
                      <a:pt x="0" y="116"/>
                      <a:pt x="34" y="150"/>
                      <a:pt x="76" y="150"/>
                    </a:cubicBezTo>
                    <a:cubicBezTo>
                      <a:pt x="94" y="150"/>
                      <a:pt x="111" y="143"/>
                      <a:pt x="124" y="132"/>
                    </a:cubicBezTo>
                    <a:cubicBezTo>
                      <a:pt x="191" y="200"/>
                      <a:pt x="191" y="200"/>
                      <a:pt x="191" y="200"/>
                    </a:cubicBezTo>
                    <a:lnTo>
                      <a:pt x="200" y="191"/>
                    </a:lnTo>
                    <a:close/>
                    <a:moveTo>
                      <a:pt x="13" y="75"/>
                    </a:moveTo>
                    <a:cubicBezTo>
                      <a:pt x="13" y="40"/>
                      <a:pt x="41" y="12"/>
                      <a:pt x="76" y="12"/>
                    </a:cubicBezTo>
                    <a:cubicBezTo>
                      <a:pt x="110" y="12"/>
                      <a:pt x="138" y="40"/>
                      <a:pt x="138" y="75"/>
                    </a:cubicBezTo>
                    <a:cubicBezTo>
                      <a:pt x="138" y="109"/>
                      <a:pt x="110" y="138"/>
                      <a:pt x="76" y="138"/>
                    </a:cubicBezTo>
                    <a:cubicBezTo>
                      <a:pt x="41" y="138"/>
                      <a:pt x="13" y="109"/>
                      <a:pt x="13" y="75"/>
                    </a:cubicBezTo>
                    <a:close/>
                  </a:path>
                </a:pathLst>
              </a:custGeom>
              <a:solidFill>
                <a:schemeClr val="bg1">
                  <a:lumMod val="50000"/>
                </a:schemeClr>
              </a:solidFill>
              <a:ln>
                <a:solidFill>
                  <a:srgbClr val="7F7F7F"/>
                </a:solidFill>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grpSp>
      </p:grpSp>
      <p:sp>
        <p:nvSpPr>
          <p:cNvPr id="140" name="Rectangle 10">
            <a:extLst>
              <a:ext uri="{FF2B5EF4-FFF2-40B4-BE49-F238E27FC236}">
                <a16:creationId xmlns:a16="http://schemas.microsoft.com/office/drawing/2014/main" id="{A69CD3A6-B9B7-4894-BA54-A321147819B5}"/>
              </a:ext>
            </a:extLst>
          </p:cNvPr>
          <p:cNvSpPr>
            <a:spLocks noChangeArrowheads="1"/>
          </p:cNvSpPr>
          <p:nvPr/>
        </p:nvSpPr>
        <p:spPr bwMode="auto">
          <a:xfrm flipH="1">
            <a:off x="7278526" y="3139830"/>
            <a:ext cx="4505481" cy="16927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r>
              <a:rPr lang="lv-lv" sz="1100" b="1" spc="-20" dirty="0">
                <a:solidFill>
                  <a:srgbClr val="E57100"/>
                </a:solidFill>
                <a:latin typeface="arial" panose="020B0604020202020204" pitchFamily="34" charset="0"/>
                <a:cs typeface="Arial" panose="020B0604020202020204" pitchFamily="34" charset="0"/>
              </a:rPr>
              <a:t>Normatīvie akti: </a:t>
            </a:r>
            <a:r>
              <a:rPr lang="lv-lv" sz="1100" spc="-20" dirty="0">
                <a:latin typeface="arial" panose="020B0604020202020204" pitchFamily="34" charset="0"/>
                <a:cs typeface="Arial" panose="020B0604020202020204" pitchFamily="34" charset="0"/>
              </a:rPr>
              <a:t>Vai ir notikušas būtiskas izmaiņas? </a:t>
            </a:r>
          </a:p>
        </p:txBody>
      </p:sp>
      <p:sp>
        <p:nvSpPr>
          <p:cNvPr id="147" name="Google Shape;755;p48">
            <a:extLst>
              <a:ext uri="{FF2B5EF4-FFF2-40B4-BE49-F238E27FC236}">
                <a16:creationId xmlns:a16="http://schemas.microsoft.com/office/drawing/2014/main" id="{97A39CE6-AF36-4D6F-AABD-3AF7D1631ACB}"/>
              </a:ext>
            </a:extLst>
          </p:cNvPr>
          <p:cNvSpPr/>
          <p:nvPr/>
        </p:nvSpPr>
        <p:spPr>
          <a:xfrm>
            <a:off x="6885743" y="3102607"/>
            <a:ext cx="241710" cy="228334"/>
          </a:xfrm>
          <a:custGeom>
            <a:avLst/>
            <a:gdLst/>
            <a:ahLst/>
            <a:cxnLst/>
            <a:rect l="l" t="t" r="r" b="b"/>
            <a:pathLst>
              <a:path w="311" h="293" extrusionOk="0">
                <a:moveTo>
                  <a:pt x="311" y="149"/>
                </a:moveTo>
                <a:cubicBezTo>
                  <a:pt x="254" y="38"/>
                  <a:pt x="254" y="38"/>
                  <a:pt x="254" y="38"/>
                </a:cubicBezTo>
                <a:cubicBezTo>
                  <a:pt x="209" y="38"/>
                  <a:pt x="209" y="38"/>
                  <a:pt x="209" y="38"/>
                </a:cubicBezTo>
                <a:cubicBezTo>
                  <a:pt x="164" y="38"/>
                  <a:pt x="164" y="38"/>
                  <a:pt x="164" y="38"/>
                </a:cubicBezTo>
                <a:cubicBezTo>
                  <a:pt x="164" y="0"/>
                  <a:pt x="164" y="0"/>
                  <a:pt x="164" y="0"/>
                </a:cubicBezTo>
                <a:cubicBezTo>
                  <a:pt x="146" y="0"/>
                  <a:pt x="146" y="0"/>
                  <a:pt x="146" y="0"/>
                </a:cubicBezTo>
                <a:cubicBezTo>
                  <a:pt x="146" y="38"/>
                  <a:pt x="146" y="38"/>
                  <a:pt x="146" y="38"/>
                </a:cubicBezTo>
                <a:cubicBezTo>
                  <a:pt x="62" y="38"/>
                  <a:pt x="62" y="38"/>
                  <a:pt x="62" y="38"/>
                </a:cubicBezTo>
                <a:cubicBezTo>
                  <a:pt x="57" y="38"/>
                  <a:pt x="57" y="38"/>
                  <a:pt x="57" y="38"/>
                </a:cubicBezTo>
                <a:cubicBezTo>
                  <a:pt x="0" y="149"/>
                  <a:pt x="0" y="149"/>
                  <a:pt x="0" y="149"/>
                </a:cubicBezTo>
                <a:cubicBezTo>
                  <a:pt x="0" y="158"/>
                  <a:pt x="0" y="158"/>
                  <a:pt x="0" y="158"/>
                </a:cubicBezTo>
                <a:cubicBezTo>
                  <a:pt x="0" y="192"/>
                  <a:pt x="28" y="220"/>
                  <a:pt x="62" y="220"/>
                </a:cubicBezTo>
                <a:cubicBezTo>
                  <a:pt x="97" y="220"/>
                  <a:pt x="125" y="192"/>
                  <a:pt x="125" y="158"/>
                </a:cubicBezTo>
                <a:cubicBezTo>
                  <a:pt x="125" y="149"/>
                  <a:pt x="125" y="149"/>
                  <a:pt x="125" y="149"/>
                </a:cubicBezTo>
                <a:cubicBezTo>
                  <a:pt x="77" y="56"/>
                  <a:pt x="77" y="56"/>
                  <a:pt x="77" y="56"/>
                </a:cubicBezTo>
                <a:cubicBezTo>
                  <a:pt x="146" y="56"/>
                  <a:pt x="146" y="56"/>
                  <a:pt x="146" y="56"/>
                </a:cubicBezTo>
                <a:cubicBezTo>
                  <a:pt x="146" y="275"/>
                  <a:pt x="146" y="275"/>
                  <a:pt x="146" y="275"/>
                </a:cubicBezTo>
                <a:cubicBezTo>
                  <a:pt x="81" y="275"/>
                  <a:pt x="81" y="275"/>
                  <a:pt x="81" y="275"/>
                </a:cubicBezTo>
                <a:cubicBezTo>
                  <a:pt x="81" y="293"/>
                  <a:pt x="81" y="293"/>
                  <a:pt x="81" y="293"/>
                </a:cubicBezTo>
                <a:cubicBezTo>
                  <a:pt x="230" y="293"/>
                  <a:pt x="230" y="293"/>
                  <a:pt x="230" y="293"/>
                </a:cubicBezTo>
                <a:cubicBezTo>
                  <a:pt x="230" y="275"/>
                  <a:pt x="230" y="275"/>
                  <a:pt x="230" y="275"/>
                </a:cubicBezTo>
                <a:cubicBezTo>
                  <a:pt x="164" y="275"/>
                  <a:pt x="164" y="275"/>
                  <a:pt x="164" y="275"/>
                </a:cubicBezTo>
                <a:cubicBezTo>
                  <a:pt x="164" y="56"/>
                  <a:pt x="164" y="56"/>
                  <a:pt x="164" y="56"/>
                </a:cubicBezTo>
                <a:cubicBezTo>
                  <a:pt x="209" y="56"/>
                  <a:pt x="209" y="56"/>
                  <a:pt x="209" y="56"/>
                </a:cubicBezTo>
                <a:cubicBezTo>
                  <a:pt x="233" y="56"/>
                  <a:pt x="233" y="56"/>
                  <a:pt x="233" y="56"/>
                </a:cubicBezTo>
                <a:cubicBezTo>
                  <a:pt x="186" y="149"/>
                  <a:pt x="186" y="149"/>
                  <a:pt x="186" y="149"/>
                </a:cubicBezTo>
                <a:cubicBezTo>
                  <a:pt x="186" y="158"/>
                  <a:pt x="186" y="158"/>
                  <a:pt x="186" y="158"/>
                </a:cubicBezTo>
                <a:cubicBezTo>
                  <a:pt x="186" y="192"/>
                  <a:pt x="214" y="220"/>
                  <a:pt x="248" y="220"/>
                </a:cubicBezTo>
                <a:cubicBezTo>
                  <a:pt x="283" y="220"/>
                  <a:pt x="311" y="192"/>
                  <a:pt x="311" y="158"/>
                </a:cubicBezTo>
                <a:lnTo>
                  <a:pt x="311" y="149"/>
                </a:lnTo>
                <a:close/>
                <a:moveTo>
                  <a:pt x="62" y="202"/>
                </a:moveTo>
                <a:cubicBezTo>
                  <a:pt x="41" y="202"/>
                  <a:pt x="23" y="187"/>
                  <a:pt x="19" y="167"/>
                </a:cubicBezTo>
                <a:cubicBezTo>
                  <a:pt x="106" y="167"/>
                  <a:pt x="106" y="167"/>
                  <a:pt x="106" y="167"/>
                </a:cubicBezTo>
                <a:cubicBezTo>
                  <a:pt x="101" y="187"/>
                  <a:pt x="84" y="202"/>
                  <a:pt x="62" y="202"/>
                </a:cubicBezTo>
                <a:close/>
                <a:moveTo>
                  <a:pt x="20" y="149"/>
                </a:moveTo>
                <a:cubicBezTo>
                  <a:pt x="62" y="66"/>
                  <a:pt x="62" y="66"/>
                  <a:pt x="62" y="66"/>
                </a:cubicBezTo>
                <a:cubicBezTo>
                  <a:pt x="104" y="149"/>
                  <a:pt x="104" y="149"/>
                  <a:pt x="104" y="149"/>
                </a:cubicBezTo>
                <a:lnTo>
                  <a:pt x="20" y="149"/>
                </a:lnTo>
                <a:close/>
                <a:moveTo>
                  <a:pt x="248" y="66"/>
                </a:moveTo>
                <a:cubicBezTo>
                  <a:pt x="290" y="149"/>
                  <a:pt x="290" y="149"/>
                  <a:pt x="290" y="149"/>
                </a:cubicBezTo>
                <a:cubicBezTo>
                  <a:pt x="206" y="149"/>
                  <a:pt x="206" y="149"/>
                  <a:pt x="206" y="149"/>
                </a:cubicBezTo>
                <a:lnTo>
                  <a:pt x="248" y="66"/>
                </a:lnTo>
                <a:close/>
                <a:moveTo>
                  <a:pt x="248" y="202"/>
                </a:moveTo>
                <a:cubicBezTo>
                  <a:pt x="227" y="202"/>
                  <a:pt x="209" y="187"/>
                  <a:pt x="205" y="167"/>
                </a:cubicBezTo>
                <a:cubicBezTo>
                  <a:pt x="292" y="167"/>
                  <a:pt x="292" y="167"/>
                  <a:pt x="292" y="167"/>
                </a:cubicBezTo>
                <a:cubicBezTo>
                  <a:pt x="288" y="187"/>
                  <a:pt x="270" y="202"/>
                  <a:pt x="248" y="202"/>
                </a:cubicBezTo>
                <a:close/>
              </a:path>
            </a:pathLst>
          </a:custGeom>
          <a:solidFill>
            <a:schemeClr val="bg1">
              <a:lumMod val="50000"/>
            </a:schemeClr>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sp>
        <p:nvSpPr>
          <p:cNvPr id="141" name="Rectangle 10">
            <a:extLst>
              <a:ext uri="{FF2B5EF4-FFF2-40B4-BE49-F238E27FC236}">
                <a16:creationId xmlns:a16="http://schemas.microsoft.com/office/drawing/2014/main" id="{D037D0C6-514F-4958-9699-04461015BAA3}"/>
              </a:ext>
            </a:extLst>
          </p:cNvPr>
          <p:cNvSpPr>
            <a:spLocks noChangeArrowheads="1"/>
          </p:cNvSpPr>
          <p:nvPr/>
        </p:nvSpPr>
        <p:spPr bwMode="auto">
          <a:xfrm flipH="1">
            <a:off x="7278526" y="3554015"/>
            <a:ext cx="4505481" cy="16927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r>
              <a:rPr lang="lv-lv" sz="1100" b="1" spc="-20" dirty="0">
                <a:solidFill>
                  <a:srgbClr val="E57100"/>
                </a:solidFill>
                <a:latin typeface="arial" panose="020B0604020202020204" pitchFamily="34" charset="0"/>
                <a:cs typeface="Arial" panose="020B0604020202020204" pitchFamily="34" charset="0"/>
              </a:rPr>
              <a:t>Nozares un vides: </a:t>
            </a:r>
            <a:r>
              <a:rPr lang="lv-lv" sz="1100" spc="-20" dirty="0">
                <a:latin typeface="arial" panose="020B0604020202020204" pitchFamily="34" charset="0"/>
                <a:cs typeface="Arial" panose="020B0604020202020204" pitchFamily="34" charset="0"/>
              </a:rPr>
              <a:t>Vai kaut kas ir mainījies </a:t>
            </a:r>
            <a:r>
              <a:rPr lang="lv-LV" sz="1100" spc="-20" dirty="0">
                <a:latin typeface="arial" panose="020B0604020202020204" pitchFamily="34" charset="0"/>
                <a:cs typeface="Arial" panose="020B0604020202020204" pitchFamily="34" charset="0"/>
              </a:rPr>
              <a:t>j</a:t>
            </a:r>
            <a:r>
              <a:rPr lang="lv-lv" sz="1100" spc="-20" dirty="0">
                <a:latin typeface="arial" panose="020B0604020202020204" pitchFamily="34" charset="0"/>
                <a:cs typeface="Arial" panose="020B0604020202020204" pitchFamily="34" charset="0"/>
              </a:rPr>
              <a:t>ūsu nozarē vai ārējā vidē?</a:t>
            </a:r>
          </a:p>
        </p:txBody>
      </p:sp>
      <p:grpSp>
        <p:nvGrpSpPr>
          <p:cNvPr id="148" name="Google Shape;752;p48">
            <a:extLst>
              <a:ext uri="{FF2B5EF4-FFF2-40B4-BE49-F238E27FC236}">
                <a16:creationId xmlns:a16="http://schemas.microsoft.com/office/drawing/2014/main" id="{52F16276-2919-4D3C-9995-E822B2815A9F}"/>
              </a:ext>
            </a:extLst>
          </p:cNvPr>
          <p:cNvGrpSpPr/>
          <p:nvPr/>
        </p:nvGrpSpPr>
        <p:grpSpPr>
          <a:xfrm>
            <a:off x="6905151" y="3603039"/>
            <a:ext cx="224028" cy="209728"/>
            <a:chOff x="4991606" y="5381098"/>
            <a:chExt cx="411333" cy="385079"/>
          </a:xfrm>
          <a:solidFill>
            <a:schemeClr val="bg1">
              <a:lumMod val="50000"/>
            </a:schemeClr>
          </a:solidFill>
        </p:grpSpPr>
        <p:sp>
          <p:nvSpPr>
            <p:cNvPr id="149" name="Google Shape;753;p48">
              <a:extLst>
                <a:ext uri="{FF2B5EF4-FFF2-40B4-BE49-F238E27FC236}">
                  <a16:creationId xmlns:a16="http://schemas.microsoft.com/office/drawing/2014/main" id="{E9122492-13BB-4A92-B0BC-254D1C0C2D3D}"/>
                </a:ext>
              </a:extLst>
            </p:cNvPr>
            <p:cNvSpPr/>
            <p:nvPr/>
          </p:nvSpPr>
          <p:spPr>
            <a:xfrm>
              <a:off x="5117632" y="5381098"/>
              <a:ext cx="154032" cy="52511"/>
            </a:xfrm>
            <a:custGeom>
              <a:avLst/>
              <a:gdLst/>
              <a:ahLst/>
              <a:cxnLst/>
              <a:rect l="l" t="t" r="r" b="b"/>
              <a:pathLst>
                <a:path w="108" h="36" extrusionOk="0">
                  <a:moveTo>
                    <a:pt x="18" y="18"/>
                  </a:moveTo>
                  <a:cubicBezTo>
                    <a:pt x="90" y="18"/>
                    <a:pt x="90" y="18"/>
                    <a:pt x="90" y="18"/>
                  </a:cubicBezTo>
                  <a:cubicBezTo>
                    <a:pt x="90" y="36"/>
                    <a:pt x="90" y="36"/>
                    <a:pt x="90" y="36"/>
                  </a:cubicBezTo>
                  <a:cubicBezTo>
                    <a:pt x="108" y="36"/>
                    <a:pt x="108" y="36"/>
                    <a:pt x="108" y="36"/>
                  </a:cubicBezTo>
                  <a:cubicBezTo>
                    <a:pt x="108" y="18"/>
                    <a:pt x="108" y="18"/>
                    <a:pt x="108" y="18"/>
                  </a:cubicBezTo>
                  <a:cubicBezTo>
                    <a:pt x="108" y="8"/>
                    <a:pt x="100" y="0"/>
                    <a:pt x="90" y="0"/>
                  </a:cubicBezTo>
                  <a:cubicBezTo>
                    <a:pt x="18" y="0"/>
                    <a:pt x="18" y="0"/>
                    <a:pt x="18" y="0"/>
                  </a:cubicBezTo>
                  <a:cubicBezTo>
                    <a:pt x="8" y="0"/>
                    <a:pt x="0" y="8"/>
                    <a:pt x="0" y="18"/>
                  </a:cubicBezTo>
                  <a:cubicBezTo>
                    <a:pt x="0" y="36"/>
                    <a:pt x="0" y="36"/>
                    <a:pt x="0" y="36"/>
                  </a:cubicBezTo>
                  <a:cubicBezTo>
                    <a:pt x="18" y="36"/>
                    <a:pt x="18" y="36"/>
                    <a:pt x="18" y="36"/>
                  </a:cubicBezTo>
                  <a:lnTo>
                    <a:pt x="18" y="18"/>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sp>
          <p:nvSpPr>
            <p:cNvPr id="150" name="Google Shape;754;p48">
              <a:extLst>
                <a:ext uri="{FF2B5EF4-FFF2-40B4-BE49-F238E27FC236}">
                  <a16:creationId xmlns:a16="http://schemas.microsoft.com/office/drawing/2014/main" id="{F80B93EC-4899-41AD-AE6F-9DF2EE9023E1}"/>
                </a:ext>
              </a:extLst>
            </p:cNvPr>
            <p:cNvSpPr/>
            <p:nvPr/>
          </p:nvSpPr>
          <p:spPr>
            <a:xfrm>
              <a:off x="4991606" y="5458114"/>
              <a:ext cx="411333" cy="308063"/>
            </a:xfrm>
            <a:custGeom>
              <a:avLst/>
              <a:gdLst/>
              <a:ahLst/>
              <a:cxnLst/>
              <a:rect l="l" t="t" r="r" b="b"/>
              <a:pathLst>
                <a:path w="288" h="216" extrusionOk="0">
                  <a:moveTo>
                    <a:pt x="270" y="0"/>
                  </a:moveTo>
                  <a:cubicBezTo>
                    <a:pt x="0" y="0"/>
                    <a:pt x="0" y="0"/>
                    <a:pt x="0" y="0"/>
                  </a:cubicBezTo>
                  <a:cubicBezTo>
                    <a:pt x="0" y="198"/>
                    <a:pt x="0" y="198"/>
                    <a:pt x="0" y="198"/>
                  </a:cubicBezTo>
                  <a:cubicBezTo>
                    <a:pt x="0" y="208"/>
                    <a:pt x="8" y="216"/>
                    <a:pt x="18" y="216"/>
                  </a:cubicBezTo>
                  <a:cubicBezTo>
                    <a:pt x="270" y="216"/>
                    <a:pt x="270" y="216"/>
                    <a:pt x="270" y="216"/>
                  </a:cubicBezTo>
                  <a:cubicBezTo>
                    <a:pt x="280" y="216"/>
                    <a:pt x="288" y="208"/>
                    <a:pt x="288" y="198"/>
                  </a:cubicBezTo>
                  <a:cubicBezTo>
                    <a:pt x="288" y="18"/>
                    <a:pt x="288" y="18"/>
                    <a:pt x="288" y="18"/>
                  </a:cubicBezTo>
                  <a:cubicBezTo>
                    <a:pt x="288" y="8"/>
                    <a:pt x="280" y="0"/>
                    <a:pt x="270" y="0"/>
                  </a:cubicBezTo>
                  <a:close/>
                  <a:moveTo>
                    <a:pt x="270" y="18"/>
                  </a:moveTo>
                  <a:cubicBezTo>
                    <a:pt x="270" y="52"/>
                    <a:pt x="270" y="52"/>
                    <a:pt x="270" y="52"/>
                  </a:cubicBezTo>
                  <a:cubicBezTo>
                    <a:pt x="18" y="52"/>
                    <a:pt x="18" y="52"/>
                    <a:pt x="18" y="52"/>
                  </a:cubicBezTo>
                  <a:cubicBezTo>
                    <a:pt x="18" y="18"/>
                    <a:pt x="18" y="18"/>
                    <a:pt x="18" y="18"/>
                  </a:cubicBezTo>
                  <a:lnTo>
                    <a:pt x="270" y="18"/>
                  </a:lnTo>
                  <a:close/>
                  <a:moveTo>
                    <a:pt x="18" y="198"/>
                  </a:moveTo>
                  <a:cubicBezTo>
                    <a:pt x="18" y="70"/>
                    <a:pt x="18" y="70"/>
                    <a:pt x="18" y="70"/>
                  </a:cubicBezTo>
                  <a:cubicBezTo>
                    <a:pt x="270" y="70"/>
                    <a:pt x="270" y="70"/>
                    <a:pt x="270" y="70"/>
                  </a:cubicBezTo>
                  <a:cubicBezTo>
                    <a:pt x="270" y="198"/>
                    <a:pt x="270" y="198"/>
                    <a:pt x="270" y="198"/>
                  </a:cubicBezTo>
                  <a:lnTo>
                    <a:pt x="18" y="198"/>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grpSp>
      <p:sp>
        <p:nvSpPr>
          <p:cNvPr id="142" name="Rectangle 10">
            <a:extLst>
              <a:ext uri="{FF2B5EF4-FFF2-40B4-BE49-F238E27FC236}">
                <a16:creationId xmlns:a16="http://schemas.microsoft.com/office/drawing/2014/main" id="{D16389F8-0481-4CAF-AA1A-CD1CE9AC501B}"/>
              </a:ext>
            </a:extLst>
          </p:cNvPr>
          <p:cNvSpPr>
            <a:spLocks noChangeArrowheads="1"/>
          </p:cNvSpPr>
          <p:nvPr/>
        </p:nvSpPr>
        <p:spPr bwMode="auto">
          <a:xfrm flipH="1">
            <a:off x="7278526" y="4067300"/>
            <a:ext cx="4505481" cy="338554"/>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r>
              <a:rPr lang="lv-lv" sz="1100" b="1" spc="-20" dirty="0">
                <a:solidFill>
                  <a:srgbClr val="E57100"/>
                </a:solidFill>
                <a:latin typeface="arial" panose="020B0604020202020204" pitchFamily="34" charset="0"/>
                <a:cs typeface="Arial" panose="020B0604020202020204" pitchFamily="34" charset="0"/>
              </a:rPr>
              <a:t>Cikliskie: </a:t>
            </a:r>
            <a:r>
              <a:rPr lang="lv-lv" sz="1100" spc="-20" dirty="0">
                <a:latin typeface="arial" panose="020B0604020202020204" pitchFamily="34" charset="0"/>
                <a:cs typeface="Arial" panose="020B0604020202020204" pitchFamily="34" charset="0"/>
              </a:rPr>
              <a:t>Vai </a:t>
            </a:r>
            <a:r>
              <a:rPr lang="lv-LV" sz="1100" spc="-20" dirty="0">
                <a:latin typeface="arial" panose="020B0604020202020204" pitchFamily="34" charset="0"/>
                <a:cs typeface="Arial" panose="020B0604020202020204" pitchFamily="34" charset="0"/>
              </a:rPr>
              <a:t>j</a:t>
            </a:r>
            <a:r>
              <a:rPr lang="lv-lv" sz="1100" spc="-20" dirty="0">
                <a:latin typeface="arial" panose="020B0604020202020204" pitchFamily="34" charset="0"/>
                <a:cs typeface="Arial" panose="020B0604020202020204" pitchFamily="34" charset="0"/>
              </a:rPr>
              <a:t>ūs ietekmē pašreizējās vai gaidāmās ekonomiskās izmaiņas?</a:t>
            </a:r>
          </a:p>
        </p:txBody>
      </p:sp>
      <p:sp>
        <p:nvSpPr>
          <p:cNvPr id="151" name="Google Shape;731;p48">
            <a:extLst>
              <a:ext uri="{FF2B5EF4-FFF2-40B4-BE49-F238E27FC236}">
                <a16:creationId xmlns:a16="http://schemas.microsoft.com/office/drawing/2014/main" id="{61E99AE8-5A1C-49E6-8B87-06839F76929F}"/>
              </a:ext>
            </a:extLst>
          </p:cNvPr>
          <p:cNvSpPr/>
          <p:nvPr/>
        </p:nvSpPr>
        <p:spPr>
          <a:xfrm>
            <a:off x="6905150" y="4084866"/>
            <a:ext cx="224028" cy="230728"/>
          </a:xfrm>
          <a:custGeom>
            <a:avLst/>
            <a:gdLst/>
            <a:ahLst/>
            <a:cxnLst/>
            <a:rect l="l" t="t" r="r" b="b"/>
            <a:pathLst>
              <a:path w="234" h="241" extrusionOk="0">
                <a:moveTo>
                  <a:pt x="11" y="225"/>
                </a:moveTo>
                <a:lnTo>
                  <a:pt x="0" y="225"/>
                </a:lnTo>
                <a:lnTo>
                  <a:pt x="0" y="241"/>
                </a:lnTo>
                <a:lnTo>
                  <a:pt x="234" y="241"/>
                </a:lnTo>
                <a:lnTo>
                  <a:pt x="234" y="225"/>
                </a:lnTo>
                <a:lnTo>
                  <a:pt x="224" y="225"/>
                </a:lnTo>
                <a:lnTo>
                  <a:pt x="224" y="90"/>
                </a:lnTo>
                <a:lnTo>
                  <a:pt x="234" y="90"/>
                </a:lnTo>
                <a:lnTo>
                  <a:pt x="234" y="62"/>
                </a:lnTo>
                <a:lnTo>
                  <a:pt x="116" y="0"/>
                </a:lnTo>
                <a:lnTo>
                  <a:pt x="0" y="61"/>
                </a:lnTo>
                <a:lnTo>
                  <a:pt x="0" y="90"/>
                </a:lnTo>
                <a:lnTo>
                  <a:pt x="11" y="90"/>
                </a:lnTo>
                <a:lnTo>
                  <a:pt x="11" y="225"/>
                </a:lnTo>
                <a:close/>
                <a:moveTo>
                  <a:pt x="27" y="90"/>
                </a:moveTo>
                <a:lnTo>
                  <a:pt x="76" y="90"/>
                </a:lnTo>
                <a:lnTo>
                  <a:pt x="76" y="225"/>
                </a:lnTo>
                <a:lnTo>
                  <a:pt x="27" y="225"/>
                </a:lnTo>
                <a:lnTo>
                  <a:pt x="27" y="90"/>
                </a:lnTo>
                <a:close/>
                <a:moveTo>
                  <a:pt x="142" y="90"/>
                </a:moveTo>
                <a:lnTo>
                  <a:pt x="142" y="225"/>
                </a:lnTo>
                <a:lnTo>
                  <a:pt x="92" y="225"/>
                </a:lnTo>
                <a:lnTo>
                  <a:pt x="92" y="90"/>
                </a:lnTo>
                <a:lnTo>
                  <a:pt x="142" y="90"/>
                </a:lnTo>
                <a:close/>
                <a:moveTo>
                  <a:pt x="218" y="74"/>
                </a:moveTo>
                <a:lnTo>
                  <a:pt x="16" y="74"/>
                </a:lnTo>
                <a:lnTo>
                  <a:pt x="16" y="71"/>
                </a:lnTo>
                <a:lnTo>
                  <a:pt x="116" y="18"/>
                </a:lnTo>
                <a:lnTo>
                  <a:pt x="218" y="72"/>
                </a:lnTo>
                <a:lnTo>
                  <a:pt x="218" y="74"/>
                </a:lnTo>
                <a:close/>
                <a:moveTo>
                  <a:pt x="207" y="225"/>
                </a:moveTo>
                <a:lnTo>
                  <a:pt x="158" y="225"/>
                </a:lnTo>
                <a:lnTo>
                  <a:pt x="158" y="90"/>
                </a:lnTo>
                <a:lnTo>
                  <a:pt x="207" y="90"/>
                </a:lnTo>
                <a:lnTo>
                  <a:pt x="207" y="225"/>
                </a:lnTo>
                <a:close/>
              </a:path>
            </a:pathLst>
          </a:custGeom>
          <a:solidFill>
            <a:schemeClr val="bg1">
              <a:lumMod val="50000"/>
            </a:schemeClr>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sp>
        <p:nvSpPr>
          <p:cNvPr id="143" name="Rectangle 10">
            <a:extLst>
              <a:ext uri="{FF2B5EF4-FFF2-40B4-BE49-F238E27FC236}">
                <a16:creationId xmlns:a16="http://schemas.microsoft.com/office/drawing/2014/main" id="{B2D4C2CB-8544-4B5E-BBCE-303156A005D2}"/>
              </a:ext>
            </a:extLst>
          </p:cNvPr>
          <p:cNvSpPr>
            <a:spLocks noChangeArrowheads="1"/>
          </p:cNvSpPr>
          <p:nvPr/>
        </p:nvSpPr>
        <p:spPr bwMode="auto">
          <a:xfrm flipH="1">
            <a:off x="7278526" y="4538668"/>
            <a:ext cx="4505481" cy="338554"/>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r>
              <a:rPr lang="lv-lv" sz="1100" b="1" spc="-20" dirty="0">
                <a:solidFill>
                  <a:srgbClr val="E57100"/>
                </a:solidFill>
                <a:latin typeface="arial" panose="020B0604020202020204" pitchFamily="34" charset="0"/>
                <a:cs typeface="Arial" panose="020B0604020202020204" pitchFamily="34" charset="0"/>
              </a:rPr>
              <a:t>Klienti: </a:t>
            </a:r>
            <a:r>
              <a:rPr lang="lv-lv" sz="1100" spc="-20" dirty="0">
                <a:latin typeface="arial" panose="020B0604020202020204" pitchFamily="34" charset="0"/>
                <a:cs typeface="Arial" panose="020B0604020202020204" pitchFamily="34" charset="0"/>
              </a:rPr>
              <a:t>Vai </a:t>
            </a:r>
            <a:r>
              <a:rPr lang="lv-LV" sz="1100" spc="-20" dirty="0">
                <a:latin typeface="arial" panose="020B0604020202020204" pitchFamily="34" charset="0"/>
                <a:cs typeface="Arial" panose="020B0604020202020204" pitchFamily="34" charset="0"/>
              </a:rPr>
              <a:t>jūs</a:t>
            </a:r>
            <a:r>
              <a:rPr lang="lv-lv" sz="1100" spc="-20" dirty="0">
                <a:latin typeface="arial" panose="020B0604020202020204" pitchFamily="34" charset="0"/>
                <a:cs typeface="Arial" panose="020B0604020202020204" pitchFamily="34" charset="0"/>
              </a:rPr>
              <a:t> esa</a:t>
            </a:r>
            <a:r>
              <a:rPr lang="lv-LV" sz="1100" spc="-20" dirty="0">
                <a:latin typeface="arial" panose="020B0604020202020204" pitchFamily="34" charset="0"/>
                <a:cs typeface="Arial" panose="020B0604020202020204" pitchFamily="34" charset="0"/>
              </a:rPr>
              <a:t>t</a:t>
            </a:r>
            <a:r>
              <a:rPr lang="lv-lv" sz="1100" spc="-20" dirty="0">
                <a:latin typeface="arial" panose="020B0604020202020204" pitchFamily="34" charset="0"/>
                <a:cs typeface="Arial" panose="020B0604020202020204" pitchFamily="34" charset="0"/>
              </a:rPr>
              <a:t> pazaudējuši svarīgus klientus? Kāpēc tas notika? Vai </a:t>
            </a:r>
            <a:r>
              <a:rPr lang="lv-LV" sz="1100" spc="-20" dirty="0">
                <a:latin typeface="arial" panose="020B0604020202020204" pitchFamily="34" charset="0"/>
                <a:cs typeface="Arial" panose="020B0604020202020204" pitchFamily="34" charset="0"/>
              </a:rPr>
              <a:t>jūs</a:t>
            </a:r>
            <a:r>
              <a:rPr lang="lv-lv" sz="1100" spc="-20" dirty="0">
                <a:latin typeface="arial" panose="020B0604020202020204" pitchFamily="34" charset="0"/>
                <a:cs typeface="Arial" panose="020B0604020202020204" pitchFamily="34" charset="0"/>
              </a:rPr>
              <a:t> kontrolēja</a:t>
            </a:r>
            <a:r>
              <a:rPr lang="lv-LV" sz="1100" spc="-20" dirty="0">
                <a:latin typeface="arial" panose="020B0604020202020204" pitchFamily="34" charset="0"/>
                <a:cs typeface="Arial" panose="020B0604020202020204" pitchFamily="34" charset="0"/>
              </a:rPr>
              <a:t>t</a:t>
            </a:r>
            <a:r>
              <a:rPr lang="lv-lv" sz="1100" spc="-20" dirty="0">
                <a:latin typeface="arial" panose="020B0604020202020204" pitchFamily="34" charset="0"/>
                <a:cs typeface="Arial" panose="020B0604020202020204" pitchFamily="34" charset="0"/>
              </a:rPr>
              <a:t> pieprasījumu?</a:t>
            </a:r>
          </a:p>
        </p:txBody>
      </p:sp>
      <p:grpSp>
        <p:nvGrpSpPr>
          <p:cNvPr id="152" name="Google Shape;796;p48">
            <a:extLst>
              <a:ext uri="{FF2B5EF4-FFF2-40B4-BE49-F238E27FC236}">
                <a16:creationId xmlns:a16="http://schemas.microsoft.com/office/drawing/2014/main" id="{096AAECF-D346-4B7A-B8D3-446651B413B3}"/>
              </a:ext>
            </a:extLst>
          </p:cNvPr>
          <p:cNvGrpSpPr/>
          <p:nvPr/>
        </p:nvGrpSpPr>
        <p:grpSpPr>
          <a:xfrm>
            <a:off x="6905150" y="4563520"/>
            <a:ext cx="224028" cy="258072"/>
            <a:chOff x="7137542" y="2827329"/>
            <a:chExt cx="357072" cy="411334"/>
          </a:xfrm>
          <a:solidFill>
            <a:schemeClr val="bg1">
              <a:lumMod val="50000"/>
            </a:schemeClr>
          </a:solidFill>
        </p:grpSpPr>
        <p:sp>
          <p:nvSpPr>
            <p:cNvPr id="153" name="Google Shape;797;p48">
              <a:extLst>
                <a:ext uri="{FF2B5EF4-FFF2-40B4-BE49-F238E27FC236}">
                  <a16:creationId xmlns:a16="http://schemas.microsoft.com/office/drawing/2014/main" id="{49A907B9-5281-44D5-A2CC-0790C5B29F13}"/>
                </a:ext>
              </a:extLst>
            </p:cNvPr>
            <p:cNvSpPr/>
            <p:nvPr/>
          </p:nvSpPr>
          <p:spPr>
            <a:xfrm>
              <a:off x="7200555" y="2827329"/>
              <a:ext cx="229296" cy="229296"/>
            </a:xfrm>
            <a:custGeom>
              <a:avLst/>
              <a:gdLst/>
              <a:ahLst/>
              <a:cxnLst/>
              <a:rect l="l" t="t" r="r" b="b"/>
              <a:pathLst>
                <a:path w="161" h="161" extrusionOk="0">
                  <a:moveTo>
                    <a:pt x="80" y="161"/>
                  </a:moveTo>
                  <a:cubicBezTo>
                    <a:pt x="124" y="161"/>
                    <a:pt x="161" y="125"/>
                    <a:pt x="161" y="81"/>
                  </a:cubicBezTo>
                  <a:cubicBezTo>
                    <a:pt x="161" y="37"/>
                    <a:pt x="124" y="0"/>
                    <a:pt x="80" y="0"/>
                  </a:cubicBezTo>
                  <a:cubicBezTo>
                    <a:pt x="36" y="0"/>
                    <a:pt x="0" y="37"/>
                    <a:pt x="0" y="81"/>
                  </a:cubicBezTo>
                  <a:cubicBezTo>
                    <a:pt x="0" y="125"/>
                    <a:pt x="36" y="161"/>
                    <a:pt x="80" y="161"/>
                  </a:cubicBezTo>
                  <a:close/>
                  <a:moveTo>
                    <a:pt x="80" y="18"/>
                  </a:moveTo>
                  <a:cubicBezTo>
                    <a:pt x="115" y="18"/>
                    <a:pt x="143" y="46"/>
                    <a:pt x="143" y="81"/>
                  </a:cubicBezTo>
                  <a:cubicBezTo>
                    <a:pt x="143" y="115"/>
                    <a:pt x="115" y="143"/>
                    <a:pt x="80" y="143"/>
                  </a:cubicBezTo>
                  <a:cubicBezTo>
                    <a:pt x="46" y="143"/>
                    <a:pt x="18" y="115"/>
                    <a:pt x="18" y="81"/>
                  </a:cubicBezTo>
                  <a:cubicBezTo>
                    <a:pt x="18" y="46"/>
                    <a:pt x="46" y="18"/>
                    <a:pt x="80" y="18"/>
                  </a:cubicBez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sp>
          <p:nvSpPr>
            <p:cNvPr id="154" name="Google Shape;798;p48">
              <a:extLst>
                <a:ext uri="{FF2B5EF4-FFF2-40B4-BE49-F238E27FC236}">
                  <a16:creationId xmlns:a16="http://schemas.microsoft.com/office/drawing/2014/main" id="{5C89A6CD-063A-441D-9CAA-B8DA7C9ADA85}"/>
                </a:ext>
              </a:extLst>
            </p:cNvPr>
            <p:cNvSpPr/>
            <p:nvPr/>
          </p:nvSpPr>
          <p:spPr>
            <a:xfrm>
              <a:off x="7137542" y="3058376"/>
              <a:ext cx="357072" cy="180287"/>
            </a:xfrm>
            <a:custGeom>
              <a:avLst/>
              <a:gdLst/>
              <a:ahLst/>
              <a:cxnLst/>
              <a:rect l="l" t="t" r="r" b="b"/>
              <a:pathLst>
                <a:path w="251" h="127" extrusionOk="0">
                  <a:moveTo>
                    <a:pt x="245" y="31"/>
                  </a:moveTo>
                  <a:cubicBezTo>
                    <a:pt x="174" y="0"/>
                    <a:pt x="76" y="0"/>
                    <a:pt x="5" y="31"/>
                  </a:cubicBezTo>
                  <a:cubicBezTo>
                    <a:pt x="2" y="32"/>
                    <a:pt x="0" y="35"/>
                    <a:pt x="0" y="39"/>
                  </a:cubicBezTo>
                  <a:cubicBezTo>
                    <a:pt x="0" y="118"/>
                    <a:pt x="0" y="118"/>
                    <a:pt x="0" y="118"/>
                  </a:cubicBezTo>
                  <a:cubicBezTo>
                    <a:pt x="0" y="123"/>
                    <a:pt x="4" y="127"/>
                    <a:pt x="9" y="127"/>
                  </a:cubicBezTo>
                  <a:cubicBezTo>
                    <a:pt x="242" y="127"/>
                    <a:pt x="242" y="127"/>
                    <a:pt x="242" y="127"/>
                  </a:cubicBezTo>
                  <a:cubicBezTo>
                    <a:pt x="247" y="127"/>
                    <a:pt x="251" y="123"/>
                    <a:pt x="251" y="118"/>
                  </a:cubicBezTo>
                  <a:cubicBezTo>
                    <a:pt x="251" y="39"/>
                    <a:pt x="251" y="39"/>
                    <a:pt x="251" y="39"/>
                  </a:cubicBezTo>
                  <a:cubicBezTo>
                    <a:pt x="251" y="35"/>
                    <a:pt x="248" y="32"/>
                    <a:pt x="245" y="31"/>
                  </a:cubicBezTo>
                  <a:close/>
                  <a:moveTo>
                    <a:pt x="125" y="48"/>
                  </a:moveTo>
                  <a:cubicBezTo>
                    <a:pt x="134" y="79"/>
                    <a:pt x="134" y="79"/>
                    <a:pt x="134" y="79"/>
                  </a:cubicBezTo>
                  <a:cubicBezTo>
                    <a:pt x="124" y="88"/>
                    <a:pt x="124" y="88"/>
                    <a:pt x="124" y="88"/>
                  </a:cubicBezTo>
                  <a:cubicBezTo>
                    <a:pt x="116" y="79"/>
                    <a:pt x="116" y="79"/>
                    <a:pt x="116" y="79"/>
                  </a:cubicBezTo>
                  <a:lnTo>
                    <a:pt x="125" y="48"/>
                  </a:lnTo>
                  <a:close/>
                  <a:moveTo>
                    <a:pt x="233" y="109"/>
                  </a:moveTo>
                  <a:cubicBezTo>
                    <a:pt x="18" y="109"/>
                    <a:pt x="18" y="109"/>
                    <a:pt x="18" y="109"/>
                  </a:cubicBezTo>
                  <a:cubicBezTo>
                    <a:pt x="18" y="45"/>
                    <a:pt x="18" y="45"/>
                    <a:pt x="18" y="45"/>
                  </a:cubicBezTo>
                  <a:cubicBezTo>
                    <a:pt x="42" y="35"/>
                    <a:pt x="70" y="29"/>
                    <a:pt x="98" y="26"/>
                  </a:cubicBezTo>
                  <a:cubicBezTo>
                    <a:pt x="114" y="32"/>
                    <a:pt x="114" y="32"/>
                    <a:pt x="114" y="32"/>
                  </a:cubicBezTo>
                  <a:cubicBezTo>
                    <a:pt x="96" y="80"/>
                    <a:pt x="96" y="80"/>
                    <a:pt x="96" y="80"/>
                  </a:cubicBezTo>
                  <a:cubicBezTo>
                    <a:pt x="95" y="84"/>
                    <a:pt x="96" y="89"/>
                    <a:pt x="100" y="91"/>
                  </a:cubicBezTo>
                  <a:cubicBezTo>
                    <a:pt x="124" y="111"/>
                    <a:pt x="124" y="111"/>
                    <a:pt x="124" y="111"/>
                  </a:cubicBezTo>
                  <a:cubicBezTo>
                    <a:pt x="150" y="91"/>
                    <a:pt x="150" y="91"/>
                    <a:pt x="150" y="91"/>
                  </a:cubicBezTo>
                  <a:cubicBezTo>
                    <a:pt x="154" y="89"/>
                    <a:pt x="156" y="85"/>
                    <a:pt x="154" y="80"/>
                  </a:cubicBezTo>
                  <a:cubicBezTo>
                    <a:pt x="136" y="32"/>
                    <a:pt x="136" y="32"/>
                    <a:pt x="136" y="32"/>
                  </a:cubicBezTo>
                  <a:cubicBezTo>
                    <a:pt x="152" y="26"/>
                    <a:pt x="152" y="26"/>
                    <a:pt x="152" y="26"/>
                  </a:cubicBezTo>
                  <a:cubicBezTo>
                    <a:pt x="180" y="29"/>
                    <a:pt x="208" y="35"/>
                    <a:pt x="233" y="45"/>
                  </a:cubicBezTo>
                  <a:lnTo>
                    <a:pt x="233" y="109"/>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grpSp>
      <p:sp>
        <p:nvSpPr>
          <p:cNvPr id="144" name="Rectangle 10">
            <a:extLst>
              <a:ext uri="{FF2B5EF4-FFF2-40B4-BE49-F238E27FC236}">
                <a16:creationId xmlns:a16="http://schemas.microsoft.com/office/drawing/2014/main" id="{45AFDB34-4336-4B32-8E08-64D312215B30}"/>
              </a:ext>
            </a:extLst>
          </p:cNvPr>
          <p:cNvSpPr>
            <a:spLocks noChangeArrowheads="1"/>
          </p:cNvSpPr>
          <p:nvPr/>
        </p:nvSpPr>
        <p:spPr bwMode="auto">
          <a:xfrm flipH="1">
            <a:off x="7278526" y="5069519"/>
            <a:ext cx="4505481" cy="338554"/>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r>
              <a:rPr lang="lv-lv" sz="1100" b="1" spc="-20" dirty="0">
                <a:solidFill>
                  <a:srgbClr val="E57100"/>
                </a:solidFill>
                <a:latin typeface="arial" panose="020B0604020202020204" pitchFamily="34" charset="0"/>
                <a:cs typeface="Arial" panose="020B0604020202020204" pitchFamily="34" charset="0"/>
              </a:rPr>
              <a:t>Piegādātāji: </a:t>
            </a:r>
            <a:r>
              <a:rPr lang="lv-lv" sz="1100" spc="-20" dirty="0">
                <a:latin typeface="arial" panose="020B0604020202020204" pitchFamily="34" charset="0"/>
                <a:cs typeface="Arial" panose="020B0604020202020204" pitchFamily="34" charset="0"/>
              </a:rPr>
              <a:t>Vai </a:t>
            </a:r>
            <a:r>
              <a:rPr lang="lv-LV" sz="1100" spc="-20" dirty="0">
                <a:latin typeface="arial" panose="020B0604020202020204" pitchFamily="34" charset="0"/>
                <a:cs typeface="Arial" panose="020B0604020202020204" pitchFamily="34" charset="0"/>
              </a:rPr>
              <a:t>jūs esat zaudējuši piegādātājus</a:t>
            </a:r>
            <a:r>
              <a:rPr lang="lv-lv" sz="1100" spc="-20" dirty="0">
                <a:latin typeface="arial" panose="020B0604020202020204" pitchFamily="34" charset="0"/>
                <a:cs typeface="Arial" panose="020B0604020202020204" pitchFamily="34" charset="0"/>
              </a:rPr>
              <a:t>? Vai palielinās izejvielu cenas? Vai </a:t>
            </a:r>
            <a:r>
              <a:rPr lang="lv-LV" sz="1100" spc="-20" dirty="0">
                <a:latin typeface="arial" panose="020B0604020202020204" pitchFamily="34" charset="0"/>
                <a:cs typeface="Arial" panose="020B0604020202020204" pitchFamily="34" charset="0"/>
              </a:rPr>
              <a:t>j</a:t>
            </a:r>
            <a:r>
              <a:rPr lang="lv-lv" sz="1100" spc="-20" dirty="0">
                <a:latin typeface="arial" panose="020B0604020202020204" pitchFamily="34" charset="0"/>
                <a:cs typeface="Arial" panose="020B0604020202020204" pitchFamily="34" charset="0"/>
              </a:rPr>
              <a:t>ums vajadzētu turpināt sadarbību?</a:t>
            </a:r>
          </a:p>
        </p:txBody>
      </p:sp>
      <p:grpSp>
        <p:nvGrpSpPr>
          <p:cNvPr id="155" name="Google Shape;723;p48">
            <a:extLst>
              <a:ext uri="{FF2B5EF4-FFF2-40B4-BE49-F238E27FC236}">
                <a16:creationId xmlns:a16="http://schemas.microsoft.com/office/drawing/2014/main" id="{B8E1E6F9-55ED-4DC2-A5B8-43C4EA9D8132}"/>
              </a:ext>
            </a:extLst>
          </p:cNvPr>
          <p:cNvGrpSpPr/>
          <p:nvPr/>
        </p:nvGrpSpPr>
        <p:grpSpPr>
          <a:xfrm>
            <a:off x="6904791" y="5121669"/>
            <a:ext cx="220358" cy="203476"/>
            <a:chOff x="9143450" y="4129594"/>
            <a:chExt cx="434088" cy="400832"/>
          </a:xfrm>
          <a:solidFill>
            <a:schemeClr val="bg1">
              <a:lumMod val="50000"/>
            </a:schemeClr>
          </a:solidFill>
        </p:grpSpPr>
        <p:sp>
          <p:nvSpPr>
            <p:cNvPr id="156" name="Google Shape;724;p48">
              <a:extLst>
                <a:ext uri="{FF2B5EF4-FFF2-40B4-BE49-F238E27FC236}">
                  <a16:creationId xmlns:a16="http://schemas.microsoft.com/office/drawing/2014/main" id="{1FA7E7CF-9319-4E1B-B542-FB040B97A230}"/>
                </a:ext>
              </a:extLst>
            </p:cNvPr>
            <p:cNvSpPr/>
            <p:nvPr/>
          </p:nvSpPr>
          <p:spPr>
            <a:xfrm>
              <a:off x="9143450" y="4325634"/>
              <a:ext cx="434088" cy="204792"/>
            </a:xfrm>
            <a:custGeom>
              <a:avLst/>
              <a:gdLst/>
              <a:ahLst/>
              <a:cxnLst/>
              <a:rect l="l" t="t" r="r" b="b"/>
              <a:pathLst>
                <a:path w="305" h="143" extrusionOk="0">
                  <a:moveTo>
                    <a:pt x="304" y="80"/>
                  </a:moveTo>
                  <a:cubicBezTo>
                    <a:pt x="301" y="66"/>
                    <a:pt x="298" y="59"/>
                    <a:pt x="298" y="59"/>
                  </a:cubicBezTo>
                  <a:cubicBezTo>
                    <a:pt x="298" y="58"/>
                    <a:pt x="298" y="58"/>
                    <a:pt x="298" y="58"/>
                  </a:cubicBezTo>
                  <a:cubicBezTo>
                    <a:pt x="297" y="57"/>
                    <a:pt x="297" y="57"/>
                    <a:pt x="297" y="57"/>
                  </a:cubicBezTo>
                  <a:cubicBezTo>
                    <a:pt x="293" y="53"/>
                    <a:pt x="293" y="53"/>
                    <a:pt x="209" y="62"/>
                  </a:cubicBezTo>
                  <a:cubicBezTo>
                    <a:pt x="208" y="53"/>
                    <a:pt x="202" y="46"/>
                    <a:pt x="193" y="45"/>
                  </a:cubicBezTo>
                  <a:cubicBezTo>
                    <a:pt x="107" y="35"/>
                    <a:pt x="107" y="35"/>
                    <a:pt x="107" y="35"/>
                  </a:cubicBezTo>
                  <a:cubicBezTo>
                    <a:pt x="94" y="25"/>
                    <a:pt x="94" y="25"/>
                    <a:pt x="94" y="25"/>
                  </a:cubicBezTo>
                  <a:cubicBezTo>
                    <a:pt x="0" y="0"/>
                    <a:pt x="0" y="0"/>
                    <a:pt x="0" y="0"/>
                  </a:cubicBezTo>
                  <a:cubicBezTo>
                    <a:pt x="0" y="116"/>
                    <a:pt x="0" y="116"/>
                    <a:pt x="0" y="116"/>
                  </a:cubicBezTo>
                  <a:cubicBezTo>
                    <a:pt x="8" y="119"/>
                    <a:pt x="8" y="119"/>
                    <a:pt x="8" y="119"/>
                  </a:cubicBezTo>
                  <a:cubicBezTo>
                    <a:pt x="31" y="126"/>
                    <a:pt x="69" y="137"/>
                    <a:pt x="80" y="141"/>
                  </a:cubicBezTo>
                  <a:cubicBezTo>
                    <a:pt x="83" y="143"/>
                    <a:pt x="87" y="143"/>
                    <a:pt x="93" y="143"/>
                  </a:cubicBezTo>
                  <a:cubicBezTo>
                    <a:pt x="95" y="143"/>
                    <a:pt x="97" y="143"/>
                    <a:pt x="100" y="143"/>
                  </a:cubicBezTo>
                  <a:cubicBezTo>
                    <a:pt x="108" y="143"/>
                    <a:pt x="118" y="143"/>
                    <a:pt x="129" y="142"/>
                  </a:cubicBezTo>
                  <a:cubicBezTo>
                    <a:pt x="150" y="142"/>
                    <a:pt x="171" y="141"/>
                    <a:pt x="171" y="141"/>
                  </a:cubicBezTo>
                  <a:cubicBezTo>
                    <a:pt x="172" y="141"/>
                    <a:pt x="172" y="141"/>
                    <a:pt x="172" y="141"/>
                  </a:cubicBezTo>
                  <a:cubicBezTo>
                    <a:pt x="291" y="101"/>
                    <a:pt x="291" y="101"/>
                    <a:pt x="291" y="101"/>
                  </a:cubicBezTo>
                  <a:cubicBezTo>
                    <a:pt x="300" y="98"/>
                    <a:pt x="305" y="89"/>
                    <a:pt x="304" y="80"/>
                  </a:cubicBezTo>
                  <a:close/>
                  <a:moveTo>
                    <a:pt x="21" y="27"/>
                  </a:moveTo>
                  <a:cubicBezTo>
                    <a:pt x="84" y="44"/>
                    <a:pt x="84" y="44"/>
                    <a:pt x="84" y="44"/>
                  </a:cubicBezTo>
                  <a:cubicBezTo>
                    <a:pt x="99" y="55"/>
                    <a:pt x="99" y="55"/>
                    <a:pt x="99" y="55"/>
                  </a:cubicBezTo>
                  <a:cubicBezTo>
                    <a:pt x="188" y="66"/>
                    <a:pt x="188" y="66"/>
                    <a:pt x="188" y="66"/>
                  </a:cubicBezTo>
                  <a:cubicBezTo>
                    <a:pt x="188" y="79"/>
                    <a:pt x="188" y="79"/>
                    <a:pt x="188" y="79"/>
                  </a:cubicBezTo>
                  <a:cubicBezTo>
                    <a:pt x="93" y="79"/>
                    <a:pt x="93" y="79"/>
                    <a:pt x="93" y="79"/>
                  </a:cubicBezTo>
                  <a:cubicBezTo>
                    <a:pt x="93" y="100"/>
                    <a:pt x="93" y="100"/>
                    <a:pt x="93" y="100"/>
                  </a:cubicBezTo>
                  <a:cubicBezTo>
                    <a:pt x="188" y="100"/>
                    <a:pt x="188" y="100"/>
                    <a:pt x="188" y="100"/>
                  </a:cubicBezTo>
                  <a:cubicBezTo>
                    <a:pt x="198" y="100"/>
                    <a:pt x="207" y="93"/>
                    <a:pt x="208" y="83"/>
                  </a:cubicBezTo>
                  <a:cubicBezTo>
                    <a:pt x="233" y="81"/>
                    <a:pt x="266" y="77"/>
                    <a:pt x="281" y="76"/>
                  </a:cubicBezTo>
                  <a:cubicBezTo>
                    <a:pt x="282" y="78"/>
                    <a:pt x="282" y="80"/>
                    <a:pt x="282" y="82"/>
                  </a:cubicBezTo>
                  <a:cubicBezTo>
                    <a:pt x="169" y="120"/>
                    <a:pt x="169" y="120"/>
                    <a:pt x="169" y="120"/>
                  </a:cubicBezTo>
                  <a:cubicBezTo>
                    <a:pt x="140" y="121"/>
                    <a:pt x="97" y="122"/>
                    <a:pt x="89" y="122"/>
                  </a:cubicBezTo>
                  <a:cubicBezTo>
                    <a:pt x="81" y="118"/>
                    <a:pt x="64" y="113"/>
                    <a:pt x="21" y="101"/>
                  </a:cubicBezTo>
                  <a:lnTo>
                    <a:pt x="21" y="27"/>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sp>
          <p:nvSpPr>
            <p:cNvPr id="157" name="Google Shape;725;p48">
              <a:extLst>
                <a:ext uri="{FF2B5EF4-FFF2-40B4-BE49-F238E27FC236}">
                  <a16:creationId xmlns:a16="http://schemas.microsoft.com/office/drawing/2014/main" id="{D7974F9F-E9E2-4617-B350-12AB4DD32C0A}"/>
                </a:ext>
              </a:extLst>
            </p:cNvPr>
            <p:cNvSpPr/>
            <p:nvPr/>
          </p:nvSpPr>
          <p:spPr>
            <a:xfrm>
              <a:off x="9314985" y="4171603"/>
              <a:ext cx="110273" cy="110273"/>
            </a:xfrm>
            <a:custGeom>
              <a:avLst/>
              <a:gdLst/>
              <a:ahLst/>
              <a:cxnLst/>
              <a:rect l="l" t="t" r="r" b="b"/>
              <a:pathLst>
                <a:path w="78" h="78" extrusionOk="0">
                  <a:moveTo>
                    <a:pt x="39" y="78"/>
                  </a:moveTo>
                  <a:cubicBezTo>
                    <a:pt x="29" y="78"/>
                    <a:pt x="19" y="74"/>
                    <a:pt x="12" y="66"/>
                  </a:cubicBezTo>
                  <a:cubicBezTo>
                    <a:pt x="4" y="59"/>
                    <a:pt x="0" y="49"/>
                    <a:pt x="0" y="39"/>
                  </a:cubicBezTo>
                  <a:cubicBezTo>
                    <a:pt x="0" y="29"/>
                    <a:pt x="4" y="19"/>
                    <a:pt x="11" y="11"/>
                  </a:cubicBezTo>
                  <a:cubicBezTo>
                    <a:pt x="18" y="4"/>
                    <a:pt x="28" y="0"/>
                    <a:pt x="39" y="0"/>
                  </a:cubicBezTo>
                  <a:cubicBezTo>
                    <a:pt x="49" y="0"/>
                    <a:pt x="59" y="4"/>
                    <a:pt x="66" y="11"/>
                  </a:cubicBezTo>
                  <a:cubicBezTo>
                    <a:pt x="74" y="18"/>
                    <a:pt x="78" y="28"/>
                    <a:pt x="78" y="38"/>
                  </a:cubicBezTo>
                  <a:cubicBezTo>
                    <a:pt x="78" y="38"/>
                    <a:pt x="78" y="38"/>
                    <a:pt x="78" y="38"/>
                  </a:cubicBezTo>
                  <a:cubicBezTo>
                    <a:pt x="78" y="49"/>
                    <a:pt x="74" y="59"/>
                    <a:pt x="67" y="66"/>
                  </a:cubicBezTo>
                  <a:cubicBezTo>
                    <a:pt x="59" y="73"/>
                    <a:pt x="50" y="78"/>
                    <a:pt x="39" y="78"/>
                  </a:cubicBezTo>
                  <a:cubicBezTo>
                    <a:pt x="39" y="78"/>
                    <a:pt x="39" y="78"/>
                    <a:pt x="39" y="78"/>
                  </a:cubicBezTo>
                  <a:close/>
                  <a:moveTo>
                    <a:pt x="39" y="20"/>
                  </a:moveTo>
                  <a:cubicBezTo>
                    <a:pt x="39" y="20"/>
                    <a:pt x="39" y="20"/>
                    <a:pt x="39" y="20"/>
                  </a:cubicBezTo>
                  <a:cubicBezTo>
                    <a:pt x="34" y="20"/>
                    <a:pt x="29" y="22"/>
                    <a:pt x="25" y="25"/>
                  </a:cubicBezTo>
                  <a:cubicBezTo>
                    <a:pt x="22" y="29"/>
                    <a:pt x="20" y="34"/>
                    <a:pt x="20" y="39"/>
                  </a:cubicBezTo>
                  <a:cubicBezTo>
                    <a:pt x="20" y="44"/>
                    <a:pt x="22" y="49"/>
                    <a:pt x="26" y="52"/>
                  </a:cubicBezTo>
                  <a:cubicBezTo>
                    <a:pt x="29" y="56"/>
                    <a:pt x="34" y="58"/>
                    <a:pt x="39" y="58"/>
                  </a:cubicBezTo>
                  <a:cubicBezTo>
                    <a:pt x="44" y="58"/>
                    <a:pt x="49" y="56"/>
                    <a:pt x="52" y="52"/>
                  </a:cubicBezTo>
                  <a:cubicBezTo>
                    <a:pt x="56" y="48"/>
                    <a:pt x="58" y="44"/>
                    <a:pt x="58" y="39"/>
                  </a:cubicBezTo>
                  <a:cubicBezTo>
                    <a:pt x="58" y="39"/>
                    <a:pt x="58" y="39"/>
                    <a:pt x="58" y="39"/>
                  </a:cubicBezTo>
                  <a:cubicBezTo>
                    <a:pt x="58" y="33"/>
                    <a:pt x="56" y="29"/>
                    <a:pt x="52" y="25"/>
                  </a:cubicBezTo>
                  <a:cubicBezTo>
                    <a:pt x="49" y="22"/>
                    <a:pt x="44" y="20"/>
                    <a:pt x="39" y="20"/>
                  </a:cubicBez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sp>
          <p:nvSpPr>
            <p:cNvPr id="158" name="Google Shape;726;p48">
              <a:extLst>
                <a:ext uri="{FF2B5EF4-FFF2-40B4-BE49-F238E27FC236}">
                  <a16:creationId xmlns:a16="http://schemas.microsoft.com/office/drawing/2014/main" id="{23523C3C-11C1-4FC6-BDA0-A3F50CBC04D2}"/>
                </a:ext>
              </a:extLst>
            </p:cNvPr>
            <p:cNvSpPr/>
            <p:nvPr/>
          </p:nvSpPr>
          <p:spPr>
            <a:xfrm>
              <a:off x="9199461" y="4129594"/>
              <a:ext cx="339569" cy="192539"/>
            </a:xfrm>
            <a:custGeom>
              <a:avLst/>
              <a:gdLst/>
              <a:ahLst/>
              <a:cxnLst/>
              <a:rect l="l" t="t" r="r" b="b"/>
              <a:pathLst>
                <a:path w="194" h="110" extrusionOk="0">
                  <a:moveTo>
                    <a:pt x="1" y="110"/>
                  </a:moveTo>
                  <a:lnTo>
                    <a:pt x="0" y="2"/>
                  </a:lnTo>
                  <a:lnTo>
                    <a:pt x="194" y="0"/>
                  </a:lnTo>
                  <a:lnTo>
                    <a:pt x="194" y="108"/>
                  </a:lnTo>
                  <a:lnTo>
                    <a:pt x="1" y="110"/>
                  </a:lnTo>
                  <a:close/>
                  <a:moveTo>
                    <a:pt x="17" y="18"/>
                  </a:moveTo>
                  <a:lnTo>
                    <a:pt x="17" y="94"/>
                  </a:lnTo>
                  <a:lnTo>
                    <a:pt x="178" y="92"/>
                  </a:lnTo>
                  <a:lnTo>
                    <a:pt x="177" y="17"/>
                  </a:lnTo>
                  <a:lnTo>
                    <a:pt x="17" y="18"/>
                  </a:ln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grpSp>
      <p:sp>
        <p:nvSpPr>
          <p:cNvPr id="145" name="Rectangle 10">
            <a:extLst>
              <a:ext uri="{FF2B5EF4-FFF2-40B4-BE49-F238E27FC236}">
                <a16:creationId xmlns:a16="http://schemas.microsoft.com/office/drawing/2014/main" id="{621F1EEE-8693-4086-86C6-154722FCB46D}"/>
              </a:ext>
            </a:extLst>
          </p:cNvPr>
          <p:cNvSpPr>
            <a:spLocks noChangeArrowheads="1"/>
          </p:cNvSpPr>
          <p:nvPr/>
        </p:nvSpPr>
        <p:spPr bwMode="auto">
          <a:xfrm flipH="1">
            <a:off x="7278527" y="5600373"/>
            <a:ext cx="4505481" cy="338554"/>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r>
              <a:rPr lang="lv-lv" sz="1100" b="1" spc="-20" dirty="0">
                <a:solidFill>
                  <a:srgbClr val="E57100"/>
                </a:solidFill>
                <a:latin typeface="arial" panose="020B0604020202020204" pitchFamily="34" charset="0"/>
                <a:cs typeface="Arial" panose="020B0604020202020204" pitchFamily="34" charset="0"/>
              </a:rPr>
              <a:t>Konkurenti: </a:t>
            </a:r>
            <a:r>
              <a:rPr lang="lv-lv" sz="1100" spc="-20" dirty="0">
                <a:latin typeface="arial" panose="020B0604020202020204" pitchFamily="34" charset="0"/>
                <a:cs typeface="Arial" panose="020B0604020202020204" pitchFamily="34" charset="0"/>
              </a:rPr>
              <a:t>Vai </a:t>
            </a:r>
            <a:r>
              <a:rPr lang="lv-LV" sz="1100" spc="-20" dirty="0">
                <a:latin typeface="arial" panose="020B0604020202020204" pitchFamily="34" charset="0"/>
                <a:cs typeface="Arial" panose="020B0604020202020204" pitchFamily="34" charset="0"/>
              </a:rPr>
              <a:t>j</a:t>
            </a:r>
            <a:r>
              <a:rPr lang="lv-lv" sz="1100" spc="-20" dirty="0">
                <a:latin typeface="arial" panose="020B0604020202020204" pitchFamily="34" charset="0"/>
                <a:cs typeface="Arial" panose="020B0604020202020204" pitchFamily="34" charset="0"/>
              </a:rPr>
              <a:t>ūs zaudēja</a:t>
            </a:r>
            <a:r>
              <a:rPr lang="lv-LV" sz="1100" spc="-20" dirty="0">
                <a:latin typeface="arial" panose="020B0604020202020204" pitchFamily="34" charset="0"/>
                <a:cs typeface="Arial" panose="020B0604020202020204" pitchFamily="34" charset="0"/>
              </a:rPr>
              <a:t>t</a:t>
            </a:r>
            <a:r>
              <a:rPr lang="lv-lv" sz="1100" spc="-20" dirty="0">
                <a:latin typeface="arial" panose="020B0604020202020204" pitchFamily="34" charset="0"/>
                <a:cs typeface="Arial" panose="020B0604020202020204" pitchFamily="34" charset="0"/>
              </a:rPr>
              <a:t> savas pozīcijas tirgū? </a:t>
            </a:r>
          </a:p>
          <a:p>
            <a:pPr rtl="0"/>
            <a:r>
              <a:rPr lang="lv-lv" sz="1100" spc="-20" dirty="0">
                <a:latin typeface="arial" panose="020B0604020202020204" pitchFamily="34" charset="0"/>
                <a:cs typeface="Arial" panose="020B0604020202020204" pitchFamily="34" charset="0"/>
              </a:rPr>
              <a:t>Ar ko </a:t>
            </a:r>
            <a:r>
              <a:rPr lang="lv-LV" sz="1100" spc="-20" dirty="0">
                <a:latin typeface="arial" panose="020B0604020202020204" pitchFamily="34" charset="0"/>
                <a:cs typeface="Arial" panose="020B0604020202020204" pitchFamily="34" charset="0"/>
              </a:rPr>
              <a:t>jūs</a:t>
            </a:r>
            <a:r>
              <a:rPr lang="lv-lv" sz="1100" spc="-20" dirty="0">
                <a:latin typeface="arial" panose="020B0604020202020204" pitchFamily="34" charset="0"/>
                <a:cs typeface="Arial" panose="020B0604020202020204" pitchFamily="34" charset="0"/>
              </a:rPr>
              <a:t> konkurēja</a:t>
            </a:r>
            <a:r>
              <a:rPr lang="lv-LV" sz="1100" spc="-20" dirty="0">
                <a:latin typeface="arial" panose="020B0604020202020204" pitchFamily="34" charset="0"/>
                <a:cs typeface="Arial" panose="020B0604020202020204" pitchFamily="34" charset="0"/>
              </a:rPr>
              <a:t>t</a:t>
            </a:r>
            <a:r>
              <a:rPr lang="lv-lv" sz="1100" spc="-20" dirty="0">
                <a:latin typeface="arial" panose="020B0604020202020204" pitchFamily="34" charset="0"/>
                <a:cs typeface="Arial" panose="020B0604020202020204" pitchFamily="34" charset="0"/>
              </a:rPr>
              <a:t>? Kāpēc </a:t>
            </a:r>
            <a:r>
              <a:rPr lang="lv-LV" sz="1100" spc="-20" dirty="0">
                <a:latin typeface="arial" panose="020B0604020202020204" pitchFamily="34" charset="0"/>
                <a:cs typeface="Arial" panose="020B0604020202020204" pitchFamily="34" charset="0"/>
              </a:rPr>
              <a:t>j</a:t>
            </a:r>
            <a:r>
              <a:rPr lang="lv-lv" sz="1100" spc="-20" dirty="0">
                <a:latin typeface="arial" panose="020B0604020202020204" pitchFamily="34" charset="0"/>
                <a:cs typeface="Arial" panose="020B0604020202020204" pitchFamily="34" charset="0"/>
              </a:rPr>
              <a:t>ūsu konkurentiem klājas labāk?</a:t>
            </a:r>
          </a:p>
        </p:txBody>
      </p:sp>
      <p:grpSp>
        <p:nvGrpSpPr>
          <p:cNvPr id="159" name="Google Shape;733;p48">
            <a:extLst>
              <a:ext uri="{FF2B5EF4-FFF2-40B4-BE49-F238E27FC236}">
                <a16:creationId xmlns:a16="http://schemas.microsoft.com/office/drawing/2014/main" id="{E941D252-5D28-48FC-9CFD-FC1D01B01C13}"/>
              </a:ext>
            </a:extLst>
          </p:cNvPr>
          <p:cNvGrpSpPr/>
          <p:nvPr/>
        </p:nvGrpSpPr>
        <p:grpSpPr>
          <a:xfrm>
            <a:off x="6904791" y="5632087"/>
            <a:ext cx="220358" cy="244348"/>
            <a:chOff x="11006867" y="2949820"/>
            <a:chExt cx="434088" cy="481348"/>
          </a:xfrm>
          <a:solidFill>
            <a:schemeClr val="bg1">
              <a:lumMod val="50000"/>
            </a:schemeClr>
          </a:solidFill>
        </p:grpSpPr>
        <p:sp>
          <p:nvSpPr>
            <p:cNvPr id="160" name="Google Shape;734;p48">
              <a:extLst>
                <a:ext uri="{FF2B5EF4-FFF2-40B4-BE49-F238E27FC236}">
                  <a16:creationId xmlns:a16="http://schemas.microsoft.com/office/drawing/2014/main" id="{2027A41C-E34D-460B-A718-86A16D80D689}"/>
                </a:ext>
              </a:extLst>
            </p:cNvPr>
            <p:cNvSpPr/>
            <p:nvPr/>
          </p:nvSpPr>
          <p:spPr>
            <a:xfrm>
              <a:off x="11119336" y="3016393"/>
              <a:ext cx="180287" cy="190789"/>
            </a:xfrm>
            <a:custGeom>
              <a:avLst/>
              <a:gdLst/>
              <a:ahLst/>
              <a:cxnLst/>
              <a:rect l="l" t="t" r="r" b="b"/>
              <a:pathLst>
                <a:path w="126" h="134" extrusionOk="0">
                  <a:moveTo>
                    <a:pt x="63" y="134"/>
                  </a:moveTo>
                  <a:cubicBezTo>
                    <a:pt x="98" y="134"/>
                    <a:pt x="126" y="104"/>
                    <a:pt x="126" y="67"/>
                  </a:cubicBezTo>
                  <a:cubicBezTo>
                    <a:pt x="126" y="30"/>
                    <a:pt x="98" y="0"/>
                    <a:pt x="63" y="0"/>
                  </a:cubicBezTo>
                  <a:cubicBezTo>
                    <a:pt x="28" y="0"/>
                    <a:pt x="0" y="30"/>
                    <a:pt x="0" y="67"/>
                  </a:cubicBezTo>
                  <a:cubicBezTo>
                    <a:pt x="0" y="104"/>
                    <a:pt x="28" y="134"/>
                    <a:pt x="63" y="134"/>
                  </a:cubicBezTo>
                  <a:close/>
                  <a:moveTo>
                    <a:pt x="63" y="21"/>
                  </a:moveTo>
                  <a:cubicBezTo>
                    <a:pt x="87" y="21"/>
                    <a:pt x="107" y="42"/>
                    <a:pt x="107" y="67"/>
                  </a:cubicBezTo>
                  <a:cubicBezTo>
                    <a:pt x="107" y="93"/>
                    <a:pt x="87" y="113"/>
                    <a:pt x="63" y="113"/>
                  </a:cubicBezTo>
                  <a:cubicBezTo>
                    <a:pt x="39" y="113"/>
                    <a:pt x="19" y="93"/>
                    <a:pt x="19" y="67"/>
                  </a:cubicBezTo>
                  <a:cubicBezTo>
                    <a:pt x="19" y="42"/>
                    <a:pt x="39" y="21"/>
                    <a:pt x="63" y="21"/>
                  </a:cubicBez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sp>
          <p:nvSpPr>
            <p:cNvPr id="161" name="Google Shape;735;p48">
              <a:extLst>
                <a:ext uri="{FF2B5EF4-FFF2-40B4-BE49-F238E27FC236}">
                  <a16:creationId xmlns:a16="http://schemas.microsoft.com/office/drawing/2014/main" id="{7553FEA4-7303-4DC3-B127-1D980B814489}"/>
                </a:ext>
              </a:extLst>
            </p:cNvPr>
            <p:cNvSpPr/>
            <p:nvPr/>
          </p:nvSpPr>
          <p:spPr>
            <a:xfrm>
              <a:off x="11006867" y="2949820"/>
              <a:ext cx="434088" cy="481348"/>
            </a:xfrm>
            <a:custGeom>
              <a:avLst/>
              <a:gdLst/>
              <a:ahLst/>
              <a:cxnLst/>
              <a:rect l="l" t="t" r="r" b="b"/>
              <a:pathLst>
                <a:path w="305" h="338" extrusionOk="0">
                  <a:moveTo>
                    <a:pt x="240" y="255"/>
                  </a:moveTo>
                  <a:cubicBezTo>
                    <a:pt x="270" y="229"/>
                    <a:pt x="289" y="189"/>
                    <a:pt x="289" y="146"/>
                  </a:cubicBezTo>
                  <a:cubicBezTo>
                    <a:pt x="289" y="66"/>
                    <a:pt x="224" y="0"/>
                    <a:pt x="145" y="0"/>
                  </a:cubicBezTo>
                  <a:cubicBezTo>
                    <a:pt x="65" y="0"/>
                    <a:pt x="0" y="66"/>
                    <a:pt x="0" y="146"/>
                  </a:cubicBezTo>
                  <a:cubicBezTo>
                    <a:pt x="0" y="226"/>
                    <a:pt x="65" y="291"/>
                    <a:pt x="145" y="291"/>
                  </a:cubicBezTo>
                  <a:cubicBezTo>
                    <a:pt x="174" y="291"/>
                    <a:pt x="201" y="283"/>
                    <a:pt x="224" y="268"/>
                  </a:cubicBezTo>
                  <a:cubicBezTo>
                    <a:pt x="291" y="338"/>
                    <a:pt x="291" y="338"/>
                    <a:pt x="291" y="338"/>
                  </a:cubicBezTo>
                  <a:cubicBezTo>
                    <a:pt x="305" y="325"/>
                    <a:pt x="305" y="325"/>
                    <a:pt x="305" y="325"/>
                  </a:cubicBezTo>
                  <a:lnTo>
                    <a:pt x="240" y="255"/>
                  </a:lnTo>
                  <a:close/>
                  <a:moveTo>
                    <a:pt x="145" y="20"/>
                  </a:moveTo>
                  <a:cubicBezTo>
                    <a:pt x="213" y="20"/>
                    <a:pt x="269" y="77"/>
                    <a:pt x="269" y="146"/>
                  </a:cubicBezTo>
                  <a:cubicBezTo>
                    <a:pt x="269" y="172"/>
                    <a:pt x="261" y="197"/>
                    <a:pt x="247" y="217"/>
                  </a:cubicBezTo>
                  <a:cubicBezTo>
                    <a:pt x="216" y="204"/>
                    <a:pt x="180" y="197"/>
                    <a:pt x="142" y="197"/>
                  </a:cubicBezTo>
                  <a:cubicBezTo>
                    <a:pt x="105" y="197"/>
                    <a:pt x="71" y="204"/>
                    <a:pt x="41" y="215"/>
                  </a:cubicBezTo>
                  <a:cubicBezTo>
                    <a:pt x="28" y="195"/>
                    <a:pt x="20" y="171"/>
                    <a:pt x="20" y="146"/>
                  </a:cubicBezTo>
                  <a:cubicBezTo>
                    <a:pt x="20" y="77"/>
                    <a:pt x="76" y="20"/>
                    <a:pt x="145" y="20"/>
                  </a:cubicBezTo>
                  <a:close/>
                  <a:moveTo>
                    <a:pt x="145" y="271"/>
                  </a:moveTo>
                  <a:cubicBezTo>
                    <a:pt x="111" y="271"/>
                    <a:pt x="80" y="258"/>
                    <a:pt x="58" y="235"/>
                  </a:cubicBezTo>
                  <a:cubicBezTo>
                    <a:pt x="83" y="227"/>
                    <a:pt x="112" y="222"/>
                    <a:pt x="142" y="222"/>
                  </a:cubicBezTo>
                  <a:cubicBezTo>
                    <a:pt x="173" y="222"/>
                    <a:pt x="204" y="227"/>
                    <a:pt x="230" y="237"/>
                  </a:cubicBezTo>
                  <a:cubicBezTo>
                    <a:pt x="208" y="258"/>
                    <a:pt x="178" y="271"/>
                    <a:pt x="145" y="271"/>
                  </a:cubicBezTo>
                  <a:close/>
                </a:path>
              </a:pathLst>
            </a:custGeom>
            <a:grpFill/>
            <a:ln>
              <a:noFill/>
            </a:ln>
          </p:spPr>
          <p:txBody>
            <a:bodyPr spcFirstLastPara="1" wrap="square" lIns="91425" tIns="45700" rIns="91425" bIns="45700" rtlCol="0" anchor="t" anchorCtr="0">
              <a:noAutofit/>
            </a:bodyPr>
            <a:lstStyle/>
            <a:p>
              <a:pPr marL="0" marR="0" lvl="0" indent="0" algn="l" rtl="0">
                <a:spcBef>
                  <a:spcPts val="0"/>
                </a:spcBef>
                <a:spcAft>
                  <a:spcPts val="0"/>
                </a:spcAft>
                <a:buNone/>
              </a:pPr>
              <a:endParaRPr sz="1100" b="1" spc="-20">
                <a:solidFill>
                  <a:srgbClr val="000000"/>
                </a:solidFill>
                <a:latin typeface="arial" panose="020B0604020202020204" pitchFamily="34" charset="0"/>
                <a:ea typeface="Arial"/>
                <a:cs typeface="Arial"/>
                <a:sym typeface="Arial"/>
              </a:endParaRPr>
            </a:p>
          </p:txBody>
        </p:sp>
      </p:grpSp>
      <p:cxnSp>
        <p:nvCxnSpPr>
          <p:cNvPr id="163" name="Straight Connector 162">
            <a:extLst>
              <a:ext uri="{FF2B5EF4-FFF2-40B4-BE49-F238E27FC236}">
                <a16:creationId xmlns:a16="http://schemas.microsoft.com/office/drawing/2014/main" id="{BE72668C-CE37-42A9-89EF-2F19F2EF1AB0}"/>
              </a:ext>
            </a:extLst>
          </p:cNvPr>
          <p:cNvCxnSpPr/>
          <p:nvPr/>
        </p:nvCxnSpPr>
        <p:spPr>
          <a:xfrm>
            <a:off x="7278526" y="3442478"/>
            <a:ext cx="450532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A42ACAF-460A-4B9C-BC3F-3B0520D49AF2}"/>
              </a:ext>
            </a:extLst>
          </p:cNvPr>
          <p:cNvCxnSpPr/>
          <p:nvPr/>
        </p:nvCxnSpPr>
        <p:spPr>
          <a:xfrm>
            <a:off x="7278526" y="3973329"/>
            <a:ext cx="450532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98DD83EE-F7FD-44C5-A127-60DE998401A0}"/>
              </a:ext>
            </a:extLst>
          </p:cNvPr>
          <p:cNvCxnSpPr/>
          <p:nvPr/>
        </p:nvCxnSpPr>
        <p:spPr>
          <a:xfrm>
            <a:off x="7278526" y="4427131"/>
            <a:ext cx="450532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EC893E05-6A72-46CB-B0AF-1C3EF24D8E3A}"/>
              </a:ext>
            </a:extLst>
          </p:cNvPr>
          <p:cNvCxnSpPr/>
          <p:nvPr/>
        </p:nvCxnSpPr>
        <p:spPr>
          <a:xfrm>
            <a:off x="7278526" y="4957982"/>
            <a:ext cx="450532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D9CDC8C2-0E57-462C-B222-B88202AD8005}"/>
              </a:ext>
            </a:extLst>
          </p:cNvPr>
          <p:cNvCxnSpPr/>
          <p:nvPr/>
        </p:nvCxnSpPr>
        <p:spPr>
          <a:xfrm>
            <a:off x="7278526" y="5488833"/>
            <a:ext cx="450532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a:extLst>
              <a:ext uri="{FF2B5EF4-FFF2-40B4-BE49-F238E27FC236}">
                <a16:creationId xmlns:a16="http://schemas.microsoft.com/office/drawing/2014/main" id="{9B086C25-96C9-4982-983C-988671750E85}"/>
              </a:ext>
            </a:extLst>
          </p:cNvPr>
          <p:cNvGrpSpPr/>
          <p:nvPr/>
        </p:nvGrpSpPr>
        <p:grpSpPr>
          <a:xfrm>
            <a:off x="6904790" y="2773507"/>
            <a:ext cx="4879223" cy="276999"/>
            <a:chOff x="7225557" y="3208185"/>
            <a:chExt cx="4558456" cy="276999"/>
          </a:xfrm>
        </p:grpSpPr>
        <p:sp>
          <p:nvSpPr>
            <p:cNvPr id="139" name="Rectangle 10">
              <a:extLst>
                <a:ext uri="{FF2B5EF4-FFF2-40B4-BE49-F238E27FC236}">
                  <a16:creationId xmlns:a16="http://schemas.microsoft.com/office/drawing/2014/main" id="{F5549B2A-B743-4E43-BBF9-71BA62EA5DDD}"/>
                </a:ext>
              </a:extLst>
            </p:cNvPr>
            <p:cNvSpPr>
              <a:spLocks noChangeArrowheads="1"/>
            </p:cNvSpPr>
            <p:nvPr/>
          </p:nvSpPr>
          <p:spPr bwMode="auto">
            <a:xfrm flipH="1">
              <a:off x="7225557" y="3208185"/>
              <a:ext cx="4558456" cy="276999"/>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spcAft>
                  <a:spcPts val="300"/>
                </a:spcAft>
              </a:pPr>
              <a:r>
                <a:rPr lang="lv-lv" b="1">
                  <a:solidFill>
                    <a:schemeClr val="tx1">
                      <a:lumMod val="65000"/>
                      <a:lumOff val="35000"/>
                    </a:schemeClr>
                  </a:solidFill>
                  <a:latin typeface="arial" panose="020B0604020202020204" pitchFamily="34" charset="0"/>
                  <a:cs typeface="Arial" panose="020B0604020202020204" pitchFamily="34" charset="0"/>
                </a:rPr>
                <a:t>Ārējie faktori, kas ietekmē uzņēmumu </a:t>
              </a:r>
            </a:p>
          </p:txBody>
        </p:sp>
        <p:cxnSp>
          <p:nvCxnSpPr>
            <p:cNvPr id="183" name="Straight Connector 182">
              <a:extLst>
                <a:ext uri="{FF2B5EF4-FFF2-40B4-BE49-F238E27FC236}">
                  <a16:creationId xmlns:a16="http://schemas.microsoft.com/office/drawing/2014/main" id="{473781B1-E473-454E-BA62-07DCC0DAE9DC}"/>
                </a:ext>
              </a:extLst>
            </p:cNvPr>
            <p:cNvCxnSpPr>
              <a:cxnSpLocks/>
            </p:cNvCxnSpPr>
            <p:nvPr/>
          </p:nvCxnSpPr>
          <p:spPr>
            <a:xfrm>
              <a:off x="7225557" y="3482288"/>
              <a:ext cx="455845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87" name="Rectangle 10">
            <a:extLst>
              <a:ext uri="{FF2B5EF4-FFF2-40B4-BE49-F238E27FC236}">
                <a16:creationId xmlns:a16="http://schemas.microsoft.com/office/drawing/2014/main" id="{658EB7CD-F631-4C90-BB7D-0B2CB4E81FA8}"/>
              </a:ext>
            </a:extLst>
          </p:cNvPr>
          <p:cNvSpPr>
            <a:spLocks noChangeArrowheads="1"/>
          </p:cNvSpPr>
          <p:nvPr/>
        </p:nvSpPr>
        <p:spPr bwMode="auto">
          <a:xfrm flipH="1">
            <a:off x="421240" y="3378092"/>
            <a:ext cx="3690396" cy="215444"/>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spcAft>
                <a:spcPts val="300"/>
              </a:spcAft>
            </a:pPr>
            <a:r>
              <a:rPr lang="lv-lv" sz="1400" b="1">
                <a:solidFill>
                  <a:schemeClr val="tx1">
                    <a:lumMod val="65000"/>
                    <a:lumOff val="35000"/>
                  </a:schemeClr>
                </a:solidFill>
                <a:latin typeface="arial" panose="020B0604020202020204" pitchFamily="34" charset="0"/>
                <a:cs typeface="Arial" panose="020B0604020202020204" pitchFamily="34" charset="0"/>
              </a:rPr>
              <a:t>Iekšējie faktori, kas ietekmē uzņēmumu </a:t>
            </a:r>
          </a:p>
        </p:txBody>
      </p:sp>
      <p:cxnSp>
        <p:nvCxnSpPr>
          <p:cNvPr id="188" name="Straight Connector 187">
            <a:extLst>
              <a:ext uri="{FF2B5EF4-FFF2-40B4-BE49-F238E27FC236}">
                <a16:creationId xmlns:a16="http://schemas.microsoft.com/office/drawing/2014/main" id="{6C3FC36A-6F36-401B-A1C3-244937724AFD}"/>
              </a:ext>
            </a:extLst>
          </p:cNvPr>
          <p:cNvCxnSpPr>
            <a:cxnSpLocks/>
          </p:cNvCxnSpPr>
          <p:nvPr/>
        </p:nvCxnSpPr>
        <p:spPr>
          <a:xfrm>
            <a:off x="421240" y="3665258"/>
            <a:ext cx="3700451"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3F0E46E3-CF20-493D-868C-27DF7AF5E6B7}"/>
              </a:ext>
            </a:extLst>
          </p:cNvPr>
          <p:cNvCxnSpPr>
            <a:cxnSpLocks/>
          </p:cNvCxnSpPr>
          <p:nvPr/>
        </p:nvCxnSpPr>
        <p:spPr>
          <a:xfrm>
            <a:off x="934841" y="5919179"/>
            <a:ext cx="317679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0" name="Rectangle 10">
            <a:extLst>
              <a:ext uri="{FF2B5EF4-FFF2-40B4-BE49-F238E27FC236}">
                <a16:creationId xmlns:a16="http://schemas.microsoft.com/office/drawing/2014/main" id="{6BB09231-5247-4868-90A2-FD3278965640}"/>
              </a:ext>
            </a:extLst>
          </p:cNvPr>
          <p:cNvSpPr>
            <a:spLocks noChangeArrowheads="1"/>
          </p:cNvSpPr>
          <p:nvPr/>
        </p:nvSpPr>
        <p:spPr bwMode="auto">
          <a:xfrm flipH="1">
            <a:off x="934841" y="3767279"/>
            <a:ext cx="3186850" cy="923330"/>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r>
              <a:rPr lang="lv-lv" sz="1000" b="1" spc="-20" dirty="0">
                <a:solidFill>
                  <a:srgbClr val="E57100"/>
                </a:solidFill>
                <a:latin typeface="arial" panose="020B0604020202020204" pitchFamily="34" charset="0"/>
                <a:cs typeface="Arial" panose="020B0604020202020204" pitchFamily="34" charset="0"/>
              </a:rPr>
              <a:t>Finanšu: </a:t>
            </a:r>
            <a:r>
              <a:rPr lang="lv-lv" sz="1000" spc="-20" dirty="0">
                <a:latin typeface="arial" panose="020B0604020202020204" pitchFamily="34" charset="0"/>
                <a:cs typeface="Arial" panose="020B0604020202020204" pitchFamily="34" charset="0"/>
              </a:rPr>
              <a:t>Vai jūs sekoja</a:t>
            </a:r>
            <a:r>
              <a:rPr lang="lv-LV" sz="1000" spc="-20" dirty="0">
                <a:latin typeface="arial" panose="020B0604020202020204" pitchFamily="34" charset="0"/>
                <a:cs typeface="Arial" panose="020B0604020202020204" pitchFamily="34" charset="0"/>
              </a:rPr>
              <a:t>t</a:t>
            </a:r>
            <a:r>
              <a:rPr lang="lv-lv" sz="1000" spc="-20" dirty="0">
                <a:latin typeface="arial" panose="020B0604020202020204" pitchFamily="34" charset="0"/>
                <a:cs typeface="Arial" panose="020B0604020202020204" pitchFamily="34" charset="0"/>
              </a:rPr>
              <a:t> naudas plūsmai? Vai jūs salīdzin</a:t>
            </a:r>
            <a:r>
              <a:rPr lang="lv-LV" sz="1000" spc="-20" dirty="0">
                <a:latin typeface="arial" panose="020B0604020202020204" pitchFamily="34" charset="0"/>
                <a:cs typeface="Arial" panose="020B0604020202020204" pitchFamily="34" charset="0"/>
              </a:rPr>
              <a:t>āt sa</a:t>
            </a:r>
            <a:r>
              <a:rPr lang="lv-lv" sz="1000" spc="-20" dirty="0">
                <a:latin typeface="arial" panose="020B0604020202020204" pitchFamily="34" charset="0"/>
                <a:cs typeface="Arial" panose="020B0604020202020204" pitchFamily="34" charset="0"/>
              </a:rPr>
              <a:t>vus faktiskos finanšu rezultātus ar uzņēmuma budžetu? Vai </a:t>
            </a:r>
            <a:r>
              <a:rPr lang="lv-LV" sz="1000" spc="-20" dirty="0">
                <a:latin typeface="arial" panose="020B0604020202020204" pitchFamily="34" charset="0"/>
                <a:cs typeface="Arial" panose="020B0604020202020204" pitchFamily="34" charset="0"/>
              </a:rPr>
              <a:t>j</a:t>
            </a:r>
            <a:r>
              <a:rPr lang="lv-lv" sz="1000" spc="-20" dirty="0">
                <a:latin typeface="arial" panose="020B0604020202020204" pitchFamily="34" charset="0"/>
                <a:cs typeface="Arial" panose="020B0604020202020204" pitchFamily="34" charset="0"/>
              </a:rPr>
              <a:t>ūsu kredītpolitika ir aktuāla? Vai </a:t>
            </a:r>
            <a:r>
              <a:rPr lang="lv-LV" sz="1000" spc="-20" dirty="0">
                <a:latin typeface="arial" panose="020B0604020202020204" pitchFamily="34" charset="0"/>
                <a:cs typeface="Arial" panose="020B0604020202020204" pitchFamily="34" charset="0"/>
              </a:rPr>
              <a:t>jū</a:t>
            </a:r>
            <a:r>
              <a:rPr lang="lv-lv" sz="1000" spc="-20" dirty="0">
                <a:latin typeface="arial" panose="020B0604020202020204" pitchFamily="34" charset="0"/>
                <a:cs typeface="Arial" panose="020B0604020202020204" pitchFamily="34" charset="0"/>
              </a:rPr>
              <a:t>s esa</a:t>
            </a:r>
            <a:r>
              <a:rPr lang="lv-LV" sz="1000" spc="-20" dirty="0">
                <a:latin typeface="arial" panose="020B0604020202020204" pitchFamily="34" charset="0"/>
                <a:cs typeface="Arial" panose="020B0604020202020204" pitchFamily="34" charset="0"/>
              </a:rPr>
              <a:t>t</a:t>
            </a:r>
            <a:r>
              <a:rPr lang="lv-lv" sz="1000" spc="-20" dirty="0">
                <a:latin typeface="arial" panose="020B0604020202020204" pitchFamily="34" charset="0"/>
                <a:cs typeface="Arial" panose="020B0604020202020204" pitchFamily="34" charset="0"/>
              </a:rPr>
              <a:t> analizējuši iespējamos riskus? Vai jūs esa</a:t>
            </a:r>
            <a:r>
              <a:rPr lang="lv-LV" sz="1000" spc="-20" dirty="0">
                <a:latin typeface="arial" panose="020B0604020202020204" pitchFamily="34" charset="0"/>
                <a:cs typeface="Arial" panose="020B0604020202020204" pitchFamily="34" charset="0"/>
              </a:rPr>
              <a:t>t</a:t>
            </a:r>
            <a:r>
              <a:rPr lang="lv-lv" sz="1000" spc="-20" dirty="0">
                <a:latin typeface="arial" panose="020B0604020202020204" pitchFamily="34" charset="0"/>
                <a:cs typeface="Arial" panose="020B0604020202020204" pitchFamily="34" charset="0"/>
              </a:rPr>
              <a:t> sagatavojuši darbības plānu gadījumiem, kad ir jāsamazina risks? Vai </a:t>
            </a:r>
            <a:r>
              <a:rPr lang="lv-LV" sz="1000" spc="-20" dirty="0">
                <a:latin typeface="arial" panose="020B0604020202020204" pitchFamily="34" charset="0"/>
                <a:cs typeface="Arial" panose="020B0604020202020204" pitchFamily="34" charset="0"/>
              </a:rPr>
              <a:t>j</a:t>
            </a:r>
            <a:r>
              <a:rPr lang="lv-lv" sz="1000" spc="-20" dirty="0">
                <a:latin typeface="arial" panose="020B0604020202020204" pitchFamily="34" charset="0"/>
                <a:cs typeface="Arial" panose="020B0604020202020204" pitchFamily="34" charset="0"/>
              </a:rPr>
              <a:t>ums ir atbilst</a:t>
            </a:r>
            <a:r>
              <a:rPr lang="lv-LV" sz="1000" spc="-20" dirty="0">
                <a:latin typeface="arial" panose="020B0604020202020204" pitchFamily="34" charset="0"/>
                <a:cs typeface="Arial" panose="020B0604020202020204" pitchFamily="34" charset="0"/>
              </a:rPr>
              <a:t>oši</a:t>
            </a:r>
            <a:r>
              <a:rPr lang="lv-lv" sz="1000" spc="-20" dirty="0">
                <a:latin typeface="arial" panose="020B0604020202020204" pitchFamily="34" charset="0"/>
                <a:cs typeface="Arial" panose="020B0604020202020204" pitchFamily="34" charset="0"/>
              </a:rPr>
              <a:t> grāmatvedības un finanšu rīki?</a:t>
            </a:r>
          </a:p>
        </p:txBody>
      </p:sp>
      <p:grpSp>
        <p:nvGrpSpPr>
          <p:cNvPr id="216" name="Group 215">
            <a:extLst>
              <a:ext uri="{FF2B5EF4-FFF2-40B4-BE49-F238E27FC236}">
                <a16:creationId xmlns:a16="http://schemas.microsoft.com/office/drawing/2014/main" id="{F2BBD3E0-A9D7-4A46-83FF-C17042527CA0}"/>
              </a:ext>
            </a:extLst>
          </p:cNvPr>
          <p:cNvGrpSpPr/>
          <p:nvPr/>
        </p:nvGrpSpPr>
        <p:grpSpPr>
          <a:xfrm>
            <a:off x="421239" y="3767279"/>
            <a:ext cx="335639" cy="243728"/>
            <a:chOff x="1399942" y="16036142"/>
            <a:chExt cx="451691" cy="354113"/>
          </a:xfrm>
          <a:solidFill>
            <a:schemeClr val="bg1">
              <a:lumMod val="50000"/>
            </a:schemeClr>
          </a:solidFill>
        </p:grpSpPr>
        <p:sp>
          <p:nvSpPr>
            <p:cNvPr id="217" name="Freeform 373">
              <a:extLst>
                <a:ext uri="{FF2B5EF4-FFF2-40B4-BE49-F238E27FC236}">
                  <a16:creationId xmlns:a16="http://schemas.microsoft.com/office/drawing/2014/main" id="{96006820-C110-4052-BB19-4D881AF9425B}"/>
                </a:ext>
              </a:extLst>
            </p:cNvPr>
            <p:cNvSpPr>
              <a:spLocks noEditPoints="1"/>
            </p:cNvSpPr>
            <p:nvPr/>
          </p:nvSpPr>
          <p:spPr bwMode="auto">
            <a:xfrm>
              <a:off x="1399942" y="16036142"/>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218" name="Freeform 374">
              <a:extLst>
                <a:ext uri="{FF2B5EF4-FFF2-40B4-BE49-F238E27FC236}">
                  <a16:creationId xmlns:a16="http://schemas.microsoft.com/office/drawing/2014/main" id="{EF77601E-5B9C-4F9B-A1BD-6AD8891012FB}"/>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sp>
        <p:nvSpPr>
          <p:cNvPr id="221" name="Rectangle 220">
            <a:extLst>
              <a:ext uri="{FF2B5EF4-FFF2-40B4-BE49-F238E27FC236}">
                <a16:creationId xmlns:a16="http://schemas.microsoft.com/office/drawing/2014/main" id="{E034AC9B-C33A-47BE-8BB4-4DE8C60DC6E3}"/>
              </a:ext>
            </a:extLst>
          </p:cNvPr>
          <p:cNvSpPr/>
          <p:nvPr/>
        </p:nvSpPr>
        <p:spPr>
          <a:xfrm>
            <a:off x="973942" y="4688610"/>
            <a:ext cx="3220296" cy="8195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aphicFrame>
        <p:nvGraphicFramePr>
          <p:cNvPr id="222" name="Table 221">
            <a:extLst>
              <a:ext uri="{FF2B5EF4-FFF2-40B4-BE49-F238E27FC236}">
                <a16:creationId xmlns:a16="http://schemas.microsoft.com/office/drawing/2014/main" id="{FE224615-AAB3-4181-B114-38D676F1BFC8}"/>
              </a:ext>
            </a:extLst>
          </p:cNvPr>
          <p:cNvGraphicFramePr>
            <a:graphicFrameLocks noGrp="1"/>
          </p:cNvGraphicFramePr>
          <p:nvPr>
            <p:extLst>
              <p:ext uri="{D42A27DB-BD31-4B8C-83A1-F6EECF244321}">
                <p14:modId xmlns:p14="http://schemas.microsoft.com/office/powerpoint/2010/main" val="2975843983"/>
              </p:ext>
            </p:extLst>
          </p:nvPr>
        </p:nvGraphicFramePr>
        <p:xfrm>
          <a:off x="1262875" y="5526500"/>
          <a:ext cx="2882729" cy="228600"/>
        </p:xfrm>
        <a:graphic>
          <a:graphicData uri="http://schemas.openxmlformats.org/drawingml/2006/table">
            <a:tbl>
              <a:tblPr firstRow="1" bandRow="1">
                <a:tableStyleId>{5C22544A-7EE6-4342-B048-85BDC9FD1C3A}</a:tableStyleId>
              </a:tblPr>
              <a:tblGrid>
                <a:gridCol w="2882729">
                  <a:extLst>
                    <a:ext uri="{9D8B030D-6E8A-4147-A177-3AD203B41FA5}">
                      <a16:colId xmlns:a16="http://schemas.microsoft.com/office/drawing/2014/main" val="2808594460"/>
                    </a:ext>
                  </a:extLst>
                </a:gridCol>
              </a:tblGrid>
              <a:tr h="153403">
                <a:tc>
                  <a:txBody>
                    <a:bodyPr/>
                    <a:lstStyle/>
                    <a:p>
                      <a:pPr marL="0" indent="0" algn="l" rtl="0" fontAlgn="ctr"/>
                      <a:r>
                        <a:rPr lang="lv-lv" sz="900" b="1" i="0" u="none" strike="noStrike" dirty="0">
                          <a:solidFill>
                            <a:srgbClr val="990066"/>
                          </a:solidFill>
                          <a:effectLst/>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Naudas plūsmas prognozes</a:t>
                      </a:r>
                      <a:r>
                        <a:rPr lang="lv-LV" sz="900" b="1" i="0" u="none" strike="noStrike" dirty="0">
                          <a:solidFill>
                            <a:srgbClr val="990066"/>
                          </a:solidFill>
                          <a:effectLst/>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 piemērs</a:t>
                      </a:r>
                      <a:endParaRPr lang="en-GB" sz="900" b="1" i="0" u="none" strike="noStrike" dirty="0">
                        <a:solidFill>
                          <a:srgbClr val="990066"/>
                        </a:solidFill>
                        <a:effectLst/>
                        <a:latin typeface="arial" panose="020B0604020202020204" pitchFamily="34" charset="0"/>
                        <a:cs typeface="Arial" panose="020B060402020202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7324395"/>
                  </a:ext>
                </a:extLst>
              </a:tr>
            </a:tbl>
          </a:graphicData>
        </a:graphic>
      </p:graphicFrame>
      <p:grpSp>
        <p:nvGrpSpPr>
          <p:cNvPr id="258" name="Group 257">
            <a:extLst>
              <a:ext uri="{FF2B5EF4-FFF2-40B4-BE49-F238E27FC236}">
                <a16:creationId xmlns:a16="http://schemas.microsoft.com/office/drawing/2014/main" id="{56701188-CE93-4A72-A7CA-43AA454737BA}"/>
              </a:ext>
            </a:extLst>
          </p:cNvPr>
          <p:cNvGrpSpPr/>
          <p:nvPr/>
        </p:nvGrpSpPr>
        <p:grpSpPr>
          <a:xfrm>
            <a:off x="464855" y="5999301"/>
            <a:ext cx="3656836" cy="307777"/>
            <a:chOff x="464855" y="6098873"/>
            <a:chExt cx="3656836" cy="307777"/>
          </a:xfrm>
        </p:grpSpPr>
        <p:sp>
          <p:nvSpPr>
            <p:cNvPr id="207" name="Rectangle 10">
              <a:extLst>
                <a:ext uri="{FF2B5EF4-FFF2-40B4-BE49-F238E27FC236}">
                  <a16:creationId xmlns:a16="http://schemas.microsoft.com/office/drawing/2014/main" id="{DF3C46E9-10B9-4CE2-B8C4-95456975914F}"/>
                </a:ext>
              </a:extLst>
            </p:cNvPr>
            <p:cNvSpPr>
              <a:spLocks noChangeArrowheads="1"/>
            </p:cNvSpPr>
            <p:nvPr/>
          </p:nvSpPr>
          <p:spPr bwMode="auto">
            <a:xfrm flipH="1">
              <a:off x="924567" y="6098873"/>
              <a:ext cx="3197124" cy="307777"/>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rtl="0"/>
              <a:r>
                <a:rPr lang="lv-lv" sz="1000" b="1" spc="-20" dirty="0">
                  <a:solidFill>
                    <a:srgbClr val="E57100"/>
                  </a:solidFill>
                  <a:latin typeface="arial" panose="020B0604020202020204" pitchFamily="34" charset="0"/>
                  <a:cs typeface="Arial" panose="020B0604020202020204" pitchFamily="34" charset="0"/>
                </a:rPr>
                <a:t>Ar finansēm nesaistīti: </a:t>
              </a:r>
              <a:r>
                <a:rPr lang="lv-lv" sz="1000" spc="-20" dirty="0">
                  <a:latin typeface="arial" panose="020B0604020202020204" pitchFamily="34" charset="0"/>
                  <a:cs typeface="Arial" panose="020B0604020202020204" pitchFamily="34" charset="0"/>
                </a:rPr>
                <a:t>Vai vadība un darbinieki spēj veikt savus uzdevumus? Vai </a:t>
              </a:r>
              <a:r>
                <a:rPr lang="lv-LV" sz="1000" spc="-20" dirty="0">
                  <a:latin typeface="arial" panose="020B0604020202020204" pitchFamily="34" charset="0"/>
                  <a:cs typeface="Arial" panose="020B0604020202020204" pitchFamily="34" charset="0"/>
                </a:rPr>
                <a:t>j</a:t>
              </a:r>
              <a:r>
                <a:rPr lang="lv-lv" sz="1000" spc="-20" dirty="0">
                  <a:latin typeface="arial" panose="020B0604020202020204" pitchFamily="34" charset="0"/>
                  <a:cs typeface="Arial" panose="020B0604020202020204" pitchFamily="34" charset="0"/>
                </a:rPr>
                <a:t>ums ir izaugsmes potenciāls? </a:t>
              </a:r>
            </a:p>
          </p:txBody>
        </p:sp>
        <p:sp>
          <p:nvSpPr>
            <p:cNvPr id="228" name="Freeform 33">
              <a:extLst>
                <a:ext uri="{FF2B5EF4-FFF2-40B4-BE49-F238E27FC236}">
                  <a16:creationId xmlns:a16="http://schemas.microsoft.com/office/drawing/2014/main" id="{3B8DBABC-D3FB-4AC9-94F3-246D82390E3B}"/>
                </a:ext>
              </a:extLst>
            </p:cNvPr>
            <p:cNvSpPr>
              <a:spLocks noChangeAspect="1" noEditPoints="1"/>
            </p:cNvSpPr>
            <p:nvPr/>
          </p:nvSpPr>
          <p:spPr bwMode="auto">
            <a:xfrm>
              <a:off x="464855" y="6100959"/>
              <a:ext cx="246491" cy="303604"/>
            </a:xfrm>
            <a:custGeom>
              <a:avLst/>
              <a:gdLst>
                <a:gd name="T0" fmla="*/ 150 w 162"/>
                <a:gd name="T1" fmla="*/ 186 h 200"/>
                <a:gd name="T2" fmla="*/ 149 w 162"/>
                <a:gd name="T3" fmla="*/ 187 h 200"/>
                <a:gd name="T4" fmla="*/ 13 w 162"/>
                <a:gd name="T5" fmla="*/ 187 h 200"/>
                <a:gd name="T6" fmla="*/ 12 w 162"/>
                <a:gd name="T7" fmla="*/ 186 h 200"/>
                <a:gd name="T8" fmla="*/ 12 w 162"/>
                <a:gd name="T9" fmla="*/ 13 h 200"/>
                <a:gd name="T10" fmla="*/ 13 w 162"/>
                <a:gd name="T11" fmla="*/ 12 h 200"/>
                <a:gd name="T12" fmla="*/ 149 w 162"/>
                <a:gd name="T13" fmla="*/ 12 h 200"/>
                <a:gd name="T14" fmla="*/ 150 w 162"/>
                <a:gd name="T15" fmla="*/ 13 h 200"/>
                <a:gd name="T16" fmla="*/ 150 w 162"/>
                <a:gd name="T17" fmla="*/ 186 h 200"/>
                <a:gd name="T18" fmla="*/ 149 w 162"/>
                <a:gd name="T19" fmla="*/ 0 h 200"/>
                <a:gd name="T20" fmla="*/ 13 w 162"/>
                <a:gd name="T21" fmla="*/ 0 h 200"/>
                <a:gd name="T22" fmla="*/ 0 w 162"/>
                <a:gd name="T23" fmla="*/ 13 h 200"/>
                <a:gd name="T24" fmla="*/ 0 w 162"/>
                <a:gd name="T25" fmla="*/ 186 h 200"/>
                <a:gd name="T26" fmla="*/ 13 w 162"/>
                <a:gd name="T27" fmla="*/ 200 h 200"/>
                <a:gd name="T28" fmla="*/ 149 w 162"/>
                <a:gd name="T29" fmla="*/ 200 h 200"/>
                <a:gd name="T30" fmla="*/ 162 w 162"/>
                <a:gd name="T31" fmla="*/ 186 h 200"/>
                <a:gd name="T32" fmla="*/ 162 w 162"/>
                <a:gd name="T33" fmla="*/ 13 h 200"/>
                <a:gd name="T34" fmla="*/ 149 w 162"/>
                <a:gd name="T35" fmla="*/ 0 h 200"/>
                <a:gd name="T36" fmla="*/ 31 w 162"/>
                <a:gd name="T37" fmla="*/ 87 h 200"/>
                <a:gd name="T38" fmla="*/ 131 w 162"/>
                <a:gd name="T39" fmla="*/ 87 h 200"/>
                <a:gd name="T40" fmla="*/ 131 w 162"/>
                <a:gd name="T41" fmla="*/ 75 h 200"/>
                <a:gd name="T42" fmla="*/ 31 w 162"/>
                <a:gd name="T43" fmla="*/ 75 h 200"/>
                <a:gd name="T44" fmla="*/ 31 w 162"/>
                <a:gd name="T45" fmla="*/ 87 h 200"/>
                <a:gd name="T46" fmla="*/ 31 w 162"/>
                <a:gd name="T47" fmla="*/ 125 h 200"/>
                <a:gd name="T48" fmla="*/ 131 w 162"/>
                <a:gd name="T49" fmla="*/ 125 h 200"/>
                <a:gd name="T50" fmla="*/ 131 w 162"/>
                <a:gd name="T51" fmla="*/ 112 h 200"/>
                <a:gd name="T52" fmla="*/ 31 w 162"/>
                <a:gd name="T53" fmla="*/ 112 h 200"/>
                <a:gd name="T54" fmla="*/ 31 w 162"/>
                <a:gd name="T55" fmla="*/ 125 h 200"/>
                <a:gd name="T56" fmla="*/ 31 w 162"/>
                <a:gd name="T57" fmla="*/ 50 h 200"/>
                <a:gd name="T58" fmla="*/ 81 w 162"/>
                <a:gd name="T59" fmla="*/ 50 h 200"/>
                <a:gd name="T60" fmla="*/ 81 w 162"/>
                <a:gd name="T61" fmla="*/ 37 h 200"/>
                <a:gd name="T62" fmla="*/ 31 w 162"/>
                <a:gd name="T63" fmla="*/ 37 h 200"/>
                <a:gd name="T64" fmla="*/ 31 w 162"/>
                <a:gd name="T65" fmla="*/ 5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200">
                  <a:moveTo>
                    <a:pt x="150" y="186"/>
                  </a:moveTo>
                  <a:cubicBezTo>
                    <a:pt x="150" y="187"/>
                    <a:pt x="150" y="187"/>
                    <a:pt x="149" y="187"/>
                  </a:cubicBezTo>
                  <a:cubicBezTo>
                    <a:pt x="13" y="187"/>
                    <a:pt x="13" y="187"/>
                    <a:pt x="13" y="187"/>
                  </a:cubicBezTo>
                  <a:cubicBezTo>
                    <a:pt x="13" y="187"/>
                    <a:pt x="12" y="187"/>
                    <a:pt x="12" y="186"/>
                  </a:cubicBezTo>
                  <a:cubicBezTo>
                    <a:pt x="12" y="13"/>
                    <a:pt x="12" y="13"/>
                    <a:pt x="12" y="13"/>
                  </a:cubicBezTo>
                  <a:cubicBezTo>
                    <a:pt x="12" y="12"/>
                    <a:pt x="13" y="12"/>
                    <a:pt x="13" y="12"/>
                  </a:cubicBezTo>
                  <a:cubicBezTo>
                    <a:pt x="149" y="12"/>
                    <a:pt x="149" y="12"/>
                    <a:pt x="149" y="12"/>
                  </a:cubicBezTo>
                  <a:cubicBezTo>
                    <a:pt x="150" y="12"/>
                    <a:pt x="150" y="12"/>
                    <a:pt x="150" y="13"/>
                  </a:cubicBezTo>
                  <a:lnTo>
                    <a:pt x="150" y="186"/>
                  </a:lnTo>
                  <a:close/>
                  <a:moveTo>
                    <a:pt x="149" y="0"/>
                  </a:moveTo>
                  <a:cubicBezTo>
                    <a:pt x="13" y="0"/>
                    <a:pt x="13" y="0"/>
                    <a:pt x="13" y="0"/>
                  </a:cubicBezTo>
                  <a:cubicBezTo>
                    <a:pt x="6" y="0"/>
                    <a:pt x="0" y="6"/>
                    <a:pt x="0" y="13"/>
                  </a:cubicBezTo>
                  <a:cubicBezTo>
                    <a:pt x="0" y="186"/>
                    <a:pt x="0" y="186"/>
                    <a:pt x="0" y="186"/>
                  </a:cubicBezTo>
                  <a:cubicBezTo>
                    <a:pt x="0" y="194"/>
                    <a:pt x="6" y="200"/>
                    <a:pt x="13" y="200"/>
                  </a:cubicBezTo>
                  <a:cubicBezTo>
                    <a:pt x="149" y="200"/>
                    <a:pt x="149" y="200"/>
                    <a:pt x="149" y="200"/>
                  </a:cubicBezTo>
                  <a:cubicBezTo>
                    <a:pt x="157" y="200"/>
                    <a:pt x="162" y="194"/>
                    <a:pt x="162" y="186"/>
                  </a:cubicBezTo>
                  <a:cubicBezTo>
                    <a:pt x="162" y="13"/>
                    <a:pt x="162" y="13"/>
                    <a:pt x="162" y="13"/>
                  </a:cubicBezTo>
                  <a:cubicBezTo>
                    <a:pt x="162" y="6"/>
                    <a:pt x="157" y="0"/>
                    <a:pt x="149" y="0"/>
                  </a:cubicBezTo>
                  <a:close/>
                  <a:moveTo>
                    <a:pt x="31" y="87"/>
                  </a:moveTo>
                  <a:cubicBezTo>
                    <a:pt x="131" y="87"/>
                    <a:pt x="131" y="87"/>
                    <a:pt x="131" y="87"/>
                  </a:cubicBezTo>
                  <a:cubicBezTo>
                    <a:pt x="131" y="75"/>
                    <a:pt x="131" y="75"/>
                    <a:pt x="131" y="75"/>
                  </a:cubicBezTo>
                  <a:cubicBezTo>
                    <a:pt x="31" y="75"/>
                    <a:pt x="31" y="75"/>
                    <a:pt x="31" y="75"/>
                  </a:cubicBezTo>
                  <a:lnTo>
                    <a:pt x="31" y="87"/>
                  </a:lnTo>
                  <a:close/>
                  <a:moveTo>
                    <a:pt x="31" y="125"/>
                  </a:moveTo>
                  <a:cubicBezTo>
                    <a:pt x="131" y="125"/>
                    <a:pt x="131" y="125"/>
                    <a:pt x="131" y="125"/>
                  </a:cubicBezTo>
                  <a:cubicBezTo>
                    <a:pt x="131" y="112"/>
                    <a:pt x="131" y="112"/>
                    <a:pt x="131" y="112"/>
                  </a:cubicBezTo>
                  <a:cubicBezTo>
                    <a:pt x="31" y="112"/>
                    <a:pt x="31" y="112"/>
                    <a:pt x="31" y="112"/>
                  </a:cubicBezTo>
                  <a:lnTo>
                    <a:pt x="31" y="125"/>
                  </a:lnTo>
                  <a:close/>
                  <a:moveTo>
                    <a:pt x="31" y="50"/>
                  </a:moveTo>
                  <a:cubicBezTo>
                    <a:pt x="81" y="50"/>
                    <a:pt x="81" y="50"/>
                    <a:pt x="81" y="50"/>
                  </a:cubicBezTo>
                  <a:cubicBezTo>
                    <a:pt x="81" y="37"/>
                    <a:pt x="81" y="37"/>
                    <a:pt x="81" y="37"/>
                  </a:cubicBezTo>
                  <a:cubicBezTo>
                    <a:pt x="31" y="37"/>
                    <a:pt x="31" y="37"/>
                    <a:pt x="31" y="37"/>
                  </a:cubicBezTo>
                  <a:lnTo>
                    <a:pt x="31" y="50"/>
                  </a:lnTo>
                  <a:close/>
                </a:path>
              </a:pathLst>
            </a:custGeom>
            <a:solidFill>
              <a:srgbClr val="7F7F7F"/>
            </a:solidFill>
            <a:ln>
              <a:noFill/>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grpSp>
      <p:sp>
        <p:nvSpPr>
          <p:cNvPr id="247" name="Freeform: Shape 246">
            <a:extLst>
              <a:ext uri="{FF2B5EF4-FFF2-40B4-BE49-F238E27FC236}">
                <a16:creationId xmlns:a16="http://schemas.microsoft.com/office/drawing/2014/main" id="{198B043B-F97E-4526-884D-867F3F21697E}"/>
              </a:ext>
            </a:extLst>
          </p:cNvPr>
          <p:cNvSpPr/>
          <p:nvPr/>
        </p:nvSpPr>
        <p:spPr>
          <a:xfrm rot="10800000">
            <a:off x="6240093" y="2864604"/>
            <a:ext cx="538393" cy="164622"/>
          </a:xfrm>
          <a:custGeom>
            <a:avLst/>
            <a:gdLst>
              <a:gd name="connsiteX0" fmla="*/ 1288111 w 1288111"/>
              <a:gd name="connsiteY0" fmla="*/ 0 h 214686"/>
              <a:gd name="connsiteX1" fmla="*/ 1288111 w 1288111"/>
              <a:gd name="connsiteY1" fmla="*/ 214686 h 214686"/>
              <a:gd name="connsiteX2" fmla="*/ 0 w 1288111"/>
              <a:gd name="connsiteY2" fmla="*/ 214686 h 214686"/>
              <a:gd name="connsiteX3" fmla="*/ 15903 w 1288111"/>
              <a:gd name="connsiteY3" fmla="*/ 214686 h 214686"/>
            </a:gdLst>
            <a:ahLst/>
            <a:cxnLst>
              <a:cxn ang="0">
                <a:pos x="connsiteX0" y="connsiteY0"/>
              </a:cxn>
              <a:cxn ang="0">
                <a:pos x="connsiteX1" y="connsiteY1"/>
              </a:cxn>
              <a:cxn ang="0">
                <a:pos x="connsiteX2" y="connsiteY2"/>
              </a:cxn>
              <a:cxn ang="0">
                <a:pos x="connsiteX3" y="connsiteY3"/>
              </a:cxn>
            </a:cxnLst>
            <a:rect l="l" t="t" r="r" b="b"/>
            <a:pathLst>
              <a:path w="1288111" h="214686">
                <a:moveTo>
                  <a:pt x="1288111" y="0"/>
                </a:moveTo>
                <a:lnTo>
                  <a:pt x="1288111" y="214686"/>
                </a:lnTo>
                <a:lnTo>
                  <a:pt x="0" y="214686"/>
                </a:lnTo>
                <a:lnTo>
                  <a:pt x="15903" y="214686"/>
                </a:lnTo>
              </a:path>
            </a:pathLst>
          </a:custGeom>
          <a:noFill/>
          <a:ln w="3175">
            <a:solidFill>
              <a:srgbClr val="01859C"/>
            </a:solidFill>
            <a:headEnd type="none"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nvGrpSpPr>
          <p:cNvPr id="5" name="Group 4">
            <a:extLst>
              <a:ext uri="{FF2B5EF4-FFF2-40B4-BE49-F238E27FC236}">
                <a16:creationId xmlns:a16="http://schemas.microsoft.com/office/drawing/2014/main" id="{4785C7E0-0172-4ADC-9F56-DF2DF37C62DD}"/>
              </a:ext>
            </a:extLst>
          </p:cNvPr>
          <p:cNvGrpSpPr/>
          <p:nvPr/>
        </p:nvGrpSpPr>
        <p:grpSpPr>
          <a:xfrm>
            <a:off x="421240" y="1420180"/>
            <a:ext cx="3162613" cy="400476"/>
            <a:chOff x="421240" y="1420180"/>
            <a:chExt cx="3162613" cy="400476"/>
          </a:xfrm>
        </p:grpSpPr>
        <p:sp>
          <p:nvSpPr>
            <p:cNvPr id="116" name="Rectangle 115">
              <a:extLst>
                <a:ext uri="{FF2B5EF4-FFF2-40B4-BE49-F238E27FC236}">
                  <a16:creationId xmlns:a16="http://schemas.microsoft.com/office/drawing/2014/main" id="{A86693BC-2484-4D21-B2EA-E2D96D367C52}"/>
                </a:ext>
              </a:extLst>
            </p:cNvPr>
            <p:cNvSpPr/>
            <p:nvPr/>
          </p:nvSpPr>
          <p:spPr>
            <a:xfrm>
              <a:off x="724096" y="1454101"/>
              <a:ext cx="2859757" cy="138499"/>
            </a:xfrm>
            <a:prstGeom prst="rect">
              <a:avLst/>
            </a:prstGeom>
          </p:spPr>
          <p:txBody>
            <a:bodyPr wrap="none" lIns="0" tIns="0" rIns="0" bIns="0" rtlCol="0">
              <a:spAutoFit/>
            </a:bodyPr>
            <a:lstStyle/>
            <a:p>
              <a:pPr lvl="0" rtl="0">
                <a:spcAft>
                  <a:spcPts val="1200"/>
                </a:spcAft>
              </a:pPr>
              <a:r>
                <a:rPr lang="lv-lv" sz="900" dirty="0">
                  <a:latin typeface="arial" panose="020B0604020202020204" pitchFamily="34" charset="0"/>
                  <a:cs typeface="Arial" panose="020B0604020202020204" pitchFamily="34" charset="0"/>
                </a:rPr>
                <a:t>Vai vadība un darbinieki saprot, kā uzņēmumam klājas?</a:t>
              </a:r>
            </a:p>
          </p:txBody>
        </p:sp>
        <p:sp>
          <p:nvSpPr>
            <p:cNvPr id="117" name="Rectangle 116">
              <a:extLst>
                <a:ext uri="{FF2B5EF4-FFF2-40B4-BE49-F238E27FC236}">
                  <a16:creationId xmlns:a16="http://schemas.microsoft.com/office/drawing/2014/main" id="{DC880F96-1B41-4073-8A54-D40CCF99C414}"/>
                </a:ext>
              </a:extLst>
            </p:cNvPr>
            <p:cNvSpPr/>
            <p:nvPr/>
          </p:nvSpPr>
          <p:spPr>
            <a:xfrm>
              <a:off x="421240" y="1420180"/>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900" b="1">
                  <a:solidFill>
                    <a:schemeClr val="bg1"/>
                  </a:solidFill>
                  <a:latin typeface="arial" panose="020B0604020202020204" pitchFamily="34" charset="0"/>
                  <a:cs typeface="Arial" panose="020B0604020202020204" pitchFamily="34" charset="0"/>
                </a:rPr>
                <a:t>1</a:t>
              </a:r>
              <a:endParaRPr lang="en-GB" sz="900" b="1" dirty="0">
                <a:solidFill>
                  <a:schemeClr val="bg1"/>
                </a:solidFill>
                <a:latin typeface="arial" panose="020B0604020202020204" pitchFamily="34" charset="0"/>
                <a:cs typeface="Arial" panose="020B0604020202020204" pitchFamily="34" charset="0"/>
              </a:endParaRPr>
            </a:p>
          </p:txBody>
        </p:sp>
        <p:grpSp>
          <p:nvGrpSpPr>
            <p:cNvPr id="109" name="Group 108">
              <a:extLst>
                <a:ext uri="{FF2B5EF4-FFF2-40B4-BE49-F238E27FC236}">
                  <a16:creationId xmlns:a16="http://schemas.microsoft.com/office/drawing/2014/main" id="{CBA580B9-020E-4201-9A2C-03B2AABEF4DB}"/>
                </a:ext>
              </a:extLst>
            </p:cNvPr>
            <p:cNvGrpSpPr/>
            <p:nvPr/>
          </p:nvGrpSpPr>
          <p:grpSpPr>
            <a:xfrm>
              <a:off x="421240" y="1645092"/>
              <a:ext cx="3019618" cy="175564"/>
              <a:chOff x="9068750" y="807695"/>
              <a:chExt cx="3019618" cy="175564"/>
            </a:xfrm>
          </p:grpSpPr>
          <p:sp>
            <p:nvSpPr>
              <p:cNvPr id="112" name="Rectangle 111">
                <a:extLst>
                  <a:ext uri="{FF2B5EF4-FFF2-40B4-BE49-F238E27FC236}">
                    <a16:creationId xmlns:a16="http://schemas.microsoft.com/office/drawing/2014/main" id="{C48A3C6C-477B-49C3-881B-35488BBD6B05}"/>
                  </a:ext>
                </a:extLst>
              </p:cNvPr>
              <p:cNvSpPr/>
              <p:nvPr/>
            </p:nvSpPr>
            <p:spPr>
              <a:xfrm>
                <a:off x="9371606" y="833922"/>
                <a:ext cx="2716762" cy="138499"/>
              </a:xfrm>
              <a:prstGeom prst="rect">
                <a:avLst/>
              </a:prstGeom>
            </p:spPr>
            <p:txBody>
              <a:bodyPr wrap="square" lIns="0" tIns="0" rIns="0" bIns="0" rtlCol="0">
                <a:spAutoFit/>
              </a:bodyPr>
              <a:lstStyle/>
              <a:p>
                <a:pPr lvl="0" rtl="0">
                  <a:spcAft>
                    <a:spcPts val="1200"/>
                  </a:spcAft>
                </a:pPr>
                <a:r>
                  <a:rPr lang="lv-lv" sz="900" dirty="0">
                    <a:latin typeface="arial" panose="020B0604020202020204" pitchFamily="34" charset="0"/>
                    <a:cs typeface="Arial" panose="020B0604020202020204" pitchFamily="34" charset="0"/>
                  </a:rPr>
                  <a:t>Kāds ir </a:t>
                </a:r>
                <a:r>
                  <a:rPr lang="lv-LV" sz="900" dirty="0">
                    <a:latin typeface="arial" panose="020B0604020202020204" pitchFamily="34" charset="0"/>
                    <a:cs typeface="Arial" panose="020B0604020202020204" pitchFamily="34" charset="0"/>
                  </a:rPr>
                  <a:t>j</a:t>
                </a:r>
                <a:r>
                  <a:rPr lang="lv-lv" sz="900" dirty="0">
                    <a:latin typeface="arial" panose="020B0604020202020204" pitchFamily="34" charset="0"/>
                    <a:cs typeface="Arial" panose="020B0604020202020204" pitchFamily="34" charset="0"/>
                  </a:rPr>
                  <a:t>ūsu darbības plāns?</a:t>
                </a:r>
              </a:p>
            </p:txBody>
          </p:sp>
          <p:sp>
            <p:nvSpPr>
              <p:cNvPr id="115" name="Rectangle 114">
                <a:extLst>
                  <a:ext uri="{FF2B5EF4-FFF2-40B4-BE49-F238E27FC236}">
                    <a16:creationId xmlns:a16="http://schemas.microsoft.com/office/drawing/2014/main" id="{DC144D98-13B7-4C60-B20B-5FC6D9360604}"/>
                  </a:ext>
                </a:extLst>
              </p:cNvPr>
              <p:cNvSpPr/>
              <p:nvPr/>
            </p:nvSpPr>
            <p:spPr>
              <a:xfrm>
                <a:off x="9068750" y="807695"/>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900" b="1">
                    <a:solidFill>
                      <a:schemeClr val="bg1"/>
                    </a:solidFill>
                    <a:latin typeface="arial" panose="020B0604020202020204" pitchFamily="34" charset="0"/>
                    <a:cs typeface="Arial" panose="020B0604020202020204" pitchFamily="34" charset="0"/>
                  </a:rPr>
                  <a:t>2</a:t>
                </a:r>
                <a:endParaRPr lang="en-GB" sz="900" b="1" dirty="0">
                  <a:solidFill>
                    <a:schemeClr val="bg1"/>
                  </a:solidFill>
                  <a:latin typeface="arial" panose="020B0604020202020204" pitchFamily="34" charset="0"/>
                  <a:cs typeface="Arial" panose="020B0604020202020204" pitchFamily="34" charset="0"/>
                </a:endParaRPr>
              </a:p>
            </p:txBody>
          </p:sp>
        </p:grpSp>
      </p:grpSp>
      <p:grpSp>
        <p:nvGrpSpPr>
          <p:cNvPr id="3" name="Group 2">
            <a:extLst>
              <a:ext uri="{FF2B5EF4-FFF2-40B4-BE49-F238E27FC236}">
                <a16:creationId xmlns:a16="http://schemas.microsoft.com/office/drawing/2014/main" id="{A7718DA2-D62A-4AAA-A299-BEDEC153E7F1}"/>
              </a:ext>
            </a:extLst>
          </p:cNvPr>
          <p:cNvGrpSpPr/>
          <p:nvPr/>
        </p:nvGrpSpPr>
        <p:grpSpPr>
          <a:xfrm>
            <a:off x="4564615" y="1420180"/>
            <a:ext cx="4741114" cy="400476"/>
            <a:chOff x="4204765" y="1420180"/>
            <a:chExt cx="4741114" cy="400476"/>
          </a:xfrm>
        </p:grpSpPr>
        <p:grpSp>
          <p:nvGrpSpPr>
            <p:cNvPr id="2" name="Group 1">
              <a:extLst>
                <a:ext uri="{FF2B5EF4-FFF2-40B4-BE49-F238E27FC236}">
                  <a16:creationId xmlns:a16="http://schemas.microsoft.com/office/drawing/2014/main" id="{AEF3B8BA-CD1A-4299-9246-8B3041317552}"/>
                </a:ext>
              </a:extLst>
            </p:cNvPr>
            <p:cNvGrpSpPr/>
            <p:nvPr/>
          </p:nvGrpSpPr>
          <p:grpSpPr>
            <a:xfrm>
              <a:off x="4204765" y="1420180"/>
              <a:ext cx="4741114" cy="175564"/>
              <a:chOff x="4204765" y="1420180"/>
              <a:chExt cx="4741114" cy="175564"/>
            </a:xfrm>
          </p:grpSpPr>
          <p:sp>
            <p:nvSpPr>
              <p:cNvPr id="123" name="Rectangle 122">
                <a:extLst>
                  <a:ext uri="{FF2B5EF4-FFF2-40B4-BE49-F238E27FC236}">
                    <a16:creationId xmlns:a16="http://schemas.microsoft.com/office/drawing/2014/main" id="{FB6BAD7D-8D6B-4D23-9A68-FC944BD227CC}"/>
                  </a:ext>
                </a:extLst>
              </p:cNvPr>
              <p:cNvSpPr/>
              <p:nvPr/>
            </p:nvSpPr>
            <p:spPr>
              <a:xfrm>
                <a:off x="4507620" y="1446407"/>
                <a:ext cx="4438259" cy="138499"/>
              </a:xfrm>
              <a:prstGeom prst="rect">
                <a:avLst/>
              </a:prstGeom>
            </p:spPr>
            <p:txBody>
              <a:bodyPr wrap="square" lIns="0" tIns="0" rIns="0" bIns="0" rtlCol="0">
                <a:spAutoFit/>
              </a:bodyPr>
              <a:lstStyle/>
              <a:p>
                <a:pPr lvl="0" rtl="0">
                  <a:spcAft>
                    <a:spcPts val="1200"/>
                  </a:spcAft>
                </a:pPr>
                <a:r>
                  <a:rPr lang="lv-lv" sz="900" dirty="0">
                    <a:latin typeface="arial" panose="020B0604020202020204" pitchFamily="34" charset="0"/>
                    <a:cs typeface="Arial" panose="020B0604020202020204" pitchFamily="34" charset="0"/>
                  </a:rPr>
                  <a:t>Vai </a:t>
                </a:r>
                <a:r>
                  <a:rPr lang="lv-LV" sz="900" dirty="0">
                    <a:latin typeface="arial" panose="020B0604020202020204" pitchFamily="34" charset="0"/>
                    <a:cs typeface="Arial" panose="020B0604020202020204" pitchFamily="34" charset="0"/>
                  </a:rPr>
                  <a:t>j</a:t>
                </a:r>
                <a:r>
                  <a:rPr lang="lv-lv" sz="900" dirty="0">
                    <a:latin typeface="arial" panose="020B0604020202020204" pitchFamily="34" charset="0"/>
                    <a:cs typeface="Arial" panose="020B0604020202020204" pitchFamily="34" charset="0"/>
                  </a:rPr>
                  <a:t>ums ir</a:t>
                </a:r>
                <a:r>
                  <a:rPr lang="lv-LV" sz="900" dirty="0">
                    <a:latin typeface="arial" panose="020B0604020202020204" pitchFamily="34" charset="0"/>
                    <a:cs typeface="Arial" panose="020B0604020202020204" pitchFamily="34" charset="0"/>
                  </a:rPr>
                  <a:t> biznesa</a:t>
                </a:r>
                <a:r>
                  <a:rPr lang="lv-lv" sz="900" dirty="0">
                    <a:latin typeface="arial" panose="020B0604020202020204" pitchFamily="34" charset="0"/>
                    <a:cs typeface="Arial" panose="020B0604020202020204" pitchFamily="34" charset="0"/>
                  </a:rPr>
                  <a:t> plāns?</a:t>
                </a:r>
                <a:endParaRPr lang="en-GB" sz="900" dirty="0">
                  <a:latin typeface="arial" panose="020B0604020202020204" pitchFamily="34" charset="0"/>
                  <a:cs typeface="Arial" panose="020B0604020202020204" pitchFamily="34" charset="0"/>
                </a:endParaRPr>
              </a:p>
            </p:txBody>
          </p:sp>
          <p:sp>
            <p:nvSpPr>
              <p:cNvPr id="124" name="Rectangle 123">
                <a:extLst>
                  <a:ext uri="{FF2B5EF4-FFF2-40B4-BE49-F238E27FC236}">
                    <a16:creationId xmlns:a16="http://schemas.microsoft.com/office/drawing/2014/main" id="{705534B7-6637-4DED-ACC5-C5D8F14A0C5D}"/>
                  </a:ext>
                </a:extLst>
              </p:cNvPr>
              <p:cNvSpPr/>
              <p:nvPr/>
            </p:nvSpPr>
            <p:spPr>
              <a:xfrm>
                <a:off x="4204765" y="1420180"/>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1000" b="1">
                    <a:solidFill>
                      <a:schemeClr val="bg1"/>
                    </a:solidFill>
                    <a:latin typeface="arial" panose="020B0604020202020204" pitchFamily="34" charset="0"/>
                    <a:cs typeface="Arial" panose="020B0604020202020204" pitchFamily="34" charset="0"/>
                  </a:rPr>
                  <a:t>3.</a:t>
                </a:r>
                <a:endParaRPr lang="en-GB" sz="1000" b="1" dirty="0">
                  <a:solidFill>
                    <a:schemeClr val="bg1"/>
                  </a:solidFill>
                  <a:latin typeface="arial" panose="020B0604020202020204" pitchFamily="34" charset="0"/>
                  <a:cs typeface="Arial" panose="020B0604020202020204" pitchFamily="34" charset="0"/>
                </a:endParaRPr>
              </a:p>
            </p:txBody>
          </p:sp>
        </p:grpSp>
        <p:grpSp>
          <p:nvGrpSpPr>
            <p:cNvPr id="120" name="Group 119">
              <a:extLst>
                <a:ext uri="{FF2B5EF4-FFF2-40B4-BE49-F238E27FC236}">
                  <a16:creationId xmlns:a16="http://schemas.microsoft.com/office/drawing/2014/main" id="{2FD515EE-0CC1-4409-B229-7616FCFA306B}"/>
                </a:ext>
              </a:extLst>
            </p:cNvPr>
            <p:cNvGrpSpPr/>
            <p:nvPr/>
          </p:nvGrpSpPr>
          <p:grpSpPr>
            <a:xfrm>
              <a:off x="4204765" y="1645092"/>
              <a:ext cx="3284441" cy="175564"/>
              <a:chOff x="9068750" y="1363173"/>
              <a:chExt cx="3284441" cy="175564"/>
            </a:xfrm>
          </p:grpSpPr>
          <p:sp>
            <p:nvSpPr>
              <p:cNvPr id="121" name="Rectangle 120">
                <a:extLst>
                  <a:ext uri="{FF2B5EF4-FFF2-40B4-BE49-F238E27FC236}">
                    <a16:creationId xmlns:a16="http://schemas.microsoft.com/office/drawing/2014/main" id="{C3C27B3F-8CC4-4DD3-BD6E-E8C08E1E3EC5}"/>
                  </a:ext>
                </a:extLst>
              </p:cNvPr>
              <p:cNvSpPr/>
              <p:nvPr/>
            </p:nvSpPr>
            <p:spPr>
              <a:xfrm>
                <a:off x="9371606" y="1389400"/>
                <a:ext cx="2981585" cy="138499"/>
              </a:xfrm>
              <a:prstGeom prst="rect">
                <a:avLst/>
              </a:prstGeom>
            </p:spPr>
            <p:txBody>
              <a:bodyPr wrap="none" lIns="0" tIns="0" rIns="0" bIns="0" rtlCol="0">
                <a:spAutoFit/>
              </a:bodyPr>
              <a:lstStyle/>
              <a:p>
                <a:pPr lvl="0" rtl="0">
                  <a:spcAft>
                    <a:spcPts val="1200"/>
                  </a:spcAft>
                </a:pPr>
                <a:r>
                  <a:rPr lang="lv-lv" sz="900" dirty="0">
                    <a:latin typeface="arial" panose="020B0604020202020204" pitchFamily="34" charset="0"/>
                    <a:cs typeface="Arial" panose="020B0604020202020204" pitchFamily="34" charset="0"/>
                  </a:rPr>
                  <a:t>Vai jūs zinā</a:t>
                </a:r>
                <a:r>
                  <a:rPr lang="lv-LV" sz="900" dirty="0">
                    <a:latin typeface="arial" panose="020B0604020202020204" pitchFamily="34" charset="0"/>
                    <a:cs typeface="Arial" panose="020B0604020202020204" pitchFamily="34" charset="0"/>
                  </a:rPr>
                  <a:t>t,</a:t>
                </a:r>
                <a:r>
                  <a:rPr lang="lv-lv" sz="900" dirty="0">
                    <a:latin typeface="arial" panose="020B0604020202020204" pitchFamily="34" charset="0"/>
                    <a:cs typeface="Arial" panose="020B0604020202020204" pitchFamily="34" charset="0"/>
                  </a:rPr>
                  <a:t> kas ietekmē vai varētu ietekmēt </a:t>
                </a:r>
                <a:r>
                  <a:rPr lang="lv-LV" sz="900" dirty="0">
                    <a:latin typeface="arial" panose="020B0604020202020204" pitchFamily="34" charset="0"/>
                    <a:cs typeface="Arial" panose="020B0604020202020204" pitchFamily="34" charset="0"/>
                  </a:rPr>
                  <a:t>j</a:t>
                </a:r>
                <a:r>
                  <a:rPr lang="lv-lv" sz="900" dirty="0">
                    <a:latin typeface="arial" panose="020B0604020202020204" pitchFamily="34" charset="0"/>
                    <a:cs typeface="Arial" panose="020B0604020202020204" pitchFamily="34" charset="0"/>
                  </a:rPr>
                  <a:t>ūsu plānus?</a:t>
                </a:r>
              </a:p>
            </p:txBody>
          </p:sp>
          <p:sp>
            <p:nvSpPr>
              <p:cNvPr id="122" name="Rectangle 121">
                <a:extLst>
                  <a:ext uri="{FF2B5EF4-FFF2-40B4-BE49-F238E27FC236}">
                    <a16:creationId xmlns:a16="http://schemas.microsoft.com/office/drawing/2014/main" id="{86DB705A-EE0C-4821-8F53-CB175C319B8E}"/>
                  </a:ext>
                </a:extLst>
              </p:cNvPr>
              <p:cNvSpPr/>
              <p:nvPr/>
            </p:nvSpPr>
            <p:spPr>
              <a:xfrm>
                <a:off x="9068750" y="1363173"/>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1000" b="1">
                    <a:solidFill>
                      <a:schemeClr val="bg1"/>
                    </a:solidFill>
                    <a:latin typeface="arial" panose="020B0604020202020204" pitchFamily="34" charset="0"/>
                    <a:cs typeface="Arial" panose="020B0604020202020204" pitchFamily="34" charset="0"/>
                  </a:rPr>
                  <a:t>4</a:t>
                </a:r>
                <a:endParaRPr lang="en-GB" sz="1000" b="1" dirty="0">
                  <a:solidFill>
                    <a:schemeClr val="bg1"/>
                  </a:solidFill>
                  <a:latin typeface="arial" panose="020B0604020202020204" pitchFamily="34" charset="0"/>
                  <a:cs typeface="Arial" panose="020B0604020202020204" pitchFamily="34" charset="0"/>
                </a:endParaRPr>
              </a:p>
            </p:txBody>
          </p:sp>
        </p:grpSp>
      </p:grpSp>
      <p:grpSp>
        <p:nvGrpSpPr>
          <p:cNvPr id="6" name="Group 5">
            <a:extLst>
              <a:ext uri="{FF2B5EF4-FFF2-40B4-BE49-F238E27FC236}">
                <a16:creationId xmlns:a16="http://schemas.microsoft.com/office/drawing/2014/main" id="{E8214B32-A6B8-4D43-9331-A7C9F65726A2}"/>
              </a:ext>
            </a:extLst>
          </p:cNvPr>
          <p:cNvGrpSpPr/>
          <p:nvPr/>
        </p:nvGrpSpPr>
        <p:grpSpPr>
          <a:xfrm>
            <a:off x="9521858" y="1399578"/>
            <a:ext cx="2085423" cy="276999"/>
            <a:chOff x="9521858" y="1399578"/>
            <a:chExt cx="2085423" cy="276999"/>
          </a:xfrm>
        </p:grpSpPr>
        <p:sp>
          <p:nvSpPr>
            <p:cNvPr id="126" name="Rectangle 125">
              <a:extLst>
                <a:ext uri="{FF2B5EF4-FFF2-40B4-BE49-F238E27FC236}">
                  <a16:creationId xmlns:a16="http://schemas.microsoft.com/office/drawing/2014/main" id="{F09A53F8-A4C3-40E3-A217-0A5969E1C121}"/>
                </a:ext>
              </a:extLst>
            </p:cNvPr>
            <p:cNvSpPr/>
            <p:nvPr/>
          </p:nvSpPr>
          <p:spPr>
            <a:xfrm>
              <a:off x="9834044" y="1399578"/>
              <a:ext cx="1773237" cy="276999"/>
            </a:xfrm>
            <a:prstGeom prst="rect">
              <a:avLst/>
            </a:prstGeom>
          </p:spPr>
          <p:txBody>
            <a:bodyPr wrap="square" lIns="0" tIns="0" rIns="0" bIns="0" rtlCol="0">
              <a:spAutoFit/>
            </a:bodyPr>
            <a:lstStyle/>
            <a:p>
              <a:pPr lvl="0" rtl="0">
                <a:spcAft>
                  <a:spcPts val="1200"/>
                </a:spcAft>
              </a:pPr>
              <a:r>
                <a:rPr lang="lv-lv" sz="900" dirty="0">
                  <a:latin typeface="arial" panose="020B0604020202020204" pitchFamily="34" charset="0"/>
                  <a:cs typeface="Arial" panose="020B0604020202020204" pitchFamily="34" charset="0"/>
                </a:rPr>
                <a:t>Vai </a:t>
              </a:r>
              <a:r>
                <a:rPr lang="lv-LV" sz="900" dirty="0">
                  <a:latin typeface="arial" panose="020B0604020202020204" pitchFamily="34" charset="0"/>
                  <a:cs typeface="Arial" panose="020B0604020202020204" pitchFamily="34" charset="0"/>
                </a:rPr>
                <a:t>j</a:t>
              </a:r>
              <a:r>
                <a:rPr lang="lv-lv" sz="900" dirty="0">
                  <a:latin typeface="arial" panose="020B0604020202020204" pitchFamily="34" charset="0"/>
                  <a:cs typeface="Arial" panose="020B0604020202020204" pitchFamily="34" charset="0"/>
                </a:rPr>
                <a:t>ums nekavējoties</a:t>
              </a:r>
              <a:r>
                <a:rPr lang="lv-LV" sz="900" dirty="0">
                  <a:latin typeface="arial" panose="020B0604020202020204" pitchFamily="34" charset="0"/>
                  <a:cs typeface="Arial" panose="020B0604020202020204" pitchFamily="34" charset="0"/>
                </a:rPr>
                <a:t> ir</a:t>
              </a:r>
              <a:r>
                <a:rPr lang="lv-lv" sz="900" dirty="0">
                  <a:latin typeface="arial" panose="020B0604020202020204" pitchFamily="34" charset="0"/>
                  <a:cs typeface="Arial" panose="020B0604020202020204" pitchFamily="34" charset="0"/>
                </a:rPr>
                <a:t> jāmeklē palīdzība?</a:t>
              </a:r>
            </a:p>
          </p:txBody>
        </p:sp>
        <p:sp>
          <p:nvSpPr>
            <p:cNvPr id="127" name="Rectangle 126">
              <a:extLst>
                <a:ext uri="{FF2B5EF4-FFF2-40B4-BE49-F238E27FC236}">
                  <a16:creationId xmlns:a16="http://schemas.microsoft.com/office/drawing/2014/main" id="{1EFA2C3F-8F1D-4E3C-B7F5-A8FE796F3DE6}"/>
                </a:ext>
              </a:extLst>
            </p:cNvPr>
            <p:cNvSpPr/>
            <p:nvPr/>
          </p:nvSpPr>
          <p:spPr>
            <a:xfrm>
              <a:off x="9521858" y="1420180"/>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1000" b="1">
                  <a:solidFill>
                    <a:schemeClr val="bg1"/>
                  </a:solidFill>
                  <a:latin typeface="arial" panose="020B0604020202020204" pitchFamily="34" charset="0"/>
                  <a:cs typeface="Arial" panose="020B0604020202020204" pitchFamily="34" charset="0"/>
                </a:rPr>
                <a:t>5.</a:t>
              </a:r>
              <a:endParaRPr lang="en-GB" sz="1000" b="1" dirty="0">
                <a:solidFill>
                  <a:schemeClr val="bg1"/>
                </a:solidFill>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0464332E-E4DC-4AD4-895B-6592B1EA4E37}"/>
              </a:ext>
            </a:extLst>
          </p:cNvPr>
          <p:cNvGrpSpPr/>
          <p:nvPr/>
        </p:nvGrpSpPr>
        <p:grpSpPr>
          <a:xfrm>
            <a:off x="4223560" y="3519535"/>
            <a:ext cx="541104" cy="1205653"/>
            <a:chOff x="4151170" y="3519535"/>
            <a:chExt cx="541104" cy="1205653"/>
          </a:xfrm>
        </p:grpSpPr>
        <p:sp>
          <p:nvSpPr>
            <p:cNvPr id="242" name="Freeform: Shape 241">
              <a:extLst>
                <a:ext uri="{FF2B5EF4-FFF2-40B4-BE49-F238E27FC236}">
                  <a16:creationId xmlns:a16="http://schemas.microsoft.com/office/drawing/2014/main" id="{59E7723D-BDB5-498E-A07C-B38A614CB39E}"/>
                </a:ext>
              </a:extLst>
            </p:cNvPr>
            <p:cNvSpPr/>
            <p:nvPr/>
          </p:nvSpPr>
          <p:spPr>
            <a:xfrm flipV="1">
              <a:off x="4151170" y="3519535"/>
              <a:ext cx="317427" cy="1187841"/>
            </a:xfrm>
            <a:custGeom>
              <a:avLst/>
              <a:gdLst>
                <a:gd name="connsiteX0" fmla="*/ 1288111 w 1288111"/>
                <a:gd name="connsiteY0" fmla="*/ 0 h 214686"/>
                <a:gd name="connsiteX1" fmla="*/ 1288111 w 1288111"/>
                <a:gd name="connsiteY1" fmla="*/ 214686 h 214686"/>
                <a:gd name="connsiteX2" fmla="*/ 0 w 1288111"/>
                <a:gd name="connsiteY2" fmla="*/ 214686 h 214686"/>
                <a:gd name="connsiteX3" fmla="*/ 15903 w 1288111"/>
                <a:gd name="connsiteY3" fmla="*/ 214686 h 214686"/>
              </a:gdLst>
              <a:ahLst/>
              <a:cxnLst>
                <a:cxn ang="0">
                  <a:pos x="connsiteX0" y="connsiteY0"/>
                </a:cxn>
                <a:cxn ang="0">
                  <a:pos x="connsiteX1" y="connsiteY1"/>
                </a:cxn>
                <a:cxn ang="0">
                  <a:pos x="connsiteX2" y="connsiteY2"/>
                </a:cxn>
                <a:cxn ang="0">
                  <a:pos x="connsiteX3" y="connsiteY3"/>
                </a:cxn>
              </a:cxnLst>
              <a:rect l="l" t="t" r="r" b="b"/>
              <a:pathLst>
                <a:path w="1288111" h="214686">
                  <a:moveTo>
                    <a:pt x="1288111" y="0"/>
                  </a:moveTo>
                  <a:lnTo>
                    <a:pt x="1288111" y="214686"/>
                  </a:lnTo>
                  <a:lnTo>
                    <a:pt x="0" y="214686"/>
                  </a:lnTo>
                  <a:lnTo>
                    <a:pt x="15903" y="214686"/>
                  </a:lnTo>
                </a:path>
              </a:pathLst>
            </a:custGeom>
            <a:noFill/>
            <a:ln w="3175">
              <a:solidFill>
                <a:srgbClr val="01859C"/>
              </a:solidFill>
              <a:headEnd type="none"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sp>
          <p:nvSpPr>
            <p:cNvPr id="128" name="Freeform: Shape 127">
              <a:extLst>
                <a:ext uri="{FF2B5EF4-FFF2-40B4-BE49-F238E27FC236}">
                  <a16:creationId xmlns:a16="http://schemas.microsoft.com/office/drawing/2014/main" id="{6DE012E2-A642-4CCC-AF3E-3951E4D02009}"/>
                </a:ext>
              </a:extLst>
            </p:cNvPr>
            <p:cNvSpPr/>
            <p:nvPr/>
          </p:nvSpPr>
          <p:spPr>
            <a:xfrm rot="10800000" flipV="1">
              <a:off x="4468260" y="4560566"/>
              <a:ext cx="224014" cy="164622"/>
            </a:xfrm>
            <a:custGeom>
              <a:avLst/>
              <a:gdLst>
                <a:gd name="connsiteX0" fmla="*/ 1288111 w 1288111"/>
                <a:gd name="connsiteY0" fmla="*/ 0 h 214686"/>
                <a:gd name="connsiteX1" fmla="*/ 1288111 w 1288111"/>
                <a:gd name="connsiteY1" fmla="*/ 214686 h 214686"/>
                <a:gd name="connsiteX2" fmla="*/ 0 w 1288111"/>
                <a:gd name="connsiteY2" fmla="*/ 214686 h 214686"/>
                <a:gd name="connsiteX3" fmla="*/ 15903 w 1288111"/>
                <a:gd name="connsiteY3" fmla="*/ 214686 h 214686"/>
              </a:gdLst>
              <a:ahLst/>
              <a:cxnLst>
                <a:cxn ang="0">
                  <a:pos x="connsiteX0" y="connsiteY0"/>
                </a:cxn>
                <a:cxn ang="0">
                  <a:pos x="connsiteX1" y="connsiteY1"/>
                </a:cxn>
                <a:cxn ang="0">
                  <a:pos x="connsiteX2" y="connsiteY2"/>
                </a:cxn>
                <a:cxn ang="0">
                  <a:pos x="connsiteX3" y="connsiteY3"/>
                </a:cxn>
              </a:cxnLst>
              <a:rect l="l" t="t" r="r" b="b"/>
              <a:pathLst>
                <a:path w="1288111" h="214686">
                  <a:moveTo>
                    <a:pt x="1288111" y="0"/>
                  </a:moveTo>
                  <a:lnTo>
                    <a:pt x="1288111" y="214686"/>
                  </a:lnTo>
                  <a:lnTo>
                    <a:pt x="0" y="214686"/>
                  </a:lnTo>
                  <a:lnTo>
                    <a:pt x="15903" y="214686"/>
                  </a:lnTo>
                </a:path>
              </a:pathLst>
            </a:custGeom>
            <a:noFill/>
            <a:ln w="3175">
              <a:solidFill>
                <a:srgbClr val="01859C"/>
              </a:solidFill>
              <a:headEnd type="none"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latin typeface="arial" panose="020B0604020202020204" pitchFamily="34" charset="0"/>
              </a:endParaRPr>
            </a:p>
          </p:txBody>
        </p:sp>
      </p:grpSp>
      <p:graphicFrame>
        <p:nvGraphicFramePr>
          <p:cNvPr id="97" name="Table 96">
            <a:extLst>
              <a:ext uri="{FF2B5EF4-FFF2-40B4-BE49-F238E27FC236}">
                <a16:creationId xmlns:a16="http://schemas.microsoft.com/office/drawing/2014/main" id="{B52B8704-F163-4092-ADF8-855E9E3E9780}"/>
              </a:ext>
            </a:extLst>
          </p:cNvPr>
          <p:cNvGraphicFramePr>
            <a:graphicFrameLocks noGrp="1"/>
          </p:cNvGraphicFramePr>
          <p:nvPr>
            <p:extLst>
              <p:ext uri="{D42A27DB-BD31-4B8C-83A1-F6EECF244321}">
                <p14:modId xmlns:p14="http://schemas.microsoft.com/office/powerpoint/2010/main" val="2482196108"/>
              </p:ext>
            </p:extLst>
          </p:nvPr>
        </p:nvGraphicFramePr>
        <p:xfrm>
          <a:off x="7270576" y="6060573"/>
          <a:ext cx="1710071" cy="284665"/>
        </p:xfrm>
        <a:graphic>
          <a:graphicData uri="http://schemas.openxmlformats.org/drawingml/2006/table">
            <a:tbl>
              <a:tblPr firstRow="1" bandRow="1">
                <a:tableStyleId>{5C22544A-7EE6-4342-B048-85BDC9FD1C3A}</a:tableStyleId>
              </a:tblPr>
              <a:tblGrid>
                <a:gridCol w="1710071">
                  <a:extLst>
                    <a:ext uri="{9D8B030D-6E8A-4147-A177-3AD203B41FA5}">
                      <a16:colId xmlns:a16="http://schemas.microsoft.com/office/drawing/2014/main" val="797953679"/>
                    </a:ext>
                  </a:extLst>
                </a:gridCol>
              </a:tblGrid>
              <a:tr h="284665">
                <a:tc>
                  <a:txBody>
                    <a:bodyPr/>
                    <a:lstStyle/>
                    <a:p>
                      <a:pPr marL="0" indent="0" algn="l" defTabSz="914400" rtl="0" eaLnBrk="1" fontAlgn="ctr" latinLnBrk="0" hangingPunct="1"/>
                      <a:r>
                        <a:rPr lang="lv-lv" sz="1100" b="1" i="0" u="none" strike="noStrike" kern="1200">
                          <a:solidFill>
                            <a:srgbClr val="990066"/>
                          </a:solidFill>
                          <a:effectLst/>
                          <a:latin typeface="arial" panose="020B0604020202020204" pitchFamily="34" charset="0"/>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Noderīgas saites</a:t>
                      </a:r>
                      <a:endParaRPr lang="en-GB" sz="1100" b="1" i="0" u="none" strike="noStrike" kern="1200" dirty="0">
                        <a:solidFill>
                          <a:srgbClr val="990066"/>
                        </a:solidFill>
                        <a:effectLst/>
                        <a:latin typeface="arial" panose="020B0604020202020204" pitchFamily="34" charset="0"/>
                        <a:ea typeface="+mn-ea"/>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6946637"/>
                  </a:ext>
                </a:extLst>
              </a:tr>
            </a:tbl>
          </a:graphicData>
        </a:graphic>
      </p:graphicFrame>
      <p:sp>
        <p:nvSpPr>
          <p:cNvPr id="104" name="Google Shape;412;p44">
            <a:extLst>
              <a:ext uri="{FF2B5EF4-FFF2-40B4-BE49-F238E27FC236}">
                <a16:creationId xmlns:a16="http://schemas.microsoft.com/office/drawing/2014/main" id="{4EE60125-AABE-4138-879E-CE952A71407E}"/>
              </a:ext>
            </a:extLst>
          </p:cNvPr>
          <p:cNvSpPr/>
          <p:nvPr/>
        </p:nvSpPr>
        <p:spPr>
          <a:xfrm>
            <a:off x="6921132" y="6079104"/>
            <a:ext cx="191480" cy="255587"/>
          </a:xfrm>
          <a:custGeom>
            <a:avLst/>
            <a:gdLst/>
            <a:ahLst/>
            <a:cxnLst/>
            <a:rect l="l" t="t" r="r" b="b"/>
            <a:pathLst>
              <a:path w="150" h="200" extrusionOk="0">
                <a:moveTo>
                  <a:pt x="75" y="138"/>
                </a:moveTo>
                <a:cubicBezTo>
                  <a:pt x="138" y="180"/>
                  <a:pt x="138" y="180"/>
                  <a:pt x="138" y="180"/>
                </a:cubicBezTo>
                <a:cubicBezTo>
                  <a:pt x="138" y="14"/>
                  <a:pt x="138" y="14"/>
                  <a:pt x="138" y="14"/>
                </a:cubicBezTo>
                <a:cubicBezTo>
                  <a:pt x="138" y="13"/>
                  <a:pt x="136" y="12"/>
                  <a:pt x="133" y="12"/>
                </a:cubicBezTo>
                <a:cubicBezTo>
                  <a:pt x="18" y="12"/>
                  <a:pt x="18" y="12"/>
                  <a:pt x="18" y="12"/>
                </a:cubicBezTo>
                <a:cubicBezTo>
                  <a:pt x="14" y="12"/>
                  <a:pt x="13" y="13"/>
                  <a:pt x="13" y="14"/>
                </a:cubicBezTo>
                <a:cubicBezTo>
                  <a:pt x="13" y="180"/>
                  <a:pt x="13" y="180"/>
                  <a:pt x="13" y="180"/>
                </a:cubicBezTo>
                <a:lnTo>
                  <a:pt x="75" y="138"/>
                </a:lnTo>
                <a:close/>
                <a:moveTo>
                  <a:pt x="75" y="153"/>
                </a:moveTo>
                <a:cubicBezTo>
                  <a:pt x="5" y="200"/>
                  <a:pt x="5" y="200"/>
                  <a:pt x="5" y="200"/>
                </a:cubicBezTo>
                <a:cubicBezTo>
                  <a:pt x="2" y="200"/>
                  <a:pt x="0" y="199"/>
                  <a:pt x="0" y="195"/>
                </a:cubicBezTo>
                <a:cubicBezTo>
                  <a:pt x="0" y="14"/>
                  <a:pt x="0" y="14"/>
                  <a:pt x="0" y="14"/>
                </a:cubicBezTo>
                <a:cubicBezTo>
                  <a:pt x="0" y="6"/>
                  <a:pt x="7" y="0"/>
                  <a:pt x="18" y="0"/>
                </a:cubicBezTo>
                <a:cubicBezTo>
                  <a:pt x="133" y="0"/>
                  <a:pt x="133" y="0"/>
                  <a:pt x="133" y="0"/>
                </a:cubicBezTo>
                <a:cubicBezTo>
                  <a:pt x="143" y="0"/>
                  <a:pt x="150" y="6"/>
                  <a:pt x="150" y="14"/>
                </a:cubicBezTo>
                <a:cubicBezTo>
                  <a:pt x="150" y="195"/>
                  <a:pt x="150" y="195"/>
                  <a:pt x="150" y="195"/>
                </a:cubicBezTo>
                <a:cubicBezTo>
                  <a:pt x="150" y="199"/>
                  <a:pt x="148" y="200"/>
                  <a:pt x="145" y="200"/>
                </a:cubicBezTo>
                <a:lnTo>
                  <a:pt x="75" y="153"/>
                </a:lnTo>
                <a:close/>
              </a:path>
            </a:pathLst>
          </a:custGeom>
          <a:solidFill>
            <a:schemeClr val="bg1">
              <a:lumMod val="50000"/>
            </a:schemeClr>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5" name="Group 124">
            <a:extLst>
              <a:ext uri="{FF2B5EF4-FFF2-40B4-BE49-F238E27FC236}">
                <a16:creationId xmlns:a16="http://schemas.microsoft.com/office/drawing/2014/main" id="{16CB9484-D13A-4D83-A049-399A4C14EF58}"/>
              </a:ext>
            </a:extLst>
          </p:cNvPr>
          <p:cNvGrpSpPr/>
          <p:nvPr/>
        </p:nvGrpSpPr>
        <p:grpSpPr>
          <a:xfrm>
            <a:off x="924567" y="5508142"/>
            <a:ext cx="287330" cy="265317"/>
            <a:chOff x="8028937" y="14895118"/>
            <a:chExt cx="390311" cy="360408"/>
          </a:xfrm>
          <a:solidFill>
            <a:schemeClr val="bg1">
              <a:lumMod val="65000"/>
            </a:schemeClr>
          </a:solidFill>
        </p:grpSpPr>
        <p:sp>
          <p:nvSpPr>
            <p:cNvPr id="130" name="Freeform 343">
              <a:extLst>
                <a:ext uri="{FF2B5EF4-FFF2-40B4-BE49-F238E27FC236}">
                  <a16:creationId xmlns:a16="http://schemas.microsoft.com/office/drawing/2014/main" id="{0A520533-D7C3-4526-9C3A-0FBE12941CEC}"/>
                </a:ext>
              </a:extLst>
            </p:cNvPr>
            <p:cNvSpPr>
              <a:spLocks noEditPoints="1"/>
            </p:cNvSpPr>
            <p:nvPr/>
          </p:nvSpPr>
          <p:spPr bwMode="auto">
            <a:xfrm>
              <a:off x="8028937" y="15071387"/>
              <a:ext cx="390311" cy="184139"/>
            </a:xfrm>
            <a:custGeom>
              <a:avLst/>
              <a:gdLst>
                <a:gd name="T0" fmla="*/ 304 w 305"/>
                <a:gd name="T1" fmla="*/ 80 h 143"/>
                <a:gd name="T2" fmla="*/ 298 w 305"/>
                <a:gd name="T3" fmla="*/ 59 h 143"/>
                <a:gd name="T4" fmla="*/ 298 w 305"/>
                <a:gd name="T5" fmla="*/ 58 h 143"/>
                <a:gd name="T6" fmla="*/ 297 w 305"/>
                <a:gd name="T7" fmla="*/ 57 h 143"/>
                <a:gd name="T8" fmla="*/ 209 w 305"/>
                <a:gd name="T9" fmla="*/ 62 h 143"/>
                <a:gd name="T10" fmla="*/ 193 w 305"/>
                <a:gd name="T11" fmla="*/ 45 h 143"/>
                <a:gd name="T12" fmla="*/ 107 w 305"/>
                <a:gd name="T13" fmla="*/ 35 h 143"/>
                <a:gd name="T14" fmla="*/ 94 w 305"/>
                <a:gd name="T15" fmla="*/ 25 h 143"/>
                <a:gd name="T16" fmla="*/ 0 w 305"/>
                <a:gd name="T17" fmla="*/ 0 h 143"/>
                <a:gd name="T18" fmla="*/ 0 w 305"/>
                <a:gd name="T19" fmla="*/ 116 h 143"/>
                <a:gd name="T20" fmla="*/ 8 w 305"/>
                <a:gd name="T21" fmla="*/ 119 h 143"/>
                <a:gd name="T22" fmla="*/ 80 w 305"/>
                <a:gd name="T23" fmla="*/ 141 h 143"/>
                <a:gd name="T24" fmla="*/ 93 w 305"/>
                <a:gd name="T25" fmla="*/ 143 h 143"/>
                <a:gd name="T26" fmla="*/ 100 w 305"/>
                <a:gd name="T27" fmla="*/ 143 h 143"/>
                <a:gd name="T28" fmla="*/ 129 w 305"/>
                <a:gd name="T29" fmla="*/ 142 h 143"/>
                <a:gd name="T30" fmla="*/ 171 w 305"/>
                <a:gd name="T31" fmla="*/ 141 h 143"/>
                <a:gd name="T32" fmla="*/ 172 w 305"/>
                <a:gd name="T33" fmla="*/ 141 h 143"/>
                <a:gd name="T34" fmla="*/ 291 w 305"/>
                <a:gd name="T35" fmla="*/ 101 h 143"/>
                <a:gd name="T36" fmla="*/ 304 w 305"/>
                <a:gd name="T37" fmla="*/ 80 h 143"/>
                <a:gd name="T38" fmla="*/ 21 w 305"/>
                <a:gd name="T39" fmla="*/ 27 h 143"/>
                <a:gd name="T40" fmla="*/ 84 w 305"/>
                <a:gd name="T41" fmla="*/ 44 h 143"/>
                <a:gd name="T42" fmla="*/ 99 w 305"/>
                <a:gd name="T43" fmla="*/ 55 h 143"/>
                <a:gd name="T44" fmla="*/ 188 w 305"/>
                <a:gd name="T45" fmla="*/ 66 h 143"/>
                <a:gd name="T46" fmla="*/ 188 w 305"/>
                <a:gd name="T47" fmla="*/ 79 h 143"/>
                <a:gd name="T48" fmla="*/ 93 w 305"/>
                <a:gd name="T49" fmla="*/ 79 h 143"/>
                <a:gd name="T50" fmla="*/ 93 w 305"/>
                <a:gd name="T51" fmla="*/ 100 h 143"/>
                <a:gd name="T52" fmla="*/ 188 w 305"/>
                <a:gd name="T53" fmla="*/ 100 h 143"/>
                <a:gd name="T54" fmla="*/ 208 w 305"/>
                <a:gd name="T55" fmla="*/ 83 h 143"/>
                <a:gd name="T56" fmla="*/ 281 w 305"/>
                <a:gd name="T57" fmla="*/ 76 h 143"/>
                <a:gd name="T58" fmla="*/ 282 w 305"/>
                <a:gd name="T59" fmla="*/ 82 h 143"/>
                <a:gd name="T60" fmla="*/ 169 w 305"/>
                <a:gd name="T61" fmla="*/ 120 h 143"/>
                <a:gd name="T62" fmla="*/ 89 w 305"/>
                <a:gd name="T63" fmla="*/ 122 h 143"/>
                <a:gd name="T64" fmla="*/ 21 w 305"/>
                <a:gd name="T65" fmla="*/ 101 h 143"/>
                <a:gd name="T66" fmla="*/ 21 w 305"/>
                <a:gd name="T67"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43">
                  <a:moveTo>
                    <a:pt x="304" y="80"/>
                  </a:moveTo>
                  <a:cubicBezTo>
                    <a:pt x="301" y="66"/>
                    <a:pt x="298" y="59"/>
                    <a:pt x="298" y="59"/>
                  </a:cubicBezTo>
                  <a:cubicBezTo>
                    <a:pt x="298" y="58"/>
                    <a:pt x="298" y="58"/>
                    <a:pt x="298" y="58"/>
                  </a:cubicBezTo>
                  <a:cubicBezTo>
                    <a:pt x="297" y="57"/>
                    <a:pt x="297" y="57"/>
                    <a:pt x="297" y="57"/>
                  </a:cubicBezTo>
                  <a:cubicBezTo>
                    <a:pt x="293" y="53"/>
                    <a:pt x="293" y="53"/>
                    <a:pt x="209" y="62"/>
                  </a:cubicBezTo>
                  <a:cubicBezTo>
                    <a:pt x="208" y="53"/>
                    <a:pt x="202" y="46"/>
                    <a:pt x="193" y="45"/>
                  </a:cubicBezTo>
                  <a:cubicBezTo>
                    <a:pt x="107" y="35"/>
                    <a:pt x="107" y="35"/>
                    <a:pt x="107" y="35"/>
                  </a:cubicBezTo>
                  <a:cubicBezTo>
                    <a:pt x="94" y="25"/>
                    <a:pt x="94" y="25"/>
                    <a:pt x="94" y="25"/>
                  </a:cubicBezTo>
                  <a:cubicBezTo>
                    <a:pt x="0" y="0"/>
                    <a:pt x="0" y="0"/>
                    <a:pt x="0" y="0"/>
                  </a:cubicBezTo>
                  <a:cubicBezTo>
                    <a:pt x="0" y="116"/>
                    <a:pt x="0" y="116"/>
                    <a:pt x="0" y="116"/>
                  </a:cubicBezTo>
                  <a:cubicBezTo>
                    <a:pt x="8" y="119"/>
                    <a:pt x="8" y="119"/>
                    <a:pt x="8" y="119"/>
                  </a:cubicBezTo>
                  <a:cubicBezTo>
                    <a:pt x="31" y="126"/>
                    <a:pt x="69" y="137"/>
                    <a:pt x="80" y="141"/>
                  </a:cubicBezTo>
                  <a:cubicBezTo>
                    <a:pt x="83" y="143"/>
                    <a:pt x="87" y="143"/>
                    <a:pt x="93" y="143"/>
                  </a:cubicBezTo>
                  <a:cubicBezTo>
                    <a:pt x="95" y="143"/>
                    <a:pt x="97" y="143"/>
                    <a:pt x="100" y="143"/>
                  </a:cubicBezTo>
                  <a:cubicBezTo>
                    <a:pt x="108" y="143"/>
                    <a:pt x="118" y="143"/>
                    <a:pt x="129" y="142"/>
                  </a:cubicBezTo>
                  <a:cubicBezTo>
                    <a:pt x="150" y="142"/>
                    <a:pt x="171" y="141"/>
                    <a:pt x="171" y="141"/>
                  </a:cubicBezTo>
                  <a:cubicBezTo>
                    <a:pt x="172" y="141"/>
                    <a:pt x="172" y="141"/>
                    <a:pt x="172" y="141"/>
                  </a:cubicBezTo>
                  <a:cubicBezTo>
                    <a:pt x="291" y="101"/>
                    <a:pt x="291" y="101"/>
                    <a:pt x="291" y="101"/>
                  </a:cubicBezTo>
                  <a:cubicBezTo>
                    <a:pt x="300" y="98"/>
                    <a:pt x="305" y="89"/>
                    <a:pt x="304" y="80"/>
                  </a:cubicBezTo>
                  <a:close/>
                  <a:moveTo>
                    <a:pt x="21" y="27"/>
                  </a:moveTo>
                  <a:cubicBezTo>
                    <a:pt x="84" y="44"/>
                    <a:pt x="84" y="44"/>
                    <a:pt x="84" y="44"/>
                  </a:cubicBezTo>
                  <a:cubicBezTo>
                    <a:pt x="99" y="55"/>
                    <a:pt x="99" y="55"/>
                    <a:pt x="99" y="55"/>
                  </a:cubicBezTo>
                  <a:cubicBezTo>
                    <a:pt x="188" y="66"/>
                    <a:pt x="188" y="66"/>
                    <a:pt x="188" y="66"/>
                  </a:cubicBezTo>
                  <a:cubicBezTo>
                    <a:pt x="188" y="79"/>
                    <a:pt x="188" y="79"/>
                    <a:pt x="188" y="79"/>
                  </a:cubicBezTo>
                  <a:cubicBezTo>
                    <a:pt x="93" y="79"/>
                    <a:pt x="93" y="79"/>
                    <a:pt x="93" y="79"/>
                  </a:cubicBezTo>
                  <a:cubicBezTo>
                    <a:pt x="93" y="100"/>
                    <a:pt x="93" y="100"/>
                    <a:pt x="93" y="100"/>
                  </a:cubicBezTo>
                  <a:cubicBezTo>
                    <a:pt x="188" y="100"/>
                    <a:pt x="188" y="100"/>
                    <a:pt x="188" y="100"/>
                  </a:cubicBezTo>
                  <a:cubicBezTo>
                    <a:pt x="198" y="100"/>
                    <a:pt x="207" y="93"/>
                    <a:pt x="208" y="83"/>
                  </a:cubicBezTo>
                  <a:cubicBezTo>
                    <a:pt x="233" y="81"/>
                    <a:pt x="266" y="77"/>
                    <a:pt x="281" y="76"/>
                  </a:cubicBezTo>
                  <a:cubicBezTo>
                    <a:pt x="282" y="78"/>
                    <a:pt x="282" y="80"/>
                    <a:pt x="282" y="82"/>
                  </a:cubicBezTo>
                  <a:cubicBezTo>
                    <a:pt x="169" y="120"/>
                    <a:pt x="169" y="120"/>
                    <a:pt x="169" y="120"/>
                  </a:cubicBezTo>
                  <a:cubicBezTo>
                    <a:pt x="140" y="121"/>
                    <a:pt x="97" y="122"/>
                    <a:pt x="89" y="122"/>
                  </a:cubicBezTo>
                  <a:cubicBezTo>
                    <a:pt x="81" y="118"/>
                    <a:pt x="64" y="113"/>
                    <a:pt x="21" y="101"/>
                  </a:cubicBezTo>
                  <a:lnTo>
                    <a:pt x="2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sp>
          <p:nvSpPr>
            <p:cNvPr id="131" name="Freeform 344">
              <a:extLst>
                <a:ext uri="{FF2B5EF4-FFF2-40B4-BE49-F238E27FC236}">
                  <a16:creationId xmlns:a16="http://schemas.microsoft.com/office/drawing/2014/main" id="{4E3003CB-2641-4C18-A21F-AAD305AA1300}"/>
                </a:ext>
              </a:extLst>
            </p:cNvPr>
            <p:cNvSpPr>
              <a:spLocks noEditPoints="1"/>
            </p:cNvSpPr>
            <p:nvPr/>
          </p:nvSpPr>
          <p:spPr bwMode="auto">
            <a:xfrm>
              <a:off x="8183173" y="14932890"/>
              <a:ext cx="99152" cy="99152"/>
            </a:xfrm>
            <a:custGeom>
              <a:avLst/>
              <a:gdLst>
                <a:gd name="T0" fmla="*/ 39 w 78"/>
                <a:gd name="T1" fmla="*/ 78 h 78"/>
                <a:gd name="T2" fmla="*/ 12 w 78"/>
                <a:gd name="T3" fmla="*/ 66 h 78"/>
                <a:gd name="T4" fmla="*/ 0 w 78"/>
                <a:gd name="T5" fmla="*/ 39 h 78"/>
                <a:gd name="T6" fmla="*/ 11 w 78"/>
                <a:gd name="T7" fmla="*/ 11 h 78"/>
                <a:gd name="T8" fmla="*/ 39 w 78"/>
                <a:gd name="T9" fmla="*/ 0 h 78"/>
                <a:gd name="T10" fmla="*/ 66 w 78"/>
                <a:gd name="T11" fmla="*/ 11 h 78"/>
                <a:gd name="T12" fmla="*/ 78 w 78"/>
                <a:gd name="T13" fmla="*/ 38 h 78"/>
                <a:gd name="T14" fmla="*/ 78 w 78"/>
                <a:gd name="T15" fmla="*/ 38 h 78"/>
                <a:gd name="T16" fmla="*/ 67 w 78"/>
                <a:gd name="T17" fmla="*/ 66 h 78"/>
                <a:gd name="T18" fmla="*/ 39 w 78"/>
                <a:gd name="T19" fmla="*/ 78 h 78"/>
                <a:gd name="T20" fmla="*/ 39 w 78"/>
                <a:gd name="T21" fmla="*/ 78 h 78"/>
                <a:gd name="T22" fmla="*/ 39 w 78"/>
                <a:gd name="T23" fmla="*/ 20 h 78"/>
                <a:gd name="T24" fmla="*/ 39 w 78"/>
                <a:gd name="T25" fmla="*/ 20 h 78"/>
                <a:gd name="T26" fmla="*/ 25 w 78"/>
                <a:gd name="T27" fmla="*/ 25 h 78"/>
                <a:gd name="T28" fmla="*/ 20 w 78"/>
                <a:gd name="T29" fmla="*/ 39 h 78"/>
                <a:gd name="T30" fmla="*/ 26 w 78"/>
                <a:gd name="T31" fmla="*/ 52 h 78"/>
                <a:gd name="T32" fmla="*/ 39 w 78"/>
                <a:gd name="T33" fmla="*/ 58 h 78"/>
                <a:gd name="T34" fmla="*/ 52 w 78"/>
                <a:gd name="T35" fmla="*/ 52 h 78"/>
                <a:gd name="T36" fmla="*/ 58 w 78"/>
                <a:gd name="T37" fmla="*/ 39 h 78"/>
                <a:gd name="T38" fmla="*/ 58 w 78"/>
                <a:gd name="T39" fmla="*/ 39 h 78"/>
                <a:gd name="T40" fmla="*/ 52 w 78"/>
                <a:gd name="T41" fmla="*/ 25 h 78"/>
                <a:gd name="T42" fmla="*/ 39 w 78"/>
                <a:gd name="T43"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8">
                  <a:moveTo>
                    <a:pt x="39" y="78"/>
                  </a:moveTo>
                  <a:cubicBezTo>
                    <a:pt x="29" y="78"/>
                    <a:pt x="19" y="74"/>
                    <a:pt x="12" y="66"/>
                  </a:cubicBezTo>
                  <a:cubicBezTo>
                    <a:pt x="4" y="59"/>
                    <a:pt x="0" y="49"/>
                    <a:pt x="0" y="39"/>
                  </a:cubicBezTo>
                  <a:cubicBezTo>
                    <a:pt x="0" y="29"/>
                    <a:pt x="4" y="19"/>
                    <a:pt x="11" y="11"/>
                  </a:cubicBezTo>
                  <a:cubicBezTo>
                    <a:pt x="18" y="4"/>
                    <a:pt x="28" y="0"/>
                    <a:pt x="39" y="0"/>
                  </a:cubicBezTo>
                  <a:cubicBezTo>
                    <a:pt x="49" y="0"/>
                    <a:pt x="59" y="4"/>
                    <a:pt x="66" y="11"/>
                  </a:cubicBezTo>
                  <a:cubicBezTo>
                    <a:pt x="74" y="18"/>
                    <a:pt x="78" y="28"/>
                    <a:pt x="78" y="38"/>
                  </a:cubicBezTo>
                  <a:cubicBezTo>
                    <a:pt x="78" y="38"/>
                    <a:pt x="78" y="38"/>
                    <a:pt x="78" y="38"/>
                  </a:cubicBezTo>
                  <a:cubicBezTo>
                    <a:pt x="78" y="49"/>
                    <a:pt x="74" y="59"/>
                    <a:pt x="67" y="66"/>
                  </a:cubicBezTo>
                  <a:cubicBezTo>
                    <a:pt x="59" y="73"/>
                    <a:pt x="50" y="78"/>
                    <a:pt x="39" y="78"/>
                  </a:cubicBezTo>
                  <a:cubicBezTo>
                    <a:pt x="39" y="78"/>
                    <a:pt x="39" y="78"/>
                    <a:pt x="39" y="78"/>
                  </a:cubicBezTo>
                  <a:close/>
                  <a:moveTo>
                    <a:pt x="39" y="20"/>
                  </a:moveTo>
                  <a:cubicBezTo>
                    <a:pt x="39" y="20"/>
                    <a:pt x="39" y="20"/>
                    <a:pt x="39" y="20"/>
                  </a:cubicBezTo>
                  <a:cubicBezTo>
                    <a:pt x="34" y="20"/>
                    <a:pt x="29" y="22"/>
                    <a:pt x="25" y="25"/>
                  </a:cubicBezTo>
                  <a:cubicBezTo>
                    <a:pt x="22" y="29"/>
                    <a:pt x="20" y="34"/>
                    <a:pt x="20" y="39"/>
                  </a:cubicBezTo>
                  <a:cubicBezTo>
                    <a:pt x="20" y="44"/>
                    <a:pt x="22" y="49"/>
                    <a:pt x="26" y="52"/>
                  </a:cubicBezTo>
                  <a:cubicBezTo>
                    <a:pt x="29" y="56"/>
                    <a:pt x="34" y="58"/>
                    <a:pt x="39" y="58"/>
                  </a:cubicBezTo>
                  <a:cubicBezTo>
                    <a:pt x="44" y="58"/>
                    <a:pt x="49" y="56"/>
                    <a:pt x="52" y="52"/>
                  </a:cubicBezTo>
                  <a:cubicBezTo>
                    <a:pt x="56" y="48"/>
                    <a:pt x="58" y="44"/>
                    <a:pt x="58" y="39"/>
                  </a:cubicBezTo>
                  <a:cubicBezTo>
                    <a:pt x="58" y="39"/>
                    <a:pt x="58" y="39"/>
                    <a:pt x="58" y="39"/>
                  </a:cubicBezTo>
                  <a:cubicBezTo>
                    <a:pt x="58" y="33"/>
                    <a:pt x="56" y="29"/>
                    <a:pt x="52" y="25"/>
                  </a:cubicBezTo>
                  <a:cubicBezTo>
                    <a:pt x="49" y="22"/>
                    <a:pt x="44" y="20"/>
                    <a:pt x="3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sp>
          <p:nvSpPr>
            <p:cNvPr id="132" name="Freeform 345">
              <a:extLst>
                <a:ext uri="{FF2B5EF4-FFF2-40B4-BE49-F238E27FC236}">
                  <a16:creationId xmlns:a16="http://schemas.microsoft.com/office/drawing/2014/main" id="{3E453391-053C-452C-8DDF-0B4FFEDD6D27}"/>
                </a:ext>
              </a:extLst>
            </p:cNvPr>
            <p:cNvSpPr>
              <a:spLocks noEditPoints="1"/>
            </p:cNvSpPr>
            <p:nvPr/>
          </p:nvSpPr>
          <p:spPr bwMode="auto">
            <a:xfrm>
              <a:off x="8079300" y="14895118"/>
              <a:ext cx="305324" cy="173122"/>
            </a:xfrm>
            <a:custGeom>
              <a:avLst/>
              <a:gdLst>
                <a:gd name="T0" fmla="*/ 1 w 194"/>
                <a:gd name="T1" fmla="*/ 110 h 110"/>
                <a:gd name="T2" fmla="*/ 0 w 194"/>
                <a:gd name="T3" fmla="*/ 2 h 110"/>
                <a:gd name="T4" fmla="*/ 194 w 194"/>
                <a:gd name="T5" fmla="*/ 0 h 110"/>
                <a:gd name="T6" fmla="*/ 194 w 194"/>
                <a:gd name="T7" fmla="*/ 108 h 110"/>
                <a:gd name="T8" fmla="*/ 1 w 194"/>
                <a:gd name="T9" fmla="*/ 110 h 110"/>
                <a:gd name="T10" fmla="*/ 17 w 194"/>
                <a:gd name="T11" fmla="*/ 18 h 110"/>
                <a:gd name="T12" fmla="*/ 17 w 194"/>
                <a:gd name="T13" fmla="*/ 94 h 110"/>
                <a:gd name="T14" fmla="*/ 178 w 194"/>
                <a:gd name="T15" fmla="*/ 92 h 110"/>
                <a:gd name="T16" fmla="*/ 177 w 194"/>
                <a:gd name="T17" fmla="*/ 17 h 110"/>
                <a:gd name="T18" fmla="*/ 17 w 194"/>
                <a:gd name="T19" fmla="*/ 1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10">
                  <a:moveTo>
                    <a:pt x="1" y="110"/>
                  </a:moveTo>
                  <a:lnTo>
                    <a:pt x="0" y="2"/>
                  </a:lnTo>
                  <a:lnTo>
                    <a:pt x="194" y="0"/>
                  </a:lnTo>
                  <a:lnTo>
                    <a:pt x="194" y="108"/>
                  </a:lnTo>
                  <a:lnTo>
                    <a:pt x="1" y="110"/>
                  </a:lnTo>
                  <a:close/>
                  <a:moveTo>
                    <a:pt x="17" y="18"/>
                  </a:moveTo>
                  <a:lnTo>
                    <a:pt x="17" y="94"/>
                  </a:lnTo>
                  <a:lnTo>
                    <a:pt x="178" y="92"/>
                  </a:lnTo>
                  <a:lnTo>
                    <a:pt x="177" y="17"/>
                  </a:lnTo>
                  <a:lnTo>
                    <a:pt x="1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grpSp>
      <p:sp>
        <p:nvSpPr>
          <p:cNvPr id="105" name="Rectangle 104">
            <a:extLst>
              <a:ext uri="{FF2B5EF4-FFF2-40B4-BE49-F238E27FC236}">
                <a16:creationId xmlns:a16="http://schemas.microsoft.com/office/drawing/2014/main" id="{8FCBE18D-6D66-48DB-9EE8-8D2F4F9138E8}"/>
              </a:ext>
            </a:extLst>
          </p:cNvPr>
          <p:cNvSpPr/>
          <p:nvPr/>
        </p:nvSpPr>
        <p:spPr>
          <a:xfrm>
            <a:off x="668919" y="4642877"/>
            <a:ext cx="176951" cy="1130581"/>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rtl="0" fontAlgn="ctr"/>
            <a:r>
              <a:rPr lang="lv-lv" sz="1000" b="1">
                <a:solidFill>
                  <a:schemeClr val="bg1"/>
                </a:solidFill>
                <a:latin typeface="arial" panose="020B0604020202020204" pitchFamily="34" charset="0"/>
                <a:cs typeface="Arial" panose="020B0604020202020204" pitchFamily="34" charset="0"/>
              </a:rPr>
              <a:t>Izmantojamie rīki</a:t>
            </a:r>
            <a:endParaRPr lang="en-GB" sz="1000" b="1" dirty="0">
              <a:solidFill>
                <a:schemeClr val="bg1"/>
              </a:solidFill>
              <a:latin typeface="arial" panose="020B0604020202020204" pitchFamily="34" charset="0"/>
              <a:cs typeface="Arial" panose="020B0604020202020204" pitchFamily="34" charset="0"/>
            </a:endParaRPr>
          </a:p>
        </p:txBody>
      </p:sp>
      <p:graphicFrame>
        <p:nvGraphicFramePr>
          <p:cNvPr id="15" name="Object 14">
            <a:extLst>
              <a:ext uri="{FF2B5EF4-FFF2-40B4-BE49-F238E27FC236}">
                <a16:creationId xmlns:a16="http://schemas.microsoft.com/office/drawing/2014/main" id="{C78DEB88-39B1-4991-811F-B8506FB04011}"/>
              </a:ext>
            </a:extLst>
          </p:cNvPr>
          <p:cNvGraphicFramePr>
            <a:graphicFrameLocks noChangeAspect="1"/>
          </p:cNvGraphicFramePr>
          <p:nvPr>
            <p:extLst>
              <p:ext uri="{D42A27DB-BD31-4B8C-83A1-F6EECF244321}">
                <p14:modId xmlns:p14="http://schemas.microsoft.com/office/powerpoint/2010/main" val="2585646217"/>
              </p:ext>
            </p:extLst>
          </p:nvPr>
        </p:nvGraphicFramePr>
        <p:xfrm>
          <a:off x="1381269" y="4779701"/>
          <a:ext cx="914400" cy="792163"/>
        </p:xfrm>
        <a:graphic>
          <a:graphicData uri="http://schemas.openxmlformats.org/presentationml/2006/ole">
            <mc:AlternateContent xmlns:mc="http://schemas.openxmlformats.org/markup-compatibility/2006">
              <mc:Choice xmlns:v="urn:schemas-microsoft-com:vml" Requires="v">
                <p:oleObj spid="_x0000_s32771" name="Macro-Enabled Worksheet" showAsIcon="1" r:id="rId9" imgW="914282" imgH="792690" progId="Excel.SheetMacroEnabled.12">
                  <p:embed/>
                </p:oleObj>
              </mc:Choice>
              <mc:Fallback>
                <p:oleObj name="Macro-Enabled Worksheet" showAsIcon="1" r:id="rId9" imgW="914282" imgH="792690" progId="Excel.SheetMacroEnabled.12">
                  <p:embed/>
                  <p:pic>
                    <p:nvPicPr>
                      <p:cNvPr id="15" name="Object 14">
                        <a:extLst>
                          <a:ext uri="{FF2B5EF4-FFF2-40B4-BE49-F238E27FC236}">
                            <a16:creationId xmlns:a16="http://schemas.microsoft.com/office/drawing/2014/main" id="{C78DEB88-39B1-4991-811F-B8506FB04011}"/>
                          </a:ext>
                        </a:extLst>
                      </p:cNvPr>
                      <p:cNvPicPr/>
                      <p:nvPr/>
                    </p:nvPicPr>
                    <p:blipFill>
                      <a:blip r:embed="rId10"/>
                      <a:stretch>
                        <a:fillRect/>
                      </a:stretch>
                    </p:blipFill>
                    <p:spPr>
                      <a:xfrm>
                        <a:off x="1381269" y="4779701"/>
                        <a:ext cx="914400" cy="792163"/>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C0BBC673-7333-4044-8A0B-A97928D7CA46}"/>
              </a:ext>
            </a:extLst>
          </p:cNvPr>
          <p:cNvGraphicFramePr>
            <a:graphicFrameLocks noChangeAspect="1"/>
          </p:cNvGraphicFramePr>
          <p:nvPr>
            <p:extLst>
              <p:ext uri="{D42A27DB-BD31-4B8C-83A1-F6EECF244321}">
                <p14:modId xmlns:p14="http://schemas.microsoft.com/office/powerpoint/2010/main" val="3678571834"/>
              </p:ext>
            </p:extLst>
          </p:nvPr>
        </p:nvGraphicFramePr>
        <p:xfrm>
          <a:off x="2544105" y="4784074"/>
          <a:ext cx="914400" cy="792163"/>
        </p:xfrm>
        <a:graphic>
          <a:graphicData uri="http://schemas.openxmlformats.org/presentationml/2006/ole">
            <mc:AlternateContent xmlns:mc="http://schemas.openxmlformats.org/markup-compatibility/2006">
              <mc:Choice xmlns:v="urn:schemas-microsoft-com:vml" Requires="v">
                <p:oleObj spid="_x0000_s32772" name="Macro-Enabled Worksheet" showAsIcon="1" r:id="rId11" imgW="914282" imgH="792690" progId="Excel.SheetMacroEnabled.12">
                  <p:embed/>
                </p:oleObj>
              </mc:Choice>
              <mc:Fallback>
                <p:oleObj name="Macro-Enabled Worksheet" showAsIcon="1" r:id="rId11" imgW="914282" imgH="792690" progId="Excel.SheetMacroEnabled.12">
                  <p:embed/>
                  <p:pic>
                    <p:nvPicPr>
                      <p:cNvPr id="4" name="Object 3">
                        <a:extLst>
                          <a:ext uri="{FF2B5EF4-FFF2-40B4-BE49-F238E27FC236}">
                            <a16:creationId xmlns:a16="http://schemas.microsoft.com/office/drawing/2014/main" id="{C0BBC673-7333-4044-8A0B-A97928D7CA46}"/>
                          </a:ext>
                        </a:extLst>
                      </p:cNvPr>
                      <p:cNvPicPr/>
                      <p:nvPr/>
                    </p:nvPicPr>
                    <p:blipFill>
                      <a:blip r:embed="rId12"/>
                      <a:stretch>
                        <a:fillRect/>
                      </a:stretch>
                    </p:blipFill>
                    <p:spPr>
                      <a:xfrm>
                        <a:off x="2544105" y="4784074"/>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726389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503EAAE-D511-4216-BA6A-7C15E1CA2AE2}"/>
              </a:ext>
            </a:extLst>
          </p:cNvPr>
          <p:cNvGraphicFramePr>
            <a:graphicFrameLocks noChangeAspect="1"/>
          </p:cNvGraphicFramePr>
          <p:nvPr>
            <p:custDataLst>
              <p:tags r:id="rId2"/>
            </p:custDataLst>
            <p:extLst>
              <p:ext uri="{D42A27DB-BD31-4B8C-83A1-F6EECF244321}">
                <p14:modId xmlns:p14="http://schemas.microsoft.com/office/powerpoint/2010/main" val="3873412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4" name="think-cell Slide" r:id="rId5" imgW="494" imgH="494" progId="TCLayout.ActiveDocument.1">
                  <p:embed/>
                </p:oleObj>
              </mc:Choice>
              <mc:Fallback>
                <p:oleObj name="think-cell Slide" r:id="rId5" imgW="494" imgH="494" progId="TCLayout.ActiveDocument.1">
                  <p:embed/>
                  <p:pic>
                    <p:nvPicPr>
                      <p:cNvPr id="9" name="Object 8" hidden="1">
                        <a:extLst>
                          <a:ext uri="{FF2B5EF4-FFF2-40B4-BE49-F238E27FC236}">
                            <a16:creationId xmlns:a16="http://schemas.microsoft.com/office/drawing/2014/main" id="{B503EAAE-D511-4216-BA6A-7C15E1CA2AE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3" name="Rectangle 52" hidden="1">
            <a:extLst>
              <a:ext uri="{FF2B5EF4-FFF2-40B4-BE49-F238E27FC236}">
                <a16:creationId xmlns:a16="http://schemas.microsoft.com/office/drawing/2014/main" id="{4BA53940-4A83-4DB2-AB1C-C4F5C6697F96}"/>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rtl="0"/>
            <a:endParaRPr lang="en-GB" sz="4000" b="1"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51" name="Title 50">
            <a:extLst>
              <a:ext uri="{FF2B5EF4-FFF2-40B4-BE49-F238E27FC236}">
                <a16:creationId xmlns:a16="http://schemas.microsoft.com/office/drawing/2014/main" id="{3920F660-C3C9-4407-94C1-95F821687459}"/>
              </a:ext>
            </a:extLst>
          </p:cNvPr>
          <p:cNvSpPr>
            <a:spLocks noGrp="1"/>
          </p:cNvSpPr>
          <p:nvPr>
            <p:ph type="title"/>
          </p:nvPr>
        </p:nvSpPr>
        <p:spPr/>
        <p:txBody>
          <a:bodyPr rtlCol="0"/>
          <a:lstStyle/>
          <a:p>
            <a:pPr lvl="0" rtl="0"/>
            <a:r>
              <a:rPr lang="lv-lv" dirty="0">
                <a:sym typeface="Arial"/>
              </a:rPr>
              <a:t>3. stadija</a:t>
            </a:r>
            <a:r>
              <a:rPr lang="en-US" dirty="0">
                <a:sym typeface="Arial"/>
              </a:rPr>
              <a:t>:</a:t>
            </a:r>
            <a:r>
              <a:rPr lang="lv-lv" dirty="0">
                <a:sym typeface="Arial"/>
              </a:rPr>
              <a:t> Ko </a:t>
            </a:r>
            <a:r>
              <a:rPr lang="lv-LV" dirty="0">
                <a:sym typeface="Arial"/>
              </a:rPr>
              <a:t>saka</a:t>
            </a:r>
            <a:r>
              <a:rPr lang="lv-lv" dirty="0">
                <a:sym typeface="Arial"/>
              </a:rPr>
              <a:t> </a:t>
            </a:r>
            <a:r>
              <a:rPr lang="lv-LV" dirty="0">
                <a:sym typeface="Arial"/>
              </a:rPr>
              <a:t>j</a:t>
            </a:r>
            <a:r>
              <a:rPr lang="lv-lv" dirty="0">
                <a:sym typeface="Arial"/>
              </a:rPr>
              <a:t>ūsu finanses?</a:t>
            </a:r>
            <a:endParaRPr lang="en-GB" dirty="0">
              <a:sym typeface="Arial"/>
            </a:endParaRPr>
          </a:p>
        </p:txBody>
      </p:sp>
      <p:sp>
        <p:nvSpPr>
          <p:cNvPr id="52" name="Slide Number Placeholder 5">
            <a:extLst>
              <a:ext uri="{FF2B5EF4-FFF2-40B4-BE49-F238E27FC236}">
                <a16:creationId xmlns:a16="http://schemas.microsoft.com/office/drawing/2014/main" id="{A10C7B69-D293-4424-8BBE-0191EFC36F01}"/>
              </a:ext>
            </a:extLst>
          </p:cNvPr>
          <p:cNvSpPr>
            <a:spLocks noGrp="1"/>
          </p:cNvSpPr>
          <p:nvPr>
            <p:ph type="sldNum" sz="quarter" idx="12"/>
          </p:nvPr>
        </p:nvSpPr>
        <p:spPr/>
        <p:txBody>
          <a:bodyPr rtlCol="0"/>
          <a:lstStyle/>
          <a:p>
            <a:pPr lvl="0" rtl="0"/>
            <a:fld id="{E81276B6-4034-4841-805E-541AB8384CBA}" type="slidenum">
              <a:rPr lang="en-GB" noProof="0" smtClean="0"/>
              <a:pPr lvl="0" rtl="0"/>
              <a:t>9</a:t>
            </a:fld>
            <a:endParaRPr lang="en-GB" noProof="0"/>
          </a:p>
        </p:txBody>
      </p:sp>
      <p:sp>
        <p:nvSpPr>
          <p:cNvPr id="58" name="Rectangle 57">
            <a:extLst>
              <a:ext uri="{FF2B5EF4-FFF2-40B4-BE49-F238E27FC236}">
                <a16:creationId xmlns:a16="http://schemas.microsoft.com/office/drawing/2014/main" id="{0358FFB8-A643-4995-90C6-9F558EF71DEF}"/>
              </a:ext>
            </a:extLst>
          </p:cNvPr>
          <p:cNvSpPr/>
          <p:nvPr/>
        </p:nvSpPr>
        <p:spPr>
          <a:xfrm>
            <a:off x="0" y="0"/>
            <a:ext cx="6096000" cy="330072"/>
          </a:xfrm>
          <a:prstGeom prst="rect">
            <a:avLst/>
          </a:prstGeom>
          <a:solidFill>
            <a:srgbClr val="6BA439"/>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bIns="72000" rtlCol="0" anchor="ctr">
            <a:spAutoFit/>
          </a:bodyPr>
          <a:lstStyle/>
          <a:p>
            <a:pPr marL="182563" lvl="0" rtl="0"/>
            <a:r>
              <a:rPr lang="lv-lv" sz="1200" b="1">
                <a:solidFill>
                  <a:schemeClr val="bg1"/>
                </a:solidFill>
                <a:latin typeface="arial" panose="020B0604020202020204" pitchFamily="34" charset="0"/>
                <a:ea typeface="Arial"/>
                <a:cs typeface="Arial"/>
                <a:sym typeface="Arial"/>
              </a:rPr>
              <a:t>Padziļināta analīze un kontrole</a:t>
            </a:r>
          </a:p>
        </p:txBody>
      </p:sp>
      <p:sp>
        <p:nvSpPr>
          <p:cNvPr id="81" name="Rectangle 80">
            <a:extLst>
              <a:ext uri="{FF2B5EF4-FFF2-40B4-BE49-F238E27FC236}">
                <a16:creationId xmlns:a16="http://schemas.microsoft.com/office/drawing/2014/main" id="{EE1D1369-0527-4EC3-AA05-6FBC41E4D9BE}"/>
              </a:ext>
            </a:extLst>
          </p:cNvPr>
          <p:cNvSpPr/>
          <p:nvPr/>
        </p:nvSpPr>
        <p:spPr>
          <a:xfrm>
            <a:off x="698431" y="2154963"/>
            <a:ext cx="9090906" cy="430887"/>
          </a:xfrm>
          <a:prstGeom prst="rect">
            <a:avLst/>
          </a:prstGeom>
        </p:spPr>
        <p:txBody>
          <a:bodyPr wrap="square" lIns="0" tIns="0" rIns="0" bIns="0" rtlCol="0">
            <a:spAutoFit/>
          </a:bodyPr>
          <a:lstStyle/>
          <a:p>
            <a:pPr rtl="0"/>
            <a:r>
              <a:rPr lang="lv-lv" sz="1400" spc="-20" dirty="0">
                <a:latin typeface="arial" panose="020B0604020202020204" pitchFamily="34" charset="0"/>
                <a:cs typeface="Arial" panose="020B0604020202020204" pitchFamily="34" charset="0"/>
              </a:rPr>
              <a:t>Ir svarīgi </a:t>
            </a:r>
            <a:r>
              <a:rPr lang="lv-LV" sz="1400" spc="-20" dirty="0">
                <a:latin typeface="arial" panose="020B0604020202020204" pitchFamily="34" charset="0"/>
                <a:cs typeface="Arial" panose="020B0604020202020204" pitchFamily="34" charset="0"/>
              </a:rPr>
              <a:t>finanšu </a:t>
            </a:r>
            <a:r>
              <a:rPr lang="lv-lv" sz="1400" spc="-20" dirty="0">
                <a:latin typeface="arial" panose="020B0604020202020204" pitchFamily="34" charset="0"/>
                <a:cs typeface="Arial" panose="020B0604020202020204" pitchFamily="34" charset="0"/>
              </a:rPr>
              <a:t>rādītāji, kas sniedz ieskatu uzņēmuma vispārējā finanšu stāvoklī un ļauj novērtēt tā ilgtspēju, saistību apmēru, likviditāti un pašu kapitāla stāvokli.</a:t>
            </a:r>
            <a:endParaRPr lang="en-GB" sz="1400" spc="-20" dirty="0">
              <a:latin typeface="arial" panose="020B0604020202020204" pitchFamily="34" charset="0"/>
              <a:cs typeface="Arial" panose="020B0604020202020204" pitchFamily="34" charset="0"/>
            </a:endParaRPr>
          </a:p>
        </p:txBody>
      </p:sp>
      <p:sp>
        <p:nvSpPr>
          <p:cNvPr id="119" name="Rectangle 118">
            <a:extLst>
              <a:ext uri="{FF2B5EF4-FFF2-40B4-BE49-F238E27FC236}">
                <a16:creationId xmlns:a16="http://schemas.microsoft.com/office/drawing/2014/main" id="{B0D5D106-1826-410B-A82B-F921AA574FC5}"/>
              </a:ext>
            </a:extLst>
          </p:cNvPr>
          <p:cNvSpPr/>
          <p:nvPr/>
        </p:nvSpPr>
        <p:spPr>
          <a:xfrm>
            <a:off x="698431" y="2849708"/>
            <a:ext cx="9090906" cy="215444"/>
          </a:xfrm>
          <a:prstGeom prst="rect">
            <a:avLst/>
          </a:prstGeom>
        </p:spPr>
        <p:txBody>
          <a:bodyPr wrap="square" lIns="0" tIns="0" rIns="0" bIns="0" rtlCol="0">
            <a:spAutoFit/>
          </a:bodyPr>
          <a:lstStyle/>
          <a:p>
            <a:pPr rtl="0"/>
            <a:r>
              <a:rPr lang="lv-lv" sz="1400" spc="-20" dirty="0">
                <a:latin typeface="arial" panose="020B0604020202020204" pitchFamily="34" charset="0"/>
                <a:cs typeface="Arial" panose="020B0604020202020204" pitchFamily="34" charset="0"/>
              </a:rPr>
              <a:t>Ir prātīgi salīdzināt savus aprēķinus ar ārējiem datiem.</a:t>
            </a:r>
          </a:p>
        </p:txBody>
      </p:sp>
      <p:sp>
        <p:nvSpPr>
          <p:cNvPr id="121" name="Rectangle 120">
            <a:extLst>
              <a:ext uri="{FF2B5EF4-FFF2-40B4-BE49-F238E27FC236}">
                <a16:creationId xmlns:a16="http://schemas.microsoft.com/office/drawing/2014/main" id="{DCA09589-9E44-4FBD-A23D-4338BAEF3830}"/>
              </a:ext>
            </a:extLst>
          </p:cNvPr>
          <p:cNvSpPr/>
          <p:nvPr/>
        </p:nvSpPr>
        <p:spPr>
          <a:xfrm>
            <a:off x="698431" y="3555614"/>
            <a:ext cx="9090906" cy="215444"/>
          </a:xfrm>
          <a:prstGeom prst="rect">
            <a:avLst/>
          </a:prstGeom>
        </p:spPr>
        <p:txBody>
          <a:bodyPr wrap="square" lIns="0" tIns="0" rIns="0" bIns="0" rtlCol="0">
            <a:spAutoFit/>
          </a:bodyPr>
          <a:lstStyle/>
          <a:p>
            <a:pPr rtl="0"/>
            <a:r>
              <a:rPr lang="lv-lv" sz="1400" spc="-20" dirty="0">
                <a:latin typeface="arial" panose="020B0604020202020204" pitchFamily="34" charset="0"/>
                <a:cs typeface="Arial" panose="020B0604020202020204" pitchFamily="34" charset="0"/>
              </a:rPr>
              <a:t>Lai izvairītos no neparedzamām situācijām un maksātnespējas riska, jāsagatavo regulāras naudas plūsmas prognozes. </a:t>
            </a:r>
          </a:p>
        </p:txBody>
      </p:sp>
      <p:grpSp>
        <p:nvGrpSpPr>
          <p:cNvPr id="3" name="Group 2">
            <a:extLst>
              <a:ext uri="{FF2B5EF4-FFF2-40B4-BE49-F238E27FC236}">
                <a16:creationId xmlns:a16="http://schemas.microsoft.com/office/drawing/2014/main" id="{5142129D-DBD9-49D9-A40C-93D9CBEB89A1}"/>
              </a:ext>
            </a:extLst>
          </p:cNvPr>
          <p:cNvGrpSpPr/>
          <p:nvPr/>
        </p:nvGrpSpPr>
        <p:grpSpPr>
          <a:xfrm>
            <a:off x="568827" y="2625752"/>
            <a:ext cx="9308970" cy="725303"/>
            <a:chOff x="2162124" y="2625753"/>
            <a:chExt cx="5322888" cy="676332"/>
          </a:xfrm>
        </p:grpSpPr>
        <p:cxnSp>
          <p:nvCxnSpPr>
            <p:cNvPr id="124" name="Straight Connector 123">
              <a:extLst>
                <a:ext uri="{FF2B5EF4-FFF2-40B4-BE49-F238E27FC236}">
                  <a16:creationId xmlns:a16="http://schemas.microsoft.com/office/drawing/2014/main" id="{1C016019-2D07-40F4-A48A-331B51943418}"/>
                </a:ext>
              </a:extLst>
            </p:cNvPr>
            <p:cNvCxnSpPr>
              <a:cxnSpLocks/>
            </p:cNvCxnSpPr>
            <p:nvPr/>
          </p:nvCxnSpPr>
          <p:spPr>
            <a:xfrm>
              <a:off x="2162124" y="2625753"/>
              <a:ext cx="532288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071E5B2-3820-4236-8154-43146CE2C63C}"/>
                </a:ext>
              </a:extLst>
            </p:cNvPr>
            <p:cNvCxnSpPr>
              <a:cxnSpLocks/>
            </p:cNvCxnSpPr>
            <p:nvPr/>
          </p:nvCxnSpPr>
          <p:spPr>
            <a:xfrm>
              <a:off x="2162124" y="3302085"/>
              <a:ext cx="5322888"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71C6B470-1421-4763-80A4-99CA789B2730}"/>
              </a:ext>
            </a:extLst>
          </p:cNvPr>
          <p:cNvGrpSpPr/>
          <p:nvPr/>
        </p:nvGrpSpPr>
        <p:grpSpPr>
          <a:xfrm>
            <a:off x="448314" y="4113946"/>
            <a:ext cx="11335699" cy="508000"/>
            <a:chOff x="448314" y="4009218"/>
            <a:chExt cx="11335699" cy="508000"/>
          </a:xfrm>
        </p:grpSpPr>
        <p:sp>
          <p:nvSpPr>
            <p:cNvPr id="126" name="Rectangle 125">
              <a:extLst>
                <a:ext uri="{FF2B5EF4-FFF2-40B4-BE49-F238E27FC236}">
                  <a16:creationId xmlns:a16="http://schemas.microsoft.com/office/drawing/2014/main" id="{1896178D-8FFB-458C-81B4-962B931074C4}"/>
                </a:ext>
              </a:extLst>
            </p:cNvPr>
            <p:cNvSpPr/>
            <p:nvPr/>
          </p:nvSpPr>
          <p:spPr>
            <a:xfrm>
              <a:off x="845185" y="4009218"/>
              <a:ext cx="10938828" cy="508000"/>
            </a:xfrm>
            <a:prstGeom prst="rect">
              <a:avLst/>
            </a:prstGeom>
            <a:solidFill>
              <a:schemeClr val="bg1">
                <a:lumMod val="95000"/>
              </a:schemeClr>
            </a:solidFill>
          </p:spPr>
          <p:txBody>
            <a:bodyPr wrap="square" lIns="72000" tIns="36000" rIns="72000" bIns="36000" rtlCol="0" anchor="ctr">
              <a:noAutofit/>
            </a:bodyPr>
            <a:lstStyle/>
            <a:p>
              <a:pPr rtl="0"/>
              <a:r>
                <a:rPr lang="lv-lv" sz="1200" spc="-20" dirty="0">
                  <a:solidFill>
                    <a:schemeClr val="tx1">
                      <a:lumMod val="75000"/>
                      <a:lumOff val="25000"/>
                    </a:schemeClr>
                  </a:solidFill>
                  <a:latin typeface="arial" panose="020B0604020202020204" pitchFamily="34" charset="0"/>
                  <a:cs typeface="Arial" panose="020B0604020202020204" pitchFamily="34" charset="0"/>
                </a:rPr>
                <a:t>Analizējot faktorus, kas ietekmē uzņēmuma darbību, iespējams</a:t>
              </a:r>
              <a:r>
                <a:rPr lang="lv-LV" sz="1200" spc="-20" dirty="0">
                  <a:solidFill>
                    <a:schemeClr val="tx1">
                      <a:lumMod val="75000"/>
                      <a:lumOff val="25000"/>
                    </a:schemeClr>
                  </a:solidFill>
                  <a:latin typeface="arial" panose="020B0604020202020204" pitchFamily="34" charset="0"/>
                  <a:cs typeface="Arial" panose="020B0604020202020204" pitchFamily="34" charset="0"/>
                </a:rPr>
                <a:t>,</a:t>
              </a:r>
              <a:r>
                <a:rPr lang="lv-lv" sz="1200" spc="-20" dirty="0">
                  <a:solidFill>
                    <a:schemeClr val="tx1">
                      <a:lumMod val="75000"/>
                      <a:lumOff val="25000"/>
                    </a:schemeClr>
                  </a:solidFill>
                  <a:latin typeface="arial" panose="020B0604020202020204" pitchFamily="34" charset="0"/>
                  <a:cs typeface="Arial" panose="020B0604020202020204" pitchFamily="34" charset="0"/>
                </a:rPr>
                <a:t> jāveic izmaiņas korporatīvajā pārvaldībā. Laba korporatīvā pārvaldībā veicina uzņēmuma konkurences priekšrocību attīstīšanu un nostiprināšanu, kā arī darbības efektivitātes paaugstināšanu:</a:t>
              </a:r>
              <a:endParaRPr lang="en-GB" sz="1200" spc="-2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7" name="Freeform 33">
              <a:extLst>
                <a:ext uri="{FF2B5EF4-FFF2-40B4-BE49-F238E27FC236}">
                  <a16:creationId xmlns:a16="http://schemas.microsoft.com/office/drawing/2014/main" id="{7CD9C66A-80E3-4C88-B493-CBA34161DE3A}"/>
                </a:ext>
              </a:extLst>
            </p:cNvPr>
            <p:cNvSpPr>
              <a:spLocks noChangeAspect="1" noEditPoints="1"/>
            </p:cNvSpPr>
            <p:nvPr/>
          </p:nvSpPr>
          <p:spPr bwMode="auto">
            <a:xfrm>
              <a:off x="448314" y="4064565"/>
              <a:ext cx="323874" cy="397306"/>
            </a:xfrm>
            <a:custGeom>
              <a:avLst/>
              <a:gdLst>
                <a:gd name="T0" fmla="*/ 150 w 163"/>
                <a:gd name="T1" fmla="*/ 13 h 200"/>
                <a:gd name="T2" fmla="*/ 132 w 163"/>
                <a:gd name="T3" fmla="*/ 13 h 200"/>
                <a:gd name="T4" fmla="*/ 132 w 163"/>
                <a:gd name="T5" fmla="*/ 25 h 200"/>
                <a:gd name="T6" fmla="*/ 150 w 163"/>
                <a:gd name="T7" fmla="*/ 25 h 200"/>
                <a:gd name="T8" fmla="*/ 150 w 163"/>
                <a:gd name="T9" fmla="*/ 188 h 200"/>
                <a:gd name="T10" fmla="*/ 13 w 163"/>
                <a:gd name="T11" fmla="*/ 188 h 200"/>
                <a:gd name="T12" fmla="*/ 13 w 163"/>
                <a:gd name="T13" fmla="*/ 25 h 200"/>
                <a:gd name="T14" fmla="*/ 32 w 163"/>
                <a:gd name="T15" fmla="*/ 25 h 200"/>
                <a:gd name="T16" fmla="*/ 32 w 163"/>
                <a:gd name="T17" fmla="*/ 13 h 200"/>
                <a:gd name="T18" fmla="*/ 13 w 163"/>
                <a:gd name="T19" fmla="*/ 13 h 200"/>
                <a:gd name="T20" fmla="*/ 0 w 163"/>
                <a:gd name="T21" fmla="*/ 25 h 200"/>
                <a:gd name="T22" fmla="*/ 0 w 163"/>
                <a:gd name="T23" fmla="*/ 188 h 200"/>
                <a:gd name="T24" fmla="*/ 13 w 163"/>
                <a:gd name="T25" fmla="*/ 200 h 200"/>
                <a:gd name="T26" fmla="*/ 150 w 163"/>
                <a:gd name="T27" fmla="*/ 200 h 200"/>
                <a:gd name="T28" fmla="*/ 163 w 163"/>
                <a:gd name="T29" fmla="*/ 188 h 200"/>
                <a:gd name="T30" fmla="*/ 163 w 163"/>
                <a:gd name="T31" fmla="*/ 25 h 200"/>
                <a:gd name="T32" fmla="*/ 150 w 163"/>
                <a:gd name="T33" fmla="*/ 13 h 200"/>
                <a:gd name="T34" fmla="*/ 44 w 163"/>
                <a:gd name="T35" fmla="*/ 13 h 200"/>
                <a:gd name="T36" fmla="*/ 119 w 163"/>
                <a:gd name="T37" fmla="*/ 13 h 200"/>
                <a:gd name="T38" fmla="*/ 119 w 163"/>
                <a:gd name="T39" fmla="*/ 0 h 200"/>
                <a:gd name="T40" fmla="*/ 44 w 163"/>
                <a:gd name="T41" fmla="*/ 0 h 200"/>
                <a:gd name="T42" fmla="*/ 44 w 163"/>
                <a:gd name="T43" fmla="*/ 13 h 200"/>
                <a:gd name="T44" fmla="*/ 42 w 163"/>
                <a:gd name="T45" fmla="*/ 100 h 200"/>
                <a:gd name="T46" fmla="*/ 36 w 163"/>
                <a:gd name="T47" fmla="*/ 107 h 200"/>
                <a:gd name="T48" fmla="*/ 42 w 163"/>
                <a:gd name="T49" fmla="*/ 113 h 200"/>
                <a:gd name="T50" fmla="*/ 121 w 163"/>
                <a:gd name="T51" fmla="*/ 113 h 200"/>
                <a:gd name="T52" fmla="*/ 127 w 163"/>
                <a:gd name="T53" fmla="*/ 107 h 200"/>
                <a:gd name="T54" fmla="*/ 121 w 163"/>
                <a:gd name="T55" fmla="*/ 100 h 200"/>
                <a:gd name="T56" fmla="*/ 42 w 163"/>
                <a:gd name="T57" fmla="*/ 100 h 200"/>
                <a:gd name="T58" fmla="*/ 42 w 163"/>
                <a:gd name="T59" fmla="*/ 67 h 200"/>
                <a:gd name="T60" fmla="*/ 36 w 163"/>
                <a:gd name="T61" fmla="*/ 73 h 200"/>
                <a:gd name="T62" fmla="*/ 42 w 163"/>
                <a:gd name="T63" fmla="*/ 79 h 200"/>
                <a:gd name="T64" fmla="*/ 121 w 163"/>
                <a:gd name="T65" fmla="*/ 79 h 200"/>
                <a:gd name="T66" fmla="*/ 127 w 163"/>
                <a:gd name="T67" fmla="*/ 73 h 200"/>
                <a:gd name="T68" fmla="*/ 121 w 163"/>
                <a:gd name="T69" fmla="*/ 67 h 200"/>
                <a:gd name="T70" fmla="*/ 42 w 163"/>
                <a:gd name="T71" fmla="*/ 6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200">
                  <a:moveTo>
                    <a:pt x="150" y="13"/>
                  </a:moveTo>
                  <a:cubicBezTo>
                    <a:pt x="132" y="13"/>
                    <a:pt x="132" y="13"/>
                    <a:pt x="132" y="13"/>
                  </a:cubicBezTo>
                  <a:cubicBezTo>
                    <a:pt x="132" y="25"/>
                    <a:pt x="132" y="25"/>
                    <a:pt x="132" y="25"/>
                  </a:cubicBezTo>
                  <a:cubicBezTo>
                    <a:pt x="150" y="25"/>
                    <a:pt x="150" y="25"/>
                    <a:pt x="150" y="25"/>
                  </a:cubicBezTo>
                  <a:cubicBezTo>
                    <a:pt x="150" y="188"/>
                    <a:pt x="150" y="188"/>
                    <a:pt x="150" y="188"/>
                  </a:cubicBezTo>
                  <a:cubicBezTo>
                    <a:pt x="13" y="188"/>
                    <a:pt x="13" y="188"/>
                    <a:pt x="13" y="188"/>
                  </a:cubicBezTo>
                  <a:cubicBezTo>
                    <a:pt x="13" y="25"/>
                    <a:pt x="13" y="25"/>
                    <a:pt x="13" y="25"/>
                  </a:cubicBezTo>
                  <a:cubicBezTo>
                    <a:pt x="32" y="25"/>
                    <a:pt x="32" y="25"/>
                    <a:pt x="32" y="25"/>
                  </a:cubicBezTo>
                  <a:cubicBezTo>
                    <a:pt x="32" y="13"/>
                    <a:pt x="32" y="13"/>
                    <a:pt x="32" y="13"/>
                  </a:cubicBezTo>
                  <a:cubicBezTo>
                    <a:pt x="13" y="13"/>
                    <a:pt x="13" y="13"/>
                    <a:pt x="13" y="13"/>
                  </a:cubicBezTo>
                  <a:cubicBezTo>
                    <a:pt x="6" y="13"/>
                    <a:pt x="0" y="18"/>
                    <a:pt x="0" y="25"/>
                  </a:cubicBezTo>
                  <a:cubicBezTo>
                    <a:pt x="0" y="188"/>
                    <a:pt x="0" y="188"/>
                    <a:pt x="0" y="188"/>
                  </a:cubicBezTo>
                  <a:cubicBezTo>
                    <a:pt x="0" y="195"/>
                    <a:pt x="6" y="200"/>
                    <a:pt x="13" y="200"/>
                  </a:cubicBezTo>
                  <a:cubicBezTo>
                    <a:pt x="150" y="200"/>
                    <a:pt x="150" y="200"/>
                    <a:pt x="150" y="200"/>
                  </a:cubicBezTo>
                  <a:cubicBezTo>
                    <a:pt x="157" y="200"/>
                    <a:pt x="163" y="195"/>
                    <a:pt x="163" y="188"/>
                  </a:cubicBezTo>
                  <a:cubicBezTo>
                    <a:pt x="163" y="25"/>
                    <a:pt x="163" y="25"/>
                    <a:pt x="163" y="25"/>
                  </a:cubicBezTo>
                  <a:cubicBezTo>
                    <a:pt x="163" y="18"/>
                    <a:pt x="157" y="13"/>
                    <a:pt x="150" y="13"/>
                  </a:cubicBezTo>
                  <a:close/>
                  <a:moveTo>
                    <a:pt x="44" y="13"/>
                  </a:moveTo>
                  <a:cubicBezTo>
                    <a:pt x="119" y="13"/>
                    <a:pt x="119" y="13"/>
                    <a:pt x="119" y="13"/>
                  </a:cubicBezTo>
                  <a:cubicBezTo>
                    <a:pt x="119" y="0"/>
                    <a:pt x="119" y="0"/>
                    <a:pt x="119" y="0"/>
                  </a:cubicBezTo>
                  <a:cubicBezTo>
                    <a:pt x="44" y="0"/>
                    <a:pt x="44" y="0"/>
                    <a:pt x="44" y="0"/>
                  </a:cubicBezTo>
                  <a:lnTo>
                    <a:pt x="44" y="13"/>
                  </a:lnTo>
                  <a:close/>
                  <a:moveTo>
                    <a:pt x="42" y="100"/>
                  </a:moveTo>
                  <a:cubicBezTo>
                    <a:pt x="39" y="100"/>
                    <a:pt x="36" y="103"/>
                    <a:pt x="36" y="107"/>
                  </a:cubicBezTo>
                  <a:cubicBezTo>
                    <a:pt x="36" y="110"/>
                    <a:pt x="39" y="113"/>
                    <a:pt x="42" y="113"/>
                  </a:cubicBezTo>
                  <a:cubicBezTo>
                    <a:pt x="121" y="113"/>
                    <a:pt x="121" y="113"/>
                    <a:pt x="121" y="113"/>
                  </a:cubicBezTo>
                  <a:cubicBezTo>
                    <a:pt x="125" y="113"/>
                    <a:pt x="127" y="110"/>
                    <a:pt x="127" y="107"/>
                  </a:cubicBezTo>
                  <a:cubicBezTo>
                    <a:pt x="127" y="103"/>
                    <a:pt x="125" y="100"/>
                    <a:pt x="121" y="100"/>
                  </a:cubicBezTo>
                  <a:lnTo>
                    <a:pt x="42" y="100"/>
                  </a:lnTo>
                  <a:close/>
                  <a:moveTo>
                    <a:pt x="42" y="67"/>
                  </a:moveTo>
                  <a:cubicBezTo>
                    <a:pt x="39" y="67"/>
                    <a:pt x="36" y="70"/>
                    <a:pt x="36" y="73"/>
                  </a:cubicBezTo>
                  <a:cubicBezTo>
                    <a:pt x="36" y="77"/>
                    <a:pt x="39" y="79"/>
                    <a:pt x="42" y="79"/>
                  </a:cubicBezTo>
                  <a:cubicBezTo>
                    <a:pt x="121" y="79"/>
                    <a:pt x="121" y="79"/>
                    <a:pt x="121" y="79"/>
                  </a:cubicBezTo>
                  <a:cubicBezTo>
                    <a:pt x="125" y="79"/>
                    <a:pt x="127" y="77"/>
                    <a:pt x="127" y="73"/>
                  </a:cubicBezTo>
                  <a:cubicBezTo>
                    <a:pt x="127" y="70"/>
                    <a:pt x="125" y="67"/>
                    <a:pt x="121" y="67"/>
                  </a:cubicBezTo>
                  <a:lnTo>
                    <a:pt x="42" y="67"/>
                  </a:lnTo>
                  <a:close/>
                </a:path>
              </a:pathLst>
            </a:custGeom>
            <a:solidFill>
              <a:schemeClr val="bg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cxnSp>
          <p:nvCxnSpPr>
            <p:cNvPr id="6" name="Straight Connector 5">
              <a:extLst>
                <a:ext uri="{FF2B5EF4-FFF2-40B4-BE49-F238E27FC236}">
                  <a16:creationId xmlns:a16="http://schemas.microsoft.com/office/drawing/2014/main" id="{EEF79970-BFC7-49A6-9331-4A9C5B790BCE}"/>
                </a:ext>
              </a:extLst>
            </p:cNvPr>
            <p:cNvCxnSpPr/>
            <p:nvPr/>
          </p:nvCxnSpPr>
          <p:spPr>
            <a:xfrm flipV="1">
              <a:off x="845185" y="4009218"/>
              <a:ext cx="0" cy="50800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28" name="Table 127">
            <a:extLst>
              <a:ext uri="{FF2B5EF4-FFF2-40B4-BE49-F238E27FC236}">
                <a16:creationId xmlns:a16="http://schemas.microsoft.com/office/drawing/2014/main" id="{49AEF62D-0D93-4ACD-860E-A7D53CD2F7B1}"/>
              </a:ext>
            </a:extLst>
          </p:cNvPr>
          <p:cNvGraphicFramePr>
            <a:graphicFrameLocks noGrp="1"/>
          </p:cNvGraphicFramePr>
          <p:nvPr>
            <p:extLst>
              <p:ext uri="{D42A27DB-BD31-4B8C-83A1-F6EECF244321}">
                <p14:modId xmlns:p14="http://schemas.microsoft.com/office/powerpoint/2010/main" val="2825554465"/>
              </p:ext>
            </p:extLst>
          </p:nvPr>
        </p:nvGraphicFramePr>
        <p:xfrm>
          <a:off x="407984" y="4841640"/>
          <a:ext cx="11376031" cy="1765220"/>
        </p:xfrm>
        <a:graphic>
          <a:graphicData uri="http://schemas.openxmlformats.org/drawingml/2006/table">
            <a:tbl>
              <a:tblPr firstRow="1" bandRow="1">
                <a:tableStyleId>{5C22544A-7EE6-4342-B048-85BDC9FD1C3A}</a:tableStyleId>
              </a:tblPr>
              <a:tblGrid>
                <a:gridCol w="2162431">
                  <a:extLst>
                    <a:ext uri="{9D8B030D-6E8A-4147-A177-3AD203B41FA5}">
                      <a16:colId xmlns:a16="http://schemas.microsoft.com/office/drawing/2014/main" val="1166627426"/>
                    </a:ext>
                  </a:extLst>
                </a:gridCol>
                <a:gridCol w="816479">
                  <a:extLst>
                    <a:ext uri="{9D8B030D-6E8A-4147-A177-3AD203B41FA5}">
                      <a16:colId xmlns:a16="http://schemas.microsoft.com/office/drawing/2014/main" val="627630726"/>
                    </a:ext>
                  </a:extLst>
                </a:gridCol>
                <a:gridCol w="2197329">
                  <a:extLst>
                    <a:ext uri="{9D8B030D-6E8A-4147-A177-3AD203B41FA5}">
                      <a16:colId xmlns:a16="http://schemas.microsoft.com/office/drawing/2014/main" val="2757063669"/>
                    </a:ext>
                  </a:extLst>
                </a:gridCol>
                <a:gridCol w="937465">
                  <a:extLst>
                    <a:ext uri="{9D8B030D-6E8A-4147-A177-3AD203B41FA5}">
                      <a16:colId xmlns:a16="http://schemas.microsoft.com/office/drawing/2014/main" val="99433154"/>
                    </a:ext>
                  </a:extLst>
                </a:gridCol>
                <a:gridCol w="2162431">
                  <a:extLst>
                    <a:ext uri="{9D8B030D-6E8A-4147-A177-3AD203B41FA5}">
                      <a16:colId xmlns:a16="http://schemas.microsoft.com/office/drawing/2014/main" val="1703433834"/>
                    </a:ext>
                  </a:extLst>
                </a:gridCol>
                <a:gridCol w="937465">
                  <a:extLst>
                    <a:ext uri="{9D8B030D-6E8A-4147-A177-3AD203B41FA5}">
                      <a16:colId xmlns:a16="http://schemas.microsoft.com/office/drawing/2014/main" val="2017419962"/>
                    </a:ext>
                  </a:extLst>
                </a:gridCol>
                <a:gridCol w="2162431">
                  <a:extLst>
                    <a:ext uri="{9D8B030D-6E8A-4147-A177-3AD203B41FA5}">
                      <a16:colId xmlns:a16="http://schemas.microsoft.com/office/drawing/2014/main" val="368945630"/>
                    </a:ext>
                  </a:extLst>
                </a:gridCol>
              </a:tblGrid>
              <a:tr h="352100">
                <a:tc>
                  <a:txBody>
                    <a:bodyPr/>
                    <a:lstStyle/>
                    <a:p>
                      <a:pPr algn="l" rtl="0"/>
                      <a:r>
                        <a:rPr lang="lv-lv" sz="1100">
                          <a:latin typeface="arial" panose="020B0604020202020204" pitchFamily="34" charset="0"/>
                          <a:cs typeface="Arial" panose="020B0604020202020204" pitchFamily="34" charset="0"/>
                        </a:rPr>
                        <a:t>Tehnoloģijas</a:t>
                      </a:r>
                    </a:p>
                  </a:txBody>
                  <a:tcPr marL="576000" marR="0" marT="0" marB="0" anchor="ctr">
                    <a:lnB w="38100" cmpd="sng">
                      <a:noFill/>
                    </a:lnB>
                    <a:solidFill>
                      <a:srgbClr val="6BA439"/>
                    </a:solidFill>
                  </a:tcPr>
                </a:tc>
                <a:tc>
                  <a:txBody>
                    <a:bodyPr/>
                    <a:lstStyle/>
                    <a:p>
                      <a:pPr algn="l" rtl="0"/>
                      <a:endParaRPr lang="en-US" sz="1100" dirty="0">
                        <a:latin typeface="arial" panose="020B0604020202020204" pitchFamily="34" charset="0"/>
                        <a:cs typeface="Arial" panose="020B0604020202020204" pitchFamily="34" charset="0"/>
                      </a:endParaRPr>
                    </a:p>
                  </a:txBody>
                  <a:tcPr marL="576000" marR="0" marT="0" marB="0" anchor="ctr">
                    <a:lnB w="38100" cmpd="sng">
                      <a:noFill/>
                    </a:lnB>
                    <a:noFill/>
                  </a:tcPr>
                </a:tc>
                <a:tc>
                  <a:txBody>
                    <a:bodyPr/>
                    <a:lstStyle/>
                    <a:p>
                      <a:pPr algn="l" rtl="0"/>
                      <a:r>
                        <a:rPr lang="lv-lv" sz="1100">
                          <a:latin typeface="arial" panose="020B0604020202020204" pitchFamily="34" charset="0"/>
                          <a:cs typeface="Arial" panose="020B0604020202020204" pitchFamily="34" charset="0"/>
                        </a:rPr>
                        <a:t>Procesi un rezultāti</a:t>
                      </a:r>
                    </a:p>
                  </a:txBody>
                  <a:tcPr marL="540000" marR="0" marT="0" marB="0" anchor="ctr">
                    <a:lnB w="38100" cmpd="sng">
                      <a:noFill/>
                    </a:lnB>
                    <a:solidFill>
                      <a:srgbClr val="6BA439"/>
                    </a:solidFill>
                  </a:tcPr>
                </a:tc>
                <a:tc>
                  <a:txBody>
                    <a:bodyPr/>
                    <a:lstStyle/>
                    <a:p>
                      <a:pPr algn="l" rtl="0"/>
                      <a:endParaRPr lang="en-US" sz="1100" dirty="0">
                        <a:latin typeface="arial" panose="020B0604020202020204" pitchFamily="34" charset="0"/>
                        <a:cs typeface="Arial" panose="020B0604020202020204" pitchFamily="34" charset="0"/>
                      </a:endParaRPr>
                    </a:p>
                  </a:txBody>
                  <a:tcPr marL="576000" marR="0" marT="0" marB="0" anchor="ctr">
                    <a:lnB w="38100" cmpd="sng">
                      <a:noFill/>
                    </a:lnB>
                    <a:noFill/>
                  </a:tcPr>
                </a:tc>
                <a:tc>
                  <a:txBody>
                    <a:bodyPr/>
                    <a:lstStyle/>
                    <a:p>
                      <a:pPr algn="l" rtl="0"/>
                      <a:r>
                        <a:rPr lang="lv-lv" sz="1100">
                          <a:latin typeface="arial" panose="020B0604020202020204" pitchFamily="34" charset="0"/>
                          <a:cs typeface="Arial" panose="020B0604020202020204" pitchFamily="34" charset="0"/>
                        </a:rPr>
                        <a:t>Korporatīvā pārvaldība</a:t>
                      </a:r>
                    </a:p>
                  </a:txBody>
                  <a:tcPr marL="504000" marR="0" marT="0" marB="0" anchor="ctr">
                    <a:lnB w="38100" cmpd="sng">
                      <a:noFill/>
                    </a:lnB>
                    <a:solidFill>
                      <a:srgbClr val="6BA439"/>
                    </a:solidFill>
                  </a:tcPr>
                </a:tc>
                <a:tc>
                  <a:txBody>
                    <a:bodyPr/>
                    <a:lstStyle/>
                    <a:p>
                      <a:pPr algn="l" rtl="0"/>
                      <a:endParaRPr lang="en-US" sz="1100" dirty="0">
                        <a:latin typeface="arial" panose="020B0604020202020204" pitchFamily="34" charset="0"/>
                        <a:cs typeface="Arial" panose="020B0604020202020204" pitchFamily="34" charset="0"/>
                      </a:endParaRPr>
                    </a:p>
                  </a:txBody>
                  <a:tcPr marL="576000" marR="0" marT="0" marB="0" anchor="ctr">
                    <a:lnB w="38100" cmpd="sng">
                      <a:noFill/>
                    </a:lnB>
                    <a:noFill/>
                  </a:tcPr>
                </a:tc>
                <a:tc>
                  <a:txBody>
                    <a:bodyPr/>
                    <a:lstStyle/>
                    <a:p>
                      <a:pPr algn="l" rtl="0"/>
                      <a:r>
                        <a:rPr lang="lv-lv" sz="1100">
                          <a:latin typeface="arial" panose="020B0604020202020204" pitchFamily="34" charset="0"/>
                          <a:cs typeface="Arial" panose="020B0604020202020204" pitchFamily="34" charset="0"/>
                        </a:rPr>
                        <a:t>Izmaksas</a:t>
                      </a:r>
                    </a:p>
                  </a:txBody>
                  <a:tcPr marL="576000" marR="0" marT="0" marB="0" anchor="ctr">
                    <a:lnB w="38100" cmpd="sng">
                      <a:noFill/>
                    </a:lnB>
                    <a:solidFill>
                      <a:srgbClr val="6BA439"/>
                    </a:solidFill>
                  </a:tcPr>
                </a:tc>
                <a:extLst>
                  <a:ext uri="{0D108BD9-81ED-4DB2-BD59-A6C34878D82A}">
                    <a16:rowId xmlns:a16="http://schemas.microsoft.com/office/drawing/2014/main" val="3693461340"/>
                  </a:ext>
                </a:extLst>
              </a:tr>
              <a:tr h="360000">
                <a:tc>
                  <a:txBody>
                    <a:bodyPr/>
                    <a:lstStyle/>
                    <a:p>
                      <a:pPr algn="l" rtl="0"/>
                      <a:r>
                        <a:rPr lang="lv-lv" sz="1100" b="1">
                          <a:solidFill>
                            <a:srgbClr val="990066"/>
                          </a:solidFill>
                          <a:latin typeface="arial" panose="020B0604020202020204" pitchFamily="34" charset="0"/>
                          <a:cs typeface="Arial" panose="020B0604020202020204" pitchFamily="34" charset="0"/>
                        </a:rPr>
                        <a:t>Izmaiņas, kas palīdzēs palielināt efektivitāti </a:t>
                      </a:r>
                    </a:p>
                  </a:txBody>
                  <a:tcPr marL="0" marR="0" marT="18000" marB="18000" anchor="ctr">
                    <a:lnL w="12700" cmpd="sng">
                      <a:noFill/>
                    </a:lnL>
                    <a:lnR w="12700" cmpd="sng">
                      <a:noFill/>
                    </a:lnR>
                    <a:lnT w="381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endParaRPr lang="en-US" sz="1100" b="1" dirty="0">
                        <a:solidFill>
                          <a:srgbClr val="990066"/>
                        </a:solidFill>
                        <a:latin typeface="arial" panose="020B0604020202020204" pitchFamily="34" charset="0"/>
                        <a:cs typeface="Arial" panose="020B0604020202020204" pitchFamily="34" charset="0"/>
                      </a:endParaRPr>
                    </a:p>
                  </a:txBody>
                  <a:tcPr marL="0" marR="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rtl="0"/>
                      <a:r>
                        <a:rPr lang="lv-lv" sz="1100" b="1">
                          <a:solidFill>
                            <a:srgbClr val="990066"/>
                          </a:solidFill>
                          <a:latin typeface="arial" panose="020B0604020202020204" pitchFamily="34" charset="0"/>
                          <a:cs typeface="Arial" panose="020B0604020202020204" pitchFamily="34" charset="0"/>
                        </a:rPr>
                        <a:t>Izmaksu attiecināšana</a:t>
                      </a:r>
                    </a:p>
                  </a:txBody>
                  <a:tcPr marL="0" marR="0" marT="18000" marB="18000" anchor="ctr">
                    <a:lnL w="12700" cmpd="sng">
                      <a:noFill/>
                    </a:lnL>
                    <a:lnR w="12700" cmpd="sng">
                      <a:noFill/>
                    </a:lnR>
                    <a:lnT w="381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endParaRPr lang="en-US" sz="1100" b="1" dirty="0">
                        <a:solidFill>
                          <a:srgbClr val="990066"/>
                        </a:solidFill>
                        <a:latin typeface="arial" panose="020B0604020202020204" pitchFamily="34" charset="0"/>
                        <a:cs typeface="Arial" panose="020B0604020202020204" pitchFamily="34" charset="0"/>
                      </a:endParaRPr>
                    </a:p>
                  </a:txBody>
                  <a:tcPr marL="0" marR="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rtl="0"/>
                      <a:r>
                        <a:rPr lang="lv-lv" sz="1100" b="1">
                          <a:solidFill>
                            <a:srgbClr val="990066"/>
                          </a:solidFill>
                          <a:latin typeface="arial" panose="020B0604020202020204" pitchFamily="34" charset="0"/>
                          <a:cs typeface="Arial" panose="020B0604020202020204" pitchFamily="34" charset="0"/>
                        </a:rPr>
                        <a:t>Lēmumu pieņemšanas tiesības, lēmumu pieņemšanas procesi</a:t>
                      </a:r>
                    </a:p>
                  </a:txBody>
                  <a:tcPr marL="0" marR="0" marT="18000" marB="18000" anchor="ctr">
                    <a:lnL w="12700" cmpd="sng">
                      <a:noFill/>
                    </a:lnL>
                    <a:lnR w="12700" cmpd="sng">
                      <a:noFill/>
                    </a:lnR>
                    <a:lnT w="381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endParaRPr lang="en-US" sz="1100" b="1" dirty="0">
                        <a:solidFill>
                          <a:srgbClr val="990066"/>
                        </a:solidFill>
                        <a:latin typeface="arial" panose="020B0604020202020204" pitchFamily="34" charset="0"/>
                        <a:cs typeface="Arial" panose="020B0604020202020204" pitchFamily="34" charset="0"/>
                      </a:endParaRPr>
                    </a:p>
                  </a:txBody>
                  <a:tcPr marL="0" marR="0" marT="18000" marB="18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rtl="0"/>
                      <a:r>
                        <a:rPr lang="lv-lv" sz="1100" b="1">
                          <a:solidFill>
                            <a:srgbClr val="990066"/>
                          </a:solidFill>
                          <a:latin typeface="arial" panose="020B0604020202020204" pitchFamily="34" charset="0"/>
                          <a:cs typeface="Arial" panose="020B0604020202020204" pitchFamily="34" charset="0"/>
                        </a:rPr>
                        <a:t>Vai izmaksas tiek sadalītas efektīvākajā veidā?</a:t>
                      </a:r>
                    </a:p>
                  </a:txBody>
                  <a:tcPr marL="0" marR="0" marT="18000" marB="18000" anchor="ctr">
                    <a:lnL w="12700" cmpd="sng">
                      <a:noFill/>
                    </a:lnL>
                    <a:lnR w="12700" cmpd="sng">
                      <a:noFill/>
                    </a:lnR>
                    <a:lnT w="381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3003689"/>
                  </a:ext>
                </a:extLst>
              </a:tr>
              <a:tr h="721005">
                <a:tc>
                  <a:txBody>
                    <a:bodyPr/>
                    <a:lstStyle/>
                    <a:p>
                      <a:pPr marL="171450" indent="-171450" algn="l" rtl="0">
                        <a:buFont typeface="Arial" panose="020B0604020202020204" pitchFamily="34" charset="0"/>
                        <a:buChar char="•"/>
                      </a:pPr>
                      <a:r>
                        <a:rPr lang="lv-lv" sz="1100" dirty="0">
                          <a:solidFill>
                            <a:schemeClr val="tx1"/>
                          </a:solidFill>
                          <a:latin typeface="arial" panose="020B0604020202020204" pitchFamily="34" charset="0"/>
                          <a:cs typeface="Arial" panose="020B0604020202020204" pitchFamily="34" charset="0"/>
                        </a:rPr>
                        <a:t>Faktiski izmantoto tehno</a:t>
                      </a:r>
                      <a:r>
                        <a:rPr lang="lv-LV" sz="1100" dirty="0">
                          <a:solidFill>
                            <a:schemeClr val="tx1"/>
                          </a:solidFill>
                          <a:latin typeface="arial" panose="020B0604020202020204" pitchFamily="34" charset="0"/>
                          <a:cs typeface="Arial" panose="020B0604020202020204" pitchFamily="34" charset="0"/>
                        </a:rPr>
                        <a:t>loģiju </a:t>
                      </a:r>
                      <a:r>
                        <a:rPr lang="lv-lv" sz="1100" dirty="0">
                          <a:solidFill>
                            <a:schemeClr val="tx1"/>
                          </a:solidFill>
                          <a:latin typeface="arial" panose="020B0604020202020204" pitchFamily="34" charset="0"/>
                          <a:cs typeface="Arial" panose="020B0604020202020204" pitchFamily="34" charset="0"/>
                        </a:rPr>
                        <a:t> </a:t>
                      </a:r>
                      <a:r>
                        <a:rPr lang="lv-LV" sz="1100" dirty="0">
                          <a:solidFill>
                            <a:schemeClr val="tx1"/>
                          </a:solidFill>
                          <a:latin typeface="arial" panose="020B0604020202020204" pitchFamily="34" charset="0"/>
                          <a:cs typeface="Arial" panose="020B0604020202020204" pitchFamily="34" charset="0"/>
                        </a:rPr>
                        <a:t>no</a:t>
                      </a:r>
                      <a:r>
                        <a:rPr lang="lv-lv" sz="1100" dirty="0">
                          <a:solidFill>
                            <a:schemeClr val="tx1"/>
                          </a:solidFill>
                          <a:latin typeface="arial" panose="020B0604020202020204" pitchFamily="34" charset="0"/>
                          <a:cs typeface="Arial" panose="020B0604020202020204" pitchFamily="34" charset="0"/>
                        </a:rPr>
                        <a:t>vērtējums</a:t>
                      </a:r>
                    </a:p>
                    <a:p>
                      <a:pPr marL="171450" indent="-171450" algn="l" rtl="0">
                        <a:buFont typeface="Arial" panose="020B0604020202020204" pitchFamily="34" charset="0"/>
                        <a:buChar char="•"/>
                      </a:pPr>
                      <a:r>
                        <a:rPr lang="lv-lv" sz="1100" dirty="0">
                          <a:solidFill>
                            <a:schemeClr val="tx1"/>
                          </a:solidFill>
                          <a:latin typeface="arial" panose="020B0604020202020204" pitchFamily="34" charset="0"/>
                          <a:cs typeface="Arial" panose="020B0604020202020204" pitchFamily="34" charset="0"/>
                        </a:rPr>
                        <a:t>Izpratne par to, vai kāda </a:t>
                      </a:r>
                      <a:r>
                        <a:rPr lang="lv-lv" sz="1100" noProof="0" dirty="0">
                          <a:solidFill>
                            <a:schemeClr val="tx1"/>
                          </a:solidFill>
                          <a:latin typeface="arial" panose="020B0604020202020204" pitchFamily="34" charset="0"/>
                          <a:cs typeface="Arial" panose="020B0604020202020204" pitchFamily="34" charset="0"/>
                        </a:rPr>
                        <a:t>programma varētu</a:t>
                      </a:r>
                      <a:r>
                        <a:rPr lang="lv-lv" sz="1100" dirty="0">
                          <a:solidFill>
                            <a:schemeClr val="tx1"/>
                          </a:solidFill>
                          <a:latin typeface="arial" panose="020B0604020202020204" pitchFamily="34" charset="0"/>
                          <a:cs typeface="Arial" panose="020B0604020202020204" pitchFamily="34" charset="0"/>
                        </a:rPr>
                        <a:t> palielināt darbības efektivitāti</a:t>
                      </a:r>
                    </a:p>
                  </a:txBody>
                  <a:tcPr marL="0" marR="0" marT="18000" marB="18000">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a:endParaRPr lang="en-US" sz="1100" dirty="0">
                        <a:solidFill>
                          <a:schemeClr val="tx1"/>
                        </a:solidFill>
                        <a:latin typeface="arial" panose="020B0604020202020204" pitchFamily="34" charset="0"/>
                        <a:cs typeface="Arial" panose="020B0604020202020204"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100" kern="1200" dirty="0">
                          <a:solidFill>
                            <a:schemeClr val="tx1"/>
                          </a:solidFill>
                          <a:latin typeface="arial" panose="020B0604020202020204" pitchFamily="34" charset="0"/>
                          <a:ea typeface="+mn-ea"/>
                          <a:cs typeface="Arial" panose="020B0604020202020204" pitchFamily="34" charset="0"/>
                        </a:rPr>
                        <a:t>Ārpakalpojumu izmantošana dažiem uzdevumiem (piemēram, grāmatvedības uzskaitei)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100" kern="1200" dirty="0">
                          <a:solidFill>
                            <a:schemeClr val="tx1"/>
                          </a:solidFill>
                          <a:latin typeface="arial" panose="020B0604020202020204" pitchFamily="34" charset="0"/>
                          <a:ea typeface="+mn-ea"/>
                          <a:cs typeface="Arial" panose="020B0604020202020204" pitchFamily="34" charset="0"/>
                        </a:rPr>
                        <a:t>Nerentablu produktu izņemšana no apgrozījuma</a:t>
                      </a:r>
                      <a:endParaRPr lang="en-GB" sz="1100" kern="1200" dirty="0">
                        <a:solidFill>
                          <a:schemeClr val="tx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100" kern="1200" dirty="0">
                          <a:solidFill>
                            <a:schemeClr val="tx1"/>
                          </a:solidFill>
                          <a:latin typeface="arial" panose="020B0604020202020204" pitchFamily="34" charset="0"/>
                          <a:ea typeface="+mn-ea"/>
                          <a:cs typeface="Arial" panose="020B0604020202020204" pitchFamily="34" charset="0"/>
                        </a:rPr>
                        <a:t>Iekšējo procesu optimizācija</a:t>
                      </a:r>
                    </a:p>
                  </a:txBody>
                  <a:tcPr marL="0" marR="0" marT="18000" marB="18000">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a:endParaRPr lang="en-US" sz="1100" dirty="0">
                        <a:solidFill>
                          <a:schemeClr val="tx1"/>
                        </a:solidFill>
                        <a:latin typeface="arial" panose="020B0604020202020204" pitchFamily="34" charset="0"/>
                        <a:cs typeface="Arial" panose="020B0604020202020204"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100" kern="1200" dirty="0">
                          <a:solidFill>
                            <a:schemeClr val="tx1"/>
                          </a:solidFill>
                          <a:latin typeface="arial" panose="020B0604020202020204" pitchFamily="34" charset="0"/>
                          <a:ea typeface="+mn-ea"/>
                          <a:cs typeface="Arial" panose="020B0604020202020204" pitchFamily="34" charset="0"/>
                        </a:rPr>
                        <a:t>Pareizi cilvēki pilda pareizos uzdevumus</a:t>
                      </a:r>
                      <a:endParaRPr lang="lv-LV" sz="1100" kern="1200" dirty="0">
                        <a:solidFill>
                          <a:schemeClr val="tx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100" kern="1200" dirty="0">
                          <a:solidFill>
                            <a:schemeClr val="tx1"/>
                          </a:solidFill>
                          <a:latin typeface="arial" panose="020B0604020202020204" pitchFamily="34" charset="0"/>
                          <a:ea typeface="+mn-ea"/>
                          <a:cs typeface="Arial" panose="020B0604020202020204" pitchFamily="34" charset="0"/>
                        </a:rPr>
                        <a:t>Iekšējās kontroles sistēmas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100" kern="1200" dirty="0">
                          <a:solidFill>
                            <a:schemeClr val="tx1"/>
                          </a:solidFill>
                          <a:latin typeface="arial" panose="020B0604020202020204" pitchFamily="34" charset="0"/>
                          <a:ea typeface="+mn-ea"/>
                          <a:cs typeface="Arial" panose="020B0604020202020204" pitchFamily="34" charset="0"/>
                        </a:rPr>
                        <a:t>Ētiska rīcība</a:t>
                      </a:r>
                    </a:p>
                  </a:txBody>
                  <a:tcPr marL="0" marR="0" marT="18000" marB="18000">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a:endParaRPr lang="en-US" sz="1100" dirty="0">
                        <a:solidFill>
                          <a:schemeClr val="tx1"/>
                        </a:solidFill>
                        <a:latin typeface="arial" panose="020B0604020202020204" pitchFamily="34" charset="0"/>
                        <a:cs typeface="Arial" panose="020B0604020202020204" pitchFamily="34" charset="0"/>
                      </a:endParaRPr>
                    </a:p>
                  </a:txBody>
                  <a:tcPr marL="0" marR="0" marT="18000" marB="18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100" kern="1200" dirty="0">
                          <a:solidFill>
                            <a:schemeClr val="tx1"/>
                          </a:solidFill>
                          <a:latin typeface="arial" panose="020B0604020202020204" pitchFamily="34" charset="0"/>
                          <a:ea typeface="+mn-ea"/>
                          <a:cs typeface="Arial" panose="020B0604020202020204" pitchFamily="34" charset="0"/>
                        </a:rPr>
                        <a:t>Energoefektīva pieeja</a:t>
                      </a:r>
                      <a:endParaRPr lang="en-GB" sz="1100" kern="1200" dirty="0">
                        <a:solidFill>
                          <a:schemeClr val="tx1"/>
                        </a:solidFill>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100" kern="1200" dirty="0">
                          <a:solidFill>
                            <a:schemeClr val="tx1"/>
                          </a:solidFill>
                          <a:latin typeface="arial" panose="020B0604020202020204" pitchFamily="34" charset="0"/>
                          <a:ea typeface="+mn-ea"/>
                          <a:cs typeface="Arial" panose="020B0604020202020204" pitchFamily="34" charset="0"/>
                        </a:rPr>
                        <a:t>Fiksēto izmaksu optimizācija (piemēram, pakalpojumu sniedzēju novērtēšana, īre)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v-lv" sz="1100" kern="1200" dirty="0">
                          <a:solidFill>
                            <a:schemeClr val="tx1"/>
                          </a:solidFill>
                          <a:latin typeface="arial" panose="020B0604020202020204" pitchFamily="34" charset="0"/>
                          <a:ea typeface="+mn-ea"/>
                          <a:cs typeface="Arial" panose="020B0604020202020204" pitchFamily="34" charset="0"/>
                        </a:rPr>
                        <a:t>Ne</a:t>
                      </a:r>
                      <a:r>
                        <a:rPr lang="lv-LV" sz="1100" kern="1200" dirty="0">
                          <a:solidFill>
                            <a:schemeClr val="tx1"/>
                          </a:solidFill>
                          <a:latin typeface="arial" panose="020B0604020202020204" pitchFamily="34" charset="0"/>
                          <a:ea typeface="+mn-ea"/>
                          <a:cs typeface="Arial" panose="020B0604020202020204" pitchFamily="34" charset="0"/>
                        </a:rPr>
                        <a:t>izmantoto telpu un aktīvu iznomāšana</a:t>
                      </a:r>
                      <a:endParaRPr lang="lv-lv" sz="1100" kern="1200" dirty="0">
                        <a:solidFill>
                          <a:schemeClr val="tx1"/>
                        </a:solidFill>
                        <a:latin typeface="arial" panose="020B0604020202020204" pitchFamily="34" charset="0"/>
                        <a:ea typeface="+mn-ea"/>
                        <a:cs typeface="Arial" panose="020B0604020202020204" pitchFamily="34" charset="0"/>
                      </a:endParaRPr>
                    </a:p>
                  </a:txBody>
                  <a:tcPr marL="0" marR="0" marT="18000" marB="18000">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0347667"/>
                  </a:ext>
                </a:extLst>
              </a:tr>
            </a:tbl>
          </a:graphicData>
        </a:graphic>
      </p:graphicFrame>
      <p:grpSp>
        <p:nvGrpSpPr>
          <p:cNvPr id="2" name="Group 1">
            <a:extLst>
              <a:ext uri="{FF2B5EF4-FFF2-40B4-BE49-F238E27FC236}">
                <a16:creationId xmlns:a16="http://schemas.microsoft.com/office/drawing/2014/main" id="{8CBC65FF-F496-4844-881D-42ABDC07BE04}"/>
              </a:ext>
            </a:extLst>
          </p:cNvPr>
          <p:cNvGrpSpPr/>
          <p:nvPr/>
        </p:nvGrpSpPr>
        <p:grpSpPr>
          <a:xfrm>
            <a:off x="490600" y="4838518"/>
            <a:ext cx="9602495" cy="349997"/>
            <a:chOff x="490600" y="4838518"/>
            <a:chExt cx="9602495" cy="349997"/>
          </a:xfrm>
        </p:grpSpPr>
        <p:sp>
          <p:nvSpPr>
            <p:cNvPr id="179" name="Freeform 10">
              <a:extLst>
                <a:ext uri="{FF2B5EF4-FFF2-40B4-BE49-F238E27FC236}">
                  <a16:creationId xmlns:a16="http://schemas.microsoft.com/office/drawing/2014/main" id="{9B9E69BB-0BB5-4F31-B951-BF44FAA0FABD}"/>
                </a:ext>
              </a:extLst>
            </p:cNvPr>
            <p:cNvSpPr>
              <a:spLocks noChangeAspect="1" noEditPoints="1"/>
            </p:cNvSpPr>
            <p:nvPr/>
          </p:nvSpPr>
          <p:spPr bwMode="auto">
            <a:xfrm>
              <a:off x="490600" y="4913189"/>
              <a:ext cx="270216" cy="200654"/>
            </a:xfrm>
            <a:custGeom>
              <a:avLst/>
              <a:gdLst>
                <a:gd name="T0" fmla="*/ 162 w 200"/>
                <a:gd name="T1" fmla="*/ 75 h 149"/>
                <a:gd name="T2" fmla="*/ 200 w 200"/>
                <a:gd name="T3" fmla="*/ 37 h 149"/>
                <a:gd name="T4" fmla="*/ 162 w 200"/>
                <a:gd name="T5" fmla="*/ 0 h 149"/>
                <a:gd name="T6" fmla="*/ 125 w 200"/>
                <a:gd name="T7" fmla="*/ 31 h 149"/>
                <a:gd name="T8" fmla="*/ 0 w 200"/>
                <a:gd name="T9" fmla="*/ 31 h 149"/>
                <a:gd name="T10" fmla="*/ 0 w 200"/>
                <a:gd name="T11" fmla="*/ 44 h 149"/>
                <a:gd name="T12" fmla="*/ 125 w 200"/>
                <a:gd name="T13" fmla="*/ 44 h 149"/>
                <a:gd name="T14" fmla="*/ 162 w 200"/>
                <a:gd name="T15" fmla="*/ 75 h 149"/>
                <a:gd name="T16" fmla="*/ 162 w 200"/>
                <a:gd name="T17" fmla="*/ 12 h 149"/>
                <a:gd name="T18" fmla="*/ 187 w 200"/>
                <a:gd name="T19" fmla="*/ 37 h 149"/>
                <a:gd name="T20" fmla="*/ 162 w 200"/>
                <a:gd name="T21" fmla="*/ 62 h 149"/>
                <a:gd name="T22" fmla="*/ 137 w 200"/>
                <a:gd name="T23" fmla="*/ 37 h 149"/>
                <a:gd name="T24" fmla="*/ 162 w 200"/>
                <a:gd name="T25" fmla="*/ 12 h 149"/>
                <a:gd name="T26" fmla="*/ 38 w 200"/>
                <a:gd name="T27" fmla="*/ 74 h 149"/>
                <a:gd name="T28" fmla="*/ 0 w 200"/>
                <a:gd name="T29" fmla="*/ 112 h 149"/>
                <a:gd name="T30" fmla="*/ 38 w 200"/>
                <a:gd name="T31" fmla="*/ 149 h 149"/>
                <a:gd name="T32" fmla="*/ 75 w 200"/>
                <a:gd name="T33" fmla="*/ 118 h 149"/>
                <a:gd name="T34" fmla="*/ 200 w 200"/>
                <a:gd name="T35" fmla="*/ 118 h 149"/>
                <a:gd name="T36" fmla="*/ 200 w 200"/>
                <a:gd name="T37" fmla="*/ 106 h 149"/>
                <a:gd name="T38" fmla="*/ 75 w 200"/>
                <a:gd name="T39" fmla="*/ 106 h 149"/>
                <a:gd name="T40" fmla="*/ 38 w 200"/>
                <a:gd name="T41" fmla="*/ 74 h 149"/>
                <a:gd name="T42" fmla="*/ 38 w 200"/>
                <a:gd name="T43" fmla="*/ 137 h 149"/>
                <a:gd name="T44" fmla="*/ 13 w 200"/>
                <a:gd name="T45" fmla="*/ 112 h 149"/>
                <a:gd name="T46" fmla="*/ 38 w 200"/>
                <a:gd name="T47" fmla="*/ 87 h 149"/>
                <a:gd name="T48" fmla="*/ 63 w 200"/>
                <a:gd name="T49" fmla="*/ 112 h 149"/>
                <a:gd name="T50" fmla="*/ 38 w 200"/>
                <a:gd name="T51" fmla="*/ 13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 h="149">
                  <a:moveTo>
                    <a:pt x="162" y="75"/>
                  </a:moveTo>
                  <a:cubicBezTo>
                    <a:pt x="183" y="75"/>
                    <a:pt x="200" y="58"/>
                    <a:pt x="200" y="37"/>
                  </a:cubicBezTo>
                  <a:cubicBezTo>
                    <a:pt x="200" y="17"/>
                    <a:pt x="183" y="0"/>
                    <a:pt x="162" y="0"/>
                  </a:cubicBezTo>
                  <a:cubicBezTo>
                    <a:pt x="144" y="0"/>
                    <a:pt x="128" y="13"/>
                    <a:pt x="125" y="31"/>
                  </a:cubicBezTo>
                  <a:cubicBezTo>
                    <a:pt x="0" y="31"/>
                    <a:pt x="0" y="31"/>
                    <a:pt x="0" y="31"/>
                  </a:cubicBezTo>
                  <a:cubicBezTo>
                    <a:pt x="0" y="44"/>
                    <a:pt x="0" y="44"/>
                    <a:pt x="0" y="44"/>
                  </a:cubicBezTo>
                  <a:cubicBezTo>
                    <a:pt x="125" y="44"/>
                    <a:pt x="125" y="44"/>
                    <a:pt x="125" y="44"/>
                  </a:cubicBezTo>
                  <a:cubicBezTo>
                    <a:pt x="128" y="61"/>
                    <a:pt x="144" y="75"/>
                    <a:pt x="162" y="75"/>
                  </a:cubicBezTo>
                  <a:close/>
                  <a:moveTo>
                    <a:pt x="162" y="12"/>
                  </a:moveTo>
                  <a:cubicBezTo>
                    <a:pt x="176" y="12"/>
                    <a:pt x="187" y="23"/>
                    <a:pt x="187" y="37"/>
                  </a:cubicBezTo>
                  <a:cubicBezTo>
                    <a:pt x="187" y="51"/>
                    <a:pt x="176" y="62"/>
                    <a:pt x="162" y="62"/>
                  </a:cubicBezTo>
                  <a:cubicBezTo>
                    <a:pt x="148" y="62"/>
                    <a:pt x="137" y="51"/>
                    <a:pt x="137" y="37"/>
                  </a:cubicBezTo>
                  <a:cubicBezTo>
                    <a:pt x="137" y="23"/>
                    <a:pt x="148" y="12"/>
                    <a:pt x="162" y="12"/>
                  </a:cubicBezTo>
                  <a:close/>
                  <a:moveTo>
                    <a:pt x="38" y="74"/>
                  </a:moveTo>
                  <a:cubicBezTo>
                    <a:pt x="17" y="74"/>
                    <a:pt x="0" y="91"/>
                    <a:pt x="0" y="112"/>
                  </a:cubicBezTo>
                  <a:cubicBezTo>
                    <a:pt x="0" y="132"/>
                    <a:pt x="17" y="149"/>
                    <a:pt x="38" y="149"/>
                  </a:cubicBezTo>
                  <a:cubicBezTo>
                    <a:pt x="56" y="149"/>
                    <a:pt x="72" y="136"/>
                    <a:pt x="75" y="118"/>
                  </a:cubicBezTo>
                  <a:cubicBezTo>
                    <a:pt x="200" y="118"/>
                    <a:pt x="200" y="118"/>
                    <a:pt x="200" y="118"/>
                  </a:cubicBezTo>
                  <a:cubicBezTo>
                    <a:pt x="200" y="106"/>
                    <a:pt x="200" y="106"/>
                    <a:pt x="200" y="106"/>
                  </a:cubicBezTo>
                  <a:cubicBezTo>
                    <a:pt x="75" y="106"/>
                    <a:pt x="75" y="106"/>
                    <a:pt x="75" y="106"/>
                  </a:cubicBezTo>
                  <a:cubicBezTo>
                    <a:pt x="72" y="88"/>
                    <a:pt x="56" y="74"/>
                    <a:pt x="38" y="74"/>
                  </a:cubicBezTo>
                  <a:close/>
                  <a:moveTo>
                    <a:pt x="38" y="137"/>
                  </a:moveTo>
                  <a:cubicBezTo>
                    <a:pt x="24" y="137"/>
                    <a:pt x="13" y="125"/>
                    <a:pt x="13" y="112"/>
                  </a:cubicBezTo>
                  <a:cubicBezTo>
                    <a:pt x="13" y="98"/>
                    <a:pt x="24" y="87"/>
                    <a:pt x="38" y="87"/>
                  </a:cubicBezTo>
                  <a:cubicBezTo>
                    <a:pt x="52" y="87"/>
                    <a:pt x="63" y="98"/>
                    <a:pt x="63" y="112"/>
                  </a:cubicBezTo>
                  <a:cubicBezTo>
                    <a:pt x="63" y="125"/>
                    <a:pt x="52" y="137"/>
                    <a:pt x="38" y="137"/>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US">
                <a:latin typeface="arial" panose="020B0604020202020204" pitchFamily="34" charset="0"/>
              </a:endParaRPr>
            </a:p>
          </p:txBody>
        </p:sp>
        <p:sp>
          <p:nvSpPr>
            <p:cNvPr id="180" name="Freeform 365">
              <a:extLst>
                <a:ext uri="{FF2B5EF4-FFF2-40B4-BE49-F238E27FC236}">
                  <a16:creationId xmlns:a16="http://schemas.microsoft.com/office/drawing/2014/main" id="{BF90B08E-6F37-4EA9-8982-C68FA215D25E}"/>
                </a:ext>
              </a:extLst>
            </p:cNvPr>
            <p:cNvSpPr>
              <a:spLocks noEditPoints="1"/>
            </p:cNvSpPr>
            <p:nvPr/>
          </p:nvSpPr>
          <p:spPr bwMode="auto">
            <a:xfrm>
              <a:off x="3463235" y="4888777"/>
              <a:ext cx="248416" cy="249478"/>
            </a:xfrm>
            <a:custGeom>
              <a:avLst/>
              <a:gdLst>
                <a:gd name="T0" fmla="*/ 0 w 234"/>
                <a:gd name="T1" fmla="*/ 0 h 235"/>
                <a:gd name="T2" fmla="*/ 0 w 234"/>
                <a:gd name="T3" fmla="*/ 103 h 235"/>
                <a:gd name="T4" fmla="*/ 102 w 234"/>
                <a:gd name="T5" fmla="*/ 103 h 235"/>
                <a:gd name="T6" fmla="*/ 102 w 234"/>
                <a:gd name="T7" fmla="*/ 0 h 235"/>
                <a:gd name="T8" fmla="*/ 0 w 234"/>
                <a:gd name="T9" fmla="*/ 0 h 235"/>
                <a:gd name="T10" fmla="*/ 88 w 234"/>
                <a:gd name="T11" fmla="*/ 88 h 235"/>
                <a:gd name="T12" fmla="*/ 14 w 234"/>
                <a:gd name="T13" fmla="*/ 88 h 235"/>
                <a:gd name="T14" fmla="*/ 14 w 234"/>
                <a:gd name="T15" fmla="*/ 15 h 235"/>
                <a:gd name="T16" fmla="*/ 88 w 234"/>
                <a:gd name="T17" fmla="*/ 15 h 235"/>
                <a:gd name="T18" fmla="*/ 88 w 234"/>
                <a:gd name="T19" fmla="*/ 88 h 235"/>
                <a:gd name="T20" fmla="*/ 132 w 234"/>
                <a:gd name="T21" fmla="*/ 0 h 235"/>
                <a:gd name="T22" fmla="*/ 132 w 234"/>
                <a:gd name="T23" fmla="*/ 103 h 235"/>
                <a:gd name="T24" fmla="*/ 234 w 234"/>
                <a:gd name="T25" fmla="*/ 103 h 235"/>
                <a:gd name="T26" fmla="*/ 234 w 234"/>
                <a:gd name="T27" fmla="*/ 0 h 235"/>
                <a:gd name="T28" fmla="*/ 132 w 234"/>
                <a:gd name="T29" fmla="*/ 0 h 235"/>
                <a:gd name="T30" fmla="*/ 220 w 234"/>
                <a:gd name="T31" fmla="*/ 88 h 235"/>
                <a:gd name="T32" fmla="*/ 146 w 234"/>
                <a:gd name="T33" fmla="*/ 88 h 235"/>
                <a:gd name="T34" fmla="*/ 146 w 234"/>
                <a:gd name="T35" fmla="*/ 15 h 235"/>
                <a:gd name="T36" fmla="*/ 220 w 234"/>
                <a:gd name="T37" fmla="*/ 15 h 235"/>
                <a:gd name="T38" fmla="*/ 220 w 234"/>
                <a:gd name="T39" fmla="*/ 88 h 235"/>
                <a:gd name="T40" fmla="*/ 0 w 234"/>
                <a:gd name="T41" fmla="*/ 132 h 235"/>
                <a:gd name="T42" fmla="*/ 0 w 234"/>
                <a:gd name="T43" fmla="*/ 235 h 235"/>
                <a:gd name="T44" fmla="*/ 102 w 234"/>
                <a:gd name="T45" fmla="*/ 235 h 235"/>
                <a:gd name="T46" fmla="*/ 102 w 234"/>
                <a:gd name="T47" fmla="*/ 132 h 235"/>
                <a:gd name="T48" fmla="*/ 0 w 234"/>
                <a:gd name="T49" fmla="*/ 132 h 235"/>
                <a:gd name="T50" fmla="*/ 88 w 234"/>
                <a:gd name="T51" fmla="*/ 220 h 235"/>
                <a:gd name="T52" fmla="*/ 14 w 234"/>
                <a:gd name="T53" fmla="*/ 220 h 235"/>
                <a:gd name="T54" fmla="*/ 14 w 234"/>
                <a:gd name="T55" fmla="*/ 147 h 235"/>
                <a:gd name="T56" fmla="*/ 88 w 234"/>
                <a:gd name="T57" fmla="*/ 147 h 235"/>
                <a:gd name="T58" fmla="*/ 88 w 234"/>
                <a:gd name="T59" fmla="*/ 220 h 235"/>
                <a:gd name="T60" fmla="*/ 132 w 234"/>
                <a:gd name="T61" fmla="*/ 132 h 235"/>
                <a:gd name="T62" fmla="*/ 132 w 234"/>
                <a:gd name="T63" fmla="*/ 235 h 235"/>
                <a:gd name="T64" fmla="*/ 234 w 234"/>
                <a:gd name="T65" fmla="*/ 235 h 235"/>
                <a:gd name="T66" fmla="*/ 234 w 234"/>
                <a:gd name="T67" fmla="*/ 132 h 235"/>
                <a:gd name="T68" fmla="*/ 132 w 234"/>
                <a:gd name="T69" fmla="*/ 132 h 235"/>
                <a:gd name="T70" fmla="*/ 220 w 234"/>
                <a:gd name="T71" fmla="*/ 220 h 235"/>
                <a:gd name="T72" fmla="*/ 146 w 234"/>
                <a:gd name="T73" fmla="*/ 220 h 235"/>
                <a:gd name="T74" fmla="*/ 146 w 234"/>
                <a:gd name="T75" fmla="*/ 147 h 235"/>
                <a:gd name="T76" fmla="*/ 220 w 234"/>
                <a:gd name="T77" fmla="*/ 147 h 235"/>
                <a:gd name="T78" fmla="*/ 220 w 234"/>
                <a:gd name="T79" fmla="*/ 22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4" h="235">
                  <a:moveTo>
                    <a:pt x="0" y="0"/>
                  </a:moveTo>
                  <a:lnTo>
                    <a:pt x="0" y="103"/>
                  </a:lnTo>
                  <a:lnTo>
                    <a:pt x="102" y="103"/>
                  </a:lnTo>
                  <a:lnTo>
                    <a:pt x="102" y="0"/>
                  </a:lnTo>
                  <a:lnTo>
                    <a:pt x="0" y="0"/>
                  </a:lnTo>
                  <a:close/>
                  <a:moveTo>
                    <a:pt x="88" y="88"/>
                  </a:moveTo>
                  <a:lnTo>
                    <a:pt x="14" y="88"/>
                  </a:lnTo>
                  <a:lnTo>
                    <a:pt x="14" y="15"/>
                  </a:lnTo>
                  <a:lnTo>
                    <a:pt x="88" y="15"/>
                  </a:lnTo>
                  <a:lnTo>
                    <a:pt x="88" y="88"/>
                  </a:lnTo>
                  <a:close/>
                  <a:moveTo>
                    <a:pt x="132" y="0"/>
                  </a:moveTo>
                  <a:lnTo>
                    <a:pt x="132" y="103"/>
                  </a:lnTo>
                  <a:lnTo>
                    <a:pt x="234" y="103"/>
                  </a:lnTo>
                  <a:lnTo>
                    <a:pt x="234" y="0"/>
                  </a:lnTo>
                  <a:lnTo>
                    <a:pt x="132" y="0"/>
                  </a:lnTo>
                  <a:close/>
                  <a:moveTo>
                    <a:pt x="220" y="88"/>
                  </a:moveTo>
                  <a:lnTo>
                    <a:pt x="146" y="88"/>
                  </a:lnTo>
                  <a:lnTo>
                    <a:pt x="146" y="15"/>
                  </a:lnTo>
                  <a:lnTo>
                    <a:pt x="220" y="15"/>
                  </a:lnTo>
                  <a:lnTo>
                    <a:pt x="220" y="88"/>
                  </a:lnTo>
                  <a:close/>
                  <a:moveTo>
                    <a:pt x="0" y="132"/>
                  </a:moveTo>
                  <a:lnTo>
                    <a:pt x="0" y="235"/>
                  </a:lnTo>
                  <a:lnTo>
                    <a:pt x="102" y="235"/>
                  </a:lnTo>
                  <a:lnTo>
                    <a:pt x="102" y="132"/>
                  </a:lnTo>
                  <a:lnTo>
                    <a:pt x="0" y="132"/>
                  </a:lnTo>
                  <a:close/>
                  <a:moveTo>
                    <a:pt x="88" y="220"/>
                  </a:moveTo>
                  <a:lnTo>
                    <a:pt x="14" y="220"/>
                  </a:lnTo>
                  <a:lnTo>
                    <a:pt x="14" y="147"/>
                  </a:lnTo>
                  <a:lnTo>
                    <a:pt x="88" y="147"/>
                  </a:lnTo>
                  <a:lnTo>
                    <a:pt x="88" y="220"/>
                  </a:lnTo>
                  <a:close/>
                  <a:moveTo>
                    <a:pt x="132" y="132"/>
                  </a:moveTo>
                  <a:lnTo>
                    <a:pt x="132" y="235"/>
                  </a:lnTo>
                  <a:lnTo>
                    <a:pt x="234" y="235"/>
                  </a:lnTo>
                  <a:lnTo>
                    <a:pt x="234" y="132"/>
                  </a:lnTo>
                  <a:lnTo>
                    <a:pt x="132" y="132"/>
                  </a:lnTo>
                  <a:close/>
                  <a:moveTo>
                    <a:pt x="220" y="220"/>
                  </a:moveTo>
                  <a:lnTo>
                    <a:pt x="146" y="220"/>
                  </a:lnTo>
                  <a:lnTo>
                    <a:pt x="146" y="147"/>
                  </a:lnTo>
                  <a:lnTo>
                    <a:pt x="220" y="147"/>
                  </a:lnTo>
                  <a:lnTo>
                    <a:pt x="220" y="220"/>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181" name="Freeform 55">
              <a:extLst>
                <a:ext uri="{FF2B5EF4-FFF2-40B4-BE49-F238E27FC236}">
                  <a16:creationId xmlns:a16="http://schemas.microsoft.com/office/drawing/2014/main" id="{62E5E6C4-9909-483A-BCE0-C471D6452580}"/>
                </a:ext>
              </a:extLst>
            </p:cNvPr>
            <p:cNvSpPr>
              <a:spLocks noChangeAspect="1" noEditPoints="1"/>
            </p:cNvSpPr>
            <p:nvPr/>
          </p:nvSpPr>
          <p:spPr bwMode="auto">
            <a:xfrm>
              <a:off x="6579755" y="4888778"/>
              <a:ext cx="249478" cy="249476"/>
            </a:xfrm>
            <a:custGeom>
              <a:avLst/>
              <a:gdLst>
                <a:gd name="T0" fmla="*/ 175 w 200"/>
                <a:gd name="T1" fmla="*/ 188 h 200"/>
                <a:gd name="T2" fmla="*/ 175 w 200"/>
                <a:gd name="T3" fmla="*/ 50 h 200"/>
                <a:gd name="T4" fmla="*/ 162 w 200"/>
                <a:gd name="T5" fmla="*/ 38 h 200"/>
                <a:gd name="T6" fmla="*/ 137 w 200"/>
                <a:gd name="T7" fmla="*/ 38 h 200"/>
                <a:gd name="T8" fmla="*/ 137 w 200"/>
                <a:gd name="T9" fmla="*/ 13 h 200"/>
                <a:gd name="T10" fmla="*/ 125 w 200"/>
                <a:gd name="T11" fmla="*/ 0 h 200"/>
                <a:gd name="T12" fmla="*/ 37 w 200"/>
                <a:gd name="T13" fmla="*/ 0 h 200"/>
                <a:gd name="T14" fmla="*/ 25 w 200"/>
                <a:gd name="T15" fmla="*/ 13 h 200"/>
                <a:gd name="T16" fmla="*/ 25 w 200"/>
                <a:gd name="T17" fmla="*/ 188 h 200"/>
                <a:gd name="T18" fmla="*/ 0 w 200"/>
                <a:gd name="T19" fmla="*/ 188 h 200"/>
                <a:gd name="T20" fmla="*/ 0 w 200"/>
                <a:gd name="T21" fmla="*/ 200 h 200"/>
                <a:gd name="T22" fmla="*/ 200 w 200"/>
                <a:gd name="T23" fmla="*/ 200 h 200"/>
                <a:gd name="T24" fmla="*/ 200 w 200"/>
                <a:gd name="T25" fmla="*/ 188 h 200"/>
                <a:gd name="T26" fmla="*/ 175 w 200"/>
                <a:gd name="T27" fmla="*/ 188 h 200"/>
                <a:gd name="T28" fmla="*/ 162 w 200"/>
                <a:gd name="T29" fmla="*/ 188 h 200"/>
                <a:gd name="T30" fmla="*/ 37 w 200"/>
                <a:gd name="T31" fmla="*/ 188 h 200"/>
                <a:gd name="T32" fmla="*/ 37 w 200"/>
                <a:gd name="T33" fmla="*/ 13 h 200"/>
                <a:gd name="T34" fmla="*/ 125 w 200"/>
                <a:gd name="T35" fmla="*/ 13 h 200"/>
                <a:gd name="T36" fmla="*/ 125 w 200"/>
                <a:gd name="T37" fmla="*/ 38 h 200"/>
                <a:gd name="T38" fmla="*/ 125 w 200"/>
                <a:gd name="T39" fmla="*/ 50 h 200"/>
                <a:gd name="T40" fmla="*/ 137 w 200"/>
                <a:gd name="T41" fmla="*/ 50 h 200"/>
                <a:gd name="T42" fmla="*/ 162 w 200"/>
                <a:gd name="T43" fmla="*/ 50 h 200"/>
                <a:gd name="T44" fmla="*/ 162 w 200"/>
                <a:gd name="T45" fmla="*/ 188 h 200"/>
                <a:gd name="T46" fmla="*/ 56 w 200"/>
                <a:gd name="T47" fmla="*/ 144 h 200"/>
                <a:gd name="T48" fmla="*/ 69 w 200"/>
                <a:gd name="T49" fmla="*/ 144 h 200"/>
                <a:gd name="T50" fmla="*/ 69 w 200"/>
                <a:gd name="T51" fmla="*/ 132 h 200"/>
                <a:gd name="T52" fmla="*/ 56 w 200"/>
                <a:gd name="T53" fmla="*/ 132 h 200"/>
                <a:gd name="T54" fmla="*/ 56 w 200"/>
                <a:gd name="T55" fmla="*/ 144 h 200"/>
                <a:gd name="T56" fmla="*/ 56 w 200"/>
                <a:gd name="T57" fmla="*/ 94 h 200"/>
                <a:gd name="T58" fmla="*/ 69 w 200"/>
                <a:gd name="T59" fmla="*/ 94 h 200"/>
                <a:gd name="T60" fmla="*/ 69 w 200"/>
                <a:gd name="T61" fmla="*/ 82 h 200"/>
                <a:gd name="T62" fmla="*/ 56 w 200"/>
                <a:gd name="T63" fmla="*/ 82 h 200"/>
                <a:gd name="T64" fmla="*/ 56 w 200"/>
                <a:gd name="T65" fmla="*/ 94 h 200"/>
                <a:gd name="T66" fmla="*/ 56 w 200"/>
                <a:gd name="T67" fmla="*/ 44 h 200"/>
                <a:gd name="T68" fmla="*/ 69 w 200"/>
                <a:gd name="T69" fmla="*/ 44 h 200"/>
                <a:gd name="T70" fmla="*/ 69 w 200"/>
                <a:gd name="T71" fmla="*/ 32 h 200"/>
                <a:gd name="T72" fmla="*/ 56 w 200"/>
                <a:gd name="T73" fmla="*/ 32 h 200"/>
                <a:gd name="T74" fmla="*/ 56 w 200"/>
                <a:gd name="T75" fmla="*/ 44 h 200"/>
                <a:gd name="T76" fmla="*/ 94 w 200"/>
                <a:gd name="T77" fmla="*/ 157 h 200"/>
                <a:gd name="T78" fmla="*/ 106 w 200"/>
                <a:gd name="T79" fmla="*/ 157 h 200"/>
                <a:gd name="T80" fmla="*/ 106 w 200"/>
                <a:gd name="T81" fmla="*/ 132 h 200"/>
                <a:gd name="T82" fmla="*/ 94 w 200"/>
                <a:gd name="T83" fmla="*/ 132 h 200"/>
                <a:gd name="T84" fmla="*/ 94 w 200"/>
                <a:gd name="T85" fmla="*/ 157 h 200"/>
                <a:gd name="T86" fmla="*/ 94 w 200"/>
                <a:gd name="T87" fmla="*/ 94 h 200"/>
                <a:gd name="T88" fmla="*/ 106 w 200"/>
                <a:gd name="T89" fmla="*/ 94 h 200"/>
                <a:gd name="T90" fmla="*/ 106 w 200"/>
                <a:gd name="T91" fmla="*/ 82 h 200"/>
                <a:gd name="T92" fmla="*/ 94 w 200"/>
                <a:gd name="T93" fmla="*/ 82 h 200"/>
                <a:gd name="T94" fmla="*/ 94 w 200"/>
                <a:gd name="T95" fmla="*/ 94 h 200"/>
                <a:gd name="T96" fmla="*/ 94 w 200"/>
                <a:gd name="T97" fmla="*/ 44 h 200"/>
                <a:gd name="T98" fmla="*/ 106 w 200"/>
                <a:gd name="T99" fmla="*/ 44 h 200"/>
                <a:gd name="T100" fmla="*/ 106 w 200"/>
                <a:gd name="T101" fmla="*/ 32 h 200"/>
                <a:gd name="T102" fmla="*/ 94 w 200"/>
                <a:gd name="T103" fmla="*/ 32 h 200"/>
                <a:gd name="T104" fmla="*/ 94 w 200"/>
                <a:gd name="T105" fmla="*/ 44 h 200"/>
                <a:gd name="T106" fmla="*/ 131 w 200"/>
                <a:gd name="T107" fmla="*/ 144 h 200"/>
                <a:gd name="T108" fmla="*/ 144 w 200"/>
                <a:gd name="T109" fmla="*/ 144 h 200"/>
                <a:gd name="T110" fmla="*/ 144 w 200"/>
                <a:gd name="T111" fmla="*/ 132 h 200"/>
                <a:gd name="T112" fmla="*/ 131 w 200"/>
                <a:gd name="T113" fmla="*/ 132 h 200"/>
                <a:gd name="T114" fmla="*/ 131 w 200"/>
                <a:gd name="T115" fmla="*/ 144 h 200"/>
                <a:gd name="T116" fmla="*/ 131 w 200"/>
                <a:gd name="T117" fmla="*/ 94 h 200"/>
                <a:gd name="T118" fmla="*/ 144 w 200"/>
                <a:gd name="T119" fmla="*/ 94 h 200"/>
                <a:gd name="T120" fmla="*/ 144 w 200"/>
                <a:gd name="T121" fmla="*/ 82 h 200"/>
                <a:gd name="T122" fmla="*/ 131 w 200"/>
                <a:gd name="T123" fmla="*/ 82 h 200"/>
                <a:gd name="T124" fmla="*/ 131 w 200"/>
                <a:gd name="T125" fmla="*/ 9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 h="200">
                  <a:moveTo>
                    <a:pt x="175" y="188"/>
                  </a:moveTo>
                  <a:cubicBezTo>
                    <a:pt x="175" y="50"/>
                    <a:pt x="175" y="50"/>
                    <a:pt x="175" y="50"/>
                  </a:cubicBezTo>
                  <a:cubicBezTo>
                    <a:pt x="175" y="44"/>
                    <a:pt x="169" y="38"/>
                    <a:pt x="162" y="38"/>
                  </a:cubicBezTo>
                  <a:cubicBezTo>
                    <a:pt x="137" y="38"/>
                    <a:pt x="137" y="38"/>
                    <a:pt x="137" y="38"/>
                  </a:cubicBezTo>
                  <a:cubicBezTo>
                    <a:pt x="137" y="13"/>
                    <a:pt x="137" y="13"/>
                    <a:pt x="137" y="13"/>
                  </a:cubicBezTo>
                  <a:cubicBezTo>
                    <a:pt x="137" y="6"/>
                    <a:pt x="132" y="0"/>
                    <a:pt x="125" y="0"/>
                  </a:cubicBezTo>
                  <a:cubicBezTo>
                    <a:pt x="37" y="0"/>
                    <a:pt x="37" y="0"/>
                    <a:pt x="37" y="0"/>
                  </a:cubicBezTo>
                  <a:cubicBezTo>
                    <a:pt x="31" y="0"/>
                    <a:pt x="25" y="6"/>
                    <a:pt x="25" y="13"/>
                  </a:cubicBezTo>
                  <a:cubicBezTo>
                    <a:pt x="25" y="188"/>
                    <a:pt x="25" y="188"/>
                    <a:pt x="25" y="188"/>
                  </a:cubicBezTo>
                  <a:cubicBezTo>
                    <a:pt x="0" y="188"/>
                    <a:pt x="0" y="188"/>
                    <a:pt x="0" y="188"/>
                  </a:cubicBezTo>
                  <a:cubicBezTo>
                    <a:pt x="0" y="200"/>
                    <a:pt x="0" y="200"/>
                    <a:pt x="0" y="200"/>
                  </a:cubicBezTo>
                  <a:cubicBezTo>
                    <a:pt x="200" y="200"/>
                    <a:pt x="200" y="200"/>
                    <a:pt x="200" y="200"/>
                  </a:cubicBezTo>
                  <a:cubicBezTo>
                    <a:pt x="200" y="188"/>
                    <a:pt x="200" y="188"/>
                    <a:pt x="200" y="188"/>
                  </a:cubicBezTo>
                  <a:lnTo>
                    <a:pt x="175" y="188"/>
                  </a:lnTo>
                  <a:close/>
                  <a:moveTo>
                    <a:pt x="162" y="188"/>
                  </a:moveTo>
                  <a:cubicBezTo>
                    <a:pt x="37" y="188"/>
                    <a:pt x="37" y="188"/>
                    <a:pt x="37" y="188"/>
                  </a:cubicBezTo>
                  <a:cubicBezTo>
                    <a:pt x="37" y="13"/>
                    <a:pt x="37" y="13"/>
                    <a:pt x="37" y="13"/>
                  </a:cubicBezTo>
                  <a:cubicBezTo>
                    <a:pt x="125" y="13"/>
                    <a:pt x="125" y="13"/>
                    <a:pt x="125" y="13"/>
                  </a:cubicBezTo>
                  <a:cubicBezTo>
                    <a:pt x="125" y="38"/>
                    <a:pt x="125" y="38"/>
                    <a:pt x="125" y="38"/>
                  </a:cubicBezTo>
                  <a:cubicBezTo>
                    <a:pt x="125" y="50"/>
                    <a:pt x="125" y="50"/>
                    <a:pt x="125" y="50"/>
                  </a:cubicBezTo>
                  <a:cubicBezTo>
                    <a:pt x="137" y="50"/>
                    <a:pt x="137" y="50"/>
                    <a:pt x="137" y="50"/>
                  </a:cubicBezTo>
                  <a:cubicBezTo>
                    <a:pt x="162" y="50"/>
                    <a:pt x="162" y="50"/>
                    <a:pt x="162" y="50"/>
                  </a:cubicBezTo>
                  <a:lnTo>
                    <a:pt x="162" y="188"/>
                  </a:lnTo>
                  <a:close/>
                  <a:moveTo>
                    <a:pt x="56" y="144"/>
                  </a:moveTo>
                  <a:cubicBezTo>
                    <a:pt x="69" y="144"/>
                    <a:pt x="69" y="144"/>
                    <a:pt x="69" y="144"/>
                  </a:cubicBezTo>
                  <a:cubicBezTo>
                    <a:pt x="69" y="132"/>
                    <a:pt x="69" y="132"/>
                    <a:pt x="69" y="132"/>
                  </a:cubicBezTo>
                  <a:cubicBezTo>
                    <a:pt x="56" y="132"/>
                    <a:pt x="56" y="132"/>
                    <a:pt x="56" y="132"/>
                  </a:cubicBezTo>
                  <a:lnTo>
                    <a:pt x="56" y="144"/>
                  </a:lnTo>
                  <a:close/>
                  <a:moveTo>
                    <a:pt x="56" y="94"/>
                  </a:moveTo>
                  <a:cubicBezTo>
                    <a:pt x="69" y="94"/>
                    <a:pt x="69" y="94"/>
                    <a:pt x="69" y="94"/>
                  </a:cubicBezTo>
                  <a:cubicBezTo>
                    <a:pt x="69" y="82"/>
                    <a:pt x="69" y="82"/>
                    <a:pt x="69" y="82"/>
                  </a:cubicBezTo>
                  <a:cubicBezTo>
                    <a:pt x="56" y="82"/>
                    <a:pt x="56" y="82"/>
                    <a:pt x="56" y="82"/>
                  </a:cubicBezTo>
                  <a:lnTo>
                    <a:pt x="56" y="94"/>
                  </a:lnTo>
                  <a:close/>
                  <a:moveTo>
                    <a:pt x="56" y="44"/>
                  </a:moveTo>
                  <a:cubicBezTo>
                    <a:pt x="69" y="44"/>
                    <a:pt x="69" y="44"/>
                    <a:pt x="69" y="44"/>
                  </a:cubicBezTo>
                  <a:cubicBezTo>
                    <a:pt x="69" y="32"/>
                    <a:pt x="69" y="32"/>
                    <a:pt x="69" y="32"/>
                  </a:cubicBezTo>
                  <a:cubicBezTo>
                    <a:pt x="56" y="32"/>
                    <a:pt x="56" y="32"/>
                    <a:pt x="56" y="32"/>
                  </a:cubicBezTo>
                  <a:lnTo>
                    <a:pt x="56" y="44"/>
                  </a:lnTo>
                  <a:close/>
                  <a:moveTo>
                    <a:pt x="94" y="157"/>
                  </a:moveTo>
                  <a:cubicBezTo>
                    <a:pt x="106" y="157"/>
                    <a:pt x="106" y="157"/>
                    <a:pt x="106" y="157"/>
                  </a:cubicBezTo>
                  <a:cubicBezTo>
                    <a:pt x="106" y="132"/>
                    <a:pt x="106" y="132"/>
                    <a:pt x="106" y="132"/>
                  </a:cubicBezTo>
                  <a:cubicBezTo>
                    <a:pt x="94" y="132"/>
                    <a:pt x="94" y="132"/>
                    <a:pt x="94" y="132"/>
                  </a:cubicBezTo>
                  <a:lnTo>
                    <a:pt x="94" y="157"/>
                  </a:lnTo>
                  <a:close/>
                  <a:moveTo>
                    <a:pt x="94" y="94"/>
                  </a:moveTo>
                  <a:cubicBezTo>
                    <a:pt x="106" y="94"/>
                    <a:pt x="106" y="94"/>
                    <a:pt x="106" y="94"/>
                  </a:cubicBezTo>
                  <a:cubicBezTo>
                    <a:pt x="106" y="82"/>
                    <a:pt x="106" y="82"/>
                    <a:pt x="106" y="82"/>
                  </a:cubicBezTo>
                  <a:cubicBezTo>
                    <a:pt x="94" y="82"/>
                    <a:pt x="94" y="82"/>
                    <a:pt x="94" y="82"/>
                  </a:cubicBezTo>
                  <a:lnTo>
                    <a:pt x="94" y="94"/>
                  </a:lnTo>
                  <a:close/>
                  <a:moveTo>
                    <a:pt x="94" y="44"/>
                  </a:moveTo>
                  <a:cubicBezTo>
                    <a:pt x="106" y="44"/>
                    <a:pt x="106" y="44"/>
                    <a:pt x="106" y="44"/>
                  </a:cubicBezTo>
                  <a:cubicBezTo>
                    <a:pt x="106" y="32"/>
                    <a:pt x="106" y="32"/>
                    <a:pt x="106" y="32"/>
                  </a:cubicBezTo>
                  <a:cubicBezTo>
                    <a:pt x="94" y="32"/>
                    <a:pt x="94" y="32"/>
                    <a:pt x="94" y="32"/>
                  </a:cubicBezTo>
                  <a:lnTo>
                    <a:pt x="94" y="44"/>
                  </a:lnTo>
                  <a:close/>
                  <a:moveTo>
                    <a:pt x="131" y="144"/>
                  </a:moveTo>
                  <a:cubicBezTo>
                    <a:pt x="144" y="144"/>
                    <a:pt x="144" y="144"/>
                    <a:pt x="144" y="144"/>
                  </a:cubicBezTo>
                  <a:cubicBezTo>
                    <a:pt x="144" y="132"/>
                    <a:pt x="144" y="132"/>
                    <a:pt x="144" y="132"/>
                  </a:cubicBezTo>
                  <a:cubicBezTo>
                    <a:pt x="131" y="132"/>
                    <a:pt x="131" y="132"/>
                    <a:pt x="131" y="132"/>
                  </a:cubicBezTo>
                  <a:lnTo>
                    <a:pt x="131" y="144"/>
                  </a:lnTo>
                  <a:close/>
                  <a:moveTo>
                    <a:pt x="131" y="94"/>
                  </a:moveTo>
                  <a:cubicBezTo>
                    <a:pt x="144" y="94"/>
                    <a:pt x="144" y="94"/>
                    <a:pt x="144" y="94"/>
                  </a:cubicBezTo>
                  <a:cubicBezTo>
                    <a:pt x="144" y="82"/>
                    <a:pt x="144" y="82"/>
                    <a:pt x="144" y="82"/>
                  </a:cubicBezTo>
                  <a:cubicBezTo>
                    <a:pt x="131" y="82"/>
                    <a:pt x="131" y="82"/>
                    <a:pt x="131" y="82"/>
                  </a:cubicBezTo>
                  <a:lnTo>
                    <a:pt x="131" y="94"/>
                  </a:lnTo>
                  <a:close/>
                </a:path>
              </a:pathLst>
            </a:custGeom>
            <a:solidFill>
              <a:schemeClr val="bg1"/>
            </a:solidFill>
            <a:ln>
              <a:noFill/>
            </a:ln>
          </p:spPr>
          <p:txBody>
            <a:bodyPr vert="horz" wrap="square" lIns="78191" tIns="39096" rIns="78191" bIns="39096" numCol="1" rtlCol="0" anchor="t" anchorCtr="0" compatLnSpc="1">
              <a:prstTxWarp prst="textNoShape">
                <a:avLst/>
              </a:prstTxWarp>
            </a:bodyPr>
            <a:lstStyle/>
            <a:p>
              <a:pPr rtl="0"/>
              <a:endParaRPr lang="en-US" sz="800">
                <a:latin typeface="arial" panose="020B0604020202020204" pitchFamily="34" charset="0"/>
              </a:endParaRPr>
            </a:p>
          </p:txBody>
        </p:sp>
        <p:grpSp>
          <p:nvGrpSpPr>
            <p:cNvPr id="182" name="Group 181">
              <a:extLst>
                <a:ext uri="{FF2B5EF4-FFF2-40B4-BE49-F238E27FC236}">
                  <a16:creationId xmlns:a16="http://schemas.microsoft.com/office/drawing/2014/main" id="{2950AD93-AA8F-4B09-B03F-A17156023A9E}"/>
                </a:ext>
              </a:extLst>
            </p:cNvPr>
            <p:cNvGrpSpPr/>
            <p:nvPr/>
          </p:nvGrpSpPr>
          <p:grpSpPr>
            <a:xfrm>
              <a:off x="9706879" y="4891963"/>
              <a:ext cx="263278" cy="243106"/>
              <a:chOff x="8028937" y="14895118"/>
              <a:chExt cx="390311" cy="360408"/>
            </a:xfrm>
            <a:solidFill>
              <a:schemeClr val="bg1"/>
            </a:solidFill>
          </p:grpSpPr>
          <p:sp>
            <p:nvSpPr>
              <p:cNvPr id="184" name="Freeform 343">
                <a:extLst>
                  <a:ext uri="{FF2B5EF4-FFF2-40B4-BE49-F238E27FC236}">
                    <a16:creationId xmlns:a16="http://schemas.microsoft.com/office/drawing/2014/main" id="{85F7CB4B-7D8E-4FD8-A99F-BAD223180A3A}"/>
                  </a:ext>
                </a:extLst>
              </p:cNvPr>
              <p:cNvSpPr>
                <a:spLocks noEditPoints="1"/>
              </p:cNvSpPr>
              <p:nvPr/>
            </p:nvSpPr>
            <p:spPr bwMode="auto">
              <a:xfrm>
                <a:off x="8028937" y="15071387"/>
                <a:ext cx="390311" cy="184139"/>
              </a:xfrm>
              <a:custGeom>
                <a:avLst/>
                <a:gdLst>
                  <a:gd name="T0" fmla="*/ 304 w 305"/>
                  <a:gd name="T1" fmla="*/ 80 h 143"/>
                  <a:gd name="T2" fmla="*/ 298 w 305"/>
                  <a:gd name="T3" fmla="*/ 59 h 143"/>
                  <a:gd name="T4" fmla="*/ 298 w 305"/>
                  <a:gd name="T5" fmla="*/ 58 h 143"/>
                  <a:gd name="T6" fmla="*/ 297 w 305"/>
                  <a:gd name="T7" fmla="*/ 57 h 143"/>
                  <a:gd name="T8" fmla="*/ 209 w 305"/>
                  <a:gd name="T9" fmla="*/ 62 h 143"/>
                  <a:gd name="T10" fmla="*/ 193 w 305"/>
                  <a:gd name="T11" fmla="*/ 45 h 143"/>
                  <a:gd name="T12" fmla="*/ 107 w 305"/>
                  <a:gd name="T13" fmla="*/ 35 h 143"/>
                  <a:gd name="T14" fmla="*/ 94 w 305"/>
                  <a:gd name="T15" fmla="*/ 25 h 143"/>
                  <a:gd name="T16" fmla="*/ 0 w 305"/>
                  <a:gd name="T17" fmla="*/ 0 h 143"/>
                  <a:gd name="T18" fmla="*/ 0 w 305"/>
                  <a:gd name="T19" fmla="*/ 116 h 143"/>
                  <a:gd name="T20" fmla="*/ 8 w 305"/>
                  <a:gd name="T21" fmla="*/ 119 h 143"/>
                  <a:gd name="T22" fmla="*/ 80 w 305"/>
                  <a:gd name="T23" fmla="*/ 141 h 143"/>
                  <a:gd name="T24" fmla="*/ 93 w 305"/>
                  <a:gd name="T25" fmla="*/ 143 h 143"/>
                  <a:gd name="T26" fmla="*/ 100 w 305"/>
                  <a:gd name="T27" fmla="*/ 143 h 143"/>
                  <a:gd name="T28" fmla="*/ 129 w 305"/>
                  <a:gd name="T29" fmla="*/ 142 h 143"/>
                  <a:gd name="T30" fmla="*/ 171 w 305"/>
                  <a:gd name="T31" fmla="*/ 141 h 143"/>
                  <a:gd name="T32" fmla="*/ 172 w 305"/>
                  <a:gd name="T33" fmla="*/ 141 h 143"/>
                  <a:gd name="T34" fmla="*/ 291 w 305"/>
                  <a:gd name="T35" fmla="*/ 101 h 143"/>
                  <a:gd name="T36" fmla="*/ 304 w 305"/>
                  <a:gd name="T37" fmla="*/ 80 h 143"/>
                  <a:gd name="T38" fmla="*/ 21 w 305"/>
                  <a:gd name="T39" fmla="*/ 27 h 143"/>
                  <a:gd name="T40" fmla="*/ 84 w 305"/>
                  <a:gd name="T41" fmla="*/ 44 h 143"/>
                  <a:gd name="T42" fmla="*/ 99 w 305"/>
                  <a:gd name="T43" fmla="*/ 55 h 143"/>
                  <a:gd name="T44" fmla="*/ 188 w 305"/>
                  <a:gd name="T45" fmla="*/ 66 h 143"/>
                  <a:gd name="T46" fmla="*/ 188 w 305"/>
                  <a:gd name="T47" fmla="*/ 79 h 143"/>
                  <a:gd name="T48" fmla="*/ 93 w 305"/>
                  <a:gd name="T49" fmla="*/ 79 h 143"/>
                  <a:gd name="T50" fmla="*/ 93 w 305"/>
                  <a:gd name="T51" fmla="*/ 100 h 143"/>
                  <a:gd name="T52" fmla="*/ 188 w 305"/>
                  <a:gd name="T53" fmla="*/ 100 h 143"/>
                  <a:gd name="T54" fmla="*/ 208 w 305"/>
                  <a:gd name="T55" fmla="*/ 83 h 143"/>
                  <a:gd name="T56" fmla="*/ 281 w 305"/>
                  <a:gd name="T57" fmla="*/ 76 h 143"/>
                  <a:gd name="T58" fmla="*/ 282 w 305"/>
                  <a:gd name="T59" fmla="*/ 82 h 143"/>
                  <a:gd name="T60" fmla="*/ 169 w 305"/>
                  <a:gd name="T61" fmla="*/ 120 h 143"/>
                  <a:gd name="T62" fmla="*/ 89 w 305"/>
                  <a:gd name="T63" fmla="*/ 122 h 143"/>
                  <a:gd name="T64" fmla="*/ 21 w 305"/>
                  <a:gd name="T65" fmla="*/ 101 h 143"/>
                  <a:gd name="T66" fmla="*/ 21 w 305"/>
                  <a:gd name="T67"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43">
                    <a:moveTo>
                      <a:pt x="304" y="80"/>
                    </a:moveTo>
                    <a:cubicBezTo>
                      <a:pt x="301" y="66"/>
                      <a:pt x="298" y="59"/>
                      <a:pt x="298" y="59"/>
                    </a:cubicBezTo>
                    <a:cubicBezTo>
                      <a:pt x="298" y="58"/>
                      <a:pt x="298" y="58"/>
                      <a:pt x="298" y="58"/>
                    </a:cubicBezTo>
                    <a:cubicBezTo>
                      <a:pt x="297" y="57"/>
                      <a:pt x="297" y="57"/>
                      <a:pt x="297" y="57"/>
                    </a:cubicBezTo>
                    <a:cubicBezTo>
                      <a:pt x="293" y="53"/>
                      <a:pt x="293" y="53"/>
                      <a:pt x="209" y="62"/>
                    </a:cubicBezTo>
                    <a:cubicBezTo>
                      <a:pt x="208" y="53"/>
                      <a:pt x="202" y="46"/>
                      <a:pt x="193" y="45"/>
                    </a:cubicBezTo>
                    <a:cubicBezTo>
                      <a:pt x="107" y="35"/>
                      <a:pt x="107" y="35"/>
                      <a:pt x="107" y="35"/>
                    </a:cubicBezTo>
                    <a:cubicBezTo>
                      <a:pt x="94" y="25"/>
                      <a:pt x="94" y="25"/>
                      <a:pt x="94" y="25"/>
                    </a:cubicBezTo>
                    <a:cubicBezTo>
                      <a:pt x="0" y="0"/>
                      <a:pt x="0" y="0"/>
                      <a:pt x="0" y="0"/>
                    </a:cubicBezTo>
                    <a:cubicBezTo>
                      <a:pt x="0" y="116"/>
                      <a:pt x="0" y="116"/>
                      <a:pt x="0" y="116"/>
                    </a:cubicBezTo>
                    <a:cubicBezTo>
                      <a:pt x="8" y="119"/>
                      <a:pt x="8" y="119"/>
                      <a:pt x="8" y="119"/>
                    </a:cubicBezTo>
                    <a:cubicBezTo>
                      <a:pt x="31" y="126"/>
                      <a:pt x="69" y="137"/>
                      <a:pt x="80" y="141"/>
                    </a:cubicBezTo>
                    <a:cubicBezTo>
                      <a:pt x="83" y="143"/>
                      <a:pt x="87" y="143"/>
                      <a:pt x="93" y="143"/>
                    </a:cubicBezTo>
                    <a:cubicBezTo>
                      <a:pt x="95" y="143"/>
                      <a:pt x="97" y="143"/>
                      <a:pt x="100" y="143"/>
                    </a:cubicBezTo>
                    <a:cubicBezTo>
                      <a:pt x="108" y="143"/>
                      <a:pt x="118" y="143"/>
                      <a:pt x="129" y="142"/>
                    </a:cubicBezTo>
                    <a:cubicBezTo>
                      <a:pt x="150" y="142"/>
                      <a:pt x="171" y="141"/>
                      <a:pt x="171" y="141"/>
                    </a:cubicBezTo>
                    <a:cubicBezTo>
                      <a:pt x="172" y="141"/>
                      <a:pt x="172" y="141"/>
                      <a:pt x="172" y="141"/>
                    </a:cubicBezTo>
                    <a:cubicBezTo>
                      <a:pt x="291" y="101"/>
                      <a:pt x="291" y="101"/>
                      <a:pt x="291" y="101"/>
                    </a:cubicBezTo>
                    <a:cubicBezTo>
                      <a:pt x="300" y="98"/>
                      <a:pt x="305" y="89"/>
                      <a:pt x="304" y="80"/>
                    </a:cubicBezTo>
                    <a:close/>
                    <a:moveTo>
                      <a:pt x="21" y="27"/>
                    </a:moveTo>
                    <a:cubicBezTo>
                      <a:pt x="84" y="44"/>
                      <a:pt x="84" y="44"/>
                      <a:pt x="84" y="44"/>
                    </a:cubicBezTo>
                    <a:cubicBezTo>
                      <a:pt x="99" y="55"/>
                      <a:pt x="99" y="55"/>
                      <a:pt x="99" y="55"/>
                    </a:cubicBezTo>
                    <a:cubicBezTo>
                      <a:pt x="188" y="66"/>
                      <a:pt x="188" y="66"/>
                      <a:pt x="188" y="66"/>
                    </a:cubicBezTo>
                    <a:cubicBezTo>
                      <a:pt x="188" y="79"/>
                      <a:pt x="188" y="79"/>
                      <a:pt x="188" y="79"/>
                    </a:cubicBezTo>
                    <a:cubicBezTo>
                      <a:pt x="93" y="79"/>
                      <a:pt x="93" y="79"/>
                      <a:pt x="93" y="79"/>
                    </a:cubicBezTo>
                    <a:cubicBezTo>
                      <a:pt x="93" y="100"/>
                      <a:pt x="93" y="100"/>
                      <a:pt x="93" y="100"/>
                    </a:cubicBezTo>
                    <a:cubicBezTo>
                      <a:pt x="188" y="100"/>
                      <a:pt x="188" y="100"/>
                      <a:pt x="188" y="100"/>
                    </a:cubicBezTo>
                    <a:cubicBezTo>
                      <a:pt x="198" y="100"/>
                      <a:pt x="207" y="93"/>
                      <a:pt x="208" y="83"/>
                    </a:cubicBezTo>
                    <a:cubicBezTo>
                      <a:pt x="233" y="81"/>
                      <a:pt x="266" y="77"/>
                      <a:pt x="281" y="76"/>
                    </a:cubicBezTo>
                    <a:cubicBezTo>
                      <a:pt x="282" y="78"/>
                      <a:pt x="282" y="80"/>
                      <a:pt x="282" y="82"/>
                    </a:cubicBezTo>
                    <a:cubicBezTo>
                      <a:pt x="169" y="120"/>
                      <a:pt x="169" y="120"/>
                      <a:pt x="169" y="120"/>
                    </a:cubicBezTo>
                    <a:cubicBezTo>
                      <a:pt x="140" y="121"/>
                      <a:pt x="97" y="122"/>
                      <a:pt x="89" y="122"/>
                    </a:cubicBezTo>
                    <a:cubicBezTo>
                      <a:pt x="81" y="118"/>
                      <a:pt x="64" y="113"/>
                      <a:pt x="21" y="101"/>
                    </a:cubicBezTo>
                    <a:lnTo>
                      <a:pt x="2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186" name="Freeform 344">
                <a:extLst>
                  <a:ext uri="{FF2B5EF4-FFF2-40B4-BE49-F238E27FC236}">
                    <a16:creationId xmlns:a16="http://schemas.microsoft.com/office/drawing/2014/main" id="{EF91D2DA-8929-4B20-8902-F88E7BCCB497}"/>
                  </a:ext>
                </a:extLst>
              </p:cNvPr>
              <p:cNvSpPr>
                <a:spLocks noEditPoints="1"/>
              </p:cNvSpPr>
              <p:nvPr/>
            </p:nvSpPr>
            <p:spPr bwMode="auto">
              <a:xfrm>
                <a:off x="8183173" y="14932890"/>
                <a:ext cx="99152" cy="99152"/>
              </a:xfrm>
              <a:custGeom>
                <a:avLst/>
                <a:gdLst>
                  <a:gd name="T0" fmla="*/ 39 w 78"/>
                  <a:gd name="T1" fmla="*/ 78 h 78"/>
                  <a:gd name="T2" fmla="*/ 12 w 78"/>
                  <a:gd name="T3" fmla="*/ 66 h 78"/>
                  <a:gd name="T4" fmla="*/ 0 w 78"/>
                  <a:gd name="T5" fmla="*/ 39 h 78"/>
                  <a:gd name="T6" fmla="*/ 11 w 78"/>
                  <a:gd name="T7" fmla="*/ 11 h 78"/>
                  <a:gd name="T8" fmla="*/ 39 w 78"/>
                  <a:gd name="T9" fmla="*/ 0 h 78"/>
                  <a:gd name="T10" fmla="*/ 66 w 78"/>
                  <a:gd name="T11" fmla="*/ 11 h 78"/>
                  <a:gd name="T12" fmla="*/ 78 w 78"/>
                  <a:gd name="T13" fmla="*/ 38 h 78"/>
                  <a:gd name="T14" fmla="*/ 78 w 78"/>
                  <a:gd name="T15" fmla="*/ 38 h 78"/>
                  <a:gd name="T16" fmla="*/ 67 w 78"/>
                  <a:gd name="T17" fmla="*/ 66 h 78"/>
                  <a:gd name="T18" fmla="*/ 39 w 78"/>
                  <a:gd name="T19" fmla="*/ 78 h 78"/>
                  <a:gd name="T20" fmla="*/ 39 w 78"/>
                  <a:gd name="T21" fmla="*/ 78 h 78"/>
                  <a:gd name="T22" fmla="*/ 39 w 78"/>
                  <a:gd name="T23" fmla="*/ 20 h 78"/>
                  <a:gd name="T24" fmla="*/ 39 w 78"/>
                  <a:gd name="T25" fmla="*/ 20 h 78"/>
                  <a:gd name="T26" fmla="*/ 25 w 78"/>
                  <a:gd name="T27" fmla="*/ 25 h 78"/>
                  <a:gd name="T28" fmla="*/ 20 w 78"/>
                  <a:gd name="T29" fmla="*/ 39 h 78"/>
                  <a:gd name="T30" fmla="*/ 26 w 78"/>
                  <a:gd name="T31" fmla="*/ 52 h 78"/>
                  <a:gd name="T32" fmla="*/ 39 w 78"/>
                  <a:gd name="T33" fmla="*/ 58 h 78"/>
                  <a:gd name="T34" fmla="*/ 52 w 78"/>
                  <a:gd name="T35" fmla="*/ 52 h 78"/>
                  <a:gd name="T36" fmla="*/ 58 w 78"/>
                  <a:gd name="T37" fmla="*/ 39 h 78"/>
                  <a:gd name="T38" fmla="*/ 58 w 78"/>
                  <a:gd name="T39" fmla="*/ 39 h 78"/>
                  <a:gd name="T40" fmla="*/ 52 w 78"/>
                  <a:gd name="T41" fmla="*/ 25 h 78"/>
                  <a:gd name="T42" fmla="*/ 39 w 78"/>
                  <a:gd name="T43"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8">
                    <a:moveTo>
                      <a:pt x="39" y="78"/>
                    </a:moveTo>
                    <a:cubicBezTo>
                      <a:pt x="29" y="78"/>
                      <a:pt x="19" y="74"/>
                      <a:pt x="12" y="66"/>
                    </a:cubicBezTo>
                    <a:cubicBezTo>
                      <a:pt x="4" y="59"/>
                      <a:pt x="0" y="49"/>
                      <a:pt x="0" y="39"/>
                    </a:cubicBezTo>
                    <a:cubicBezTo>
                      <a:pt x="0" y="29"/>
                      <a:pt x="4" y="19"/>
                      <a:pt x="11" y="11"/>
                    </a:cubicBezTo>
                    <a:cubicBezTo>
                      <a:pt x="18" y="4"/>
                      <a:pt x="28" y="0"/>
                      <a:pt x="39" y="0"/>
                    </a:cubicBezTo>
                    <a:cubicBezTo>
                      <a:pt x="49" y="0"/>
                      <a:pt x="59" y="4"/>
                      <a:pt x="66" y="11"/>
                    </a:cubicBezTo>
                    <a:cubicBezTo>
                      <a:pt x="74" y="18"/>
                      <a:pt x="78" y="28"/>
                      <a:pt x="78" y="38"/>
                    </a:cubicBezTo>
                    <a:cubicBezTo>
                      <a:pt x="78" y="38"/>
                      <a:pt x="78" y="38"/>
                      <a:pt x="78" y="38"/>
                    </a:cubicBezTo>
                    <a:cubicBezTo>
                      <a:pt x="78" y="49"/>
                      <a:pt x="74" y="59"/>
                      <a:pt x="67" y="66"/>
                    </a:cubicBezTo>
                    <a:cubicBezTo>
                      <a:pt x="59" y="73"/>
                      <a:pt x="50" y="78"/>
                      <a:pt x="39" y="78"/>
                    </a:cubicBezTo>
                    <a:cubicBezTo>
                      <a:pt x="39" y="78"/>
                      <a:pt x="39" y="78"/>
                      <a:pt x="39" y="78"/>
                    </a:cubicBezTo>
                    <a:close/>
                    <a:moveTo>
                      <a:pt x="39" y="20"/>
                    </a:moveTo>
                    <a:cubicBezTo>
                      <a:pt x="39" y="20"/>
                      <a:pt x="39" y="20"/>
                      <a:pt x="39" y="20"/>
                    </a:cubicBezTo>
                    <a:cubicBezTo>
                      <a:pt x="34" y="20"/>
                      <a:pt x="29" y="22"/>
                      <a:pt x="25" y="25"/>
                    </a:cubicBezTo>
                    <a:cubicBezTo>
                      <a:pt x="22" y="29"/>
                      <a:pt x="20" y="34"/>
                      <a:pt x="20" y="39"/>
                    </a:cubicBezTo>
                    <a:cubicBezTo>
                      <a:pt x="20" y="44"/>
                      <a:pt x="22" y="49"/>
                      <a:pt x="26" y="52"/>
                    </a:cubicBezTo>
                    <a:cubicBezTo>
                      <a:pt x="29" y="56"/>
                      <a:pt x="34" y="58"/>
                      <a:pt x="39" y="58"/>
                    </a:cubicBezTo>
                    <a:cubicBezTo>
                      <a:pt x="44" y="58"/>
                      <a:pt x="49" y="56"/>
                      <a:pt x="52" y="52"/>
                    </a:cubicBezTo>
                    <a:cubicBezTo>
                      <a:pt x="56" y="48"/>
                      <a:pt x="58" y="44"/>
                      <a:pt x="58" y="39"/>
                    </a:cubicBezTo>
                    <a:cubicBezTo>
                      <a:pt x="58" y="39"/>
                      <a:pt x="58" y="39"/>
                      <a:pt x="58" y="39"/>
                    </a:cubicBezTo>
                    <a:cubicBezTo>
                      <a:pt x="58" y="33"/>
                      <a:pt x="56" y="29"/>
                      <a:pt x="52" y="25"/>
                    </a:cubicBezTo>
                    <a:cubicBezTo>
                      <a:pt x="49" y="22"/>
                      <a:pt x="44" y="20"/>
                      <a:pt x="3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sp>
            <p:nvSpPr>
              <p:cNvPr id="189" name="Freeform 345">
                <a:extLst>
                  <a:ext uri="{FF2B5EF4-FFF2-40B4-BE49-F238E27FC236}">
                    <a16:creationId xmlns:a16="http://schemas.microsoft.com/office/drawing/2014/main" id="{2FA2D057-804B-4E25-A92B-43041DFE3C5C}"/>
                  </a:ext>
                </a:extLst>
              </p:cNvPr>
              <p:cNvSpPr>
                <a:spLocks noEditPoints="1"/>
              </p:cNvSpPr>
              <p:nvPr/>
            </p:nvSpPr>
            <p:spPr bwMode="auto">
              <a:xfrm>
                <a:off x="8079300" y="14895118"/>
                <a:ext cx="305324" cy="173122"/>
              </a:xfrm>
              <a:custGeom>
                <a:avLst/>
                <a:gdLst>
                  <a:gd name="T0" fmla="*/ 1 w 194"/>
                  <a:gd name="T1" fmla="*/ 110 h 110"/>
                  <a:gd name="T2" fmla="*/ 0 w 194"/>
                  <a:gd name="T3" fmla="*/ 2 h 110"/>
                  <a:gd name="T4" fmla="*/ 194 w 194"/>
                  <a:gd name="T5" fmla="*/ 0 h 110"/>
                  <a:gd name="T6" fmla="*/ 194 w 194"/>
                  <a:gd name="T7" fmla="*/ 108 h 110"/>
                  <a:gd name="T8" fmla="*/ 1 w 194"/>
                  <a:gd name="T9" fmla="*/ 110 h 110"/>
                  <a:gd name="T10" fmla="*/ 17 w 194"/>
                  <a:gd name="T11" fmla="*/ 18 h 110"/>
                  <a:gd name="T12" fmla="*/ 17 w 194"/>
                  <a:gd name="T13" fmla="*/ 94 h 110"/>
                  <a:gd name="T14" fmla="*/ 178 w 194"/>
                  <a:gd name="T15" fmla="*/ 92 h 110"/>
                  <a:gd name="T16" fmla="*/ 177 w 194"/>
                  <a:gd name="T17" fmla="*/ 17 h 110"/>
                  <a:gd name="T18" fmla="*/ 17 w 194"/>
                  <a:gd name="T19" fmla="*/ 1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10">
                    <a:moveTo>
                      <a:pt x="1" y="110"/>
                    </a:moveTo>
                    <a:lnTo>
                      <a:pt x="0" y="2"/>
                    </a:lnTo>
                    <a:lnTo>
                      <a:pt x="194" y="0"/>
                    </a:lnTo>
                    <a:lnTo>
                      <a:pt x="194" y="108"/>
                    </a:lnTo>
                    <a:lnTo>
                      <a:pt x="1" y="110"/>
                    </a:lnTo>
                    <a:close/>
                    <a:moveTo>
                      <a:pt x="17" y="18"/>
                    </a:moveTo>
                    <a:lnTo>
                      <a:pt x="17" y="94"/>
                    </a:lnTo>
                    <a:lnTo>
                      <a:pt x="178" y="92"/>
                    </a:lnTo>
                    <a:lnTo>
                      <a:pt x="177" y="17"/>
                    </a:lnTo>
                    <a:lnTo>
                      <a:pt x="1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latin typeface="arial" panose="020B0604020202020204" pitchFamily="34" charset="0"/>
                </a:endParaRPr>
              </a:p>
            </p:txBody>
          </p:sp>
        </p:grpSp>
        <p:cxnSp>
          <p:nvCxnSpPr>
            <p:cNvPr id="10" name="Straight Connector 9">
              <a:extLst>
                <a:ext uri="{FF2B5EF4-FFF2-40B4-BE49-F238E27FC236}">
                  <a16:creationId xmlns:a16="http://schemas.microsoft.com/office/drawing/2014/main" id="{C7EB4BB3-D9A0-47CB-8320-2550E73A5071}"/>
                </a:ext>
              </a:extLst>
            </p:cNvPr>
            <p:cNvCxnSpPr>
              <a:cxnSpLocks/>
            </p:cNvCxnSpPr>
            <p:nvPr/>
          </p:nvCxnSpPr>
          <p:spPr>
            <a:xfrm>
              <a:off x="889433" y="4838518"/>
              <a:ext cx="0" cy="34999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FFF1BCD3-5D49-4498-828B-8C07C7F0C629}"/>
                </a:ext>
              </a:extLst>
            </p:cNvPr>
            <p:cNvCxnSpPr>
              <a:cxnSpLocks/>
            </p:cNvCxnSpPr>
            <p:nvPr/>
          </p:nvCxnSpPr>
          <p:spPr>
            <a:xfrm>
              <a:off x="3830222" y="4838518"/>
              <a:ext cx="0" cy="34999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80E2EAD7-5B87-4224-A8CB-DFA9AF2B95B3}"/>
                </a:ext>
              </a:extLst>
            </p:cNvPr>
            <p:cNvCxnSpPr>
              <a:cxnSpLocks/>
            </p:cNvCxnSpPr>
            <p:nvPr/>
          </p:nvCxnSpPr>
          <p:spPr>
            <a:xfrm>
              <a:off x="6930794" y="4838518"/>
              <a:ext cx="0" cy="34999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3C635C47-0043-4D46-9E1F-17A5B38D000D}"/>
                </a:ext>
              </a:extLst>
            </p:cNvPr>
            <p:cNvCxnSpPr>
              <a:cxnSpLocks/>
            </p:cNvCxnSpPr>
            <p:nvPr/>
          </p:nvCxnSpPr>
          <p:spPr>
            <a:xfrm>
              <a:off x="10093095" y="4838518"/>
              <a:ext cx="0" cy="34999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583BB93D-4A95-49C5-98D7-09B025F34FF5}"/>
              </a:ext>
            </a:extLst>
          </p:cNvPr>
          <p:cNvGrpSpPr/>
          <p:nvPr/>
        </p:nvGrpSpPr>
        <p:grpSpPr>
          <a:xfrm>
            <a:off x="421240" y="1420180"/>
            <a:ext cx="3019618" cy="400476"/>
            <a:chOff x="421240" y="1420180"/>
            <a:chExt cx="3019618" cy="400476"/>
          </a:xfrm>
        </p:grpSpPr>
        <p:grpSp>
          <p:nvGrpSpPr>
            <p:cNvPr id="5" name="Group 4">
              <a:extLst>
                <a:ext uri="{FF2B5EF4-FFF2-40B4-BE49-F238E27FC236}">
                  <a16:creationId xmlns:a16="http://schemas.microsoft.com/office/drawing/2014/main" id="{D272CEA3-8E7E-4269-B17A-8B3B2D4BE652}"/>
                </a:ext>
              </a:extLst>
            </p:cNvPr>
            <p:cNvGrpSpPr/>
            <p:nvPr/>
          </p:nvGrpSpPr>
          <p:grpSpPr>
            <a:xfrm>
              <a:off x="421240" y="1420180"/>
              <a:ext cx="2348288" cy="175564"/>
              <a:chOff x="9068750" y="529956"/>
              <a:chExt cx="2348288" cy="175564"/>
            </a:xfrm>
          </p:grpSpPr>
          <p:sp>
            <p:nvSpPr>
              <p:cNvPr id="99" name="Rectangle 98">
                <a:extLst>
                  <a:ext uri="{FF2B5EF4-FFF2-40B4-BE49-F238E27FC236}">
                    <a16:creationId xmlns:a16="http://schemas.microsoft.com/office/drawing/2014/main" id="{1D667BB7-4E97-4448-BDFD-4AC684FFC20D}"/>
                  </a:ext>
                </a:extLst>
              </p:cNvPr>
              <p:cNvSpPr/>
              <p:nvPr/>
            </p:nvSpPr>
            <p:spPr>
              <a:xfrm>
                <a:off x="9371606" y="563877"/>
                <a:ext cx="2045432" cy="138499"/>
              </a:xfrm>
              <a:prstGeom prst="rect">
                <a:avLst/>
              </a:prstGeom>
            </p:spPr>
            <p:txBody>
              <a:bodyPr wrap="none" lIns="0" tIns="0" rIns="0" bIns="0" rtlCol="0">
                <a:spAutoFit/>
              </a:bodyPr>
              <a:lstStyle/>
              <a:p>
                <a:pPr lvl="0" rtl="0">
                  <a:spcAft>
                    <a:spcPts val="1200"/>
                  </a:spcAft>
                </a:pPr>
                <a:r>
                  <a:rPr lang="lv-lv" sz="900" dirty="0">
                    <a:latin typeface="arial" panose="020B0604020202020204" pitchFamily="34" charset="0"/>
                    <a:cs typeface="Arial" panose="020B0604020202020204" pitchFamily="34" charset="0"/>
                  </a:rPr>
                  <a:t>Kā jūs salīdzinā</a:t>
                </a:r>
                <a:r>
                  <a:rPr lang="lv-LV" sz="900" dirty="0">
                    <a:latin typeface="arial" panose="020B0604020202020204" pitchFamily="34" charset="0"/>
                    <a:cs typeface="Arial" panose="020B0604020202020204" pitchFamily="34" charset="0"/>
                  </a:rPr>
                  <a:t>t</a:t>
                </a:r>
                <a:r>
                  <a:rPr lang="lv-lv" sz="900" dirty="0">
                    <a:latin typeface="arial" panose="020B0604020202020204" pitchFamily="34" charset="0"/>
                    <a:cs typeface="Arial" panose="020B0604020202020204" pitchFamily="34" charset="0"/>
                  </a:rPr>
                  <a:t> mērķ</a:t>
                </a:r>
                <a:r>
                  <a:rPr lang="lv-LV" sz="900" dirty="0">
                    <a:latin typeface="arial" panose="020B0604020202020204" pitchFamily="34" charset="0"/>
                    <a:cs typeface="Arial" panose="020B0604020202020204" pitchFamily="34" charset="0"/>
                  </a:rPr>
                  <a:t>us ar</a:t>
                </a:r>
                <a:r>
                  <a:rPr lang="lv-lv" sz="900" dirty="0">
                    <a:latin typeface="arial" panose="020B0604020202020204" pitchFamily="34" charset="0"/>
                    <a:cs typeface="Arial" panose="020B0604020202020204" pitchFamily="34" charset="0"/>
                  </a:rPr>
                  <a:t> rezultāt</a:t>
                </a:r>
                <a:r>
                  <a:rPr lang="lv-LV" sz="900" dirty="0">
                    <a:latin typeface="arial" panose="020B0604020202020204" pitchFamily="34" charset="0"/>
                    <a:cs typeface="Arial" panose="020B0604020202020204" pitchFamily="34" charset="0"/>
                  </a:rPr>
                  <a:t>iem</a:t>
                </a:r>
                <a:r>
                  <a:rPr lang="lv-lv" sz="900" dirty="0">
                    <a:latin typeface="arial" panose="020B0604020202020204" pitchFamily="34" charset="0"/>
                    <a:cs typeface="Arial" panose="020B0604020202020204" pitchFamily="34" charset="0"/>
                  </a:rPr>
                  <a:t>?</a:t>
                </a:r>
              </a:p>
            </p:txBody>
          </p:sp>
          <p:sp>
            <p:nvSpPr>
              <p:cNvPr id="100" name="Rectangle 99">
                <a:extLst>
                  <a:ext uri="{FF2B5EF4-FFF2-40B4-BE49-F238E27FC236}">
                    <a16:creationId xmlns:a16="http://schemas.microsoft.com/office/drawing/2014/main" id="{A0D6DDEA-2852-48DC-9866-0C7FD05522B0}"/>
                  </a:ext>
                </a:extLst>
              </p:cNvPr>
              <p:cNvSpPr/>
              <p:nvPr/>
            </p:nvSpPr>
            <p:spPr>
              <a:xfrm>
                <a:off x="9068750" y="529956"/>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900" b="1">
                    <a:solidFill>
                      <a:schemeClr val="bg1"/>
                    </a:solidFill>
                    <a:latin typeface="arial" panose="020B0604020202020204" pitchFamily="34" charset="0"/>
                    <a:cs typeface="Arial" panose="020B0604020202020204" pitchFamily="34" charset="0"/>
                  </a:rPr>
                  <a:t>1</a:t>
                </a:r>
                <a:endParaRPr lang="en-GB" sz="900" b="1" dirty="0">
                  <a:solidFill>
                    <a:schemeClr val="bg1"/>
                  </a:solidFill>
                  <a:latin typeface="arial" panose="020B0604020202020204" pitchFamily="34" charset="0"/>
                  <a:cs typeface="Arial" panose="020B0604020202020204" pitchFamily="34" charset="0"/>
                </a:endParaRPr>
              </a:p>
            </p:txBody>
          </p:sp>
        </p:grpSp>
        <p:grpSp>
          <p:nvGrpSpPr>
            <p:cNvPr id="7" name="Group 6">
              <a:extLst>
                <a:ext uri="{FF2B5EF4-FFF2-40B4-BE49-F238E27FC236}">
                  <a16:creationId xmlns:a16="http://schemas.microsoft.com/office/drawing/2014/main" id="{3F8EA712-E631-4948-9181-9CA32B7C1DAF}"/>
                </a:ext>
              </a:extLst>
            </p:cNvPr>
            <p:cNvGrpSpPr/>
            <p:nvPr/>
          </p:nvGrpSpPr>
          <p:grpSpPr>
            <a:xfrm>
              <a:off x="421240" y="1645092"/>
              <a:ext cx="3019618" cy="175564"/>
              <a:chOff x="9068750" y="807695"/>
              <a:chExt cx="3019618" cy="175564"/>
            </a:xfrm>
          </p:grpSpPr>
          <p:sp>
            <p:nvSpPr>
              <p:cNvPr id="92" name="Rectangle 91">
                <a:extLst>
                  <a:ext uri="{FF2B5EF4-FFF2-40B4-BE49-F238E27FC236}">
                    <a16:creationId xmlns:a16="http://schemas.microsoft.com/office/drawing/2014/main" id="{D9ECF93B-F2B7-4F52-A492-073DC8FFBDD7}"/>
                  </a:ext>
                </a:extLst>
              </p:cNvPr>
              <p:cNvSpPr/>
              <p:nvPr/>
            </p:nvSpPr>
            <p:spPr>
              <a:xfrm>
                <a:off x="9371606" y="833922"/>
                <a:ext cx="2716762" cy="138499"/>
              </a:xfrm>
              <a:prstGeom prst="rect">
                <a:avLst/>
              </a:prstGeom>
            </p:spPr>
            <p:txBody>
              <a:bodyPr wrap="square" lIns="0" tIns="0" rIns="0" bIns="0" rtlCol="0">
                <a:spAutoFit/>
              </a:bodyPr>
              <a:lstStyle/>
              <a:p>
                <a:pPr lvl="0" rtl="0">
                  <a:spcAft>
                    <a:spcPts val="1200"/>
                  </a:spcAft>
                </a:pPr>
                <a:r>
                  <a:rPr lang="lv-lv" sz="900" dirty="0">
                    <a:latin typeface="arial" panose="020B0604020202020204" pitchFamily="34" charset="0"/>
                    <a:cs typeface="Arial" panose="020B0604020202020204" pitchFamily="34" charset="0"/>
                  </a:rPr>
                  <a:t>Vai jūs saprota</a:t>
                </a:r>
                <a:r>
                  <a:rPr lang="lv-LV" sz="900" dirty="0">
                    <a:latin typeface="arial" panose="020B0604020202020204" pitchFamily="34" charset="0"/>
                    <a:cs typeface="Arial" panose="020B0604020202020204" pitchFamily="34" charset="0"/>
                  </a:rPr>
                  <a:t>t</a:t>
                </a:r>
                <a:r>
                  <a:rPr lang="lv-lv" sz="900" dirty="0">
                    <a:latin typeface="arial" panose="020B0604020202020204" pitchFamily="34" charset="0"/>
                    <a:cs typeface="Arial" panose="020B0604020202020204" pitchFamily="34" charset="0"/>
                  </a:rPr>
                  <a:t> novirzes iemeslus (ja tādi rodas)?</a:t>
                </a:r>
              </a:p>
            </p:txBody>
          </p:sp>
          <p:sp>
            <p:nvSpPr>
              <p:cNvPr id="98" name="Rectangle 97">
                <a:extLst>
                  <a:ext uri="{FF2B5EF4-FFF2-40B4-BE49-F238E27FC236}">
                    <a16:creationId xmlns:a16="http://schemas.microsoft.com/office/drawing/2014/main" id="{E5191AFD-4FE0-491E-8803-12D33B1989D4}"/>
                  </a:ext>
                </a:extLst>
              </p:cNvPr>
              <p:cNvSpPr/>
              <p:nvPr/>
            </p:nvSpPr>
            <p:spPr>
              <a:xfrm>
                <a:off x="9068750" y="807695"/>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900" b="1">
                    <a:solidFill>
                      <a:schemeClr val="bg1"/>
                    </a:solidFill>
                    <a:latin typeface="arial" panose="020B0604020202020204" pitchFamily="34" charset="0"/>
                    <a:cs typeface="Arial" panose="020B0604020202020204" pitchFamily="34" charset="0"/>
                  </a:rPr>
                  <a:t>2</a:t>
                </a:r>
                <a:endParaRPr lang="en-GB" sz="900" b="1" dirty="0">
                  <a:solidFill>
                    <a:schemeClr val="bg1"/>
                  </a:solidFill>
                  <a:latin typeface="arial" panose="020B0604020202020204" pitchFamily="34" charset="0"/>
                  <a:cs typeface="Arial" panose="020B0604020202020204" pitchFamily="34" charset="0"/>
                </a:endParaRPr>
              </a:p>
            </p:txBody>
          </p:sp>
        </p:grpSp>
      </p:grpSp>
      <p:grpSp>
        <p:nvGrpSpPr>
          <p:cNvPr id="16" name="Group 15">
            <a:extLst>
              <a:ext uri="{FF2B5EF4-FFF2-40B4-BE49-F238E27FC236}">
                <a16:creationId xmlns:a16="http://schemas.microsoft.com/office/drawing/2014/main" id="{41D872CC-25C6-4A7E-94E7-169FCA8A59C9}"/>
              </a:ext>
            </a:extLst>
          </p:cNvPr>
          <p:cNvGrpSpPr/>
          <p:nvPr/>
        </p:nvGrpSpPr>
        <p:grpSpPr>
          <a:xfrm>
            <a:off x="4204765" y="1401566"/>
            <a:ext cx="3975093" cy="435317"/>
            <a:chOff x="3968485" y="1401566"/>
            <a:chExt cx="3975093" cy="435317"/>
          </a:xfrm>
        </p:grpSpPr>
        <p:grpSp>
          <p:nvGrpSpPr>
            <p:cNvPr id="11" name="Group 10">
              <a:extLst>
                <a:ext uri="{FF2B5EF4-FFF2-40B4-BE49-F238E27FC236}">
                  <a16:creationId xmlns:a16="http://schemas.microsoft.com/office/drawing/2014/main" id="{B62E1A41-623A-4462-9207-DB8FD91C4E87}"/>
                </a:ext>
              </a:extLst>
            </p:cNvPr>
            <p:cNvGrpSpPr/>
            <p:nvPr/>
          </p:nvGrpSpPr>
          <p:grpSpPr>
            <a:xfrm>
              <a:off x="3968485" y="1401566"/>
              <a:ext cx="3975093" cy="276999"/>
              <a:chOff x="9068750" y="1066820"/>
              <a:chExt cx="3975093" cy="276999"/>
            </a:xfrm>
          </p:grpSpPr>
          <p:sp>
            <p:nvSpPr>
              <p:cNvPr id="90" name="Rectangle 89">
                <a:extLst>
                  <a:ext uri="{FF2B5EF4-FFF2-40B4-BE49-F238E27FC236}">
                    <a16:creationId xmlns:a16="http://schemas.microsoft.com/office/drawing/2014/main" id="{FDFC28A6-AC7A-4D4E-B7BB-49DAEDA6E0E0}"/>
                  </a:ext>
                </a:extLst>
              </p:cNvPr>
              <p:cNvSpPr/>
              <p:nvPr/>
            </p:nvSpPr>
            <p:spPr>
              <a:xfrm>
                <a:off x="9385249" y="1066820"/>
                <a:ext cx="3658594" cy="276999"/>
              </a:xfrm>
              <a:prstGeom prst="rect">
                <a:avLst/>
              </a:prstGeom>
            </p:spPr>
            <p:txBody>
              <a:bodyPr wrap="square" lIns="0" tIns="0" rIns="0" bIns="0" rtlCol="0">
                <a:spAutoFit/>
              </a:bodyPr>
              <a:lstStyle/>
              <a:p>
                <a:pPr lvl="0" rtl="0">
                  <a:spcAft>
                    <a:spcPts val="1200"/>
                  </a:spcAft>
                </a:pPr>
                <a:r>
                  <a:rPr lang="lv-lv" sz="900" dirty="0">
                    <a:latin typeface="arial" panose="020B0604020202020204" pitchFamily="34" charset="0"/>
                    <a:cs typeface="Arial" panose="020B0604020202020204" pitchFamily="34" charset="0"/>
                  </a:rPr>
                  <a:t>Vai katrs darbinieks saprot un pilda savus pienākumus? Vai kādi uzdevumi pārklājas?</a:t>
                </a:r>
              </a:p>
            </p:txBody>
          </p:sp>
          <p:sp>
            <p:nvSpPr>
              <p:cNvPr id="91" name="Rectangle 90">
                <a:extLst>
                  <a:ext uri="{FF2B5EF4-FFF2-40B4-BE49-F238E27FC236}">
                    <a16:creationId xmlns:a16="http://schemas.microsoft.com/office/drawing/2014/main" id="{2816790F-99DE-4B2E-B293-57A6BAED418B}"/>
                  </a:ext>
                </a:extLst>
              </p:cNvPr>
              <p:cNvSpPr/>
              <p:nvPr/>
            </p:nvSpPr>
            <p:spPr>
              <a:xfrm>
                <a:off x="9068750" y="1085434"/>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1000" b="1">
                    <a:solidFill>
                      <a:schemeClr val="bg1"/>
                    </a:solidFill>
                    <a:latin typeface="arial" panose="020B0604020202020204" pitchFamily="34" charset="0"/>
                    <a:cs typeface="Arial" panose="020B0604020202020204" pitchFamily="34" charset="0"/>
                  </a:rPr>
                  <a:t>3.</a:t>
                </a:r>
                <a:endParaRPr lang="en-GB" sz="1000" b="1" dirty="0">
                  <a:solidFill>
                    <a:schemeClr val="bg1"/>
                  </a:solidFill>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0ADF48D0-60E4-46B1-BFE7-AC22F21B85E0}"/>
                </a:ext>
              </a:extLst>
            </p:cNvPr>
            <p:cNvGrpSpPr/>
            <p:nvPr/>
          </p:nvGrpSpPr>
          <p:grpSpPr>
            <a:xfrm>
              <a:off x="3968485" y="1645092"/>
              <a:ext cx="2708179" cy="191791"/>
              <a:chOff x="9068750" y="1363173"/>
              <a:chExt cx="2708179" cy="191791"/>
            </a:xfrm>
          </p:grpSpPr>
          <p:sp>
            <p:nvSpPr>
              <p:cNvPr id="88" name="Rectangle 87">
                <a:extLst>
                  <a:ext uri="{FF2B5EF4-FFF2-40B4-BE49-F238E27FC236}">
                    <a16:creationId xmlns:a16="http://schemas.microsoft.com/office/drawing/2014/main" id="{3F7AC972-13A2-49AD-A1B2-150B29159470}"/>
                  </a:ext>
                </a:extLst>
              </p:cNvPr>
              <p:cNvSpPr/>
              <p:nvPr/>
            </p:nvSpPr>
            <p:spPr>
              <a:xfrm>
                <a:off x="9385249" y="1416465"/>
                <a:ext cx="2391680" cy="138499"/>
              </a:xfrm>
              <a:prstGeom prst="rect">
                <a:avLst/>
              </a:prstGeom>
            </p:spPr>
            <p:txBody>
              <a:bodyPr wrap="none" lIns="0" tIns="0" rIns="0" bIns="0" rtlCol="0">
                <a:spAutoFit/>
              </a:bodyPr>
              <a:lstStyle/>
              <a:p>
                <a:pPr lvl="0" rtl="0">
                  <a:spcAft>
                    <a:spcPts val="1200"/>
                  </a:spcAft>
                </a:pPr>
                <a:r>
                  <a:rPr lang="lv-lv" sz="900" dirty="0">
                    <a:latin typeface="arial" panose="020B0604020202020204" pitchFamily="34" charset="0"/>
                    <a:cs typeface="Arial" panose="020B0604020202020204" pitchFamily="34" charset="0"/>
                  </a:rPr>
                  <a:t>Vai </a:t>
                </a:r>
                <a:r>
                  <a:rPr lang="lv-LV" sz="900" dirty="0">
                    <a:latin typeface="arial" panose="020B0604020202020204" pitchFamily="34" charset="0"/>
                    <a:cs typeface="Arial" panose="020B0604020202020204" pitchFamily="34" charset="0"/>
                  </a:rPr>
                  <a:t>j</a:t>
                </a:r>
                <a:r>
                  <a:rPr lang="lv-lv" sz="900" dirty="0">
                    <a:latin typeface="arial" panose="020B0604020202020204" pitchFamily="34" charset="0"/>
                    <a:cs typeface="Arial" panose="020B0604020202020204" pitchFamily="34" charset="0"/>
                  </a:rPr>
                  <a:t>ūsu komandā ir profesionāls grāmatvedis?</a:t>
                </a:r>
                <a:endParaRPr lang="en-GB" sz="900" dirty="0">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6E12936C-5BE5-4B65-9B95-B5A8198CBC4F}"/>
                  </a:ext>
                </a:extLst>
              </p:cNvPr>
              <p:cNvSpPr/>
              <p:nvPr/>
            </p:nvSpPr>
            <p:spPr>
              <a:xfrm>
                <a:off x="9068750" y="1363173"/>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1000" b="1">
                    <a:solidFill>
                      <a:schemeClr val="bg1"/>
                    </a:solidFill>
                    <a:latin typeface="arial" panose="020B0604020202020204" pitchFamily="34" charset="0"/>
                    <a:cs typeface="Arial" panose="020B0604020202020204" pitchFamily="34" charset="0"/>
                  </a:rPr>
                  <a:t>4</a:t>
                </a:r>
                <a:endParaRPr lang="en-GB" sz="1000" b="1" dirty="0">
                  <a:solidFill>
                    <a:schemeClr val="bg1"/>
                  </a:solidFill>
                  <a:latin typeface="arial" panose="020B0604020202020204" pitchFamily="34" charset="0"/>
                  <a:cs typeface="Arial" panose="020B0604020202020204" pitchFamily="34" charset="0"/>
                </a:endParaRPr>
              </a:p>
            </p:txBody>
          </p:sp>
        </p:grpSp>
      </p:grpSp>
      <p:grpSp>
        <p:nvGrpSpPr>
          <p:cNvPr id="14" name="Group 13">
            <a:extLst>
              <a:ext uri="{FF2B5EF4-FFF2-40B4-BE49-F238E27FC236}">
                <a16:creationId xmlns:a16="http://schemas.microsoft.com/office/drawing/2014/main" id="{AEB37088-866A-4AE4-BED0-20A280758074}"/>
              </a:ext>
            </a:extLst>
          </p:cNvPr>
          <p:cNvGrpSpPr/>
          <p:nvPr/>
        </p:nvGrpSpPr>
        <p:grpSpPr>
          <a:xfrm>
            <a:off x="8930121" y="1420180"/>
            <a:ext cx="2527824" cy="175564"/>
            <a:chOff x="9068750" y="1640913"/>
            <a:chExt cx="2527824" cy="175564"/>
          </a:xfrm>
        </p:grpSpPr>
        <p:sp>
          <p:nvSpPr>
            <p:cNvPr id="86" name="Rectangle 85">
              <a:extLst>
                <a:ext uri="{FF2B5EF4-FFF2-40B4-BE49-F238E27FC236}">
                  <a16:creationId xmlns:a16="http://schemas.microsoft.com/office/drawing/2014/main" id="{3B79AB94-BA4A-4F22-821F-4E710C307858}"/>
                </a:ext>
              </a:extLst>
            </p:cNvPr>
            <p:cNvSpPr/>
            <p:nvPr/>
          </p:nvSpPr>
          <p:spPr>
            <a:xfrm>
              <a:off x="9371606" y="1667140"/>
              <a:ext cx="2224968" cy="138499"/>
            </a:xfrm>
            <a:prstGeom prst="rect">
              <a:avLst/>
            </a:prstGeom>
          </p:spPr>
          <p:txBody>
            <a:bodyPr wrap="none" lIns="0" tIns="0" rIns="0" bIns="0" rtlCol="0">
              <a:spAutoFit/>
            </a:bodyPr>
            <a:lstStyle/>
            <a:p>
              <a:pPr lvl="0" rtl="0">
                <a:spcAft>
                  <a:spcPts val="1200"/>
                </a:spcAft>
              </a:pPr>
              <a:r>
                <a:rPr lang="lv-lv" sz="900" dirty="0">
                  <a:latin typeface="arial" panose="020B0604020202020204" pitchFamily="34" charset="0"/>
                  <a:cs typeface="Arial" panose="020B0604020202020204" pitchFamily="34" charset="0"/>
                </a:rPr>
                <a:t>Vai jums vajadzētu pārtraukt kādu darbību?</a:t>
              </a:r>
            </a:p>
          </p:txBody>
        </p:sp>
        <p:sp>
          <p:nvSpPr>
            <p:cNvPr id="87" name="Rectangle 86">
              <a:extLst>
                <a:ext uri="{FF2B5EF4-FFF2-40B4-BE49-F238E27FC236}">
                  <a16:creationId xmlns:a16="http://schemas.microsoft.com/office/drawing/2014/main" id="{BD62500D-81E8-4162-99E9-E96EA8194867}"/>
                </a:ext>
              </a:extLst>
            </p:cNvPr>
            <p:cNvSpPr/>
            <p:nvPr/>
          </p:nvSpPr>
          <p:spPr>
            <a:xfrm>
              <a:off x="9068750" y="1640913"/>
              <a:ext cx="202492" cy="175564"/>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rtl="0" fontAlgn="ctr"/>
              <a:r>
                <a:rPr lang="lv-lv" sz="1000" b="1">
                  <a:solidFill>
                    <a:schemeClr val="bg1"/>
                  </a:solidFill>
                  <a:latin typeface="arial" panose="020B0604020202020204" pitchFamily="34" charset="0"/>
                  <a:cs typeface="Arial" panose="020B0604020202020204" pitchFamily="34" charset="0"/>
                </a:rPr>
                <a:t>5.</a:t>
              </a:r>
              <a:endParaRPr lang="en-GB" sz="1000" b="1" dirty="0">
                <a:solidFill>
                  <a:schemeClr val="bg1"/>
                </a:solidFill>
                <a:latin typeface="arial" panose="020B0604020202020204" pitchFamily="34" charset="0"/>
                <a:cs typeface="Arial" panose="020B0604020202020204" pitchFamily="34" charset="0"/>
              </a:endParaRPr>
            </a:p>
          </p:txBody>
        </p:sp>
      </p:grpSp>
      <p:graphicFrame>
        <p:nvGraphicFramePr>
          <p:cNvPr id="56" name="Table 55">
            <a:extLst>
              <a:ext uri="{FF2B5EF4-FFF2-40B4-BE49-F238E27FC236}">
                <a16:creationId xmlns:a16="http://schemas.microsoft.com/office/drawing/2014/main" id="{FADBF5EC-B494-49A8-8641-E98EF597F2EE}"/>
              </a:ext>
            </a:extLst>
          </p:cNvPr>
          <p:cNvGraphicFramePr>
            <a:graphicFrameLocks noGrp="1"/>
          </p:cNvGraphicFramePr>
          <p:nvPr>
            <p:extLst>
              <p:ext uri="{D42A27DB-BD31-4B8C-83A1-F6EECF244321}">
                <p14:modId xmlns:p14="http://schemas.microsoft.com/office/powerpoint/2010/main" val="1287003442"/>
              </p:ext>
            </p:extLst>
          </p:nvPr>
        </p:nvGraphicFramePr>
        <p:xfrm>
          <a:off x="10852994" y="2641330"/>
          <a:ext cx="1129115" cy="762000"/>
        </p:xfrm>
        <a:graphic>
          <a:graphicData uri="http://schemas.openxmlformats.org/drawingml/2006/table">
            <a:tbl>
              <a:tblPr firstRow="1" bandRow="1">
                <a:tableStyleId>{5C22544A-7EE6-4342-B048-85BDC9FD1C3A}</a:tableStyleId>
              </a:tblPr>
              <a:tblGrid>
                <a:gridCol w="1129115">
                  <a:extLst>
                    <a:ext uri="{9D8B030D-6E8A-4147-A177-3AD203B41FA5}">
                      <a16:colId xmlns:a16="http://schemas.microsoft.com/office/drawing/2014/main" val="2808594460"/>
                    </a:ext>
                  </a:extLst>
                </a:gridCol>
              </a:tblGrid>
              <a:tr h="449170">
                <a:tc>
                  <a:txBody>
                    <a:bodyPr/>
                    <a:lstStyle/>
                    <a:p>
                      <a:pPr marL="0" indent="0" algn="l" rtl="0" fontAlgn="ctr"/>
                      <a:r>
                        <a:rPr lang="lv-lv" sz="1100" b="1" i="0" u="none" strike="noStrike" dirty="0">
                          <a:solidFill>
                            <a:srgbClr val="990066"/>
                          </a:solidFill>
                          <a:effectLst/>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Nodokļu maksātāj</a:t>
                      </a:r>
                      <a:r>
                        <a:rPr lang="lv-LV" sz="1100" b="1" i="0" u="none" strike="noStrike" dirty="0">
                          <a:solidFill>
                            <a:srgbClr val="990066"/>
                          </a:solidFill>
                          <a:effectLst/>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u</a:t>
                      </a:r>
                      <a:r>
                        <a:rPr lang="lv-lv" sz="1100" b="1" i="0" u="none" strike="noStrike" dirty="0">
                          <a:solidFill>
                            <a:srgbClr val="990066"/>
                          </a:solidFill>
                          <a:effectLst/>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 </a:t>
                      </a:r>
                      <a:br>
                        <a:rPr lang="en-US" sz="1100" b="1" i="0" u="none" strike="noStrike" dirty="0">
                          <a:solidFill>
                            <a:srgbClr val="990066"/>
                          </a:solidFill>
                          <a:effectLst/>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br>
                      <a:r>
                        <a:rPr lang="lv-lv" sz="1100" b="1" i="0" u="none" strike="noStrike" dirty="0">
                          <a:solidFill>
                            <a:srgbClr val="990066"/>
                          </a:solidFill>
                          <a:effectLst/>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Reitinga sistēma</a:t>
                      </a:r>
                      <a:endParaRPr lang="en-GB" sz="1100" b="1" i="0" u="none" strike="noStrike" dirty="0">
                        <a:solidFill>
                          <a:srgbClr val="990066"/>
                        </a:solidFill>
                        <a:effectLst/>
                        <a:latin typeface="arial" panose="020B0604020202020204" pitchFamily="34" charset="0"/>
                        <a:cs typeface="Arial" panose="020B0604020202020204" pitchFamily="34" charset="0"/>
                      </a:endParaRPr>
                    </a:p>
                  </a:txBody>
                  <a:tcPr marL="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7324395"/>
                  </a:ext>
                </a:extLst>
              </a:tr>
            </a:tbl>
          </a:graphicData>
        </a:graphic>
      </p:graphicFrame>
      <p:sp>
        <p:nvSpPr>
          <p:cNvPr id="57" name="Google Shape;571;p46">
            <a:extLst>
              <a:ext uri="{FF2B5EF4-FFF2-40B4-BE49-F238E27FC236}">
                <a16:creationId xmlns:a16="http://schemas.microsoft.com/office/drawing/2014/main" id="{D26D5388-1B8F-4549-AE23-DD0C6675D834}"/>
              </a:ext>
            </a:extLst>
          </p:cNvPr>
          <p:cNvSpPr/>
          <p:nvPr/>
        </p:nvSpPr>
        <p:spPr>
          <a:xfrm>
            <a:off x="10264690" y="2741856"/>
            <a:ext cx="369974" cy="266184"/>
          </a:xfrm>
          <a:custGeom>
            <a:avLst/>
            <a:gdLst/>
            <a:ahLst/>
            <a:cxnLst/>
            <a:rect l="l" t="t" r="r" b="b"/>
            <a:pathLst>
              <a:path w="200" h="144" extrusionOk="0">
                <a:moveTo>
                  <a:pt x="147" y="19"/>
                </a:moveTo>
                <a:cubicBezTo>
                  <a:pt x="134" y="6"/>
                  <a:pt x="117" y="0"/>
                  <a:pt x="100" y="0"/>
                </a:cubicBezTo>
                <a:cubicBezTo>
                  <a:pt x="83" y="0"/>
                  <a:pt x="66" y="6"/>
                  <a:pt x="53" y="19"/>
                </a:cubicBezTo>
                <a:cubicBezTo>
                  <a:pt x="0" y="72"/>
                  <a:pt x="0" y="72"/>
                  <a:pt x="0" y="72"/>
                </a:cubicBezTo>
                <a:cubicBezTo>
                  <a:pt x="53" y="125"/>
                  <a:pt x="53" y="125"/>
                  <a:pt x="53" y="125"/>
                </a:cubicBezTo>
                <a:cubicBezTo>
                  <a:pt x="66" y="138"/>
                  <a:pt x="83" y="144"/>
                  <a:pt x="100" y="144"/>
                </a:cubicBezTo>
                <a:cubicBezTo>
                  <a:pt x="117" y="144"/>
                  <a:pt x="134" y="138"/>
                  <a:pt x="147" y="125"/>
                </a:cubicBezTo>
                <a:cubicBezTo>
                  <a:pt x="200" y="72"/>
                  <a:pt x="200" y="72"/>
                  <a:pt x="200" y="72"/>
                </a:cubicBezTo>
                <a:lnTo>
                  <a:pt x="147" y="19"/>
                </a:lnTo>
                <a:close/>
                <a:moveTo>
                  <a:pt x="138" y="116"/>
                </a:moveTo>
                <a:cubicBezTo>
                  <a:pt x="128" y="126"/>
                  <a:pt x="114" y="132"/>
                  <a:pt x="100" y="132"/>
                </a:cubicBezTo>
                <a:cubicBezTo>
                  <a:pt x="85" y="132"/>
                  <a:pt x="72" y="126"/>
                  <a:pt x="62" y="116"/>
                </a:cubicBezTo>
                <a:cubicBezTo>
                  <a:pt x="18" y="72"/>
                  <a:pt x="18" y="72"/>
                  <a:pt x="18" y="72"/>
                </a:cubicBezTo>
                <a:cubicBezTo>
                  <a:pt x="62" y="28"/>
                  <a:pt x="62" y="28"/>
                  <a:pt x="62" y="28"/>
                </a:cubicBezTo>
                <a:cubicBezTo>
                  <a:pt x="72" y="18"/>
                  <a:pt x="85" y="12"/>
                  <a:pt x="100" y="12"/>
                </a:cubicBezTo>
                <a:cubicBezTo>
                  <a:pt x="114" y="12"/>
                  <a:pt x="128" y="18"/>
                  <a:pt x="138" y="28"/>
                </a:cubicBezTo>
                <a:cubicBezTo>
                  <a:pt x="182" y="72"/>
                  <a:pt x="182" y="72"/>
                  <a:pt x="182" y="72"/>
                </a:cubicBezTo>
                <a:lnTo>
                  <a:pt x="138" y="116"/>
                </a:lnTo>
                <a:close/>
                <a:moveTo>
                  <a:pt x="100" y="43"/>
                </a:moveTo>
                <a:cubicBezTo>
                  <a:pt x="84" y="43"/>
                  <a:pt x="71" y="56"/>
                  <a:pt x="71" y="72"/>
                </a:cubicBezTo>
                <a:cubicBezTo>
                  <a:pt x="71" y="88"/>
                  <a:pt x="84" y="101"/>
                  <a:pt x="100" y="101"/>
                </a:cubicBezTo>
                <a:cubicBezTo>
                  <a:pt x="116" y="101"/>
                  <a:pt x="129" y="88"/>
                  <a:pt x="129" y="72"/>
                </a:cubicBezTo>
                <a:cubicBezTo>
                  <a:pt x="129" y="56"/>
                  <a:pt x="116" y="43"/>
                  <a:pt x="100" y="43"/>
                </a:cubicBezTo>
                <a:close/>
                <a:moveTo>
                  <a:pt x="100" y="89"/>
                </a:moveTo>
                <a:cubicBezTo>
                  <a:pt x="91" y="89"/>
                  <a:pt x="83" y="81"/>
                  <a:pt x="83" y="72"/>
                </a:cubicBezTo>
                <a:cubicBezTo>
                  <a:pt x="83" y="63"/>
                  <a:pt x="91" y="55"/>
                  <a:pt x="100" y="55"/>
                </a:cubicBezTo>
                <a:cubicBezTo>
                  <a:pt x="109" y="55"/>
                  <a:pt x="116" y="63"/>
                  <a:pt x="116" y="72"/>
                </a:cubicBezTo>
                <a:cubicBezTo>
                  <a:pt x="116" y="81"/>
                  <a:pt x="109" y="89"/>
                  <a:pt x="100" y="89"/>
                </a:cubicBezTo>
                <a:close/>
              </a:path>
            </a:pathLst>
          </a:custGeom>
          <a:solidFill>
            <a:schemeClr val="bg1">
              <a:lumMod val="65000"/>
            </a:schemeClr>
          </a:solidFill>
          <a:ln>
            <a:noFill/>
          </a:ln>
        </p:spPr>
        <p:txBody>
          <a:bodyPr spcFirstLastPara="1" wrap="square" lIns="91425" tIns="45700" rIns="91425" bIns="45700" rtlCol="0" anchor="t"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59" name="Table 58">
            <a:extLst>
              <a:ext uri="{FF2B5EF4-FFF2-40B4-BE49-F238E27FC236}">
                <a16:creationId xmlns:a16="http://schemas.microsoft.com/office/drawing/2014/main" id="{503E3F28-ACF5-45E6-8B4D-597F37850A48}"/>
              </a:ext>
            </a:extLst>
          </p:cNvPr>
          <p:cNvGraphicFramePr>
            <a:graphicFrameLocks noGrp="1"/>
          </p:cNvGraphicFramePr>
          <p:nvPr>
            <p:extLst>
              <p:ext uri="{D42A27DB-BD31-4B8C-83A1-F6EECF244321}">
                <p14:modId xmlns:p14="http://schemas.microsoft.com/office/powerpoint/2010/main" val="1977265300"/>
              </p:ext>
            </p:extLst>
          </p:nvPr>
        </p:nvGraphicFramePr>
        <p:xfrm>
          <a:off x="10852994" y="3388512"/>
          <a:ext cx="1129115" cy="762000"/>
        </p:xfrm>
        <a:graphic>
          <a:graphicData uri="http://schemas.openxmlformats.org/drawingml/2006/table">
            <a:tbl>
              <a:tblPr firstRow="1" bandRow="1">
                <a:tableStyleId>{5C22544A-7EE6-4342-B048-85BDC9FD1C3A}</a:tableStyleId>
              </a:tblPr>
              <a:tblGrid>
                <a:gridCol w="1129115">
                  <a:extLst>
                    <a:ext uri="{9D8B030D-6E8A-4147-A177-3AD203B41FA5}">
                      <a16:colId xmlns:a16="http://schemas.microsoft.com/office/drawing/2014/main" val="2808594460"/>
                    </a:ext>
                  </a:extLst>
                </a:gridCol>
              </a:tblGrid>
              <a:tr h="153403">
                <a:tc>
                  <a:txBody>
                    <a:bodyPr/>
                    <a:lstStyle/>
                    <a:p>
                      <a:pPr marL="0" indent="0" algn="l" rtl="0" fontAlgn="ctr"/>
                      <a:r>
                        <a:rPr lang="lv-lv" sz="1100" b="1" i="0" u="none" strike="noStrike" dirty="0">
                          <a:solidFill>
                            <a:srgbClr val="990066"/>
                          </a:solidFill>
                          <a:effectLst/>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Naudas plūsma</a:t>
                      </a:r>
                      <a:r>
                        <a:rPr lang="lv-LV" sz="1100" b="1" i="0" u="none" strike="noStrike" dirty="0">
                          <a:solidFill>
                            <a:srgbClr val="990066"/>
                          </a:solidFill>
                          <a:effectLst/>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s</a:t>
                      </a:r>
                      <a:r>
                        <a:rPr lang="lv-lv" sz="1100" b="1" i="0" u="none" strike="noStrike" dirty="0">
                          <a:solidFill>
                            <a:srgbClr val="990066"/>
                          </a:solidFill>
                          <a:effectLst/>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 </a:t>
                      </a:r>
                      <a:br>
                        <a:rPr lang="en-US" sz="1100" b="1" i="0" u="none" strike="noStrike" dirty="0">
                          <a:solidFill>
                            <a:srgbClr val="990066"/>
                          </a:solidFill>
                          <a:effectLst/>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br>
                      <a:r>
                        <a:rPr lang="lv-lv" sz="1100" b="1" i="0" u="none" strike="noStrike" dirty="0">
                          <a:solidFill>
                            <a:srgbClr val="990066"/>
                          </a:solidFill>
                          <a:effectLst/>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prognozes </a:t>
                      </a:r>
                      <a:r>
                        <a:rPr lang="lv-LV" sz="1100" b="1" i="0" u="none" strike="noStrike" dirty="0">
                          <a:solidFill>
                            <a:srgbClr val="990066"/>
                          </a:solidFill>
                          <a:effectLst/>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piemērs</a:t>
                      </a:r>
                      <a:endParaRPr lang="en-GB" sz="1100" b="1" i="0" u="none" strike="noStrike" dirty="0">
                        <a:solidFill>
                          <a:srgbClr val="990066"/>
                        </a:solidFill>
                        <a:effectLst/>
                        <a:latin typeface="arial" panose="020B0604020202020204" pitchFamily="34" charset="0"/>
                        <a:cs typeface="Arial" panose="020B0604020202020204" pitchFamily="34" charset="0"/>
                      </a:endParaRPr>
                    </a:p>
                  </a:txBody>
                  <a:tcPr marL="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7324395"/>
                  </a:ext>
                </a:extLst>
              </a:tr>
            </a:tbl>
          </a:graphicData>
        </a:graphic>
      </p:graphicFrame>
      <p:grpSp>
        <p:nvGrpSpPr>
          <p:cNvPr id="60" name="Group 59">
            <a:extLst>
              <a:ext uri="{FF2B5EF4-FFF2-40B4-BE49-F238E27FC236}">
                <a16:creationId xmlns:a16="http://schemas.microsoft.com/office/drawing/2014/main" id="{A1B28CF7-F1ED-4F8B-9343-546F5962737B}"/>
              </a:ext>
            </a:extLst>
          </p:cNvPr>
          <p:cNvGrpSpPr/>
          <p:nvPr/>
        </p:nvGrpSpPr>
        <p:grpSpPr>
          <a:xfrm>
            <a:off x="10283266" y="3457793"/>
            <a:ext cx="351398" cy="324476"/>
            <a:chOff x="8028937" y="14895118"/>
            <a:chExt cx="390311" cy="360408"/>
          </a:xfrm>
          <a:solidFill>
            <a:schemeClr val="bg1">
              <a:lumMod val="65000"/>
            </a:schemeClr>
          </a:solidFill>
        </p:grpSpPr>
        <p:sp>
          <p:nvSpPr>
            <p:cNvPr id="61" name="Freeform 343">
              <a:extLst>
                <a:ext uri="{FF2B5EF4-FFF2-40B4-BE49-F238E27FC236}">
                  <a16:creationId xmlns:a16="http://schemas.microsoft.com/office/drawing/2014/main" id="{FF6FE013-7E1D-45E0-8C37-15BB2FDAE84C}"/>
                </a:ext>
              </a:extLst>
            </p:cNvPr>
            <p:cNvSpPr>
              <a:spLocks noEditPoints="1"/>
            </p:cNvSpPr>
            <p:nvPr/>
          </p:nvSpPr>
          <p:spPr bwMode="auto">
            <a:xfrm>
              <a:off x="8028937" y="15071387"/>
              <a:ext cx="390311" cy="184139"/>
            </a:xfrm>
            <a:custGeom>
              <a:avLst/>
              <a:gdLst>
                <a:gd name="T0" fmla="*/ 304 w 305"/>
                <a:gd name="T1" fmla="*/ 80 h 143"/>
                <a:gd name="T2" fmla="*/ 298 w 305"/>
                <a:gd name="T3" fmla="*/ 59 h 143"/>
                <a:gd name="T4" fmla="*/ 298 w 305"/>
                <a:gd name="T5" fmla="*/ 58 h 143"/>
                <a:gd name="T6" fmla="*/ 297 w 305"/>
                <a:gd name="T7" fmla="*/ 57 h 143"/>
                <a:gd name="T8" fmla="*/ 209 w 305"/>
                <a:gd name="T9" fmla="*/ 62 h 143"/>
                <a:gd name="T10" fmla="*/ 193 w 305"/>
                <a:gd name="T11" fmla="*/ 45 h 143"/>
                <a:gd name="T12" fmla="*/ 107 w 305"/>
                <a:gd name="T13" fmla="*/ 35 h 143"/>
                <a:gd name="T14" fmla="*/ 94 w 305"/>
                <a:gd name="T15" fmla="*/ 25 h 143"/>
                <a:gd name="T16" fmla="*/ 0 w 305"/>
                <a:gd name="T17" fmla="*/ 0 h 143"/>
                <a:gd name="T18" fmla="*/ 0 w 305"/>
                <a:gd name="T19" fmla="*/ 116 h 143"/>
                <a:gd name="T20" fmla="*/ 8 w 305"/>
                <a:gd name="T21" fmla="*/ 119 h 143"/>
                <a:gd name="T22" fmla="*/ 80 w 305"/>
                <a:gd name="T23" fmla="*/ 141 h 143"/>
                <a:gd name="T24" fmla="*/ 93 w 305"/>
                <a:gd name="T25" fmla="*/ 143 h 143"/>
                <a:gd name="T26" fmla="*/ 100 w 305"/>
                <a:gd name="T27" fmla="*/ 143 h 143"/>
                <a:gd name="T28" fmla="*/ 129 w 305"/>
                <a:gd name="T29" fmla="*/ 142 h 143"/>
                <a:gd name="T30" fmla="*/ 171 w 305"/>
                <a:gd name="T31" fmla="*/ 141 h 143"/>
                <a:gd name="T32" fmla="*/ 172 w 305"/>
                <a:gd name="T33" fmla="*/ 141 h 143"/>
                <a:gd name="T34" fmla="*/ 291 w 305"/>
                <a:gd name="T35" fmla="*/ 101 h 143"/>
                <a:gd name="T36" fmla="*/ 304 w 305"/>
                <a:gd name="T37" fmla="*/ 80 h 143"/>
                <a:gd name="T38" fmla="*/ 21 w 305"/>
                <a:gd name="T39" fmla="*/ 27 h 143"/>
                <a:gd name="T40" fmla="*/ 84 w 305"/>
                <a:gd name="T41" fmla="*/ 44 h 143"/>
                <a:gd name="T42" fmla="*/ 99 w 305"/>
                <a:gd name="T43" fmla="*/ 55 h 143"/>
                <a:gd name="T44" fmla="*/ 188 w 305"/>
                <a:gd name="T45" fmla="*/ 66 h 143"/>
                <a:gd name="T46" fmla="*/ 188 w 305"/>
                <a:gd name="T47" fmla="*/ 79 h 143"/>
                <a:gd name="T48" fmla="*/ 93 w 305"/>
                <a:gd name="T49" fmla="*/ 79 h 143"/>
                <a:gd name="T50" fmla="*/ 93 w 305"/>
                <a:gd name="T51" fmla="*/ 100 h 143"/>
                <a:gd name="T52" fmla="*/ 188 w 305"/>
                <a:gd name="T53" fmla="*/ 100 h 143"/>
                <a:gd name="T54" fmla="*/ 208 w 305"/>
                <a:gd name="T55" fmla="*/ 83 h 143"/>
                <a:gd name="T56" fmla="*/ 281 w 305"/>
                <a:gd name="T57" fmla="*/ 76 h 143"/>
                <a:gd name="T58" fmla="*/ 282 w 305"/>
                <a:gd name="T59" fmla="*/ 82 h 143"/>
                <a:gd name="T60" fmla="*/ 169 w 305"/>
                <a:gd name="T61" fmla="*/ 120 h 143"/>
                <a:gd name="T62" fmla="*/ 89 w 305"/>
                <a:gd name="T63" fmla="*/ 122 h 143"/>
                <a:gd name="T64" fmla="*/ 21 w 305"/>
                <a:gd name="T65" fmla="*/ 101 h 143"/>
                <a:gd name="T66" fmla="*/ 21 w 305"/>
                <a:gd name="T67"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5" h="143">
                  <a:moveTo>
                    <a:pt x="304" y="80"/>
                  </a:moveTo>
                  <a:cubicBezTo>
                    <a:pt x="301" y="66"/>
                    <a:pt x="298" y="59"/>
                    <a:pt x="298" y="59"/>
                  </a:cubicBezTo>
                  <a:cubicBezTo>
                    <a:pt x="298" y="58"/>
                    <a:pt x="298" y="58"/>
                    <a:pt x="298" y="58"/>
                  </a:cubicBezTo>
                  <a:cubicBezTo>
                    <a:pt x="297" y="57"/>
                    <a:pt x="297" y="57"/>
                    <a:pt x="297" y="57"/>
                  </a:cubicBezTo>
                  <a:cubicBezTo>
                    <a:pt x="293" y="53"/>
                    <a:pt x="293" y="53"/>
                    <a:pt x="209" y="62"/>
                  </a:cubicBezTo>
                  <a:cubicBezTo>
                    <a:pt x="208" y="53"/>
                    <a:pt x="202" y="46"/>
                    <a:pt x="193" y="45"/>
                  </a:cubicBezTo>
                  <a:cubicBezTo>
                    <a:pt x="107" y="35"/>
                    <a:pt x="107" y="35"/>
                    <a:pt x="107" y="35"/>
                  </a:cubicBezTo>
                  <a:cubicBezTo>
                    <a:pt x="94" y="25"/>
                    <a:pt x="94" y="25"/>
                    <a:pt x="94" y="25"/>
                  </a:cubicBezTo>
                  <a:cubicBezTo>
                    <a:pt x="0" y="0"/>
                    <a:pt x="0" y="0"/>
                    <a:pt x="0" y="0"/>
                  </a:cubicBezTo>
                  <a:cubicBezTo>
                    <a:pt x="0" y="116"/>
                    <a:pt x="0" y="116"/>
                    <a:pt x="0" y="116"/>
                  </a:cubicBezTo>
                  <a:cubicBezTo>
                    <a:pt x="8" y="119"/>
                    <a:pt x="8" y="119"/>
                    <a:pt x="8" y="119"/>
                  </a:cubicBezTo>
                  <a:cubicBezTo>
                    <a:pt x="31" y="126"/>
                    <a:pt x="69" y="137"/>
                    <a:pt x="80" y="141"/>
                  </a:cubicBezTo>
                  <a:cubicBezTo>
                    <a:pt x="83" y="143"/>
                    <a:pt x="87" y="143"/>
                    <a:pt x="93" y="143"/>
                  </a:cubicBezTo>
                  <a:cubicBezTo>
                    <a:pt x="95" y="143"/>
                    <a:pt x="97" y="143"/>
                    <a:pt x="100" y="143"/>
                  </a:cubicBezTo>
                  <a:cubicBezTo>
                    <a:pt x="108" y="143"/>
                    <a:pt x="118" y="143"/>
                    <a:pt x="129" y="142"/>
                  </a:cubicBezTo>
                  <a:cubicBezTo>
                    <a:pt x="150" y="142"/>
                    <a:pt x="171" y="141"/>
                    <a:pt x="171" y="141"/>
                  </a:cubicBezTo>
                  <a:cubicBezTo>
                    <a:pt x="172" y="141"/>
                    <a:pt x="172" y="141"/>
                    <a:pt x="172" y="141"/>
                  </a:cubicBezTo>
                  <a:cubicBezTo>
                    <a:pt x="291" y="101"/>
                    <a:pt x="291" y="101"/>
                    <a:pt x="291" y="101"/>
                  </a:cubicBezTo>
                  <a:cubicBezTo>
                    <a:pt x="300" y="98"/>
                    <a:pt x="305" y="89"/>
                    <a:pt x="304" y="80"/>
                  </a:cubicBezTo>
                  <a:close/>
                  <a:moveTo>
                    <a:pt x="21" y="27"/>
                  </a:moveTo>
                  <a:cubicBezTo>
                    <a:pt x="84" y="44"/>
                    <a:pt x="84" y="44"/>
                    <a:pt x="84" y="44"/>
                  </a:cubicBezTo>
                  <a:cubicBezTo>
                    <a:pt x="99" y="55"/>
                    <a:pt x="99" y="55"/>
                    <a:pt x="99" y="55"/>
                  </a:cubicBezTo>
                  <a:cubicBezTo>
                    <a:pt x="188" y="66"/>
                    <a:pt x="188" y="66"/>
                    <a:pt x="188" y="66"/>
                  </a:cubicBezTo>
                  <a:cubicBezTo>
                    <a:pt x="188" y="79"/>
                    <a:pt x="188" y="79"/>
                    <a:pt x="188" y="79"/>
                  </a:cubicBezTo>
                  <a:cubicBezTo>
                    <a:pt x="93" y="79"/>
                    <a:pt x="93" y="79"/>
                    <a:pt x="93" y="79"/>
                  </a:cubicBezTo>
                  <a:cubicBezTo>
                    <a:pt x="93" y="100"/>
                    <a:pt x="93" y="100"/>
                    <a:pt x="93" y="100"/>
                  </a:cubicBezTo>
                  <a:cubicBezTo>
                    <a:pt x="188" y="100"/>
                    <a:pt x="188" y="100"/>
                    <a:pt x="188" y="100"/>
                  </a:cubicBezTo>
                  <a:cubicBezTo>
                    <a:pt x="198" y="100"/>
                    <a:pt x="207" y="93"/>
                    <a:pt x="208" y="83"/>
                  </a:cubicBezTo>
                  <a:cubicBezTo>
                    <a:pt x="233" y="81"/>
                    <a:pt x="266" y="77"/>
                    <a:pt x="281" y="76"/>
                  </a:cubicBezTo>
                  <a:cubicBezTo>
                    <a:pt x="282" y="78"/>
                    <a:pt x="282" y="80"/>
                    <a:pt x="282" y="82"/>
                  </a:cubicBezTo>
                  <a:cubicBezTo>
                    <a:pt x="169" y="120"/>
                    <a:pt x="169" y="120"/>
                    <a:pt x="169" y="120"/>
                  </a:cubicBezTo>
                  <a:cubicBezTo>
                    <a:pt x="140" y="121"/>
                    <a:pt x="97" y="122"/>
                    <a:pt x="89" y="122"/>
                  </a:cubicBezTo>
                  <a:cubicBezTo>
                    <a:pt x="81" y="118"/>
                    <a:pt x="64" y="113"/>
                    <a:pt x="21" y="101"/>
                  </a:cubicBezTo>
                  <a:lnTo>
                    <a:pt x="2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sp>
          <p:nvSpPr>
            <p:cNvPr id="62" name="Freeform 344">
              <a:extLst>
                <a:ext uri="{FF2B5EF4-FFF2-40B4-BE49-F238E27FC236}">
                  <a16:creationId xmlns:a16="http://schemas.microsoft.com/office/drawing/2014/main" id="{BB0AF16C-064B-43D6-857C-1FED614F7E4E}"/>
                </a:ext>
              </a:extLst>
            </p:cNvPr>
            <p:cNvSpPr>
              <a:spLocks noEditPoints="1"/>
            </p:cNvSpPr>
            <p:nvPr/>
          </p:nvSpPr>
          <p:spPr bwMode="auto">
            <a:xfrm>
              <a:off x="8183173" y="14932890"/>
              <a:ext cx="99152" cy="99152"/>
            </a:xfrm>
            <a:custGeom>
              <a:avLst/>
              <a:gdLst>
                <a:gd name="T0" fmla="*/ 39 w 78"/>
                <a:gd name="T1" fmla="*/ 78 h 78"/>
                <a:gd name="T2" fmla="*/ 12 w 78"/>
                <a:gd name="T3" fmla="*/ 66 h 78"/>
                <a:gd name="T4" fmla="*/ 0 w 78"/>
                <a:gd name="T5" fmla="*/ 39 h 78"/>
                <a:gd name="T6" fmla="*/ 11 w 78"/>
                <a:gd name="T7" fmla="*/ 11 h 78"/>
                <a:gd name="T8" fmla="*/ 39 w 78"/>
                <a:gd name="T9" fmla="*/ 0 h 78"/>
                <a:gd name="T10" fmla="*/ 66 w 78"/>
                <a:gd name="T11" fmla="*/ 11 h 78"/>
                <a:gd name="T12" fmla="*/ 78 w 78"/>
                <a:gd name="T13" fmla="*/ 38 h 78"/>
                <a:gd name="T14" fmla="*/ 78 w 78"/>
                <a:gd name="T15" fmla="*/ 38 h 78"/>
                <a:gd name="T16" fmla="*/ 67 w 78"/>
                <a:gd name="T17" fmla="*/ 66 h 78"/>
                <a:gd name="T18" fmla="*/ 39 w 78"/>
                <a:gd name="T19" fmla="*/ 78 h 78"/>
                <a:gd name="T20" fmla="*/ 39 w 78"/>
                <a:gd name="T21" fmla="*/ 78 h 78"/>
                <a:gd name="T22" fmla="*/ 39 w 78"/>
                <a:gd name="T23" fmla="*/ 20 h 78"/>
                <a:gd name="T24" fmla="*/ 39 w 78"/>
                <a:gd name="T25" fmla="*/ 20 h 78"/>
                <a:gd name="T26" fmla="*/ 25 w 78"/>
                <a:gd name="T27" fmla="*/ 25 h 78"/>
                <a:gd name="T28" fmla="*/ 20 w 78"/>
                <a:gd name="T29" fmla="*/ 39 h 78"/>
                <a:gd name="T30" fmla="*/ 26 w 78"/>
                <a:gd name="T31" fmla="*/ 52 h 78"/>
                <a:gd name="T32" fmla="*/ 39 w 78"/>
                <a:gd name="T33" fmla="*/ 58 h 78"/>
                <a:gd name="T34" fmla="*/ 52 w 78"/>
                <a:gd name="T35" fmla="*/ 52 h 78"/>
                <a:gd name="T36" fmla="*/ 58 w 78"/>
                <a:gd name="T37" fmla="*/ 39 h 78"/>
                <a:gd name="T38" fmla="*/ 58 w 78"/>
                <a:gd name="T39" fmla="*/ 39 h 78"/>
                <a:gd name="T40" fmla="*/ 52 w 78"/>
                <a:gd name="T41" fmla="*/ 25 h 78"/>
                <a:gd name="T42" fmla="*/ 39 w 78"/>
                <a:gd name="T43"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8">
                  <a:moveTo>
                    <a:pt x="39" y="78"/>
                  </a:moveTo>
                  <a:cubicBezTo>
                    <a:pt x="29" y="78"/>
                    <a:pt x="19" y="74"/>
                    <a:pt x="12" y="66"/>
                  </a:cubicBezTo>
                  <a:cubicBezTo>
                    <a:pt x="4" y="59"/>
                    <a:pt x="0" y="49"/>
                    <a:pt x="0" y="39"/>
                  </a:cubicBezTo>
                  <a:cubicBezTo>
                    <a:pt x="0" y="29"/>
                    <a:pt x="4" y="19"/>
                    <a:pt x="11" y="11"/>
                  </a:cubicBezTo>
                  <a:cubicBezTo>
                    <a:pt x="18" y="4"/>
                    <a:pt x="28" y="0"/>
                    <a:pt x="39" y="0"/>
                  </a:cubicBezTo>
                  <a:cubicBezTo>
                    <a:pt x="49" y="0"/>
                    <a:pt x="59" y="4"/>
                    <a:pt x="66" y="11"/>
                  </a:cubicBezTo>
                  <a:cubicBezTo>
                    <a:pt x="74" y="18"/>
                    <a:pt x="78" y="28"/>
                    <a:pt x="78" y="38"/>
                  </a:cubicBezTo>
                  <a:cubicBezTo>
                    <a:pt x="78" y="38"/>
                    <a:pt x="78" y="38"/>
                    <a:pt x="78" y="38"/>
                  </a:cubicBezTo>
                  <a:cubicBezTo>
                    <a:pt x="78" y="49"/>
                    <a:pt x="74" y="59"/>
                    <a:pt x="67" y="66"/>
                  </a:cubicBezTo>
                  <a:cubicBezTo>
                    <a:pt x="59" y="73"/>
                    <a:pt x="50" y="78"/>
                    <a:pt x="39" y="78"/>
                  </a:cubicBezTo>
                  <a:cubicBezTo>
                    <a:pt x="39" y="78"/>
                    <a:pt x="39" y="78"/>
                    <a:pt x="39" y="78"/>
                  </a:cubicBezTo>
                  <a:close/>
                  <a:moveTo>
                    <a:pt x="39" y="20"/>
                  </a:moveTo>
                  <a:cubicBezTo>
                    <a:pt x="39" y="20"/>
                    <a:pt x="39" y="20"/>
                    <a:pt x="39" y="20"/>
                  </a:cubicBezTo>
                  <a:cubicBezTo>
                    <a:pt x="34" y="20"/>
                    <a:pt x="29" y="22"/>
                    <a:pt x="25" y="25"/>
                  </a:cubicBezTo>
                  <a:cubicBezTo>
                    <a:pt x="22" y="29"/>
                    <a:pt x="20" y="34"/>
                    <a:pt x="20" y="39"/>
                  </a:cubicBezTo>
                  <a:cubicBezTo>
                    <a:pt x="20" y="44"/>
                    <a:pt x="22" y="49"/>
                    <a:pt x="26" y="52"/>
                  </a:cubicBezTo>
                  <a:cubicBezTo>
                    <a:pt x="29" y="56"/>
                    <a:pt x="34" y="58"/>
                    <a:pt x="39" y="58"/>
                  </a:cubicBezTo>
                  <a:cubicBezTo>
                    <a:pt x="44" y="58"/>
                    <a:pt x="49" y="56"/>
                    <a:pt x="52" y="52"/>
                  </a:cubicBezTo>
                  <a:cubicBezTo>
                    <a:pt x="56" y="48"/>
                    <a:pt x="58" y="44"/>
                    <a:pt x="58" y="39"/>
                  </a:cubicBezTo>
                  <a:cubicBezTo>
                    <a:pt x="58" y="39"/>
                    <a:pt x="58" y="39"/>
                    <a:pt x="58" y="39"/>
                  </a:cubicBezTo>
                  <a:cubicBezTo>
                    <a:pt x="58" y="33"/>
                    <a:pt x="56" y="29"/>
                    <a:pt x="52" y="25"/>
                  </a:cubicBezTo>
                  <a:cubicBezTo>
                    <a:pt x="49" y="22"/>
                    <a:pt x="44" y="20"/>
                    <a:pt x="39"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sp>
          <p:nvSpPr>
            <p:cNvPr id="63" name="Freeform 345">
              <a:extLst>
                <a:ext uri="{FF2B5EF4-FFF2-40B4-BE49-F238E27FC236}">
                  <a16:creationId xmlns:a16="http://schemas.microsoft.com/office/drawing/2014/main" id="{2430D14D-B3AE-4E12-BB52-1BF7DF4E7488}"/>
                </a:ext>
              </a:extLst>
            </p:cNvPr>
            <p:cNvSpPr>
              <a:spLocks noEditPoints="1"/>
            </p:cNvSpPr>
            <p:nvPr/>
          </p:nvSpPr>
          <p:spPr bwMode="auto">
            <a:xfrm>
              <a:off x="8079300" y="14895118"/>
              <a:ext cx="305324" cy="173122"/>
            </a:xfrm>
            <a:custGeom>
              <a:avLst/>
              <a:gdLst>
                <a:gd name="T0" fmla="*/ 1 w 194"/>
                <a:gd name="T1" fmla="*/ 110 h 110"/>
                <a:gd name="T2" fmla="*/ 0 w 194"/>
                <a:gd name="T3" fmla="*/ 2 h 110"/>
                <a:gd name="T4" fmla="*/ 194 w 194"/>
                <a:gd name="T5" fmla="*/ 0 h 110"/>
                <a:gd name="T6" fmla="*/ 194 w 194"/>
                <a:gd name="T7" fmla="*/ 108 h 110"/>
                <a:gd name="T8" fmla="*/ 1 w 194"/>
                <a:gd name="T9" fmla="*/ 110 h 110"/>
                <a:gd name="T10" fmla="*/ 17 w 194"/>
                <a:gd name="T11" fmla="*/ 18 h 110"/>
                <a:gd name="T12" fmla="*/ 17 w 194"/>
                <a:gd name="T13" fmla="*/ 94 h 110"/>
                <a:gd name="T14" fmla="*/ 178 w 194"/>
                <a:gd name="T15" fmla="*/ 92 h 110"/>
                <a:gd name="T16" fmla="*/ 177 w 194"/>
                <a:gd name="T17" fmla="*/ 17 h 110"/>
                <a:gd name="T18" fmla="*/ 17 w 194"/>
                <a:gd name="T19" fmla="*/ 1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10">
                  <a:moveTo>
                    <a:pt x="1" y="110"/>
                  </a:moveTo>
                  <a:lnTo>
                    <a:pt x="0" y="2"/>
                  </a:lnTo>
                  <a:lnTo>
                    <a:pt x="194" y="0"/>
                  </a:lnTo>
                  <a:lnTo>
                    <a:pt x="194" y="108"/>
                  </a:lnTo>
                  <a:lnTo>
                    <a:pt x="1" y="110"/>
                  </a:lnTo>
                  <a:close/>
                  <a:moveTo>
                    <a:pt x="17" y="18"/>
                  </a:moveTo>
                  <a:lnTo>
                    <a:pt x="17" y="94"/>
                  </a:lnTo>
                  <a:lnTo>
                    <a:pt x="178" y="92"/>
                  </a:lnTo>
                  <a:lnTo>
                    <a:pt x="177" y="17"/>
                  </a:lnTo>
                  <a:lnTo>
                    <a:pt x="17"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grpSp>
      <p:grpSp>
        <p:nvGrpSpPr>
          <p:cNvPr id="64" name="Group 63">
            <a:extLst>
              <a:ext uri="{FF2B5EF4-FFF2-40B4-BE49-F238E27FC236}">
                <a16:creationId xmlns:a16="http://schemas.microsoft.com/office/drawing/2014/main" id="{B2FD27BA-EE4A-4EF1-9978-6B3E2384EABF}"/>
              </a:ext>
            </a:extLst>
          </p:cNvPr>
          <p:cNvGrpSpPr/>
          <p:nvPr/>
        </p:nvGrpSpPr>
        <p:grpSpPr>
          <a:xfrm>
            <a:off x="10250412" y="2063653"/>
            <a:ext cx="407984" cy="319848"/>
            <a:chOff x="1399942" y="16036148"/>
            <a:chExt cx="451691" cy="354113"/>
          </a:xfrm>
          <a:solidFill>
            <a:schemeClr val="bg1">
              <a:lumMod val="65000"/>
            </a:schemeClr>
          </a:solidFill>
        </p:grpSpPr>
        <p:sp>
          <p:nvSpPr>
            <p:cNvPr id="65" name="Freeform 373">
              <a:extLst>
                <a:ext uri="{FF2B5EF4-FFF2-40B4-BE49-F238E27FC236}">
                  <a16:creationId xmlns:a16="http://schemas.microsoft.com/office/drawing/2014/main" id="{79FF837B-C438-456F-9A10-D586E760EAD9}"/>
                </a:ext>
              </a:extLst>
            </p:cNvPr>
            <p:cNvSpPr>
              <a:spLocks noEditPoints="1"/>
            </p:cNvSpPr>
            <p:nvPr/>
          </p:nvSpPr>
          <p:spPr bwMode="auto">
            <a:xfrm>
              <a:off x="1399942" y="16036148"/>
              <a:ext cx="451691" cy="354113"/>
            </a:xfrm>
            <a:custGeom>
              <a:avLst/>
              <a:gdLst>
                <a:gd name="T0" fmla="*/ 353 w 353"/>
                <a:gd name="T1" fmla="*/ 0 h 276"/>
                <a:gd name="T2" fmla="*/ 45 w 353"/>
                <a:gd name="T3" fmla="*/ 0 h 276"/>
                <a:gd name="T4" fmla="*/ 45 w 353"/>
                <a:gd name="T5" fmla="*/ 48 h 276"/>
                <a:gd name="T6" fmla="*/ 0 w 353"/>
                <a:gd name="T7" fmla="*/ 48 h 276"/>
                <a:gd name="T8" fmla="*/ 0 w 353"/>
                <a:gd name="T9" fmla="*/ 220 h 276"/>
                <a:gd name="T10" fmla="*/ 213 w 353"/>
                <a:gd name="T11" fmla="*/ 220 h 276"/>
                <a:gd name="T12" fmla="*/ 213 w 353"/>
                <a:gd name="T13" fmla="*/ 242 h 276"/>
                <a:gd name="T14" fmla="*/ 268 w 353"/>
                <a:gd name="T15" fmla="*/ 276 h 276"/>
                <a:gd name="T16" fmla="*/ 324 w 353"/>
                <a:gd name="T17" fmla="*/ 242 h 276"/>
                <a:gd name="T18" fmla="*/ 324 w 353"/>
                <a:gd name="T19" fmla="*/ 172 h 276"/>
                <a:gd name="T20" fmla="*/ 353 w 353"/>
                <a:gd name="T21" fmla="*/ 172 h 276"/>
                <a:gd name="T22" fmla="*/ 353 w 353"/>
                <a:gd name="T23" fmla="*/ 0 h 276"/>
                <a:gd name="T24" fmla="*/ 18 w 353"/>
                <a:gd name="T25" fmla="*/ 66 h 276"/>
                <a:gd name="T26" fmla="*/ 290 w 353"/>
                <a:gd name="T27" fmla="*/ 66 h 276"/>
                <a:gd name="T28" fmla="*/ 290 w 353"/>
                <a:gd name="T29" fmla="*/ 122 h 276"/>
                <a:gd name="T30" fmla="*/ 268 w 353"/>
                <a:gd name="T31" fmla="*/ 119 h 276"/>
                <a:gd name="T32" fmla="*/ 213 w 353"/>
                <a:gd name="T33" fmla="*/ 153 h 276"/>
                <a:gd name="T34" fmla="*/ 213 w 353"/>
                <a:gd name="T35" fmla="*/ 202 h 276"/>
                <a:gd name="T36" fmla="*/ 18 w 353"/>
                <a:gd name="T37" fmla="*/ 202 h 276"/>
                <a:gd name="T38" fmla="*/ 18 w 353"/>
                <a:gd name="T39" fmla="*/ 66 h 276"/>
                <a:gd name="T40" fmla="*/ 310 w 353"/>
                <a:gd name="T41" fmla="*/ 153 h 276"/>
                <a:gd name="T42" fmla="*/ 268 w 353"/>
                <a:gd name="T43" fmla="*/ 171 h 276"/>
                <a:gd name="T44" fmla="*/ 227 w 353"/>
                <a:gd name="T45" fmla="*/ 153 h 276"/>
                <a:gd name="T46" fmla="*/ 268 w 353"/>
                <a:gd name="T47" fmla="*/ 134 h 276"/>
                <a:gd name="T48" fmla="*/ 310 w 353"/>
                <a:gd name="T49" fmla="*/ 153 h 276"/>
                <a:gd name="T50" fmla="*/ 268 w 353"/>
                <a:gd name="T51" fmla="*/ 261 h 276"/>
                <a:gd name="T52" fmla="*/ 227 w 353"/>
                <a:gd name="T53" fmla="*/ 242 h 276"/>
                <a:gd name="T54" fmla="*/ 227 w 353"/>
                <a:gd name="T55" fmla="*/ 235 h 276"/>
                <a:gd name="T56" fmla="*/ 268 w 353"/>
                <a:gd name="T57" fmla="*/ 245 h 276"/>
                <a:gd name="T58" fmla="*/ 310 w 353"/>
                <a:gd name="T59" fmla="*/ 235 h 276"/>
                <a:gd name="T60" fmla="*/ 310 w 353"/>
                <a:gd name="T61" fmla="*/ 242 h 276"/>
                <a:gd name="T62" fmla="*/ 268 w 353"/>
                <a:gd name="T63" fmla="*/ 261 h 276"/>
                <a:gd name="T64" fmla="*/ 268 w 353"/>
                <a:gd name="T65" fmla="*/ 231 h 276"/>
                <a:gd name="T66" fmla="*/ 227 w 353"/>
                <a:gd name="T67" fmla="*/ 212 h 276"/>
                <a:gd name="T68" fmla="*/ 227 w 353"/>
                <a:gd name="T69" fmla="*/ 206 h 276"/>
                <a:gd name="T70" fmla="*/ 268 w 353"/>
                <a:gd name="T71" fmla="*/ 216 h 276"/>
                <a:gd name="T72" fmla="*/ 310 w 353"/>
                <a:gd name="T73" fmla="*/ 206 h 276"/>
                <a:gd name="T74" fmla="*/ 310 w 353"/>
                <a:gd name="T75" fmla="*/ 212 h 276"/>
                <a:gd name="T76" fmla="*/ 268 w 353"/>
                <a:gd name="T77" fmla="*/ 231 h 276"/>
                <a:gd name="T78" fmla="*/ 268 w 353"/>
                <a:gd name="T79" fmla="*/ 202 h 276"/>
                <a:gd name="T80" fmla="*/ 227 w 353"/>
                <a:gd name="T81" fmla="*/ 183 h 276"/>
                <a:gd name="T82" fmla="*/ 227 w 353"/>
                <a:gd name="T83" fmla="*/ 175 h 276"/>
                <a:gd name="T84" fmla="*/ 268 w 353"/>
                <a:gd name="T85" fmla="*/ 186 h 276"/>
                <a:gd name="T86" fmla="*/ 310 w 353"/>
                <a:gd name="T87" fmla="*/ 175 h 276"/>
                <a:gd name="T88" fmla="*/ 310 w 353"/>
                <a:gd name="T89" fmla="*/ 183 h 276"/>
                <a:gd name="T90" fmla="*/ 268 w 353"/>
                <a:gd name="T91" fmla="*/ 202 h 276"/>
                <a:gd name="T92" fmla="*/ 335 w 353"/>
                <a:gd name="T93" fmla="*/ 154 h 276"/>
                <a:gd name="T94" fmla="*/ 324 w 353"/>
                <a:gd name="T95" fmla="*/ 154 h 276"/>
                <a:gd name="T96" fmla="*/ 324 w 353"/>
                <a:gd name="T97" fmla="*/ 153 h 276"/>
                <a:gd name="T98" fmla="*/ 308 w 353"/>
                <a:gd name="T99" fmla="*/ 129 h 276"/>
                <a:gd name="T100" fmla="*/ 308 w 353"/>
                <a:gd name="T101" fmla="*/ 48 h 276"/>
                <a:gd name="T102" fmla="*/ 63 w 353"/>
                <a:gd name="T103" fmla="*/ 48 h 276"/>
                <a:gd name="T104" fmla="*/ 63 w 353"/>
                <a:gd name="T105" fmla="*/ 18 h 276"/>
                <a:gd name="T106" fmla="*/ 335 w 353"/>
                <a:gd name="T107" fmla="*/ 18 h 276"/>
                <a:gd name="T108" fmla="*/ 335 w 353"/>
                <a:gd name="T109" fmla="*/ 15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276">
                  <a:moveTo>
                    <a:pt x="353" y="0"/>
                  </a:moveTo>
                  <a:cubicBezTo>
                    <a:pt x="45" y="0"/>
                    <a:pt x="45" y="0"/>
                    <a:pt x="45" y="0"/>
                  </a:cubicBezTo>
                  <a:cubicBezTo>
                    <a:pt x="45" y="48"/>
                    <a:pt x="45" y="48"/>
                    <a:pt x="45" y="48"/>
                  </a:cubicBezTo>
                  <a:cubicBezTo>
                    <a:pt x="0" y="48"/>
                    <a:pt x="0" y="48"/>
                    <a:pt x="0" y="48"/>
                  </a:cubicBezTo>
                  <a:cubicBezTo>
                    <a:pt x="0" y="220"/>
                    <a:pt x="0" y="220"/>
                    <a:pt x="0" y="220"/>
                  </a:cubicBezTo>
                  <a:cubicBezTo>
                    <a:pt x="213" y="220"/>
                    <a:pt x="213" y="220"/>
                    <a:pt x="213" y="220"/>
                  </a:cubicBezTo>
                  <a:cubicBezTo>
                    <a:pt x="213" y="242"/>
                    <a:pt x="213" y="242"/>
                    <a:pt x="213" y="242"/>
                  </a:cubicBezTo>
                  <a:cubicBezTo>
                    <a:pt x="213" y="261"/>
                    <a:pt x="237" y="276"/>
                    <a:pt x="268" y="276"/>
                  </a:cubicBezTo>
                  <a:cubicBezTo>
                    <a:pt x="300" y="276"/>
                    <a:pt x="324" y="261"/>
                    <a:pt x="324" y="242"/>
                  </a:cubicBezTo>
                  <a:cubicBezTo>
                    <a:pt x="324" y="172"/>
                    <a:pt x="324" y="172"/>
                    <a:pt x="324" y="172"/>
                  </a:cubicBezTo>
                  <a:cubicBezTo>
                    <a:pt x="353" y="172"/>
                    <a:pt x="353" y="172"/>
                    <a:pt x="353" y="172"/>
                  </a:cubicBezTo>
                  <a:lnTo>
                    <a:pt x="353" y="0"/>
                  </a:lnTo>
                  <a:close/>
                  <a:moveTo>
                    <a:pt x="18" y="66"/>
                  </a:moveTo>
                  <a:cubicBezTo>
                    <a:pt x="290" y="66"/>
                    <a:pt x="290" y="66"/>
                    <a:pt x="290" y="66"/>
                  </a:cubicBezTo>
                  <a:cubicBezTo>
                    <a:pt x="290" y="122"/>
                    <a:pt x="290" y="122"/>
                    <a:pt x="290" y="122"/>
                  </a:cubicBezTo>
                  <a:cubicBezTo>
                    <a:pt x="284" y="120"/>
                    <a:pt x="276" y="119"/>
                    <a:pt x="268" y="119"/>
                  </a:cubicBezTo>
                  <a:cubicBezTo>
                    <a:pt x="237" y="119"/>
                    <a:pt x="213" y="134"/>
                    <a:pt x="213" y="153"/>
                  </a:cubicBezTo>
                  <a:cubicBezTo>
                    <a:pt x="213" y="202"/>
                    <a:pt x="213" y="202"/>
                    <a:pt x="213" y="202"/>
                  </a:cubicBezTo>
                  <a:cubicBezTo>
                    <a:pt x="18" y="202"/>
                    <a:pt x="18" y="202"/>
                    <a:pt x="18" y="202"/>
                  </a:cubicBezTo>
                  <a:lnTo>
                    <a:pt x="18" y="66"/>
                  </a:lnTo>
                  <a:close/>
                  <a:moveTo>
                    <a:pt x="310" y="153"/>
                  </a:moveTo>
                  <a:cubicBezTo>
                    <a:pt x="310" y="162"/>
                    <a:pt x="292" y="171"/>
                    <a:pt x="268" y="171"/>
                  </a:cubicBezTo>
                  <a:cubicBezTo>
                    <a:pt x="245" y="171"/>
                    <a:pt x="227" y="162"/>
                    <a:pt x="227" y="153"/>
                  </a:cubicBezTo>
                  <a:cubicBezTo>
                    <a:pt x="227" y="144"/>
                    <a:pt x="245" y="134"/>
                    <a:pt x="268" y="134"/>
                  </a:cubicBezTo>
                  <a:cubicBezTo>
                    <a:pt x="292" y="134"/>
                    <a:pt x="310" y="144"/>
                    <a:pt x="310" y="153"/>
                  </a:cubicBezTo>
                  <a:close/>
                  <a:moveTo>
                    <a:pt x="268" y="261"/>
                  </a:moveTo>
                  <a:cubicBezTo>
                    <a:pt x="245" y="261"/>
                    <a:pt x="227" y="251"/>
                    <a:pt x="227" y="242"/>
                  </a:cubicBezTo>
                  <a:cubicBezTo>
                    <a:pt x="227" y="235"/>
                    <a:pt x="227" y="235"/>
                    <a:pt x="227" y="235"/>
                  </a:cubicBezTo>
                  <a:cubicBezTo>
                    <a:pt x="237" y="241"/>
                    <a:pt x="252" y="245"/>
                    <a:pt x="268" y="245"/>
                  </a:cubicBezTo>
                  <a:cubicBezTo>
                    <a:pt x="285" y="245"/>
                    <a:pt x="300" y="241"/>
                    <a:pt x="310" y="235"/>
                  </a:cubicBezTo>
                  <a:cubicBezTo>
                    <a:pt x="310" y="242"/>
                    <a:pt x="310" y="242"/>
                    <a:pt x="310" y="242"/>
                  </a:cubicBezTo>
                  <a:cubicBezTo>
                    <a:pt x="310" y="251"/>
                    <a:pt x="292" y="261"/>
                    <a:pt x="268" y="261"/>
                  </a:cubicBezTo>
                  <a:close/>
                  <a:moveTo>
                    <a:pt x="268" y="231"/>
                  </a:moveTo>
                  <a:cubicBezTo>
                    <a:pt x="245" y="231"/>
                    <a:pt x="227" y="221"/>
                    <a:pt x="227" y="212"/>
                  </a:cubicBezTo>
                  <a:cubicBezTo>
                    <a:pt x="227" y="206"/>
                    <a:pt x="227" y="206"/>
                    <a:pt x="227" y="206"/>
                  </a:cubicBezTo>
                  <a:cubicBezTo>
                    <a:pt x="237" y="212"/>
                    <a:pt x="252" y="216"/>
                    <a:pt x="268" y="216"/>
                  </a:cubicBezTo>
                  <a:cubicBezTo>
                    <a:pt x="285" y="216"/>
                    <a:pt x="300" y="212"/>
                    <a:pt x="310" y="206"/>
                  </a:cubicBezTo>
                  <a:cubicBezTo>
                    <a:pt x="310" y="212"/>
                    <a:pt x="310" y="212"/>
                    <a:pt x="310" y="212"/>
                  </a:cubicBezTo>
                  <a:cubicBezTo>
                    <a:pt x="310" y="221"/>
                    <a:pt x="292" y="231"/>
                    <a:pt x="268" y="231"/>
                  </a:cubicBezTo>
                  <a:close/>
                  <a:moveTo>
                    <a:pt x="268" y="202"/>
                  </a:moveTo>
                  <a:cubicBezTo>
                    <a:pt x="245" y="202"/>
                    <a:pt x="227" y="192"/>
                    <a:pt x="227" y="183"/>
                  </a:cubicBezTo>
                  <a:cubicBezTo>
                    <a:pt x="227" y="175"/>
                    <a:pt x="227" y="175"/>
                    <a:pt x="227" y="175"/>
                  </a:cubicBezTo>
                  <a:cubicBezTo>
                    <a:pt x="237" y="182"/>
                    <a:pt x="252" y="186"/>
                    <a:pt x="268" y="186"/>
                  </a:cubicBezTo>
                  <a:cubicBezTo>
                    <a:pt x="285" y="186"/>
                    <a:pt x="300" y="182"/>
                    <a:pt x="310" y="175"/>
                  </a:cubicBezTo>
                  <a:cubicBezTo>
                    <a:pt x="310" y="183"/>
                    <a:pt x="310" y="183"/>
                    <a:pt x="310" y="183"/>
                  </a:cubicBezTo>
                  <a:cubicBezTo>
                    <a:pt x="310" y="192"/>
                    <a:pt x="292" y="202"/>
                    <a:pt x="268" y="202"/>
                  </a:cubicBezTo>
                  <a:close/>
                  <a:moveTo>
                    <a:pt x="335" y="154"/>
                  </a:moveTo>
                  <a:cubicBezTo>
                    <a:pt x="324" y="154"/>
                    <a:pt x="324" y="154"/>
                    <a:pt x="324" y="154"/>
                  </a:cubicBezTo>
                  <a:cubicBezTo>
                    <a:pt x="324" y="153"/>
                    <a:pt x="324" y="153"/>
                    <a:pt x="324" y="153"/>
                  </a:cubicBezTo>
                  <a:cubicBezTo>
                    <a:pt x="324" y="143"/>
                    <a:pt x="318" y="135"/>
                    <a:pt x="308" y="129"/>
                  </a:cubicBezTo>
                  <a:cubicBezTo>
                    <a:pt x="308" y="48"/>
                    <a:pt x="308" y="48"/>
                    <a:pt x="308" y="48"/>
                  </a:cubicBezTo>
                  <a:cubicBezTo>
                    <a:pt x="63" y="48"/>
                    <a:pt x="63" y="48"/>
                    <a:pt x="63" y="48"/>
                  </a:cubicBezTo>
                  <a:cubicBezTo>
                    <a:pt x="63" y="18"/>
                    <a:pt x="63" y="18"/>
                    <a:pt x="63" y="18"/>
                  </a:cubicBezTo>
                  <a:cubicBezTo>
                    <a:pt x="335" y="18"/>
                    <a:pt x="335" y="18"/>
                    <a:pt x="335" y="18"/>
                  </a:cubicBezTo>
                  <a:lnTo>
                    <a:pt x="335"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sp>
          <p:nvSpPr>
            <p:cNvPr id="66" name="Freeform 374">
              <a:extLst>
                <a:ext uri="{FF2B5EF4-FFF2-40B4-BE49-F238E27FC236}">
                  <a16:creationId xmlns:a16="http://schemas.microsoft.com/office/drawing/2014/main" id="{BA170C57-D5D2-4AFB-B43B-FAC7CF07763E}"/>
                </a:ext>
              </a:extLst>
            </p:cNvPr>
            <p:cNvSpPr>
              <a:spLocks noEditPoints="1"/>
            </p:cNvSpPr>
            <p:nvPr/>
          </p:nvSpPr>
          <p:spPr bwMode="auto">
            <a:xfrm>
              <a:off x="1543161" y="16136874"/>
              <a:ext cx="108595" cy="143219"/>
            </a:xfrm>
            <a:custGeom>
              <a:avLst/>
              <a:gdLst>
                <a:gd name="T0" fmla="*/ 42 w 84"/>
                <a:gd name="T1" fmla="*/ 0 h 112"/>
                <a:gd name="T2" fmla="*/ 0 w 84"/>
                <a:gd name="T3" fmla="*/ 56 h 112"/>
                <a:gd name="T4" fmla="*/ 42 w 84"/>
                <a:gd name="T5" fmla="*/ 112 h 112"/>
                <a:gd name="T6" fmla="*/ 84 w 84"/>
                <a:gd name="T7" fmla="*/ 56 h 112"/>
                <a:gd name="T8" fmla="*/ 42 w 84"/>
                <a:gd name="T9" fmla="*/ 0 h 112"/>
                <a:gd name="T10" fmla="*/ 42 w 84"/>
                <a:gd name="T11" fmla="*/ 95 h 112"/>
                <a:gd name="T12" fmla="*/ 17 w 84"/>
                <a:gd name="T13" fmla="*/ 56 h 112"/>
                <a:gd name="T14" fmla="*/ 42 w 84"/>
                <a:gd name="T15" fmla="*/ 16 h 112"/>
                <a:gd name="T16" fmla="*/ 68 w 84"/>
                <a:gd name="T17" fmla="*/ 56 h 112"/>
                <a:gd name="T18" fmla="*/ 42 w 84"/>
                <a:gd name="T19" fmla="*/ 9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12">
                  <a:moveTo>
                    <a:pt x="42" y="0"/>
                  </a:moveTo>
                  <a:cubicBezTo>
                    <a:pt x="19" y="0"/>
                    <a:pt x="0" y="25"/>
                    <a:pt x="0" y="56"/>
                  </a:cubicBezTo>
                  <a:cubicBezTo>
                    <a:pt x="0" y="87"/>
                    <a:pt x="19" y="112"/>
                    <a:pt x="42" y="112"/>
                  </a:cubicBezTo>
                  <a:cubicBezTo>
                    <a:pt x="66" y="112"/>
                    <a:pt x="84" y="87"/>
                    <a:pt x="84" y="56"/>
                  </a:cubicBezTo>
                  <a:cubicBezTo>
                    <a:pt x="84" y="25"/>
                    <a:pt x="66" y="0"/>
                    <a:pt x="42" y="0"/>
                  </a:cubicBezTo>
                  <a:close/>
                  <a:moveTo>
                    <a:pt x="42" y="95"/>
                  </a:moveTo>
                  <a:cubicBezTo>
                    <a:pt x="29" y="95"/>
                    <a:pt x="17" y="77"/>
                    <a:pt x="17" y="56"/>
                  </a:cubicBezTo>
                  <a:cubicBezTo>
                    <a:pt x="17" y="34"/>
                    <a:pt x="29" y="16"/>
                    <a:pt x="42" y="16"/>
                  </a:cubicBezTo>
                  <a:cubicBezTo>
                    <a:pt x="56" y="16"/>
                    <a:pt x="68" y="34"/>
                    <a:pt x="68" y="56"/>
                  </a:cubicBezTo>
                  <a:cubicBezTo>
                    <a:pt x="68" y="77"/>
                    <a:pt x="56" y="95"/>
                    <a:pt x="42" y="9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rtlCol="0" anchor="t" anchorCtr="0" compatLnSpc="1">
              <a:prstTxWarp prst="textNoShape">
                <a:avLst/>
              </a:prstTxWarp>
            </a:bodyPr>
            <a:lstStyle/>
            <a:p>
              <a:pPr rtl="0"/>
              <a:endParaRPr lang="en-US" b="1"/>
            </a:p>
          </p:txBody>
        </p:sp>
      </p:grpSp>
      <p:sp>
        <p:nvSpPr>
          <p:cNvPr id="71" name="Rectangle 70">
            <a:extLst>
              <a:ext uri="{FF2B5EF4-FFF2-40B4-BE49-F238E27FC236}">
                <a16:creationId xmlns:a16="http://schemas.microsoft.com/office/drawing/2014/main" id="{A881862B-4EB9-49DF-B4A8-1D4AFD3B8F76}"/>
              </a:ext>
            </a:extLst>
          </p:cNvPr>
          <p:cNvSpPr/>
          <p:nvPr/>
        </p:nvSpPr>
        <p:spPr>
          <a:xfrm>
            <a:off x="9962343" y="2128808"/>
            <a:ext cx="204355" cy="1829207"/>
          </a:xfrm>
          <a:prstGeom prst="rect">
            <a:avLst/>
          </a:prstGeom>
          <a:solidFill>
            <a:srgbClr val="99006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rtl="0" fontAlgn="ctr"/>
            <a:r>
              <a:rPr lang="lv-lv" sz="1000" b="1">
                <a:solidFill>
                  <a:schemeClr val="bg1"/>
                </a:solidFill>
                <a:latin typeface="arial" panose="020B0604020202020204" pitchFamily="34" charset="0"/>
                <a:cs typeface="Arial" panose="020B0604020202020204" pitchFamily="34" charset="0"/>
              </a:rPr>
              <a:t>Izmantojamie rīki</a:t>
            </a:r>
            <a:endParaRPr lang="en-GB" sz="1000" b="1" dirty="0">
              <a:solidFill>
                <a:schemeClr val="bg1"/>
              </a:solidFill>
              <a:latin typeface="arial" panose="020B0604020202020204" pitchFamily="34" charset="0"/>
              <a:cs typeface="Arial" panose="020B0604020202020204" pitchFamily="34" charset="0"/>
            </a:endParaRPr>
          </a:p>
        </p:txBody>
      </p:sp>
      <p:graphicFrame>
        <p:nvGraphicFramePr>
          <p:cNvPr id="67" name="Object 66">
            <a:extLst>
              <a:ext uri="{FF2B5EF4-FFF2-40B4-BE49-F238E27FC236}">
                <a16:creationId xmlns:a16="http://schemas.microsoft.com/office/drawing/2014/main" id="{8C2BC0D0-C550-46DE-801A-5F152E5DE909}"/>
              </a:ext>
            </a:extLst>
          </p:cNvPr>
          <p:cNvGraphicFramePr>
            <a:graphicFrameLocks noChangeAspect="1"/>
          </p:cNvGraphicFramePr>
          <p:nvPr>
            <p:extLst>
              <p:ext uri="{D42A27DB-BD31-4B8C-83A1-F6EECF244321}">
                <p14:modId xmlns:p14="http://schemas.microsoft.com/office/powerpoint/2010/main" val="3636434369"/>
              </p:ext>
            </p:extLst>
          </p:nvPr>
        </p:nvGraphicFramePr>
        <p:xfrm>
          <a:off x="10658396" y="2030448"/>
          <a:ext cx="914400" cy="792163"/>
        </p:xfrm>
        <a:graphic>
          <a:graphicData uri="http://schemas.openxmlformats.org/presentationml/2006/ole">
            <mc:AlternateContent xmlns:mc="http://schemas.openxmlformats.org/markup-compatibility/2006">
              <mc:Choice xmlns:v="urn:schemas-microsoft-com:vml" Requires="v">
                <p:oleObj spid="_x0000_s33795" name="Macro-Enabled Worksheet" showAsIcon="1" r:id="rId9" imgW="914282" imgH="792690" progId="Excel.SheetMacroEnabled.12">
                  <p:embed/>
                </p:oleObj>
              </mc:Choice>
              <mc:Fallback>
                <p:oleObj name="Macro-Enabled Worksheet" showAsIcon="1" r:id="rId9" imgW="914282" imgH="792690" progId="Excel.SheetMacroEnabled.12">
                  <p:embed/>
                  <p:pic>
                    <p:nvPicPr>
                      <p:cNvPr id="67" name="Object 66">
                        <a:extLst>
                          <a:ext uri="{FF2B5EF4-FFF2-40B4-BE49-F238E27FC236}">
                            <a16:creationId xmlns:a16="http://schemas.microsoft.com/office/drawing/2014/main" id="{8C2BC0D0-C550-46DE-801A-5F152E5DE909}"/>
                          </a:ext>
                        </a:extLst>
                      </p:cNvPr>
                      <p:cNvPicPr/>
                      <p:nvPr/>
                    </p:nvPicPr>
                    <p:blipFill>
                      <a:blip r:embed="rId10"/>
                      <a:stretch>
                        <a:fillRect/>
                      </a:stretch>
                    </p:blipFill>
                    <p:spPr>
                      <a:xfrm>
                        <a:off x="10658396" y="2030448"/>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296922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LASTSLIDEVIEWED" val="855,37,10. pielikums: TAP shematisks pārskats "/>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s6cPG9KfrfscwtcAV2YQ6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QMzYlTRRrFktU8NqaocRQ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I8PbjjRBEWBk7G.uxUO7.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fSqkhcpO9hyNa2x4RYJZ5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TtL9L2yONl1A8R3CX0INS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UHsFiV7fNR1TVt.8oC1VV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WaMwG7_Hnx0bPac.vWgDs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ROFiFPvA64H4Xe13epAPo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XPYx0nTbkcXlvZvNjOqGN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XbQ3FnAwc4O4WP72sKgIm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ZUzrBeR0wEIaVTY2Zj6TU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7Hs5y9WOFhidFmnagHg3i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I9aodDVpTUStqKx295Vxa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7vzJRq7hZD_aOhjnu9Gy8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NT0wtZGMvSuC1RXNTykpL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_EhTozALTxShhKeUXKu8f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P2CLAsc9QHiIirE8fXUaQ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KRkN8iPmTjREuCtEmvIPG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nzT8zsAkQSmkBNDYrvto.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P2CLAsc9QHiIirE8fXUaQ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g1C1JUdNQRP.vfmNqVLfX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Lyi80D7KLR4a0OL2ZCgxb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wgR7Lks9KdqenQEiJzssI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wgR7Lks9KdqenQEiJzssI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wgR7Lks9KdqenQEiJzssI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vj352htj0EEPuzCXq5Ecp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pdAJfQv4be0MLe5aWCEPE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9aYKzb_7QmMBHW5TT8FGZ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Fqml_sGlP42e5kwGt7jV2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vMOSkIJKWUn5oNpaXIGBW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Z_VzTgVjtlB_dtu70m9JD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_oMWVZu8XUOMY3ww.Pez7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Z_VzTgVjtlB_dtu70m9JD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g6bqljkKZl_2YOWDCG24i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ZcNOiXopdY4zGKnTMhngf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UDHGY1iQ4jR9kXoIzTppR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lFc4MtsMLwbVhV9QJUeT8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1eF.skNFBjK.7Z40BLXTb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VxJb.k.vmALqiOtmo14_R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AlYNQvGNeQzfw7hWK1TJ0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kJd5KNZblFUVc5oZ2j9Za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1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2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6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spAutoFit/>
      </a:bodyPr>
      <a:lstStyle>
        <a:defPPr>
          <a:lnSpc>
            <a:spcPct val="100000"/>
          </a:lnSpc>
          <a:spcAft>
            <a:spcPts val="600"/>
          </a:spcAft>
          <a:buSzPct val="100000"/>
          <a:defRPr sz="1600" dirty="0" err="1" smtClean="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extLst>
    <a:ext uri="{05A4C25C-085E-4340-85A3-A5531E510DB2}">
      <thm15:themeFamily xmlns:thm15="http://schemas.microsoft.com/office/thememl/2012/main" name="PwC 16x9 PowerPoint.potx" id="{D4DCA9A9-A671-44E4-915A-C83629F99A90}" vid="{6074E35A-D868-441C-8EFF-8DE4FA24430B}"/>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Office Theme">
  <a:themeElements>
    <a:clrScheme name="Custom 40">
      <a:dk1>
        <a:sysClr val="windowText" lastClr="000000"/>
      </a:dk1>
      <a:lt1>
        <a:sysClr val="window" lastClr="FFFFFF"/>
      </a:lt1>
      <a:dk2>
        <a:srgbClr val="990066"/>
      </a:dk2>
      <a:lt2>
        <a:srgbClr val="E7E6E6"/>
      </a:lt2>
      <a:accent1>
        <a:srgbClr val="990066"/>
      </a:accent1>
      <a:accent2>
        <a:srgbClr val="6BA439"/>
      </a:accent2>
      <a:accent3>
        <a:srgbClr val="01859C"/>
      </a:accent3>
      <a:accent4>
        <a:srgbClr val="E57100"/>
      </a:accent4>
      <a:accent5>
        <a:srgbClr val="A5A5A5"/>
      </a:accent5>
      <a:accent6>
        <a:srgbClr val="E7E6E6"/>
      </a:accent6>
      <a:hlink>
        <a:srgbClr val="990066"/>
      </a:hlink>
      <a:folHlink>
        <a:srgbClr val="A5A5A5"/>
      </a:folHlink>
    </a:clrScheme>
    <a:fontScheme name="Custom 10">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sisl xmlns:xsi="http://www.w3.org/2001/XMLSchema-instance" xmlns:xsd="http://www.w3.org/2001/XMLSchema" xmlns="http://www.boldonjames.com/2008/01/sie/internal/label" sislVersion="0" policy="1d45786f-a737-4735-8af6-df12fb6939a2" origin="userSelected"/>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6B673128840CDC479699297BA60FACB6" ma:contentTypeVersion="0" ma:contentTypeDescription="Create a new document." ma:contentTypeScope="" ma:versionID="3a6a9e921ab67b66f2bda366c0ca36e4">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D28189-F7CE-4C3E-9412-0903BE4F64DB}">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76D1C8EE-3EB4-4BD1-9D33-CCF7527C29A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BB48F2B-4E6D-4983-B275-EF2485FA9195}">
  <ds:schemaRefs>
    <ds:schemaRef ds:uri="http://schemas.microsoft.com/sharepoint/v3/contenttype/forms"/>
  </ds:schemaRefs>
</ds:datastoreItem>
</file>

<file path=customXml/itemProps4.xml><?xml version="1.0" encoding="utf-8"?>
<ds:datastoreItem xmlns:ds="http://schemas.openxmlformats.org/officeDocument/2006/customXml" ds:itemID="{314E0418-41B4-4238-A2A3-6FD3E18C1F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2495</TotalTime>
  <Words>8261</Words>
  <Application>Microsoft Office PowerPoint</Application>
  <PresentationFormat>Widescreen</PresentationFormat>
  <Paragraphs>1240</Paragraphs>
  <Slides>49</Slides>
  <Notes>41</Notes>
  <HiddenSlides>0</HiddenSlides>
  <MMClips>0</MMClips>
  <ScaleCrop>false</ScaleCrop>
  <HeadingPairs>
    <vt:vector size="8" baseType="variant">
      <vt:variant>
        <vt:lpstr>Fonts Used</vt:lpstr>
      </vt:variant>
      <vt:variant>
        <vt:i4>8</vt:i4>
      </vt:variant>
      <vt:variant>
        <vt:lpstr>Theme</vt:lpstr>
      </vt:variant>
      <vt:variant>
        <vt:i4>13</vt:i4>
      </vt:variant>
      <vt:variant>
        <vt:lpstr>Embedded OLE Servers</vt:lpstr>
      </vt:variant>
      <vt:variant>
        <vt:i4>2</vt:i4>
      </vt:variant>
      <vt:variant>
        <vt:lpstr>Slide Titles</vt:lpstr>
      </vt:variant>
      <vt:variant>
        <vt:i4>49</vt:i4>
      </vt:variant>
    </vt:vector>
  </HeadingPairs>
  <TitlesOfParts>
    <vt:vector size="72" baseType="lpstr">
      <vt:lpstr>Arial</vt:lpstr>
      <vt:lpstr>Arial</vt:lpstr>
      <vt:lpstr>Calibri</vt:lpstr>
      <vt:lpstr>Calibri Light</vt:lpstr>
      <vt:lpstr>Cambria Math</vt:lpstr>
      <vt:lpstr>Georgia</vt:lpstr>
      <vt:lpstr>Segoe UI</vt:lpstr>
      <vt:lpstr>Wingdings</vt:lpstr>
      <vt:lpstr>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PwC</vt:lpstr>
      <vt:lpstr>think-cell Slide</vt:lpstr>
      <vt:lpstr>Macro-Enabled Worksheet</vt:lpstr>
      <vt:lpstr>Labās prakses vadlīnijas lēmumu pieņemšanas procesā uzņēmumiem, kas nonākuši finanšu grūtībās</vt:lpstr>
      <vt:lpstr>Ievads </vt:lpstr>
      <vt:lpstr>Vienkāršots procesa pārskats </vt:lpstr>
      <vt:lpstr>Vienkāršota uzņemējdarbības finanšu stāvokļa pārbaude</vt:lpstr>
      <vt:lpstr>PowerPoint Presentation</vt:lpstr>
      <vt:lpstr>PowerPoint Presentation</vt:lpstr>
      <vt:lpstr>1. stadija: Kā citi novērtē jūsu biznesu?</vt:lpstr>
      <vt:lpstr>2. stadija: Kā jūs novērtējat savu biznesu?</vt:lpstr>
      <vt:lpstr>3. stadija: Ko saka jūsu finanses?</vt:lpstr>
      <vt:lpstr>Kas veicams tālāk?</vt:lpstr>
      <vt:lpstr>Kādi ir iespējamie risinājumi?</vt:lpstr>
      <vt:lpstr>Kādi ir iespējamie risinājumi?</vt:lpstr>
      <vt:lpstr>PowerPoint Presentation</vt:lpstr>
      <vt:lpstr>2 a. solis: Kādi ir ĀTV vispārējie principi?</vt:lpstr>
      <vt:lpstr>2 a. solis: Kādas ir ĀTV restrukturizācijas iespējas?</vt:lpstr>
      <vt:lpstr>2 a. solis: Kā indikatīvi izskatās ĀTV process?</vt:lpstr>
      <vt:lpstr>PowerPoint Presentation</vt:lpstr>
      <vt:lpstr>2 b. solis: Kādas ir iespējamās restrukturizācijas iespējas?</vt:lpstr>
      <vt:lpstr>2 b. solis: No kā jāsastāv restrukturizācijas plānam?</vt:lpstr>
      <vt:lpstr>PowerPoint Presentation</vt:lpstr>
      <vt:lpstr>3. solis: Kad restrukturizācija nav iespējama</vt:lpstr>
      <vt:lpstr>PowerPoint Presentation</vt:lpstr>
      <vt:lpstr>1. pielikums Nodokļu maksātāju reitinga sistēma</vt:lpstr>
      <vt:lpstr>2. pielikums: Noderīgas saites un resursi</vt:lpstr>
      <vt:lpstr>3. pielikums: Naudas plūsmas prognozes piemērs</vt:lpstr>
      <vt:lpstr>4. pielikums: Saistību atmaksas nosacījumu maiņa</vt:lpstr>
      <vt:lpstr>5. pielikums: Nodokļu norēķinu iespējas </vt:lpstr>
      <vt:lpstr>6. pielikums: Finanšu restrukturizācija</vt:lpstr>
      <vt:lpstr>7. pielikums: Uzņēmējdarbības operacionālā restrukturizācija</vt:lpstr>
      <vt:lpstr>7. pielikums: Uzņēmējdarbības operacionālā restrukturizācija</vt:lpstr>
      <vt:lpstr>7. pielikums: Uzņēmējdarbības operacionālā restrukturizācija</vt:lpstr>
      <vt:lpstr>8. pielikums: TAP un tā paveids – ĀTAP</vt:lpstr>
      <vt:lpstr>8. pielikums: TAP un tā apakštips – ĀTAP</vt:lpstr>
      <vt:lpstr>9. pielikums: Restrukturizācijas plāna saturs</vt:lpstr>
      <vt:lpstr>9. pielikums: Restrukturizācijas plāna saturs</vt:lpstr>
      <vt:lpstr>9. pielikums: Restrukturizācijas plāna saturs</vt:lpstr>
      <vt:lpstr>10. pielikums: TAP shematisks pārskats </vt:lpstr>
      <vt:lpstr>10. pielikums: TAP shematisks pārskats </vt:lpstr>
      <vt:lpstr>10. pielikums: TAP shematisks pārskats </vt:lpstr>
      <vt:lpstr>11. pielikums: ĀTAP shematisks pārskats </vt:lpstr>
      <vt:lpstr>11. pielikums: ĀTAP shematisks pārskats </vt:lpstr>
      <vt:lpstr>11. pielikums: ĀTAP shematisks pārskats </vt:lpstr>
      <vt:lpstr>12. pielikums: TAP un ĀTAP ierobežojumi / saistības </vt:lpstr>
      <vt:lpstr>13. pielikums: Maksātnespējas procesa pazīmes</vt:lpstr>
      <vt:lpstr>14. pielikums: Restrukturizācijas iespēju un maksātnespējas procesa plusi un mīnusi</vt:lpstr>
      <vt:lpstr>15. pielikums: Galvenās sankcijas un valdes saistības</vt:lpstr>
      <vt:lpstr>15. pielikums: Galvenās sankcijas un valdes saistības</vt:lpstr>
      <vt:lpstr>Termini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Assessment  of University Campus Development</dc:title>
  <dc:creator>Kristine Kjerulfa</dc:creator>
  <cp:keywords>[EBRD]</cp:keywords>
  <cp:lastModifiedBy>Kristine Kjerulfa</cp:lastModifiedBy>
  <cp:revision>1417</cp:revision>
  <cp:lastPrinted>2020-02-13T07:09:49Z</cp:lastPrinted>
  <dcterms:created xsi:type="dcterms:W3CDTF">2019-09-23T06:37:50Z</dcterms:created>
  <dcterms:modified xsi:type="dcterms:W3CDTF">2020-07-23T13:50:20Z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0x0101006B673128840CDC479699297BA60FACB6</vt:lpwstr>
  </property>
  <property fmtid="{D5CDD505-2E9C-101B-9397-08002B2CF9AE}" pid="3" name="docIndexRef">
    <vt:lpwstr>4bc4621f-022b-4e73-9467-147e8efeb66e</vt:lpwstr>
  </property>
  <property fmtid="{D5CDD505-2E9C-101B-9397-08002B2CF9AE}" pid="4" name="bjDocumentSecurityLabel">
    <vt:lpwstr>This item has no classification</vt:lpwstr>
  </property>
  <property fmtid="{D5CDD505-2E9C-101B-9397-08002B2CF9AE}" pid="5" name="bjSaver">
    <vt:lpwstr>bpbMpDnr6W6Rsu6hrrL0pm3X/CpLpDq2</vt:lpwstr>
  </property>
</Properties>
</file>