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48"/>
  </p:notesMasterIdLst>
  <p:handoutMasterIdLst>
    <p:handoutMasterId r:id="rId49"/>
  </p:handoutMasterIdLst>
  <p:sldIdLst>
    <p:sldId id="256" r:id="rId2"/>
    <p:sldId id="547" r:id="rId3"/>
    <p:sldId id="550" r:id="rId4"/>
    <p:sldId id="574" r:id="rId5"/>
    <p:sldId id="575" r:id="rId6"/>
    <p:sldId id="553" r:id="rId7"/>
    <p:sldId id="482" r:id="rId8"/>
    <p:sldId id="496" r:id="rId9"/>
    <p:sldId id="556" r:id="rId10"/>
    <p:sldId id="543" r:id="rId11"/>
    <p:sldId id="501" r:id="rId12"/>
    <p:sldId id="576" r:id="rId13"/>
    <p:sldId id="557" r:id="rId14"/>
    <p:sldId id="558" r:id="rId15"/>
    <p:sldId id="559" r:id="rId16"/>
    <p:sldId id="554" r:id="rId17"/>
    <p:sldId id="555" r:id="rId18"/>
    <p:sldId id="560" r:id="rId19"/>
    <p:sldId id="561" r:id="rId20"/>
    <p:sldId id="563" r:id="rId21"/>
    <p:sldId id="564" r:id="rId22"/>
    <p:sldId id="565" r:id="rId23"/>
    <p:sldId id="570" r:id="rId24"/>
    <p:sldId id="513" r:id="rId25"/>
    <p:sldId id="566" r:id="rId26"/>
    <p:sldId id="517" r:id="rId27"/>
    <p:sldId id="562" r:id="rId28"/>
    <p:sldId id="525" r:id="rId29"/>
    <p:sldId id="572" r:id="rId30"/>
    <p:sldId id="527" r:id="rId31"/>
    <p:sldId id="528" r:id="rId32"/>
    <p:sldId id="529" r:id="rId33"/>
    <p:sldId id="530" r:id="rId34"/>
    <p:sldId id="531" r:id="rId35"/>
    <p:sldId id="532" r:id="rId36"/>
    <p:sldId id="533" r:id="rId37"/>
    <p:sldId id="536" r:id="rId38"/>
    <p:sldId id="537" r:id="rId39"/>
    <p:sldId id="567" r:id="rId40"/>
    <p:sldId id="568" r:id="rId41"/>
    <p:sldId id="569" r:id="rId42"/>
    <p:sldId id="571" r:id="rId43"/>
    <p:sldId id="577" r:id="rId44"/>
    <p:sldId id="578" r:id="rId45"/>
    <p:sldId id="573" r:id="rId46"/>
    <p:sldId id="445" r:id="rId47"/>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65" autoAdjust="0"/>
    <p:restoredTop sz="94073" autoAdjust="0"/>
  </p:normalViewPr>
  <p:slideViewPr>
    <p:cSldViewPr>
      <p:cViewPr varScale="1">
        <p:scale>
          <a:sx n="102" d="100"/>
          <a:sy n="102" d="100"/>
        </p:scale>
        <p:origin x="1592" y="1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notesMaster" Target="notesMasters/notesMaster1.xml"/><Relationship Id="rId4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79EC9D2-30E9-5D4E-8447-5C45DD5D506C}" type="datetimeFigureOut">
              <a:rPr lang="en-US" smtClean="0"/>
              <a:t>5/7/19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EFFA40-7A31-D247-98B8-F2B265BDB440}" type="slidenum">
              <a:rPr lang="en-US" smtClean="0"/>
              <a:t>‹#›</a:t>
            </a:fld>
            <a:endParaRPr lang="en-US" dirty="0"/>
          </a:p>
        </p:txBody>
      </p:sp>
    </p:spTree>
    <p:extLst>
      <p:ext uri="{BB962C8B-B14F-4D97-AF65-F5344CB8AC3E}">
        <p14:creationId xmlns:p14="http://schemas.microsoft.com/office/powerpoint/2010/main" val="1460340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35137C-B852-405A-979F-EF5F1DF6C354}" type="datetimeFigureOut">
              <a:rPr lang="lv-LV" smtClean="0"/>
              <a:t>07.05.19</a:t>
            </a:fld>
            <a:endParaRPr lang="lv-LV"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C65B79-9182-4312-B472-87A6D9A429ED}" type="slidenum">
              <a:rPr lang="lv-LV" smtClean="0"/>
              <a:t>‹#›</a:t>
            </a:fld>
            <a:endParaRPr lang="lv-LV" dirty="0"/>
          </a:p>
        </p:txBody>
      </p:sp>
    </p:spTree>
    <p:extLst>
      <p:ext uri="{BB962C8B-B14F-4D97-AF65-F5344CB8AC3E}">
        <p14:creationId xmlns:p14="http://schemas.microsoft.com/office/powerpoint/2010/main" val="1486433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C65B79-9182-4312-B472-87A6D9A429ED}" type="slidenum">
              <a:rPr lang="lv-LV" smtClean="0"/>
              <a:t>12</a:t>
            </a:fld>
            <a:endParaRPr lang="lv-LV" dirty="0"/>
          </a:p>
        </p:txBody>
      </p:sp>
    </p:spTree>
    <p:extLst>
      <p:ext uri="{BB962C8B-B14F-4D97-AF65-F5344CB8AC3E}">
        <p14:creationId xmlns:p14="http://schemas.microsoft.com/office/powerpoint/2010/main" val="769143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EAD68D-9E00-46BC-B364-62414F33CB31}" type="datetime1">
              <a:rPr lang="lv-LV" smtClean="0"/>
              <a:t>07.05.19</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2C1D690A-425C-4876-A1A0-CE569C29AB97}" type="slidenum">
              <a:rPr lang="lv-LV" smtClean="0"/>
              <a:t>‹#›</a:t>
            </a:fld>
            <a:endParaRPr lang="lv-LV"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898B6-A948-43B0-AD99-28F63EB32659}" type="datetime1">
              <a:rPr lang="lv-LV" smtClean="0"/>
              <a:t>07.05.19</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2C1D690A-425C-4876-A1A0-CE569C29AB97}" type="slidenum">
              <a:rPr lang="lv-LV" smtClean="0"/>
              <a:t>‹#›</a:t>
            </a:fld>
            <a:endParaRPr lang="lv-LV"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4CDED5-2DDD-4D09-BADA-60532AA5168C}" type="datetime1">
              <a:rPr lang="lv-LV" smtClean="0"/>
              <a:t>07.05.19</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2C1D690A-425C-4876-A1A0-CE569C29AB97}" type="slidenum">
              <a:rPr lang="lv-LV" smtClean="0"/>
              <a:t>‹#›</a:t>
            </a:fld>
            <a:endParaRPr lang="lv-LV"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148846-3795-495F-9EF7-81FEB8F658DD}" type="datetime1">
              <a:rPr lang="lv-LV" smtClean="0"/>
              <a:t>07.05.19</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2C1D690A-425C-4876-A1A0-CE569C29AB97}" type="slidenum">
              <a:rPr lang="lv-LV" smtClean="0"/>
              <a:t>‹#›</a:t>
            </a:fld>
            <a:endParaRPr lang="lv-LV"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0463FE-8430-4881-8023-788CDDCDCBEB}" type="datetime1">
              <a:rPr lang="lv-LV" smtClean="0"/>
              <a:t>07.05.19</a:t>
            </a:fld>
            <a:endParaRPr lang="lv-LV" dirty="0"/>
          </a:p>
        </p:txBody>
      </p:sp>
      <p:sp>
        <p:nvSpPr>
          <p:cNvPr id="5" name="Footer Placeholder 4"/>
          <p:cNvSpPr>
            <a:spLocks noGrp="1"/>
          </p:cNvSpPr>
          <p:nvPr>
            <p:ph type="ftr" sz="quarter" idx="11"/>
          </p:nvPr>
        </p:nvSpPr>
        <p:spPr/>
        <p:txBody>
          <a:bodyPr/>
          <a:lstStyle/>
          <a:p>
            <a:endParaRPr lang="lv-LV" dirty="0"/>
          </a:p>
        </p:txBody>
      </p:sp>
      <p:sp>
        <p:nvSpPr>
          <p:cNvPr id="6" name="Slide Number Placeholder 5"/>
          <p:cNvSpPr>
            <a:spLocks noGrp="1"/>
          </p:cNvSpPr>
          <p:nvPr>
            <p:ph type="sldNum" sz="quarter" idx="12"/>
          </p:nvPr>
        </p:nvSpPr>
        <p:spPr/>
        <p:txBody>
          <a:bodyPr/>
          <a:lstStyle/>
          <a:p>
            <a:fld id="{2C1D690A-425C-4876-A1A0-CE569C29AB97}" type="slidenum">
              <a:rPr lang="lv-LV" smtClean="0"/>
              <a:t>‹#›</a:t>
            </a:fld>
            <a:endParaRPr lang="lv-LV"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1E033B-E3A6-4F05-84A2-99EAC146B0A5}" type="datetime1">
              <a:rPr lang="lv-LV" smtClean="0"/>
              <a:t>07.05.19</a:t>
            </a:fld>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2C1D690A-425C-4876-A1A0-CE569C29AB97}" type="slidenum">
              <a:rPr lang="lv-LV" smtClean="0"/>
              <a:t>‹#›</a:t>
            </a:fld>
            <a:endParaRPr lang="lv-LV"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78BE82-B284-41D1-8070-49CE6765C75B}" type="datetime1">
              <a:rPr lang="lv-LV" smtClean="0"/>
              <a:t>07.05.19</a:t>
            </a:fld>
            <a:endParaRPr lang="lv-LV" dirty="0"/>
          </a:p>
        </p:txBody>
      </p:sp>
      <p:sp>
        <p:nvSpPr>
          <p:cNvPr id="8" name="Footer Placeholder 7"/>
          <p:cNvSpPr>
            <a:spLocks noGrp="1"/>
          </p:cNvSpPr>
          <p:nvPr>
            <p:ph type="ftr" sz="quarter" idx="11"/>
          </p:nvPr>
        </p:nvSpPr>
        <p:spPr/>
        <p:txBody>
          <a:bodyPr/>
          <a:lstStyle/>
          <a:p>
            <a:endParaRPr lang="lv-LV" dirty="0"/>
          </a:p>
        </p:txBody>
      </p:sp>
      <p:sp>
        <p:nvSpPr>
          <p:cNvPr id="9" name="Slide Number Placeholder 8"/>
          <p:cNvSpPr>
            <a:spLocks noGrp="1"/>
          </p:cNvSpPr>
          <p:nvPr>
            <p:ph type="sldNum" sz="quarter" idx="12"/>
          </p:nvPr>
        </p:nvSpPr>
        <p:spPr/>
        <p:txBody>
          <a:bodyPr/>
          <a:lstStyle/>
          <a:p>
            <a:fld id="{2C1D690A-425C-4876-A1A0-CE569C29AB97}" type="slidenum">
              <a:rPr lang="lv-LV" smtClean="0"/>
              <a:t>‹#›</a:t>
            </a:fld>
            <a:endParaRPr lang="lv-LV"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746675-8A6F-4DBE-B0BE-A8947D157DF8}" type="datetime1">
              <a:rPr lang="lv-LV" smtClean="0"/>
              <a:t>07.05.19</a:t>
            </a:fld>
            <a:endParaRPr lang="lv-LV" dirty="0"/>
          </a:p>
        </p:txBody>
      </p:sp>
      <p:sp>
        <p:nvSpPr>
          <p:cNvPr id="4" name="Footer Placeholder 3"/>
          <p:cNvSpPr>
            <a:spLocks noGrp="1"/>
          </p:cNvSpPr>
          <p:nvPr>
            <p:ph type="ftr" sz="quarter" idx="11"/>
          </p:nvPr>
        </p:nvSpPr>
        <p:spPr/>
        <p:txBody>
          <a:bodyPr/>
          <a:lstStyle/>
          <a:p>
            <a:endParaRPr lang="lv-LV" dirty="0"/>
          </a:p>
        </p:txBody>
      </p:sp>
      <p:sp>
        <p:nvSpPr>
          <p:cNvPr id="5" name="Slide Number Placeholder 4"/>
          <p:cNvSpPr>
            <a:spLocks noGrp="1"/>
          </p:cNvSpPr>
          <p:nvPr>
            <p:ph type="sldNum" sz="quarter" idx="12"/>
          </p:nvPr>
        </p:nvSpPr>
        <p:spPr/>
        <p:txBody>
          <a:bodyPr/>
          <a:lstStyle/>
          <a:p>
            <a:fld id="{2C1D690A-425C-4876-A1A0-CE569C29AB97}" type="slidenum">
              <a:rPr lang="lv-LV" smtClean="0"/>
              <a:t>‹#›</a:t>
            </a:fld>
            <a:endParaRPr lang="lv-LV"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0A0EF-6A18-4591-8A86-4A35AA7EF27B}" type="datetime1">
              <a:rPr lang="lv-LV" smtClean="0"/>
              <a:t>07.05.19</a:t>
            </a:fld>
            <a:endParaRPr lang="lv-LV" dirty="0"/>
          </a:p>
        </p:txBody>
      </p:sp>
      <p:sp>
        <p:nvSpPr>
          <p:cNvPr id="3" name="Footer Placeholder 2"/>
          <p:cNvSpPr>
            <a:spLocks noGrp="1"/>
          </p:cNvSpPr>
          <p:nvPr>
            <p:ph type="ftr" sz="quarter" idx="11"/>
          </p:nvPr>
        </p:nvSpPr>
        <p:spPr/>
        <p:txBody>
          <a:bodyPr/>
          <a:lstStyle/>
          <a:p>
            <a:endParaRPr lang="lv-LV" dirty="0"/>
          </a:p>
        </p:txBody>
      </p:sp>
      <p:sp>
        <p:nvSpPr>
          <p:cNvPr id="4" name="Slide Number Placeholder 3"/>
          <p:cNvSpPr>
            <a:spLocks noGrp="1"/>
          </p:cNvSpPr>
          <p:nvPr>
            <p:ph type="sldNum" sz="quarter" idx="12"/>
          </p:nvPr>
        </p:nvSpPr>
        <p:spPr/>
        <p:txBody>
          <a:bodyPr/>
          <a:lstStyle/>
          <a:p>
            <a:fld id="{2C1D690A-425C-4876-A1A0-CE569C29AB97}" type="slidenum">
              <a:rPr lang="lv-LV" smtClean="0"/>
              <a:t>‹#›</a:t>
            </a:fld>
            <a:endParaRPr lang="lv-LV"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EDE18C-2F49-4E6A-9EAD-09FFAAE34200}" type="datetime1">
              <a:rPr lang="lv-LV" smtClean="0"/>
              <a:t>07.05.19</a:t>
            </a:fld>
            <a:endParaRPr lang="lv-LV" dirty="0"/>
          </a:p>
        </p:txBody>
      </p:sp>
      <p:sp>
        <p:nvSpPr>
          <p:cNvPr id="6" name="Footer Placeholder 5"/>
          <p:cNvSpPr>
            <a:spLocks noGrp="1"/>
          </p:cNvSpPr>
          <p:nvPr>
            <p:ph type="ftr" sz="quarter" idx="11"/>
          </p:nvPr>
        </p:nvSpPr>
        <p:spPr/>
        <p:txBody>
          <a:bodyPr/>
          <a:lstStyle/>
          <a:p>
            <a:endParaRPr lang="lv-LV" dirty="0"/>
          </a:p>
        </p:txBody>
      </p:sp>
      <p:sp>
        <p:nvSpPr>
          <p:cNvPr id="7" name="Slide Number Placeholder 6"/>
          <p:cNvSpPr>
            <a:spLocks noGrp="1"/>
          </p:cNvSpPr>
          <p:nvPr>
            <p:ph type="sldNum" sz="quarter" idx="12"/>
          </p:nvPr>
        </p:nvSpPr>
        <p:spPr/>
        <p:txBody>
          <a:bodyPr/>
          <a:lstStyle/>
          <a:p>
            <a:fld id="{2C1D690A-425C-4876-A1A0-CE569C29AB97}" type="slidenum">
              <a:rPr lang="lv-LV" smtClean="0"/>
              <a:t>‹#›</a:t>
            </a:fld>
            <a:endParaRPr lang="lv-LV" dirty="0"/>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C4C60C5-EC13-4BD2-BC2F-422816275A5B}" type="datetime1">
              <a:rPr lang="lv-LV" smtClean="0"/>
              <a:t>07.05.19</a:t>
            </a:fld>
            <a:endParaRPr lang="lv-LV" dirty="0"/>
          </a:p>
        </p:txBody>
      </p:sp>
      <p:sp>
        <p:nvSpPr>
          <p:cNvPr id="9" name="Slide Number Placeholder 8"/>
          <p:cNvSpPr>
            <a:spLocks noGrp="1"/>
          </p:cNvSpPr>
          <p:nvPr>
            <p:ph type="sldNum" sz="quarter" idx="11"/>
          </p:nvPr>
        </p:nvSpPr>
        <p:spPr/>
        <p:txBody>
          <a:bodyPr/>
          <a:lstStyle/>
          <a:p>
            <a:fld id="{2C1D690A-425C-4876-A1A0-CE569C29AB97}" type="slidenum">
              <a:rPr lang="lv-LV" smtClean="0"/>
              <a:t>‹#›</a:t>
            </a:fld>
            <a:endParaRPr lang="lv-LV" dirty="0"/>
          </a:p>
        </p:txBody>
      </p:sp>
      <p:sp>
        <p:nvSpPr>
          <p:cNvPr id="10" name="Footer Placeholder 9"/>
          <p:cNvSpPr>
            <a:spLocks noGrp="1"/>
          </p:cNvSpPr>
          <p:nvPr>
            <p:ph type="ftr" sz="quarter" idx="12"/>
          </p:nvPr>
        </p:nvSpPr>
        <p:spPr/>
        <p:txBody>
          <a:bodyPr/>
          <a:lstStyle/>
          <a:p>
            <a:endParaRPr lang="lv-LV"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90000"/>
              </a:schemeClr>
            </a:gs>
            <a:gs pos="91000">
              <a:schemeClr val="bg1">
                <a:shade val="100000"/>
                <a:satMod val="115000"/>
              </a:schemeClr>
            </a:gs>
            <a:gs pos="100000">
              <a:schemeClr val="bg1">
                <a:shade val="70000"/>
                <a:satMod val="130000"/>
              </a:schemeClr>
            </a:gs>
          </a:gsLst>
          <a:path path="circle">
            <a:fillToRect l="20000" t="50000" r="10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C1D690A-425C-4876-A1A0-CE569C29AB97}" type="slidenum">
              <a:rPr lang="lv-LV" smtClean="0"/>
              <a:t>‹#›</a:t>
            </a:fld>
            <a:endParaRPr lang="lv-LV"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lv-LV"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E00B83D-3825-46AA-9B2B-7FD11836C46B}" type="datetime1">
              <a:rPr lang="lv-LV" smtClean="0"/>
              <a:t>07.05.19</a:t>
            </a:fld>
            <a:endParaRPr lang="lv-LV"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268760"/>
            <a:ext cx="7546032" cy="3456384"/>
          </a:xfrm>
        </p:spPr>
        <p:txBody>
          <a:bodyPr>
            <a:noAutofit/>
          </a:bodyPr>
          <a:lstStyle/>
          <a:p>
            <a:pPr algn="ctr"/>
            <a:r>
              <a:rPr lang="lv-LV" sz="4400" b="1" dirty="0">
                <a:solidFill>
                  <a:schemeClr val="accent1">
                    <a:lumMod val="75000"/>
                  </a:schemeClr>
                </a:solidFill>
              </a:rPr>
              <a:t/>
            </a:r>
            <a:br>
              <a:rPr lang="lv-LV" sz="4400" b="1" dirty="0">
                <a:solidFill>
                  <a:schemeClr val="accent1">
                    <a:lumMod val="75000"/>
                  </a:schemeClr>
                </a:solidFill>
              </a:rPr>
            </a:br>
            <a:r>
              <a:rPr lang="lv-LV" sz="4400" b="1" dirty="0">
                <a:solidFill>
                  <a:schemeClr val="accent1">
                    <a:lumMod val="75000"/>
                  </a:schemeClr>
                </a:solidFill>
              </a:rPr>
              <a:t/>
            </a:r>
            <a:br>
              <a:rPr lang="lv-LV" sz="4400" b="1" dirty="0">
                <a:solidFill>
                  <a:schemeClr val="accent1">
                    <a:lumMod val="75000"/>
                  </a:schemeClr>
                </a:solidFill>
              </a:rPr>
            </a:br>
            <a:r>
              <a:rPr lang="lv-LV" sz="4400" b="1" dirty="0">
                <a:solidFill>
                  <a:schemeClr val="accent1">
                    <a:lumMod val="75000"/>
                  </a:schemeClr>
                </a:solidFill>
              </a:rPr>
              <a:t/>
            </a:r>
            <a:br>
              <a:rPr lang="lv-LV" sz="4400" b="1" dirty="0">
                <a:solidFill>
                  <a:schemeClr val="accent1">
                    <a:lumMod val="75000"/>
                  </a:schemeClr>
                </a:solidFill>
              </a:rPr>
            </a:br>
            <a:r>
              <a:rPr lang="lv-LV" sz="3300" b="1" dirty="0">
                <a:solidFill>
                  <a:schemeClr val="accent1">
                    <a:lumMod val="75000"/>
                  </a:schemeClr>
                </a:solidFill>
                <a:latin typeface="Avenir Book" charset="0"/>
                <a:ea typeface="Avenir Book" charset="0"/>
                <a:cs typeface="Avenir Book" charset="0"/>
              </a:rPr>
              <a:t>Pētījuma</a:t>
            </a:r>
            <a:r>
              <a:rPr lang="en-US" sz="3300" b="1" dirty="0">
                <a:solidFill>
                  <a:schemeClr val="accent1">
                    <a:lumMod val="75000"/>
                  </a:schemeClr>
                </a:solidFill>
                <a:latin typeface="Avenir Book" charset="0"/>
                <a:ea typeface="Avenir Book" charset="0"/>
                <a:cs typeface="Avenir Book" charset="0"/>
              </a:rPr>
              <a:t> "</a:t>
            </a:r>
            <a:r>
              <a:rPr lang="lv-LV" sz="3300" b="1" dirty="0">
                <a:solidFill>
                  <a:schemeClr val="accent1">
                    <a:lumMod val="75000"/>
                  </a:schemeClr>
                </a:solidFill>
                <a:latin typeface="Avenir Book" charset="0"/>
                <a:ea typeface="Avenir Book" charset="0"/>
                <a:cs typeface="Avenir Book" charset="0"/>
              </a:rPr>
              <a:t>Fiziskās</a:t>
            </a:r>
            <a:r>
              <a:rPr lang="en-US" sz="3300" b="1" dirty="0">
                <a:solidFill>
                  <a:schemeClr val="accent1">
                    <a:lumMod val="75000"/>
                  </a:schemeClr>
                </a:solidFill>
                <a:latin typeface="Avenir Book" charset="0"/>
                <a:ea typeface="Avenir Book" charset="0"/>
                <a:cs typeface="Avenir Book" charset="0"/>
              </a:rPr>
              <a:t> personas </a:t>
            </a:r>
            <a:r>
              <a:rPr lang="lv-LV" sz="3300" b="1" dirty="0">
                <a:solidFill>
                  <a:schemeClr val="accent1">
                    <a:lumMod val="75000"/>
                  </a:schemeClr>
                </a:solidFill>
                <a:latin typeface="Avenir Book" charset="0"/>
                <a:ea typeface="Avenir Book" charset="0"/>
                <a:cs typeface="Avenir Book" charset="0"/>
              </a:rPr>
              <a:t>maksātnespējas</a:t>
            </a:r>
            <a:r>
              <a:rPr lang="en-US" sz="3300" b="1" dirty="0">
                <a:solidFill>
                  <a:schemeClr val="accent1">
                    <a:lumMod val="75000"/>
                  </a:schemeClr>
                </a:solidFill>
                <a:latin typeface="Avenir Book" charset="0"/>
                <a:ea typeface="Avenir Book" charset="0"/>
                <a:cs typeface="Avenir Book" charset="0"/>
              </a:rPr>
              <a:t> </a:t>
            </a:r>
            <a:r>
              <a:rPr lang="lv-LV" sz="3300" b="1" dirty="0">
                <a:solidFill>
                  <a:schemeClr val="accent1">
                    <a:lumMod val="75000"/>
                  </a:schemeClr>
                </a:solidFill>
                <a:latin typeface="Avenir Book" charset="0"/>
                <a:ea typeface="Avenir Book" charset="0"/>
                <a:cs typeface="Avenir Book" charset="0"/>
              </a:rPr>
              <a:t>procesa</a:t>
            </a:r>
            <a:r>
              <a:rPr lang="en-US" sz="3300" b="1" dirty="0">
                <a:solidFill>
                  <a:schemeClr val="accent1">
                    <a:lumMod val="75000"/>
                  </a:schemeClr>
                </a:solidFill>
                <a:latin typeface="Avenir Book" charset="0"/>
                <a:ea typeface="Avenir Book" charset="0"/>
                <a:cs typeface="Avenir Book" charset="0"/>
              </a:rPr>
              <a:t> </a:t>
            </a:r>
            <a:r>
              <a:rPr lang="lv-LV" sz="3300" b="1" dirty="0">
                <a:solidFill>
                  <a:schemeClr val="accent1">
                    <a:lumMod val="75000"/>
                  </a:schemeClr>
                </a:solidFill>
                <a:latin typeface="Avenir Book" charset="0"/>
                <a:ea typeface="Avenir Book" charset="0"/>
                <a:cs typeface="Avenir Book" charset="0"/>
              </a:rPr>
              <a:t>piemērošanas</a:t>
            </a:r>
            <a:r>
              <a:rPr lang="en-US" sz="3300" b="1" dirty="0">
                <a:solidFill>
                  <a:schemeClr val="accent1">
                    <a:lumMod val="75000"/>
                  </a:schemeClr>
                </a:solidFill>
                <a:latin typeface="Avenir Book" charset="0"/>
                <a:ea typeface="Avenir Book" charset="0"/>
                <a:cs typeface="Avenir Book" charset="0"/>
              </a:rPr>
              <a:t> </a:t>
            </a:r>
            <a:r>
              <a:rPr lang="lv-LV" sz="3300" b="1" dirty="0">
                <a:solidFill>
                  <a:schemeClr val="accent1">
                    <a:lumMod val="75000"/>
                  </a:schemeClr>
                </a:solidFill>
                <a:latin typeface="Avenir Book" charset="0"/>
                <a:ea typeface="Avenir Book" charset="0"/>
                <a:cs typeface="Avenir Book" charset="0"/>
              </a:rPr>
              <a:t>nosacījumi</a:t>
            </a:r>
            <a:r>
              <a:rPr lang="en-US" sz="3300" b="1" dirty="0">
                <a:solidFill>
                  <a:schemeClr val="accent1">
                    <a:lumMod val="75000"/>
                  </a:schemeClr>
                </a:solidFill>
                <a:latin typeface="Avenir Book" charset="0"/>
                <a:ea typeface="Avenir Book" charset="0"/>
                <a:cs typeface="Avenir Book" charset="0"/>
              </a:rPr>
              <a:t> un </a:t>
            </a:r>
            <a:r>
              <a:rPr lang="lv-LV" sz="3300" b="1" dirty="0">
                <a:solidFill>
                  <a:schemeClr val="accent1">
                    <a:lumMod val="75000"/>
                  </a:schemeClr>
                </a:solidFill>
                <a:latin typeface="Avenir Book" charset="0"/>
                <a:ea typeface="Avenir Book" charset="0"/>
                <a:cs typeface="Avenir Book" charset="0"/>
              </a:rPr>
              <a:t>tā</a:t>
            </a:r>
            <a:r>
              <a:rPr lang="en-US" sz="3300" b="1" dirty="0">
                <a:solidFill>
                  <a:schemeClr val="accent1">
                    <a:lumMod val="75000"/>
                  </a:schemeClr>
                </a:solidFill>
                <a:latin typeface="Avenir Book" charset="0"/>
                <a:ea typeface="Avenir Book" charset="0"/>
                <a:cs typeface="Avenir Book" charset="0"/>
              </a:rPr>
              <a:t> </a:t>
            </a:r>
            <a:r>
              <a:rPr lang="lv-LV" sz="3300" b="1" dirty="0">
                <a:solidFill>
                  <a:schemeClr val="accent1">
                    <a:lumMod val="75000"/>
                  </a:schemeClr>
                </a:solidFill>
                <a:latin typeface="Avenir Book" charset="0"/>
                <a:ea typeface="Avenir Book" charset="0"/>
                <a:cs typeface="Avenir Book" charset="0"/>
              </a:rPr>
              <a:t>efektivitāte</a:t>
            </a:r>
            <a:r>
              <a:rPr lang="en-US" sz="3300" b="1" dirty="0">
                <a:solidFill>
                  <a:schemeClr val="accent1">
                    <a:lumMod val="75000"/>
                  </a:schemeClr>
                </a:solidFill>
                <a:latin typeface="Avenir Book" charset="0"/>
                <a:ea typeface="Avenir Book" charset="0"/>
                <a:cs typeface="Avenir Book" charset="0"/>
              </a:rPr>
              <a:t>”</a:t>
            </a:r>
            <a:br>
              <a:rPr lang="en-US" sz="3300" b="1" dirty="0">
                <a:solidFill>
                  <a:schemeClr val="accent1">
                    <a:lumMod val="75000"/>
                  </a:schemeClr>
                </a:solidFill>
                <a:latin typeface="Avenir Book" charset="0"/>
                <a:ea typeface="Avenir Book" charset="0"/>
                <a:cs typeface="Avenir Book" charset="0"/>
              </a:rPr>
            </a:br>
            <a:r>
              <a:rPr lang="lv-LV" sz="3300" b="1" dirty="0">
                <a:solidFill>
                  <a:schemeClr val="accent1">
                    <a:lumMod val="75000"/>
                  </a:schemeClr>
                </a:solidFill>
                <a:latin typeface="Avenir Book" charset="0"/>
                <a:ea typeface="Avenir Book" charset="0"/>
                <a:cs typeface="Avenir Book" charset="0"/>
              </a:rPr>
              <a:t>prezentācija</a:t>
            </a:r>
            <a:r>
              <a:rPr lang="en-US" sz="3300" b="1" dirty="0">
                <a:solidFill>
                  <a:schemeClr val="accent1">
                    <a:lumMod val="75000"/>
                  </a:schemeClr>
                </a:solidFill>
                <a:latin typeface="Avenir Book" charset="0"/>
                <a:ea typeface="Avenir Book" charset="0"/>
                <a:cs typeface="Avenir Book" charset="0"/>
              </a:rPr>
              <a:t/>
            </a:r>
            <a:br>
              <a:rPr lang="en-US" sz="3300" b="1" dirty="0">
                <a:solidFill>
                  <a:schemeClr val="accent1">
                    <a:lumMod val="75000"/>
                  </a:schemeClr>
                </a:solidFill>
                <a:latin typeface="Avenir Book" charset="0"/>
                <a:ea typeface="Avenir Book" charset="0"/>
                <a:cs typeface="Avenir Book" charset="0"/>
              </a:rPr>
            </a:br>
            <a:r>
              <a:rPr lang="en-US" sz="2600" b="1" dirty="0">
                <a:solidFill>
                  <a:schemeClr val="accent1">
                    <a:lumMod val="75000"/>
                  </a:schemeClr>
                </a:solidFill>
                <a:latin typeface="Avenir Book" charset="0"/>
                <a:ea typeface="Avenir Book" charset="0"/>
                <a:cs typeface="Avenir Book" charset="0"/>
              </a:rPr>
              <a:t>/</a:t>
            </a:r>
            <a:r>
              <a:rPr lang="lv-LV" sz="2600" b="1" dirty="0">
                <a:solidFill>
                  <a:schemeClr val="accent1">
                    <a:lumMod val="75000"/>
                  </a:schemeClr>
                </a:solidFill>
                <a:latin typeface="Avenir Book" charset="0"/>
                <a:ea typeface="Avenir Book" charset="0"/>
                <a:cs typeface="Avenir Book" charset="0"/>
              </a:rPr>
              <a:t>tiesu</a:t>
            </a:r>
            <a:r>
              <a:rPr lang="en-US" sz="2600" b="1" dirty="0">
                <a:solidFill>
                  <a:schemeClr val="accent1">
                    <a:lumMod val="75000"/>
                  </a:schemeClr>
                </a:solidFill>
                <a:latin typeface="Avenir Book" charset="0"/>
                <a:ea typeface="Avenir Book" charset="0"/>
                <a:cs typeface="Avenir Book" charset="0"/>
              </a:rPr>
              <a:t> </a:t>
            </a:r>
            <a:r>
              <a:rPr lang="lv-LV" sz="2600" b="1" dirty="0">
                <a:solidFill>
                  <a:schemeClr val="accent1">
                    <a:lumMod val="75000"/>
                  </a:schemeClr>
                </a:solidFill>
                <a:latin typeface="Avenir Book" charset="0"/>
                <a:ea typeface="Avenir Book" charset="0"/>
                <a:cs typeface="Avenir Book" charset="0"/>
              </a:rPr>
              <a:t>prakses</a:t>
            </a:r>
            <a:r>
              <a:rPr lang="en-US" sz="2600" b="1" dirty="0">
                <a:solidFill>
                  <a:schemeClr val="accent1">
                    <a:lumMod val="75000"/>
                  </a:schemeClr>
                </a:solidFill>
                <a:latin typeface="Avenir Book" charset="0"/>
                <a:ea typeface="Avenir Book" charset="0"/>
                <a:cs typeface="Avenir Book" charset="0"/>
              </a:rPr>
              <a:t> </a:t>
            </a:r>
            <a:r>
              <a:rPr lang="lv-LV" sz="2600" b="1" dirty="0">
                <a:solidFill>
                  <a:schemeClr val="accent1">
                    <a:lumMod val="75000"/>
                  </a:schemeClr>
                </a:solidFill>
                <a:latin typeface="Avenir Book" charset="0"/>
                <a:ea typeface="Avenir Book" charset="0"/>
                <a:cs typeface="Avenir Book" charset="0"/>
              </a:rPr>
              <a:t>aktualitātes</a:t>
            </a:r>
            <a:r>
              <a:rPr lang="en-US" sz="2600" b="1" dirty="0">
                <a:solidFill>
                  <a:schemeClr val="accent1">
                    <a:lumMod val="75000"/>
                  </a:schemeClr>
                </a:solidFill>
                <a:latin typeface="Avenir Book" charset="0"/>
                <a:ea typeface="Avenir Book" charset="0"/>
                <a:cs typeface="Avenir Book" charset="0"/>
              </a:rPr>
              <a:t>, </a:t>
            </a:r>
            <a:r>
              <a:rPr lang="lv-LV" sz="2600" b="1" dirty="0">
                <a:solidFill>
                  <a:schemeClr val="accent1">
                    <a:lumMod val="75000"/>
                  </a:schemeClr>
                </a:solidFill>
                <a:latin typeface="Avenir Book" charset="0"/>
                <a:ea typeface="Avenir Book" charset="0"/>
                <a:cs typeface="Avenir Book" charset="0"/>
              </a:rPr>
              <a:t>parādnieka</a:t>
            </a:r>
            <a:r>
              <a:rPr lang="en-US" sz="2600" b="1" dirty="0">
                <a:solidFill>
                  <a:schemeClr val="accent1">
                    <a:lumMod val="75000"/>
                  </a:schemeClr>
                </a:solidFill>
                <a:latin typeface="Avenir Book" charset="0"/>
                <a:ea typeface="Avenir Book" charset="0"/>
                <a:cs typeface="Avenir Book" charset="0"/>
              </a:rPr>
              <a:t> </a:t>
            </a:r>
            <a:r>
              <a:rPr lang="lv-LV" sz="2600" b="1" dirty="0">
                <a:solidFill>
                  <a:schemeClr val="accent1">
                    <a:lumMod val="75000"/>
                  </a:schemeClr>
                </a:solidFill>
                <a:latin typeface="Avenir Book" charset="0"/>
                <a:ea typeface="Avenir Book" charset="0"/>
                <a:cs typeface="Avenir Book" charset="0"/>
              </a:rPr>
              <a:t>godprātības</a:t>
            </a:r>
            <a:r>
              <a:rPr lang="en-US" sz="2600" b="1" dirty="0">
                <a:solidFill>
                  <a:schemeClr val="accent1">
                    <a:lumMod val="75000"/>
                  </a:schemeClr>
                </a:solidFill>
                <a:latin typeface="Avenir Book" charset="0"/>
                <a:ea typeface="Avenir Book" charset="0"/>
                <a:cs typeface="Avenir Book" charset="0"/>
              </a:rPr>
              <a:t> </a:t>
            </a:r>
            <a:r>
              <a:rPr lang="lv-LV" sz="2600" b="1" dirty="0">
                <a:solidFill>
                  <a:schemeClr val="accent1">
                    <a:lumMod val="75000"/>
                  </a:schemeClr>
                </a:solidFill>
                <a:latin typeface="Avenir Book" charset="0"/>
                <a:ea typeface="Avenir Book" charset="0"/>
                <a:cs typeface="Avenir Book" charset="0"/>
              </a:rPr>
              <a:t>kritērijs</a:t>
            </a:r>
            <a:r>
              <a:rPr lang="en-US" sz="2600" b="1" dirty="0">
                <a:solidFill>
                  <a:schemeClr val="accent1">
                    <a:lumMod val="75000"/>
                  </a:schemeClr>
                </a:solidFill>
                <a:latin typeface="Avenir Book" charset="0"/>
                <a:ea typeface="Avenir Book" charset="0"/>
                <a:cs typeface="Avenir Book" charset="0"/>
              </a:rPr>
              <a:t>/</a:t>
            </a:r>
            <a:r>
              <a:rPr lang="en-GB" sz="2600" b="1" dirty="0">
                <a:solidFill>
                  <a:schemeClr val="accent1">
                    <a:lumMod val="75000"/>
                  </a:schemeClr>
                </a:solidFill>
                <a:latin typeface="Avenir Book" charset="0"/>
                <a:ea typeface="Avenir Book" charset="0"/>
                <a:cs typeface="Avenir Book" charset="0"/>
              </a:rPr>
              <a:t/>
            </a:r>
            <a:br>
              <a:rPr lang="en-GB" sz="2600" b="1" dirty="0">
                <a:solidFill>
                  <a:schemeClr val="accent1">
                    <a:lumMod val="75000"/>
                  </a:schemeClr>
                </a:solidFill>
                <a:latin typeface="Avenir Book" charset="0"/>
                <a:ea typeface="Avenir Book" charset="0"/>
                <a:cs typeface="Avenir Book" charset="0"/>
              </a:rPr>
            </a:br>
            <a:r>
              <a:rPr lang="en-GB" sz="2000" dirty="0">
                <a:solidFill>
                  <a:schemeClr val="accent1">
                    <a:lumMod val="75000"/>
                  </a:schemeClr>
                </a:solidFill>
                <a:latin typeface="Century Gothic" charset="0"/>
                <a:ea typeface="Century Gothic" charset="0"/>
                <a:cs typeface="Century Gothic" charset="0"/>
              </a:rPr>
              <a:t/>
            </a:r>
            <a:br>
              <a:rPr lang="en-GB" sz="2000" dirty="0">
                <a:solidFill>
                  <a:schemeClr val="accent1">
                    <a:lumMod val="75000"/>
                  </a:schemeClr>
                </a:solidFill>
                <a:latin typeface="Century Gothic" charset="0"/>
                <a:ea typeface="Century Gothic" charset="0"/>
                <a:cs typeface="Century Gothic" charset="0"/>
              </a:rPr>
            </a:br>
            <a:r>
              <a:rPr lang="en-GB" sz="2000" dirty="0">
                <a:solidFill>
                  <a:schemeClr val="accent1">
                    <a:lumMod val="75000"/>
                  </a:schemeClr>
                </a:solidFill>
                <a:latin typeface="Century Gothic" charset="0"/>
                <a:ea typeface="Century Gothic" charset="0"/>
                <a:cs typeface="Century Gothic" charset="0"/>
              </a:rPr>
              <a:t/>
            </a:r>
            <a:br>
              <a:rPr lang="en-GB" sz="2000" dirty="0">
                <a:solidFill>
                  <a:schemeClr val="accent1">
                    <a:lumMod val="75000"/>
                  </a:schemeClr>
                </a:solidFill>
                <a:latin typeface="Century Gothic" charset="0"/>
                <a:ea typeface="Century Gothic" charset="0"/>
                <a:cs typeface="Century Gothic" charset="0"/>
              </a:rPr>
            </a:br>
            <a:r>
              <a:rPr lang="lv-LV" sz="1800" dirty="0">
                <a:solidFill>
                  <a:schemeClr val="bg2">
                    <a:lumMod val="50000"/>
                    <a:lumOff val="50000"/>
                  </a:schemeClr>
                </a:solidFill>
                <a:latin typeface="Avenir Book" charset="0"/>
                <a:ea typeface="Avenir Book" charset="0"/>
                <a:cs typeface="Avenir Book" charset="0"/>
              </a:rPr>
              <a:t>Rīga</a:t>
            </a:r>
            <a:r>
              <a:rPr lang="en-GB" sz="1800" dirty="0">
                <a:solidFill>
                  <a:schemeClr val="bg2">
                    <a:lumMod val="50000"/>
                    <a:lumOff val="50000"/>
                  </a:schemeClr>
                </a:solidFill>
                <a:latin typeface="Avenir Book" charset="0"/>
                <a:ea typeface="Avenir Book" charset="0"/>
                <a:cs typeface="Avenir Book" charset="0"/>
              </a:rPr>
              <a:t>, 2019.gada 8.maijs</a:t>
            </a:r>
            <a:endParaRPr lang="lv-LV" sz="1800" noProof="0" dirty="0">
              <a:solidFill>
                <a:schemeClr val="bg2">
                  <a:lumMod val="50000"/>
                  <a:lumOff val="50000"/>
                </a:schemeClr>
              </a:solidFill>
              <a:latin typeface="Avenir Book" charset="0"/>
              <a:ea typeface="Avenir Book" charset="0"/>
              <a:cs typeface="Avenir Book" charset="0"/>
            </a:endParaRPr>
          </a:p>
        </p:txBody>
      </p:sp>
      <p:sp>
        <p:nvSpPr>
          <p:cNvPr id="3" name="Subtitle 2"/>
          <p:cNvSpPr>
            <a:spLocks noGrp="1"/>
          </p:cNvSpPr>
          <p:nvPr>
            <p:ph type="subTitle" idx="1"/>
          </p:nvPr>
        </p:nvSpPr>
        <p:spPr>
          <a:xfrm>
            <a:off x="683568" y="5157191"/>
            <a:ext cx="7055669" cy="1693795"/>
          </a:xfrm>
        </p:spPr>
        <p:txBody>
          <a:bodyPr>
            <a:normAutofit/>
          </a:bodyPr>
          <a:lstStyle/>
          <a:p>
            <a:pPr marL="114300" algn="ctr"/>
            <a:r>
              <a:rPr lang="lv-LV" sz="1600" dirty="0">
                <a:solidFill>
                  <a:schemeClr val="bg2">
                    <a:lumMod val="75000"/>
                    <a:lumOff val="25000"/>
                  </a:schemeClr>
                </a:solidFill>
                <a:latin typeface="Avenir Book" charset="0"/>
                <a:ea typeface="Avenir Book" charset="0"/>
                <a:cs typeface="Avenir Book" charset="0"/>
              </a:rPr>
              <a:t>Pētījuma pasūtītājs: Maksātnespējas kontroles dienests</a:t>
            </a:r>
          </a:p>
          <a:p>
            <a:pPr marL="114300" algn="ctr"/>
            <a:endParaRPr lang="en-GB" sz="800" dirty="0">
              <a:solidFill>
                <a:schemeClr val="bg2">
                  <a:lumMod val="75000"/>
                  <a:lumOff val="25000"/>
                </a:schemeClr>
              </a:solidFill>
              <a:latin typeface="Avenir Book" charset="0"/>
              <a:ea typeface="Avenir Book" charset="0"/>
              <a:cs typeface="Avenir Book" charset="0"/>
            </a:endParaRPr>
          </a:p>
          <a:p>
            <a:pPr marL="114300" algn="ctr"/>
            <a:r>
              <a:rPr lang="lv-LV" sz="1600" dirty="0">
                <a:solidFill>
                  <a:schemeClr val="bg2">
                    <a:lumMod val="75000"/>
                    <a:lumOff val="25000"/>
                  </a:schemeClr>
                </a:solidFill>
                <a:latin typeface="Avenir Book" charset="0"/>
                <a:ea typeface="Avenir Book" charset="0"/>
                <a:cs typeface="Avenir Book" charset="0"/>
              </a:rPr>
              <a:t>Pētījuma veicējs: zvērinātu advokātu birojs “NOVIUS”</a:t>
            </a:r>
            <a:r>
              <a:rPr lang="en-GB" sz="1600" dirty="0">
                <a:solidFill>
                  <a:schemeClr val="bg2">
                    <a:lumMod val="75000"/>
                    <a:lumOff val="25000"/>
                  </a:schemeClr>
                </a:solidFill>
                <a:latin typeface="Avenir Book" charset="0"/>
                <a:ea typeface="Avenir Book" charset="0"/>
                <a:cs typeface="Avenir Book" charset="0"/>
              </a:rPr>
              <a:t> </a:t>
            </a:r>
            <a:endParaRPr lang="lv-LV" sz="1600" dirty="0">
              <a:solidFill>
                <a:schemeClr val="bg2">
                  <a:lumMod val="75000"/>
                  <a:lumOff val="25000"/>
                </a:schemeClr>
              </a:solidFill>
              <a:latin typeface="Avenir Book" charset="0"/>
              <a:ea typeface="Avenir Book" charset="0"/>
              <a:cs typeface="Avenir Book" charset="0"/>
            </a:endParaRPr>
          </a:p>
        </p:txBody>
      </p:sp>
    </p:spTree>
    <p:extLst>
      <p:ext uri="{BB962C8B-B14F-4D97-AF65-F5344CB8AC3E}">
        <p14:creationId xmlns:p14="http://schemas.microsoft.com/office/powerpoint/2010/main" val="1152187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EC0D6D-0FA1-8740-A48F-49EE7A206512}"/>
              </a:ext>
            </a:extLst>
          </p:cNvPr>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Tiesa apšauba parādnieka nespēju nokārtot saistības</a:t>
            </a:r>
            <a:endParaRPr lang="lv-LV" sz="3000" b="1" dirty="0">
              <a:solidFill>
                <a:srgbClr val="0070C0"/>
              </a:solidFill>
              <a:latin typeface="Avenir Book" charset="0"/>
              <a:ea typeface="Avenir Book" charset="0"/>
              <a:cs typeface="Avenir Book" charset="0"/>
            </a:endParaRPr>
          </a:p>
        </p:txBody>
      </p:sp>
      <p:sp>
        <p:nvSpPr>
          <p:cNvPr id="3" name="Content Placeholder 2">
            <a:extLst>
              <a:ext uri="{FF2B5EF4-FFF2-40B4-BE49-F238E27FC236}">
                <a16:creationId xmlns:a16="http://schemas.microsoft.com/office/drawing/2014/main" xmlns="" id="{E6140F60-0FB4-A44A-989F-D70E39487129}"/>
              </a:ext>
            </a:extLst>
          </p:cNvPr>
          <p:cNvSpPr>
            <a:spLocks noGrp="1"/>
          </p:cNvSpPr>
          <p:nvPr>
            <p:ph idx="1"/>
          </p:nvPr>
        </p:nvSpPr>
        <p:spPr>
          <a:xfrm>
            <a:off x="457200" y="1268760"/>
            <a:ext cx="7620000" cy="5400600"/>
          </a:xfrm>
        </p:spPr>
        <p:txBody>
          <a:bodyPr>
            <a:normAutofit/>
          </a:bodyPr>
          <a:lstStyle/>
          <a:p>
            <a:pPr marL="114300" indent="0">
              <a:buNone/>
            </a:pPr>
            <a:r>
              <a:rPr lang="lv-LV" sz="1900" dirty="0">
                <a:latin typeface="Avenir Book" charset="0"/>
                <a:ea typeface="Avenir Book" charset="0"/>
                <a:cs typeface="Avenir Book" charset="0"/>
              </a:rPr>
              <a:t>Tiesu</a:t>
            </a:r>
            <a:r>
              <a:rPr lang="en-GB" sz="1900" dirty="0">
                <a:latin typeface="Avenir Book" charset="0"/>
                <a:ea typeface="Avenir Book" charset="0"/>
                <a:cs typeface="Avenir Book" charset="0"/>
              </a:rPr>
              <a:t> </a:t>
            </a:r>
            <a:r>
              <a:rPr lang="lv-LV" sz="1900" dirty="0">
                <a:latin typeface="Avenir Book" charset="0"/>
                <a:ea typeface="Avenir Book" charset="0"/>
                <a:cs typeface="Avenir Book" charset="0"/>
              </a:rPr>
              <a:t>pieeja</a:t>
            </a:r>
            <a:r>
              <a:rPr lang="en-GB" sz="1900" dirty="0">
                <a:latin typeface="Avenir Book" charset="0"/>
                <a:ea typeface="Avenir Book" charset="0"/>
                <a:cs typeface="Avenir Book" charset="0"/>
              </a:rPr>
              <a:t> </a:t>
            </a:r>
            <a:r>
              <a:rPr lang="lv-LV" sz="1900" dirty="0">
                <a:latin typeface="Avenir Book" charset="0"/>
                <a:ea typeface="Avenir Book" charset="0"/>
                <a:cs typeface="Avenir Book" charset="0"/>
              </a:rPr>
              <a:t>pēc</a:t>
            </a:r>
            <a:r>
              <a:rPr lang="en-GB" sz="1900" dirty="0">
                <a:latin typeface="Avenir Book" charset="0"/>
                <a:ea typeface="Avenir Book" charset="0"/>
                <a:cs typeface="Avenir Book" charset="0"/>
              </a:rPr>
              <a:t> </a:t>
            </a:r>
            <a:r>
              <a:rPr lang="lv-LV" sz="1900" dirty="0">
                <a:latin typeface="Avenir Book" charset="0"/>
                <a:ea typeface="Avenir Book" charset="0"/>
                <a:cs typeface="Avenir Book" charset="0"/>
              </a:rPr>
              <a:t>LR AT Senāta 2013.gada 4.decembra spriedumā lietā SPC-49/2013 duāla: </a:t>
            </a:r>
            <a:r>
              <a:rPr lang="lv-LV" sz="1900" b="1" dirty="0">
                <a:solidFill>
                  <a:srgbClr val="C00000"/>
                </a:solidFill>
                <a:latin typeface="Avenir Book" charset="0"/>
                <a:ea typeface="Avenir Book" charset="0"/>
                <a:cs typeface="Avenir Book" charset="0"/>
              </a:rPr>
              <a:t>pirmās instances </a:t>
            </a:r>
            <a:r>
              <a:rPr lang="en-US" sz="1900" b="1" dirty="0">
                <a:solidFill>
                  <a:srgbClr val="C00000"/>
                </a:solidFill>
                <a:latin typeface="Avenir Book" charset="0"/>
                <a:ea typeface="Avenir Book" charset="0"/>
                <a:cs typeface="Avenir Book" charset="0"/>
              </a:rPr>
              <a:t>t</a:t>
            </a:r>
            <a:r>
              <a:rPr lang="lv-LV" sz="1900" b="1" dirty="0">
                <a:solidFill>
                  <a:srgbClr val="C00000"/>
                </a:solidFill>
                <a:latin typeface="Avenir Book" charset="0"/>
                <a:ea typeface="Avenir Book" charset="0"/>
                <a:cs typeface="Avenir Book" charset="0"/>
              </a:rPr>
              <a:t>iesas nereti apšauba parādnieka nespēju nokārtot saistības, taču ar apelācijas instances spriedumu maksātnespējas process tiek pasludināts</a:t>
            </a:r>
            <a:r>
              <a:rPr lang="lv-LV" sz="1900" dirty="0">
                <a:latin typeface="Avenir Book" charset="0"/>
                <a:ea typeface="Avenir Book" charset="0"/>
                <a:cs typeface="Avenir Book" charset="0"/>
              </a:rPr>
              <a:t> (C71207218, C71209818, C71207418):</a:t>
            </a:r>
            <a:endParaRPr lang="en-GB" sz="1900" dirty="0">
              <a:latin typeface="Avenir Book" charset="0"/>
              <a:ea typeface="Avenir Book" charset="0"/>
              <a:cs typeface="Avenir Book" charset="0"/>
            </a:endParaRPr>
          </a:p>
          <a:p>
            <a:pPr marL="114300" indent="0">
              <a:buNone/>
            </a:pPr>
            <a:endParaRPr lang="en-GB" sz="600" dirty="0">
              <a:latin typeface="Avenir Book" charset="0"/>
              <a:ea typeface="Avenir Book" charset="0"/>
              <a:cs typeface="Avenir Book" charset="0"/>
            </a:endParaRPr>
          </a:p>
          <a:p>
            <a:pPr marL="114300" indent="0">
              <a:buNone/>
            </a:pPr>
            <a:r>
              <a:rPr lang="lv-LV" sz="1900" b="1" dirty="0">
                <a:solidFill>
                  <a:schemeClr val="bg2">
                    <a:lumMod val="75000"/>
                    <a:lumOff val="25000"/>
                  </a:schemeClr>
                </a:solidFill>
                <a:latin typeface="Avenir Book" charset="0"/>
                <a:ea typeface="Avenir Book" charset="0"/>
                <a:cs typeface="Avenir Book" charset="0"/>
              </a:rPr>
              <a:t>Vidzemes</a:t>
            </a:r>
            <a:r>
              <a:rPr lang="en-GB" sz="1900" b="1" dirty="0">
                <a:solidFill>
                  <a:schemeClr val="bg2">
                    <a:lumMod val="75000"/>
                    <a:lumOff val="25000"/>
                  </a:schemeClr>
                </a:solidFill>
                <a:latin typeface="Avenir Book" charset="0"/>
                <a:ea typeface="Avenir Book" charset="0"/>
                <a:cs typeface="Avenir Book" charset="0"/>
              </a:rPr>
              <a:t> </a:t>
            </a:r>
            <a:r>
              <a:rPr lang="lv-LV" sz="1900" b="1" dirty="0">
                <a:solidFill>
                  <a:schemeClr val="bg2">
                    <a:lumMod val="75000"/>
                    <a:lumOff val="25000"/>
                  </a:schemeClr>
                </a:solidFill>
                <a:latin typeface="Avenir Book" charset="0"/>
                <a:ea typeface="Avenir Book" charset="0"/>
                <a:cs typeface="Avenir Book" charset="0"/>
              </a:rPr>
              <a:t>apgabaltiesas</a:t>
            </a:r>
            <a:r>
              <a:rPr lang="en-GB" sz="1900" b="1" dirty="0">
                <a:solidFill>
                  <a:schemeClr val="bg2">
                    <a:lumMod val="75000"/>
                    <a:lumOff val="25000"/>
                  </a:schemeClr>
                </a:solidFill>
                <a:latin typeface="Avenir Book" charset="0"/>
                <a:ea typeface="Avenir Book" charset="0"/>
                <a:cs typeface="Avenir Book" charset="0"/>
              </a:rPr>
              <a:t> </a:t>
            </a:r>
            <a:r>
              <a:rPr lang="lv-LV" sz="1900" b="1" dirty="0">
                <a:solidFill>
                  <a:schemeClr val="bg2">
                    <a:lumMod val="75000"/>
                    <a:lumOff val="25000"/>
                  </a:schemeClr>
                </a:solidFill>
                <a:latin typeface="Avenir Book" charset="0"/>
                <a:ea typeface="Avenir Book" charset="0"/>
                <a:cs typeface="Avenir Book" charset="0"/>
              </a:rPr>
              <a:t>Civillietu</a:t>
            </a:r>
            <a:r>
              <a:rPr lang="en-GB" sz="1900" b="1" dirty="0">
                <a:solidFill>
                  <a:schemeClr val="bg2">
                    <a:lumMod val="75000"/>
                    <a:lumOff val="25000"/>
                  </a:schemeClr>
                </a:solidFill>
                <a:latin typeface="Avenir Book" charset="0"/>
                <a:ea typeface="Avenir Book" charset="0"/>
                <a:cs typeface="Avenir Book" charset="0"/>
              </a:rPr>
              <a:t> </a:t>
            </a:r>
            <a:r>
              <a:rPr lang="lv-LV" sz="1900" b="1" dirty="0">
                <a:solidFill>
                  <a:schemeClr val="bg2">
                    <a:lumMod val="75000"/>
                    <a:lumOff val="25000"/>
                  </a:schemeClr>
                </a:solidFill>
                <a:latin typeface="Avenir Book" charset="0"/>
                <a:ea typeface="Avenir Book" charset="0"/>
                <a:cs typeface="Avenir Book" charset="0"/>
              </a:rPr>
              <a:t>tiesas</a:t>
            </a:r>
            <a:r>
              <a:rPr lang="en-GB" sz="1900" b="1" dirty="0">
                <a:solidFill>
                  <a:schemeClr val="bg2">
                    <a:lumMod val="75000"/>
                    <a:lumOff val="25000"/>
                  </a:schemeClr>
                </a:solidFill>
                <a:latin typeface="Avenir Book" charset="0"/>
                <a:ea typeface="Avenir Book" charset="0"/>
                <a:cs typeface="Avenir Book" charset="0"/>
              </a:rPr>
              <a:t> </a:t>
            </a:r>
            <a:r>
              <a:rPr lang="lv-LV" sz="1900" b="1" dirty="0">
                <a:solidFill>
                  <a:schemeClr val="bg2">
                    <a:lumMod val="75000"/>
                    <a:lumOff val="25000"/>
                  </a:schemeClr>
                </a:solidFill>
                <a:latin typeface="Avenir Book" charset="0"/>
                <a:ea typeface="Avenir Book" charset="0"/>
                <a:cs typeface="Avenir Book" charset="0"/>
              </a:rPr>
              <a:t>kolēģijas</a:t>
            </a:r>
            <a:r>
              <a:rPr lang="en-GB" sz="1900" b="1" dirty="0">
                <a:solidFill>
                  <a:schemeClr val="bg2">
                    <a:lumMod val="75000"/>
                    <a:lumOff val="25000"/>
                  </a:schemeClr>
                </a:solidFill>
                <a:latin typeface="Avenir Book" charset="0"/>
                <a:ea typeface="Avenir Book" charset="0"/>
                <a:cs typeface="Avenir Book" charset="0"/>
              </a:rPr>
              <a:t> 2018.gada 14.septembra </a:t>
            </a:r>
            <a:r>
              <a:rPr lang="lv-LV" sz="1900" b="1" dirty="0">
                <a:solidFill>
                  <a:schemeClr val="bg2">
                    <a:lumMod val="75000"/>
                    <a:lumOff val="25000"/>
                  </a:schemeClr>
                </a:solidFill>
                <a:latin typeface="Avenir Book" charset="0"/>
                <a:ea typeface="Avenir Book" charset="0"/>
                <a:cs typeface="Avenir Book" charset="0"/>
              </a:rPr>
              <a:t>nolēmums</a:t>
            </a:r>
            <a:r>
              <a:rPr lang="en-GB" sz="1900" b="1" dirty="0">
                <a:solidFill>
                  <a:schemeClr val="bg2">
                    <a:lumMod val="75000"/>
                    <a:lumOff val="25000"/>
                  </a:schemeClr>
                </a:solidFill>
                <a:latin typeface="Avenir Book" charset="0"/>
                <a:ea typeface="Avenir Book" charset="0"/>
                <a:cs typeface="Avenir Book" charset="0"/>
              </a:rPr>
              <a:t> </a:t>
            </a:r>
            <a:r>
              <a:rPr lang="lv-LV" sz="1900" b="1" dirty="0">
                <a:solidFill>
                  <a:schemeClr val="bg2">
                    <a:lumMod val="75000"/>
                    <a:lumOff val="25000"/>
                  </a:schemeClr>
                </a:solidFill>
                <a:latin typeface="Avenir Book" charset="0"/>
                <a:ea typeface="Avenir Book" charset="0"/>
                <a:cs typeface="Avenir Book" charset="0"/>
              </a:rPr>
              <a:t>lietā</a:t>
            </a:r>
            <a:r>
              <a:rPr lang="en-GB" sz="1900" b="1" dirty="0">
                <a:solidFill>
                  <a:schemeClr val="bg2">
                    <a:lumMod val="75000"/>
                    <a:lumOff val="25000"/>
                  </a:schemeClr>
                </a:solidFill>
                <a:latin typeface="Avenir Book" charset="0"/>
                <a:ea typeface="Avenir Book" charset="0"/>
                <a:cs typeface="Avenir Book" charset="0"/>
              </a:rPr>
              <a:t> Nr. C71207218:</a:t>
            </a:r>
            <a:endParaRPr lang="lv-LV" sz="1900" b="1" dirty="0">
              <a:solidFill>
                <a:schemeClr val="bg2">
                  <a:lumMod val="75000"/>
                  <a:lumOff val="25000"/>
                </a:schemeClr>
              </a:solidFill>
              <a:latin typeface="Avenir Book" charset="0"/>
              <a:ea typeface="Avenir Book" charset="0"/>
              <a:cs typeface="Avenir Book" charset="0"/>
            </a:endParaRPr>
          </a:p>
          <a:p>
            <a:pPr>
              <a:buClr>
                <a:schemeClr val="bg2">
                  <a:lumMod val="75000"/>
                  <a:lumOff val="25000"/>
                </a:schemeClr>
              </a:buClr>
              <a:buFont typeface="Wingdings" charset="2"/>
              <a:buChar char="Ø"/>
            </a:pPr>
            <a:r>
              <a:rPr lang="lv-LV" sz="1900" dirty="0">
                <a:solidFill>
                  <a:schemeClr val="bg2">
                    <a:lumMod val="75000"/>
                    <a:lumOff val="25000"/>
                  </a:schemeClr>
                </a:solidFill>
                <a:latin typeface="Avenir Book" charset="0"/>
                <a:ea typeface="Avenir Book" charset="0"/>
                <a:cs typeface="Avenir Book" charset="0"/>
              </a:rPr>
              <a:t>jautājumi par parādnieka mantas stāvokli un sniegtās informācijas patiesumu ir izvērtējami un lemjami procesa gaitā pēc maksātnespējas procesa pasludināšanas;</a:t>
            </a:r>
          </a:p>
          <a:p>
            <a:pPr>
              <a:buClr>
                <a:schemeClr val="bg2">
                  <a:lumMod val="75000"/>
                  <a:lumOff val="25000"/>
                </a:schemeClr>
              </a:buClr>
              <a:buFont typeface="Wingdings" charset="2"/>
              <a:buChar char="Ø"/>
            </a:pPr>
            <a:r>
              <a:rPr lang="en-US" sz="1900" dirty="0">
                <a:solidFill>
                  <a:schemeClr val="bg2">
                    <a:lumMod val="75000"/>
                    <a:lumOff val="25000"/>
                  </a:schemeClr>
                </a:solidFill>
                <a:latin typeface="Avenir Book" charset="0"/>
                <a:ea typeface="Avenir Book" charset="0"/>
                <a:cs typeface="Avenir Book" charset="0"/>
              </a:rPr>
              <a:t>P</a:t>
            </a:r>
            <a:r>
              <a:rPr lang="lv-LV" sz="1900" dirty="0">
                <a:solidFill>
                  <a:schemeClr val="bg2">
                    <a:lumMod val="75000"/>
                    <a:lumOff val="25000"/>
                  </a:schemeClr>
                </a:solidFill>
                <a:latin typeface="Avenir Book" charset="0"/>
                <a:ea typeface="Avenir Book" charset="0"/>
                <a:cs typeface="Avenir Book" charset="0"/>
              </a:rPr>
              <a:t>ie pieteikuma izlemšanas par maksātnespējas procesa pasludināšanu nav nepieciešams pievērsties parādsaistību rašanās</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iemeslu</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analīzei</a:t>
            </a:r>
            <a:r>
              <a:rPr lang="en-US" sz="1900" dirty="0">
                <a:solidFill>
                  <a:schemeClr val="bg2">
                    <a:lumMod val="75000"/>
                    <a:lumOff val="25000"/>
                  </a:schemeClr>
                </a:solidFill>
                <a:latin typeface="Avenir Book" charset="0"/>
                <a:ea typeface="Avenir Book" charset="0"/>
                <a:cs typeface="Avenir Book" charset="0"/>
              </a:rPr>
              <a:t> un </a:t>
            </a:r>
            <a:r>
              <a:rPr lang="lv-LV" sz="1900" dirty="0">
                <a:solidFill>
                  <a:schemeClr val="bg2">
                    <a:lumMod val="75000"/>
                    <a:lumOff val="25000"/>
                  </a:schemeClr>
                </a:solidFill>
                <a:latin typeface="Avenir Book" charset="0"/>
                <a:ea typeface="Avenir Book" charset="0"/>
                <a:cs typeface="Avenir Book" charset="0"/>
              </a:rPr>
              <a:t>izvērtējumam</a:t>
            </a:r>
            <a:r>
              <a:rPr lang="en-US" sz="1900" dirty="0">
                <a:solidFill>
                  <a:schemeClr val="bg2">
                    <a:lumMod val="75000"/>
                    <a:lumOff val="25000"/>
                  </a:schemeClr>
                </a:solidFill>
                <a:latin typeface="Avenir Book" charset="0"/>
                <a:ea typeface="Avenir Book" charset="0"/>
                <a:cs typeface="Avenir Book" charset="0"/>
              </a:rPr>
              <a:t>;</a:t>
            </a:r>
          </a:p>
          <a:p>
            <a:pPr>
              <a:buClr>
                <a:schemeClr val="bg2">
                  <a:lumMod val="75000"/>
                  <a:lumOff val="25000"/>
                </a:schemeClr>
              </a:buClr>
              <a:buFont typeface="Wingdings" charset="2"/>
              <a:buChar char="Ø"/>
            </a:pPr>
            <a:r>
              <a:rPr lang="lv-LV" sz="1900" dirty="0">
                <a:solidFill>
                  <a:schemeClr val="bg2">
                    <a:lumMod val="75000"/>
                    <a:lumOff val="25000"/>
                  </a:schemeClr>
                </a:solidFill>
                <a:latin typeface="Avenir Book" charset="0"/>
                <a:ea typeface="Avenir Book" charset="0"/>
                <a:cs typeface="Avenir Book" charset="0"/>
              </a:rPr>
              <a:t>Maksātnespējas</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likuma</a:t>
            </a:r>
            <a:r>
              <a:rPr lang="en-US" sz="1900" dirty="0">
                <a:solidFill>
                  <a:schemeClr val="bg2">
                    <a:lumMod val="75000"/>
                    <a:lumOff val="25000"/>
                  </a:schemeClr>
                </a:solidFill>
                <a:latin typeface="Avenir Book" charset="0"/>
                <a:ea typeface="Avenir Book" charset="0"/>
                <a:cs typeface="Avenir Book" charset="0"/>
              </a:rPr>
              <a:t> 130.pants </a:t>
            </a:r>
            <a:r>
              <a:rPr lang="mr-IN" sz="1900" dirty="0">
                <a:solidFill>
                  <a:schemeClr val="bg2">
                    <a:lumMod val="75000"/>
                    <a:lumOff val="25000"/>
                  </a:schemeClr>
                </a:solidFill>
                <a:latin typeface="Avenir Book" charset="0"/>
                <a:ea typeface="Avenir Book" charset="0"/>
                <a:cs typeface="Avenir Book" charset="0"/>
              </a:rPr>
              <a:t>…</a:t>
            </a:r>
            <a:r>
              <a:rPr lang="lv-LV" sz="1900" dirty="0">
                <a:solidFill>
                  <a:schemeClr val="bg2">
                    <a:lumMod val="75000"/>
                    <a:lumOff val="25000"/>
                  </a:schemeClr>
                </a:solidFill>
                <a:latin typeface="Avenir Book" charset="0"/>
                <a:ea typeface="Avenir Book" charset="0"/>
                <a:cs typeface="Avenir Book" charset="0"/>
              </a:rPr>
              <a:t> nesatur tādu norādi, kā tiesneša pamatotas šaubas par personas godprātību vai pieņēmumi par vēlmi izvairīties no savu saistību izpildes.</a:t>
            </a:r>
          </a:p>
          <a:p>
            <a:endParaRPr lang="lv-LV" dirty="0"/>
          </a:p>
        </p:txBody>
      </p:sp>
      <p:sp>
        <p:nvSpPr>
          <p:cNvPr id="4" name="Slide Number Placeholder 3">
            <a:extLst>
              <a:ext uri="{FF2B5EF4-FFF2-40B4-BE49-F238E27FC236}">
                <a16:creationId xmlns:a16="http://schemas.microsoft.com/office/drawing/2014/main" xmlns="" id="{4260105F-D732-A649-BA18-AA19B80F881C}"/>
              </a:ext>
            </a:extLst>
          </p:cNvPr>
          <p:cNvSpPr>
            <a:spLocks noGrp="1"/>
          </p:cNvSpPr>
          <p:nvPr>
            <p:ph type="sldNum" sz="quarter" idx="12"/>
          </p:nvPr>
        </p:nvSpPr>
        <p:spPr/>
        <p:txBody>
          <a:bodyPr/>
          <a:lstStyle/>
          <a:p>
            <a:fld id="{2C1D690A-425C-4876-A1A0-CE569C29AB97}" type="slidenum">
              <a:rPr lang="lv-LV" smtClean="0"/>
              <a:t>10</a:t>
            </a:fld>
            <a:endParaRPr lang="lv-LV" dirty="0"/>
          </a:p>
        </p:txBody>
      </p:sp>
    </p:spTree>
    <p:extLst>
      <p:ext uri="{BB962C8B-B14F-4D97-AF65-F5344CB8AC3E}">
        <p14:creationId xmlns:p14="http://schemas.microsoft.com/office/powerpoint/2010/main" val="2609237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7609656" cy="634082"/>
          </a:xfrm>
        </p:spPr>
        <p:txBody>
          <a:bodyPr/>
          <a:lstStyle/>
          <a:p>
            <a:pPr lvl="0" algn="ctr"/>
            <a:r>
              <a:rPr lang="lv-LV" sz="3000" b="1" dirty="0">
                <a:solidFill>
                  <a:schemeClr val="accent1">
                    <a:lumMod val="75000"/>
                  </a:schemeClr>
                </a:solidFill>
                <a:latin typeface="Century Gothic" charset="0"/>
                <a:ea typeface="Century Gothic" charset="0"/>
                <a:cs typeface="Century Gothic" charset="0"/>
              </a:rPr>
              <a:t/>
            </a:r>
            <a:br>
              <a:rPr lang="lv-LV" sz="3000" b="1" dirty="0">
                <a:solidFill>
                  <a:schemeClr val="accent1">
                    <a:lumMod val="75000"/>
                  </a:schemeClr>
                </a:solidFill>
                <a:latin typeface="Century Gothic" charset="0"/>
                <a:ea typeface="Century Gothic" charset="0"/>
                <a:cs typeface="Century Gothic" charset="0"/>
              </a:rPr>
            </a:br>
            <a:r>
              <a:rPr lang="lv-LV" sz="3000" b="1" dirty="0">
                <a:solidFill>
                  <a:schemeClr val="accent1">
                    <a:lumMod val="75000"/>
                  </a:schemeClr>
                </a:solidFill>
                <a:latin typeface="Avenir Book" charset="0"/>
                <a:ea typeface="Avenir Book" charset="0"/>
                <a:cs typeface="Avenir Book" charset="0"/>
              </a:rPr>
              <a:t>Tiesa apšauba parādnieka nespēju nokārtot saistības</a:t>
            </a:r>
            <a:endParaRPr lang="en-US" sz="3000" dirty="0">
              <a:latin typeface="Century Gothic" charset="0"/>
              <a:ea typeface="Century Gothic" charset="0"/>
              <a:cs typeface="Century Gothic" charset="0"/>
            </a:endParaRPr>
          </a:p>
        </p:txBody>
      </p:sp>
      <p:sp>
        <p:nvSpPr>
          <p:cNvPr id="3" name="Content Placeholder 2"/>
          <p:cNvSpPr>
            <a:spLocks noGrp="1"/>
          </p:cNvSpPr>
          <p:nvPr>
            <p:ph idx="1"/>
          </p:nvPr>
        </p:nvSpPr>
        <p:spPr>
          <a:xfrm>
            <a:off x="467544" y="1196752"/>
            <a:ext cx="7609656" cy="5544616"/>
          </a:xfrm>
        </p:spPr>
        <p:txBody>
          <a:bodyPr>
            <a:normAutofit fontScale="92500" lnSpcReduction="10000"/>
          </a:bodyPr>
          <a:lstStyle/>
          <a:p>
            <a:pPr marL="114300" indent="0">
              <a:buNone/>
            </a:pPr>
            <a:r>
              <a:rPr lang="lv-LV" dirty="0">
                <a:solidFill>
                  <a:srgbClr val="C00000"/>
                </a:solidFill>
                <a:latin typeface="Avenir Book" charset="0"/>
                <a:ea typeface="Avenir Book" charset="0"/>
                <a:cs typeface="Avenir Book" charset="0"/>
              </a:rPr>
              <a:t>Jaunākajā</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tiesu</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praksē</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arvien</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biežāk</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tiek</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aktualizēta</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šī</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problemātika</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iedziļinoties</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parādnieka</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godprātības</a:t>
            </a:r>
            <a:r>
              <a:rPr lang="en-GB" dirty="0">
                <a:solidFill>
                  <a:srgbClr val="C00000"/>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aspektos</a:t>
            </a:r>
            <a:r>
              <a:rPr lang="en-GB" dirty="0">
                <a:solidFill>
                  <a:srgbClr val="C00000"/>
                </a:solidFill>
                <a:latin typeface="Avenir Book" charset="0"/>
                <a:ea typeface="Avenir Book" charset="0"/>
                <a:cs typeface="Avenir Book" charset="0"/>
              </a:rPr>
              <a:t>:</a:t>
            </a:r>
          </a:p>
          <a:p>
            <a:pPr marL="114300" indent="0">
              <a:buNone/>
            </a:pPr>
            <a:endParaRPr lang="en-GB" sz="1100" dirty="0">
              <a:solidFill>
                <a:schemeClr val="bg2">
                  <a:lumMod val="75000"/>
                  <a:lumOff val="25000"/>
                </a:schemeClr>
              </a:solidFill>
              <a:latin typeface="Avenir Book" charset="0"/>
              <a:ea typeface="Avenir Book" charset="0"/>
              <a:cs typeface="Avenir Book" charset="0"/>
            </a:endParaRPr>
          </a:p>
          <a:p>
            <a:pPr marL="114300" indent="0">
              <a:buNone/>
            </a:pPr>
            <a:r>
              <a:rPr lang="lv-LV" b="1" dirty="0">
                <a:solidFill>
                  <a:schemeClr val="bg2">
                    <a:lumMod val="75000"/>
                    <a:lumOff val="25000"/>
                  </a:schemeClr>
                </a:solidFill>
                <a:latin typeface="Avenir Book" charset="0"/>
                <a:ea typeface="Avenir Book" charset="0"/>
                <a:cs typeface="Avenir Book" charset="0"/>
              </a:rPr>
              <a:t>Saldus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rajona</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GB" b="1" dirty="0">
                <a:solidFill>
                  <a:schemeClr val="bg2">
                    <a:lumMod val="75000"/>
                    <a:lumOff val="25000"/>
                  </a:schemeClr>
                </a:solidFill>
                <a:latin typeface="Avenir Book" charset="0"/>
                <a:ea typeface="Avenir Book" charset="0"/>
                <a:cs typeface="Avenir Book" charset="0"/>
              </a:rPr>
              <a:t> 2018.gada 12.janvāra </a:t>
            </a:r>
            <a:r>
              <a:rPr lang="lv-LV" b="1" dirty="0">
                <a:solidFill>
                  <a:schemeClr val="bg2">
                    <a:lumMod val="75000"/>
                    <a:lumOff val="25000"/>
                  </a:schemeClr>
                </a:solidFill>
                <a:latin typeface="Avenir Book" charset="0"/>
                <a:ea typeface="Avenir Book" charset="0"/>
                <a:cs typeface="Avenir Book" charset="0"/>
              </a:rPr>
              <a:t>nolēmums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GB" b="1" dirty="0">
                <a:solidFill>
                  <a:schemeClr val="bg2">
                    <a:lumMod val="75000"/>
                    <a:lumOff val="25000"/>
                  </a:schemeClr>
                </a:solidFill>
                <a:latin typeface="Avenir Book" charset="0"/>
                <a:ea typeface="Avenir Book" charset="0"/>
                <a:cs typeface="Avenir Book" charset="0"/>
              </a:rPr>
              <a:t> Nr.C34022218:</a:t>
            </a:r>
          </a:p>
          <a:p>
            <a:pPr lvl="0">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pieteicējs saistības uzņēmās apzinoties savus ikmēneša ienākumus, tātad saprotot, ka spēs tās izpildīt;</a:t>
            </a:r>
            <a:endParaRPr lang="en-GB" dirty="0">
              <a:solidFill>
                <a:schemeClr val="bg2">
                  <a:lumMod val="75000"/>
                  <a:lumOff val="25000"/>
                </a:schemeClr>
              </a:solidFill>
              <a:latin typeface="Avenir Book" charset="0"/>
              <a:ea typeface="Avenir Book" charset="0"/>
              <a:cs typeface="Avenir Book" charset="0"/>
            </a:endParaRPr>
          </a:p>
          <a:p>
            <a:pPr lvl="0">
              <a:buClr>
                <a:schemeClr val="bg2">
                  <a:lumMod val="75000"/>
                  <a:lumOff val="25000"/>
                </a:schemeClr>
              </a:buClr>
              <a:buFont typeface="Wingdings" charset="2"/>
              <a:buChar char="Ø"/>
            </a:pPr>
            <a:r>
              <a:rPr lang="lv-LV" dirty="0">
                <a:solidFill>
                  <a:srgbClr val="00B050"/>
                </a:solidFill>
                <a:latin typeface="Avenir Book" charset="0"/>
                <a:ea typeface="Avenir Book" charset="0"/>
                <a:cs typeface="Avenir Book" charset="0"/>
              </a:rPr>
              <a:t>pieteikumam nav pievienoti pierādījumi, ka pieteicējs būtu sācis to atmaksu, būtu daļēji sedzis šos parādus, kas tiesas ieskatā neliecina par pieteicēja godprātīgu attieksmi pret uzņemtajām saistībām</a:t>
            </a:r>
            <a:r>
              <a:rPr lang="lv-LV" dirty="0">
                <a:solidFill>
                  <a:schemeClr val="bg2">
                    <a:lumMod val="75000"/>
                    <a:lumOff val="25000"/>
                  </a:schemeClr>
                </a:solidFill>
                <a:latin typeface="Avenir Book" charset="0"/>
                <a:ea typeface="Avenir Book" charset="0"/>
                <a:cs typeface="Avenir Book" charset="0"/>
              </a:rPr>
              <a:t>;</a:t>
            </a:r>
            <a:endParaRPr lang="en-GB" dirty="0">
              <a:solidFill>
                <a:schemeClr val="bg2">
                  <a:lumMod val="75000"/>
                  <a:lumOff val="25000"/>
                </a:schemeClr>
              </a:solidFill>
              <a:latin typeface="Avenir Book" charset="0"/>
              <a:ea typeface="Avenir Book" charset="0"/>
              <a:cs typeface="Avenir Book" charset="0"/>
            </a:endParaRPr>
          </a:p>
          <a:p>
            <a:pPr lvl="0">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pieteicēja rīcību tiesa vērtē kā </a:t>
            </a:r>
            <a:r>
              <a:rPr lang="lv-LV" dirty="0" smtClean="0">
                <a:solidFill>
                  <a:schemeClr val="bg2">
                    <a:lumMod val="75000"/>
                    <a:lumOff val="25000"/>
                  </a:schemeClr>
                </a:solidFill>
                <a:latin typeface="Avenir Book" charset="0"/>
                <a:ea typeface="Avenir Book" charset="0"/>
                <a:cs typeface="Avenir Book" charset="0"/>
              </a:rPr>
              <a:t>nevēlēšanos </a:t>
            </a:r>
            <a:r>
              <a:rPr lang="lv-LV" dirty="0">
                <a:solidFill>
                  <a:schemeClr val="bg2">
                    <a:lumMod val="75000"/>
                    <a:lumOff val="25000"/>
                  </a:schemeClr>
                </a:solidFill>
                <a:latin typeface="Avenir Book" charset="0"/>
                <a:ea typeface="Avenir Book" charset="0"/>
                <a:cs typeface="Avenir Book" charset="0"/>
              </a:rPr>
              <a:t>nokārtot savas parādsaistības, nevis kā pieteicēja nonākšanu finansiālās grūtībās objektīvu iemeslu dēļ</a:t>
            </a:r>
            <a:r>
              <a:rPr lang="en-US" dirty="0">
                <a:solidFill>
                  <a:schemeClr val="bg2">
                    <a:lumMod val="75000"/>
                    <a:lumOff val="25000"/>
                  </a:schemeClr>
                </a:solidFill>
                <a:latin typeface="Avenir Book" charset="0"/>
                <a:ea typeface="Avenir Book" charset="0"/>
                <a:cs typeface="Avenir Book" charset="0"/>
              </a:rPr>
              <a:t>;</a:t>
            </a:r>
            <a:endParaRPr lang="en-GB" dirty="0">
              <a:solidFill>
                <a:schemeClr val="bg2">
                  <a:lumMod val="75000"/>
                  <a:lumOff val="25000"/>
                </a:schemeClr>
              </a:solidFill>
              <a:latin typeface="Avenir Book" charset="0"/>
              <a:ea typeface="Avenir Book" charset="0"/>
              <a:cs typeface="Avenir Book" charset="0"/>
            </a:endParaRPr>
          </a:p>
          <a:p>
            <a:pPr>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fiziskās personas maksātnespējas procesa regulējums aizsargā kreditoru intereses, vienlaikus nodrošinot iespēju parādniekam atrisināt savu saistību izpildes problēmas, kurām ir ilglaicīgs raksturs un </a:t>
            </a:r>
            <a:r>
              <a:rPr lang="lv-LV" dirty="0">
                <a:solidFill>
                  <a:srgbClr val="00B050"/>
                </a:solidFill>
                <a:latin typeface="Avenir Book" charset="0"/>
                <a:ea typeface="Avenir Book" charset="0"/>
                <a:cs typeface="Avenir Book" charset="0"/>
              </a:rPr>
              <a:t>kuras nav radušās parādnieka vieglprātīgas attieksmes vai prettiesiskas rīcības dēļ</a:t>
            </a:r>
            <a:r>
              <a:rPr lang="lv-LV" dirty="0">
                <a:solidFill>
                  <a:schemeClr val="bg2">
                    <a:lumMod val="75000"/>
                    <a:lumOff val="25000"/>
                  </a:schemeClr>
                </a:solidFill>
                <a:latin typeface="Avenir Book" charset="0"/>
                <a:ea typeface="Avenir Book" charset="0"/>
                <a:cs typeface="Avenir Book" charset="0"/>
              </a:rPr>
              <a:t>.</a:t>
            </a:r>
            <a:endParaRPr lang="en-GB"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11</a:t>
            </a:fld>
            <a:endParaRPr lang="lv-LV" dirty="0"/>
          </a:p>
        </p:txBody>
      </p:sp>
    </p:spTree>
    <p:extLst>
      <p:ext uri="{BB962C8B-B14F-4D97-AF65-F5344CB8AC3E}">
        <p14:creationId xmlns:p14="http://schemas.microsoft.com/office/powerpoint/2010/main" val="1018635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Neapdomīga vai pārmērīga saistību uzņemšanās</a:t>
            </a:r>
            <a:endParaRPr lang="en-US" sz="3000" dirty="0">
              <a:latin typeface="Avenir Book" charset="0"/>
              <a:ea typeface="Avenir Book" charset="0"/>
              <a:cs typeface="Avenir Book" charset="0"/>
            </a:endParaRPr>
          </a:p>
        </p:txBody>
      </p:sp>
      <p:sp>
        <p:nvSpPr>
          <p:cNvPr id="3" name="Content Placeholder 2"/>
          <p:cNvSpPr>
            <a:spLocks noGrp="1"/>
          </p:cNvSpPr>
          <p:nvPr>
            <p:ph idx="1"/>
          </p:nvPr>
        </p:nvSpPr>
        <p:spPr>
          <a:xfrm>
            <a:off x="457200" y="1417638"/>
            <a:ext cx="7620000" cy="4983162"/>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latin typeface="Avenir Book" charset="0"/>
                <a:ea typeface="Avenir Book" charset="0"/>
                <a:cs typeface="Avenir Book" charset="0"/>
              </a:rPr>
              <a:t>Ārvalstu pieredze </a:t>
            </a:r>
            <a:r>
              <a:rPr lang="mr-IN" dirty="0">
                <a:latin typeface="Avenir Book" charset="0"/>
                <a:ea typeface="Avenir Book" charset="0"/>
                <a:cs typeface="Avenir Book" charset="0"/>
              </a:rPr>
              <a:t>–</a:t>
            </a:r>
            <a:r>
              <a:rPr lang="en-US" dirty="0">
                <a:latin typeface="Avenir Book" charset="0"/>
                <a:ea typeface="Avenir Book" charset="0"/>
                <a:cs typeface="Avenir Book" charset="0"/>
              </a:rPr>
              <a:t> </a:t>
            </a:r>
            <a:r>
              <a:rPr lang="en-US" b="1" i="1" dirty="0">
                <a:latin typeface="Avenir Book" charset="0"/>
                <a:ea typeface="Avenir Book" charset="0"/>
                <a:cs typeface="Avenir Book" charset="0"/>
              </a:rPr>
              <a:t>lielākoties likumos tiek iestrādāti dažādi instrumenti, kas vērsti pret neapdomīgu vai pārmērīgu saistību uzņemšanos</a:t>
            </a:r>
            <a:r>
              <a:rPr lang="en-US" dirty="0">
                <a:latin typeface="Avenir Book" charset="0"/>
                <a:ea typeface="Avenir Book" charset="0"/>
                <a:cs typeface="Avenir Book" charset="0"/>
              </a:rPr>
              <a:t>:</a:t>
            </a:r>
          </a:p>
          <a:p>
            <a:pPr indent="-342900">
              <a:spcBef>
                <a:spcPts val="0"/>
              </a:spcBef>
              <a:buClrTx/>
            </a:pPr>
            <a:r>
              <a:rPr lang="en-US" sz="1800" dirty="0">
                <a:solidFill>
                  <a:schemeClr val="bg2">
                    <a:lumMod val="50000"/>
                    <a:lumOff val="50000"/>
                  </a:schemeClr>
                </a:solidFill>
                <a:latin typeface="Avenir Book" charset="0"/>
                <a:ea typeface="Avenir Book" charset="0"/>
                <a:cs typeface="Avenir Book" charset="0"/>
              </a:rPr>
              <a:t>Dānija </a:t>
            </a:r>
            <a:r>
              <a:rPr lang="mr-IN" sz="1800" dirty="0">
                <a:solidFill>
                  <a:schemeClr val="bg2">
                    <a:lumMod val="50000"/>
                    <a:lumOff val="50000"/>
                  </a:schemeClr>
                </a:solidFill>
                <a:latin typeface="Avenir Book" charset="0"/>
                <a:ea typeface="Avenir Book" charset="0"/>
                <a:cs typeface="Avenir Book" charset="0"/>
              </a:rPr>
              <a:t>–</a:t>
            </a:r>
            <a:r>
              <a:rPr lang="en-US" sz="1800" dirty="0">
                <a:solidFill>
                  <a:schemeClr val="bg2">
                    <a:lumMod val="50000"/>
                    <a:lumOff val="50000"/>
                  </a:schemeClr>
                </a:solidFill>
                <a:latin typeface="Avenir Book" charset="0"/>
                <a:ea typeface="Avenir Book" charset="0"/>
                <a:cs typeface="Avenir Book" charset="0"/>
              </a:rPr>
              <a:t> parādniekam netiek pasludināts FPMNP,</a:t>
            </a:r>
          </a:p>
          <a:p>
            <a:pPr indent="-342900">
              <a:spcBef>
                <a:spcPts val="0"/>
              </a:spcBef>
              <a:buClrTx/>
            </a:pPr>
            <a:r>
              <a:rPr lang="en-US" sz="1800" dirty="0">
                <a:solidFill>
                  <a:schemeClr val="bg2">
                    <a:lumMod val="50000"/>
                    <a:lumOff val="50000"/>
                  </a:schemeClr>
                </a:solidFill>
                <a:latin typeface="Avenir Book" charset="0"/>
                <a:ea typeface="Avenir Book" charset="0"/>
                <a:cs typeface="Avenir Book" charset="0"/>
              </a:rPr>
              <a:t>Vācija </a:t>
            </a:r>
            <a:r>
              <a:rPr lang="mr-IN" sz="1800" dirty="0">
                <a:solidFill>
                  <a:schemeClr val="bg2">
                    <a:lumMod val="50000"/>
                    <a:lumOff val="50000"/>
                  </a:schemeClr>
                </a:solidFill>
                <a:latin typeface="Avenir Book" charset="0"/>
                <a:ea typeface="Avenir Book" charset="0"/>
                <a:cs typeface="Avenir Book" charset="0"/>
              </a:rPr>
              <a:t>–</a:t>
            </a:r>
            <a:r>
              <a:rPr lang="en-US" sz="1800" dirty="0">
                <a:solidFill>
                  <a:schemeClr val="bg2">
                    <a:lumMod val="50000"/>
                    <a:lumOff val="50000"/>
                  </a:schemeClr>
                </a:solidFill>
                <a:latin typeface="Avenir Book" charset="0"/>
                <a:ea typeface="Avenir Book" charset="0"/>
                <a:cs typeface="Avenir Book" charset="0"/>
              </a:rPr>
              <a:t> neapdomīga vai pārmērīga saistību uzņemšanās ir saistību dzēšanas procedūras ierobežojums (taču ir nostiprinājusies judikatūra, interpretējot šo ierobežojumu ļoti šauri),</a:t>
            </a:r>
          </a:p>
          <a:p>
            <a:pPr indent="-342900">
              <a:spcBef>
                <a:spcPts val="0"/>
              </a:spcBef>
              <a:buClrTx/>
            </a:pPr>
            <a:r>
              <a:rPr lang="en-US" sz="1800" dirty="0">
                <a:solidFill>
                  <a:schemeClr val="bg2">
                    <a:lumMod val="50000"/>
                    <a:lumOff val="50000"/>
                  </a:schemeClr>
                </a:solidFill>
                <a:latin typeface="Avenir Book" charset="0"/>
                <a:ea typeface="Avenir Book" charset="0"/>
                <a:cs typeface="Avenir Book" charset="0"/>
              </a:rPr>
              <a:t>Lielbritānija </a:t>
            </a:r>
            <a:r>
              <a:rPr lang="mr-IN" sz="1800" dirty="0">
                <a:solidFill>
                  <a:schemeClr val="bg2">
                    <a:lumMod val="50000"/>
                    <a:lumOff val="50000"/>
                  </a:schemeClr>
                </a:solidFill>
                <a:latin typeface="Avenir Book" charset="0"/>
                <a:ea typeface="Avenir Book" charset="0"/>
                <a:cs typeface="Avenir Book" charset="0"/>
              </a:rPr>
              <a:t>–</a:t>
            </a:r>
            <a:r>
              <a:rPr lang="en-US" sz="1800" dirty="0">
                <a:solidFill>
                  <a:schemeClr val="bg2">
                    <a:lumMod val="50000"/>
                    <a:lumOff val="50000"/>
                  </a:schemeClr>
                </a:solidFill>
                <a:latin typeface="Avenir Book" charset="0"/>
                <a:ea typeface="Avenir Book" charset="0"/>
                <a:cs typeface="Avenir Book" charset="0"/>
              </a:rPr>
              <a:t> parādniekam saistības tiek dzēstas, taču var tikt noteikti pēcprocedūras ierobežojumi.</a:t>
            </a:r>
          </a:p>
          <a:p>
            <a:pPr indent="-342900">
              <a:spcBef>
                <a:spcPts val="0"/>
              </a:spcBef>
              <a:buClrTx/>
            </a:pPr>
            <a:endParaRPr lang="en-US" dirty="0">
              <a:latin typeface="Avenir Book" charset="0"/>
              <a:ea typeface="Avenir Book" charset="0"/>
              <a:cs typeface="Avenir Book" charset="0"/>
            </a:endParaRPr>
          </a:p>
          <a:p>
            <a:pPr marL="0" indent="0">
              <a:spcBef>
                <a:spcPts val="0"/>
              </a:spcBef>
              <a:buClrTx/>
              <a:buNone/>
            </a:pPr>
            <a:r>
              <a:rPr lang="en-US" b="1" dirty="0">
                <a:solidFill>
                  <a:srgbClr val="00B050"/>
                </a:solidFill>
                <a:latin typeface="Avenir Book" charset="0"/>
                <a:ea typeface="Avenir Book" charset="0"/>
                <a:cs typeface="Avenir Book" charset="0"/>
              </a:rPr>
              <a:t>TENDENCE </a:t>
            </a:r>
            <a:r>
              <a:rPr lang="mr-IN" b="1" dirty="0">
                <a:solidFill>
                  <a:srgbClr val="00B050"/>
                </a:solidFill>
                <a:latin typeface="Avenir Book" charset="0"/>
                <a:ea typeface="Avenir Book" charset="0"/>
                <a:cs typeface="Avenir Book" charset="0"/>
              </a:rPr>
              <a:t>–</a:t>
            </a:r>
            <a:r>
              <a:rPr lang="en-US" b="1" dirty="0">
                <a:solidFill>
                  <a:srgbClr val="00B050"/>
                </a:solidFill>
                <a:latin typeface="Avenir Book" charset="0"/>
                <a:ea typeface="Avenir Book" charset="0"/>
                <a:cs typeface="Avenir Book" charset="0"/>
              </a:rPr>
              <a:t> pielaidīgāka attieksme pret pārmērīgu saistību uzņemšanos, pieļaujot saistību dzēšanu ar salīdzinoši nelabvēlīgākiem noteikumiem </a:t>
            </a:r>
            <a:r>
              <a:rPr lang="en-US" dirty="0">
                <a:latin typeface="Avenir Book" charset="0"/>
                <a:ea typeface="Avenir Book" charset="0"/>
                <a:cs typeface="Avenir Book" charset="0"/>
              </a:rPr>
              <a:t>(arī EK Priekšlikums Direktīvas 2012/30/ES grozīšanai)!!!!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latin typeface="Century Gothic" charset="0"/>
              <a:ea typeface="Century Gothic" charset="0"/>
              <a:cs typeface="Century Gothic"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12</a:t>
            </a:fld>
            <a:endParaRPr lang="lv-LV" dirty="0"/>
          </a:p>
        </p:txBody>
      </p:sp>
    </p:spTree>
    <p:extLst>
      <p:ext uri="{BB962C8B-B14F-4D97-AF65-F5344CB8AC3E}">
        <p14:creationId xmlns:p14="http://schemas.microsoft.com/office/powerpoint/2010/main" val="1215935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Tiesa apšauba vai nekonstatē neizpildītu saistību esamību</a:t>
            </a:r>
            <a:endParaRPr lang="en-US" sz="3000" b="1" dirty="0">
              <a:solidFill>
                <a:schemeClr val="accent1">
                  <a:lumMod val="75000"/>
                </a:schemeClr>
              </a:solidFill>
            </a:endParaRPr>
          </a:p>
        </p:txBody>
      </p:sp>
      <p:sp>
        <p:nvSpPr>
          <p:cNvPr id="3" name="Content Placeholder 2"/>
          <p:cNvSpPr>
            <a:spLocks noGrp="1"/>
          </p:cNvSpPr>
          <p:nvPr>
            <p:ph idx="1"/>
          </p:nvPr>
        </p:nvSpPr>
        <p:spPr>
          <a:xfrm>
            <a:off x="457200" y="1600200"/>
            <a:ext cx="7620000" cy="4997152"/>
          </a:xfrm>
        </p:spPr>
        <p:txBody>
          <a:bodyPr>
            <a:normAutofit fontScale="92500" lnSpcReduction="10000"/>
          </a:bodyPr>
          <a:lstStyle/>
          <a:p>
            <a:pPr marL="457200" lvl="0" indent="-457200">
              <a:spcBef>
                <a:spcPts val="0"/>
              </a:spcBef>
              <a:buClrTx/>
              <a:buFontTx/>
              <a:buAutoNum type="arabicPeriod"/>
            </a:pPr>
            <a:r>
              <a:rPr lang="lv-LV" dirty="0">
                <a:solidFill>
                  <a:schemeClr val="bg2">
                    <a:lumMod val="75000"/>
                    <a:lumOff val="25000"/>
                  </a:schemeClr>
                </a:solidFill>
                <a:latin typeface="Avenir Book" charset="0"/>
                <a:ea typeface="Avenir Book" charset="0"/>
                <a:cs typeface="Avenir Book" charset="0"/>
              </a:rPr>
              <a:t>Prasības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pieteikums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nepierāda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esamību</a:t>
            </a:r>
            <a:r>
              <a:rPr lang="en-US" dirty="0">
                <a:solidFill>
                  <a:schemeClr val="bg2">
                    <a:lumMod val="75000"/>
                    <a:lumOff val="25000"/>
                  </a:schemeClr>
                </a:solidFill>
                <a:latin typeface="Avenir Book" charset="0"/>
                <a:ea typeface="Avenir Book" charset="0"/>
                <a:cs typeface="Avenir Book" charset="0"/>
              </a:rPr>
              <a:t> (C28368914, </a:t>
            </a:r>
            <a:r>
              <a:rPr lang="en-GB" dirty="0">
                <a:solidFill>
                  <a:schemeClr val="bg2">
                    <a:lumMod val="75000"/>
                    <a:lumOff val="25000"/>
                  </a:schemeClr>
                </a:solidFill>
                <a:latin typeface="Avenir Book" charset="0"/>
                <a:ea typeface="Avenir Book" charset="0"/>
                <a:cs typeface="Avenir Book" charset="0"/>
              </a:rPr>
              <a:t>C30618616);</a:t>
            </a:r>
          </a:p>
          <a:p>
            <a:pPr marL="457200" lvl="0" indent="-457200">
              <a:spcBef>
                <a:spcPts val="0"/>
              </a:spcBef>
              <a:buClrTx/>
              <a:buFontTx/>
              <a:buAutoNum type="arabicPeriod"/>
            </a:pPr>
            <a:endParaRPr lang="en-GB" sz="600" dirty="0">
              <a:solidFill>
                <a:schemeClr val="bg2">
                  <a:lumMod val="75000"/>
                  <a:lumOff val="25000"/>
                </a:schemeClr>
              </a:solidFill>
              <a:latin typeface="Avenir Book" charset="0"/>
              <a:ea typeface="Avenir Book" charset="0"/>
              <a:cs typeface="Avenir Book" charset="0"/>
            </a:endParaRPr>
          </a:p>
          <a:p>
            <a:pPr marL="454025" lvl="0" indent="0">
              <a:buNone/>
            </a:pPr>
            <a:r>
              <a:rPr lang="lv-LV" sz="1800" dirty="0">
                <a:solidFill>
                  <a:schemeClr val="bg2">
                    <a:lumMod val="75000"/>
                    <a:lumOff val="25000"/>
                  </a:schemeClr>
                </a:solidFill>
                <a:latin typeface="Avenir Book" charset="0"/>
                <a:ea typeface="Avenir Book" charset="0"/>
                <a:cs typeface="Avenir Book" charset="0"/>
              </a:rPr>
              <a:t>Ap</a:t>
            </a:r>
            <a:r>
              <a:rPr lang="lv-LV" dirty="0">
                <a:solidFill>
                  <a:schemeClr val="bg2">
                    <a:lumMod val="75000"/>
                    <a:lumOff val="25000"/>
                  </a:schemeClr>
                </a:solidFill>
                <a:latin typeface="Avenir Book" charset="0"/>
                <a:ea typeface="Avenir Book" charset="0"/>
                <a:cs typeface="Avenir Book" charset="0"/>
              </a:rPr>
              <a:t>e</a:t>
            </a:r>
            <a:r>
              <a:rPr lang="lv-LV" sz="1900" dirty="0">
                <a:solidFill>
                  <a:schemeClr val="bg2">
                    <a:lumMod val="75000"/>
                    <a:lumOff val="25000"/>
                  </a:schemeClr>
                </a:solidFill>
                <a:latin typeface="Avenir Book" charset="0"/>
                <a:ea typeface="Avenir Book" charset="0"/>
                <a:cs typeface="Avenir Book" charset="0"/>
              </a:rPr>
              <a:t>lācijas</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instancei</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citāda</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nostāja</a:t>
            </a:r>
            <a:r>
              <a:rPr lang="en-US" sz="1900" dirty="0">
                <a:solidFill>
                  <a:schemeClr val="bg2">
                    <a:lumMod val="75000"/>
                    <a:lumOff val="25000"/>
                  </a:schemeClr>
                </a:solidFill>
                <a:latin typeface="Avenir Book" charset="0"/>
                <a:ea typeface="Avenir Book" charset="0"/>
                <a:cs typeface="Avenir Book" charset="0"/>
              </a:rPr>
              <a:t>: </a:t>
            </a:r>
            <a:r>
              <a:rPr lang="lv-LV" sz="1900" b="1" dirty="0">
                <a:solidFill>
                  <a:schemeClr val="bg2">
                    <a:lumMod val="75000"/>
                    <a:lumOff val="25000"/>
                  </a:schemeClr>
                </a:solidFill>
                <a:latin typeface="Avenir Book" charset="0"/>
                <a:ea typeface="Avenir Book" charset="0"/>
                <a:cs typeface="Avenir Book" charset="0"/>
              </a:rPr>
              <a:t>Rīgas</a:t>
            </a:r>
            <a:r>
              <a:rPr lang="en-US" sz="1900" b="1" dirty="0">
                <a:solidFill>
                  <a:schemeClr val="bg2">
                    <a:lumMod val="75000"/>
                    <a:lumOff val="25000"/>
                  </a:schemeClr>
                </a:solidFill>
                <a:latin typeface="Avenir Book" charset="0"/>
                <a:ea typeface="Avenir Book" charset="0"/>
                <a:cs typeface="Avenir Book" charset="0"/>
              </a:rPr>
              <a:t> </a:t>
            </a:r>
            <a:r>
              <a:rPr lang="lv-LV" sz="1900" b="1" dirty="0">
                <a:solidFill>
                  <a:schemeClr val="bg2">
                    <a:lumMod val="75000"/>
                    <a:lumOff val="25000"/>
                  </a:schemeClr>
                </a:solidFill>
                <a:latin typeface="Avenir Book" charset="0"/>
                <a:ea typeface="Avenir Book" charset="0"/>
                <a:cs typeface="Avenir Book" charset="0"/>
              </a:rPr>
              <a:t>apgabaltiesas</a:t>
            </a:r>
            <a:r>
              <a:rPr lang="en-US" sz="1900" b="1" dirty="0">
                <a:solidFill>
                  <a:schemeClr val="bg2">
                    <a:lumMod val="75000"/>
                    <a:lumOff val="25000"/>
                  </a:schemeClr>
                </a:solidFill>
                <a:latin typeface="Avenir Book" charset="0"/>
                <a:ea typeface="Avenir Book" charset="0"/>
                <a:cs typeface="Avenir Book" charset="0"/>
              </a:rPr>
              <a:t> 2015.gada 17.novembra </a:t>
            </a:r>
            <a:r>
              <a:rPr lang="lv-LV" sz="1900" b="1" dirty="0">
                <a:solidFill>
                  <a:schemeClr val="bg2">
                    <a:lumMod val="75000"/>
                    <a:lumOff val="25000"/>
                  </a:schemeClr>
                </a:solidFill>
                <a:latin typeface="Avenir Book" charset="0"/>
                <a:ea typeface="Avenir Book" charset="0"/>
                <a:cs typeface="Avenir Book" charset="0"/>
              </a:rPr>
              <a:t>nolēmums</a:t>
            </a:r>
            <a:r>
              <a:rPr lang="en-US" sz="1900" b="1" dirty="0">
                <a:solidFill>
                  <a:schemeClr val="bg2">
                    <a:lumMod val="75000"/>
                    <a:lumOff val="25000"/>
                  </a:schemeClr>
                </a:solidFill>
                <a:latin typeface="Avenir Book" charset="0"/>
                <a:ea typeface="Avenir Book" charset="0"/>
                <a:cs typeface="Avenir Book" charset="0"/>
              </a:rPr>
              <a:t> </a:t>
            </a:r>
            <a:r>
              <a:rPr lang="lv-LV" sz="1900" b="1" dirty="0">
                <a:solidFill>
                  <a:schemeClr val="bg2">
                    <a:lumMod val="75000"/>
                    <a:lumOff val="25000"/>
                  </a:schemeClr>
                </a:solidFill>
                <a:latin typeface="Avenir Book" charset="0"/>
                <a:ea typeface="Avenir Book" charset="0"/>
                <a:cs typeface="Avenir Book" charset="0"/>
              </a:rPr>
              <a:t>lietā</a:t>
            </a:r>
            <a:r>
              <a:rPr lang="en-US" sz="1900" b="1" dirty="0">
                <a:solidFill>
                  <a:schemeClr val="bg2">
                    <a:lumMod val="75000"/>
                    <a:lumOff val="25000"/>
                  </a:schemeClr>
                </a:solidFill>
                <a:latin typeface="Avenir Book" charset="0"/>
                <a:ea typeface="Avenir Book" charset="0"/>
                <a:cs typeface="Avenir Book" charset="0"/>
              </a:rPr>
              <a:t> Nr.C33517515</a:t>
            </a:r>
            <a:r>
              <a:rPr lang="en-US" sz="1900" dirty="0">
                <a:solidFill>
                  <a:schemeClr val="bg2">
                    <a:lumMod val="75000"/>
                    <a:lumOff val="25000"/>
                  </a:schemeClr>
                </a:solidFill>
                <a:latin typeface="Avenir Book" charset="0"/>
                <a:ea typeface="Avenir Book" charset="0"/>
                <a:cs typeface="Avenir Book" charset="0"/>
              </a:rPr>
              <a:t>:</a:t>
            </a:r>
          </a:p>
          <a:p>
            <a:pPr marL="454025" lvl="0" indent="0">
              <a:buNone/>
            </a:pPr>
            <a:r>
              <a:rPr lang="lv-LV" sz="1900" dirty="0">
                <a:solidFill>
                  <a:schemeClr val="bg2">
                    <a:lumMod val="75000"/>
                    <a:lumOff val="25000"/>
                  </a:schemeClr>
                </a:solidFill>
                <a:latin typeface="Avenir Book" charset="0"/>
                <a:ea typeface="Avenir Book" charset="0"/>
                <a:cs typeface="Avenir Book" charset="0"/>
              </a:rPr>
              <a:t>“</a:t>
            </a:r>
            <a:r>
              <a:rPr lang="lv-LV" sz="1900" i="1" dirty="0">
                <a:solidFill>
                  <a:schemeClr val="bg2">
                    <a:lumMod val="75000"/>
                    <a:lumOff val="25000"/>
                  </a:schemeClr>
                </a:solidFill>
                <a:latin typeface="Avenir Book" charset="0"/>
                <a:ea typeface="Avenir Book" charset="0"/>
                <a:cs typeface="Avenir Book" charset="0"/>
              </a:rPr>
              <a:t>pirmās instances tiesa kļūdaini novērtējusi pierādījumus, kas saistīti ar pieteicēja parādsaistībām </a:t>
            </a:r>
            <a:r>
              <a:rPr lang="mr-IN" sz="1900" i="1" dirty="0">
                <a:solidFill>
                  <a:schemeClr val="bg2">
                    <a:lumMod val="75000"/>
                    <a:lumOff val="25000"/>
                  </a:schemeClr>
                </a:solidFill>
                <a:latin typeface="Avenir Book" charset="0"/>
                <a:ea typeface="Avenir Book" charset="0"/>
                <a:cs typeface="Avenir Book" charset="0"/>
              </a:rPr>
              <a:t>…</a:t>
            </a:r>
            <a:r>
              <a:rPr lang="lv-LV" sz="1900" i="1" dirty="0">
                <a:solidFill>
                  <a:schemeClr val="bg2">
                    <a:lumMod val="75000"/>
                    <a:lumOff val="25000"/>
                  </a:schemeClr>
                </a:solidFill>
                <a:latin typeface="Avenir Book" charset="0"/>
                <a:ea typeface="Avenir Book" charset="0"/>
                <a:cs typeface="Avenir Book" charset="0"/>
              </a:rPr>
              <a:t> </a:t>
            </a:r>
            <a:r>
              <a:rPr lang="lv-LV" sz="1900" i="1" dirty="0">
                <a:solidFill>
                  <a:srgbClr val="C00000"/>
                </a:solidFill>
                <a:latin typeface="Avenir Book" charset="0"/>
                <a:ea typeface="Avenir Book" charset="0"/>
                <a:cs typeface="Avenir Book" charset="0"/>
              </a:rPr>
              <a:t>prasības pieteikuma pamatā norādītie apstākļi norāda uz vienpusēju atkāpšanos no kredīta līguma un pieteicējas parāda apmēru</a:t>
            </a:r>
            <a:r>
              <a:rPr lang="lv-LV" sz="1900" dirty="0">
                <a:solidFill>
                  <a:schemeClr val="bg2">
                    <a:lumMod val="75000"/>
                    <a:lumOff val="25000"/>
                  </a:schemeClr>
                </a:solidFill>
                <a:latin typeface="Avenir Book" charset="0"/>
                <a:ea typeface="Avenir Book" charset="0"/>
                <a:cs typeface="Avenir Book" charset="0"/>
              </a:rPr>
              <a:t>.”</a:t>
            </a:r>
            <a:endParaRPr lang="en-US" sz="1900" dirty="0">
              <a:solidFill>
                <a:schemeClr val="bg2">
                  <a:lumMod val="75000"/>
                  <a:lumOff val="25000"/>
                </a:schemeClr>
              </a:solidFill>
              <a:latin typeface="Avenir Book" charset="0"/>
              <a:ea typeface="Avenir Book" charset="0"/>
              <a:cs typeface="Avenir Book" charset="0"/>
            </a:endParaRPr>
          </a:p>
          <a:p>
            <a:pPr marL="454025" lvl="0" indent="-442913">
              <a:buNone/>
            </a:pPr>
            <a:endParaRPr lang="en-US" sz="1000" dirty="0">
              <a:solidFill>
                <a:schemeClr val="bg2">
                  <a:lumMod val="75000"/>
                  <a:lumOff val="25000"/>
                </a:schemeClr>
              </a:solidFill>
              <a:latin typeface="Avenir Book" charset="0"/>
              <a:ea typeface="Avenir Book" charset="0"/>
              <a:cs typeface="Avenir Book" charset="0"/>
            </a:endParaRPr>
          </a:p>
          <a:p>
            <a:pPr marL="454025" lvl="0" indent="-442913">
              <a:buNone/>
            </a:pPr>
            <a:r>
              <a:rPr lang="en-US" dirty="0">
                <a:solidFill>
                  <a:schemeClr val="bg2">
                    <a:lumMod val="75000"/>
                    <a:lumOff val="25000"/>
                  </a:schemeClr>
                </a:solidFill>
                <a:latin typeface="Avenir Book" charset="0"/>
                <a:ea typeface="Avenir Book" charset="0"/>
                <a:cs typeface="Avenir Book" charset="0"/>
              </a:rPr>
              <a:t>2. 	</a:t>
            </a:r>
            <a:r>
              <a:rPr lang="lv-LV" dirty="0">
                <a:solidFill>
                  <a:schemeClr val="bg2">
                    <a:lumMod val="75000"/>
                    <a:lumOff val="25000"/>
                  </a:schemeClr>
                </a:solidFill>
                <a:latin typeface="Avenir Book" charset="0"/>
                <a:ea typeface="Avenir Book" charset="0"/>
                <a:cs typeface="Avenir Book" charset="0"/>
              </a:rPr>
              <a:t>Latvijas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Bankas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kredītu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reģistra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pārskats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apliecina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spēkā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esošās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saistības</a:t>
            </a:r>
            <a:r>
              <a:rPr lang="en-US" dirty="0">
                <a:solidFill>
                  <a:schemeClr val="bg2">
                    <a:lumMod val="75000"/>
                    <a:lumOff val="25000"/>
                  </a:schemeClr>
                </a:solidFill>
                <a:latin typeface="Avenir Book" charset="0"/>
                <a:ea typeface="Avenir Book" charset="0"/>
                <a:cs typeface="Avenir Book" charset="0"/>
              </a:rPr>
              <a:t>, bet </a:t>
            </a:r>
            <a:r>
              <a:rPr lang="lv-LV" dirty="0">
                <a:solidFill>
                  <a:schemeClr val="bg2">
                    <a:lumMod val="75000"/>
                    <a:lumOff val="25000"/>
                  </a:schemeClr>
                </a:solidFill>
                <a:latin typeface="Avenir Book" charset="0"/>
                <a:ea typeface="Avenir Book" charset="0"/>
                <a:cs typeface="Avenir Book" charset="0"/>
              </a:rPr>
              <a:t>nenorāda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uz</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apmēru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kurām</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iestājies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izpildes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termiņš</a:t>
            </a:r>
            <a:r>
              <a:rPr lang="en-US" dirty="0">
                <a:solidFill>
                  <a:schemeClr val="bg2">
                    <a:lumMod val="75000"/>
                    <a:lumOff val="25000"/>
                  </a:schemeClr>
                </a:solidFill>
                <a:latin typeface="Avenir Book" charset="0"/>
                <a:ea typeface="Avenir Book" charset="0"/>
                <a:cs typeface="Avenir Book" charset="0"/>
              </a:rPr>
              <a:t> (C30532514);</a:t>
            </a:r>
          </a:p>
          <a:p>
            <a:pPr marL="454025" lvl="0" indent="-442913">
              <a:buNone/>
            </a:pPr>
            <a:r>
              <a:rPr lang="en-US" dirty="0">
                <a:solidFill>
                  <a:schemeClr val="bg2">
                    <a:lumMod val="75000"/>
                    <a:lumOff val="25000"/>
                  </a:schemeClr>
                </a:solidFill>
                <a:latin typeface="Avenir Book" charset="0"/>
                <a:ea typeface="Avenir Book" charset="0"/>
                <a:cs typeface="Avenir Book" charset="0"/>
              </a:rPr>
              <a:t>3. 	</a:t>
            </a:r>
            <a:r>
              <a:rPr lang="lv-LV" dirty="0">
                <a:solidFill>
                  <a:schemeClr val="bg2">
                    <a:lumMod val="75000"/>
                    <a:lumOff val="25000"/>
                  </a:schemeClr>
                </a:solidFill>
                <a:latin typeface="Avenir Book" charset="0"/>
                <a:ea typeface="Avenir Book" charset="0"/>
                <a:cs typeface="Avenir Book" charset="0"/>
              </a:rPr>
              <a:t>Parādnieks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tiesā</a:t>
            </a:r>
            <a:r>
              <a:rPr lang="en-US" dirty="0">
                <a:solidFill>
                  <a:schemeClr val="bg2">
                    <a:lumMod val="75000"/>
                    <a:lumOff val="25000"/>
                  </a:schemeClr>
                </a:solidFill>
                <a:latin typeface="Avenir Book" charset="0"/>
                <a:ea typeface="Avenir Book" charset="0"/>
                <a:cs typeface="Avenir Book" charset="0"/>
              </a:rPr>
              <a:t> nav </a:t>
            </a:r>
            <a:r>
              <a:rPr lang="lv-LV" dirty="0">
                <a:solidFill>
                  <a:schemeClr val="bg2">
                    <a:lumMod val="75000"/>
                    <a:lumOff val="25000"/>
                  </a:schemeClr>
                </a:solidFill>
                <a:latin typeface="Avenir Book" charset="0"/>
                <a:ea typeface="Avenir Book" charset="0"/>
                <a:cs typeface="Avenir Book" charset="0"/>
              </a:rPr>
              <a:t>iesniedzis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pierādījumus</a:t>
            </a:r>
            <a:r>
              <a:rPr lang="en-US" dirty="0">
                <a:solidFill>
                  <a:schemeClr val="bg2">
                    <a:lumMod val="75000"/>
                    <a:lumOff val="25000"/>
                  </a:schemeClr>
                </a:solidFill>
                <a:latin typeface="Avenir Book" charset="0"/>
                <a:ea typeface="Avenir Book" charset="0"/>
                <a:cs typeface="Avenir Book" charset="0"/>
              </a:rPr>
              <a:t>, kas </a:t>
            </a:r>
            <a:r>
              <a:rPr lang="lv-LV" dirty="0">
                <a:solidFill>
                  <a:schemeClr val="bg2">
                    <a:lumMod val="75000"/>
                    <a:lumOff val="25000"/>
                  </a:schemeClr>
                </a:solidFill>
                <a:latin typeface="Avenir Book" charset="0"/>
                <a:ea typeface="Avenir Book" charset="0"/>
                <a:cs typeface="Avenir Book" charset="0"/>
              </a:rPr>
              <a:t>apliecinātu</a:t>
            </a:r>
            <a:r>
              <a:rPr lang="en-US" dirty="0">
                <a:solidFill>
                  <a:schemeClr val="bg2">
                    <a:lumMod val="75000"/>
                    <a:lumOff val="25000"/>
                  </a:schemeClr>
                </a:solidFill>
                <a:latin typeface="Avenir Book" charset="0"/>
                <a:ea typeface="Avenir Book" charset="0"/>
                <a:cs typeface="Avenir Book" charset="0"/>
              </a:rPr>
              <a:t>, ka </a:t>
            </a:r>
            <a:r>
              <a:rPr lang="lv-LV" dirty="0">
                <a:solidFill>
                  <a:schemeClr val="bg2">
                    <a:lumMod val="75000"/>
                    <a:lumOff val="25000"/>
                  </a:schemeClr>
                </a:solidFill>
                <a:latin typeface="Avenir Book" charset="0"/>
                <a:ea typeface="Avenir Book" charset="0"/>
                <a:cs typeface="Avenir Book" charset="0"/>
              </a:rPr>
              <a:t>ir</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iestājies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izpildes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termiņš</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galvojuma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saistībām</a:t>
            </a:r>
            <a:r>
              <a:rPr lang="en-US" dirty="0">
                <a:solidFill>
                  <a:schemeClr val="bg2">
                    <a:lumMod val="75000"/>
                    <a:lumOff val="25000"/>
                  </a:schemeClr>
                </a:solidFill>
                <a:latin typeface="Avenir Book" charset="0"/>
                <a:ea typeface="Avenir Book" charset="0"/>
                <a:cs typeface="Avenir Book" charset="0"/>
              </a:rPr>
              <a:t> (C29714014, C28207215);</a:t>
            </a:r>
          </a:p>
          <a:p>
            <a:pPr marL="454025" lvl="0" indent="-442913">
              <a:buNone/>
            </a:pPr>
            <a:r>
              <a:rPr lang="en-US" dirty="0">
                <a:solidFill>
                  <a:schemeClr val="bg2">
                    <a:lumMod val="75000"/>
                    <a:lumOff val="25000"/>
                  </a:schemeClr>
                </a:solidFill>
                <a:latin typeface="Avenir Book" charset="0"/>
                <a:ea typeface="Avenir Book" charset="0"/>
                <a:cs typeface="Avenir Book" charset="0"/>
              </a:rPr>
              <a:t>4. 	</a:t>
            </a:r>
            <a:r>
              <a:rPr lang="lv-LV" dirty="0">
                <a:solidFill>
                  <a:schemeClr val="bg2">
                    <a:lumMod val="75000"/>
                    <a:lumOff val="25000"/>
                  </a:schemeClr>
                </a:solidFill>
                <a:latin typeface="Avenir Book" charset="0"/>
                <a:ea typeface="Avenir Book" charset="0"/>
                <a:cs typeface="Avenir Book" charset="0"/>
              </a:rPr>
              <a:t>Paziņojums</a:t>
            </a:r>
            <a:r>
              <a:rPr lang="en-US" dirty="0">
                <a:solidFill>
                  <a:schemeClr val="bg2">
                    <a:lumMod val="75000"/>
                    <a:lumOff val="25000"/>
                  </a:schemeClr>
                </a:solidFill>
                <a:latin typeface="Avenir Book" charset="0"/>
                <a:ea typeface="Avenir Book" charset="0"/>
                <a:cs typeface="Avenir Book" charset="0"/>
              </a:rPr>
              <a:t> par </a:t>
            </a:r>
            <a:r>
              <a:rPr lang="lv-LV" dirty="0">
                <a:solidFill>
                  <a:schemeClr val="bg2">
                    <a:lumMod val="75000"/>
                    <a:lumOff val="25000"/>
                  </a:schemeClr>
                </a:solidFill>
                <a:latin typeface="Avenir Book" charset="0"/>
                <a:ea typeface="Avenir Book" charset="0"/>
                <a:cs typeface="Avenir Book" charset="0"/>
              </a:rPr>
              <a:t>cesiju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nepierāda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izpildes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termiņa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iestāšanos</a:t>
            </a:r>
            <a:r>
              <a:rPr lang="en-US" dirty="0">
                <a:solidFill>
                  <a:schemeClr val="bg2">
                    <a:lumMod val="75000"/>
                    <a:lumOff val="25000"/>
                  </a:schemeClr>
                </a:solidFill>
                <a:latin typeface="Avenir Book" charset="0"/>
                <a:ea typeface="Avenir Book" charset="0"/>
                <a:cs typeface="Avenir Book" charset="0"/>
              </a:rPr>
              <a:t> (C23033816).</a:t>
            </a:r>
          </a:p>
        </p:txBody>
      </p:sp>
      <p:sp>
        <p:nvSpPr>
          <p:cNvPr id="4" name="Slide Number Placeholder 3"/>
          <p:cNvSpPr>
            <a:spLocks noGrp="1"/>
          </p:cNvSpPr>
          <p:nvPr>
            <p:ph type="sldNum" sz="quarter" idx="12"/>
          </p:nvPr>
        </p:nvSpPr>
        <p:spPr/>
        <p:txBody>
          <a:bodyPr/>
          <a:lstStyle/>
          <a:p>
            <a:fld id="{2C1D690A-425C-4876-A1A0-CE569C29AB97}" type="slidenum">
              <a:rPr lang="lv-LV" smtClean="0"/>
              <a:t>13</a:t>
            </a:fld>
            <a:endParaRPr lang="lv-LV" dirty="0"/>
          </a:p>
        </p:txBody>
      </p:sp>
    </p:spTree>
    <p:extLst>
      <p:ext uri="{BB962C8B-B14F-4D97-AF65-F5344CB8AC3E}">
        <p14:creationId xmlns:p14="http://schemas.microsoft.com/office/powerpoint/2010/main" val="941027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3000" b="1" dirty="0">
                <a:solidFill>
                  <a:schemeClr val="accent1">
                    <a:lumMod val="75000"/>
                  </a:schemeClr>
                </a:solidFill>
                <a:latin typeface="Avenir Book" charset="0"/>
                <a:ea typeface="Avenir Book" charset="0"/>
                <a:cs typeface="Avenir Book" charset="0"/>
              </a:rPr>
              <a:t>Tiesa nekonstatē, ka parādniekam ir saistības virs likumā noteiktā “minimālā sliekšņa”</a:t>
            </a:r>
            <a:endParaRPr lang="en-US" sz="3000" b="1" dirty="0">
              <a:solidFill>
                <a:schemeClr val="accent1">
                  <a:lumMod val="75000"/>
                </a:schemeClr>
              </a:solidFill>
            </a:endParaRPr>
          </a:p>
        </p:txBody>
      </p:sp>
      <p:sp>
        <p:nvSpPr>
          <p:cNvPr id="3" name="Content Placeholder 2"/>
          <p:cNvSpPr>
            <a:spLocks noGrp="1"/>
          </p:cNvSpPr>
          <p:nvPr>
            <p:ph idx="1"/>
          </p:nvPr>
        </p:nvSpPr>
        <p:spPr/>
        <p:txBody>
          <a:bodyPr>
            <a:normAutofit fontScale="92500"/>
          </a:bodyPr>
          <a:lstStyle/>
          <a:p>
            <a:pPr marL="457200" marR="0" lvl="0" indent="-457200" defTabSz="914400" eaLnBrk="1" fontAlgn="auto" latinLnBrk="0" hangingPunct="1">
              <a:lnSpc>
                <a:spcPct val="100000"/>
              </a:lnSpc>
              <a:spcBef>
                <a:spcPts val="0"/>
              </a:spcBef>
              <a:spcAft>
                <a:spcPts val="0"/>
              </a:spcAft>
              <a:buClrTx/>
              <a:buSzTx/>
              <a:buFontTx/>
              <a:buAutoNum type="arabicPeriod"/>
              <a:tabLst/>
              <a:defRPr/>
            </a:pPr>
            <a:r>
              <a:rPr lang="lv-LV" dirty="0">
                <a:solidFill>
                  <a:schemeClr val="bg2">
                    <a:lumMod val="75000"/>
                    <a:lumOff val="25000"/>
                  </a:schemeClr>
                </a:solidFill>
                <a:latin typeface="Avenir Book" charset="0"/>
                <a:ea typeface="Avenir Book" charset="0"/>
                <a:cs typeface="Avenir Book" charset="0"/>
              </a:rPr>
              <a:t>Pamatā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problemātika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pastāv</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attiecībā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uz</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galvojuma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saistībām</a:t>
            </a:r>
            <a:r>
              <a:rPr lang="en-US" dirty="0">
                <a:solidFill>
                  <a:schemeClr val="bg2">
                    <a:lumMod val="75000"/>
                    <a:lumOff val="25000"/>
                  </a:schemeClr>
                </a:solidFill>
                <a:latin typeface="Avenir Book" charset="0"/>
                <a:ea typeface="Avenir Book" charset="0"/>
                <a:cs typeface="Avenir Book" charset="0"/>
              </a:rPr>
              <a:t>:</a:t>
            </a:r>
          </a:p>
          <a:p>
            <a:pPr marL="766763" marR="0" lvl="0" indent="-312738" defTabSz="914400" eaLnBrk="1" fontAlgn="auto" latinLnBrk="0" hangingPunct="1">
              <a:lnSpc>
                <a:spcPct val="100000"/>
              </a:lnSpc>
              <a:spcBef>
                <a:spcPts val="0"/>
              </a:spcBef>
              <a:spcAft>
                <a:spcPts val="0"/>
              </a:spcAft>
              <a:buClrTx/>
              <a:buSzTx/>
              <a:buFont typeface="Wingdings" charset="2"/>
              <a:buChar char="Ø"/>
              <a:defRPr/>
            </a:pPr>
            <a:r>
              <a:rPr lang="en-US" dirty="0">
                <a:solidFill>
                  <a:schemeClr val="bg2">
                    <a:lumMod val="75000"/>
                    <a:lumOff val="25000"/>
                  </a:schemeClr>
                </a:solidFill>
                <a:latin typeface="Avenir Book" charset="0"/>
                <a:ea typeface="Avenir Book" charset="0"/>
                <a:cs typeface="Avenir Book" charset="0"/>
              </a:rPr>
              <a:t>nav </a:t>
            </a:r>
            <a:r>
              <a:rPr lang="lv-LV" dirty="0">
                <a:solidFill>
                  <a:schemeClr val="bg2">
                    <a:lumMod val="75000"/>
                    <a:lumOff val="25000"/>
                  </a:schemeClr>
                </a:solidFill>
                <a:latin typeface="Avenir Book" charset="0"/>
                <a:ea typeface="Avenir Book" charset="0"/>
                <a:cs typeface="Avenir Book" charset="0"/>
              </a:rPr>
              <a:t>pierādījumu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kādā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apmērā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tiks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dzēstas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galvenā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parādnieka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maksātnespējas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procesā</a:t>
            </a:r>
            <a:r>
              <a:rPr lang="en-US" dirty="0">
                <a:solidFill>
                  <a:schemeClr val="bg2">
                    <a:lumMod val="75000"/>
                    <a:lumOff val="25000"/>
                  </a:schemeClr>
                </a:solidFill>
                <a:latin typeface="Avenir Book" charset="0"/>
                <a:ea typeface="Avenir Book" charset="0"/>
                <a:cs typeface="Avenir Book" charset="0"/>
              </a:rPr>
              <a:t> (C28416214)</a:t>
            </a:r>
          </a:p>
          <a:p>
            <a:pPr marL="766763" marR="0" lvl="0" indent="-312738" defTabSz="914400" eaLnBrk="1" fontAlgn="auto" latinLnBrk="0" hangingPunct="1">
              <a:lnSpc>
                <a:spcPct val="100000"/>
              </a:lnSpc>
              <a:spcBef>
                <a:spcPts val="0"/>
              </a:spcBef>
              <a:spcAft>
                <a:spcPts val="0"/>
              </a:spcAft>
              <a:buClrTx/>
              <a:buSzTx/>
              <a:buFont typeface="Wingdings" charset="2"/>
              <a:buChar char="Ø"/>
              <a:defRPr/>
            </a:pPr>
            <a:r>
              <a:rPr lang="lv-LV" dirty="0">
                <a:solidFill>
                  <a:schemeClr val="bg2">
                    <a:lumMod val="75000"/>
                    <a:lumOff val="25000"/>
                  </a:schemeClr>
                </a:solidFill>
                <a:latin typeface="Avenir Book" charset="0"/>
                <a:ea typeface="Avenir Book" charset="0"/>
                <a:cs typeface="Avenir Book" charset="0"/>
              </a:rPr>
              <a:t>pieteicējs</a:t>
            </a:r>
            <a:r>
              <a:rPr lang="en-US" dirty="0">
                <a:solidFill>
                  <a:schemeClr val="bg2">
                    <a:lumMod val="75000"/>
                    <a:lumOff val="25000"/>
                  </a:schemeClr>
                </a:solidFill>
                <a:latin typeface="Avenir Book" charset="0"/>
                <a:ea typeface="Avenir Book" charset="0"/>
                <a:cs typeface="Avenir Book" charset="0"/>
              </a:rPr>
              <a:t> nav </a:t>
            </a:r>
            <a:r>
              <a:rPr lang="lv-LV" dirty="0">
                <a:solidFill>
                  <a:schemeClr val="bg2">
                    <a:lumMod val="75000"/>
                    <a:lumOff val="25000"/>
                  </a:schemeClr>
                </a:solidFill>
                <a:latin typeface="Avenir Book" charset="0"/>
                <a:ea typeface="Avenir Book" charset="0"/>
                <a:cs typeface="Avenir Book" charset="0"/>
              </a:rPr>
              <a:t>iesniedzis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pierādījumus</a:t>
            </a:r>
            <a:r>
              <a:rPr lang="en-US" dirty="0">
                <a:solidFill>
                  <a:schemeClr val="bg2">
                    <a:lumMod val="75000"/>
                    <a:lumOff val="25000"/>
                  </a:schemeClr>
                </a:solidFill>
                <a:latin typeface="Avenir Book" charset="0"/>
                <a:ea typeface="Avenir Book" charset="0"/>
                <a:cs typeface="Avenir Book" charset="0"/>
              </a:rPr>
              <a:t>, ka </a:t>
            </a:r>
            <a:r>
              <a:rPr lang="lv-LV" dirty="0">
                <a:solidFill>
                  <a:schemeClr val="bg2">
                    <a:lumMod val="75000"/>
                    <a:lumOff val="25000"/>
                  </a:schemeClr>
                </a:solidFill>
                <a:latin typeface="Avenir Book" charset="0"/>
                <a:ea typeface="Avenir Book" charset="0"/>
                <a:cs typeface="Avenir Book" charset="0"/>
              </a:rPr>
              <a:t>kreditors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ir</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pieprasījis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izpildījumu</a:t>
            </a:r>
            <a:r>
              <a:rPr lang="en-US" dirty="0">
                <a:solidFill>
                  <a:schemeClr val="bg2">
                    <a:lumMod val="75000"/>
                    <a:lumOff val="25000"/>
                  </a:schemeClr>
                </a:solidFill>
                <a:latin typeface="Avenir Book" charset="0"/>
                <a:ea typeface="Avenir Book" charset="0"/>
                <a:cs typeface="Avenir Book" charset="0"/>
              </a:rPr>
              <a:t> no </a:t>
            </a:r>
            <a:r>
              <a:rPr lang="lv-LV" dirty="0">
                <a:solidFill>
                  <a:schemeClr val="bg2">
                    <a:lumMod val="75000"/>
                    <a:lumOff val="25000"/>
                  </a:schemeClr>
                </a:solidFill>
                <a:latin typeface="Avenir Book" charset="0"/>
                <a:ea typeface="Avenir Book" charset="0"/>
                <a:cs typeface="Avenir Book" charset="0"/>
              </a:rPr>
              <a:t>pieteicēja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kā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galvinieka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kā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arī</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pierādījumi</a:t>
            </a:r>
            <a:r>
              <a:rPr lang="en-US" dirty="0">
                <a:solidFill>
                  <a:schemeClr val="bg2">
                    <a:lumMod val="75000"/>
                    <a:lumOff val="25000"/>
                  </a:schemeClr>
                </a:solidFill>
                <a:latin typeface="Avenir Book" charset="0"/>
                <a:ea typeface="Avenir Book" charset="0"/>
                <a:cs typeface="Avenir Book" charset="0"/>
              </a:rPr>
              <a:t>, kas </a:t>
            </a:r>
            <a:r>
              <a:rPr lang="lv-LV" dirty="0">
                <a:solidFill>
                  <a:schemeClr val="bg2">
                    <a:lumMod val="75000"/>
                    <a:lumOff val="25000"/>
                  </a:schemeClr>
                </a:solidFill>
                <a:latin typeface="Avenir Book" charset="0"/>
                <a:ea typeface="Avenir Book" charset="0"/>
                <a:cs typeface="Avenir Book" charset="0"/>
              </a:rPr>
              <a:t>apliecina</a:t>
            </a:r>
            <a:r>
              <a:rPr lang="en-US" dirty="0">
                <a:solidFill>
                  <a:schemeClr val="bg2">
                    <a:lumMod val="75000"/>
                    <a:lumOff val="25000"/>
                  </a:schemeClr>
                </a:solidFill>
                <a:latin typeface="Avenir Book" charset="0"/>
                <a:ea typeface="Avenir Book" charset="0"/>
                <a:cs typeface="Avenir Book" charset="0"/>
              </a:rPr>
              <a:t>, ka </a:t>
            </a:r>
            <a:r>
              <a:rPr lang="lv-LV" dirty="0">
                <a:solidFill>
                  <a:schemeClr val="bg2">
                    <a:lumMod val="75000"/>
                    <a:lumOff val="25000"/>
                  </a:schemeClr>
                </a:solidFill>
                <a:latin typeface="Avenir Book" charset="0"/>
                <a:ea typeface="Avenir Book" charset="0"/>
                <a:cs typeface="Avenir Book" charset="0"/>
              </a:rPr>
              <a:t>galvenais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parādnieks</a:t>
            </a:r>
            <a:r>
              <a:rPr lang="en-US" dirty="0">
                <a:solidFill>
                  <a:schemeClr val="bg2">
                    <a:lumMod val="75000"/>
                    <a:lumOff val="25000"/>
                  </a:schemeClr>
                </a:solidFill>
                <a:latin typeface="Avenir Book" charset="0"/>
                <a:ea typeface="Avenir Book" charset="0"/>
                <a:cs typeface="Avenir Book" charset="0"/>
              </a:rPr>
              <a:t> nav </a:t>
            </a:r>
            <a:r>
              <a:rPr lang="lv-LV" dirty="0">
                <a:solidFill>
                  <a:schemeClr val="bg2">
                    <a:lumMod val="75000"/>
                    <a:lumOff val="25000"/>
                  </a:schemeClr>
                </a:solidFill>
                <a:latin typeface="Avenir Book" charset="0"/>
                <a:ea typeface="Avenir Book" charset="0"/>
                <a:cs typeface="Avenir Book" charset="0"/>
              </a:rPr>
              <a:t>izpildījis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vai</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nespēj</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izpildīt</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saistības</a:t>
            </a:r>
            <a:r>
              <a:rPr lang="en-US" dirty="0">
                <a:solidFill>
                  <a:schemeClr val="bg2">
                    <a:lumMod val="75000"/>
                    <a:lumOff val="25000"/>
                  </a:schemeClr>
                </a:solidFill>
                <a:latin typeface="Avenir Book" charset="0"/>
                <a:ea typeface="Avenir Book" charset="0"/>
                <a:cs typeface="Avenir Book" charset="0"/>
              </a:rPr>
              <a:t> (C28419514);</a:t>
            </a:r>
          </a:p>
          <a:p>
            <a:pPr marL="766763" marR="0" lvl="0" indent="-312738" defTabSz="914400" eaLnBrk="1" fontAlgn="auto" latinLnBrk="0" hangingPunct="1">
              <a:lnSpc>
                <a:spcPct val="100000"/>
              </a:lnSpc>
              <a:spcBef>
                <a:spcPts val="0"/>
              </a:spcBef>
              <a:spcAft>
                <a:spcPts val="0"/>
              </a:spcAft>
              <a:buClrTx/>
              <a:buSzTx/>
              <a:buFont typeface="Wingdings" charset="2"/>
              <a:buChar char="Ø"/>
              <a:defRPr/>
            </a:pPr>
            <a:endParaRPr lang="en-US" dirty="0">
              <a:solidFill>
                <a:schemeClr val="bg2">
                  <a:lumMod val="75000"/>
                  <a:lumOff val="25000"/>
                </a:schemeClr>
              </a:solidFill>
              <a:latin typeface="Avenir Book" charset="0"/>
              <a:ea typeface="Avenir Book" charset="0"/>
              <a:cs typeface="Avenir Book" charset="0"/>
            </a:endParaRPr>
          </a:p>
          <a:p>
            <a:pPr marL="468312" marR="0" lvl="0" indent="-457200" defTabSz="914400" eaLnBrk="1" fontAlgn="auto" latinLnBrk="0" hangingPunct="1">
              <a:lnSpc>
                <a:spcPct val="100000"/>
              </a:lnSpc>
              <a:spcBef>
                <a:spcPts val="0"/>
              </a:spcBef>
              <a:spcAft>
                <a:spcPts val="0"/>
              </a:spcAft>
              <a:buClrTx/>
              <a:buSzTx/>
              <a:buAutoNum type="arabicPeriod" startAt="2"/>
              <a:defRPr/>
            </a:pPr>
            <a:r>
              <a:rPr lang="lv-LV" dirty="0">
                <a:solidFill>
                  <a:schemeClr val="bg2">
                    <a:lumMod val="75000"/>
                    <a:lumOff val="25000"/>
                  </a:schemeClr>
                </a:solidFill>
                <a:latin typeface="Avenir Book" charset="0"/>
                <a:ea typeface="Avenir Book" charset="0"/>
                <a:cs typeface="Avenir Book" charset="0"/>
              </a:rPr>
              <a:t>Saistību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apmēra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aprēķināšana</a:t>
            </a:r>
            <a:r>
              <a:rPr lang="en-US" dirty="0">
                <a:solidFill>
                  <a:schemeClr val="bg2">
                    <a:lumMod val="75000"/>
                    <a:lumOff val="25000"/>
                  </a:schemeClr>
                </a:solidFill>
                <a:latin typeface="Avenir Book" charset="0"/>
                <a:ea typeface="Avenir Book" charset="0"/>
                <a:cs typeface="Avenir Book" charset="0"/>
              </a:rPr>
              <a:t> </a:t>
            </a:r>
            <a:r>
              <a:rPr lang="mr-IN" dirty="0">
                <a:solidFill>
                  <a:schemeClr val="bg2">
                    <a:lumMod val="75000"/>
                    <a:lumOff val="25000"/>
                  </a:schemeClr>
                </a:solidFill>
                <a:latin typeface="Avenir Book" charset="0"/>
                <a:ea typeface="Avenir Book" charset="0"/>
                <a:cs typeface="Avenir Book" charset="0"/>
              </a:rPr>
              <a:t>–</a:t>
            </a:r>
            <a:r>
              <a:rPr lang="lv-LV" dirty="0">
                <a:solidFill>
                  <a:schemeClr val="bg2">
                    <a:lumMod val="75000"/>
                    <a:lumOff val="25000"/>
                  </a:schemeClr>
                </a:solidFill>
                <a:latin typeface="Avenir Book" charset="0"/>
                <a:ea typeface="Avenir Book" charset="0"/>
                <a:cs typeface="Avenir Book" charset="0"/>
              </a:rPr>
              <a:t> </a:t>
            </a:r>
            <a:r>
              <a:rPr lang="lv-LV" b="1" dirty="0">
                <a:solidFill>
                  <a:srgbClr val="00B050"/>
                </a:solidFill>
                <a:latin typeface="Avenir Book" charset="0"/>
                <a:ea typeface="Avenir Book" charset="0"/>
                <a:cs typeface="Avenir Book" charset="0"/>
              </a:rPr>
              <a:t>aprēķinot saistību apmēru, kas ļauj konstatēt maksātnespējas procesa pazīmes esamību, nav iekļaujama saistība, kuru nevar dzēst fiziskās personas maksātnespējas procesa ietvaros </a:t>
            </a:r>
            <a:r>
              <a:rPr lang="lv-LV" dirty="0">
                <a:solidFill>
                  <a:schemeClr val="bg2">
                    <a:lumMod val="75000"/>
                    <a:lumOff val="25000"/>
                  </a:schemeClr>
                </a:solidFill>
                <a:latin typeface="Avenir Book" charset="0"/>
                <a:ea typeface="Avenir Book" charset="0"/>
                <a:cs typeface="Avenir Book" charset="0"/>
              </a:rPr>
              <a:t>(Kurzemes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rajona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tiesas</a:t>
            </a:r>
            <a:r>
              <a:rPr lang="en-US" dirty="0">
                <a:solidFill>
                  <a:schemeClr val="bg2">
                    <a:lumMod val="75000"/>
                    <a:lumOff val="25000"/>
                  </a:schemeClr>
                </a:solidFill>
                <a:latin typeface="Avenir Book" charset="0"/>
                <a:ea typeface="Avenir Book" charset="0"/>
                <a:cs typeface="Avenir Book" charset="0"/>
              </a:rPr>
              <a:t> 2018.gada 4.jūlija </a:t>
            </a:r>
            <a:r>
              <a:rPr lang="lv-LV" dirty="0">
                <a:solidFill>
                  <a:schemeClr val="bg2">
                    <a:lumMod val="75000"/>
                    <a:lumOff val="25000"/>
                  </a:schemeClr>
                </a:solidFill>
                <a:latin typeface="Avenir Book" charset="0"/>
                <a:ea typeface="Avenir Book" charset="0"/>
                <a:cs typeface="Avenir Book" charset="0"/>
              </a:rPr>
              <a:t>spriedums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lietā</a:t>
            </a:r>
            <a:r>
              <a:rPr lang="en-US" dirty="0">
                <a:solidFill>
                  <a:schemeClr val="bg2">
                    <a:lumMod val="75000"/>
                    <a:lumOff val="25000"/>
                  </a:schemeClr>
                </a:solidFill>
                <a:latin typeface="Avenir Book" charset="0"/>
                <a:ea typeface="Avenir Book" charset="0"/>
                <a:cs typeface="Avenir Book" charset="0"/>
              </a:rPr>
              <a:t> Nr.C69256718).</a:t>
            </a:r>
          </a:p>
        </p:txBody>
      </p:sp>
      <p:sp>
        <p:nvSpPr>
          <p:cNvPr id="4" name="Slide Number Placeholder 3"/>
          <p:cNvSpPr>
            <a:spLocks noGrp="1"/>
          </p:cNvSpPr>
          <p:nvPr>
            <p:ph type="sldNum" sz="quarter" idx="12"/>
          </p:nvPr>
        </p:nvSpPr>
        <p:spPr/>
        <p:txBody>
          <a:bodyPr/>
          <a:lstStyle/>
          <a:p>
            <a:fld id="{2C1D690A-425C-4876-A1A0-CE569C29AB97}" type="slidenum">
              <a:rPr lang="lv-LV" smtClean="0"/>
              <a:t>14</a:t>
            </a:fld>
            <a:endParaRPr lang="lv-LV" dirty="0"/>
          </a:p>
        </p:txBody>
      </p:sp>
    </p:spTree>
    <p:extLst>
      <p:ext uri="{BB962C8B-B14F-4D97-AF65-F5344CB8AC3E}">
        <p14:creationId xmlns:p14="http://schemas.microsoft.com/office/powerpoint/2010/main" val="391443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dirty="0">
                <a:solidFill>
                  <a:schemeClr val="accent1">
                    <a:lumMod val="75000"/>
                  </a:schemeClr>
                </a:solidFill>
                <a:latin typeface="Avenir Book" charset="0"/>
                <a:ea typeface="Avenir Book" charset="0"/>
                <a:cs typeface="Avenir Book" charset="0"/>
              </a:rPr>
              <a:t>Tiesa konstatē likumā noteiktos ierobežojumus maksātnespējas procesa uzsākšanai</a:t>
            </a:r>
            <a:endParaRPr lang="en-US" sz="3000" dirty="0">
              <a:solidFill>
                <a:schemeClr val="accent1">
                  <a:lumMod val="75000"/>
                </a:schemeClr>
              </a:solidFill>
            </a:endParaRPr>
          </a:p>
        </p:txBody>
      </p:sp>
      <p:sp>
        <p:nvSpPr>
          <p:cNvPr id="3" name="Content Placeholder 2"/>
          <p:cNvSpPr>
            <a:spLocks noGrp="1"/>
          </p:cNvSpPr>
          <p:nvPr>
            <p:ph idx="1"/>
          </p:nvPr>
        </p:nvSpPr>
        <p:spPr/>
        <p:txBody>
          <a:bodyPr>
            <a:noAutofit/>
          </a:bodyPr>
          <a:lstStyle/>
          <a:p>
            <a:pPr marL="0" lvl="0" indent="0">
              <a:spcBef>
                <a:spcPts val="0"/>
              </a:spcBef>
              <a:buClrTx/>
              <a:buNone/>
            </a:pPr>
            <a:r>
              <a:rPr lang="lv-LV" sz="1800" b="1" dirty="0">
                <a:solidFill>
                  <a:schemeClr val="bg2">
                    <a:lumMod val="75000"/>
                    <a:lumOff val="25000"/>
                  </a:schemeClr>
                </a:solidFill>
                <a:latin typeface="Avenir Book" charset="0"/>
                <a:ea typeface="Avenir Book" charset="0"/>
                <a:cs typeface="Avenir Book" charset="0"/>
              </a:rPr>
              <a:t>LR AT Civillietu departamenta 2018.gada 26.janvāra lēmums lietā Nr. SPC-2/2018:</a:t>
            </a:r>
          </a:p>
          <a:p>
            <a:pPr marL="0" lvl="0" indent="0">
              <a:spcBef>
                <a:spcPts val="0"/>
              </a:spcBef>
              <a:buClrTx/>
              <a:buNone/>
            </a:pPr>
            <a:r>
              <a:rPr lang="lv-LV" sz="1800" dirty="0">
                <a:solidFill>
                  <a:schemeClr val="bg2">
                    <a:lumMod val="75000"/>
                    <a:lumOff val="25000"/>
                  </a:schemeClr>
                </a:solidFill>
                <a:latin typeface="Avenir Book" charset="0"/>
                <a:ea typeface="Avenir Book" charset="0"/>
                <a:cs typeface="Avenir Book" charset="0"/>
              </a:rPr>
              <a:t>“</a:t>
            </a:r>
            <a:r>
              <a:rPr lang="lv-LV" sz="1800" i="1" dirty="0">
                <a:solidFill>
                  <a:schemeClr val="bg2">
                    <a:lumMod val="75000"/>
                    <a:lumOff val="25000"/>
                  </a:schemeClr>
                </a:solidFill>
                <a:latin typeface="Avenir Book" charset="0"/>
                <a:ea typeface="Avenir Book" charset="0"/>
                <a:cs typeface="Avenir Book" charset="0"/>
              </a:rPr>
              <a:t>Fiziskās personas maksātnespējas process ir ieviests, lai godprātīgām fiziskām personām, kas ekonomisku vai sociālu apstākļu dēļ būs kļuvušas maksātnespējīgas, dotu „otro” iespēju uzsākt atbildīgu un maksātspējīgu saimniecisko darbību. </a:t>
            </a:r>
            <a:r>
              <a:rPr lang="mr-IN" sz="1800" i="1" dirty="0">
                <a:solidFill>
                  <a:schemeClr val="bg2">
                    <a:lumMod val="75000"/>
                    <a:lumOff val="25000"/>
                  </a:schemeClr>
                </a:solidFill>
                <a:latin typeface="Avenir Book" charset="0"/>
                <a:ea typeface="Avenir Book" charset="0"/>
                <a:cs typeface="Avenir Book" charset="0"/>
              </a:rPr>
              <a:t>…</a:t>
            </a:r>
            <a:r>
              <a:rPr lang="lv-LV" sz="1800" i="1" dirty="0">
                <a:solidFill>
                  <a:schemeClr val="bg2">
                    <a:lumMod val="75000"/>
                    <a:lumOff val="25000"/>
                  </a:schemeClr>
                </a:solidFill>
                <a:latin typeface="Avenir Book" charset="0"/>
                <a:ea typeface="Avenir Book" charset="0"/>
                <a:cs typeface="Avenir Book" charset="0"/>
              </a:rPr>
              <a:t>Lai arī nedz Maksātnespējas likumā, nedz Civilprocesa likumā tieši nav noteikts aizliegums vērsties tiesā ar atkārtotu maksātnespējas procesa pieteikumu par saistībām, par kurām tiesa jau ir lēmusi, nepiemērojot saistību dzēšanas procedūru, tas </a:t>
            </a:r>
            <a:r>
              <a:rPr lang="lv-LV" sz="1800" i="1" dirty="0">
                <a:solidFill>
                  <a:srgbClr val="00B050"/>
                </a:solidFill>
                <a:latin typeface="Avenir Book" charset="0"/>
                <a:ea typeface="Avenir Book" charset="0"/>
                <a:cs typeface="Avenir Book" charset="0"/>
              </a:rPr>
              <a:t>tomēr nenozīmē, ka parādnieks pieteikumu par maksātnespējas procesa ierosināšanu ir tiesīgs iesniegt atkārtoti, lai gan jautājuma izlemšanai būtiski faktiskie vai tiesiskie apstākļi nav mainījušies</a:t>
            </a:r>
            <a:r>
              <a:rPr lang="lv-LV" sz="1800" dirty="0">
                <a:solidFill>
                  <a:schemeClr val="bg2">
                    <a:lumMod val="75000"/>
                    <a:lumOff val="25000"/>
                  </a:schemeClr>
                </a:solidFill>
                <a:latin typeface="Avenir Book" charset="0"/>
                <a:ea typeface="Avenir Book" charset="0"/>
                <a:cs typeface="Avenir Book" charset="0"/>
              </a:rPr>
              <a:t>.”</a:t>
            </a:r>
            <a:r>
              <a:rPr lang="en-GB" sz="1800" dirty="0">
                <a:solidFill>
                  <a:schemeClr val="bg2">
                    <a:lumMod val="75000"/>
                    <a:lumOff val="25000"/>
                  </a:schemeClr>
                </a:solidFill>
                <a:latin typeface="Avenir Book" charset="0"/>
                <a:ea typeface="Avenir Book" charset="0"/>
                <a:cs typeface="Avenir Book" charset="0"/>
              </a:rPr>
              <a:t> </a:t>
            </a:r>
          </a:p>
          <a:p>
            <a:pPr marL="0" lvl="0" indent="0">
              <a:spcBef>
                <a:spcPts val="0"/>
              </a:spcBef>
              <a:buClrTx/>
              <a:buNone/>
            </a:pPr>
            <a:endParaRPr lang="en-GB" sz="1800" dirty="0">
              <a:solidFill>
                <a:schemeClr val="bg2">
                  <a:lumMod val="75000"/>
                  <a:lumOff val="25000"/>
                </a:schemeClr>
              </a:solidFill>
              <a:latin typeface="Avenir Book" charset="0"/>
              <a:ea typeface="Avenir Book" charset="0"/>
              <a:cs typeface="Avenir Book" charset="0"/>
            </a:endParaRPr>
          </a:p>
          <a:p>
            <a:pPr marL="0" lvl="0" indent="0">
              <a:spcBef>
                <a:spcPts val="0"/>
              </a:spcBef>
              <a:buClrTx/>
              <a:buNone/>
            </a:pPr>
            <a:r>
              <a:rPr lang="en-GB" sz="1800" dirty="0">
                <a:solidFill>
                  <a:srgbClr val="C00000"/>
                </a:solidFill>
                <a:latin typeface="Avenir Book" charset="0"/>
                <a:ea typeface="Avenir Book" charset="0"/>
                <a:cs typeface="Avenir Book" charset="0"/>
              </a:rPr>
              <a:t>BŪTISKI: </a:t>
            </a:r>
            <a:r>
              <a:rPr lang="lv-LV" sz="1800" dirty="0">
                <a:solidFill>
                  <a:srgbClr val="C00000"/>
                </a:solidFill>
                <a:latin typeface="Avenir Book" charset="0"/>
                <a:ea typeface="Avenir Book" charset="0"/>
                <a:cs typeface="Avenir Book" charset="0"/>
              </a:rPr>
              <a:t>Ar</a:t>
            </a:r>
            <a:r>
              <a:rPr lang="en-GB" sz="1800" dirty="0">
                <a:solidFill>
                  <a:srgbClr val="C00000"/>
                </a:solidFill>
                <a:latin typeface="Avenir Book" charset="0"/>
                <a:ea typeface="Avenir Book" charset="0"/>
                <a:cs typeface="Avenir Book" charset="0"/>
              </a:rPr>
              <a:t> </a:t>
            </a:r>
            <a:r>
              <a:rPr lang="lv-LV" sz="1800" dirty="0">
                <a:solidFill>
                  <a:srgbClr val="C00000"/>
                </a:solidFill>
                <a:latin typeface="Avenir Book" charset="0"/>
                <a:ea typeface="Avenir Book" charset="0"/>
                <a:cs typeface="Avenir Book" charset="0"/>
              </a:rPr>
              <a:t>2018.gada 31.maija grozījumiem Maksātnespējas likumā (stājās spēkā 2018.gada 1.jūlijā) Maksātnespējas likuma 130.pants papildināts ar 5.punktu </a:t>
            </a:r>
            <a:r>
              <a:rPr lang="mr-IN" sz="1800" dirty="0">
                <a:solidFill>
                  <a:srgbClr val="C00000"/>
                </a:solidFill>
                <a:latin typeface="Avenir Book" charset="0"/>
                <a:ea typeface="Avenir Book" charset="0"/>
                <a:cs typeface="Avenir Book" charset="0"/>
              </a:rPr>
              <a:t>–</a:t>
            </a:r>
            <a:r>
              <a:rPr lang="lv-LV" sz="1800" dirty="0">
                <a:solidFill>
                  <a:srgbClr val="C00000"/>
                </a:solidFill>
                <a:latin typeface="Avenir Book" charset="0"/>
                <a:ea typeface="Avenir Book" charset="0"/>
                <a:cs typeface="Avenir Book" charset="0"/>
              </a:rPr>
              <a:t> jau pēc gada var sniegt atkārtotu pieteikumu, ja fiziskās personas maksātnespējas process</a:t>
            </a:r>
            <a:r>
              <a:rPr lang="en-US" sz="1800" dirty="0">
                <a:solidFill>
                  <a:srgbClr val="C00000"/>
                </a:solidFill>
                <a:latin typeface="Avenir Book" charset="0"/>
                <a:ea typeface="Avenir Book" charset="0"/>
                <a:cs typeface="Avenir Book" charset="0"/>
              </a:rPr>
              <a:t> </a:t>
            </a:r>
            <a:r>
              <a:rPr lang="en-US" sz="1800" dirty="0" err="1">
                <a:solidFill>
                  <a:srgbClr val="C00000"/>
                </a:solidFill>
                <a:latin typeface="Avenir Book" charset="0"/>
                <a:ea typeface="Avenir Book" charset="0"/>
                <a:cs typeface="Avenir Book" charset="0"/>
              </a:rPr>
              <a:t>izbeigts</a:t>
            </a:r>
            <a:r>
              <a:rPr lang="lv-LV" sz="1800" dirty="0">
                <a:solidFill>
                  <a:srgbClr val="C00000"/>
                </a:solidFill>
                <a:latin typeface="Avenir Book" charset="0"/>
                <a:ea typeface="Avenir Book" charset="0"/>
                <a:cs typeface="Avenir Book" charset="0"/>
              </a:rPr>
              <a:t>, nedzēšot saistības. </a:t>
            </a:r>
            <a:endParaRPr lang="en-US" sz="1800" dirty="0">
              <a:solidFill>
                <a:srgbClr val="C00000"/>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15</a:t>
            </a:fld>
            <a:endParaRPr lang="lv-LV" dirty="0"/>
          </a:p>
        </p:txBody>
      </p:sp>
    </p:spTree>
    <p:extLst>
      <p:ext uri="{BB962C8B-B14F-4D97-AF65-F5344CB8AC3E}">
        <p14:creationId xmlns:p14="http://schemas.microsoft.com/office/powerpoint/2010/main" val="922555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8162E1-079F-DC4C-8BF8-7A44C2A323EE}"/>
              </a:ext>
            </a:extLst>
          </p:cNvPr>
          <p:cNvSpPr>
            <a:spLocks noGrp="1"/>
          </p:cNvSpPr>
          <p:nvPr>
            <p:ph type="title"/>
          </p:nvPr>
        </p:nvSpPr>
        <p:spPr/>
        <p:txBody>
          <a:bodyPr/>
          <a:lstStyle/>
          <a:p>
            <a:pPr algn="ctr"/>
            <a:r>
              <a:rPr lang="lv-LV" sz="3000" dirty="0">
                <a:solidFill>
                  <a:schemeClr val="accent1">
                    <a:lumMod val="75000"/>
                  </a:schemeClr>
                </a:solidFill>
                <a:latin typeface="Avenir Book" charset="0"/>
                <a:ea typeface="Avenir Book" charset="0"/>
                <a:cs typeface="Avenir Book" charset="0"/>
              </a:rPr>
              <a:t>Nav pabeigts individuālā komersanta maksātnespējas process</a:t>
            </a:r>
            <a:endParaRPr lang="lv-LV" sz="3000" dirty="0">
              <a:solidFill>
                <a:schemeClr val="accent1">
                  <a:lumMod val="75000"/>
                </a:schemeClr>
              </a:solidFill>
            </a:endParaRPr>
          </a:p>
        </p:txBody>
      </p:sp>
      <p:sp>
        <p:nvSpPr>
          <p:cNvPr id="3" name="Content Placeholder 2">
            <a:extLst>
              <a:ext uri="{FF2B5EF4-FFF2-40B4-BE49-F238E27FC236}">
                <a16:creationId xmlns:a16="http://schemas.microsoft.com/office/drawing/2014/main" xmlns="" id="{A4305C7C-4ACA-7F46-84B8-E0D61E0838BE}"/>
              </a:ext>
            </a:extLst>
          </p:cNvPr>
          <p:cNvSpPr>
            <a:spLocks noGrp="1"/>
          </p:cNvSpPr>
          <p:nvPr>
            <p:ph idx="1"/>
          </p:nvPr>
        </p:nvSpPr>
        <p:spPr>
          <a:xfrm>
            <a:off x="457200" y="1600200"/>
            <a:ext cx="7620000" cy="4997152"/>
          </a:xfrm>
        </p:spPr>
        <p:txBody>
          <a:bodyPr>
            <a:normAutofit/>
          </a:bodyPr>
          <a:lstStyle/>
          <a:p>
            <a:pPr marL="114300" indent="0">
              <a:buNone/>
            </a:pPr>
            <a:r>
              <a:rPr lang="lv-LV" dirty="0">
                <a:solidFill>
                  <a:srgbClr val="C00000"/>
                </a:solidFill>
                <a:latin typeface="Avenir Book" charset="0"/>
                <a:ea typeface="Avenir Book" charset="0"/>
                <a:cs typeface="Avenir Book" charset="0"/>
              </a:rPr>
              <a:t>Nav pieļaujama vienlaicīga fiziskās personas un individuālā komersanta maksātnespējas procesu norise </a:t>
            </a:r>
            <a:r>
              <a:rPr lang="lv-LV" b="1" dirty="0">
                <a:latin typeface="Avenir Book" charset="0"/>
                <a:ea typeface="Avenir Book" charset="0"/>
                <a:cs typeface="Avenir Book" charset="0"/>
              </a:rPr>
              <a:t>- LR AT Civillietu departamen</a:t>
            </a:r>
            <a:r>
              <a:rPr lang="en-US" b="1" dirty="0">
                <a:latin typeface="Avenir Book" charset="0"/>
                <a:ea typeface="Avenir Book" charset="0"/>
                <a:cs typeface="Avenir Book" charset="0"/>
              </a:rPr>
              <a:t>t</a:t>
            </a:r>
            <a:r>
              <a:rPr lang="lv-LV" b="1" dirty="0">
                <a:latin typeface="Avenir Book" charset="0"/>
                <a:ea typeface="Avenir Book" charset="0"/>
                <a:cs typeface="Avenir Book" charset="0"/>
              </a:rPr>
              <a:t>a 2016.gada 20.maija spriedums lietā SPC-11/2016:</a:t>
            </a:r>
          </a:p>
          <a:p>
            <a:pPr marL="114300" indent="0">
              <a:buNone/>
            </a:pPr>
            <a:r>
              <a:rPr lang="lv-LV" b="1" dirty="0">
                <a:latin typeface="Avenir Book" charset="0"/>
                <a:ea typeface="Avenir Book" charset="0"/>
                <a:cs typeface="Avenir Book" charset="0"/>
              </a:rPr>
              <a:t>“ </a:t>
            </a:r>
            <a:r>
              <a:rPr lang="lv-LV" i="1" dirty="0">
                <a:latin typeface="Avenir Book" charset="0"/>
                <a:ea typeface="Avenir Book" charset="0"/>
                <a:cs typeface="Avenir Book" charset="0"/>
              </a:rPr>
              <a:t>Fiziskās personas un juridiskās personas maksātnespējas procesi ir divi patstāvīgi tiesību institūti ar atšķirīgu regulējumu, kuru vienlaicīga norise attiecībā uz vienu un to pašu fizisko personu nav iespējama. </a:t>
            </a:r>
            <a:r>
              <a:rPr lang="mr-IN" i="1" dirty="0">
                <a:latin typeface="Avenir Book" charset="0"/>
                <a:ea typeface="Avenir Book" charset="0"/>
                <a:cs typeface="Avenir Book" charset="0"/>
              </a:rPr>
              <a:t>…</a:t>
            </a:r>
            <a:r>
              <a:rPr lang="lv-LV" i="1" dirty="0">
                <a:latin typeface="Avenir Book" charset="0"/>
                <a:ea typeface="Avenir Book" charset="0"/>
                <a:cs typeface="Avenir Book" charset="0"/>
              </a:rPr>
              <a:t> Turklāt likumdevējs maksātnespējas regulācijā kā hronoloģiski prioritāru ir noteicis tieši fiziskās personas – individuālā komersanta komerciālo statusu, kamdēļ vispirms ir jāiziet komersanta maksātnespējas process, un tikai pēc tā pabeigšanas ir iespējams uzsākt fiziskās personas maksātnespējas procesu</a:t>
            </a:r>
            <a:r>
              <a:rPr lang="lv-LV" dirty="0">
                <a:latin typeface="Avenir Book" charset="0"/>
                <a:ea typeface="Avenir Book" charset="0"/>
                <a:cs typeface="Avenir Book" charset="0"/>
              </a:rPr>
              <a:t>.”</a:t>
            </a:r>
          </a:p>
        </p:txBody>
      </p:sp>
      <p:sp>
        <p:nvSpPr>
          <p:cNvPr id="4" name="Slide Number Placeholder 3">
            <a:extLst>
              <a:ext uri="{FF2B5EF4-FFF2-40B4-BE49-F238E27FC236}">
                <a16:creationId xmlns:a16="http://schemas.microsoft.com/office/drawing/2014/main" xmlns="" id="{8A34BC79-47FE-F24C-93D1-0B1BA65FB14B}"/>
              </a:ext>
            </a:extLst>
          </p:cNvPr>
          <p:cNvSpPr>
            <a:spLocks noGrp="1"/>
          </p:cNvSpPr>
          <p:nvPr>
            <p:ph type="sldNum" sz="quarter" idx="12"/>
          </p:nvPr>
        </p:nvSpPr>
        <p:spPr/>
        <p:txBody>
          <a:bodyPr/>
          <a:lstStyle/>
          <a:p>
            <a:fld id="{2C1D690A-425C-4876-A1A0-CE569C29AB97}" type="slidenum">
              <a:rPr lang="lv-LV" smtClean="0"/>
              <a:t>16</a:t>
            </a:fld>
            <a:endParaRPr lang="lv-LV" dirty="0"/>
          </a:p>
        </p:txBody>
      </p:sp>
    </p:spTree>
    <p:extLst>
      <p:ext uri="{BB962C8B-B14F-4D97-AF65-F5344CB8AC3E}">
        <p14:creationId xmlns:p14="http://schemas.microsoft.com/office/powerpoint/2010/main" val="952223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dirty="0">
                <a:solidFill>
                  <a:schemeClr val="accent1">
                    <a:lumMod val="75000"/>
                  </a:schemeClr>
                </a:solidFill>
                <a:latin typeface="Avenir Book" charset="0"/>
                <a:ea typeface="Avenir Book" charset="0"/>
                <a:cs typeface="Avenir Book" charset="0"/>
              </a:rPr>
              <a:t>Individuālā komersanta maksātnespējas process nekomersantam?</a:t>
            </a:r>
            <a:endParaRPr lang="en-US" sz="3000" b="1" dirty="0">
              <a:solidFill>
                <a:schemeClr val="accent1">
                  <a:lumMod val="75000"/>
                </a:schemeClr>
              </a:solidFill>
              <a:latin typeface="Century Gothic" charset="0"/>
              <a:ea typeface="Century Gothic" charset="0"/>
              <a:cs typeface="Century Gothic" charset="0"/>
            </a:endParaRPr>
          </a:p>
        </p:txBody>
      </p:sp>
      <p:sp>
        <p:nvSpPr>
          <p:cNvPr id="3" name="Content Placeholder 2"/>
          <p:cNvSpPr>
            <a:spLocks noGrp="1"/>
          </p:cNvSpPr>
          <p:nvPr>
            <p:ph idx="1"/>
          </p:nvPr>
        </p:nvSpPr>
        <p:spPr>
          <a:xfrm>
            <a:off x="457200" y="1417638"/>
            <a:ext cx="7787208" cy="5251722"/>
          </a:xfrm>
        </p:spPr>
        <p:txBody>
          <a:bodyPr>
            <a:normAutofit/>
          </a:bodyPr>
          <a:lstStyle/>
          <a:p>
            <a:pPr marL="114300" indent="0">
              <a:buClr>
                <a:schemeClr val="bg2">
                  <a:lumMod val="75000"/>
                  <a:lumOff val="25000"/>
                </a:schemeClr>
              </a:buClr>
              <a:buNone/>
            </a:pPr>
            <a:r>
              <a:rPr lang="lv-LV" b="1" dirty="0">
                <a:solidFill>
                  <a:schemeClr val="bg2">
                    <a:lumMod val="75000"/>
                    <a:lumOff val="25000"/>
                  </a:schemeClr>
                </a:solidFill>
                <a:latin typeface="Avenir Book" charset="0"/>
                <a:ea typeface="Avenir Book" charset="0"/>
                <a:cs typeface="Avenir Book" charset="0"/>
              </a:rPr>
              <a:t>Jūrmalas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pilsētas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GB" b="1" dirty="0">
                <a:solidFill>
                  <a:schemeClr val="bg2">
                    <a:lumMod val="75000"/>
                    <a:lumOff val="25000"/>
                  </a:schemeClr>
                </a:solidFill>
                <a:latin typeface="Avenir Book" charset="0"/>
                <a:ea typeface="Avenir Book" charset="0"/>
                <a:cs typeface="Avenir Book" charset="0"/>
              </a:rPr>
              <a:t> 2017.gada 27.decembra </a:t>
            </a:r>
            <a:r>
              <a:rPr lang="lv-LV" b="1" dirty="0">
                <a:solidFill>
                  <a:schemeClr val="bg2">
                    <a:lumMod val="75000"/>
                    <a:lumOff val="25000"/>
                  </a:schemeClr>
                </a:solidFill>
                <a:latin typeface="Avenir Book" charset="0"/>
                <a:ea typeface="Avenir Book" charset="0"/>
                <a:cs typeface="Avenir Book" charset="0"/>
              </a:rPr>
              <a:t>nolēmums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GB" b="1" dirty="0">
                <a:solidFill>
                  <a:schemeClr val="bg2">
                    <a:lumMod val="75000"/>
                    <a:lumOff val="25000"/>
                  </a:schemeClr>
                </a:solidFill>
                <a:latin typeface="Avenir Book" charset="0"/>
                <a:ea typeface="Avenir Book" charset="0"/>
                <a:cs typeface="Avenir Book" charset="0"/>
              </a:rPr>
              <a:t> Nr. C33651717</a:t>
            </a:r>
            <a:r>
              <a:rPr lang="en-GB" dirty="0">
                <a:solidFill>
                  <a:schemeClr val="bg2">
                    <a:lumMod val="75000"/>
                    <a:lumOff val="25000"/>
                  </a:schemeClr>
                </a:solidFill>
                <a:latin typeface="Avenir Book" charset="0"/>
                <a:ea typeface="Avenir Book" charset="0"/>
                <a:cs typeface="Avenir Book" charset="0"/>
              </a:rPr>
              <a:t>:</a:t>
            </a:r>
            <a:endParaRPr lang="lv-LV" dirty="0">
              <a:solidFill>
                <a:schemeClr val="bg2">
                  <a:lumMod val="75000"/>
                  <a:lumOff val="25000"/>
                </a:schemeClr>
              </a:solidFill>
              <a:latin typeface="Avenir Book" charset="0"/>
              <a:ea typeface="Avenir Book" charset="0"/>
              <a:cs typeface="Avenir Book" charset="0"/>
            </a:endParaRPr>
          </a:p>
          <a:p>
            <a:pPr marL="114300" lvl="0" indent="0">
              <a:buClr>
                <a:schemeClr val="bg2">
                  <a:lumMod val="75000"/>
                  <a:lumOff val="25000"/>
                </a:schemeClr>
              </a:buClr>
              <a:buNone/>
            </a:pPr>
            <a:r>
              <a:rPr lang="lv-LV" dirty="0">
                <a:solidFill>
                  <a:schemeClr val="bg2">
                    <a:lumMod val="75000"/>
                    <a:lumOff val="25000"/>
                  </a:schemeClr>
                </a:solidFill>
                <a:latin typeface="Avenir Book" charset="0"/>
                <a:ea typeface="Avenir Book" charset="0"/>
                <a:cs typeface="Avenir Book" charset="0"/>
              </a:rPr>
              <a:t>«Lai gan pieteicējs </a:t>
            </a:r>
            <a:r>
              <a:rPr lang="lv-LV" u="sng" dirty="0">
                <a:solidFill>
                  <a:schemeClr val="bg2">
                    <a:lumMod val="75000"/>
                    <a:lumOff val="25000"/>
                  </a:schemeClr>
                </a:solidFill>
                <a:latin typeface="Avenir Book" charset="0"/>
                <a:ea typeface="Avenir Book" charset="0"/>
                <a:cs typeface="Avenir Book" charset="0"/>
              </a:rPr>
              <a:t>nav reģistrēts kā individuālais komersants</a:t>
            </a:r>
            <a:r>
              <a:rPr lang="lv-LV" dirty="0">
                <a:solidFill>
                  <a:schemeClr val="bg2">
                    <a:lumMod val="75000"/>
                    <a:lumOff val="25000"/>
                  </a:schemeClr>
                </a:solidFill>
                <a:latin typeface="Avenir Book" charset="0"/>
                <a:ea typeface="Avenir Book" charset="0"/>
                <a:cs typeface="Avenir Book" charset="0"/>
              </a:rPr>
              <a:t>, atbilstoši spriedumam, ar kuru pieteicēja iepriekš veikti darījumi ar nekustamajiem īpašumiem atzīti par saimniecisku darbību, pamatojoties uz veiktu fiziskās personas auditu, tiesa konstatē, ka pieteicējs veicis saimniecisko darbību </a:t>
            </a:r>
            <a:r>
              <a:rPr lang="lv-LV" u="sng" dirty="0">
                <a:solidFill>
                  <a:schemeClr val="bg2">
                    <a:lumMod val="75000"/>
                    <a:lumOff val="25000"/>
                  </a:schemeClr>
                </a:solidFill>
                <a:latin typeface="Avenir Book" charset="0"/>
                <a:ea typeface="Avenir Book" charset="0"/>
                <a:cs typeface="Avenir Book" charset="0"/>
              </a:rPr>
              <a:t>faktiski kā individuālais komersants</a:t>
            </a:r>
            <a:r>
              <a:rPr lang="lv-LV" dirty="0">
                <a:solidFill>
                  <a:schemeClr val="bg2">
                    <a:lumMod val="75000"/>
                    <a:lumOff val="25000"/>
                  </a:schemeClr>
                </a:solidFill>
                <a:latin typeface="Avenir Book" charset="0"/>
                <a:ea typeface="Avenir Book" charset="0"/>
                <a:cs typeface="Avenir Book" charset="0"/>
              </a:rPr>
              <a:t>. </a:t>
            </a:r>
            <a:r>
              <a:rPr lang="lv-LV" dirty="0">
                <a:solidFill>
                  <a:srgbClr val="C00000"/>
                </a:solidFill>
                <a:latin typeface="Avenir Book" charset="0"/>
                <a:ea typeface="Avenir Book" charset="0"/>
                <a:cs typeface="Avenir Book" charset="0"/>
              </a:rPr>
              <a:t>Tiesas ieskatā, tā kā parāds radies, veicot saimniecisko darbību, fiziskās personas maksātnespējas process pieteicējam atbilstoši Maksātnespējas likuma 127.panta trešajai daļai nav piemērojams</a:t>
            </a:r>
            <a:r>
              <a:rPr lang="lv-LV" dirty="0">
                <a:solidFill>
                  <a:schemeClr val="bg2">
                    <a:lumMod val="75000"/>
                    <a:lumOff val="25000"/>
                  </a:schemeClr>
                </a:solidFill>
                <a:latin typeface="Avenir Book" charset="0"/>
                <a:ea typeface="Avenir Book" charset="0"/>
                <a:cs typeface="Avenir Book" charset="0"/>
              </a:rPr>
              <a:t>.»</a:t>
            </a:r>
          </a:p>
          <a:p>
            <a:endParaRPr lang="lv-LV" dirty="0"/>
          </a:p>
        </p:txBody>
      </p:sp>
      <p:sp>
        <p:nvSpPr>
          <p:cNvPr id="4" name="Slide Number Placeholder 3"/>
          <p:cNvSpPr>
            <a:spLocks noGrp="1"/>
          </p:cNvSpPr>
          <p:nvPr>
            <p:ph type="sldNum" sz="quarter" idx="12"/>
          </p:nvPr>
        </p:nvSpPr>
        <p:spPr/>
        <p:txBody>
          <a:bodyPr/>
          <a:lstStyle/>
          <a:p>
            <a:fld id="{2C1D690A-425C-4876-A1A0-CE569C29AB97}" type="slidenum">
              <a:rPr lang="lv-LV" smtClean="0"/>
              <a:t>17</a:t>
            </a:fld>
            <a:endParaRPr lang="lv-LV" dirty="0"/>
          </a:p>
        </p:txBody>
      </p:sp>
    </p:spTree>
    <p:extLst>
      <p:ext uri="{BB962C8B-B14F-4D97-AF65-F5344CB8AC3E}">
        <p14:creationId xmlns:p14="http://schemas.microsoft.com/office/powerpoint/2010/main" val="1291545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2100063"/>
          </a:xfrm>
        </p:spPr>
        <p:txBody>
          <a:bodyPr/>
          <a:lstStyle/>
          <a:p>
            <a:pPr algn="ctr"/>
            <a:r>
              <a:rPr lang="lv-LV" sz="3300" b="1" dirty="0">
                <a:solidFill>
                  <a:srgbClr val="0070C0"/>
                </a:solidFill>
                <a:latin typeface="Avenir Book" charset="0"/>
                <a:ea typeface="Avenir Book" charset="0"/>
                <a:cs typeface="Avenir Book" charset="0"/>
              </a:rPr>
              <a:t>Tiesu prakse, izbeidzot maksātnespējas procesu pēc bankrota procedūras pabeigšanas</a:t>
            </a:r>
            <a:endParaRPr lang="en-US" sz="3300" dirty="0">
              <a:latin typeface="Avenir Book" charset="0"/>
              <a:ea typeface="Avenir Book" charset="0"/>
              <a:cs typeface="Avenir Book" charset="0"/>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825548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Tiesiskais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pamats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maksātnespējas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procesa</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izbeigšanai</a:t>
            </a:r>
            <a:r>
              <a:rPr lang="en-US" sz="3000" b="1" dirty="0">
                <a:solidFill>
                  <a:schemeClr val="accent1">
                    <a:lumMod val="75000"/>
                  </a:schemeClr>
                </a:solidFill>
                <a:latin typeface="Avenir Book" charset="0"/>
                <a:ea typeface="Avenir Book" charset="0"/>
                <a:cs typeface="Avenir Book" charset="0"/>
              </a:rPr>
              <a:t> </a:t>
            </a:r>
          </a:p>
        </p:txBody>
      </p:sp>
      <p:sp>
        <p:nvSpPr>
          <p:cNvPr id="3" name="Content Placeholder 2"/>
          <p:cNvSpPr>
            <a:spLocks noGrp="1"/>
          </p:cNvSpPr>
          <p:nvPr>
            <p:ph idx="1"/>
          </p:nvPr>
        </p:nvSpPr>
        <p:spPr/>
        <p:txBody>
          <a:bodyPr/>
          <a:lstStyle/>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Parādnieks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slēdzis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darījumus</a:t>
            </a:r>
            <a:r>
              <a:rPr lang="en-US" dirty="0">
                <a:solidFill>
                  <a:schemeClr val="bg2">
                    <a:lumMod val="75000"/>
                    <a:lumOff val="25000"/>
                  </a:schemeClr>
                </a:solidFill>
                <a:latin typeface="Avenir Book" charset="0"/>
                <a:ea typeface="Avenir Book" charset="0"/>
                <a:cs typeface="Avenir Book" charset="0"/>
              </a:rPr>
              <a:t>, kuru </a:t>
            </a:r>
            <a:r>
              <a:rPr lang="lv-LV" dirty="0">
                <a:solidFill>
                  <a:schemeClr val="bg2">
                    <a:lumMod val="75000"/>
                    <a:lumOff val="25000"/>
                  </a:schemeClr>
                </a:solidFill>
                <a:latin typeface="Avenir Book" charset="0"/>
                <a:ea typeface="Avenir Book" charset="0"/>
                <a:cs typeface="Avenir Book" charset="0"/>
              </a:rPr>
              <a:t>rezultātā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kļuvis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maksātnespējīgs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vai</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nodarījis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zaudējumus</a:t>
            </a:r>
            <a:r>
              <a:rPr lang="en-US" dirty="0">
                <a:solidFill>
                  <a:schemeClr val="bg2">
                    <a:lumMod val="75000"/>
                    <a:lumOff val="25000"/>
                  </a:schemeClr>
                </a:solidFill>
                <a:latin typeface="Avenir Book" charset="0"/>
                <a:ea typeface="Avenir Book" charset="0"/>
                <a:cs typeface="Avenir Book" charset="0"/>
              </a:rPr>
              <a:t> </a:t>
            </a:r>
            <a:r>
              <a:rPr lang="lv-LV" dirty="0" smtClean="0">
                <a:solidFill>
                  <a:schemeClr val="bg2">
                    <a:lumMod val="75000"/>
                    <a:lumOff val="25000"/>
                  </a:schemeClr>
                </a:solidFill>
                <a:latin typeface="Avenir Book" charset="0"/>
                <a:ea typeface="Avenir Book" charset="0"/>
                <a:cs typeface="Avenir Book" charset="0"/>
              </a:rPr>
              <a:t>kreditoriem (</a:t>
            </a:r>
            <a:r>
              <a:rPr lang="lv-LV" dirty="0" smtClean="0">
                <a:solidFill>
                  <a:srgbClr val="C00000"/>
                </a:solidFill>
                <a:latin typeface="Avenir Book" charset="0"/>
                <a:ea typeface="Avenir Book" charset="0"/>
                <a:cs typeface="Avenir Book" charset="0"/>
              </a:rPr>
              <a:t>lielā mērā </a:t>
            </a:r>
            <a:r>
              <a:rPr lang="mr-IN" dirty="0" smtClean="0">
                <a:solidFill>
                  <a:srgbClr val="C00000"/>
                </a:solidFill>
                <a:latin typeface="Avenir Book" charset="0"/>
                <a:ea typeface="Avenir Book" charset="0"/>
                <a:cs typeface="Avenir Book" charset="0"/>
              </a:rPr>
              <a:t>–</a:t>
            </a:r>
            <a:r>
              <a:rPr lang="lv-LV" dirty="0" smtClean="0">
                <a:solidFill>
                  <a:srgbClr val="C00000"/>
                </a:solidFill>
                <a:latin typeface="Avenir Book" charset="0"/>
                <a:ea typeface="Avenir Book" charset="0"/>
                <a:cs typeface="Avenir Book" charset="0"/>
              </a:rPr>
              <a:t> parādnieka godprātības jaut.</a:t>
            </a:r>
            <a:r>
              <a:rPr lang="lv-LV" dirty="0" smtClean="0">
                <a:solidFill>
                  <a:schemeClr val="bg2">
                    <a:lumMod val="75000"/>
                    <a:lumOff val="25000"/>
                  </a:schemeClr>
                </a:solidFill>
                <a:latin typeface="Avenir Book" charset="0"/>
                <a:ea typeface="Avenir Book" charset="0"/>
                <a:cs typeface="Avenir Book" charset="0"/>
              </a:rPr>
              <a:t>)</a:t>
            </a:r>
            <a:r>
              <a:rPr lang="en-US" dirty="0" smtClean="0">
                <a:solidFill>
                  <a:schemeClr val="bg2">
                    <a:lumMod val="75000"/>
                    <a:lumOff val="25000"/>
                  </a:schemeClr>
                </a:solidFill>
                <a:latin typeface="Avenir Book" charset="0"/>
                <a:ea typeface="Avenir Book" charset="0"/>
                <a:cs typeface="Avenir Book" charset="0"/>
              </a:rPr>
              <a:t>;</a:t>
            </a:r>
            <a:endParaRPr lang="en-US"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endParaRPr lang="en-US" sz="1000"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Parādnieks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sniedzis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apzināti</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nepatiesu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informāciju</a:t>
            </a:r>
            <a:r>
              <a:rPr lang="en-US" dirty="0">
                <a:solidFill>
                  <a:schemeClr val="bg2">
                    <a:lumMod val="75000"/>
                    <a:lumOff val="25000"/>
                  </a:schemeClr>
                </a:solidFill>
                <a:latin typeface="Avenir Book" charset="0"/>
                <a:ea typeface="Avenir Book" charset="0"/>
                <a:cs typeface="Avenir Book" charset="0"/>
              </a:rPr>
              <a:t> par </a:t>
            </a:r>
            <a:r>
              <a:rPr lang="lv-LV" dirty="0">
                <a:solidFill>
                  <a:schemeClr val="bg2">
                    <a:lumMod val="75000"/>
                    <a:lumOff val="25000"/>
                  </a:schemeClr>
                </a:solidFill>
                <a:latin typeface="Avenir Book" charset="0"/>
                <a:ea typeface="Avenir Book" charset="0"/>
                <a:cs typeface="Avenir Book" charset="0"/>
              </a:rPr>
              <a:t>savu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mantisko</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stāvokli</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vai</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slēpis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savus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patiesos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ienākumus (</a:t>
            </a:r>
            <a:r>
              <a:rPr lang="lv-LV" dirty="0">
                <a:solidFill>
                  <a:srgbClr val="C00000"/>
                </a:solidFill>
                <a:latin typeface="Avenir Book" charset="0"/>
                <a:ea typeface="Avenir Book" charset="0"/>
                <a:cs typeface="Avenir Book" charset="0"/>
              </a:rPr>
              <a:t>lielā mērā </a:t>
            </a:r>
            <a:r>
              <a:rPr lang="mr-IN" dirty="0">
                <a:solidFill>
                  <a:srgbClr val="C00000"/>
                </a:solidFill>
                <a:latin typeface="Avenir Book" charset="0"/>
                <a:ea typeface="Avenir Book" charset="0"/>
                <a:cs typeface="Avenir Book" charset="0"/>
              </a:rPr>
              <a:t>–</a:t>
            </a:r>
            <a:r>
              <a:rPr lang="lv-LV" dirty="0">
                <a:solidFill>
                  <a:srgbClr val="C00000"/>
                </a:solidFill>
                <a:latin typeface="Avenir Book" charset="0"/>
                <a:ea typeface="Avenir Book" charset="0"/>
                <a:cs typeface="Avenir Book" charset="0"/>
              </a:rPr>
              <a:t> parādnieka godprātības jaut.</a:t>
            </a:r>
            <a:r>
              <a:rPr lang="lv-LV" dirty="0">
                <a:solidFill>
                  <a:schemeClr val="bg2">
                    <a:lumMod val="75000"/>
                    <a:lumOff val="25000"/>
                  </a:schemeClr>
                </a:solidFill>
                <a:latin typeface="Avenir Book" charset="0"/>
                <a:ea typeface="Avenir Book" charset="0"/>
                <a:cs typeface="Avenir Book" charset="0"/>
              </a:rPr>
              <a:t>)</a:t>
            </a:r>
            <a:r>
              <a:rPr lang="en-US" dirty="0" smtClean="0">
                <a:solidFill>
                  <a:schemeClr val="bg2">
                    <a:lumMod val="75000"/>
                    <a:lumOff val="25000"/>
                  </a:schemeClr>
                </a:solidFill>
                <a:latin typeface="Avenir Book" charset="0"/>
                <a:ea typeface="Avenir Book" charset="0"/>
                <a:cs typeface="Avenir Book" charset="0"/>
              </a:rPr>
              <a:t>;</a:t>
            </a:r>
            <a:endParaRPr lang="en-US"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endParaRPr lang="en-US" sz="1000"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Parādnieks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nepilda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Maksātnespējas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likumā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noteiktos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pienākumus (</a:t>
            </a:r>
            <a:r>
              <a:rPr lang="lv-LV" dirty="0">
                <a:solidFill>
                  <a:srgbClr val="C00000"/>
                </a:solidFill>
                <a:latin typeface="Avenir Book" charset="0"/>
                <a:ea typeface="Avenir Book" charset="0"/>
                <a:cs typeface="Avenir Book" charset="0"/>
              </a:rPr>
              <a:t>lielā mērā </a:t>
            </a:r>
            <a:r>
              <a:rPr lang="mr-IN" dirty="0">
                <a:solidFill>
                  <a:srgbClr val="C00000"/>
                </a:solidFill>
                <a:latin typeface="Avenir Book" charset="0"/>
                <a:ea typeface="Avenir Book" charset="0"/>
                <a:cs typeface="Avenir Book" charset="0"/>
              </a:rPr>
              <a:t>–</a:t>
            </a:r>
            <a:r>
              <a:rPr lang="lv-LV" dirty="0">
                <a:solidFill>
                  <a:srgbClr val="C00000"/>
                </a:solidFill>
                <a:latin typeface="Avenir Book" charset="0"/>
                <a:ea typeface="Avenir Book" charset="0"/>
                <a:cs typeface="Avenir Book" charset="0"/>
              </a:rPr>
              <a:t> parādnieka godprātības jaut.</a:t>
            </a:r>
            <a:r>
              <a:rPr lang="lv-LV" dirty="0">
                <a:solidFill>
                  <a:schemeClr val="bg2">
                    <a:lumMod val="75000"/>
                    <a:lumOff val="25000"/>
                  </a:schemeClr>
                </a:solidFill>
                <a:latin typeface="Avenir Book" charset="0"/>
                <a:ea typeface="Avenir Book" charset="0"/>
                <a:cs typeface="Avenir Book" charset="0"/>
              </a:rPr>
              <a:t>)</a:t>
            </a:r>
            <a:r>
              <a:rPr lang="en-US" dirty="0" smtClean="0">
                <a:solidFill>
                  <a:schemeClr val="bg2">
                    <a:lumMod val="75000"/>
                    <a:lumOff val="25000"/>
                  </a:schemeClr>
                </a:solidFill>
                <a:latin typeface="Avenir Book" charset="0"/>
                <a:ea typeface="Avenir Book" charset="0"/>
                <a:cs typeface="Avenir Book" charset="0"/>
              </a:rPr>
              <a:t>;</a:t>
            </a:r>
            <a:endParaRPr lang="en-US"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endParaRPr lang="en-US" sz="1000"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Parādnieks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neiesniedz</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dzēšanas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plānu</a:t>
            </a:r>
            <a:r>
              <a:rPr lang="en-US" dirty="0">
                <a:solidFill>
                  <a:schemeClr val="bg2">
                    <a:lumMod val="75000"/>
                    <a:lumOff val="25000"/>
                  </a:schemeClr>
                </a:solidFill>
                <a:latin typeface="Avenir Book" charset="0"/>
                <a:ea typeface="Avenir Book" charset="0"/>
                <a:cs typeface="Avenir Book" charset="0"/>
              </a:rPr>
              <a:t>.</a:t>
            </a:r>
          </a:p>
          <a:p>
            <a:pPr marL="571500" indent="-457200">
              <a:buFont typeface="+mj-lt"/>
              <a:buAutoNum type="arabicPeriod"/>
            </a:pPr>
            <a:endParaRPr lang="en-US" dirty="0"/>
          </a:p>
          <a:p>
            <a:endParaRPr lang="en-US" dirty="0"/>
          </a:p>
        </p:txBody>
      </p:sp>
      <p:sp>
        <p:nvSpPr>
          <p:cNvPr id="4" name="Slide Number Placeholder 3"/>
          <p:cNvSpPr>
            <a:spLocks noGrp="1"/>
          </p:cNvSpPr>
          <p:nvPr>
            <p:ph type="sldNum" sz="quarter" idx="12"/>
          </p:nvPr>
        </p:nvSpPr>
        <p:spPr/>
        <p:txBody>
          <a:bodyPr/>
          <a:lstStyle/>
          <a:p>
            <a:fld id="{2C1D690A-425C-4876-A1A0-CE569C29AB97}" type="slidenum">
              <a:rPr lang="lv-LV" smtClean="0"/>
              <a:t>19</a:t>
            </a:fld>
            <a:endParaRPr lang="lv-LV" dirty="0"/>
          </a:p>
        </p:txBody>
      </p:sp>
    </p:spTree>
    <p:extLst>
      <p:ext uri="{BB962C8B-B14F-4D97-AF65-F5344CB8AC3E}">
        <p14:creationId xmlns:p14="http://schemas.microsoft.com/office/powerpoint/2010/main" val="2067446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8BC169-F69E-A04B-9115-170B30DED822}"/>
              </a:ext>
            </a:extLst>
          </p:cNvPr>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Aplūkojamie jautājumi</a:t>
            </a:r>
          </a:p>
        </p:txBody>
      </p:sp>
      <p:sp>
        <p:nvSpPr>
          <p:cNvPr id="3" name="Content Placeholder 2">
            <a:extLst>
              <a:ext uri="{FF2B5EF4-FFF2-40B4-BE49-F238E27FC236}">
                <a16:creationId xmlns:a16="http://schemas.microsoft.com/office/drawing/2014/main" xmlns="" id="{DDEDF480-EA84-084D-B84C-0166661ECAF4}"/>
              </a:ext>
            </a:extLst>
          </p:cNvPr>
          <p:cNvSpPr>
            <a:spLocks noGrp="1"/>
          </p:cNvSpPr>
          <p:nvPr>
            <p:ph idx="1"/>
          </p:nvPr>
        </p:nvSpPr>
        <p:spPr>
          <a:xfrm>
            <a:off x="457200" y="1417638"/>
            <a:ext cx="7620000" cy="4983162"/>
          </a:xfrm>
        </p:spPr>
        <p:txBody>
          <a:bodyPr>
            <a:normAutofit lnSpcReduction="10000"/>
          </a:bodyPr>
          <a:lstStyle/>
          <a:p>
            <a:pPr marL="571500" indent="-457200">
              <a:buClr>
                <a:schemeClr val="bg2">
                  <a:lumMod val="65000"/>
                  <a:lumOff val="35000"/>
                </a:schemeClr>
              </a:buClr>
              <a:buAutoNum type="arabicPeriod"/>
            </a:pPr>
            <a:r>
              <a:rPr lang="lv-LV" sz="2600" b="1" dirty="0">
                <a:solidFill>
                  <a:schemeClr val="bg2">
                    <a:lumMod val="75000"/>
                    <a:lumOff val="25000"/>
                  </a:schemeClr>
                </a:solidFill>
                <a:latin typeface="Avenir Book" charset="0"/>
                <a:ea typeface="Avenir Book" charset="0"/>
                <a:cs typeface="Avenir Book" charset="0"/>
              </a:rPr>
              <a:t>Īss ieskats pētījuma gaitā;</a:t>
            </a:r>
          </a:p>
          <a:p>
            <a:pPr marL="571500" indent="-457200">
              <a:buClr>
                <a:schemeClr val="bg2">
                  <a:lumMod val="65000"/>
                  <a:lumOff val="35000"/>
                </a:schemeClr>
              </a:buClr>
              <a:buAutoNum type="arabicPeriod"/>
            </a:pPr>
            <a:endParaRPr lang="lv-LV" sz="600" b="1" dirty="0">
              <a:solidFill>
                <a:schemeClr val="bg2">
                  <a:lumMod val="75000"/>
                  <a:lumOff val="25000"/>
                </a:schemeClr>
              </a:solidFill>
              <a:latin typeface="Avenir Book" charset="0"/>
              <a:ea typeface="Avenir Book" charset="0"/>
              <a:cs typeface="Avenir Book" charset="0"/>
            </a:endParaRPr>
          </a:p>
          <a:p>
            <a:pPr marL="571500" indent="-457200">
              <a:buClr>
                <a:schemeClr val="bg2">
                  <a:lumMod val="65000"/>
                  <a:lumOff val="35000"/>
                </a:schemeClr>
              </a:buClr>
              <a:buAutoNum type="arabicPeriod"/>
            </a:pPr>
            <a:r>
              <a:rPr lang="lv-LV" sz="2600" b="1" dirty="0" smtClean="0">
                <a:solidFill>
                  <a:schemeClr val="bg2">
                    <a:lumMod val="75000"/>
                    <a:lumOff val="25000"/>
                  </a:schemeClr>
                </a:solidFill>
                <a:latin typeface="Avenir Book" charset="0"/>
                <a:ea typeface="Avenir Book" charset="0"/>
                <a:cs typeface="Avenir Book" charset="0"/>
              </a:rPr>
              <a:t>Statistikas dati pēc tiesas nolēmuma veida;</a:t>
            </a:r>
          </a:p>
          <a:p>
            <a:pPr marL="571500" indent="-457200">
              <a:buClr>
                <a:schemeClr val="bg2">
                  <a:lumMod val="65000"/>
                  <a:lumOff val="35000"/>
                </a:schemeClr>
              </a:buClr>
              <a:buAutoNum type="arabicPeriod"/>
            </a:pPr>
            <a:r>
              <a:rPr lang="lv-LV" sz="2600" b="1" dirty="0" smtClean="0">
                <a:solidFill>
                  <a:schemeClr val="bg2">
                    <a:lumMod val="75000"/>
                    <a:lumOff val="25000"/>
                  </a:schemeClr>
                </a:solidFill>
                <a:latin typeface="Avenir Book" charset="0"/>
                <a:ea typeface="Avenir Book" charset="0"/>
                <a:cs typeface="Avenir Book" charset="0"/>
              </a:rPr>
              <a:t>Tiesu </a:t>
            </a:r>
            <a:r>
              <a:rPr lang="lv-LV" sz="2600" b="1" dirty="0">
                <a:solidFill>
                  <a:schemeClr val="bg2">
                    <a:lumMod val="75000"/>
                    <a:lumOff val="25000"/>
                  </a:schemeClr>
                </a:solidFill>
                <a:latin typeface="Avenir Book" charset="0"/>
                <a:ea typeface="Avenir Book" charset="0"/>
                <a:cs typeface="Avenir Book" charset="0"/>
              </a:rPr>
              <a:t>prakses aktualitātes:</a:t>
            </a:r>
          </a:p>
          <a:p>
            <a:pPr marL="622300" indent="-84138">
              <a:buClr>
                <a:schemeClr val="bg2">
                  <a:lumMod val="65000"/>
                  <a:lumOff val="35000"/>
                </a:schemeClr>
              </a:buClr>
              <a:buFont typeface="Wingdings" charset="2"/>
              <a:buChar char="Ø"/>
            </a:pPr>
            <a:r>
              <a:rPr lang="lv-LV" b="1" dirty="0">
                <a:solidFill>
                  <a:schemeClr val="bg2">
                    <a:lumMod val="75000"/>
                    <a:lumOff val="25000"/>
                  </a:schemeClr>
                </a:solidFill>
                <a:latin typeface="Avenir Book" charset="0"/>
                <a:ea typeface="Avenir Book" charset="0"/>
                <a:cs typeface="Avenir Book" charset="0"/>
              </a:rPr>
              <a:t>maksātnespējas procesa pieteikuma noraidīšana,</a:t>
            </a:r>
          </a:p>
          <a:p>
            <a:pPr marL="622300" indent="-84138">
              <a:buClr>
                <a:schemeClr val="bg2">
                  <a:lumMod val="65000"/>
                  <a:lumOff val="35000"/>
                </a:schemeClr>
              </a:buClr>
              <a:buFont typeface="Wingdings" charset="2"/>
              <a:buChar char="Ø"/>
            </a:pPr>
            <a:r>
              <a:rPr lang="lv-LV" b="1" dirty="0">
                <a:solidFill>
                  <a:schemeClr val="bg2">
                    <a:lumMod val="75000"/>
                    <a:lumOff val="25000"/>
                  </a:schemeClr>
                </a:solidFill>
                <a:latin typeface="Avenir Book" charset="0"/>
                <a:ea typeface="Avenir Book" charset="0"/>
                <a:cs typeface="Avenir Book" charset="0"/>
              </a:rPr>
              <a:t>maksātnespējas procesa izbeigšana pēc bankrota procedūras pabeigšanas,</a:t>
            </a:r>
          </a:p>
          <a:p>
            <a:pPr marL="622300" indent="-84138">
              <a:buClr>
                <a:schemeClr val="bg2">
                  <a:lumMod val="65000"/>
                  <a:lumOff val="35000"/>
                </a:schemeClr>
              </a:buClr>
              <a:buFont typeface="Wingdings" charset="2"/>
              <a:buChar char="Ø"/>
            </a:pPr>
            <a:r>
              <a:rPr lang="lv-LV" b="1" dirty="0">
                <a:solidFill>
                  <a:schemeClr val="bg2">
                    <a:lumMod val="75000"/>
                    <a:lumOff val="25000"/>
                  </a:schemeClr>
                </a:solidFill>
                <a:latin typeface="Avenir Book" charset="0"/>
                <a:ea typeface="Avenir Book" charset="0"/>
                <a:cs typeface="Avenir Book" charset="0"/>
              </a:rPr>
              <a:t>maksātnespējas procesa izbeigšana, nedzēšot saistību dzēšanas procedūras laikā nesegtās saistības;</a:t>
            </a:r>
          </a:p>
          <a:p>
            <a:pPr marL="622300" indent="-84138">
              <a:buClr>
                <a:schemeClr val="bg2">
                  <a:lumMod val="65000"/>
                  <a:lumOff val="35000"/>
                </a:schemeClr>
              </a:buClr>
              <a:buFont typeface="Wingdings" charset="2"/>
              <a:buChar char="Ø"/>
            </a:pPr>
            <a:endParaRPr lang="lv-LV" sz="600" b="1" dirty="0">
              <a:solidFill>
                <a:schemeClr val="bg2">
                  <a:lumMod val="75000"/>
                  <a:lumOff val="25000"/>
                </a:schemeClr>
              </a:solidFill>
              <a:latin typeface="Avenir Book" charset="0"/>
              <a:ea typeface="Avenir Book" charset="0"/>
              <a:cs typeface="Avenir Book" charset="0"/>
            </a:endParaRPr>
          </a:p>
          <a:p>
            <a:pPr marL="114300" indent="0">
              <a:buClr>
                <a:schemeClr val="bg2">
                  <a:lumMod val="65000"/>
                  <a:lumOff val="35000"/>
                </a:schemeClr>
              </a:buClr>
              <a:buNone/>
            </a:pPr>
            <a:r>
              <a:rPr lang="lv-LV" sz="2600" b="1" dirty="0" smtClean="0">
                <a:solidFill>
                  <a:schemeClr val="bg2">
                    <a:lumMod val="75000"/>
                    <a:lumOff val="25000"/>
                  </a:schemeClr>
                </a:solidFill>
                <a:latin typeface="Avenir Book" charset="0"/>
                <a:ea typeface="Avenir Book" charset="0"/>
                <a:cs typeface="Avenir Book" charset="0"/>
              </a:rPr>
              <a:t>4. </a:t>
            </a:r>
            <a:r>
              <a:rPr lang="lv-LV" sz="2600" b="1" dirty="0">
                <a:solidFill>
                  <a:schemeClr val="bg2">
                    <a:lumMod val="75000"/>
                    <a:lumOff val="25000"/>
                  </a:schemeClr>
                </a:solidFill>
                <a:latin typeface="Avenir Book" charset="0"/>
                <a:ea typeface="Avenir Book" charset="0"/>
                <a:cs typeface="Avenir Book" charset="0"/>
              </a:rPr>
              <a:t>Parādnieka godprātības kritērijs fiziskās personas maksātnespējas procesā;</a:t>
            </a:r>
          </a:p>
          <a:p>
            <a:pPr marL="114300" indent="0">
              <a:buClr>
                <a:schemeClr val="bg2">
                  <a:lumMod val="65000"/>
                  <a:lumOff val="35000"/>
                </a:schemeClr>
              </a:buClr>
              <a:buNone/>
            </a:pPr>
            <a:endParaRPr lang="lv-LV" sz="600" b="1" dirty="0">
              <a:solidFill>
                <a:schemeClr val="bg2">
                  <a:lumMod val="75000"/>
                  <a:lumOff val="25000"/>
                </a:schemeClr>
              </a:solidFill>
              <a:latin typeface="Avenir Book" charset="0"/>
              <a:ea typeface="Avenir Book" charset="0"/>
              <a:cs typeface="Avenir Book" charset="0"/>
            </a:endParaRPr>
          </a:p>
          <a:p>
            <a:pPr marL="114300" indent="0">
              <a:buClr>
                <a:schemeClr val="bg2">
                  <a:lumMod val="65000"/>
                  <a:lumOff val="35000"/>
                </a:schemeClr>
              </a:buClr>
              <a:buNone/>
            </a:pPr>
            <a:r>
              <a:rPr lang="lv-LV" sz="2600" b="1" dirty="0" smtClean="0">
                <a:solidFill>
                  <a:schemeClr val="bg2">
                    <a:lumMod val="75000"/>
                    <a:lumOff val="25000"/>
                  </a:schemeClr>
                </a:solidFill>
                <a:latin typeface="Avenir Book" charset="0"/>
                <a:ea typeface="Avenir Book" charset="0"/>
                <a:cs typeface="Avenir Book" charset="0"/>
              </a:rPr>
              <a:t>5. </a:t>
            </a:r>
            <a:r>
              <a:rPr lang="lv-LV" sz="2600" b="1" dirty="0">
                <a:solidFill>
                  <a:schemeClr val="bg2">
                    <a:lumMod val="75000"/>
                    <a:lumOff val="25000"/>
                  </a:schemeClr>
                </a:solidFill>
                <a:latin typeface="Avenir Book" charset="0"/>
                <a:ea typeface="Avenir Book" charset="0"/>
                <a:cs typeface="Avenir Book" charset="0"/>
              </a:rPr>
              <a:t>Diskusija.</a:t>
            </a:r>
          </a:p>
          <a:p>
            <a:endParaRPr lang="lv-LV" dirty="0"/>
          </a:p>
        </p:txBody>
      </p:sp>
      <p:sp>
        <p:nvSpPr>
          <p:cNvPr id="4" name="Slide Number Placeholder 3">
            <a:extLst>
              <a:ext uri="{FF2B5EF4-FFF2-40B4-BE49-F238E27FC236}">
                <a16:creationId xmlns:a16="http://schemas.microsoft.com/office/drawing/2014/main" xmlns="" id="{51C129B2-3C92-A040-B4EE-BBA32952E6F8}"/>
              </a:ext>
            </a:extLst>
          </p:cNvPr>
          <p:cNvSpPr>
            <a:spLocks noGrp="1"/>
          </p:cNvSpPr>
          <p:nvPr>
            <p:ph type="sldNum" sz="quarter" idx="12"/>
          </p:nvPr>
        </p:nvSpPr>
        <p:spPr/>
        <p:txBody>
          <a:bodyPr/>
          <a:lstStyle/>
          <a:p>
            <a:fld id="{2C1D690A-425C-4876-A1A0-CE569C29AB97}" type="slidenum">
              <a:rPr lang="lv-LV" smtClean="0"/>
              <a:t>2</a:t>
            </a:fld>
            <a:endParaRPr lang="lv-LV" dirty="0"/>
          </a:p>
        </p:txBody>
      </p:sp>
    </p:spTree>
    <p:extLst>
      <p:ext uri="{BB962C8B-B14F-4D97-AF65-F5344CB8AC3E}">
        <p14:creationId xmlns:p14="http://schemas.microsoft.com/office/powerpoint/2010/main" val="1136944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Parādnieks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slēdzis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darījumus</a:t>
            </a:r>
            <a:r>
              <a:rPr lang="en-US" sz="3000" b="1" dirty="0">
                <a:solidFill>
                  <a:schemeClr val="accent1">
                    <a:lumMod val="75000"/>
                  </a:schemeClr>
                </a:solidFill>
                <a:latin typeface="Avenir Book" charset="0"/>
                <a:ea typeface="Avenir Book" charset="0"/>
                <a:cs typeface="Avenir Book" charset="0"/>
              </a:rPr>
              <a:t>, kuru </a:t>
            </a:r>
            <a:r>
              <a:rPr lang="lv-LV" sz="3000" b="1" dirty="0">
                <a:solidFill>
                  <a:schemeClr val="accent1">
                    <a:lumMod val="75000"/>
                  </a:schemeClr>
                </a:solidFill>
                <a:latin typeface="Avenir Book" charset="0"/>
                <a:ea typeface="Avenir Book" charset="0"/>
                <a:cs typeface="Avenir Book" charset="0"/>
              </a:rPr>
              <a:t>rezultātā</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kļuvis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maksātnespējīgs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vai</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nodarījis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zaudējumus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kreditoriem</a:t>
            </a:r>
            <a:endParaRPr lang="lv-LV" sz="3000" b="1" dirty="0">
              <a:solidFill>
                <a:schemeClr val="accent1">
                  <a:lumMod val="75000"/>
                </a:schemeClr>
              </a:solidFill>
            </a:endParaRPr>
          </a:p>
        </p:txBody>
      </p:sp>
      <p:sp>
        <p:nvSpPr>
          <p:cNvPr id="3" name="Content Placeholder 2"/>
          <p:cNvSpPr>
            <a:spLocks noGrp="1"/>
          </p:cNvSpPr>
          <p:nvPr>
            <p:ph idx="1"/>
          </p:nvPr>
        </p:nvSpPr>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lv-LV" dirty="0">
                <a:solidFill>
                  <a:schemeClr val="bg2">
                    <a:lumMod val="75000"/>
                    <a:lumOff val="25000"/>
                  </a:schemeClr>
                </a:solidFill>
                <a:latin typeface="Avenir Book" charset="0"/>
                <a:ea typeface="Avenir Book" charset="0"/>
                <a:cs typeface="Avenir Book" charset="0"/>
              </a:rPr>
              <a:t>Tiesas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nereti</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nepiemēro</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saistību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dzēšanas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procedūru</a:t>
            </a:r>
            <a:r>
              <a:rPr lang="en-US" dirty="0">
                <a:solidFill>
                  <a:schemeClr val="bg2">
                    <a:lumMod val="75000"/>
                    <a:lumOff val="25000"/>
                  </a:schemeClr>
                </a:solidFill>
                <a:latin typeface="Avenir Book" charset="0"/>
                <a:ea typeface="Avenir Book" charset="0"/>
                <a:cs typeface="Avenir Book" charset="0"/>
              </a:rPr>
              <a:t> </a:t>
            </a:r>
            <a:r>
              <a:rPr lang="lv-LV" b="1" dirty="0">
                <a:solidFill>
                  <a:srgbClr val="C00000"/>
                </a:solidFill>
                <a:latin typeface="Avenir Book" charset="0"/>
                <a:ea typeface="Avenir Book" charset="0"/>
                <a:cs typeface="Avenir Book" charset="0"/>
              </a:rPr>
              <a:t>ātro</a:t>
            </a:r>
            <a:r>
              <a:rPr lang="en-US" b="1" dirty="0">
                <a:solidFill>
                  <a:srgbClr val="C00000"/>
                </a:solidFill>
                <a:latin typeface="Avenir Book" charset="0"/>
                <a:ea typeface="Avenir Book" charset="0"/>
                <a:cs typeface="Avenir Book" charset="0"/>
              </a:rPr>
              <a:t> </a:t>
            </a:r>
            <a:r>
              <a:rPr lang="lv-LV" b="1" dirty="0">
                <a:solidFill>
                  <a:srgbClr val="C00000"/>
                </a:solidFill>
                <a:latin typeface="Avenir Book" charset="0"/>
                <a:ea typeface="Avenir Book" charset="0"/>
                <a:cs typeface="Avenir Book" charset="0"/>
              </a:rPr>
              <a:t>kredītu</a:t>
            </a:r>
            <a:r>
              <a:rPr lang="en-US" b="1" dirty="0">
                <a:solidFill>
                  <a:srgbClr val="C00000"/>
                </a:solidFill>
                <a:latin typeface="Avenir Book" charset="0"/>
                <a:ea typeface="Avenir Book" charset="0"/>
                <a:cs typeface="Avenir Book" charset="0"/>
              </a:rPr>
              <a:t> “</a:t>
            </a:r>
            <a:r>
              <a:rPr lang="lv-LV" b="1" dirty="0">
                <a:solidFill>
                  <a:srgbClr val="C00000"/>
                </a:solidFill>
                <a:latin typeface="Avenir Book" charset="0"/>
                <a:ea typeface="Avenir Book" charset="0"/>
                <a:cs typeface="Avenir Book" charset="0"/>
              </a:rPr>
              <a:t>upuriem</a:t>
            </a:r>
            <a:r>
              <a:rPr lang="en-US" b="1" dirty="0">
                <a:solidFill>
                  <a:srgbClr val="C00000"/>
                </a:solidFill>
                <a:latin typeface="Avenir Book" charset="0"/>
                <a:ea typeface="Avenir Book" charset="0"/>
                <a:cs typeface="Avenir Book" charset="0"/>
              </a:rPr>
              <a:t>”</a:t>
            </a:r>
            <a:r>
              <a:rPr lang="en-US"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atsaucoties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uz</a:t>
            </a:r>
            <a:r>
              <a:rPr lang="en-US" b="1" dirty="0">
                <a:solidFill>
                  <a:schemeClr val="bg2">
                    <a:lumMod val="75000"/>
                    <a:lumOff val="25000"/>
                  </a:schemeClr>
                </a:solidFill>
                <a:latin typeface="Avenir Book" charset="0"/>
                <a:ea typeface="Avenir Book" charset="0"/>
                <a:cs typeface="Avenir Book" charset="0"/>
              </a:rPr>
              <a:t> ML 153.p.1.pkt.:</a:t>
            </a:r>
          </a:p>
          <a:p>
            <a:pPr marR="0" lvl="0" indent="-342900" defTabSz="914400" eaLnBrk="1" fontAlgn="auto" latinLnBrk="0" hangingPunct="1">
              <a:lnSpc>
                <a:spcPct val="100000"/>
              </a:lnSpc>
              <a:spcBef>
                <a:spcPts val="0"/>
              </a:spcBef>
              <a:spcAft>
                <a:spcPts val="0"/>
              </a:spcAft>
              <a:buClrTx/>
              <a:buSzTx/>
              <a:buFont typeface="Wingdings" charset="2"/>
              <a:buChar char="Ø"/>
              <a:tabLst/>
              <a:defRPr/>
            </a:pPr>
            <a:r>
              <a:rPr lang="lv-LV" dirty="0">
                <a:solidFill>
                  <a:schemeClr val="bg2">
                    <a:lumMod val="75000"/>
                    <a:lumOff val="25000"/>
                  </a:schemeClr>
                </a:solidFill>
                <a:latin typeface="Avenir Book" charset="0"/>
                <a:ea typeface="Avenir Book" charset="0"/>
                <a:cs typeface="Avenir Book" charset="0"/>
              </a:rPr>
              <a:t>pēdējo</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trīs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gadu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laikā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slēgto</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darījumu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rezultātā</a:t>
            </a:r>
            <a:r>
              <a:rPr lang="en-US" dirty="0">
                <a:solidFill>
                  <a:schemeClr val="bg2">
                    <a:lumMod val="75000"/>
                    <a:lumOff val="25000"/>
                  </a:schemeClr>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ievērojami</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ir</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palielinājies</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parādnieka</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neizpildīto</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saistību</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apjoms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nodarot</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zaudējumus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kreditoriem</a:t>
            </a:r>
            <a:r>
              <a:rPr lang="en-US" dirty="0">
                <a:solidFill>
                  <a:schemeClr val="bg2">
                    <a:lumMod val="75000"/>
                    <a:lumOff val="25000"/>
                  </a:schemeClr>
                </a:solidFill>
                <a:latin typeface="Avenir Book" charset="0"/>
                <a:ea typeface="Avenir Book" charset="0"/>
                <a:cs typeface="Avenir Book" charset="0"/>
              </a:rPr>
              <a:t> (C07063317);</a:t>
            </a:r>
          </a:p>
          <a:p>
            <a:pPr marR="0" lvl="0" indent="-342900" defTabSz="914400" eaLnBrk="1" fontAlgn="auto" latinLnBrk="0" hangingPunct="1">
              <a:lnSpc>
                <a:spcPct val="100000"/>
              </a:lnSpc>
              <a:spcBef>
                <a:spcPts val="0"/>
              </a:spcBef>
              <a:spcAft>
                <a:spcPts val="0"/>
              </a:spcAft>
              <a:buClrTx/>
              <a:buSzTx/>
              <a:buFont typeface="Wingdings" charset="2"/>
              <a:buChar char="Ø"/>
              <a:tabLst/>
              <a:defRPr/>
            </a:pPr>
            <a:r>
              <a:rPr lang="lv-LV" dirty="0">
                <a:solidFill>
                  <a:schemeClr val="bg2">
                    <a:lumMod val="75000"/>
                    <a:lumOff val="25000"/>
                  </a:schemeClr>
                </a:solidFill>
                <a:latin typeface="Avenir Book" charset="0"/>
                <a:ea typeface="Avenir Book" charset="0"/>
                <a:cs typeface="Avenir Book" charset="0"/>
              </a:rPr>
              <a:t>saistības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uzņemtas</a:t>
            </a:r>
            <a:r>
              <a:rPr lang="en-US" dirty="0">
                <a:solidFill>
                  <a:schemeClr val="bg2">
                    <a:lumMod val="75000"/>
                    <a:lumOff val="25000"/>
                  </a:schemeClr>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neievērojot</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atbildīgas</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aizņemšanās</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principu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tādējādi</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pasliktinot</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savu</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materiālo</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stāvokli</a:t>
            </a:r>
            <a:r>
              <a:rPr lang="en-US" dirty="0">
                <a:solidFill>
                  <a:schemeClr val="bg2">
                    <a:lumMod val="75000"/>
                    <a:lumOff val="25000"/>
                  </a:schemeClr>
                </a:solidFill>
                <a:latin typeface="Avenir Book" charset="0"/>
                <a:ea typeface="Avenir Book" charset="0"/>
                <a:cs typeface="Avenir Book" charset="0"/>
              </a:rPr>
              <a:t> un </a:t>
            </a:r>
            <a:r>
              <a:rPr lang="lv-LV" dirty="0">
                <a:solidFill>
                  <a:schemeClr val="bg2">
                    <a:lumMod val="75000"/>
                    <a:lumOff val="25000"/>
                  </a:schemeClr>
                </a:solidFill>
                <a:latin typeface="Avenir Book" charset="0"/>
                <a:ea typeface="Avenir Book" charset="0"/>
                <a:cs typeface="Avenir Book" charset="0"/>
              </a:rPr>
              <a:t>novedot</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sevi</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līdz</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maksātnespējai</a:t>
            </a:r>
            <a:r>
              <a:rPr lang="en-US" dirty="0">
                <a:solidFill>
                  <a:schemeClr val="bg2">
                    <a:lumMod val="75000"/>
                    <a:lumOff val="25000"/>
                  </a:schemeClr>
                </a:solidFill>
                <a:latin typeface="Avenir Book" charset="0"/>
                <a:ea typeface="Avenir Book" charset="0"/>
                <a:cs typeface="Avenir Book" charset="0"/>
              </a:rPr>
              <a:t> (C71156718);</a:t>
            </a:r>
          </a:p>
          <a:p>
            <a:pPr marR="0" lvl="0" indent="-342900" defTabSz="914400" eaLnBrk="1" fontAlgn="auto" latinLnBrk="0" hangingPunct="1">
              <a:lnSpc>
                <a:spcPct val="100000"/>
              </a:lnSpc>
              <a:spcBef>
                <a:spcPts val="0"/>
              </a:spcBef>
              <a:spcAft>
                <a:spcPts val="0"/>
              </a:spcAft>
              <a:buClrTx/>
              <a:buSzTx/>
              <a:buFont typeface="Wingdings" charset="2"/>
              <a:buChar char="Ø"/>
              <a:tabLst/>
              <a:defRPr/>
            </a:pPr>
            <a:r>
              <a:rPr lang="lv-LV" dirty="0">
                <a:solidFill>
                  <a:schemeClr val="bg2">
                    <a:lumMod val="75000"/>
                    <a:lumOff val="25000"/>
                  </a:schemeClr>
                </a:solidFill>
                <a:latin typeface="Avenir Book" charset="0"/>
                <a:ea typeface="Avenir Book" charset="0"/>
                <a:cs typeface="Avenir Book" charset="0"/>
              </a:rPr>
              <a:t>neskatoties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uz</a:t>
            </a:r>
            <a:r>
              <a:rPr lang="en-US" dirty="0">
                <a:solidFill>
                  <a:schemeClr val="bg2">
                    <a:lumMod val="75000"/>
                    <a:lumOff val="25000"/>
                  </a:schemeClr>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jau</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nenokārtotām</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saistībām</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tiek</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uzņemtas</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arvien</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jaunas</a:t>
            </a:r>
            <a:r>
              <a:rPr lang="en-US" b="1" i="1" dirty="0">
                <a:solidFill>
                  <a:srgbClr val="C00000"/>
                </a:solidFill>
                <a:latin typeface="Avenir Book" charset="0"/>
                <a:ea typeface="Avenir Book" charset="0"/>
                <a:cs typeface="Avenir Book" charset="0"/>
              </a:rPr>
              <a:t> s</a:t>
            </a:r>
            <a:r>
              <a:rPr lang="lv-LV" b="1" i="1" dirty="0">
                <a:solidFill>
                  <a:srgbClr val="C00000"/>
                </a:solidFill>
                <a:latin typeface="Avenir Book" charset="0"/>
                <a:ea typeface="Avenir Book" charset="0"/>
                <a:cs typeface="Avenir Book" charset="0"/>
              </a:rPr>
              <a:t>ai</a:t>
            </a:r>
            <a:r>
              <a:rPr lang="en-US" b="1" i="1" dirty="0">
                <a:solidFill>
                  <a:srgbClr val="C00000"/>
                </a:solidFill>
                <a:latin typeface="Avenir Book" charset="0"/>
                <a:ea typeface="Avenir Book" charset="0"/>
                <a:cs typeface="Avenir Book" charset="0"/>
              </a:rPr>
              <a:t>s</a:t>
            </a:r>
            <a:r>
              <a:rPr lang="lv-LV" b="1" i="1" dirty="0">
                <a:solidFill>
                  <a:srgbClr val="C00000"/>
                </a:solidFill>
                <a:latin typeface="Avenir Book" charset="0"/>
                <a:ea typeface="Avenir Book" charset="0"/>
                <a:cs typeface="Avenir Book" charset="0"/>
              </a:rPr>
              <a:t>tības</a:t>
            </a:r>
            <a:r>
              <a:rPr lang="en-US" b="1" i="1" dirty="0">
                <a:solidFill>
                  <a:srgbClr val="C00000"/>
                </a:solidFill>
                <a:latin typeface="Avenir Book" charset="0"/>
                <a:ea typeface="Avenir Book" charset="0"/>
                <a:cs typeface="Avenir Book" charset="0"/>
              </a:rPr>
              <a:t> </a:t>
            </a:r>
            <a:r>
              <a:rPr lang="en-US" dirty="0">
                <a:solidFill>
                  <a:schemeClr val="bg2">
                    <a:lumMod val="75000"/>
                    <a:lumOff val="25000"/>
                  </a:schemeClr>
                </a:solidFill>
                <a:latin typeface="Avenir Book" charset="0"/>
                <a:ea typeface="Avenir Book" charset="0"/>
                <a:cs typeface="Avenir Book" charset="0"/>
              </a:rPr>
              <a:t>(C68244118, C30502018, C30549717);</a:t>
            </a:r>
          </a:p>
          <a:p>
            <a:pPr marR="0" lvl="0" indent="-342900" defTabSz="914400" eaLnBrk="1" fontAlgn="auto" latinLnBrk="0" hangingPunct="1">
              <a:lnSpc>
                <a:spcPct val="100000"/>
              </a:lnSpc>
              <a:spcBef>
                <a:spcPts val="0"/>
              </a:spcBef>
              <a:spcAft>
                <a:spcPts val="0"/>
              </a:spcAft>
              <a:buClrTx/>
              <a:buSzTx/>
              <a:buFont typeface="Wingdings" charset="2"/>
              <a:buChar char="Ø"/>
              <a:tabLst/>
              <a:defRPr/>
            </a:pPr>
            <a:r>
              <a:rPr lang="lv-LV" dirty="0">
                <a:solidFill>
                  <a:schemeClr val="bg2">
                    <a:lumMod val="75000"/>
                    <a:lumOff val="25000"/>
                  </a:schemeClr>
                </a:solidFill>
                <a:latin typeface="Avenir Book" charset="0"/>
                <a:ea typeface="Avenir Book" charset="0"/>
                <a:cs typeface="Avenir Book" charset="0"/>
              </a:rPr>
              <a:t>uzņemtas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parādsaistības</a:t>
            </a:r>
            <a:r>
              <a:rPr lang="en-US" dirty="0">
                <a:solidFill>
                  <a:schemeClr val="bg2">
                    <a:lumMod val="75000"/>
                    <a:lumOff val="25000"/>
                  </a:schemeClr>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apzinoties</a:t>
            </a:r>
            <a:r>
              <a:rPr lang="en-US" b="1" i="1" dirty="0">
                <a:solidFill>
                  <a:srgbClr val="C00000"/>
                </a:solidFill>
                <a:latin typeface="Avenir Book" charset="0"/>
                <a:ea typeface="Avenir Book" charset="0"/>
                <a:cs typeface="Avenir Book" charset="0"/>
              </a:rPr>
              <a:t>, ka </a:t>
            </a:r>
            <a:r>
              <a:rPr lang="lv-LV" b="1" i="1" dirty="0">
                <a:solidFill>
                  <a:srgbClr val="C00000"/>
                </a:solidFill>
                <a:latin typeface="Avenir Book" charset="0"/>
                <a:ea typeface="Avenir Book" charset="0"/>
                <a:cs typeface="Avenir Book" charset="0"/>
              </a:rPr>
              <a:t>tās</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netiks</a:t>
            </a:r>
            <a:r>
              <a:rPr lang="en-US" b="1" i="1" dirty="0">
                <a:solidFill>
                  <a:srgbClr val="C00000"/>
                </a:solidFill>
                <a:latin typeface="Avenir Book" charset="0"/>
                <a:ea typeface="Avenir Book" charset="0"/>
                <a:cs typeface="Avenir Book" charset="0"/>
              </a:rPr>
              <a:t> </a:t>
            </a:r>
            <a:r>
              <a:rPr lang="lv-LV" b="1" i="1" dirty="0">
                <a:solidFill>
                  <a:srgbClr val="C00000"/>
                </a:solidFill>
                <a:latin typeface="Avenir Book" charset="0"/>
                <a:ea typeface="Avenir Book" charset="0"/>
                <a:cs typeface="Avenir Book" charset="0"/>
              </a:rPr>
              <a:t>pildītas</a:t>
            </a:r>
            <a:r>
              <a:rPr lang="en-US" b="1" i="1" dirty="0">
                <a:solidFill>
                  <a:srgbClr val="C00000"/>
                </a:solidFill>
                <a:latin typeface="Avenir Book" charset="0"/>
                <a:ea typeface="Avenir Book" charset="0"/>
                <a:cs typeface="Avenir Book" charset="0"/>
              </a:rPr>
              <a:t> </a:t>
            </a:r>
            <a:r>
              <a:rPr lang="en-US" dirty="0">
                <a:solidFill>
                  <a:schemeClr val="bg2">
                    <a:lumMod val="75000"/>
                    <a:lumOff val="25000"/>
                  </a:schemeClr>
                </a:solidFill>
                <a:latin typeface="Avenir Book" charset="0"/>
                <a:ea typeface="Avenir Book" charset="0"/>
                <a:cs typeface="Avenir Book" charset="0"/>
              </a:rPr>
              <a:t>(C68244118).</a:t>
            </a:r>
          </a:p>
          <a:p>
            <a:pPr marR="0" lvl="0" indent="-342900" defTabSz="914400" eaLnBrk="1" fontAlgn="auto" latinLnBrk="0" hangingPunct="1">
              <a:lnSpc>
                <a:spcPct val="100000"/>
              </a:lnSpc>
              <a:spcBef>
                <a:spcPts val="0"/>
              </a:spcBef>
              <a:spcAft>
                <a:spcPts val="0"/>
              </a:spcAft>
              <a:buClrTx/>
              <a:buSzTx/>
              <a:buFont typeface="Wingdings" charset="2"/>
              <a:buChar char="Ø"/>
              <a:tabLst/>
              <a:defRPr/>
            </a:pPr>
            <a:endParaRPr lang="en-US" dirty="0"/>
          </a:p>
          <a:p>
            <a:pPr marR="0" lvl="0" indent="-342900" defTabSz="914400" eaLnBrk="1" fontAlgn="auto" latinLnBrk="0" hangingPunct="1">
              <a:lnSpc>
                <a:spcPct val="100000"/>
              </a:lnSpc>
              <a:spcBef>
                <a:spcPts val="0"/>
              </a:spcBef>
              <a:spcAft>
                <a:spcPts val="0"/>
              </a:spcAft>
              <a:buClrTx/>
              <a:buSzTx/>
              <a:buFont typeface="Wingdings" charset="2"/>
              <a:buChar char="Ø"/>
              <a:tabLst/>
              <a:defRPr/>
            </a:pPr>
            <a:endParaRPr lang="en-US" dirty="0"/>
          </a:p>
        </p:txBody>
      </p:sp>
      <p:sp>
        <p:nvSpPr>
          <p:cNvPr id="4" name="Slide Number Placeholder 3"/>
          <p:cNvSpPr>
            <a:spLocks noGrp="1"/>
          </p:cNvSpPr>
          <p:nvPr>
            <p:ph type="sldNum" sz="quarter" idx="12"/>
          </p:nvPr>
        </p:nvSpPr>
        <p:spPr/>
        <p:txBody>
          <a:bodyPr/>
          <a:lstStyle/>
          <a:p>
            <a:fld id="{2C1D690A-425C-4876-A1A0-CE569C29AB97}" type="slidenum">
              <a:rPr lang="lv-LV" smtClean="0"/>
              <a:t>20</a:t>
            </a:fld>
            <a:endParaRPr lang="lv-LV" dirty="0"/>
          </a:p>
        </p:txBody>
      </p:sp>
    </p:spTree>
    <p:extLst>
      <p:ext uri="{BB962C8B-B14F-4D97-AF65-F5344CB8AC3E}">
        <p14:creationId xmlns:p14="http://schemas.microsoft.com/office/powerpoint/2010/main" val="710640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Parādnieks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slēdzis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darījumus</a:t>
            </a:r>
            <a:r>
              <a:rPr lang="en-US" sz="3000" b="1" dirty="0">
                <a:solidFill>
                  <a:schemeClr val="accent1">
                    <a:lumMod val="75000"/>
                  </a:schemeClr>
                </a:solidFill>
                <a:latin typeface="Avenir Book" charset="0"/>
                <a:ea typeface="Avenir Book" charset="0"/>
                <a:cs typeface="Avenir Book" charset="0"/>
              </a:rPr>
              <a:t>, kuru </a:t>
            </a:r>
            <a:r>
              <a:rPr lang="lv-LV" sz="3000" b="1" dirty="0">
                <a:solidFill>
                  <a:schemeClr val="accent1">
                    <a:lumMod val="75000"/>
                  </a:schemeClr>
                </a:solidFill>
                <a:latin typeface="Avenir Book" charset="0"/>
                <a:ea typeface="Avenir Book" charset="0"/>
                <a:cs typeface="Avenir Book" charset="0"/>
              </a:rPr>
              <a:t>rezultātā</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kļuvis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maksātnespējīgs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vai</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nodarījis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zaudējumus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kreditoriem</a:t>
            </a:r>
            <a:endParaRPr lang="lv-LV" sz="3000" dirty="0"/>
          </a:p>
        </p:txBody>
      </p:sp>
      <p:sp>
        <p:nvSpPr>
          <p:cNvPr id="3" name="Content Placeholder 2"/>
          <p:cNvSpPr>
            <a:spLocks noGrp="1"/>
          </p:cNvSpPr>
          <p:nvPr>
            <p:ph idx="1"/>
          </p:nvPr>
        </p:nvSpPr>
        <p:spPr>
          <a:xfrm>
            <a:off x="457200" y="1600200"/>
            <a:ext cx="7620000" cy="4853136"/>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lv-LV" b="1" dirty="0">
                <a:solidFill>
                  <a:srgbClr val="C00000"/>
                </a:solidFill>
                <a:latin typeface="Avenir Book" charset="0"/>
                <a:ea typeface="Avenir Book" charset="0"/>
                <a:cs typeface="Avenir Book" charset="0"/>
              </a:rPr>
              <a:t>Pārmērīgu</a:t>
            </a:r>
            <a:r>
              <a:rPr lang="en-US" b="1" dirty="0">
                <a:solidFill>
                  <a:srgbClr val="C00000"/>
                </a:solidFill>
                <a:latin typeface="Avenir Book" charset="0"/>
                <a:ea typeface="Avenir Book" charset="0"/>
                <a:cs typeface="Avenir Book" charset="0"/>
              </a:rPr>
              <a:t> </a:t>
            </a:r>
            <a:r>
              <a:rPr lang="lv-LV" b="1" dirty="0">
                <a:solidFill>
                  <a:srgbClr val="C00000"/>
                </a:solidFill>
                <a:latin typeface="Avenir Book" charset="0"/>
                <a:ea typeface="Avenir Book" charset="0"/>
                <a:cs typeface="Avenir Book" charset="0"/>
              </a:rPr>
              <a:t>saistību</a:t>
            </a:r>
            <a:r>
              <a:rPr lang="en-US" b="1" dirty="0">
                <a:solidFill>
                  <a:srgbClr val="C00000"/>
                </a:solidFill>
                <a:latin typeface="Avenir Book" charset="0"/>
                <a:ea typeface="Avenir Book" charset="0"/>
                <a:cs typeface="Avenir Book" charset="0"/>
              </a:rPr>
              <a:t> </a:t>
            </a:r>
            <a:r>
              <a:rPr lang="lv-LV" b="1" dirty="0">
                <a:solidFill>
                  <a:srgbClr val="C00000"/>
                </a:solidFill>
                <a:latin typeface="Avenir Book" charset="0"/>
                <a:ea typeface="Avenir Book" charset="0"/>
                <a:cs typeface="Avenir Book" charset="0"/>
              </a:rPr>
              <a:t>problemātika</a:t>
            </a:r>
          </a:p>
          <a:p>
            <a:pPr marL="0" marR="0" lvl="0" indent="0" defTabSz="914400" eaLnBrk="1" fontAlgn="auto" latinLnBrk="0" hangingPunct="1">
              <a:lnSpc>
                <a:spcPct val="100000"/>
              </a:lnSpc>
              <a:spcBef>
                <a:spcPts val="0"/>
              </a:spcBef>
              <a:spcAft>
                <a:spcPts val="0"/>
              </a:spcAft>
              <a:buClrTx/>
              <a:buSzTx/>
              <a:buFontTx/>
              <a:buNone/>
              <a:tabLst/>
              <a:defRPr/>
            </a:pPr>
            <a:endParaRPr lang="en-US" sz="600" b="1" dirty="0">
              <a:solidFill>
                <a:srgbClr val="C00000"/>
              </a:solidFill>
              <a:latin typeface="Avenir Book" charset="0"/>
              <a:ea typeface="Avenir Book" charset="0"/>
              <a:cs typeface="Avenir Book" charset="0"/>
            </a:endParaRPr>
          </a:p>
          <a:p>
            <a:pPr marL="0" marR="0" lvl="0" indent="0" defTabSz="914400" eaLnBrk="1" fontAlgn="auto" latinLnBrk="0" hangingPunct="1">
              <a:lnSpc>
                <a:spcPct val="100000"/>
              </a:lnSpc>
              <a:spcBef>
                <a:spcPts val="0"/>
              </a:spcBef>
              <a:spcAft>
                <a:spcPts val="0"/>
              </a:spcAft>
              <a:buClrTx/>
              <a:buSzTx/>
              <a:buFontTx/>
              <a:buNone/>
              <a:tabLst/>
              <a:defRPr/>
            </a:pPr>
            <a:r>
              <a:rPr lang="lv-LV" b="1" dirty="0">
                <a:solidFill>
                  <a:schemeClr val="bg2">
                    <a:lumMod val="75000"/>
                    <a:lumOff val="25000"/>
                  </a:schemeClr>
                </a:solidFill>
                <a:latin typeface="Avenir Book" charset="0"/>
                <a:ea typeface="Avenir Book" charset="0"/>
                <a:cs typeface="Avenir Book" charset="0"/>
              </a:rPr>
              <a:t>Rīgas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pilsētas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Vidzemes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priekšpilsētas</a:t>
            </a:r>
            <a:r>
              <a:rPr lang="en-US" b="1" dirty="0">
                <a:solidFill>
                  <a:schemeClr val="bg2">
                    <a:lumMod val="75000"/>
                    <a:lumOff val="25000"/>
                  </a:schemeClr>
                </a:solidFill>
                <a:latin typeface="Avenir Book" charset="0"/>
                <a:ea typeface="Avenir Book" charset="0"/>
                <a:cs typeface="Avenir Book" charset="0"/>
              </a:rPr>
              <a:t> 17.07.2018. </a:t>
            </a:r>
            <a:r>
              <a:rPr lang="lv-LV" b="1" dirty="0">
                <a:solidFill>
                  <a:schemeClr val="bg2">
                    <a:lumMod val="75000"/>
                    <a:lumOff val="25000"/>
                  </a:schemeClr>
                </a:solidFill>
                <a:latin typeface="Avenir Book" charset="0"/>
                <a:ea typeface="Avenir Book" charset="0"/>
                <a:cs typeface="Avenir Book" charset="0"/>
              </a:rPr>
              <a:t>nolēmums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US" b="1" dirty="0">
                <a:solidFill>
                  <a:schemeClr val="bg2">
                    <a:lumMod val="75000"/>
                    <a:lumOff val="25000"/>
                  </a:schemeClr>
                </a:solidFill>
                <a:latin typeface="Avenir Book" charset="0"/>
                <a:ea typeface="Avenir Book" charset="0"/>
                <a:cs typeface="Avenir Book" charset="0"/>
              </a:rPr>
              <a:t> Nr.C30502018</a:t>
            </a:r>
            <a:r>
              <a:rPr lang="en-US" dirty="0">
                <a:solidFill>
                  <a:schemeClr val="bg2">
                    <a:lumMod val="75000"/>
                    <a:lumOff val="25000"/>
                  </a:schemeClr>
                </a:solidFill>
                <a:latin typeface="Avenir Book" charset="0"/>
                <a:ea typeface="Avenir Book" charset="0"/>
                <a:cs typeface="Avenir Book" charset="0"/>
              </a:rPr>
              <a:t>:</a:t>
            </a:r>
          </a:p>
          <a:p>
            <a:pPr marL="0" lvl="0" indent="0">
              <a:spcBef>
                <a:spcPts val="0"/>
              </a:spcBef>
              <a:buClrTx/>
              <a:buNone/>
            </a:pPr>
            <a:r>
              <a:rPr lang="lv-LV" sz="1800" dirty="0">
                <a:solidFill>
                  <a:schemeClr val="bg2">
                    <a:lumMod val="75000"/>
                    <a:lumOff val="25000"/>
                  </a:schemeClr>
                </a:solidFill>
                <a:latin typeface="Avenir Book" charset="0"/>
                <a:ea typeface="Avenir Book" charset="0"/>
                <a:cs typeface="Avenir Book" charset="0"/>
              </a:rPr>
              <a:t>“</a:t>
            </a:r>
            <a:r>
              <a:rPr lang="lv-LV" sz="1800" i="1" dirty="0">
                <a:solidFill>
                  <a:schemeClr val="bg2">
                    <a:lumMod val="75000"/>
                    <a:lumOff val="25000"/>
                  </a:schemeClr>
                </a:solidFill>
                <a:latin typeface="Avenir Book" charset="0"/>
                <a:ea typeface="Avenir Book" charset="0"/>
                <a:cs typeface="Avenir Book" charset="0"/>
              </a:rPr>
              <a:t>Parādnieks dzīvo pāri saviem līdzekļiem, uzņemoties saistības apmērā, kas pārsniedz viņa ienākumu - no pieteikumam pievienotajiem dokumentiem, </a:t>
            </a:r>
            <a:r>
              <a:rPr lang="mr-IN" sz="1800" i="1" dirty="0">
                <a:solidFill>
                  <a:schemeClr val="bg2">
                    <a:lumMod val="75000"/>
                    <a:lumOff val="25000"/>
                  </a:schemeClr>
                </a:solidFill>
                <a:latin typeface="Avenir Book" charset="0"/>
                <a:ea typeface="Avenir Book" charset="0"/>
                <a:cs typeface="Avenir Book" charset="0"/>
              </a:rPr>
              <a:t>…</a:t>
            </a:r>
            <a:r>
              <a:rPr lang="lv-LV" sz="1800" i="1" dirty="0">
                <a:solidFill>
                  <a:schemeClr val="bg2">
                    <a:lumMod val="75000"/>
                    <a:lumOff val="25000"/>
                  </a:schemeClr>
                </a:solidFill>
                <a:latin typeface="Avenir Book" charset="0"/>
                <a:ea typeface="Avenir Book" charset="0"/>
                <a:cs typeface="Avenir Book" charset="0"/>
              </a:rPr>
              <a:t> redzams, ka parādnieks dzīvo pāri saviem līdzekļiem, izturējies bezatbildīgi, jo nav izvērtējis aizņēmumu izsniegšanas nosacījumus, un neveicot viena aizņēmuma atmaksu, jau iesaistījās citās saistībās.</a:t>
            </a:r>
            <a:r>
              <a:rPr lang="en-GB" sz="1800" i="1" dirty="0">
                <a:solidFill>
                  <a:schemeClr val="bg2">
                    <a:lumMod val="75000"/>
                    <a:lumOff val="25000"/>
                  </a:schemeClr>
                </a:solidFill>
                <a:latin typeface="Avenir Book" charset="0"/>
                <a:ea typeface="Avenir Book" charset="0"/>
                <a:cs typeface="Avenir Book" charset="0"/>
              </a:rPr>
              <a:t>”</a:t>
            </a:r>
          </a:p>
          <a:p>
            <a:pPr marL="0" lvl="0" indent="0">
              <a:spcBef>
                <a:spcPts val="0"/>
              </a:spcBef>
              <a:buClrTx/>
              <a:buNone/>
            </a:pPr>
            <a:endParaRPr lang="en-US" sz="600" i="1" dirty="0">
              <a:solidFill>
                <a:schemeClr val="bg2">
                  <a:lumMod val="75000"/>
                  <a:lumOff val="25000"/>
                </a:schemeClr>
              </a:solidFill>
              <a:latin typeface="Avenir Book" charset="0"/>
              <a:ea typeface="Avenir Book" charset="0"/>
              <a:cs typeface="Avenir Book" charset="0"/>
            </a:endParaRPr>
          </a:p>
          <a:p>
            <a:pPr marL="0" marR="0" lvl="0" indent="0" defTabSz="914400" eaLnBrk="1" fontAlgn="auto" latinLnBrk="0" hangingPunct="1">
              <a:lnSpc>
                <a:spcPct val="100000"/>
              </a:lnSpc>
              <a:spcBef>
                <a:spcPts val="0"/>
              </a:spcBef>
              <a:spcAft>
                <a:spcPts val="0"/>
              </a:spcAft>
              <a:buClrTx/>
              <a:buSzTx/>
              <a:buFontTx/>
              <a:buNone/>
              <a:tabLst/>
              <a:defRPr/>
            </a:pPr>
            <a:r>
              <a:rPr lang="lv-LV" b="1" dirty="0">
                <a:solidFill>
                  <a:schemeClr val="bg2">
                    <a:lumMod val="75000"/>
                    <a:lumOff val="25000"/>
                  </a:schemeClr>
                </a:solidFill>
                <a:latin typeface="Avenir Book" charset="0"/>
                <a:ea typeface="Avenir Book" charset="0"/>
                <a:cs typeface="Avenir Book" charset="0"/>
              </a:rPr>
              <a:t>Rīgas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rajona</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US" b="1" dirty="0">
                <a:solidFill>
                  <a:schemeClr val="bg2">
                    <a:lumMod val="75000"/>
                    <a:lumOff val="25000"/>
                  </a:schemeClr>
                </a:solidFill>
                <a:latin typeface="Avenir Book" charset="0"/>
                <a:ea typeface="Avenir Book" charset="0"/>
                <a:cs typeface="Avenir Book" charset="0"/>
              </a:rPr>
              <a:t> 10.07.2018. </a:t>
            </a:r>
            <a:r>
              <a:rPr lang="lv-LV" b="1" dirty="0">
                <a:solidFill>
                  <a:schemeClr val="bg2">
                    <a:lumMod val="75000"/>
                    <a:lumOff val="25000"/>
                  </a:schemeClr>
                </a:solidFill>
                <a:latin typeface="Avenir Book" charset="0"/>
                <a:ea typeface="Avenir Book" charset="0"/>
                <a:cs typeface="Avenir Book" charset="0"/>
              </a:rPr>
              <a:t>nolēmums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US" b="1" dirty="0">
                <a:solidFill>
                  <a:schemeClr val="bg2">
                    <a:lumMod val="75000"/>
                    <a:lumOff val="25000"/>
                  </a:schemeClr>
                </a:solidFill>
                <a:latin typeface="Avenir Book" charset="0"/>
                <a:ea typeface="Avenir Book" charset="0"/>
                <a:cs typeface="Avenir Book" charset="0"/>
              </a:rPr>
              <a:t> Nr.C3336818</a:t>
            </a:r>
            <a:r>
              <a:rPr lang="en-US" dirty="0">
                <a:solidFill>
                  <a:schemeClr val="bg2">
                    <a:lumMod val="75000"/>
                    <a:lumOff val="25000"/>
                  </a:schemeClr>
                </a:solidFill>
                <a:latin typeface="Avenir Book" charset="0"/>
                <a:ea typeface="Avenir Book" charset="0"/>
                <a:cs typeface="Avenir Book" charset="0"/>
              </a:rPr>
              <a:t>:</a:t>
            </a:r>
          </a:p>
          <a:p>
            <a:pPr marL="0" lvl="0" indent="0">
              <a:spcBef>
                <a:spcPts val="0"/>
              </a:spcBef>
              <a:buClrTx/>
              <a:buNone/>
            </a:pPr>
            <a:r>
              <a:rPr lang="lv-LV" sz="1800" i="1" dirty="0">
                <a:solidFill>
                  <a:schemeClr val="bg2">
                    <a:lumMod val="75000"/>
                    <a:lumOff val="25000"/>
                  </a:schemeClr>
                </a:solidFill>
                <a:latin typeface="Avenir Book" charset="0"/>
                <a:ea typeface="Avenir Book" charset="0"/>
                <a:cs typeface="Avenir Book" charset="0"/>
              </a:rPr>
              <a:t>“vairākkārt un sistemātiski noslēdzot aizdevuma līgumus ar vienveidīgiem noteikumiem, parādniecei nepārprotami vajadzēja apzināties, ka saņemtie aizdevumi būs jāatdod, un vajadzēja saprast sekas, kādas var iestāties saistību neizpildes rezultātā</a:t>
            </a:r>
            <a:r>
              <a:rPr lang="en-GB" sz="1800" i="1" dirty="0">
                <a:solidFill>
                  <a:schemeClr val="bg2">
                    <a:lumMod val="75000"/>
                    <a:lumOff val="25000"/>
                  </a:schemeClr>
                </a:solidFill>
                <a:latin typeface="Avenir Book" charset="0"/>
                <a:ea typeface="Avenir Book" charset="0"/>
                <a:cs typeface="Avenir Book" charset="0"/>
              </a:rPr>
              <a:t>.”</a:t>
            </a:r>
            <a:endParaRPr lang="en-US" sz="1800" i="1"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21</a:t>
            </a:fld>
            <a:endParaRPr lang="lv-LV" dirty="0"/>
          </a:p>
        </p:txBody>
      </p:sp>
    </p:spTree>
    <p:extLst>
      <p:ext uri="{BB962C8B-B14F-4D97-AF65-F5344CB8AC3E}">
        <p14:creationId xmlns:p14="http://schemas.microsoft.com/office/powerpoint/2010/main" val="2133867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Parādnieks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slēdzis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darījumus</a:t>
            </a:r>
            <a:r>
              <a:rPr lang="en-US" sz="3000" b="1" dirty="0">
                <a:solidFill>
                  <a:schemeClr val="accent1">
                    <a:lumMod val="75000"/>
                  </a:schemeClr>
                </a:solidFill>
                <a:latin typeface="Avenir Book" charset="0"/>
                <a:ea typeface="Avenir Book" charset="0"/>
                <a:cs typeface="Avenir Book" charset="0"/>
              </a:rPr>
              <a:t>, kuru </a:t>
            </a:r>
            <a:r>
              <a:rPr lang="lv-LV" sz="3000" b="1" dirty="0">
                <a:solidFill>
                  <a:schemeClr val="accent1">
                    <a:lumMod val="75000"/>
                  </a:schemeClr>
                </a:solidFill>
                <a:latin typeface="Avenir Book" charset="0"/>
                <a:ea typeface="Avenir Book" charset="0"/>
                <a:cs typeface="Avenir Book" charset="0"/>
              </a:rPr>
              <a:t>rezultātā</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kļuvis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maksātnespējīgs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vai</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nodarījis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zaudējumus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kreditoriem</a:t>
            </a:r>
            <a:endParaRPr lang="lv-LV" sz="3000" dirty="0"/>
          </a:p>
        </p:txBody>
      </p:sp>
      <p:sp>
        <p:nvSpPr>
          <p:cNvPr id="3" name="Content Placeholder 2"/>
          <p:cNvSpPr>
            <a:spLocks noGrp="1"/>
          </p:cNvSpPr>
          <p:nvPr>
            <p:ph idx="1"/>
          </p:nvPr>
        </p:nvSpPr>
        <p:spPr>
          <a:xfrm>
            <a:off x="457200" y="1600200"/>
            <a:ext cx="7620000" cy="4997152"/>
          </a:xfrm>
        </p:spPr>
        <p:txBody>
          <a:bodyPr>
            <a:normAutofit/>
          </a:bodyPr>
          <a:lstStyle/>
          <a:p>
            <a:pPr marL="114300" lvl="0" indent="0">
              <a:buNone/>
            </a:pPr>
            <a:r>
              <a:rPr lang="lv-LV" b="1" dirty="0">
                <a:solidFill>
                  <a:srgbClr val="C00000"/>
                </a:solidFill>
                <a:latin typeface="Avenir Book" charset="0"/>
                <a:ea typeface="Avenir Book" charset="0"/>
                <a:cs typeface="Avenir Book" charset="0"/>
              </a:rPr>
              <a:t>Pārmērīgu</a:t>
            </a:r>
            <a:r>
              <a:rPr lang="en-US" b="1" dirty="0">
                <a:solidFill>
                  <a:srgbClr val="C00000"/>
                </a:solidFill>
                <a:latin typeface="Avenir Book" charset="0"/>
                <a:ea typeface="Avenir Book" charset="0"/>
                <a:cs typeface="Avenir Book" charset="0"/>
              </a:rPr>
              <a:t> </a:t>
            </a:r>
            <a:r>
              <a:rPr lang="lv-LV" b="1" dirty="0">
                <a:solidFill>
                  <a:srgbClr val="C00000"/>
                </a:solidFill>
                <a:latin typeface="Avenir Book" charset="0"/>
                <a:ea typeface="Avenir Book" charset="0"/>
                <a:cs typeface="Avenir Book" charset="0"/>
              </a:rPr>
              <a:t>saistību</a:t>
            </a:r>
            <a:r>
              <a:rPr lang="en-US" b="1" dirty="0">
                <a:solidFill>
                  <a:srgbClr val="C00000"/>
                </a:solidFill>
                <a:latin typeface="Avenir Book" charset="0"/>
                <a:ea typeface="Avenir Book" charset="0"/>
                <a:cs typeface="Avenir Book" charset="0"/>
              </a:rPr>
              <a:t> </a:t>
            </a:r>
            <a:r>
              <a:rPr lang="lv-LV" b="1" dirty="0">
                <a:solidFill>
                  <a:srgbClr val="C00000"/>
                </a:solidFill>
                <a:latin typeface="Avenir Book" charset="0"/>
                <a:ea typeface="Avenir Book" charset="0"/>
                <a:cs typeface="Avenir Book" charset="0"/>
              </a:rPr>
              <a:t>problemātika</a:t>
            </a:r>
          </a:p>
          <a:p>
            <a:pPr marL="114300" lvl="0" indent="0">
              <a:buNone/>
            </a:pPr>
            <a:r>
              <a:rPr lang="en-US" sz="1800" b="1" dirty="0">
                <a:solidFill>
                  <a:schemeClr val="bg2">
                    <a:lumMod val="75000"/>
                    <a:lumOff val="25000"/>
                  </a:schemeClr>
                </a:solidFill>
                <a:latin typeface="Avenir Book" charset="0"/>
                <a:ea typeface="Avenir Book" charset="0"/>
                <a:cs typeface="Avenir Book" charset="0"/>
              </a:rPr>
              <a:t>R</a:t>
            </a:r>
            <a:r>
              <a:rPr lang="lv-LV" sz="1800" b="1" dirty="0">
                <a:solidFill>
                  <a:schemeClr val="bg2">
                    <a:lumMod val="75000"/>
                    <a:lumOff val="25000"/>
                  </a:schemeClr>
                </a:solidFill>
                <a:latin typeface="Avenir Book" charset="0"/>
                <a:ea typeface="Avenir Book" charset="0"/>
                <a:cs typeface="Avenir Book" charset="0"/>
              </a:rPr>
              <a:t>īgas pilsētas Pārdaugavas tiesas 19.09.2018. nolēmums Nr.C68244118</a:t>
            </a:r>
            <a:r>
              <a:rPr lang="lv-LV" sz="1800" dirty="0">
                <a:solidFill>
                  <a:schemeClr val="bg2">
                    <a:lumMod val="75000"/>
                    <a:lumOff val="25000"/>
                  </a:schemeClr>
                </a:solidFill>
                <a:latin typeface="Avenir Book" charset="0"/>
                <a:ea typeface="Avenir Book" charset="0"/>
                <a:cs typeface="Avenir Book" charset="0"/>
              </a:rPr>
              <a:t>:</a:t>
            </a:r>
          </a:p>
          <a:p>
            <a:pPr marL="114300" lvl="0" indent="0">
              <a:buNone/>
            </a:pPr>
            <a:r>
              <a:rPr lang="lv-LV" sz="1800" dirty="0">
                <a:latin typeface="Avenir Book" charset="0"/>
                <a:ea typeface="Avenir Book" charset="0"/>
                <a:cs typeface="Avenir Book" charset="0"/>
              </a:rPr>
              <a:t>“</a:t>
            </a:r>
            <a:r>
              <a:rPr lang="lv-LV" sz="1800" i="1" dirty="0">
                <a:latin typeface="Avenir Book" charset="0"/>
                <a:ea typeface="Avenir Book" charset="0"/>
                <a:cs typeface="Avenir Book" charset="0"/>
              </a:rPr>
              <a:t>Parādniekam, rīkojoties saprātīgi un godprātīgi, </a:t>
            </a:r>
            <a:r>
              <a:rPr lang="lv-LV" sz="1800" i="1" dirty="0">
                <a:solidFill>
                  <a:srgbClr val="C00000"/>
                </a:solidFill>
                <a:latin typeface="Avenir Book" charset="0"/>
                <a:ea typeface="Avenir Book" charset="0"/>
                <a:cs typeface="Avenir Book" charset="0"/>
              </a:rPr>
              <a:t>vajadzēja izvērtēt savu iespēju izpildīt visas uzņemtās saistības</a:t>
            </a:r>
            <a:r>
              <a:rPr lang="lv-LV" sz="1800" i="1" dirty="0">
                <a:latin typeface="Avenir Book" charset="0"/>
                <a:ea typeface="Avenir Book" charset="0"/>
                <a:cs typeface="Avenir Book" charset="0"/>
              </a:rPr>
              <a:t>, veicot aizdevumu atmaksu noteiktajos termiņos un apmēros, ievērojot savas finansiālās iespējas, esošo un pamatoti sagaidāmo līdzekļu un ienākumu apmēru. Tas apstāklis, ka Parādnieks, iespējams, vieglprātīgi šādu izvērtējumu nav veicis, nevar būt pamats tā atbrīvošanai no viņam neizdevīgām saistību neizpildes sekām</a:t>
            </a:r>
            <a:r>
              <a:rPr lang="en-GB" sz="1800" dirty="0">
                <a:latin typeface="Avenir Book" charset="0"/>
                <a:ea typeface="Avenir Book" charset="0"/>
                <a:cs typeface="Avenir Book" charset="0"/>
              </a:rPr>
              <a:t>.”</a:t>
            </a:r>
          </a:p>
          <a:p>
            <a:pPr marL="114300" lvl="0" indent="0">
              <a:buNone/>
            </a:pPr>
            <a:endParaRPr lang="en-GB" sz="1000" dirty="0">
              <a:latin typeface="Avenir Book" charset="0"/>
              <a:ea typeface="Avenir Book" charset="0"/>
              <a:cs typeface="Avenir Book" charset="0"/>
            </a:endParaRPr>
          </a:p>
          <a:p>
            <a:pPr marL="114300" lvl="0" indent="0">
              <a:buNone/>
            </a:pPr>
            <a:r>
              <a:rPr lang="lv-LV" sz="2000" b="1" dirty="0">
                <a:solidFill>
                  <a:schemeClr val="bg2">
                    <a:lumMod val="75000"/>
                    <a:lumOff val="25000"/>
                  </a:schemeClr>
                </a:solidFill>
                <a:latin typeface="Avenir Book" charset="0"/>
                <a:ea typeface="Avenir Book" charset="0"/>
                <a:cs typeface="Avenir Book" charset="0"/>
              </a:rPr>
              <a:t>Rīgas</a:t>
            </a:r>
            <a:r>
              <a:rPr lang="en-GB" sz="2000" b="1" dirty="0">
                <a:solidFill>
                  <a:schemeClr val="bg2">
                    <a:lumMod val="75000"/>
                    <a:lumOff val="25000"/>
                  </a:schemeClr>
                </a:solidFill>
                <a:latin typeface="Avenir Book" charset="0"/>
                <a:ea typeface="Avenir Book" charset="0"/>
                <a:cs typeface="Avenir Book" charset="0"/>
              </a:rPr>
              <a:t> </a:t>
            </a:r>
            <a:r>
              <a:rPr lang="lv-LV" sz="2000" b="1" dirty="0">
                <a:solidFill>
                  <a:schemeClr val="bg2">
                    <a:lumMod val="75000"/>
                    <a:lumOff val="25000"/>
                  </a:schemeClr>
                </a:solidFill>
                <a:latin typeface="Avenir Book" charset="0"/>
                <a:ea typeface="Avenir Book" charset="0"/>
                <a:cs typeface="Avenir Book" charset="0"/>
              </a:rPr>
              <a:t>rajona</a:t>
            </a:r>
            <a:r>
              <a:rPr lang="en-GB" sz="2000" b="1" dirty="0">
                <a:solidFill>
                  <a:schemeClr val="bg2">
                    <a:lumMod val="75000"/>
                    <a:lumOff val="25000"/>
                  </a:schemeClr>
                </a:solidFill>
                <a:latin typeface="Avenir Book" charset="0"/>
                <a:ea typeface="Avenir Book" charset="0"/>
                <a:cs typeface="Avenir Book" charset="0"/>
              </a:rPr>
              <a:t> </a:t>
            </a:r>
            <a:r>
              <a:rPr lang="lv-LV" sz="2000" b="1" dirty="0">
                <a:solidFill>
                  <a:schemeClr val="bg2">
                    <a:lumMod val="75000"/>
                    <a:lumOff val="25000"/>
                  </a:schemeClr>
                </a:solidFill>
                <a:latin typeface="Avenir Book" charset="0"/>
                <a:ea typeface="Avenir Book" charset="0"/>
                <a:cs typeface="Avenir Book" charset="0"/>
              </a:rPr>
              <a:t>tiesas</a:t>
            </a:r>
            <a:r>
              <a:rPr lang="en-GB" sz="2000" b="1" dirty="0">
                <a:solidFill>
                  <a:schemeClr val="bg2">
                    <a:lumMod val="75000"/>
                    <a:lumOff val="25000"/>
                  </a:schemeClr>
                </a:solidFill>
                <a:latin typeface="Avenir Book" charset="0"/>
                <a:ea typeface="Avenir Book" charset="0"/>
                <a:cs typeface="Avenir Book" charset="0"/>
              </a:rPr>
              <a:t> </a:t>
            </a:r>
            <a:r>
              <a:rPr lang="en-US" sz="2000" b="1" dirty="0">
                <a:solidFill>
                  <a:schemeClr val="bg2">
                    <a:lumMod val="75000"/>
                    <a:lumOff val="25000"/>
                  </a:schemeClr>
                </a:solidFill>
                <a:latin typeface="Avenir Book" charset="0"/>
                <a:ea typeface="Avenir Book" charset="0"/>
                <a:cs typeface="Avenir Book" charset="0"/>
              </a:rPr>
              <a:t>10.07.2018. </a:t>
            </a:r>
            <a:r>
              <a:rPr lang="lv-LV" sz="2000" b="1" dirty="0">
                <a:solidFill>
                  <a:schemeClr val="bg2">
                    <a:lumMod val="75000"/>
                    <a:lumOff val="25000"/>
                  </a:schemeClr>
                </a:solidFill>
                <a:latin typeface="Avenir Book" charset="0"/>
                <a:ea typeface="Avenir Book" charset="0"/>
                <a:cs typeface="Avenir Book" charset="0"/>
              </a:rPr>
              <a:t>nolēmums</a:t>
            </a:r>
            <a:r>
              <a:rPr lang="en-US" sz="2000" b="1" dirty="0">
                <a:solidFill>
                  <a:schemeClr val="bg2">
                    <a:lumMod val="75000"/>
                    <a:lumOff val="25000"/>
                  </a:schemeClr>
                </a:solidFill>
                <a:latin typeface="Avenir Book" charset="0"/>
                <a:ea typeface="Avenir Book" charset="0"/>
                <a:cs typeface="Avenir Book" charset="0"/>
              </a:rPr>
              <a:t> </a:t>
            </a:r>
            <a:r>
              <a:rPr lang="lv-LV" sz="2000" b="1" dirty="0">
                <a:solidFill>
                  <a:schemeClr val="bg2">
                    <a:lumMod val="75000"/>
                    <a:lumOff val="25000"/>
                  </a:schemeClr>
                </a:solidFill>
                <a:latin typeface="Avenir Book" charset="0"/>
                <a:ea typeface="Avenir Book" charset="0"/>
                <a:cs typeface="Avenir Book" charset="0"/>
              </a:rPr>
              <a:t>lietā</a:t>
            </a:r>
            <a:r>
              <a:rPr lang="en-US" sz="2000" b="1" dirty="0">
                <a:solidFill>
                  <a:schemeClr val="bg2">
                    <a:lumMod val="75000"/>
                    <a:lumOff val="25000"/>
                  </a:schemeClr>
                </a:solidFill>
                <a:latin typeface="Avenir Book" charset="0"/>
                <a:ea typeface="Avenir Book" charset="0"/>
                <a:cs typeface="Avenir Book" charset="0"/>
              </a:rPr>
              <a:t> Nr.C3336818:</a:t>
            </a:r>
            <a:endParaRPr lang="en-GB" sz="2000" b="1" dirty="0">
              <a:solidFill>
                <a:schemeClr val="bg2">
                  <a:lumMod val="75000"/>
                  <a:lumOff val="25000"/>
                </a:schemeClr>
              </a:solidFill>
              <a:latin typeface="Avenir Book" charset="0"/>
              <a:ea typeface="Avenir Book" charset="0"/>
              <a:cs typeface="Avenir Book" charset="0"/>
            </a:endParaRPr>
          </a:p>
          <a:p>
            <a:pPr marL="114300" lvl="0" indent="0">
              <a:buNone/>
            </a:pPr>
            <a:r>
              <a:rPr lang="lv-LV" sz="1800" dirty="0">
                <a:solidFill>
                  <a:srgbClr val="C00000"/>
                </a:solidFill>
                <a:latin typeface="Avenir Book" charset="0"/>
                <a:ea typeface="Avenir Book" charset="0"/>
                <a:cs typeface="Avenir Book" charset="0"/>
              </a:rPr>
              <a:t>“</a:t>
            </a:r>
            <a:r>
              <a:rPr lang="lv-LV" sz="1800" i="1" dirty="0">
                <a:solidFill>
                  <a:srgbClr val="C00000"/>
                </a:solidFill>
                <a:latin typeface="Avenir Book" charset="0"/>
                <a:ea typeface="Avenir Book" charset="0"/>
                <a:cs typeface="Avenir Book" charset="0"/>
              </a:rPr>
              <a:t>Kreditora nolaidība, nepietiekami pārbaudot aizņēmēja spēju atmaksāt aizņēmumu, neatbrīvo pašu aizņēmēju no atbildības un pienākuma izvērtēt savas saistību izpildes spējas un atmaksāt aizņēmumu</a:t>
            </a:r>
            <a:r>
              <a:rPr lang="en-GB" sz="1800" i="1" dirty="0">
                <a:solidFill>
                  <a:srgbClr val="C00000"/>
                </a:solidFill>
                <a:latin typeface="Avenir Book" charset="0"/>
                <a:ea typeface="Avenir Book" charset="0"/>
                <a:cs typeface="Avenir Book" charset="0"/>
              </a:rPr>
              <a:t>.”</a:t>
            </a:r>
            <a:endParaRPr lang="en-US" sz="1800" b="1" i="1" dirty="0">
              <a:solidFill>
                <a:srgbClr val="C00000"/>
              </a:solidFill>
              <a:latin typeface="Avenir Book" charset="0"/>
              <a:ea typeface="Avenir Book" charset="0"/>
              <a:cs typeface="Avenir Book" charset="0"/>
            </a:endParaRPr>
          </a:p>
          <a:p>
            <a:endParaRPr lang="en-US" dirty="0"/>
          </a:p>
        </p:txBody>
      </p:sp>
      <p:sp>
        <p:nvSpPr>
          <p:cNvPr id="4" name="Slide Number Placeholder 3"/>
          <p:cNvSpPr>
            <a:spLocks noGrp="1"/>
          </p:cNvSpPr>
          <p:nvPr>
            <p:ph type="sldNum" sz="quarter" idx="12"/>
          </p:nvPr>
        </p:nvSpPr>
        <p:spPr/>
        <p:txBody>
          <a:bodyPr/>
          <a:lstStyle/>
          <a:p>
            <a:fld id="{2C1D690A-425C-4876-A1A0-CE569C29AB97}" type="slidenum">
              <a:rPr lang="lv-LV" smtClean="0"/>
              <a:t>22</a:t>
            </a:fld>
            <a:endParaRPr lang="lv-LV" dirty="0"/>
          </a:p>
        </p:txBody>
      </p:sp>
    </p:spTree>
    <p:extLst>
      <p:ext uri="{BB962C8B-B14F-4D97-AF65-F5344CB8AC3E}">
        <p14:creationId xmlns:p14="http://schemas.microsoft.com/office/powerpoint/2010/main" val="134946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Apzināti</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nepatiesas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informācijas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sniegšana</a:t>
            </a:r>
          </a:p>
        </p:txBody>
      </p:sp>
      <p:sp>
        <p:nvSpPr>
          <p:cNvPr id="3" name="Content Placeholder 2"/>
          <p:cNvSpPr>
            <a:spLocks noGrp="1"/>
          </p:cNvSpPr>
          <p:nvPr>
            <p:ph idx="1"/>
          </p:nvPr>
        </p:nvSpPr>
        <p:spPr/>
        <p:txBody>
          <a:bodyPr/>
          <a:lstStyle/>
          <a:p>
            <a:pPr marL="490538" indent="-376238">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Nepatiesas informācijas sniegšana kreditoriem, slēdzot darījumus (</a:t>
            </a:r>
            <a:r>
              <a:rPr lang="en-GB" dirty="0">
                <a:solidFill>
                  <a:schemeClr val="bg2">
                    <a:lumMod val="75000"/>
                    <a:lumOff val="25000"/>
                  </a:schemeClr>
                </a:solidFill>
                <a:latin typeface="Avenir Book" charset="0"/>
                <a:ea typeface="Avenir Book" charset="0"/>
                <a:cs typeface="Avenir Book" charset="0"/>
              </a:rPr>
              <a:t>C07063317, C30548917, C71156718);</a:t>
            </a:r>
          </a:p>
          <a:p>
            <a:pPr marL="490538" indent="-376238">
              <a:buClr>
                <a:schemeClr val="bg2">
                  <a:lumMod val="75000"/>
                  <a:lumOff val="25000"/>
                </a:schemeClr>
              </a:buClr>
              <a:buFont typeface="Wingdings" charset="2"/>
              <a:buChar char="Ø"/>
            </a:pPr>
            <a:endParaRPr lang="lv-LV" sz="1000" dirty="0">
              <a:solidFill>
                <a:schemeClr val="bg2">
                  <a:lumMod val="75000"/>
                  <a:lumOff val="25000"/>
                </a:schemeClr>
              </a:solidFill>
              <a:latin typeface="Avenir Book" charset="0"/>
              <a:ea typeface="Avenir Book" charset="0"/>
              <a:cs typeface="Avenir Book" charset="0"/>
            </a:endParaRPr>
          </a:p>
          <a:p>
            <a:pPr marL="490538" indent="-376238">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Parādnieks nesadarbojas ar maksātnespējas procesa administratoru, piemēram, nesniedz administratora pieprasītās ziņas</a:t>
            </a:r>
            <a:r>
              <a:rPr lang="en-GB" dirty="0">
                <a:solidFill>
                  <a:schemeClr val="bg2">
                    <a:lumMod val="75000"/>
                    <a:lumOff val="25000"/>
                  </a:schemeClr>
                </a:solidFill>
                <a:latin typeface="Avenir Book" charset="0"/>
                <a:ea typeface="Avenir Book" charset="0"/>
                <a:cs typeface="Avenir Book" charset="0"/>
              </a:rPr>
              <a:t> (C28358611, C21019118, C32319013);</a:t>
            </a:r>
          </a:p>
          <a:p>
            <a:pPr marL="490538" indent="-376238">
              <a:buClr>
                <a:schemeClr val="bg2">
                  <a:lumMod val="75000"/>
                  <a:lumOff val="25000"/>
                </a:schemeClr>
              </a:buClr>
              <a:buFont typeface="Wingdings" charset="2"/>
              <a:buChar char="Ø"/>
            </a:pPr>
            <a:endParaRPr lang="en-GB" sz="1000" dirty="0">
              <a:solidFill>
                <a:schemeClr val="bg2">
                  <a:lumMod val="75000"/>
                  <a:lumOff val="25000"/>
                </a:schemeClr>
              </a:solidFill>
              <a:latin typeface="Avenir Book" charset="0"/>
              <a:ea typeface="Avenir Book" charset="0"/>
              <a:cs typeface="Avenir Book" charset="0"/>
            </a:endParaRPr>
          </a:p>
          <a:p>
            <a:pPr marL="490538" indent="-376238">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Nepatiesas vai nepilnīgas informācijas sniegšana maksātnespējas procesa pieteikumā (C21038317). </a:t>
            </a:r>
            <a:endParaRPr lang="en-US"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23</a:t>
            </a:fld>
            <a:endParaRPr lang="lv-LV" dirty="0"/>
          </a:p>
        </p:txBody>
      </p:sp>
    </p:spTree>
    <p:extLst>
      <p:ext uri="{BB962C8B-B14F-4D97-AF65-F5344CB8AC3E}">
        <p14:creationId xmlns:p14="http://schemas.microsoft.com/office/powerpoint/2010/main" val="676667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Apzināti</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nepatiesas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informācijas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sniegšana</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kreditoriem</a:t>
            </a:r>
            <a:endParaRPr lang="lv-LV" sz="3000" dirty="0">
              <a:latin typeface="Avenir Book" charset="0"/>
              <a:ea typeface="Avenir Book" charset="0"/>
              <a:cs typeface="Avenir Book" charset="0"/>
            </a:endParaRPr>
          </a:p>
        </p:txBody>
      </p:sp>
      <p:sp>
        <p:nvSpPr>
          <p:cNvPr id="3" name="Content Placeholder 2"/>
          <p:cNvSpPr>
            <a:spLocks noGrp="1"/>
          </p:cNvSpPr>
          <p:nvPr>
            <p:ph idx="1"/>
          </p:nvPr>
        </p:nvSpPr>
        <p:spPr>
          <a:xfrm>
            <a:off x="457200" y="1417638"/>
            <a:ext cx="7620000" cy="5251722"/>
          </a:xfrm>
        </p:spPr>
        <p:txBody>
          <a:bodyPr>
            <a:normAutofit fontScale="92500" lnSpcReduction="10000"/>
          </a:bodyPr>
          <a:lstStyle/>
          <a:p>
            <a:pPr marL="0" indent="0">
              <a:spcBef>
                <a:spcPts val="0"/>
              </a:spcBef>
              <a:buClrTx/>
              <a:buNone/>
              <a:defRPr/>
            </a:pPr>
            <a:r>
              <a:rPr lang="lv-LV" b="1" dirty="0">
                <a:solidFill>
                  <a:schemeClr val="bg2">
                    <a:lumMod val="75000"/>
                    <a:lumOff val="25000"/>
                  </a:schemeClr>
                </a:solidFill>
                <a:latin typeface="Avenir Book" charset="0"/>
                <a:ea typeface="Avenir Book" charset="0"/>
                <a:cs typeface="Avenir Book" charset="0"/>
              </a:rPr>
              <a:t>Zemgales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rajona</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GB" b="1" dirty="0">
                <a:solidFill>
                  <a:schemeClr val="bg2">
                    <a:lumMod val="75000"/>
                    <a:lumOff val="25000"/>
                  </a:schemeClr>
                </a:solidFill>
                <a:latin typeface="Avenir Book" charset="0"/>
                <a:ea typeface="Avenir Book" charset="0"/>
                <a:cs typeface="Avenir Book" charset="0"/>
              </a:rPr>
              <a:t> 2018.gada 5.septembra </a:t>
            </a:r>
            <a:r>
              <a:rPr lang="lv-LV" b="1" dirty="0">
                <a:solidFill>
                  <a:schemeClr val="bg2">
                    <a:lumMod val="75000"/>
                    <a:lumOff val="25000"/>
                  </a:schemeClr>
                </a:solidFill>
                <a:latin typeface="Avenir Book" charset="0"/>
                <a:ea typeface="Avenir Book" charset="0"/>
                <a:cs typeface="Avenir Book" charset="0"/>
              </a:rPr>
              <a:t>nolēmums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GB" b="1" dirty="0">
                <a:solidFill>
                  <a:schemeClr val="bg2">
                    <a:lumMod val="75000"/>
                    <a:lumOff val="25000"/>
                  </a:schemeClr>
                </a:solidFill>
                <a:latin typeface="Avenir Book" charset="0"/>
                <a:ea typeface="Avenir Book" charset="0"/>
                <a:cs typeface="Avenir Book" charset="0"/>
              </a:rPr>
              <a:t> Nr. C07063317:</a:t>
            </a:r>
            <a:endParaRPr lang="lv-LV" b="1" dirty="0">
              <a:solidFill>
                <a:schemeClr val="bg2">
                  <a:lumMod val="75000"/>
                  <a:lumOff val="25000"/>
                </a:schemeClr>
              </a:solidFill>
              <a:latin typeface="Avenir Book" charset="0"/>
              <a:ea typeface="Avenir Book" charset="0"/>
              <a:cs typeface="Avenir Book" charset="0"/>
            </a:endParaRPr>
          </a:p>
          <a:p>
            <a:pPr marL="0" indent="0">
              <a:spcBef>
                <a:spcPts val="0"/>
              </a:spcBef>
              <a:buClrTx/>
              <a:buNone/>
              <a:defRPr/>
            </a:pPr>
            <a:r>
              <a:rPr lang="lv-LV" dirty="0">
                <a:solidFill>
                  <a:schemeClr val="bg2">
                    <a:lumMod val="75000"/>
                    <a:lumOff val="25000"/>
                  </a:schemeClr>
                </a:solidFill>
                <a:latin typeface="Avenir Book" charset="0"/>
                <a:ea typeface="Avenir Book" charset="0"/>
                <a:cs typeface="Avenir Book" charset="0"/>
              </a:rPr>
              <a:t>Sniegta nepatiesa informācija par parādniekam esošajām saistībām un apgādājamiem, kā arī aizdevuma izsniegšanas mērķi, tā panākot, ka tiek noslēgts aizdevuma līgums, kaut gan parādniekam jau ir citas parādsaistības (parādnieks divu gadu laikā pirms maksātnespējas pasludināšanas ir uzņēmies 13 saistības).</a:t>
            </a:r>
          </a:p>
          <a:p>
            <a:pPr marL="0" indent="0">
              <a:spcBef>
                <a:spcPts val="0"/>
              </a:spcBef>
              <a:buClrTx/>
              <a:buNone/>
              <a:defRPr/>
            </a:pPr>
            <a:endParaRPr lang="lv-LV" sz="1100" dirty="0">
              <a:solidFill>
                <a:schemeClr val="bg2">
                  <a:lumMod val="75000"/>
                  <a:lumOff val="25000"/>
                </a:schemeClr>
              </a:solidFill>
              <a:latin typeface="Avenir Book" charset="0"/>
              <a:ea typeface="Avenir Book" charset="0"/>
              <a:cs typeface="Avenir Book" charset="0"/>
            </a:endParaRPr>
          </a:p>
          <a:p>
            <a:pPr marL="0" indent="0">
              <a:spcBef>
                <a:spcPts val="0"/>
              </a:spcBef>
              <a:buClrTx/>
              <a:buNone/>
              <a:defRPr/>
            </a:pPr>
            <a:r>
              <a:rPr lang="lv-LV" b="1" dirty="0">
                <a:solidFill>
                  <a:schemeClr val="bg2">
                    <a:lumMod val="75000"/>
                    <a:lumOff val="25000"/>
                  </a:schemeClr>
                </a:solidFill>
                <a:latin typeface="Avenir Book" charset="0"/>
                <a:ea typeface="Avenir Book" charset="0"/>
                <a:cs typeface="Avenir Book" charset="0"/>
              </a:rPr>
              <a:t>Rīgas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pilsētas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Pārdaugavas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GB" b="1" dirty="0">
                <a:solidFill>
                  <a:schemeClr val="bg2">
                    <a:lumMod val="75000"/>
                    <a:lumOff val="25000"/>
                  </a:schemeClr>
                </a:solidFill>
                <a:latin typeface="Avenir Book" charset="0"/>
                <a:ea typeface="Avenir Book" charset="0"/>
                <a:cs typeface="Avenir Book" charset="0"/>
              </a:rPr>
              <a:t> 2018.gada 22.jūnija </a:t>
            </a:r>
            <a:r>
              <a:rPr lang="lv-LV" b="1" dirty="0">
                <a:solidFill>
                  <a:schemeClr val="bg2">
                    <a:lumMod val="75000"/>
                    <a:lumOff val="25000"/>
                  </a:schemeClr>
                </a:solidFill>
                <a:latin typeface="Avenir Book" charset="0"/>
                <a:ea typeface="Avenir Book" charset="0"/>
                <a:cs typeface="Avenir Book" charset="0"/>
              </a:rPr>
              <a:t>nolēmums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GB" b="1" dirty="0">
                <a:solidFill>
                  <a:schemeClr val="bg2">
                    <a:lumMod val="75000"/>
                    <a:lumOff val="25000"/>
                  </a:schemeClr>
                </a:solidFill>
                <a:latin typeface="Avenir Book" charset="0"/>
                <a:ea typeface="Avenir Book" charset="0"/>
                <a:cs typeface="Avenir Book" charset="0"/>
              </a:rPr>
              <a:t> Nr. C-2709-18:</a:t>
            </a:r>
            <a:endParaRPr lang="en-US" b="1" dirty="0">
              <a:solidFill>
                <a:schemeClr val="bg2">
                  <a:lumMod val="75000"/>
                  <a:lumOff val="25000"/>
                </a:schemeClr>
              </a:solidFill>
              <a:latin typeface="Avenir Book" charset="0"/>
              <a:ea typeface="Avenir Book" charset="0"/>
              <a:cs typeface="Avenir Book" charset="0"/>
            </a:endParaRPr>
          </a:p>
          <a:p>
            <a:pPr marL="0" indent="0">
              <a:spcBef>
                <a:spcPts val="0"/>
              </a:spcBef>
              <a:buClrTx/>
              <a:buNone/>
              <a:defRPr/>
            </a:pPr>
            <a:r>
              <a:rPr lang="lv-LV" dirty="0">
                <a:solidFill>
                  <a:schemeClr val="bg2">
                    <a:lumMod val="75000"/>
                    <a:lumOff val="25000"/>
                  </a:schemeClr>
                </a:solidFill>
                <a:latin typeface="Avenir Book" charset="0"/>
                <a:ea typeface="Avenir Book" charset="0"/>
                <a:cs typeface="Avenir Book" charset="0"/>
              </a:rPr>
              <a:t>Parādnieks triju gadu laikā pirms parādnieka maksātnespējas procesa pasludināšanas ir sistemātiski uzņēmies jaunas saistības, nenokārtojot iepriekš nodibinātās. Piesakoties aizdevumiem, parādnieks, piemēram, vienam no kreditoriem, ir norādījis, ka ikmēneša izdevumi saistību atmaksai ir 0, kaut arī  parādniekam jau bija nodibinātas saistības ar citiem aizdevējiem, līdz ar to, ikmēneša izdevumi nevarēja būt parādnieka norādītajā apmērā.</a:t>
            </a:r>
            <a:endParaRPr lang="en-US"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24</a:t>
            </a:fld>
            <a:endParaRPr lang="lv-LV" dirty="0"/>
          </a:p>
        </p:txBody>
      </p:sp>
    </p:spTree>
    <p:extLst>
      <p:ext uri="{BB962C8B-B14F-4D97-AF65-F5344CB8AC3E}">
        <p14:creationId xmlns:p14="http://schemas.microsoft.com/office/powerpoint/2010/main" val="2099535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Apzināti</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nepatiesas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informācijas</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sniegšana</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administratoram</a:t>
            </a:r>
            <a:endParaRPr lang="lv-LV" sz="3000" dirty="0"/>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lv-LV" b="1" dirty="0">
                <a:solidFill>
                  <a:schemeClr val="bg2">
                    <a:lumMod val="75000"/>
                    <a:lumOff val="25000"/>
                  </a:schemeClr>
                </a:solidFill>
                <a:latin typeface="Avenir Book" charset="0"/>
                <a:ea typeface="Avenir Book" charset="0"/>
                <a:cs typeface="Avenir Book" charset="0"/>
              </a:rPr>
              <a:t>Rīgas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pilsētas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Ziemeļu</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rajona</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US" b="1" dirty="0">
                <a:solidFill>
                  <a:schemeClr val="bg2">
                    <a:lumMod val="75000"/>
                    <a:lumOff val="25000"/>
                  </a:schemeClr>
                </a:solidFill>
                <a:latin typeface="Avenir Book" charset="0"/>
                <a:ea typeface="Avenir Book" charset="0"/>
                <a:cs typeface="Avenir Book" charset="0"/>
              </a:rPr>
              <a:t> 2014.gada 19.novembra </a:t>
            </a:r>
            <a:r>
              <a:rPr lang="lv-LV" b="1" dirty="0">
                <a:solidFill>
                  <a:schemeClr val="bg2">
                    <a:lumMod val="75000"/>
                    <a:lumOff val="25000"/>
                  </a:schemeClr>
                </a:solidFill>
                <a:latin typeface="Avenir Book" charset="0"/>
                <a:ea typeface="Avenir Book" charset="0"/>
                <a:cs typeface="Avenir Book" charset="0"/>
              </a:rPr>
              <a:t>nolēmums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US" b="1" dirty="0">
                <a:solidFill>
                  <a:schemeClr val="bg2">
                    <a:lumMod val="75000"/>
                    <a:lumOff val="25000"/>
                  </a:schemeClr>
                </a:solidFill>
                <a:latin typeface="Avenir Book" charset="0"/>
                <a:ea typeface="Avenir Book" charset="0"/>
                <a:cs typeface="Avenir Book" charset="0"/>
              </a:rPr>
              <a:t> Nr.C32319013</a:t>
            </a:r>
            <a:r>
              <a:rPr lang="en-US" dirty="0">
                <a:solidFill>
                  <a:schemeClr val="bg2">
                    <a:lumMod val="75000"/>
                    <a:lumOff val="25000"/>
                  </a:schemeClr>
                </a:solidFill>
                <a:latin typeface="Avenir Book" charset="0"/>
                <a:ea typeface="Avenir Book" charset="0"/>
                <a:cs typeface="Avenir Book"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lang="en-US" sz="1200" dirty="0">
              <a:solidFill>
                <a:schemeClr val="bg2">
                  <a:lumMod val="75000"/>
                  <a:lumOff val="25000"/>
                </a:schemeClr>
              </a:solidFill>
              <a:latin typeface="Avenir Book" charset="0"/>
              <a:ea typeface="Avenir Book" charset="0"/>
              <a:cs typeface="Avenir Book" charset="0"/>
            </a:endParaRPr>
          </a:p>
          <a:p>
            <a:pPr marL="0" lvl="0" indent="0">
              <a:spcBef>
                <a:spcPts val="0"/>
              </a:spcBef>
              <a:buClrTx/>
              <a:buNone/>
            </a:pPr>
            <a:r>
              <a:rPr lang="lv-LV" dirty="0">
                <a:solidFill>
                  <a:schemeClr val="bg2">
                    <a:lumMod val="75000"/>
                    <a:lumOff val="25000"/>
                  </a:schemeClr>
                </a:solidFill>
                <a:latin typeface="Avenir Book" charset="0"/>
                <a:ea typeface="Avenir Book" charset="0"/>
                <a:cs typeface="Avenir Book" charset="0"/>
              </a:rPr>
              <a:t>“</a:t>
            </a:r>
            <a:r>
              <a:rPr lang="lv-LV" i="1" dirty="0">
                <a:solidFill>
                  <a:schemeClr val="bg2">
                    <a:lumMod val="75000"/>
                    <a:lumOff val="25000"/>
                  </a:schemeClr>
                </a:solidFill>
                <a:latin typeface="Avenir Book" charset="0"/>
                <a:ea typeface="Avenir Book" charset="0"/>
                <a:cs typeface="Avenir Book" charset="0"/>
              </a:rPr>
              <a:t>Maksātnespējas likuma 153.panta 2.punktā noteiktais, ka saistību dzēšanas procedūru nepiemēro vai to pārtrauc, ja parādnieks ir sniedzis apzināti nepatiesu informāciju par savu mantisko stāvokli un slēpis savus patiesos ienākumus, </a:t>
            </a:r>
            <a:r>
              <a:rPr lang="lv-LV" i="1" dirty="0">
                <a:solidFill>
                  <a:srgbClr val="C00000"/>
                </a:solidFill>
                <a:latin typeface="Avenir Book" charset="0"/>
                <a:ea typeface="Avenir Book" charset="0"/>
                <a:cs typeface="Avenir Book" charset="0"/>
              </a:rPr>
              <a:t>ir tulkojams plašāk un ietver sevī arī patiesas un pilnas informācijas par savu mantu vai ienākumiem nesniegšanu administratoram</a:t>
            </a:r>
            <a:r>
              <a:rPr lang="lv-LV" dirty="0">
                <a:solidFill>
                  <a:schemeClr val="bg2">
                    <a:lumMod val="75000"/>
                    <a:lumOff val="25000"/>
                  </a:schemeClr>
                </a:solidFill>
                <a:latin typeface="Avenir Book" charset="0"/>
                <a:ea typeface="Avenir Book" charset="0"/>
                <a:cs typeface="Avenir Book" charset="0"/>
              </a:rPr>
              <a:t>”</a:t>
            </a:r>
            <a:r>
              <a:rPr lang="en-GB" dirty="0">
                <a:solidFill>
                  <a:schemeClr val="bg2">
                    <a:lumMod val="75000"/>
                    <a:lumOff val="25000"/>
                  </a:schemeClr>
                </a:solidFill>
                <a:latin typeface="Avenir Book" charset="0"/>
                <a:ea typeface="Avenir Book" charset="0"/>
                <a:cs typeface="Avenir Book" charset="0"/>
              </a:rPr>
              <a:t>.</a:t>
            </a:r>
            <a:endParaRPr lang="en-US"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25</a:t>
            </a:fld>
            <a:endParaRPr lang="lv-LV" dirty="0"/>
          </a:p>
        </p:txBody>
      </p:sp>
    </p:spTree>
    <p:extLst>
      <p:ext uri="{BB962C8B-B14F-4D97-AF65-F5344CB8AC3E}">
        <p14:creationId xmlns:p14="http://schemas.microsoft.com/office/powerpoint/2010/main" val="16425305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Pienākumu</a:t>
            </a:r>
            <a:r>
              <a:rPr lang="en-US" sz="3000" b="1" dirty="0">
                <a:solidFill>
                  <a:schemeClr val="accent1">
                    <a:lumMod val="75000"/>
                  </a:schemeClr>
                </a:solidFill>
                <a:latin typeface="Avenir Book" charset="0"/>
                <a:ea typeface="Avenir Book" charset="0"/>
                <a:cs typeface="Avenir Book" charset="0"/>
              </a:rPr>
              <a:t> </a:t>
            </a:r>
            <a:r>
              <a:rPr lang="lv-LV" sz="3000" b="1" dirty="0">
                <a:solidFill>
                  <a:schemeClr val="accent1">
                    <a:lumMod val="75000"/>
                  </a:schemeClr>
                </a:solidFill>
                <a:latin typeface="Avenir Book" charset="0"/>
                <a:ea typeface="Avenir Book" charset="0"/>
                <a:cs typeface="Avenir Book" charset="0"/>
              </a:rPr>
              <a:t>nepildīšana</a:t>
            </a:r>
            <a:endParaRPr lang="lv-LV" sz="3000" dirty="0">
              <a:latin typeface="Avenir Book" charset="0"/>
              <a:ea typeface="Avenir Book" charset="0"/>
              <a:cs typeface="Avenir Book" charset="0"/>
            </a:endParaRPr>
          </a:p>
        </p:txBody>
      </p:sp>
      <p:sp>
        <p:nvSpPr>
          <p:cNvPr id="3" name="Content Placeholder 2"/>
          <p:cNvSpPr>
            <a:spLocks noGrp="1"/>
          </p:cNvSpPr>
          <p:nvPr>
            <p:ph idx="1"/>
          </p:nvPr>
        </p:nvSpPr>
        <p:spPr>
          <a:xfrm>
            <a:off x="457200" y="1417638"/>
            <a:ext cx="7620000" cy="5251722"/>
          </a:xfrm>
        </p:spPr>
        <p:txBody>
          <a:bodyPr>
            <a:normAutofit/>
          </a:bodyPr>
          <a:lstStyle/>
          <a:p>
            <a:pPr marL="114300" indent="0">
              <a:buNone/>
            </a:pPr>
            <a:r>
              <a:rPr lang="lv-LV" b="1" dirty="0">
                <a:solidFill>
                  <a:schemeClr val="bg2">
                    <a:lumMod val="75000"/>
                    <a:lumOff val="25000"/>
                  </a:schemeClr>
                </a:solidFill>
                <a:latin typeface="Avenir Book" charset="0"/>
                <a:ea typeface="Avenir Book" charset="0"/>
                <a:cs typeface="Avenir Book" charset="0"/>
              </a:rPr>
              <a:t>Tukuma</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rajona</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GB" b="1" dirty="0">
                <a:solidFill>
                  <a:schemeClr val="bg2">
                    <a:lumMod val="75000"/>
                    <a:lumOff val="25000"/>
                  </a:schemeClr>
                </a:solidFill>
                <a:latin typeface="Avenir Book" charset="0"/>
                <a:ea typeface="Avenir Book" charset="0"/>
                <a:cs typeface="Avenir Book" charset="0"/>
              </a:rPr>
              <a:t> 2015.gada 12.augusta </a:t>
            </a:r>
            <a:r>
              <a:rPr lang="lv-LV" b="1" dirty="0">
                <a:solidFill>
                  <a:schemeClr val="bg2">
                    <a:lumMod val="75000"/>
                    <a:lumOff val="25000"/>
                  </a:schemeClr>
                </a:solidFill>
                <a:latin typeface="Avenir Book" charset="0"/>
                <a:ea typeface="Avenir Book" charset="0"/>
                <a:cs typeface="Avenir Book" charset="0"/>
              </a:rPr>
              <a:t>nolēmums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GB" b="1" dirty="0">
                <a:solidFill>
                  <a:schemeClr val="bg2">
                    <a:lumMod val="75000"/>
                    <a:lumOff val="25000"/>
                  </a:schemeClr>
                </a:solidFill>
                <a:latin typeface="Avenir Book" charset="0"/>
                <a:ea typeface="Avenir Book" charset="0"/>
                <a:cs typeface="Avenir Book" charset="0"/>
              </a:rPr>
              <a:t> Nr. C37093414:</a:t>
            </a:r>
            <a:endParaRPr lang="lv-LV" b="1" dirty="0">
              <a:solidFill>
                <a:schemeClr val="bg2">
                  <a:lumMod val="75000"/>
                  <a:lumOff val="25000"/>
                </a:schemeClr>
              </a:solidFill>
              <a:latin typeface="Avenir Book" charset="0"/>
              <a:ea typeface="Avenir Book" charset="0"/>
              <a:cs typeface="Avenir Book" charset="0"/>
            </a:endParaRPr>
          </a:p>
          <a:p>
            <a:pPr marL="114300" lvl="0" indent="0">
              <a:buNone/>
            </a:pPr>
            <a:r>
              <a:rPr lang="lv-LV" dirty="0">
                <a:solidFill>
                  <a:schemeClr val="bg2">
                    <a:lumMod val="75000"/>
                    <a:lumOff val="25000"/>
                  </a:schemeClr>
                </a:solidFill>
                <a:latin typeface="Avenir Book" charset="0"/>
                <a:ea typeface="Avenir Book" charset="0"/>
                <a:cs typeface="Avenir Book" charset="0"/>
              </a:rPr>
              <a:t>«</a:t>
            </a:r>
            <a:r>
              <a:rPr lang="lv-LV" i="1" dirty="0">
                <a:solidFill>
                  <a:schemeClr val="bg2">
                    <a:lumMod val="75000"/>
                    <a:lumOff val="25000"/>
                  </a:schemeClr>
                </a:solidFill>
                <a:latin typeface="Avenir Book" charset="0"/>
                <a:ea typeface="Avenir Book" charset="0"/>
                <a:cs typeface="Avenir Book" charset="0"/>
              </a:rPr>
              <a:t>Maksātnespējas procesā iesaistītajām personām, tajā skaitā parādniekam, </a:t>
            </a:r>
            <a:r>
              <a:rPr lang="lv-LV" i="1" dirty="0">
                <a:solidFill>
                  <a:srgbClr val="C00000"/>
                </a:solidFill>
                <a:latin typeface="Avenir Book" charset="0"/>
                <a:ea typeface="Avenir Book" charset="0"/>
                <a:cs typeface="Avenir Book" charset="0"/>
              </a:rPr>
              <a:t>jābūt sasniedzamām un jārūpējas par to, lai tam Maksātnespējas likumā noteiktie pienākumi tiktu izpildīti un piešķirtās tiesības tiktu realizētas atbilstoši likuma mērķim</a:t>
            </a:r>
            <a:r>
              <a:rPr lang="lv-LV" i="1" dirty="0">
                <a:solidFill>
                  <a:schemeClr val="bg2">
                    <a:lumMod val="75000"/>
                    <a:lumOff val="25000"/>
                  </a:schemeClr>
                </a:solidFill>
                <a:latin typeface="Avenir Book" charset="0"/>
                <a:ea typeface="Avenir Book" charset="0"/>
                <a:cs typeface="Avenir Book" charset="0"/>
              </a:rPr>
              <a:t>, savlaicīgi, efektīvi, kā arī ievērojot citu personu, tajā skaitā, kreditoru, tiesiskās intereses. Maksātnespējas procesa pasludināšana tiesā rada papildus pienākumus maksātnespējīgajai fiziskajai personai, ko nosaka Maksātnespējas likums. Ja parādnieks šos pienākumus nespēj vai nevēlas pildīt, </a:t>
            </a:r>
            <a:r>
              <a:rPr lang="lv-LV" i="1" dirty="0">
                <a:solidFill>
                  <a:srgbClr val="C00000"/>
                </a:solidFill>
                <a:latin typeface="Avenir Book" charset="0"/>
                <a:ea typeface="Avenir Book" charset="0"/>
                <a:cs typeface="Avenir Book" charset="0"/>
              </a:rPr>
              <a:t>viņš nevar baudīt arī īpašo tiesisko aizsardzību, ko paredz Maksātnespējas likuma normas</a:t>
            </a:r>
            <a:r>
              <a:rPr lang="lv-LV" dirty="0">
                <a:solidFill>
                  <a:srgbClr val="C00000"/>
                </a:solidFill>
                <a:latin typeface="Avenir Book" charset="0"/>
                <a:ea typeface="Avenir Book" charset="0"/>
                <a:cs typeface="Avenir Book" charset="0"/>
              </a:rPr>
              <a:t>.</a:t>
            </a:r>
            <a:r>
              <a:rPr lang="lv-LV" dirty="0">
                <a:solidFill>
                  <a:schemeClr val="bg2">
                    <a:lumMod val="75000"/>
                    <a:lumOff val="25000"/>
                  </a:schemeClr>
                </a:solidFill>
                <a:latin typeface="Avenir Book" charset="0"/>
                <a:ea typeface="Avenir Book" charset="0"/>
                <a:cs typeface="Avenir Book"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26</a:t>
            </a:fld>
            <a:endParaRPr lang="lv-LV" dirty="0"/>
          </a:p>
        </p:txBody>
      </p:sp>
    </p:spTree>
    <p:extLst>
      <p:ext uri="{BB962C8B-B14F-4D97-AF65-F5344CB8AC3E}">
        <p14:creationId xmlns:p14="http://schemas.microsoft.com/office/powerpoint/2010/main" val="16174010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2028056"/>
          </a:xfrm>
        </p:spPr>
        <p:txBody>
          <a:bodyPr/>
          <a:lstStyle/>
          <a:p>
            <a:pPr algn="ctr"/>
            <a:r>
              <a:rPr lang="lv-LV" sz="4400" b="1" dirty="0">
                <a:solidFill>
                  <a:schemeClr val="accent1">
                    <a:lumMod val="75000"/>
                  </a:schemeClr>
                </a:solidFill>
                <a:latin typeface="Avenir Book" charset="0"/>
                <a:ea typeface="Avenir Book" charset="0"/>
                <a:cs typeface="Avenir Book" charset="0"/>
              </a:rPr>
              <a:t>Tiesu</a:t>
            </a:r>
            <a:r>
              <a:rPr lang="en-US" sz="4400" b="1" dirty="0">
                <a:solidFill>
                  <a:schemeClr val="accent1">
                    <a:lumMod val="75000"/>
                  </a:schemeClr>
                </a:solidFill>
                <a:latin typeface="Avenir Book" charset="0"/>
                <a:ea typeface="Avenir Book" charset="0"/>
                <a:cs typeface="Avenir Book" charset="0"/>
              </a:rPr>
              <a:t> </a:t>
            </a:r>
            <a:r>
              <a:rPr lang="lv-LV" sz="4400" b="1" dirty="0">
                <a:solidFill>
                  <a:schemeClr val="accent1">
                    <a:lumMod val="75000"/>
                  </a:schemeClr>
                </a:solidFill>
                <a:latin typeface="Avenir Book" charset="0"/>
                <a:ea typeface="Avenir Book" charset="0"/>
                <a:cs typeface="Avenir Book" charset="0"/>
              </a:rPr>
              <a:t>prakse</a:t>
            </a:r>
            <a:r>
              <a:rPr lang="en-US" sz="4400" b="1" dirty="0">
                <a:solidFill>
                  <a:schemeClr val="accent1">
                    <a:lumMod val="75000"/>
                  </a:schemeClr>
                </a:solidFill>
                <a:latin typeface="Avenir Book" charset="0"/>
                <a:ea typeface="Avenir Book" charset="0"/>
                <a:cs typeface="Avenir Book" charset="0"/>
              </a:rPr>
              <a:t>, </a:t>
            </a:r>
            <a:r>
              <a:rPr lang="lv-LV" sz="4400" b="1" dirty="0">
                <a:solidFill>
                  <a:schemeClr val="accent1">
                    <a:lumMod val="75000"/>
                  </a:schemeClr>
                </a:solidFill>
                <a:latin typeface="Avenir Book" charset="0"/>
                <a:ea typeface="Avenir Book" charset="0"/>
                <a:cs typeface="Avenir Book" charset="0"/>
              </a:rPr>
              <a:t>nedzēšot</a:t>
            </a:r>
            <a:r>
              <a:rPr lang="en-US" sz="4400" b="1" dirty="0">
                <a:solidFill>
                  <a:schemeClr val="accent1">
                    <a:lumMod val="75000"/>
                  </a:schemeClr>
                </a:solidFill>
                <a:latin typeface="Avenir Book" charset="0"/>
                <a:ea typeface="Avenir Book" charset="0"/>
                <a:cs typeface="Avenir Book" charset="0"/>
              </a:rPr>
              <a:t> </a:t>
            </a:r>
            <a:r>
              <a:rPr lang="lv-LV" sz="4400" b="1" dirty="0">
                <a:solidFill>
                  <a:schemeClr val="accent1">
                    <a:lumMod val="75000"/>
                  </a:schemeClr>
                </a:solidFill>
                <a:latin typeface="Avenir Book" charset="0"/>
                <a:ea typeface="Avenir Book" charset="0"/>
                <a:cs typeface="Avenir Book" charset="0"/>
              </a:rPr>
              <a:t>saistības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7159912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rgbClr val="0070C0"/>
                </a:solidFill>
                <a:latin typeface="Avenir Book" charset="0"/>
                <a:ea typeface="Avenir Book" charset="0"/>
                <a:cs typeface="Avenir Book" charset="0"/>
              </a:rPr>
              <a:t>Pamatojums saistību nedzēšanai</a:t>
            </a:r>
            <a:endParaRPr lang="en-US" sz="3000" dirty="0">
              <a:solidFill>
                <a:srgbClr val="0070C0"/>
              </a:solidFill>
              <a:latin typeface="Avenir Book" charset="0"/>
              <a:ea typeface="Avenir Book" charset="0"/>
              <a:cs typeface="Avenir Book" charset="0"/>
            </a:endParaRPr>
          </a:p>
        </p:txBody>
      </p:sp>
      <p:sp>
        <p:nvSpPr>
          <p:cNvPr id="3" name="Content Placeholder 2"/>
          <p:cNvSpPr>
            <a:spLocks noGrp="1"/>
          </p:cNvSpPr>
          <p:nvPr>
            <p:ph idx="1"/>
          </p:nvPr>
        </p:nvSpPr>
        <p:spPr>
          <a:xfrm>
            <a:off x="457200" y="1052736"/>
            <a:ext cx="7620000" cy="5544616"/>
          </a:xfrm>
        </p:spPr>
        <p:txBody>
          <a:bodyPr>
            <a:noAutofit/>
          </a:bodyPr>
          <a:lstStyle/>
          <a:p>
            <a:pPr marL="358775" indent="-358775">
              <a:spcBef>
                <a:spcPts val="0"/>
              </a:spcBef>
              <a:buClrTx/>
              <a:buAutoNum type="arabicPeriod"/>
            </a:pPr>
            <a:r>
              <a:rPr lang="lv-LV" sz="1900" dirty="0">
                <a:solidFill>
                  <a:schemeClr val="bg2">
                    <a:lumMod val="75000"/>
                    <a:lumOff val="25000"/>
                  </a:schemeClr>
                </a:solidFill>
                <a:latin typeface="Avenir Book" charset="0"/>
                <a:ea typeface="Avenir Book" charset="0"/>
                <a:cs typeface="Avenir Book" charset="0"/>
              </a:rPr>
              <a:t>Samaksas termiņu kavēšana (C20194117, C13059917);</a:t>
            </a:r>
          </a:p>
          <a:p>
            <a:pPr indent="-342900">
              <a:spcBef>
                <a:spcPts val="0"/>
              </a:spcBef>
              <a:buClrTx/>
              <a:buAutoNum type="arabicPeriod"/>
            </a:pPr>
            <a:r>
              <a:rPr lang="lv-LV" sz="1900" dirty="0">
                <a:solidFill>
                  <a:schemeClr val="bg2">
                    <a:lumMod val="75000"/>
                    <a:lumOff val="25000"/>
                  </a:schemeClr>
                </a:solidFill>
                <a:latin typeface="Avenir Book" charset="0"/>
                <a:ea typeface="Avenir Book" charset="0"/>
                <a:cs typeface="Avenir Book" charset="0"/>
              </a:rPr>
              <a:t>Patvaļīga</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plāna</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izpildes</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kārtības</a:t>
            </a:r>
            <a:r>
              <a:rPr lang="en-US" sz="1900" dirty="0">
                <a:solidFill>
                  <a:schemeClr val="bg2">
                    <a:lumMod val="75000"/>
                    <a:lumOff val="25000"/>
                  </a:schemeClr>
                </a:solidFill>
                <a:latin typeface="Avenir Book" charset="0"/>
                <a:ea typeface="Avenir Book" charset="0"/>
                <a:cs typeface="Avenir Book" charset="0"/>
              </a:rPr>
              <a:t> </a:t>
            </a:r>
            <a:r>
              <a:rPr lang="lv-LV" sz="1900" dirty="0">
                <a:solidFill>
                  <a:schemeClr val="bg2">
                    <a:lumMod val="75000"/>
                    <a:lumOff val="25000"/>
                  </a:schemeClr>
                </a:solidFill>
                <a:latin typeface="Avenir Book" charset="0"/>
                <a:ea typeface="Avenir Book" charset="0"/>
                <a:cs typeface="Avenir Book" charset="0"/>
              </a:rPr>
              <a:t>grozīšana</a:t>
            </a:r>
            <a:r>
              <a:rPr lang="en-US" sz="1900" dirty="0">
                <a:solidFill>
                  <a:schemeClr val="bg2">
                    <a:lumMod val="75000"/>
                    <a:lumOff val="25000"/>
                  </a:schemeClr>
                </a:solidFill>
                <a:latin typeface="Avenir Book" charset="0"/>
                <a:ea typeface="Avenir Book" charset="0"/>
                <a:cs typeface="Avenir Book" charset="0"/>
              </a:rPr>
              <a:t> (C14035017);</a:t>
            </a:r>
          </a:p>
          <a:p>
            <a:pPr indent="-342900">
              <a:spcBef>
                <a:spcPts val="0"/>
              </a:spcBef>
              <a:buClrTx/>
              <a:buAutoNum type="arabicPeriod"/>
            </a:pPr>
            <a:r>
              <a:rPr lang="lv-LV" sz="1900" dirty="0">
                <a:solidFill>
                  <a:schemeClr val="bg2">
                    <a:lumMod val="75000"/>
                    <a:lumOff val="25000"/>
                  </a:schemeClr>
                </a:solidFill>
                <a:latin typeface="Avenir Book" charset="0"/>
                <a:ea typeface="Avenir Book" charset="0"/>
                <a:cs typeface="Avenir Book" charset="0"/>
              </a:rPr>
              <a:t>Plānā norādītos maksājumus pilnībā veic pēc pieteikuma par maksātnespējas procesa izbeigšanu iesniegšanas tiesā (C33237615);</a:t>
            </a:r>
          </a:p>
          <a:p>
            <a:pPr indent="-342900">
              <a:spcBef>
                <a:spcPts val="0"/>
              </a:spcBef>
              <a:buClrTx/>
              <a:buAutoNum type="arabicPeriod"/>
            </a:pPr>
            <a:r>
              <a:rPr lang="lv-LV" sz="1900" dirty="0">
                <a:solidFill>
                  <a:schemeClr val="bg2">
                    <a:lumMod val="75000"/>
                    <a:lumOff val="25000"/>
                  </a:schemeClr>
                </a:solidFill>
                <a:latin typeface="Avenir Book" charset="0"/>
                <a:ea typeface="Avenir Book" charset="0"/>
                <a:cs typeface="Avenir Book" charset="0"/>
              </a:rPr>
              <a:t>Ir iestājies saistību dzēšanas plāna izpildes termiņš;</a:t>
            </a:r>
          </a:p>
          <a:p>
            <a:pPr indent="-342900">
              <a:spcBef>
                <a:spcPts val="0"/>
              </a:spcBef>
              <a:buClrTx/>
              <a:buFont typeface="Arial" pitchFamily="34" charset="0"/>
              <a:buAutoNum type="arabicPeriod"/>
            </a:pPr>
            <a:r>
              <a:rPr lang="lv-LV" sz="1900" dirty="0">
                <a:solidFill>
                  <a:schemeClr val="bg2">
                    <a:lumMod val="75000"/>
                    <a:lumOff val="25000"/>
                  </a:schemeClr>
                </a:solidFill>
                <a:latin typeface="Avenir Book" charset="0"/>
                <a:ea typeface="Avenir Book" charset="0"/>
                <a:cs typeface="Avenir Book" charset="0"/>
              </a:rPr>
              <a:t>Netiek ievērots pienākums novirzīt līdzekļus vienas trešdaļas apmērā no parādnieka ienākumiem, bet ne mazāk kā vienas trešdaļas apmērā no vienas minimālās mēneša algas mēnesī, ievērojot tās pieaugumu valstī;</a:t>
            </a:r>
          </a:p>
          <a:p>
            <a:pPr indent="-342900">
              <a:spcBef>
                <a:spcPts val="0"/>
              </a:spcBef>
              <a:buClrTx/>
              <a:buAutoNum type="arabicPeriod"/>
            </a:pPr>
            <a:r>
              <a:rPr lang="lv-LV" sz="1900" dirty="0">
                <a:solidFill>
                  <a:schemeClr val="bg2">
                    <a:lumMod val="75000"/>
                    <a:lumOff val="25000"/>
                  </a:schemeClr>
                </a:solidFill>
                <a:latin typeface="Avenir Book" charset="0"/>
                <a:ea typeface="Avenir Book" charset="0"/>
                <a:cs typeface="Avenir Book" charset="0"/>
              </a:rPr>
              <a:t>Saistību dzēšanas plānā norādītos maksājumus parādnieka vietā kreditoriem veikusi trešā persona (C16105616);</a:t>
            </a:r>
          </a:p>
          <a:p>
            <a:pPr indent="-342900">
              <a:spcBef>
                <a:spcPts val="0"/>
              </a:spcBef>
              <a:buClrTx/>
              <a:buAutoNum type="arabicPeriod"/>
            </a:pPr>
            <a:r>
              <a:rPr lang="lv-LV" sz="1900" dirty="0">
                <a:solidFill>
                  <a:schemeClr val="bg2">
                    <a:lumMod val="75000"/>
                    <a:lumOff val="25000"/>
                  </a:schemeClr>
                </a:solidFill>
                <a:latin typeface="Avenir Book" charset="0"/>
                <a:ea typeface="Avenir Book" charset="0"/>
                <a:cs typeface="Avenir Book" charset="0"/>
              </a:rPr>
              <a:t>Parādnieks negūst ienākumus (C33256815);</a:t>
            </a:r>
          </a:p>
          <a:p>
            <a:pPr indent="-342900">
              <a:spcBef>
                <a:spcPts val="0"/>
              </a:spcBef>
              <a:buClrTx/>
              <a:buAutoNum type="arabicPeriod"/>
            </a:pPr>
            <a:r>
              <a:rPr lang="lv-LV" sz="1900" dirty="0">
                <a:solidFill>
                  <a:schemeClr val="bg2">
                    <a:lumMod val="75000"/>
                    <a:lumOff val="25000"/>
                  </a:schemeClr>
                </a:solidFill>
                <a:latin typeface="Avenir Book" charset="0"/>
                <a:ea typeface="Avenir Book" charset="0"/>
                <a:cs typeface="Avenir Book" charset="0"/>
              </a:rPr>
              <a:t>Parādnieks uzņēmies jaunas saistības un sniedz kreditoram nepatiesu informāciju (C21032317);</a:t>
            </a:r>
          </a:p>
          <a:p>
            <a:pPr indent="-342900">
              <a:spcBef>
                <a:spcPts val="0"/>
              </a:spcBef>
              <a:buClrTx/>
              <a:buAutoNum type="arabicPeriod"/>
            </a:pPr>
            <a:r>
              <a:rPr lang="lv-LV" sz="1900" dirty="0">
                <a:solidFill>
                  <a:schemeClr val="bg2">
                    <a:lumMod val="75000"/>
                    <a:lumOff val="25000"/>
                  </a:schemeClr>
                </a:solidFill>
                <a:latin typeface="Avenir Book" charset="0"/>
                <a:ea typeface="Avenir Book" charset="0"/>
                <a:cs typeface="Avenir Book" charset="0"/>
              </a:rPr>
              <a:t>Parādnieks nav sedzis fiziskās personas maksātnespējas procesa izmaksas (C32309316);</a:t>
            </a:r>
          </a:p>
          <a:p>
            <a:pPr indent="-342900">
              <a:spcBef>
                <a:spcPts val="0"/>
              </a:spcBef>
              <a:buClrTx/>
              <a:buAutoNum type="arabicPeriod"/>
            </a:pPr>
            <a:r>
              <a:rPr lang="lv-LV" sz="1900" dirty="0">
                <a:solidFill>
                  <a:schemeClr val="bg2">
                    <a:lumMod val="75000"/>
                    <a:lumOff val="25000"/>
                  </a:schemeClr>
                </a:solidFill>
                <a:latin typeface="Avenir Book" charset="0"/>
                <a:ea typeface="Avenir Book" charset="0"/>
                <a:cs typeface="Avenir Book" charset="0"/>
              </a:rPr>
              <a:t>Parādnieks nesadarbojas ar administratoru, tiesu, kreditoriem, nesniedz ziņas un paskaidrojumus (C15189617).</a:t>
            </a:r>
            <a:endParaRPr lang="en-US" sz="1900"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28</a:t>
            </a:fld>
            <a:endParaRPr lang="lv-LV" dirty="0"/>
          </a:p>
        </p:txBody>
      </p:sp>
    </p:spTree>
    <p:extLst>
      <p:ext uri="{BB962C8B-B14F-4D97-AF65-F5344CB8AC3E}">
        <p14:creationId xmlns:p14="http://schemas.microsoft.com/office/powerpoint/2010/main" val="11365046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b="1" dirty="0">
                <a:solidFill>
                  <a:schemeClr val="accent1">
                    <a:lumMod val="75000"/>
                  </a:schemeClr>
                </a:solidFill>
                <a:latin typeface="Avenir Book" charset="0"/>
                <a:ea typeface="Avenir Book" charset="0"/>
                <a:cs typeface="Avenir Book" charset="0"/>
              </a:rPr>
              <a:t>Maksājumi kreditoriem saistību dzēšanas procedūras laikā</a:t>
            </a:r>
            <a:endParaRPr lang="en-US" sz="3000" dirty="0">
              <a:latin typeface="Avenir Book" charset="0"/>
              <a:ea typeface="Avenir Book" charset="0"/>
              <a:cs typeface="Avenir Book" charset="0"/>
            </a:endParaRPr>
          </a:p>
        </p:txBody>
      </p:sp>
      <p:sp>
        <p:nvSpPr>
          <p:cNvPr id="3" name="Content Placeholder 2"/>
          <p:cNvSpPr>
            <a:spLocks noGrp="1"/>
          </p:cNvSpPr>
          <p:nvPr>
            <p:ph idx="1"/>
          </p:nvPr>
        </p:nvSpPr>
        <p:spPr>
          <a:xfrm>
            <a:off x="457200" y="1417638"/>
            <a:ext cx="7620000" cy="5251722"/>
          </a:xfrm>
        </p:spPr>
        <p:txBody>
          <a:bodyPr>
            <a:normAutofit fontScale="92500" lnSpcReduction="20000"/>
          </a:bodyPr>
          <a:lstStyle/>
          <a:p>
            <a:pPr marL="0" marR="0" lvl="0" indent="0" defTabSz="914400" eaLnBrk="1" fontAlgn="auto" latinLnBrk="0" hangingPunct="1">
              <a:lnSpc>
                <a:spcPct val="100000"/>
              </a:lnSpc>
              <a:spcBef>
                <a:spcPts val="0"/>
              </a:spcBef>
              <a:spcAft>
                <a:spcPts val="0"/>
              </a:spcAft>
              <a:buClrTx/>
              <a:buSzTx/>
              <a:buFontTx/>
              <a:buNone/>
              <a:tabLst/>
              <a:defRPr/>
            </a:pPr>
            <a:r>
              <a:rPr lang="lv-LV" b="1" i="1" dirty="0">
                <a:solidFill>
                  <a:schemeClr val="bg2">
                    <a:lumMod val="75000"/>
                    <a:lumOff val="25000"/>
                  </a:schemeClr>
                </a:solidFill>
                <a:latin typeface="Avenir Book" charset="0"/>
                <a:ea typeface="Avenir Book" charset="0"/>
                <a:cs typeface="Avenir Book" charset="0"/>
              </a:rPr>
              <a:t>Tiesu</a:t>
            </a:r>
            <a:r>
              <a:rPr lang="en-US" b="1" i="1" dirty="0">
                <a:solidFill>
                  <a:schemeClr val="bg2">
                    <a:lumMod val="75000"/>
                    <a:lumOff val="25000"/>
                  </a:schemeClr>
                </a:solidFill>
                <a:latin typeface="Avenir Book" charset="0"/>
                <a:ea typeface="Avenir Book" charset="0"/>
                <a:cs typeface="Avenir Book" charset="0"/>
              </a:rPr>
              <a:t> </a:t>
            </a:r>
            <a:r>
              <a:rPr lang="lv-LV" b="1" i="1" dirty="0">
                <a:solidFill>
                  <a:schemeClr val="bg2">
                    <a:lumMod val="75000"/>
                    <a:lumOff val="25000"/>
                  </a:schemeClr>
                </a:solidFill>
                <a:latin typeface="Avenir Book" charset="0"/>
                <a:ea typeface="Avenir Book" charset="0"/>
                <a:cs typeface="Avenir Book" charset="0"/>
              </a:rPr>
              <a:t>prakses</a:t>
            </a:r>
            <a:r>
              <a:rPr lang="en-US" b="1" i="1" dirty="0">
                <a:solidFill>
                  <a:schemeClr val="bg2">
                    <a:lumMod val="75000"/>
                    <a:lumOff val="25000"/>
                  </a:schemeClr>
                </a:solidFill>
                <a:latin typeface="Avenir Book" charset="0"/>
                <a:ea typeface="Avenir Book" charset="0"/>
                <a:cs typeface="Avenir Book" charset="0"/>
              </a:rPr>
              <a:t> </a:t>
            </a:r>
            <a:r>
              <a:rPr lang="lv-LV" b="1" i="1" dirty="0">
                <a:solidFill>
                  <a:schemeClr val="bg2">
                    <a:lumMod val="75000"/>
                    <a:lumOff val="25000"/>
                  </a:schemeClr>
                </a:solidFill>
                <a:latin typeface="Avenir Book" charset="0"/>
                <a:ea typeface="Avenir Book" charset="0"/>
                <a:cs typeface="Avenir Book" charset="0"/>
              </a:rPr>
              <a:t>analīzes</a:t>
            </a:r>
            <a:r>
              <a:rPr lang="en-US" b="1" i="1" dirty="0">
                <a:solidFill>
                  <a:schemeClr val="bg2">
                    <a:lumMod val="75000"/>
                    <a:lumOff val="25000"/>
                  </a:schemeClr>
                </a:solidFill>
                <a:latin typeface="Avenir Book" charset="0"/>
                <a:ea typeface="Avenir Book" charset="0"/>
                <a:cs typeface="Avenir Book" charset="0"/>
              </a:rPr>
              <a:t> </a:t>
            </a:r>
            <a:r>
              <a:rPr lang="lv-LV" b="1" i="1" dirty="0">
                <a:solidFill>
                  <a:schemeClr val="bg2">
                    <a:lumMod val="75000"/>
                    <a:lumOff val="25000"/>
                  </a:schemeClr>
                </a:solidFill>
                <a:latin typeface="Avenir Book" charset="0"/>
                <a:ea typeface="Avenir Book" charset="0"/>
                <a:cs typeface="Avenir Book" charset="0"/>
              </a:rPr>
              <a:t>rezultāti</a:t>
            </a:r>
            <a:r>
              <a:rPr lang="en-US" dirty="0">
                <a:solidFill>
                  <a:schemeClr val="bg2">
                    <a:lumMod val="75000"/>
                    <a:lumOff val="25000"/>
                  </a:schemeClr>
                </a:solidFill>
                <a:latin typeface="Avenir Book" charset="0"/>
                <a:ea typeface="Avenir Book" charset="0"/>
                <a:cs typeface="Avenir Book"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lang="en-US" sz="900" dirty="0">
              <a:solidFill>
                <a:schemeClr val="bg2">
                  <a:lumMod val="75000"/>
                  <a:lumOff val="25000"/>
                </a:schemeClr>
              </a:solidFill>
              <a:latin typeface="Avenir Book" charset="0"/>
              <a:ea typeface="Avenir Book" charset="0"/>
              <a:cs typeface="Avenir Book" charset="0"/>
            </a:endParaRPr>
          </a:p>
          <a:p>
            <a:pPr marL="457200" lvl="0" indent="-457200">
              <a:spcBef>
                <a:spcPts val="0"/>
              </a:spcBef>
              <a:buClrTx/>
              <a:buFont typeface="+mj-lt"/>
              <a:buAutoNum type="arabicPeriod"/>
            </a:pPr>
            <a:r>
              <a:rPr lang="lv-LV" dirty="0">
                <a:solidFill>
                  <a:schemeClr val="bg2">
                    <a:lumMod val="75000"/>
                    <a:lumOff val="25000"/>
                  </a:schemeClr>
                </a:solidFill>
                <a:latin typeface="Avenir Book" charset="0"/>
                <a:ea typeface="Avenir Book" charset="0"/>
                <a:cs typeface="Avenir Book" charset="0"/>
              </a:rPr>
              <a:t>Kreditori neseko parādnieku saistību dzēšanas plānu izpildei (pieteikumus tiesā par saistību dzēšanas plāna nepildīšanu kreditori iesniedz 3 mēnešus līdz 4 gadus pēc tam, kad parādnieks nav uzsācis pildīt vai uzsācis pildīt nepilnīgi plānā norādītās saistības)</a:t>
            </a:r>
            <a:r>
              <a:rPr lang="en-GB" dirty="0">
                <a:solidFill>
                  <a:schemeClr val="bg2">
                    <a:lumMod val="75000"/>
                    <a:lumOff val="25000"/>
                  </a:schemeClr>
                </a:solidFill>
                <a:latin typeface="Avenir Book" charset="0"/>
                <a:ea typeface="Avenir Book" charset="0"/>
                <a:cs typeface="Avenir Book" charset="0"/>
              </a:rPr>
              <a:t>;</a:t>
            </a:r>
          </a:p>
          <a:p>
            <a:pPr marL="457200" lvl="0" indent="-457200">
              <a:spcBef>
                <a:spcPts val="0"/>
              </a:spcBef>
              <a:buClrTx/>
              <a:buFont typeface="+mj-lt"/>
              <a:buAutoNum type="arabicPeriod"/>
            </a:pPr>
            <a:endParaRPr lang="lv-LV" sz="900" dirty="0">
              <a:solidFill>
                <a:schemeClr val="bg2">
                  <a:lumMod val="75000"/>
                  <a:lumOff val="25000"/>
                </a:schemeClr>
              </a:solidFill>
              <a:latin typeface="Avenir Book" charset="0"/>
              <a:ea typeface="Avenir Book" charset="0"/>
              <a:cs typeface="Avenir Book" charset="0"/>
            </a:endParaRPr>
          </a:p>
          <a:p>
            <a:pPr marL="457200" lvl="0" indent="-457200">
              <a:spcBef>
                <a:spcPts val="0"/>
              </a:spcBef>
              <a:buClrTx/>
              <a:buFont typeface="+mj-lt"/>
              <a:buAutoNum type="arabicPeriod"/>
            </a:pPr>
            <a:r>
              <a:rPr lang="lv-LV" dirty="0">
                <a:solidFill>
                  <a:schemeClr val="bg2">
                    <a:lumMod val="75000"/>
                    <a:lumOff val="25000"/>
                  </a:schemeClr>
                </a:solidFill>
                <a:latin typeface="Avenir Book" charset="0"/>
                <a:ea typeface="Avenir Book" charset="0"/>
                <a:cs typeface="Avenir Book" charset="0"/>
              </a:rPr>
              <a:t>Dažāda tiesu prakse jautājumā, ciktāl tiesai jāveic pārbaude par to, ka parādnieks ir izpildījis saistību dzēšanas plānu – piemēram, vai var paļauties uz iebildumu neesamību, jeb tomēr tiesai ir jāvērtē veikto maksājumu atbilstība parādnieka faktiskajiem ienākumiem un pēc savas iniciatīvas jāpārbauda, vai parādnieks ir ņēmis vērā minimālās mēnešalgas pieaugumu;</a:t>
            </a:r>
          </a:p>
          <a:p>
            <a:pPr marL="457200" lvl="0" indent="-457200">
              <a:spcBef>
                <a:spcPts val="0"/>
              </a:spcBef>
              <a:buClrTx/>
              <a:buFont typeface="+mj-lt"/>
              <a:buAutoNum type="arabicPeriod"/>
            </a:pPr>
            <a:endParaRPr lang="lv-LV" sz="900" dirty="0">
              <a:solidFill>
                <a:schemeClr val="bg2">
                  <a:lumMod val="75000"/>
                  <a:lumOff val="25000"/>
                </a:schemeClr>
              </a:solidFill>
              <a:latin typeface="Avenir Book" charset="0"/>
              <a:ea typeface="Avenir Book" charset="0"/>
              <a:cs typeface="Avenir Book" charset="0"/>
            </a:endParaRPr>
          </a:p>
          <a:p>
            <a:pPr marL="457200" lvl="0" indent="-457200">
              <a:spcBef>
                <a:spcPts val="0"/>
              </a:spcBef>
              <a:buClrTx/>
              <a:buFont typeface="+mj-lt"/>
              <a:buAutoNum type="arabicPeriod"/>
            </a:pPr>
            <a:r>
              <a:rPr lang="lv-LV" dirty="0">
                <a:solidFill>
                  <a:schemeClr val="bg2">
                    <a:lumMod val="75000"/>
                    <a:lumOff val="25000"/>
                  </a:schemeClr>
                </a:solidFill>
                <a:latin typeface="Avenir Book" charset="0"/>
                <a:ea typeface="Avenir Book" charset="0"/>
                <a:cs typeface="Avenir Book" charset="0"/>
              </a:rPr>
              <a:t>Lielākoties no parādniekiem netiek pieprasīti un lēmumos netiek vērtēti parādnieka ienākumi un to apliecinoši dokumenti</a:t>
            </a:r>
            <a:r>
              <a:rPr lang="en-GB" dirty="0">
                <a:solidFill>
                  <a:schemeClr val="bg2">
                    <a:lumMod val="75000"/>
                    <a:lumOff val="25000"/>
                  </a:schemeClr>
                </a:solidFill>
                <a:latin typeface="Avenir Book" charset="0"/>
                <a:ea typeface="Avenir Book" charset="0"/>
                <a:cs typeface="Avenir Book" charset="0"/>
              </a:rPr>
              <a:t>;</a:t>
            </a:r>
          </a:p>
          <a:p>
            <a:pPr marL="457200" lvl="0" indent="-457200">
              <a:spcBef>
                <a:spcPts val="0"/>
              </a:spcBef>
              <a:buClrTx/>
              <a:buFont typeface="+mj-lt"/>
              <a:buAutoNum type="arabicPeriod"/>
            </a:pPr>
            <a:endParaRPr lang="en-GB" sz="900" dirty="0">
              <a:solidFill>
                <a:schemeClr val="bg2">
                  <a:lumMod val="75000"/>
                  <a:lumOff val="25000"/>
                </a:schemeClr>
              </a:solidFill>
              <a:latin typeface="Avenir Book" charset="0"/>
              <a:ea typeface="Avenir Book" charset="0"/>
              <a:cs typeface="Avenir Book" charset="0"/>
            </a:endParaRPr>
          </a:p>
          <a:p>
            <a:pPr marL="457200" lvl="0" indent="-457200">
              <a:spcBef>
                <a:spcPts val="0"/>
              </a:spcBef>
              <a:buClrTx/>
              <a:buFont typeface="+mj-lt"/>
              <a:buAutoNum type="arabicPeriod"/>
            </a:pPr>
            <a:r>
              <a:rPr lang="lv-LV" dirty="0">
                <a:solidFill>
                  <a:schemeClr val="bg2">
                    <a:lumMod val="75000"/>
                    <a:lumOff val="25000"/>
                  </a:schemeClr>
                </a:solidFill>
                <a:latin typeface="Avenir Book" charset="0"/>
                <a:ea typeface="Avenir Book" charset="0"/>
                <a:cs typeface="Avenir Book" charset="0"/>
              </a:rPr>
              <a:t>Ļoti neviennozīmīga attieksme pret kavētiem maksājumiem, vienreizēju piemaksu izdarīšanu saistību dzēšanas procedūras beigās un trešo personu veiktiem maksājumiem.</a:t>
            </a:r>
            <a:endParaRPr lang="en-US"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29</a:t>
            </a:fld>
            <a:endParaRPr lang="lv-LV" dirty="0"/>
          </a:p>
        </p:txBody>
      </p:sp>
    </p:spTree>
    <p:extLst>
      <p:ext uri="{BB962C8B-B14F-4D97-AF65-F5344CB8AC3E}">
        <p14:creationId xmlns:p14="http://schemas.microsoft.com/office/powerpoint/2010/main" val="3082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280920" cy="1224136"/>
          </a:xfrm>
        </p:spPr>
        <p:txBody>
          <a:bodyPr/>
          <a:lstStyle/>
          <a:p>
            <a:pPr algn="ctr"/>
            <a:r>
              <a:rPr lang="lv-LV" sz="3000" b="1" dirty="0">
                <a:solidFill>
                  <a:schemeClr val="accent1">
                    <a:lumMod val="75000"/>
                  </a:schemeClr>
                </a:solidFill>
                <a:latin typeface="Avenir Book" charset="0"/>
                <a:ea typeface="Avenir Book" charset="0"/>
                <a:cs typeface="Avenir Book" charset="0"/>
              </a:rPr>
              <a:t>Pētījuma izpildes gaita</a:t>
            </a:r>
          </a:p>
        </p:txBody>
      </p:sp>
      <p:sp>
        <p:nvSpPr>
          <p:cNvPr id="3" name="Content Placeholder 2"/>
          <p:cNvSpPr>
            <a:spLocks noGrp="1"/>
          </p:cNvSpPr>
          <p:nvPr>
            <p:ph idx="1"/>
          </p:nvPr>
        </p:nvSpPr>
        <p:spPr>
          <a:xfrm>
            <a:off x="443136" y="1124744"/>
            <a:ext cx="7609656" cy="5400600"/>
          </a:xfrm>
        </p:spPr>
        <p:txBody>
          <a:bodyPr>
            <a:noAutofit/>
          </a:bodyPr>
          <a:lstStyle/>
          <a:p>
            <a:pPr marL="114300" indent="0">
              <a:buNone/>
            </a:pPr>
            <a:endParaRPr lang="lv-LV" sz="1200" dirty="0">
              <a:solidFill>
                <a:schemeClr val="bg2">
                  <a:lumMod val="75000"/>
                  <a:lumOff val="25000"/>
                </a:schemeClr>
              </a:solidFill>
              <a:latin typeface="Avenir Book" charset="0"/>
              <a:ea typeface="Avenir Book" charset="0"/>
              <a:cs typeface="Avenir Book" charset="0"/>
            </a:endParaRPr>
          </a:p>
          <a:p>
            <a:pPr marL="114300" indent="0">
              <a:buNone/>
            </a:pPr>
            <a:r>
              <a:rPr lang="lv-LV" b="1" dirty="0">
                <a:solidFill>
                  <a:schemeClr val="bg2">
                    <a:lumMod val="75000"/>
                    <a:lumOff val="25000"/>
                  </a:schemeClr>
                </a:solidFill>
                <a:latin typeface="Avenir Book" charset="0"/>
                <a:ea typeface="Avenir Book" charset="0"/>
                <a:cs typeface="Avenir Book" charset="0"/>
              </a:rPr>
              <a:t>Mērķis:</a:t>
            </a:r>
            <a:r>
              <a:rPr lang="lv-LV" dirty="0">
                <a:solidFill>
                  <a:schemeClr val="bg2">
                    <a:lumMod val="75000"/>
                    <a:lumOff val="25000"/>
                  </a:schemeClr>
                </a:solidFill>
                <a:latin typeface="Avenir Book" charset="0"/>
                <a:ea typeface="Avenir Book" charset="0"/>
                <a:cs typeface="Avenir Book" charset="0"/>
              </a:rPr>
              <a:t> </a:t>
            </a:r>
          </a:p>
          <a:p>
            <a:pPr marL="114300" indent="0">
              <a:buNone/>
            </a:pPr>
            <a:r>
              <a:rPr lang="lv-LV" sz="2000" dirty="0">
                <a:solidFill>
                  <a:schemeClr val="bg2">
                    <a:lumMod val="75000"/>
                    <a:lumOff val="25000"/>
                  </a:schemeClr>
                </a:solidFill>
                <a:latin typeface="Avenir Book" charset="0"/>
                <a:ea typeface="Avenir Book" charset="0"/>
                <a:cs typeface="Avenir Book" charset="0"/>
              </a:rPr>
              <a:t>1) analizēt fiziskās personas maksātnespējas procesa (turpmāk arī - FPMNP) piemērošanas Latvijā problemātiskos aspektus,</a:t>
            </a:r>
          </a:p>
          <a:p>
            <a:pPr marL="114300" indent="0">
              <a:buNone/>
            </a:pPr>
            <a:r>
              <a:rPr lang="lv-LV" sz="2000" dirty="0">
                <a:solidFill>
                  <a:schemeClr val="bg2">
                    <a:lumMod val="75000"/>
                    <a:lumOff val="25000"/>
                  </a:schemeClr>
                </a:solidFill>
                <a:latin typeface="Avenir Book" charset="0"/>
                <a:ea typeface="Avenir Book" charset="0"/>
                <a:cs typeface="Avenir Book" charset="0"/>
              </a:rPr>
              <a:t>2) sniegt priekšlikumus FPMNP pilnveidošanai Latvijā,</a:t>
            </a:r>
          </a:p>
          <a:p>
            <a:pPr marL="114300" indent="0">
              <a:buNone/>
            </a:pPr>
            <a:r>
              <a:rPr lang="lv-LV" sz="2000" dirty="0">
                <a:solidFill>
                  <a:schemeClr val="bg2">
                    <a:lumMod val="75000"/>
                    <a:lumOff val="25000"/>
                  </a:schemeClr>
                </a:solidFill>
                <a:latin typeface="Avenir Book" charset="0"/>
                <a:ea typeface="Avenir Book" charset="0"/>
                <a:cs typeface="Avenir Book" charset="0"/>
              </a:rPr>
              <a:t>3) detalizēti -  </a:t>
            </a:r>
            <a:r>
              <a:rPr lang="lv-LV" sz="2000" b="1" i="1" dirty="0">
                <a:solidFill>
                  <a:schemeClr val="bg2">
                    <a:lumMod val="75000"/>
                    <a:lumOff val="25000"/>
                  </a:schemeClr>
                </a:solidFill>
                <a:latin typeface="Avenir Book" charset="0"/>
                <a:ea typeface="Avenir Book" charset="0"/>
                <a:cs typeface="Avenir Book" charset="0"/>
              </a:rPr>
              <a:t>parādnieka godprātības kritēriji </a:t>
            </a:r>
            <a:r>
              <a:rPr lang="lv-LV" sz="2000" dirty="0">
                <a:solidFill>
                  <a:schemeClr val="bg2">
                    <a:lumMod val="75000"/>
                    <a:lumOff val="25000"/>
                  </a:schemeClr>
                </a:solidFill>
                <a:latin typeface="Avenir Book" charset="0"/>
                <a:ea typeface="Avenir Book" charset="0"/>
                <a:cs typeface="Avenir Book" charset="0"/>
              </a:rPr>
              <a:t>(Latvijā un ārvalstīs) un </a:t>
            </a:r>
            <a:r>
              <a:rPr lang="lv-LV" sz="2000" b="1" i="1" dirty="0">
                <a:solidFill>
                  <a:schemeClr val="bg2">
                    <a:lumMod val="75000"/>
                    <a:lumOff val="25000"/>
                  </a:schemeClr>
                </a:solidFill>
                <a:latin typeface="Avenir Book" charset="0"/>
                <a:ea typeface="Avenir Book" charset="0"/>
                <a:cs typeface="Avenir Book" charset="0"/>
              </a:rPr>
              <a:t>atvieglota fiziskās personas maksātnespējas procesa izstrāde</a:t>
            </a:r>
            <a:r>
              <a:rPr lang="lv-LV" sz="2000" dirty="0">
                <a:solidFill>
                  <a:schemeClr val="bg2">
                    <a:lumMod val="75000"/>
                    <a:lumOff val="25000"/>
                  </a:schemeClr>
                </a:solidFill>
                <a:latin typeface="Avenir Book" charset="0"/>
                <a:ea typeface="Avenir Book" charset="0"/>
                <a:cs typeface="Avenir Book" charset="0"/>
              </a:rPr>
              <a:t>.</a:t>
            </a:r>
            <a:r>
              <a:rPr lang="en-GB" sz="2000" dirty="0">
                <a:solidFill>
                  <a:schemeClr val="bg2">
                    <a:lumMod val="75000"/>
                    <a:lumOff val="25000"/>
                  </a:schemeClr>
                </a:solidFill>
                <a:latin typeface="Avenir Book" charset="0"/>
                <a:ea typeface="Avenir Book" charset="0"/>
                <a:cs typeface="Avenir Book" charset="0"/>
              </a:rPr>
              <a:t> </a:t>
            </a:r>
            <a:endParaRPr lang="lv-LV" sz="2000" dirty="0">
              <a:solidFill>
                <a:schemeClr val="bg2">
                  <a:lumMod val="75000"/>
                  <a:lumOff val="25000"/>
                </a:schemeClr>
              </a:solidFill>
              <a:latin typeface="Avenir Book" charset="0"/>
              <a:ea typeface="Avenir Book" charset="0"/>
              <a:cs typeface="Avenir Book" charset="0"/>
            </a:endParaRPr>
          </a:p>
          <a:p>
            <a:pPr marL="114300" indent="0">
              <a:buNone/>
            </a:pPr>
            <a:endParaRPr lang="lv-LV" sz="1200" dirty="0">
              <a:solidFill>
                <a:schemeClr val="bg2">
                  <a:lumMod val="75000"/>
                  <a:lumOff val="25000"/>
                </a:schemeClr>
              </a:solidFill>
              <a:latin typeface="Avenir Book" charset="0"/>
              <a:ea typeface="Avenir Book" charset="0"/>
              <a:cs typeface="Avenir Book" charset="0"/>
            </a:endParaRPr>
          </a:p>
          <a:p>
            <a:pPr marL="114300" indent="0">
              <a:buNone/>
            </a:pPr>
            <a:r>
              <a:rPr lang="lv-LV" sz="2000" dirty="0">
                <a:solidFill>
                  <a:schemeClr val="bg2">
                    <a:lumMod val="75000"/>
                    <a:lumOff val="25000"/>
                  </a:schemeClr>
                </a:solidFill>
                <a:latin typeface="Avenir Book" charset="0"/>
                <a:ea typeface="Avenir Book" charset="0"/>
                <a:cs typeface="Avenir Book" charset="0"/>
              </a:rPr>
              <a:t>Pētījuma</a:t>
            </a:r>
            <a:r>
              <a:rPr lang="en-US" sz="2000" dirty="0">
                <a:solidFill>
                  <a:schemeClr val="bg2">
                    <a:lumMod val="75000"/>
                    <a:lumOff val="25000"/>
                  </a:schemeClr>
                </a:solidFill>
                <a:latin typeface="Avenir Book" charset="0"/>
                <a:ea typeface="Avenir Book" charset="0"/>
                <a:cs typeface="Avenir Book" charset="0"/>
              </a:rPr>
              <a:t> </a:t>
            </a:r>
            <a:r>
              <a:rPr lang="lv-LV" sz="2000" dirty="0" smtClean="0">
                <a:solidFill>
                  <a:schemeClr val="bg2">
                    <a:lumMod val="75000"/>
                    <a:lumOff val="25000"/>
                  </a:schemeClr>
                </a:solidFill>
                <a:latin typeface="Avenir Book" charset="0"/>
                <a:ea typeface="Avenir Book" charset="0"/>
                <a:cs typeface="Avenir Book" charset="0"/>
              </a:rPr>
              <a:t>ietvaros tostarp</a:t>
            </a:r>
            <a:r>
              <a:rPr lang="en-US" sz="2000" dirty="0" smtClean="0">
                <a:solidFill>
                  <a:schemeClr val="bg2">
                    <a:lumMod val="75000"/>
                    <a:lumOff val="25000"/>
                  </a:schemeClr>
                </a:solidFill>
                <a:latin typeface="Avenir Book" charset="0"/>
                <a:ea typeface="Avenir Book" charset="0"/>
                <a:cs typeface="Avenir Book" charset="0"/>
              </a:rPr>
              <a:t>:</a:t>
            </a:r>
            <a:endParaRPr lang="en-US" sz="2000" dirty="0">
              <a:solidFill>
                <a:schemeClr val="bg2">
                  <a:lumMod val="75000"/>
                  <a:lumOff val="25000"/>
                </a:schemeClr>
              </a:solidFill>
              <a:latin typeface="Avenir Book" charset="0"/>
              <a:ea typeface="Avenir Book" charset="0"/>
              <a:cs typeface="Avenir Book" charset="0"/>
            </a:endParaRPr>
          </a:p>
          <a:p>
            <a:pPr marL="114300" indent="0">
              <a:buNone/>
            </a:pPr>
            <a:endParaRPr lang="en-US" sz="500" dirty="0">
              <a:solidFill>
                <a:schemeClr val="bg2">
                  <a:lumMod val="75000"/>
                  <a:lumOff val="25000"/>
                </a:schemeClr>
              </a:solidFill>
              <a:latin typeface="Avenir Book" charset="0"/>
              <a:ea typeface="Avenir Book" charset="0"/>
              <a:cs typeface="Avenir Book" charset="0"/>
            </a:endParaRPr>
          </a:p>
          <a:p>
            <a:pPr marL="114300" indent="0">
              <a:buNone/>
            </a:pPr>
            <a:r>
              <a:rPr lang="en-US" sz="2000" dirty="0">
                <a:solidFill>
                  <a:schemeClr val="bg2">
                    <a:lumMod val="75000"/>
                    <a:lumOff val="25000"/>
                  </a:schemeClr>
                </a:solidFill>
                <a:latin typeface="Avenir Book" charset="0"/>
                <a:ea typeface="Avenir Book" charset="0"/>
                <a:cs typeface="Avenir Book" charset="0"/>
              </a:rPr>
              <a:t>1) </a:t>
            </a:r>
            <a:r>
              <a:rPr lang="lv-LV" sz="2000" dirty="0">
                <a:solidFill>
                  <a:schemeClr val="bg2">
                    <a:lumMod val="75000"/>
                    <a:lumOff val="25000"/>
                  </a:schemeClr>
                </a:solidFill>
                <a:latin typeface="Avenir Book" charset="0"/>
                <a:ea typeface="Avenir Book" charset="0"/>
                <a:cs typeface="Avenir Book" charset="0"/>
              </a:rPr>
              <a:t>veikta</a:t>
            </a:r>
            <a:r>
              <a:rPr lang="en-US" sz="2000" dirty="0">
                <a:solidFill>
                  <a:schemeClr val="bg2">
                    <a:lumMod val="75000"/>
                    <a:lumOff val="25000"/>
                  </a:schemeClr>
                </a:solidFill>
                <a:latin typeface="Avenir Book" charset="0"/>
                <a:ea typeface="Avenir Book" charset="0"/>
                <a:cs typeface="Avenir Book" charset="0"/>
              </a:rPr>
              <a:t> </a:t>
            </a:r>
            <a:r>
              <a:rPr lang="en-US" sz="2000" b="1" i="1" dirty="0">
                <a:solidFill>
                  <a:schemeClr val="bg2">
                    <a:lumMod val="75000"/>
                    <a:lumOff val="25000"/>
                  </a:schemeClr>
                </a:solidFill>
                <a:latin typeface="Avenir Book" charset="0"/>
                <a:ea typeface="Avenir Book" charset="0"/>
                <a:cs typeface="Avenir Book" charset="0"/>
              </a:rPr>
              <a:t>259 </a:t>
            </a:r>
            <a:r>
              <a:rPr lang="lv-LV" sz="2000" b="1" i="1" dirty="0">
                <a:solidFill>
                  <a:schemeClr val="bg2">
                    <a:lumMod val="75000"/>
                    <a:lumOff val="25000"/>
                  </a:schemeClr>
                </a:solidFill>
                <a:latin typeface="Avenir Book" charset="0"/>
                <a:ea typeface="Avenir Book" charset="0"/>
                <a:cs typeface="Avenir Book" charset="0"/>
              </a:rPr>
              <a:t>tiesu</a:t>
            </a:r>
            <a:r>
              <a:rPr lang="en-US" sz="2000" b="1" i="1" dirty="0">
                <a:solidFill>
                  <a:schemeClr val="bg2">
                    <a:lumMod val="75000"/>
                    <a:lumOff val="25000"/>
                  </a:schemeClr>
                </a:solidFill>
                <a:latin typeface="Avenir Book" charset="0"/>
                <a:ea typeface="Avenir Book" charset="0"/>
                <a:cs typeface="Avenir Book" charset="0"/>
              </a:rPr>
              <a:t> </a:t>
            </a:r>
            <a:r>
              <a:rPr lang="lv-LV" sz="2000" b="1" i="1" dirty="0">
                <a:solidFill>
                  <a:schemeClr val="bg2">
                    <a:lumMod val="75000"/>
                    <a:lumOff val="25000"/>
                  </a:schemeClr>
                </a:solidFill>
                <a:latin typeface="Avenir Book" charset="0"/>
                <a:ea typeface="Avenir Book" charset="0"/>
                <a:cs typeface="Avenir Book" charset="0"/>
              </a:rPr>
              <a:t>nolēmumu</a:t>
            </a:r>
            <a:r>
              <a:rPr lang="en-US" sz="2000" dirty="0">
                <a:solidFill>
                  <a:schemeClr val="bg2">
                    <a:lumMod val="75000"/>
                    <a:lumOff val="25000"/>
                  </a:schemeClr>
                </a:solidFill>
                <a:latin typeface="Avenir Book" charset="0"/>
                <a:ea typeface="Avenir Book" charset="0"/>
                <a:cs typeface="Avenir Book" charset="0"/>
              </a:rPr>
              <a:t> </a:t>
            </a:r>
            <a:r>
              <a:rPr lang="lv-LV" sz="2000" dirty="0">
                <a:solidFill>
                  <a:schemeClr val="bg2">
                    <a:lumMod val="75000"/>
                    <a:lumOff val="25000"/>
                  </a:schemeClr>
                </a:solidFill>
                <a:latin typeface="Avenir Book" charset="0"/>
                <a:ea typeface="Avenir Book" charset="0"/>
                <a:cs typeface="Avenir Book" charset="0"/>
              </a:rPr>
              <a:t>atlase</a:t>
            </a:r>
            <a:r>
              <a:rPr lang="en-US" sz="2000" dirty="0">
                <a:solidFill>
                  <a:schemeClr val="bg2">
                    <a:lumMod val="75000"/>
                    <a:lumOff val="25000"/>
                  </a:schemeClr>
                </a:solidFill>
                <a:latin typeface="Avenir Book" charset="0"/>
                <a:ea typeface="Avenir Book" charset="0"/>
                <a:cs typeface="Avenir Book" charset="0"/>
              </a:rPr>
              <a:t> un </a:t>
            </a:r>
            <a:r>
              <a:rPr lang="lv-LV" sz="2000" dirty="0">
                <a:solidFill>
                  <a:schemeClr val="bg2">
                    <a:lumMod val="75000"/>
                    <a:lumOff val="25000"/>
                  </a:schemeClr>
                </a:solidFill>
                <a:latin typeface="Avenir Book" charset="0"/>
                <a:ea typeface="Avenir Book" charset="0"/>
                <a:cs typeface="Avenir Book" charset="0"/>
              </a:rPr>
              <a:t>analīze</a:t>
            </a:r>
            <a:r>
              <a:rPr lang="en-US" sz="2000" dirty="0">
                <a:solidFill>
                  <a:schemeClr val="bg2">
                    <a:lumMod val="75000"/>
                    <a:lumOff val="25000"/>
                  </a:schemeClr>
                </a:solidFill>
                <a:latin typeface="Avenir Book" charset="0"/>
                <a:ea typeface="Avenir Book" charset="0"/>
                <a:cs typeface="Avenir Book" charset="0"/>
              </a:rPr>
              <a:t> </a:t>
            </a:r>
            <a:r>
              <a:rPr lang="lv-LV" sz="2000" dirty="0">
                <a:solidFill>
                  <a:schemeClr val="bg2">
                    <a:lumMod val="75000"/>
                    <a:lumOff val="25000"/>
                  </a:schemeClr>
                </a:solidFill>
                <a:latin typeface="Avenir Book" charset="0"/>
                <a:ea typeface="Avenir Book" charset="0"/>
                <a:cs typeface="Avenir Book" charset="0"/>
              </a:rPr>
              <a:t>FPMNP jautājumos</a:t>
            </a:r>
            <a:r>
              <a:rPr lang="lv-LV" sz="2000" dirty="0" smtClean="0">
                <a:solidFill>
                  <a:schemeClr val="bg2">
                    <a:lumMod val="75000"/>
                    <a:lumOff val="25000"/>
                  </a:schemeClr>
                </a:solidFill>
                <a:latin typeface="Avenir Book" charset="0"/>
                <a:ea typeface="Avenir Book" charset="0"/>
                <a:cs typeface="Avenir Book" charset="0"/>
              </a:rPr>
              <a:t>,</a:t>
            </a:r>
            <a:endParaRPr lang="lv-LV" sz="2000" dirty="0">
              <a:solidFill>
                <a:schemeClr val="bg2">
                  <a:lumMod val="75000"/>
                  <a:lumOff val="25000"/>
                </a:schemeClr>
              </a:solidFill>
              <a:latin typeface="Avenir Book" charset="0"/>
              <a:ea typeface="Avenir Book" charset="0"/>
              <a:cs typeface="Avenir Book" charset="0"/>
            </a:endParaRPr>
          </a:p>
          <a:p>
            <a:pPr marL="114300" indent="0">
              <a:buNone/>
            </a:pPr>
            <a:r>
              <a:rPr lang="en-GB" sz="2000" dirty="0">
                <a:solidFill>
                  <a:schemeClr val="bg2">
                    <a:lumMod val="75000"/>
                    <a:lumOff val="25000"/>
                  </a:schemeClr>
                </a:solidFill>
                <a:latin typeface="Avenir Book" charset="0"/>
                <a:ea typeface="Avenir Book" charset="0"/>
                <a:cs typeface="Avenir Book" charset="0"/>
              </a:rPr>
              <a:t>2) </a:t>
            </a:r>
            <a:r>
              <a:rPr lang="lv-LV" sz="2000" dirty="0">
                <a:solidFill>
                  <a:schemeClr val="bg2">
                    <a:lumMod val="75000"/>
                    <a:lumOff val="25000"/>
                  </a:schemeClr>
                </a:solidFill>
                <a:latin typeface="Avenir Book" charset="0"/>
                <a:ea typeface="Avenir Book" charset="0"/>
                <a:cs typeface="Avenir Book" charset="0"/>
              </a:rPr>
              <a:t>analizēti</a:t>
            </a:r>
            <a:r>
              <a:rPr lang="en-GB" sz="2000" dirty="0">
                <a:solidFill>
                  <a:schemeClr val="bg2">
                    <a:lumMod val="75000"/>
                    <a:lumOff val="25000"/>
                  </a:schemeClr>
                </a:solidFill>
                <a:latin typeface="Avenir Book" charset="0"/>
                <a:ea typeface="Avenir Book" charset="0"/>
                <a:cs typeface="Avenir Book" charset="0"/>
              </a:rPr>
              <a:t> </a:t>
            </a:r>
            <a:r>
              <a:rPr lang="en-GB" sz="2000" b="1" i="1" dirty="0">
                <a:solidFill>
                  <a:schemeClr val="bg2">
                    <a:lumMod val="75000"/>
                    <a:lumOff val="25000"/>
                  </a:schemeClr>
                </a:solidFill>
                <a:latin typeface="Avenir Book" charset="0"/>
                <a:ea typeface="Avenir Book" charset="0"/>
                <a:cs typeface="Avenir Book" charset="0"/>
              </a:rPr>
              <a:t>273 </a:t>
            </a:r>
            <a:r>
              <a:rPr lang="lv-LV" sz="2000" b="1" i="1" dirty="0">
                <a:solidFill>
                  <a:schemeClr val="bg2">
                    <a:lumMod val="75000"/>
                    <a:lumOff val="25000"/>
                  </a:schemeClr>
                </a:solidFill>
                <a:latin typeface="Avenir Book" charset="0"/>
                <a:ea typeface="Avenir Book" charset="0"/>
                <a:cs typeface="Avenir Book" charset="0"/>
              </a:rPr>
              <a:t>konkrētu</a:t>
            </a:r>
            <a:r>
              <a:rPr lang="en-GB" sz="2000" b="1" i="1" dirty="0">
                <a:solidFill>
                  <a:schemeClr val="bg2">
                    <a:lumMod val="75000"/>
                    <a:lumOff val="25000"/>
                  </a:schemeClr>
                </a:solidFill>
                <a:latin typeface="Avenir Book" charset="0"/>
                <a:ea typeface="Avenir Book" charset="0"/>
                <a:cs typeface="Avenir Book" charset="0"/>
              </a:rPr>
              <a:t> FPMNP</a:t>
            </a:r>
            <a:r>
              <a:rPr lang="en-GB" sz="2000" dirty="0">
                <a:solidFill>
                  <a:schemeClr val="bg2">
                    <a:lumMod val="75000"/>
                    <a:lumOff val="25000"/>
                  </a:schemeClr>
                </a:solidFill>
                <a:latin typeface="Avenir Book" charset="0"/>
                <a:ea typeface="Avenir Book" charset="0"/>
                <a:cs typeface="Avenir Book" charset="0"/>
              </a:rPr>
              <a:t> </a:t>
            </a:r>
            <a:r>
              <a:rPr lang="lv-LV" sz="2000" dirty="0" smtClean="0">
                <a:solidFill>
                  <a:schemeClr val="bg2">
                    <a:lumMod val="75000"/>
                    <a:lumOff val="25000"/>
                  </a:schemeClr>
                </a:solidFill>
                <a:latin typeface="Avenir Book" charset="0"/>
                <a:ea typeface="Avenir Book" charset="0"/>
                <a:cs typeface="Avenir Book" charset="0"/>
              </a:rPr>
              <a:t>dati,</a:t>
            </a:r>
          </a:p>
          <a:p>
            <a:pPr marL="114300" indent="0">
              <a:buNone/>
            </a:pPr>
            <a:r>
              <a:rPr lang="lv-LV" sz="2000" dirty="0" smtClean="0">
                <a:solidFill>
                  <a:schemeClr val="bg2">
                    <a:lumMod val="75000"/>
                    <a:lumOff val="25000"/>
                  </a:schemeClr>
                </a:solidFill>
                <a:latin typeface="Avenir Book" charset="0"/>
                <a:ea typeface="Avenir Book" charset="0"/>
                <a:cs typeface="Avenir Book" charset="0"/>
              </a:rPr>
              <a:t>3) </a:t>
            </a:r>
            <a:r>
              <a:rPr lang="lv-LV" sz="2000" dirty="0">
                <a:solidFill>
                  <a:schemeClr val="bg2"/>
                </a:solidFill>
                <a:latin typeface="Avenir Book" charset="0"/>
                <a:ea typeface="Avenir Book" charset="0"/>
                <a:cs typeface="Avenir Book" charset="0"/>
              </a:rPr>
              <a:t>īstenota vairāku ārvalstu - </a:t>
            </a:r>
            <a:r>
              <a:rPr lang="lv-LV" sz="2000" b="1" i="1" dirty="0">
                <a:solidFill>
                  <a:schemeClr val="bg2"/>
                </a:solidFill>
                <a:latin typeface="Avenir Book" charset="0"/>
                <a:ea typeface="Avenir Book" charset="0"/>
                <a:cs typeface="Avenir Book" charset="0"/>
              </a:rPr>
              <a:t>Lielbritānijas, Igaunijas, Dānijas</a:t>
            </a:r>
            <a:r>
              <a:rPr lang="lv-LV" sz="2000" dirty="0">
                <a:solidFill>
                  <a:schemeClr val="bg2"/>
                </a:solidFill>
                <a:latin typeface="Avenir Book" charset="0"/>
                <a:ea typeface="Avenir Book" charset="0"/>
                <a:cs typeface="Avenir Book" charset="0"/>
              </a:rPr>
              <a:t> un </a:t>
            </a:r>
            <a:r>
              <a:rPr lang="lv-LV" sz="2000" b="1" i="1" dirty="0">
                <a:solidFill>
                  <a:schemeClr val="bg2"/>
                </a:solidFill>
                <a:latin typeface="Avenir Book" charset="0"/>
                <a:ea typeface="Avenir Book" charset="0"/>
                <a:cs typeface="Avenir Book" charset="0"/>
              </a:rPr>
              <a:t>Vācijas</a:t>
            </a:r>
            <a:r>
              <a:rPr lang="lv-LV" sz="2000" dirty="0">
                <a:solidFill>
                  <a:schemeClr val="bg2"/>
                </a:solidFill>
                <a:latin typeface="Avenir Book" charset="0"/>
                <a:ea typeface="Avenir Book" charset="0"/>
                <a:cs typeface="Avenir Book" charset="0"/>
              </a:rPr>
              <a:t> (turpmāk arī – “Pētāmās valstis”) tiesiskā regulējuma un prakses </a:t>
            </a:r>
            <a:r>
              <a:rPr lang="lv-LV" sz="2000" dirty="0" smtClean="0">
                <a:solidFill>
                  <a:schemeClr val="bg2"/>
                </a:solidFill>
                <a:latin typeface="Avenir Book" charset="0"/>
                <a:ea typeface="Avenir Book" charset="0"/>
                <a:cs typeface="Avenir Book" charset="0"/>
              </a:rPr>
              <a:t>izpēte.</a:t>
            </a:r>
            <a:endParaRPr lang="lv-LV" sz="2000" dirty="0" smtClean="0">
              <a:solidFill>
                <a:schemeClr val="bg2">
                  <a:lumMod val="75000"/>
                  <a:lumOff val="25000"/>
                </a:schemeClr>
              </a:solidFill>
              <a:latin typeface="Avenir Book" charset="0"/>
              <a:ea typeface="Avenir Book" charset="0"/>
              <a:cs typeface="Avenir Book" charset="0"/>
            </a:endParaRPr>
          </a:p>
          <a:p>
            <a:pPr marL="114300" indent="0">
              <a:buNone/>
            </a:pPr>
            <a:endParaRPr lang="en-GB" dirty="0">
              <a:solidFill>
                <a:schemeClr val="bg2">
                  <a:lumMod val="75000"/>
                  <a:lumOff val="25000"/>
                </a:schemeClr>
              </a:solidFill>
              <a:latin typeface="Avenir Book" charset="0"/>
              <a:ea typeface="Avenir Book" charset="0"/>
              <a:cs typeface="Avenir Book" charset="0"/>
            </a:endParaRPr>
          </a:p>
          <a:p>
            <a:pPr marL="114300" indent="0">
              <a:buNone/>
            </a:pPr>
            <a:endParaRPr lang="lv-LV" sz="2000" dirty="0">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3</a:t>
            </a:fld>
            <a:endParaRPr lang="lv-LV" dirty="0"/>
          </a:p>
        </p:txBody>
      </p:sp>
    </p:spTree>
    <p:extLst>
      <p:ext uri="{BB962C8B-B14F-4D97-AF65-F5344CB8AC3E}">
        <p14:creationId xmlns:p14="http://schemas.microsoft.com/office/powerpoint/2010/main" val="2864859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Samaksas termiņu kavēšana</a:t>
            </a:r>
            <a:endParaRPr lang="en-US" sz="3000" dirty="0">
              <a:latin typeface="Avenir Book" charset="0"/>
              <a:ea typeface="Avenir Book" charset="0"/>
              <a:cs typeface="Avenir Book" charset="0"/>
            </a:endParaRPr>
          </a:p>
        </p:txBody>
      </p:sp>
      <p:sp>
        <p:nvSpPr>
          <p:cNvPr id="3" name="Content Placeholder 2"/>
          <p:cNvSpPr>
            <a:spLocks noGrp="1"/>
          </p:cNvSpPr>
          <p:nvPr>
            <p:ph idx="1"/>
          </p:nvPr>
        </p:nvSpPr>
        <p:spPr>
          <a:xfrm>
            <a:off x="457200" y="1417638"/>
            <a:ext cx="7620000" cy="5440362"/>
          </a:xfrm>
        </p:spPr>
        <p:txBody>
          <a:bodyPr>
            <a:normAutofit/>
          </a:bodyPr>
          <a:lstStyle/>
          <a:p>
            <a:pPr marL="114300" indent="0">
              <a:buNone/>
            </a:pPr>
            <a:r>
              <a:rPr lang="lv-LV" b="1" dirty="0">
                <a:solidFill>
                  <a:schemeClr val="bg2">
                    <a:lumMod val="75000"/>
                    <a:lumOff val="25000"/>
                  </a:schemeClr>
                </a:solidFill>
                <a:latin typeface="Avenir Book" charset="0"/>
                <a:ea typeface="Avenir Book" charset="0"/>
                <a:cs typeface="Avenir Book" charset="0"/>
              </a:rPr>
              <a:t>Konstatēts vismaz 50% analizētajos lēmumos par saistību dzēšanas procedūras izbeigšanu</a:t>
            </a:r>
            <a:r>
              <a:rPr lang="lv-LV" sz="1800" b="1" dirty="0">
                <a:solidFill>
                  <a:schemeClr val="bg2">
                    <a:lumMod val="75000"/>
                    <a:lumOff val="25000"/>
                  </a:schemeClr>
                </a:solidFill>
                <a:latin typeface="Avenir Book" charset="0"/>
                <a:ea typeface="Avenir Book" charset="0"/>
                <a:cs typeface="Avenir Book" charset="0"/>
              </a:rPr>
              <a:t>!</a:t>
            </a:r>
          </a:p>
          <a:p>
            <a:pPr marL="114300" indent="0">
              <a:buNone/>
            </a:pPr>
            <a:endParaRPr lang="en-GB" sz="1000" dirty="0">
              <a:solidFill>
                <a:schemeClr val="bg2">
                  <a:lumMod val="75000"/>
                  <a:lumOff val="25000"/>
                </a:schemeClr>
              </a:solidFill>
              <a:latin typeface="Avenir Book" charset="0"/>
              <a:ea typeface="Avenir Book" charset="0"/>
              <a:cs typeface="Avenir Book" charset="0"/>
            </a:endParaRPr>
          </a:p>
          <a:p>
            <a:pPr marL="114300" indent="0">
              <a:buNone/>
            </a:pPr>
            <a:r>
              <a:rPr lang="lv-LV" b="1" dirty="0">
                <a:solidFill>
                  <a:schemeClr val="bg2">
                    <a:lumMod val="75000"/>
                    <a:lumOff val="25000"/>
                  </a:schemeClr>
                </a:solidFill>
                <a:latin typeface="Avenir Book" charset="0"/>
                <a:ea typeface="Avenir Book" charset="0"/>
                <a:cs typeface="Avenir Book" charset="0"/>
              </a:rPr>
              <a:t>Kurzemes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rajona</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GB" b="1" dirty="0">
                <a:solidFill>
                  <a:schemeClr val="bg2">
                    <a:lumMod val="75000"/>
                    <a:lumOff val="25000"/>
                  </a:schemeClr>
                </a:solidFill>
                <a:latin typeface="Avenir Book" charset="0"/>
                <a:ea typeface="Avenir Book" charset="0"/>
                <a:cs typeface="Avenir Book" charset="0"/>
              </a:rPr>
              <a:t> 2018.gada 5.septembra </a:t>
            </a:r>
            <a:r>
              <a:rPr lang="lv-LV" b="1" dirty="0">
                <a:solidFill>
                  <a:schemeClr val="bg2">
                    <a:lumMod val="75000"/>
                    <a:lumOff val="25000"/>
                  </a:schemeClr>
                </a:solidFill>
                <a:latin typeface="Avenir Book" charset="0"/>
                <a:ea typeface="Avenir Book" charset="0"/>
                <a:cs typeface="Avenir Book" charset="0"/>
              </a:rPr>
              <a:t>nolēmums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GB" b="1" dirty="0">
                <a:solidFill>
                  <a:schemeClr val="bg2">
                    <a:lumMod val="75000"/>
                    <a:lumOff val="25000"/>
                  </a:schemeClr>
                </a:solidFill>
                <a:latin typeface="Avenir Book" charset="0"/>
                <a:ea typeface="Avenir Book" charset="0"/>
                <a:cs typeface="Avenir Book" charset="0"/>
              </a:rPr>
              <a:t> Nr. C20194117:</a:t>
            </a:r>
          </a:p>
          <a:p>
            <a:pPr marL="114300" indent="0">
              <a:buNone/>
            </a:pPr>
            <a:endParaRPr lang="lv-LV" dirty="0">
              <a:solidFill>
                <a:schemeClr val="bg2">
                  <a:lumMod val="75000"/>
                  <a:lumOff val="25000"/>
                </a:schemeClr>
              </a:solidFill>
              <a:latin typeface="Avenir Book" charset="0"/>
              <a:ea typeface="Avenir Book" charset="0"/>
              <a:cs typeface="Avenir Book" charset="0"/>
            </a:endParaRPr>
          </a:p>
          <a:p>
            <a:pPr marL="114300" lvl="0" indent="0">
              <a:buNone/>
            </a:pPr>
            <a:r>
              <a:rPr lang="lv-LV" dirty="0">
                <a:solidFill>
                  <a:schemeClr val="bg2">
                    <a:lumMod val="75000"/>
                    <a:lumOff val="25000"/>
                  </a:schemeClr>
                </a:solidFill>
                <a:latin typeface="Avenir Book" charset="0"/>
                <a:ea typeface="Avenir Book" charset="0"/>
                <a:cs typeface="Avenir Book" charset="0"/>
              </a:rPr>
              <a:t>«Parādnieks pretēji Maksātnespējas likuma 160.panta 1.punkta noteikumiem nav pienācīgi pildījis tiesas apstiprināto saistību dzēšanas plānu, tādējādi aizskarot kreditora intereses, būtiski apgrūtinot maksātnespējas procesa efektīvu norisi.»</a:t>
            </a:r>
          </a:p>
          <a:p>
            <a:pPr marL="114300" indent="0">
              <a:buNone/>
            </a:pPr>
            <a:endParaRPr lang="en-US" sz="1800" dirty="0">
              <a:solidFill>
                <a:schemeClr val="bg2">
                  <a:lumMod val="50000"/>
                  <a:lumOff val="50000"/>
                </a:schemeClr>
              </a:solidFill>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30</a:t>
            </a:fld>
            <a:endParaRPr lang="lv-LV" dirty="0"/>
          </a:p>
        </p:txBody>
      </p:sp>
    </p:spTree>
    <p:extLst>
      <p:ext uri="{BB962C8B-B14F-4D97-AF65-F5344CB8AC3E}">
        <p14:creationId xmlns:p14="http://schemas.microsoft.com/office/powerpoint/2010/main" val="4810512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Patvaļīga plāna izpildes kārtības grozīšana</a:t>
            </a:r>
            <a:endParaRPr lang="en-US" sz="3000" b="1" dirty="0">
              <a:solidFill>
                <a:schemeClr val="accent1">
                  <a:lumMod val="75000"/>
                </a:schemeClr>
              </a:solidFill>
              <a:latin typeface="Avenir Book" charset="0"/>
              <a:ea typeface="Avenir Book" charset="0"/>
              <a:cs typeface="Avenir Book" charset="0"/>
            </a:endParaRPr>
          </a:p>
        </p:txBody>
      </p:sp>
      <p:sp>
        <p:nvSpPr>
          <p:cNvPr id="3" name="Content Placeholder 2"/>
          <p:cNvSpPr>
            <a:spLocks noGrp="1"/>
          </p:cNvSpPr>
          <p:nvPr>
            <p:ph idx="1"/>
          </p:nvPr>
        </p:nvSpPr>
        <p:spPr>
          <a:xfrm>
            <a:off x="323528" y="1417638"/>
            <a:ext cx="7753672" cy="5323730"/>
          </a:xfrm>
        </p:spPr>
        <p:txBody>
          <a:bodyPr>
            <a:normAutofit/>
          </a:bodyPr>
          <a:lstStyle/>
          <a:p>
            <a:pPr marL="114300" indent="0">
              <a:buNone/>
            </a:pPr>
            <a:r>
              <a:rPr lang="lv-LV" b="1" dirty="0">
                <a:solidFill>
                  <a:schemeClr val="bg2">
                    <a:lumMod val="75000"/>
                    <a:lumOff val="25000"/>
                  </a:schemeClr>
                </a:solidFill>
                <a:latin typeface="Avenir Book" charset="0"/>
                <a:ea typeface="Avenir Book" charset="0"/>
                <a:cs typeface="Avenir Book" charset="0"/>
              </a:rPr>
              <a:t>Rīgas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rajona</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GB" b="1" dirty="0">
                <a:solidFill>
                  <a:schemeClr val="bg2">
                    <a:lumMod val="75000"/>
                    <a:lumOff val="25000"/>
                  </a:schemeClr>
                </a:solidFill>
                <a:latin typeface="Avenir Book" charset="0"/>
                <a:ea typeface="Avenir Book" charset="0"/>
                <a:cs typeface="Avenir Book" charset="0"/>
              </a:rPr>
              <a:t> 2018.gada 13.septembra </a:t>
            </a:r>
            <a:r>
              <a:rPr lang="lv-LV" b="1" dirty="0">
                <a:solidFill>
                  <a:schemeClr val="bg2">
                    <a:lumMod val="75000"/>
                    <a:lumOff val="25000"/>
                  </a:schemeClr>
                </a:solidFill>
                <a:latin typeface="Avenir Book" charset="0"/>
                <a:ea typeface="Avenir Book" charset="0"/>
                <a:cs typeface="Avenir Book" charset="0"/>
              </a:rPr>
              <a:t>nolēmums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GB" b="1" dirty="0">
                <a:solidFill>
                  <a:schemeClr val="bg2">
                    <a:lumMod val="75000"/>
                    <a:lumOff val="25000"/>
                  </a:schemeClr>
                </a:solidFill>
                <a:latin typeface="Avenir Book" charset="0"/>
                <a:ea typeface="Avenir Book" charset="0"/>
                <a:cs typeface="Avenir Book" charset="0"/>
              </a:rPr>
              <a:t> Nr. C33256815:</a:t>
            </a:r>
            <a:endParaRPr lang="lv-LV" b="1" dirty="0">
              <a:solidFill>
                <a:schemeClr val="bg2">
                  <a:lumMod val="75000"/>
                  <a:lumOff val="25000"/>
                </a:schemeClr>
              </a:solidFill>
              <a:latin typeface="Avenir Book" charset="0"/>
              <a:ea typeface="Avenir Book" charset="0"/>
              <a:cs typeface="Avenir Book" charset="0"/>
            </a:endParaRPr>
          </a:p>
          <a:p>
            <a:pPr marL="114300" indent="0">
              <a:buNone/>
            </a:pPr>
            <a:r>
              <a:rPr lang="lv-LV" dirty="0">
                <a:solidFill>
                  <a:schemeClr val="bg2">
                    <a:lumMod val="75000"/>
                    <a:lumOff val="25000"/>
                  </a:schemeClr>
                </a:solidFill>
                <a:latin typeface="Avenir Book" charset="0"/>
                <a:ea typeface="Avenir Book" charset="0"/>
                <a:cs typeface="Avenir Book" charset="0"/>
              </a:rPr>
              <a:t>«Saskaņā ar Maksātnespējas likuma 154. un 155.pantā noteikto likumdevēja griba ir saistību dzēšanās plānā </a:t>
            </a:r>
            <a:r>
              <a:rPr lang="lv-LV" i="1" dirty="0">
                <a:solidFill>
                  <a:srgbClr val="C00000"/>
                </a:solidFill>
                <a:latin typeface="Avenir Book" charset="0"/>
                <a:ea typeface="Avenir Book" charset="0"/>
                <a:cs typeface="Avenir Book" charset="0"/>
              </a:rPr>
              <a:t>iekļaut ikmēneša maksājumus, nevis vienreizēju maksājumu</a:t>
            </a:r>
            <a:r>
              <a:rPr lang="lv-LV" dirty="0">
                <a:solidFill>
                  <a:srgbClr val="C00000"/>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tādējādi ļaujot parādniekam pakāpeniski pēc iespējas izpildīt savas parādsaistības, ievērojot mantisko stāvokli, kā arī kreditoram saņemt regulāru saistību izpildījumu.»</a:t>
            </a:r>
          </a:p>
          <a:p>
            <a:pPr marL="114300" indent="0">
              <a:buNone/>
            </a:pPr>
            <a:endParaRPr lang="en-US" sz="1800" b="1" dirty="0">
              <a:solidFill>
                <a:srgbClr val="00B050"/>
              </a:solidFill>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31</a:t>
            </a:fld>
            <a:endParaRPr lang="lv-LV" dirty="0"/>
          </a:p>
        </p:txBody>
      </p:sp>
    </p:spTree>
    <p:extLst>
      <p:ext uri="{BB962C8B-B14F-4D97-AF65-F5344CB8AC3E}">
        <p14:creationId xmlns:p14="http://schemas.microsoft.com/office/powerpoint/2010/main" val="13517619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Pilnīga plāna izpilde tikai pēc pieteikuma iesniegšanas tiesā</a:t>
            </a:r>
            <a:endParaRPr lang="en-US" sz="3000" dirty="0">
              <a:latin typeface="Avenir Book" charset="0"/>
              <a:ea typeface="Avenir Book" charset="0"/>
              <a:cs typeface="Avenir Book" charset="0"/>
            </a:endParaRPr>
          </a:p>
        </p:txBody>
      </p:sp>
      <p:sp>
        <p:nvSpPr>
          <p:cNvPr id="3" name="Content Placeholder 2"/>
          <p:cNvSpPr>
            <a:spLocks noGrp="1"/>
          </p:cNvSpPr>
          <p:nvPr>
            <p:ph idx="1"/>
          </p:nvPr>
        </p:nvSpPr>
        <p:spPr>
          <a:xfrm>
            <a:off x="457200" y="1772816"/>
            <a:ext cx="7620000" cy="4627984"/>
          </a:xfrm>
        </p:spPr>
        <p:txBody>
          <a:bodyPr>
            <a:normAutofit/>
          </a:bodyPr>
          <a:lstStyle/>
          <a:p>
            <a:pPr marL="114300" indent="0">
              <a:buNone/>
            </a:pPr>
            <a:r>
              <a:rPr lang="lv-LV" sz="2400" b="1" dirty="0">
                <a:solidFill>
                  <a:schemeClr val="bg2">
                    <a:lumMod val="75000"/>
                    <a:lumOff val="25000"/>
                  </a:schemeClr>
                </a:solidFill>
                <a:latin typeface="Avenir Book" charset="0"/>
                <a:ea typeface="Avenir Book" charset="0"/>
                <a:cs typeface="Avenir Book" charset="0"/>
              </a:rPr>
              <a:t>Tiesu</a:t>
            </a:r>
            <a:r>
              <a:rPr lang="en-GB" sz="2400" b="1" dirty="0">
                <a:solidFill>
                  <a:schemeClr val="bg2">
                    <a:lumMod val="75000"/>
                    <a:lumOff val="25000"/>
                  </a:schemeClr>
                </a:solidFill>
                <a:latin typeface="Avenir Book" charset="0"/>
                <a:ea typeface="Avenir Book" charset="0"/>
                <a:cs typeface="Avenir Book" charset="0"/>
              </a:rPr>
              <a:t> </a:t>
            </a:r>
            <a:r>
              <a:rPr lang="lv-LV" sz="2400" b="1" dirty="0">
                <a:solidFill>
                  <a:schemeClr val="bg2">
                    <a:lumMod val="75000"/>
                    <a:lumOff val="25000"/>
                  </a:schemeClr>
                </a:solidFill>
                <a:latin typeface="Avenir Book" charset="0"/>
                <a:ea typeface="Avenir Book" charset="0"/>
                <a:cs typeface="Avenir Book" charset="0"/>
              </a:rPr>
              <a:t>prakse</a:t>
            </a:r>
            <a:r>
              <a:rPr lang="en-GB" sz="2400" b="1" dirty="0">
                <a:solidFill>
                  <a:schemeClr val="bg2">
                    <a:lumMod val="75000"/>
                    <a:lumOff val="25000"/>
                  </a:schemeClr>
                </a:solidFill>
                <a:latin typeface="Avenir Book" charset="0"/>
                <a:ea typeface="Avenir Book" charset="0"/>
                <a:cs typeface="Avenir Book" charset="0"/>
              </a:rPr>
              <a:t> </a:t>
            </a:r>
            <a:r>
              <a:rPr lang="lv-LV" sz="2400" b="1" dirty="0">
                <a:solidFill>
                  <a:schemeClr val="bg2">
                    <a:lumMod val="75000"/>
                    <a:lumOff val="25000"/>
                  </a:schemeClr>
                </a:solidFill>
                <a:latin typeface="Avenir Book" charset="0"/>
                <a:ea typeface="Avenir Book" charset="0"/>
                <a:cs typeface="Avenir Book" charset="0"/>
              </a:rPr>
              <a:t>ir</a:t>
            </a:r>
            <a:r>
              <a:rPr lang="en-GB" sz="2400" b="1" dirty="0">
                <a:solidFill>
                  <a:schemeClr val="bg2">
                    <a:lumMod val="75000"/>
                    <a:lumOff val="25000"/>
                  </a:schemeClr>
                </a:solidFill>
                <a:latin typeface="Avenir Book" charset="0"/>
                <a:ea typeface="Avenir Book" charset="0"/>
                <a:cs typeface="Avenir Book" charset="0"/>
              </a:rPr>
              <a:t> </a:t>
            </a:r>
            <a:r>
              <a:rPr lang="lv-LV" sz="2400" b="1" dirty="0">
                <a:solidFill>
                  <a:schemeClr val="bg2">
                    <a:lumMod val="75000"/>
                    <a:lumOff val="25000"/>
                  </a:schemeClr>
                </a:solidFill>
                <a:latin typeface="Avenir Book" charset="0"/>
                <a:ea typeface="Avenir Book" charset="0"/>
                <a:cs typeface="Avenir Book" charset="0"/>
              </a:rPr>
              <a:t>ļoti</a:t>
            </a:r>
            <a:r>
              <a:rPr lang="en-GB" sz="2400" b="1" dirty="0">
                <a:solidFill>
                  <a:schemeClr val="bg2">
                    <a:lumMod val="75000"/>
                    <a:lumOff val="25000"/>
                  </a:schemeClr>
                </a:solidFill>
                <a:latin typeface="Avenir Book" charset="0"/>
                <a:ea typeface="Avenir Book" charset="0"/>
                <a:cs typeface="Avenir Book" charset="0"/>
              </a:rPr>
              <a:t> </a:t>
            </a:r>
            <a:r>
              <a:rPr lang="lv-LV" sz="2400" b="1" dirty="0">
                <a:solidFill>
                  <a:schemeClr val="bg2">
                    <a:lumMod val="75000"/>
                    <a:lumOff val="25000"/>
                  </a:schemeClr>
                </a:solidFill>
                <a:latin typeface="Avenir Book" charset="0"/>
                <a:ea typeface="Avenir Book" charset="0"/>
                <a:cs typeface="Avenir Book" charset="0"/>
              </a:rPr>
              <a:t>atšķirīga</a:t>
            </a:r>
            <a:r>
              <a:rPr lang="en-GB" sz="2400" b="1" dirty="0">
                <a:solidFill>
                  <a:schemeClr val="bg2">
                    <a:lumMod val="75000"/>
                    <a:lumOff val="25000"/>
                  </a:schemeClr>
                </a:solidFill>
                <a:latin typeface="Avenir Book" charset="0"/>
                <a:ea typeface="Avenir Book" charset="0"/>
                <a:cs typeface="Avenir Book" charset="0"/>
              </a:rPr>
              <a:t>!</a:t>
            </a:r>
          </a:p>
          <a:p>
            <a:pPr marL="114300" indent="0">
              <a:buNone/>
            </a:pPr>
            <a:r>
              <a:rPr lang="lv-LV" sz="2400" b="1" dirty="0">
                <a:solidFill>
                  <a:schemeClr val="bg2">
                    <a:lumMod val="75000"/>
                    <a:lumOff val="25000"/>
                  </a:schemeClr>
                </a:solidFill>
                <a:latin typeface="Avenir Book" charset="0"/>
                <a:ea typeface="Avenir Book" charset="0"/>
                <a:cs typeface="Avenir Book" charset="0"/>
              </a:rPr>
              <a:t>Rīgas</a:t>
            </a:r>
            <a:r>
              <a:rPr lang="en-GB" sz="2400" b="1" dirty="0">
                <a:solidFill>
                  <a:schemeClr val="bg2">
                    <a:lumMod val="75000"/>
                    <a:lumOff val="25000"/>
                  </a:schemeClr>
                </a:solidFill>
                <a:latin typeface="Avenir Book" charset="0"/>
                <a:ea typeface="Avenir Book" charset="0"/>
                <a:cs typeface="Avenir Book" charset="0"/>
              </a:rPr>
              <a:t> </a:t>
            </a:r>
            <a:r>
              <a:rPr lang="lv-LV" sz="2400" b="1" dirty="0">
                <a:solidFill>
                  <a:schemeClr val="bg2">
                    <a:lumMod val="75000"/>
                    <a:lumOff val="25000"/>
                  </a:schemeClr>
                </a:solidFill>
                <a:latin typeface="Avenir Book" charset="0"/>
                <a:ea typeface="Avenir Book" charset="0"/>
                <a:cs typeface="Avenir Book" charset="0"/>
              </a:rPr>
              <a:t>rajona</a:t>
            </a:r>
            <a:r>
              <a:rPr lang="en-GB" sz="2400" b="1" dirty="0">
                <a:solidFill>
                  <a:schemeClr val="bg2">
                    <a:lumMod val="75000"/>
                    <a:lumOff val="25000"/>
                  </a:schemeClr>
                </a:solidFill>
                <a:latin typeface="Avenir Book" charset="0"/>
                <a:ea typeface="Avenir Book" charset="0"/>
                <a:cs typeface="Avenir Book" charset="0"/>
              </a:rPr>
              <a:t> </a:t>
            </a:r>
            <a:r>
              <a:rPr lang="lv-LV" sz="2400" b="1" dirty="0">
                <a:solidFill>
                  <a:schemeClr val="bg2">
                    <a:lumMod val="75000"/>
                    <a:lumOff val="25000"/>
                  </a:schemeClr>
                </a:solidFill>
                <a:latin typeface="Avenir Book" charset="0"/>
                <a:ea typeface="Avenir Book" charset="0"/>
                <a:cs typeface="Avenir Book" charset="0"/>
              </a:rPr>
              <a:t>tiesas</a:t>
            </a:r>
            <a:r>
              <a:rPr lang="en-GB" sz="2400" b="1" dirty="0">
                <a:solidFill>
                  <a:schemeClr val="bg2">
                    <a:lumMod val="75000"/>
                    <a:lumOff val="25000"/>
                  </a:schemeClr>
                </a:solidFill>
                <a:latin typeface="Avenir Book" charset="0"/>
                <a:ea typeface="Avenir Book" charset="0"/>
                <a:cs typeface="Avenir Book" charset="0"/>
              </a:rPr>
              <a:t> 2018.gada 17.septembra </a:t>
            </a:r>
            <a:r>
              <a:rPr lang="lv-LV" sz="2400" b="1" dirty="0">
                <a:solidFill>
                  <a:schemeClr val="bg2">
                    <a:lumMod val="75000"/>
                    <a:lumOff val="25000"/>
                  </a:schemeClr>
                </a:solidFill>
                <a:latin typeface="Avenir Book" charset="0"/>
                <a:ea typeface="Avenir Book" charset="0"/>
                <a:cs typeface="Avenir Book" charset="0"/>
              </a:rPr>
              <a:t>nolēmums</a:t>
            </a:r>
            <a:r>
              <a:rPr lang="en-GB" sz="2400" b="1" dirty="0">
                <a:solidFill>
                  <a:schemeClr val="bg2">
                    <a:lumMod val="75000"/>
                    <a:lumOff val="25000"/>
                  </a:schemeClr>
                </a:solidFill>
                <a:latin typeface="Avenir Book" charset="0"/>
                <a:ea typeface="Avenir Book" charset="0"/>
                <a:cs typeface="Avenir Book" charset="0"/>
              </a:rPr>
              <a:t> </a:t>
            </a:r>
            <a:r>
              <a:rPr lang="lv-LV" sz="2400" b="1" dirty="0">
                <a:solidFill>
                  <a:schemeClr val="bg2">
                    <a:lumMod val="75000"/>
                    <a:lumOff val="25000"/>
                  </a:schemeClr>
                </a:solidFill>
                <a:latin typeface="Avenir Book" charset="0"/>
                <a:ea typeface="Avenir Book" charset="0"/>
                <a:cs typeface="Avenir Book" charset="0"/>
              </a:rPr>
              <a:t>lietā</a:t>
            </a:r>
            <a:r>
              <a:rPr lang="en-GB" sz="2400" b="1" dirty="0">
                <a:solidFill>
                  <a:schemeClr val="bg2">
                    <a:lumMod val="75000"/>
                    <a:lumOff val="25000"/>
                  </a:schemeClr>
                </a:solidFill>
                <a:latin typeface="Avenir Book" charset="0"/>
                <a:ea typeface="Avenir Book" charset="0"/>
                <a:cs typeface="Avenir Book" charset="0"/>
              </a:rPr>
              <a:t> Nr. C33237615:</a:t>
            </a:r>
            <a:endParaRPr lang="lv-LV" sz="3600" b="1" dirty="0">
              <a:solidFill>
                <a:schemeClr val="bg2">
                  <a:lumMod val="75000"/>
                  <a:lumOff val="25000"/>
                </a:schemeClr>
              </a:solidFill>
              <a:latin typeface="Avenir Book" charset="0"/>
              <a:ea typeface="Avenir Book" charset="0"/>
              <a:cs typeface="Avenir Book" charset="0"/>
            </a:endParaRPr>
          </a:p>
          <a:p>
            <a:pPr marL="114300" lvl="0" indent="0">
              <a:buNone/>
            </a:pPr>
            <a:r>
              <a:rPr lang="lv-LV" sz="2400" dirty="0">
                <a:solidFill>
                  <a:schemeClr val="bg2">
                    <a:lumMod val="75000"/>
                    <a:lumOff val="25000"/>
                  </a:schemeClr>
                </a:solidFill>
                <a:latin typeface="Avenir Book" charset="0"/>
                <a:ea typeface="Avenir Book" charset="0"/>
                <a:cs typeface="Avenir Book" charset="0"/>
              </a:rPr>
              <a:t>«…apstāklim, ka uz pieteikuma izskatīšanas dienu parādniece ir izpildījusi saistību dzēšanas plānu attiecībā pret savu kreditoru, nav būtiska nozīme, jo </a:t>
            </a:r>
            <a:r>
              <a:rPr lang="lv-LV" sz="2400" dirty="0">
                <a:solidFill>
                  <a:srgbClr val="C00000"/>
                </a:solidFill>
                <a:latin typeface="Avenir Book" charset="0"/>
                <a:ea typeface="Avenir Book" charset="0"/>
                <a:cs typeface="Avenir Book" charset="0"/>
              </a:rPr>
              <a:t>parādnieces pienākums bija pildīt tiesas apstiprināto saistību dzēšanas plānu, maksājumus veicot plānā norādītajā apmērā un termiņā</a:t>
            </a:r>
            <a:r>
              <a:rPr lang="lv-LV" sz="2400" dirty="0">
                <a:solidFill>
                  <a:schemeClr val="bg2">
                    <a:lumMod val="75000"/>
                    <a:lumOff val="25000"/>
                  </a:schemeClr>
                </a:solidFill>
                <a:latin typeface="Avenir Book" charset="0"/>
                <a:ea typeface="Avenir Book" charset="0"/>
                <a:cs typeface="Avenir Book" charset="0"/>
              </a:rPr>
              <a:t>.»</a:t>
            </a:r>
          </a:p>
          <a:p>
            <a:pPr marL="114300" lvl="0" indent="0">
              <a:buNone/>
            </a:pPr>
            <a:endParaRPr lang="lv-LV" sz="2400" dirty="0"/>
          </a:p>
          <a:p>
            <a:pPr marL="411480" lvl="1" indent="0">
              <a:buNone/>
            </a:pPr>
            <a:endParaRPr lang="en-US" dirty="0">
              <a:solidFill>
                <a:schemeClr val="bg2">
                  <a:lumMod val="65000"/>
                  <a:lumOff val="35000"/>
                </a:schemeClr>
              </a:solidFill>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32</a:t>
            </a:fld>
            <a:endParaRPr lang="lv-LV" dirty="0"/>
          </a:p>
        </p:txBody>
      </p:sp>
    </p:spTree>
    <p:extLst>
      <p:ext uri="{BB962C8B-B14F-4D97-AF65-F5344CB8AC3E}">
        <p14:creationId xmlns:p14="http://schemas.microsoft.com/office/powerpoint/2010/main" val="12685946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Pilnīga plāna izpilde tikai pēc pieteikuma iesniegšanas tiesā</a:t>
            </a:r>
            <a:endParaRPr lang="en-US" sz="3000" dirty="0">
              <a:latin typeface="Avenir Book" charset="0"/>
              <a:ea typeface="Avenir Book" charset="0"/>
              <a:cs typeface="Avenir Book" charset="0"/>
            </a:endParaRPr>
          </a:p>
        </p:txBody>
      </p:sp>
      <p:sp>
        <p:nvSpPr>
          <p:cNvPr id="3" name="Content Placeholder 2"/>
          <p:cNvSpPr>
            <a:spLocks noGrp="1"/>
          </p:cNvSpPr>
          <p:nvPr>
            <p:ph idx="1"/>
          </p:nvPr>
        </p:nvSpPr>
        <p:spPr>
          <a:xfrm>
            <a:off x="539552" y="1268760"/>
            <a:ext cx="7537648" cy="5400600"/>
          </a:xfrm>
        </p:spPr>
        <p:txBody>
          <a:bodyPr>
            <a:normAutofit fontScale="85000" lnSpcReduction="20000"/>
          </a:bodyPr>
          <a:lstStyle/>
          <a:p>
            <a:pPr marL="114300" lvl="0" indent="0">
              <a:buNone/>
            </a:pPr>
            <a:r>
              <a:rPr lang="lv-LV" b="1" dirty="0">
                <a:solidFill>
                  <a:schemeClr val="bg2">
                    <a:lumMod val="75000"/>
                    <a:lumOff val="25000"/>
                  </a:schemeClr>
                </a:solidFill>
                <a:latin typeface="Avenir Book" charset="0"/>
                <a:ea typeface="Avenir Book" charset="0"/>
                <a:cs typeface="Avenir Book" charset="0"/>
              </a:rPr>
              <a:t>LR AT Civillietu departaments 2017.gada 16.februāra lēmumā lietā Nr. SPC–5/2017 </a:t>
            </a:r>
            <a:r>
              <a:rPr lang="lv-LV" dirty="0">
                <a:solidFill>
                  <a:schemeClr val="bg2">
                    <a:lumMod val="75000"/>
                    <a:lumOff val="25000"/>
                  </a:schemeClr>
                </a:solidFill>
                <a:latin typeface="Avenir Book" charset="0"/>
                <a:ea typeface="Avenir Book" charset="0"/>
                <a:cs typeface="Avenir Book" charset="0"/>
              </a:rPr>
              <a:t>-</a:t>
            </a:r>
            <a:r>
              <a:rPr lang="lv-LV" b="1" i="1" dirty="0">
                <a:solidFill>
                  <a:schemeClr val="bg2">
                    <a:lumMod val="75000"/>
                    <a:lumOff val="25000"/>
                  </a:schemeClr>
                </a:solidFill>
                <a:latin typeface="Avenir Book" charset="0"/>
                <a:ea typeface="Avenir Book" charset="0"/>
                <a:cs typeface="Avenir Book" charset="0"/>
              </a:rPr>
              <a:t> </a:t>
            </a:r>
            <a:r>
              <a:rPr lang="lv-LV" b="1" i="1" dirty="0">
                <a:solidFill>
                  <a:srgbClr val="00B050"/>
                </a:solidFill>
                <a:latin typeface="Avenir Book" charset="0"/>
                <a:ea typeface="Avenir Book" charset="0"/>
                <a:cs typeface="Avenir Book" charset="0"/>
              </a:rPr>
              <a:t>labticīgam</a:t>
            </a:r>
            <a:r>
              <a:rPr lang="lv-LV" dirty="0">
                <a:solidFill>
                  <a:srgbClr val="00B050"/>
                </a:solidFill>
                <a:latin typeface="Avenir Book" charset="0"/>
                <a:ea typeface="Avenir Book" charset="0"/>
                <a:cs typeface="Avenir Book" charset="0"/>
              </a:rPr>
              <a:t> </a:t>
            </a:r>
            <a:r>
              <a:rPr lang="lv-LV" b="1" i="1" dirty="0">
                <a:solidFill>
                  <a:srgbClr val="00B050"/>
                </a:solidFill>
                <a:latin typeface="Avenir Book" charset="0"/>
                <a:ea typeface="Avenir Book" charset="0"/>
                <a:cs typeface="Avenir Book" charset="0"/>
              </a:rPr>
              <a:t>parādniekam ir tiesības novērst kļūdu aprēķinos par kreditoriem maksājamo summu</a:t>
            </a:r>
            <a:r>
              <a:rPr lang="lv-LV" dirty="0">
                <a:solidFill>
                  <a:schemeClr val="bg2">
                    <a:lumMod val="75000"/>
                    <a:lumOff val="25000"/>
                  </a:schemeClr>
                </a:solidFill>
                <a:latin typeface="Avenir Book" charset="0"/>
                <a:ea typeface="Avenir Book" charset="0"/>
                <a:cs typeface="Avenir Book" charset="0"/>
              </a:rPr>
              <a:t>. </a:t>
            </a:r>
          </a:p>
          <a:p>
            <a:pPr lvl="0"/>
            <a:r>
              <a:rPr lang="en-US" dirty="0">
                <a:solidFill>
                  <a:schemeClr val="bg2">
                    <a:lumMod val="75000"/>
                    <a:lumOff val="25000"/>
                  </a:schemeClr>
                </a:solidFill>
                <a:latin typeface="Avenir Book" charset="0"/>
                <a:ea typeface="Avenir Book" charset="0"/>
                <a:cs typeface="Avenir Book" charset="0"/>
              </a:rPr>
              <a:t>M</a:t>
            </a:r>
            <a:r>
              <a:rPr lang="lv-LV" dirty="0">
                <a:solidFill>
                  <a:schemeClr val="bg2">
                    <a:lumMod val="75000"/>
                    <a:lumOff val="25000"/>
                  </a:schemeClr>
                </a:solidFill>
                <a:latin typeface="Avenir Book" charset="0"/>
                <a:ea typeface="Avenir Book" charset="0"/>
                <a:cs typeface="Avenir Book" charset="0"/>
              </a:rPr>
              <a:t>inētajā lietā dots vērtējums situācijai, kad parādniece kreditoru prasījumu segšanai godprātīgi katru mēnesi pārskaitījusi saistību dzēšanas plānā norādīto summu, lai gan viņas ienākumi bija mainīgi, taču, noskaidrojot, ka atbilstoši Maksātnespējas likuma prasībām kreditoru prasījumu apmierināšanai bija novirzāma viena trešdaļa no parādnieces faktiskajiem ienākumiem, parādniece kļūdu nekavējoties novērsusi, pārskaitot kreditoriem iztrūkstošo naudas summu. </a:t>
            </a:r>
          </a:p>
          <a:p>
            <a:pPr lvl="0"/>
            <a:r>
              <a:rPr lang="lv-LV" dirty="0">
                <a:solidFill>
                  <a:schemeClr val="bg2">
                    <a:lumMod val="75000"/>
                    <a:lumOff val="25000"/>
                  </a:schemeClr>
                </a:solidFill>
                <a:latin typeface="Avenir Book" charset="0"/>
                <a:ea typeface="Avenir Book" charset="0"/>
                <a:cs typeface="Avenir Book" charset="0"/>
              </a:rPr>
              <a:t>Rajona tiesa bija noraidījusi pieteikumu par parādnieka saistību dzēšanas procedūras un maksātnespējas procesa izbeigšanu un atbrīvošanu no saistībām, savukārt Civillietu departaments atcēla rajona tiesas lēmumu, norādot: </a:t>
            </a:r>
          </a:p>
          <a:p>
            <a:pPr marL="114300" lvl="0" indent="0">
              <a:buNone/>
            </a:pPr>
            <a:r>
              <a:rPr lang="lv-LV" dirty="0">
                <a:solidFill>
                  <a:schemeClr val="bg2">
                    <a:lumMod val="75000"/>
                    <a:lumOff val="25000"/>
                  </a:schemeClr>
                </a:solidFill>
                <a:latin typeface="Avenir Book" charset="0"/>
                <a:ea typeface="Avenir Book" charset="0"/>
                <a:cs typeface="Avenir Book" charset="0"/>
              </a:rPr>
              <a:t>“</a:t>
            </a:r>
            <a:r>
              <a:rPr lang="lv-LV" i="1" dirty="0">
                <a:solidFill>
                  <a:srgbClr val="C00000"/>
                </a:solidFill>
                <a:latin typeface="Avenir Book" charset="0"/>
                <a:ea typeface="Avenir Book" charset="0"/>
                <a:cs typeface="Avenir Book" charset="0"/>
              </a:rPr>
              <a:t>Likums neaizliedz parādniekam veikt maksājumu pārrēķinu un labot radušos kļūdu</a:t>
            </a:r>
            <a:r>
              <a:rPr lang="lv-LV" i="1" dirty="0">
                <a:solidFill>
                  <a:schemeClr val="bg2">
                    <a:lumMod val="75000"/>
                    <a:lumOff val="25000"/>
                  </a:schemeClr>
                </a:solidFill>
                <a:latin typeface="Avenir Book" charset="0"/>
                <a:ea typeface="Avenir Book" charset="0"/>
                <a:cs typeface="Avenir Book" charset="0"/>
              </a:rPr>
              <a:t>. [..] Tomēr tiesa pamatoti norādījusi, ka Maksātnespējas likumā noteikto prasību neievērošana nav attaisnojama ar likuma nezināšanu. Tāpat </a:t>
            </a:r>
            <a:r>
              <a:rPr lang="lv-LV" i="1" dirty="0">
                <a:solidFill>
                  <a:srgbClr val="C00000"/>
                </a:solidFill>
                <a:latin typeface="Avenir Book" charset="0"/>
                <a:ea typeface="Avenir Book" charset="0"/>
                <a:cs typeface="Avenir Book" charset="0"/>
              </a:rPr>
              <a:t>ne vienmēr, kad parādnieks vēlāk novērsis konstatēto kļūdu, viņa rīcība būs atzīstama par labticīgu, jo katrā individuālā gadījumā tiesai ir jāvērtē attiecīgās lietas faktiskie un tiesiskie apstākļi</a:t>
            </a:r>
            <a:r>
              <a:rPr lang="lv-LV" dirty="0">
                <a:solidFill>
                  <a:schemeClr val="bg2">
                    <a:lumMod val="75000"/>
                    <a:lumOff val="25000"/>
                  </a:schemeClr>
                </a:solidFill>
                <a:latin typeface="Avenir Book" charset="0"/>
                <a:ea typeface="Avenir Book" charset="0"/>
                <a:cs typeface="Avenir Book" charset="0"/>
              </a:rPr>
              <a:t>.”</a:t>
            </a:r>
          </a:p>
        </p:txBody>
      </p:sp>
      <p:sp>
        <p:nvSpPr>
          <p:cNvPr id="4" name="Slide Number Placeholder 3"/>
          <p:cNvSpPr>
            <a:spLocks noGrp="1"/>
          </p:cNvSpPr>
          <p:nvPr>
            <p:ph type="sldNum" sz="quarter" idx="12"/>
          </p:nvPr>
        </p:nvSpPr>
        <p:spPr/>
        <p:txBody>
          <a:bodyPr/>
          <a:lstStyle/>
          <a:p>
            <a:fld id="{2C1D690A-425C-4876-A1A0-CE569C29AB97}" type="slidenum">
              <a:rPr lang="lv-LV" smtClean="0"/>
              <a:t>33</a:t>
            </a:fld>
            <a:endParaRPr lang="lv-LV" dirty="0"/>
          </a:p>
        </p:txBody>
      </p:sp>
    </p:spTree>
    <p:extLst>
      <p:ext uri="{BB962C8B-B14F-4D97-AF65-F5344CB8AC3E}">
        <p14:creationId xmlns:p14="http://schemas.microsoft.com/office/powerpoint/2010/main" val="16330451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spcBef>
                <a:spcPts val="0"/>
              </a:spcBef>
              <a:buClrTx/>
            </a:pPr>
            <a:r>
              <a:rPr lang="lv-LV" sz="3000" b="1" dirty="0">
                <a:solidFill>
                  <a:srgbClr val="0070C0"/>
                </a:solidFill>
                <a:latin typeface="Avenir Book" charset="0"/>
                <a:ea typeface="Avenir Book" charset="0"/>
                <a:cs typeface="Avenir Book" charset="0"/>
              </a:rPr>
              <a:t>Iestājies saistību dzēšanas plāna izpildes termiņš</a:t>
            </a:r>
          </a:p>
        </p:txBody>
      </p:sp>
      <p:sp>
        <p:nvSpPr>
          <p:cNvPr id="3" name="Content Placeholder 2"/>
          <p:cNvSpPr>
            <a:spLocks noGrp="1"/>
          </p:cNvSpPr>
          <p:nvPr>
            <p:ph idx="1"/>
          </p:nvPr>
        </p:nvSpPr>
        <p:spPr>
          <a:xfrm>
            <a:off x="457200" y="1196752"/>
            <a:ext cx="7715200" cy="5661248"/>
          </a:xfrm>
        </p:spPr>
        <p:txBody>
          <a:bodyPr>
            <a:normAutofit/>
          </a:bodyPr>
          <a:lstStyle/>
          <a:p>
            <a:pPr marL="114300" indent="0">
              <a:buNone/>
            </a:pPr>
            <a:r>
              <a:rPr lang="lv-LV" b="1" dirty="0">
                <a:solidFill>
                  <a:schemeClr val="bg2">
                    <a:lumMod val="75000"/>
                    <a:lumOff val="25000"/>
                  </a:schemeClr>
                </a:solidFill>
                <a:latin typeface="Avenir Book" charset="0"/>
                <a:ea typeface="Avenir Book" charset="0"/>
                <a:cs typeface="Avenir Book" charset="0"/>
              </a:rPr>
              <a:t>LR AT Civillietu departaments 2015.gada 27.novembra lēmumā lietā  Nr. SPC-27/2015:</a:t>
            </a:r>
          </a:p>
          <a:p>
            <a:pPr marL="114300" indent="0">
              <a:buNone/>
            </a:pPr>
            <a:r>
              <a:rPr lang="lv-LV" dirty="0">
                <a:solidFill>
                  <a:srgbClr val="C00000"/>
                </a:solidFill>
                <a:latin typeface="Avenir Book" charset="0"/>
                <a:ea typeface="Avenir Book" charset="0"/>
                <a:cs typeface="Avenir Book" charset="0"/>
              </a:rPr>
              <a:t>«…nav pieļaujama saistību dzēšanas procedūras izbeigšana sakarā ar saistību dzēšanas plāna īstenošanas termiņa iestāšanos uz administratora pieteikuma pamata</a:t>
            </a:r>
            <a:r>
              <a:rPr lang="lv-LV" dirty="0">
                <a:solidFill>
                  <a:schemeClr val="bg2">
                    <a:lumMod val="75000"/>
                    <a:lumOff val="25000"/>
                  </a:schemeClr>
                </a:solidFill>
                <a:latin typeface="Avenir Book" charset="0"/>
                <a:ea typeface="Avenir Book" charset="0"/>
                <a:cs typeface="Avenir Book" charset="0"/>
              </a:rPr>
              <a:t>, nepieprasot informāciju par saistību dzēšanas plāna izpildi. Proti, tiesai, izskatot pieteikumu par saistību dzēšanas procedūras izbeigšanu, jāizvērtē, vai parādnieks veicis fiziskās personas saistību dzēšanas plānā noteiktās darbības (izpildījis saistību dzēšanas plānu).»</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2"/>
          </p:nvPr>
        </p:nvSpPr>
        <p:spPr/>
        <p:txBody>
          <a:bodyPr/>
          <a:lstStyle/>
          <a:p>
            <a:fld id="{2C1D690A-425C-4876-A1A0-CE569C29AB97}" type="slidenum">
              <a:rPr lang="lv-LV" smtClean="0"/>
              <a:t>34</a:t>
            </a:fld>
            <a:endParaRPr lang="lv-LV" dirty="0"/>
          </a:p>
        </p:txBody>
      </p:sp>
    </p:spTree>
    <p:extLst>
      <p:ext uri="{BB962C8B-B14F-4D97-AF65-F5344CB8AC3E}">
        <p14:creationId xmlns:p14="http://schemas.microsoft.com/office/powerpoint/2010/main" val="7036345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rgbClr val="0070C0"/>
                </a:solidFill>
                <a:latin typeface="Avenir Book" charset="0"/>
                <a:ea typeface="Avenir Book" charset="0"/>
                <a:cs typeface="Avenir Book" charset="0"/>
              </a:rPr>
              <a:t>Pienākums novirzīt līdzekļus vienas trešdaļas apmērā no parādnieka ienākumiem</a:t>
            </a:r>
            <a:endParaRPr lang="en-US" sz="3000" b="1" dirty="0">
              <a:solidFill>
                <a:srgbClr val="0070C0"/>
              </a:solidFill>
              <a:latin typeface="Avenir Book" charset="0"/>
              <a:ea typeface="Avenir Book" charset="0"/>
              <a:cs typeface="Avenir Book" charset="0"/>
            </a:endParaRPr>
          </a:p>
        </p:txBody>
      </p:sp>
      <p:sp>
        <p:nvSpPr>
          <p:cNvPr id="3" name="Content Placeholder 2"/>
          <p:cNvSpPr>
            <a:spLocks noGrp="1"/>
          </p:cNvSpPr>
          <p:nvPr>
            <p:ph idx="1"/>
          </p:nvPr>
        </p:nvSpPr>
        <p:spPr>
          <a:xfrm>
            <a:off x="457200" y="1844824"/>
            <a:ext cx="7620000" cy="4555976"/>
          </a:xfrm>
        </p:spPr>
        <p:txBody>
          <a:bodyPr/>
          <a:lstStyle/>
          <a:p>
            <a:pPr marL="0" indent="0">
              <a:spcBef>
                <a:spcPts val="0"/>
              </a:spcBef>
              <a:buClrTx/>
              <a:buNone/>
              <a:defRPr/>
            </a:pPr>
            <a:r>
              <a:rPr lang="lv-LV" b="1" dirty="0">
                <a:solidFill>
                  <a:schemeClr val="bg2">
                    <a:lumMod val="75000"/>
                    <a:lumOff val="25000"/>
                  </a:schemeClr>
                </a:solidFill>
                <a:latin typeface="Avenir Book" charset="0"/>
                <a:ea typeface="Avenir Book" charset="0"/>
                <a:cs typeface="Avenir Book" charset="0"/>
              </a:rPr>
              <a:t>LR AT Civillietu departamenta 2016.gada 28.decembra lēmums lietā Nr. SPC-21/2016:</a:t>
            </a:r>
          </a:p>
          <a:p>
            <a:pPr marL="0" indent="0">
              <a:spcBef>
                <a:spcPts val="0"/>
              </a:spcBef>
              <a:buClrTx/>
              <a:buNone/>
              <a:defRPr/>
            </a:pPr>
            <a:endParaRPr lang="lv-LV" dirty="0">
              <a:solidFill>
                <a:schemeClr val="bg2">
                  <a:lumMod val="75000"/>
                  <a:lumOff val="25000"/>
                </a:schemeClr>
              </a:solidFill>
              <a:latin typeface="Avenir Book" charset="0"/>
              <a:ea typeface="Avenir Book" charset="0"/>
              <a:cs typeface="Avenir Book" charset="0"/>
            </a:endParaRPr>
          </a:p>
          <a:p>
            <a:pPr marL="0" indent="0">
              <a:spcBef>
                <a:spcPts val="0"/>
              </a:spcBef>
              <a:buClrTx/>
              <a:buNone/>
              <a:defRPr/>
            </a:pPr>
            <a:r>
              <a:rPr lang="lv-LV" dirty="0">
                <a:solidFill>
                  <a:schemeClr val="bg2">
                    <a:lumMod val="75000"/>
                    <a:lumOff val="25000"/>
                  </a:schemeClr>
                </a:solidFill>
                <a:latin typeface="Avenir Book" charset="0"/>
                <a:ea typeface="Avenir Book" charset="0"/>
                <a:cs typeface="Avenir Book" charset="0"/>
              </a:rPr>
              <a:t>«Rajona tiesa pamatoti noraidīja parādnieka pieteikumu par parādnieka saistību dzēšanas procedūras un maksātnespējas procesa izbeigšanu un atbrīvošanu no saistībām, jo parādnieks saistību dzēšanas procedūras laikā kreditoriem nav novirzījis vienu trešdaļu no saviem ienākumiem, bet gan tikai </a:t>
            </a:r>
            <a:r>
              <a:rPr lang="lv-LV" dirty="0">
                <a:solidFill>
                  <a:srgbClr val="C00000"/>
                </a:solidFill>
                <a:latin typeface="Avenir Book" charset="0"/>
                <a:ea typeface="Avenir Book" charset="0"/>
                <a:cs typeface="Avenir Book" charset="0"/>
              </a:rPr>
              <a:t>veicis saistību dzēšanas plānā paredzētos maksājumus, lai gan viņa ienākumi bijuši lielāki kā plānā norādītie</a:t>
            </a:r>
            <a:r>
              <a:rPr lang="lv-LV" dirty="0">
                <a:solidFill>
                  <a:schemeClr val="bg2">
                    <a:lumMod val="75000"/>
                    <a:lumOff val="25000"/>
                  </a:schemeClr>
                </a:solidFill>
                <a:latin typeface="Avenir Book" charset="0"/>
                <a:ea typeface="Avenir Book" charset="0"/>
                <a:cs typeface="Avenir Book"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lang="en-US" b="1" dirty="0">
              <a:solidFill>
                <a:srgbClr val="FF0000"/>
              </a:solidFill>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35</a:t>
            </a:fld>
            <a:endParaRPr lang="lv-LV" dirty="0"/>
          </a:p>
        </p:txBody>
      </p:sp>
    </p:spTree>
    <p:extLst>
      <p:ext uri="{BB962C8B-B14F-4D97-AF65-F5344CB8AC3E}">
        <p14:creationId xmlns:p14="http://schemas.microsoft.com/office/powerpoint/2010/main" val="13423179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rgbClr val="0070C0"/>
                </a:solidFill>
                <a:latin typeface="Avenir Book" charset="0"/>
                <a:ea typeface="Avenir Book" charset="0"/>
                <a:cs typeface="Avenir Book" charset="0"/>
              </a:rPr>
              <a:t>Pienākums novirzīt līdzekļus vienas trešdaļas apmērā no parādnieka ienākumiem</a:t>
            </a:r>
            <a:endParaRPr lang="en-US" sz="3000" b="1" dirty="0">
              <a:solidFill>
                <a:schemeClr val="accent1">
                  <a:lumMod val="75000"/>
                </a:schemeClr>
              </a:solidFill>
              <a:latin typeface="Avenir Book" charset="0"/>
              <a:ea typeface="Avenir Book" charset="0"/>
              <a:cs typeface="Avenir Book" charset="0"/>
            </a:endParaRPr>
          </a:p>
        </p:txBody>
      </p:sp>
      <p:sp>
        <p:nvSpPr>
          <p:cNvPr id="3" name="Content Placeholder 2"/>
          <p:cNvSpPr>
            <a:spLocks noGrp="1"/>
          </p:cNvSpPr>
          <p:nvPr>
            <p:ph idx="1"/>
          </p:nvPr>
        </p:nvSpPr>
        <p:spPr>
          <a:xfrm>
            <a:off x="457200" y="1700808"/>
            <a:ext cx="7620000" cy="4699992"/>
          </a:xfrm>
        </p:spPr>
        <p:txBody>
          <a:bodyPr>
            <a:normAutofit/>
          </a:bodyPr>
          <a:lstStyle/>
          <a:p>
            <a:pPr marL="114300" indent="0">
              <a:buNone/>
            </a:pPr>
            <a:r>
              <a:rPr lang="en-GB" b="1" dirty="0">
                <a:solidFill>
                  <a:schemeClr val="bg2">
                    <a:lumMod val="75000"/>
                    <a:lumOff val="25000"/>
                  </a:schemeClr>
                </a:solidFill>
                <a:latin typeface="Avenir Book" charset="0"/>
                <a:ea typeface="Avenir Book" charset="0"/>
                <a:cs typeface="Avenir Book" charset="0"/>
              </a:rPr>
              <a:t>LR AT </a:t>
            </a:r>
            <a:r>
              <a:rPr lang="lv-LV" b="1" dirty="0">
                <a:solidFill>
                  <a:schemeClr val="bg2">
                    <a:lumMod val="75000"/>
                    <a:lumOff val="25000"/>
                  </a:schemeClr>
                </a:solidFill>
                <a:latin typeface="Avenir Book" charset="0"/>
                <a:ea typeface="Avenir Book" charset="0"/>
                <a:cs typeface="Avenir Book" charset="0"/>
              </a:rPr>
              <a:t>Civillietu</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departamenta</a:t>
            </a:r>
            <a:r>
              <a:rPr lang="en-GB" b="1" dirty="0">
                <a:solidFill>
                  <a:schemeClr val="bg2">
                    <a:lumMod val="75000"/>
                    <a:lumOff val="25000"/>
                  </a:schemeClr>
                </a:solidFill>
                <a:latin typeface="Avenir Book" charset="0"/>
                <a:ea typeface="Avenir Book" charset="0"/>
                <a:cs typeface="Avenir Book" charset="0"/>
              </a:rPr>
              <a:t> 2017.gada 28.septembra </a:t>
            </a:r>
            <a:r>
              <a:rPr lang="lv-LV" b="1" dirty="0">
                <a:solidFill>
                  <a:schemeClr val="bg2">
                    <a:lumMod val="75000"/>
                    <a:lumOff val="25000"/>
                  </a:schemeClr>
                </a:solidFill>
                <a:latin typeface="Avenir Book" charset="0"/>
                <a:ea typeface="Avenir Book" charset="0"/>
                <a:cs typeface="Avenir Book" charset="0"/>
              </a:rPr>
              <a:t>lēmums</a:t>
            </a:r>
            <a:r>
              <a:rPr lang="en-GB"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lietā</a:t>
            </a:r>
            <a:r>
              <a:rPr lang="en-GB" b="1" dirty="0">
                <a:solidFill>
                  <a:schemeClr val="bg2">
                    <a:lumMod val="75000"/>
                    <a:lumOff val="25000"/>
                  </a:schemeClr>
                </a:solidFill>
                <a:latin typeface="Avenir Book" charset="0"/>
                <a:ea typeface="Avenir Book" charset="0"/>
                <a:cs typeface="Avenir Book" charset="0"/>
              </a:rPr>
              <a:t> Nr. SPC-19/2017:</a:t>
            </a:r>
            <a:endParaRPr lang="lv-LV" b="1" dirty="0">
              <a:solidFill>
                <a:schemeClr val="bg2">
                  <a:lumMod val="75000"/>
                  <a:lumOff val="25000"/>
                </a:schemeClr>
              </a:solidFill>
              <a:latin typeface="Avenir Book" charset="0"/>
              <a:ea typeface="Avenir Book" charset="0"/>
              <a:cs typeface="Avenir Book" charset="0"/>
            </a:endParaRPr>
          </a:p>
          <a:p>
            <a:pPr marL="114300" lvl="0" indent="0">
              <a:buNone/>
            </a:pPr>
            <a:r>
              <a:rPr lang="lv-LV" dirty="0">
                <a:solidFill>
                  <a:schemeClr val="bg2">
                    <a:lumMod val="75000"/>
                    <a:lumOff val="25000"/>
                  </a:schemeClr>
                </a:solidFill>
                <a:latin typeface="Avenir Book" charset="0"/>
                <a:ea typeface="Avenir Book" charset="0"/>
                <a:cs typeface="Avenir Book" charset="0"/>
              </a:rPr>
              <a:t>«Saistību dzēšanas plāns, kurā ir norādīts, ka saistību dzēšanas procedūras laikā kreditoriem tiks novirzīta viena trešdaļa no parādnieka ienākumiem, </a:t>
            </a:r>
            <a:r>
              <a:rPr lang="lv-LV" dirty="0">
                <a:solidFill>
                  <a:srgbClr val="C00000"/>
                </a:solidFill>
                <a:latin typeface="Avenir Book" charset="0"/>
                <a:ea typeface="Avenir Book" charset="0"/>
                <a:cs typeface="Avenir Book" charset="0"/>
              </a:rPr>
              <a:t>ir uzskatāms par izpildītu arī tad, ja parādnieks veicis maksājumus no saviem faktiskajiem ienākumiem, kas bijuši mazāki nekā sākotnēji plānā prognozētie</a:t>
            </a:r>
            <a:r>
              <a:rPr lang="lv-LV" dirty="0">
                <a:solidFill>
                  <a:schemeClr val="bg2">
                    <a:lumMod val="75000"/>
                    <a:lumOff val="25000"/>
                  </a:schemeClr>
                </a:solidFill>
                <a:latin typeface="Avenir Book" charset="0"/>
                <a:ea typeface="Avenir Book" charset="0"/>
                <a:cs typeface="Avenir Book" charset="0"/>
              </a:rPr>
              <a:t>….» </a:t>
            </a:r>
          </a:p>
          <a:p>
            <a:pPr marL="114300" lvl="0" indent="0">
              <a:buNone/>
            </a:pPr>
            <a:endParaRPr lang="lv-LV" dirty="0">
              <a:solidFill>
                <a:schemeClr val="bg2">
                  <a:lumMod val="75000"/>
                  <a:lumOff val="25000"/>
                </a:schemeClr>
              </a:solidFill>
              <a:latin typeface="Avenir Book" charset="0"/>
              <a:ea typeface="Avenir Book" charset="0"/>
              <a:cs typeface="Avenir Book" charset="0"/>
            </a:endParaRPr>
          </a:p>
          <a:p>
            <a:pPr marL="114300" lvl="0" indent="0">
              <a:buNone/>
            </a:pPr>
            <a:r>
              <a:rPr lang="lv-LV" dirty="0">
                <a:solidFill>
                  <a:schemeClr val="bg2">
                    <a:lumMod val="75000"/>
                    <a:lumOff val="25000"/>
                  </a:schemeClr>
                </a:solidFill>
                <a:latin typeface="Avenir Book" charset="0"/>
                <a:ea typeface="Avenir Book" charset="0"/>
                <a:cs typeface="Avenir Book" charset="0"/>
              </a:rPr>
              <a:t>Minētajā lēmumā Civillietu departaments arī norādīja, ka </a:t>
            </a:r>
            <a:r>
              <a:rPr lang="lv-LV" dirty="0">
                <a:solidFill>
                  <a:srgbClr val="C00000"/>
                </a:solidFill>
                <a:latin typeface="Avenir Book" charset="0"/>
                <a:ea typeface="Avenir Book" charset="0"/>
                <a:cs typeface="Avenir Book" charset="0"/>
              </a:rPr>
              <a:t>likums neaizliedz parādniekam veikt maksājumu pārrēķinu un labot prognozēs radušos kļūdu.</a:t>
            </a:r>
          </a:p>
          <a:p>
            <a:pPr marL="114300" indent="0">
              <a:buNone/>
            </a:pPr>
            <a:endParaRPr lang="en-US" dirty="0">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36</a:t>
            </a:fld>
            <a:endParaRPr lang="lv-LV" dirty="0"/>
          </a:p>
        </p:txBody>
      </p:sp>
    </p:spTree>
    <p:extLst>
      <p:ext uri="{BB962C8B-B14F-4D97-AF65-F5344CB8AC3E}">
        <p14:creationId xmlns:p14="http://schemas.microsoft.com/office/powerpoint/2010/main" val="13314861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282154"/>
          </a:xfrm>
        </p:spPr>
        <p:txBody>
          <a:bodyPr/>
          <a:lstStyle/>
          <a:p>
            <a:pPr algn="ctr"/>
            <a:r>
              <a:rPr lang="lv-LV" sz="3000" b="1" dirty="0">
                <a:solidFill>
                  <a:srgbClr val="0070C0"/>
                </a:solidFill>
                <a:latin typeface="Avenir Book" charset="0"/>
                <a:ea typeface="Avenir Book" charset="0"/>
                <a:cs typeface="Avenir Book" charset="0"/>
              </a:rPr>
              <a:t>Parādnieks uzņēmies jaunas saistības un sniedz kreditoram nepatiesu informāciju </a:t>
            </a:r>
            <a:r>
              <a:rPr lang="lv-LV" sz="3200" dirty="0">
                <a:latin typeface="Avenir Book" charset="0"/>
                <a:ea typeface="Avenir Book" charset="0"/>
                <a:cs typeface="Avenir Book" charset="0"/>
              </a:rPr>
              <a:t/>
            </a:r>
            <a:br>
              <a:rPr lang="lv-LV" sz="3200" dirty="0">
                <a:latin typeface="Avenir Book" charset="0"/>
                <a:ea typeface="Avenir Book" charset="0"/>
                <a:cs typeface="Avenir Book" charset="0"/>
              </a:rPr>
            </a:br>
            <a:endParaRPr lang="en-US" sz="3000" b="1" dirty="0">
              <a:solidFill>
                <a:schemeClr val="accent1">
                  <a:lumMod val="75000"/>
                </a:schemeClr>
              </a:solidFill>
              <a:latin typeface="Avenir Book" charset="0"/>
              <a:ea typeface="Avenir Book" charset="0"/>
              <a:cs typeface="Avenir Book" charset="0"/>
            </a:endParaRPr>
          </a:p>
        </p:txBody>
      </p:sp>
      <p:sp>
        <p:nvSpPr>
          <p:cNvPr id="3" name="Content Placeholder 2"/>
          <p:cNvSpPr>
            <a:spLocks noGrp="1"/>
          </p:cNvSpPr>
          <p:nvPr>
            <p:ph idx="1"/>
          </p:nvPr>
        </p:nvSpPr>
        <p:spPr>
          <a:xfrm>
            <a:off x="457200" y="1196752"/>
            <a:ext cx="7620000" cy="5204048"/>
          </a:xfrm>
        </p:spPr>
        <p:txBody>
          <a:bodyPr>
            <a:normAutofit/>
          </a:bodyPr>
          <a:lstStyle/>
          <a:p>
            <a:endParaRPr lang="en-US" sz="2000" dirty="0">
              <a:solidFill>
                <a:schemeClr val="bg2"/>
              </a:solidFill>
              <a:latin typeface="Century Gothic" charset="0"/>
              <a:ea typeface="Century Gothic" charset="0"/>
              <a:cs typeface="Century Gothic" charset="0"/>
            </a:endParaRPr>
          </a:p>
          <a:p>
            <a:pPr marL="114300" indent="0">
              <a:buNone/>
            </a:pPr>
            <a:r>
              <a:rPr lang="lv-LV" b="1" dirty="0">
                <a:solidFill>
                  <a:schemeClr val="bg2">
                    <a:lumMod val="75000"/>
                    <a:lumOff val="25000"/>
                  </a:schemeClr>
                </a:solidFill>
                <a:latin typeface="Avenir Book" charset="0"/>
                <a:ea typeface="Avenir Book" charset="0"/>
                <a:cs typeface="Avenir Book" charset="0"/>
              </a:rPr>
              <a:t>Vidzemes rajona tiesas 2018.gada 6.septembra nolēmums lietā Nr.C21032317:</a:t>
            </a:r>
          </a:p>
          <a:p>
            <a:pPr marL="114300" indent="0">
              <a:buNone/>
            </a:pPr>
            <a:endParaRPr lang="lv-LV" sz="1000" dirty="0">
              <a:solidFill>
                <a:schemeClr val="bg2">
                  <a:lumMod val="75000"/>
                  <a:lumOff val="25000"/>
                </a:schemeClr>
              </a:solidFill>
              <a:latin typeface="Avenir Book" charset="0"/>
              <a:ea typeface="Avenir Book" charset="0"/>
              <a:cs typeface="Avenir Book" charset="0"/>
            </a:endParaRPr>
          </a:p>
          <a:p>
            <a:pPr marL="114300" indent="0">
              <a:buNone/>
            </a:pPr>
            <a:r>
              <a:rPr lang="lv-LV" dirty="0">
                <a:solidFill>
                  <a:schemeClr val="bg2">
                    <a:lumMod val="75000"/>
                    <a:lumOff val="25000"/>
                  </a:schemeClr>
                </a:solidFill>
                <a:latin typeface="Avenir Book" charset="0"/>
                <a:ea typeface="Avenir Book" charset="0"/>
                <a:cs typeface="Avenir Book" charset="0"/>
              </a:rPr>
              <a:t>«Parādnieks nav ievērojis Maksātnespējas likuma 134.panta otrās daļas 5.punkta noteikumus, ka pēc fiziskās personas maksātnespējas procesa pasludināšanas parādnieks </a:t>
            </a:r>
            <a:r>
              <a:rPr lang="lv-LV" dirty="0">
                <a:solidFill>
                  <a:srgbClr val="C00000"/>
                </a:solidFill>
                <a:latin typeface="Avenir Book" charset="0"/>
                <a:ea typeface="Avenir Book" charset="0"/>
                <a:cs typeface="Avenir Book" charset="0"/>
              </a:rPr>
              <a:t>zaudē tiesības bez administratora piekrišanas uzņemties jaunas parādsaistības. </a:t>
            </a:r>
            <a:r>
              <a:rPr lang="lv-LV" dirty="0">
                <a:solidFill>
                  <a:schemeClr val="bg2">
                    <a:lumMod val="75000"/>
                    <a:lumOff val="25000"/>
                  </a:schemeClr>
                </a:solidFill>
                <a:latin typeface="Avenir Book" charset="0"/>
                <a:ea typeface="Avenir Book" charset="0"/>
                <a:cs typeface="Avenir Book" charset="0"/>
              </a:rPr>
              <a:t>Maksātnespējas procesa mērķis vērsts uz saistību izpildi, nevis jaunu saistību uzņemšanos un parādsaistību rašanos. Parādnieks bez administratora piekrišanas ir nodibinājis jaunas parādsaistības, apgrūtinot saistību dzēšanas plāna izpildi.»</a:t>
            </a:r>
          </a:p>
          <a:p>
            <a:pPr marL="114300" indent="0">
              <a:buNone/>
            </a:pPr>
            <a:r>
              <a:rPr lang="lv-LV" dirty="0">
                <a:solidFill>
                  <a:schemeClr val="bg2">
                    <a:lumMod val="75000"/>
                    <a:lumOff val="25000"/>
                  </a:schemeClr>
                </a:solidFill>
                <a:latin typeface="Avenir Book" charset="0"/>
                <a:ea typeface="Avenir Book" charset="0"/>
                <a:cs typeface="Avenir Book" charset="0"/>
              </a:rPr>
              <a:t> </a:t>
            </a:r>
            <a:endParaRPr lang="en-US"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37</a:t>
            </a:fld>
            <a:endParaRPr lang="lv-LV" dirty="0"/>
          </a:p>
        </p:txBody>
      </p:sp>
    </p:spTree>
    <p:extLst>
      <p:ext uri="{BB962C8B-B14F-4D97-AF65-F5344CB8AC3E}">
        <p14:creationId xmlns:p14="http://schemas.microsoft.com/office/powerpoint/2010/main" val="18265241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rgbClr val="0070C0"/>
                </a:solidFill>
                <a:latin typeface="Avenir Book" charset="0"/>
                <a:ea typeface="Avenir Book" charset="0"/>
                <a:cs typeface="Avenir Book" charset="0"/>
              </a:rPr>
              <a:t>Parādnieks uzņēmies jaunas saistības</a:t>
            </a:r>
            <a:endParaRPr lang="en-US" sz="3000" dirty="0">
              <a:latin typeface="Avenir Book" charset="0"/>
              <a:ea typeface="Avenir Book" charset="0"/>
              <a:cs typeface="Avenir Book" charset="0"/>
            </a:endParaRPr>
          </a:p>
        </p:txBody>
      </p:sp>
      <p:sp>
        <p:nvSpPr>
          <p:cNvPr id="3" name="Content Placeholder 2"/>
          <p:cNvSpPr>
            <a:spLocks noGrp="1"/>
          </p:cNvSpPr>
          <p:nvPr>
            <p:ph idx="1"/>
          </p:nvPr>
        </p:nvSpPr>
        <p:spPr>
          <a:xfrm>
            <a:off x="457200" y="1556792"/>
            <a:ext cx="7620000" cy="4844008"/>
          </a:xfrm>
        </p:spPr>
        <p:txBody>
          <a:bodyPr>
            <a:normAutofit/>
          </a:bodyPr>
          <a:lstStyle/>
          <a:p>
            <a:pPr marL="114300" indent="0">
              <a:buNone/>
            </a:pPr>
            <a:r>
              <a:rPr lang="en-US" b="1" dirty="0">
                <a:solidFill>
                  <a:schemeClr val="bg2">
                    <a:lumMod val="75000"/>
                    <a:lumOff val="25000"/>
                  </a:schemeClr>
                </a:solidFill>
                <a:latin typeface="Avenir Book" charset="0"/>
                <a:ea typeface="Avenir Book" charset="0"/>
                <a:cs typeface="Avenir Book" charset="0"/>
              </a:rPr>
              <a:t>LR AT C</a:t>
            </a:r>
            <a:r>
              <a:rPr lang="lv-LV" b="1" dirty="0">
                <a:solidFill>
                  <a:schemeClr val="bg2">
                    <a:lumMod val="75000"/>
                    <a:lumOff val="25000"/>
                  </a:schemeClr>
                </a:solidFill>
                <a:latin typeface="Avenir Book" charset="0"/>
                <a:ea typeface="Avenir Book" charset="0"/>
                <a:cs typeface="Avenir Book" charset="0"/>
              </a:rPr>
              <a:t>ivillietu departamenta 2017.gada 16.februāra lēmums lietā Nr. SPC–5/2017:</a:t>
            </a:r>
          </a:p>
          <a:p>
            <a:pPr marL="114300" indent="0">
              <a:buNone/>
            </a:pPr>
            <a:endParaRPr lang="lv-LV" dirty="0">
              <a:solidFill>
                <a:schemeClr val="bg2">
                  <a:lumMod val="75000"/>
                  <a:lumOff val="25000"/>
                </a:schemeClr>
              </a:solidFill>
              <a:latin typeface="Avenir Book" charset="0"/>
              <a:ea typeface="Avenir Book" charset="0"/>
              <a:cs typeface="Avenir Book" charset="0"/>
            </a:endParaRPr>
          </a:p>
          <a:p>
            <a:pPr marL="114300" indent="0">
              <a:buNone/>
            </a:pPr>
            <a:r>
              <a:rPr lang="lv-LV" dirty="0">
                <a:solidFill>
                  <a:schemeClr val="bg2">
                    <a:lumMod val="75000"/>
                    <a:lumOff val="25000"/>
                  </a:schemeClr>
                </a:solidFill>
                <a:latin typeface="Avenir Book" charset="0"/>
                <a:ea typeface="Avenir Book" charset="0"/>
                <a:cs typeface="Avenir Book" charset="0"/>
              </a:rPr>
              <a:t>«…tiesa, ievērojot kreditora izteiktos iebildumus, </a:t>
            </a:r>
            <a:r>
              <a:rPr lang="lv-LV" u="sng" dirty="0">
                <a:solidFill>
                  <a:schemeClr val="bg2">
                    <a:lumMod val="75000"/>
                    <a:lumOff val="25000"/>
                  </a:schemeClr>
                </a:solidFill>
                <a:latin typeface="Avenir Book" charset="0"/>
                <a:ea typeface="Avenir Book" charset="0"/>
                <a:cs typeface="Avenir Book" charset="0"/>
              </a:rPr>
              <a:t>nav vērtējusi</a:t>
            </a:r>
            <a:r>
              <a:rPr lang="lv-LV" dirty="0">
                <a:solidFill>
                  <a:schemeClr val="bg2">
                    <a:lumMod val="75000"/>
                    <a:lumOff val="25000"/>
                  </a:schemeClr>
                </a:solidFill>
                <a:latin typeface="Avenir Book" charset="0"/>
                <a:ea typeface="Avenir Book" charset="0"/>
                <a:cs typeface="Avenir Book" charset="0"/>
              </a:rPr>
              <a:t>, vai trešās personas aizdevumi parādniecei </a:t>
            </a:r>
            <a:r>
              <a:rPr lang="lv-LV" u="sng" dirty="0">
                <a:solidFill>
                  <a:schemeClr val="bg2">
                    <a:lumMod val="75000"/>
                    <a:lumOff val="25000"/>
                  </a:schemeClr>
                </a:solidFill>
                <a:latin typeface="Avenir Book" charset="0"/>
                <a:ea typeface="Avenir Book" charset="0"/>
                <a:cs typeface="Avenir Book" charset="0"/>
              </a:rPr>
              <a:t>par kopējo summu 35 EUR</a:t>
            </a:r>
            <a:r>
              <a:rPr lang="lv-LV" dirty="0">
                <a:solidFill>
                  <a:schemeClr val="bg2">
                    <a:lumMod val="75000"/>
                    <a:lumOff val="25000"/>
                  </a:schemeClr>
                </a:solidFill>
                <a:latin typeface="Avenir Book" charset="0"/>
                <a:ea typeface="Avenir Book" charset="0"/>
                <a:cs typeface="Avenir Book" charset="0"/>
              </a:rPr>
              <a:t>, nepastāvot pierādījumiem par procentu maksāšanas pienākumu, kreditoru interesēm rada tik ievērojamu kaitējumu, lai liegtu atbrīvošanu no saistību dzēšanas plānā norādītajām atlikušajām saistībām.»</a:t>
            </a:r>
            <a:endParaRPr lang="en-US"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38</a:t>
            </a:fld>
            <a:endParaRPr lang="lv-LV" dirty="0"/>
          </a:p>
        </p:txBody>
      </p:sp>
    </p:spTree>
    <p:extLst>
      <p:ext uri="{BB962C8B-B14F-4D97-AF65-F5344CB8AC3E}">
        <p14:creationId xmlns:p14="http://schemas.microsoft.com/office/powerpoint/2010/main" val="8966300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1956048"/>
          </a:xfrm>
        </p:spPr>
        <p:txBody>
          <a:bodyPr/>
          <a:lstStyle/>
          <a:p>
            <a:pPr algn="ctr"/>
            <a:r>
              <a:rPr lang="lv-LV" sz="4000" b="1" dirty="0">
                <a:solidFill>
                  <a:schemeClr val="accent1">
                    <a:lumMod val="75000"/>
                  </a:schemeClr>
                </a:solidFill>
                <a:latin typeface="Avenir Book" charset="0"/>
                <a:ea typeface="Avenir Book" charset="0"/>
                <a:cs typeface="Avenir Book" charset="0"/>
              </a:rPr>
              <a:t>Tiesu</a:t>
            </a:r>
            <a:r>
              <a:rPr lang="en-US" sz="4000" b="1" dirty="0">
                <a:solidFill>
                  <a:schemeClr val="accent1">
                    <a:lumMod val="75000"/>
                  </a:schemeClr>
                </a:solidFill>
                <a:latin typeface="Avenir Book" charset="0"/>
                <a:ea typeface="Avenir Book" charset="0"/>
                <a:cs typeface="Avenir Book" charset="0"/>
              </a:rPr>
              <a:t> </a:t>
            </a:r>
            <a:r>
              <a:rPr lang="lv-LV" sz="4000" b="1" dirty="0">
                <a:solidFill>
                  <a:schemeClr val="accent1">
                    <a:lumMod val="75000"/>
                  </a:schemeClr>
                </a:solidFill>
                <a:latin typeface="Avenir Book" charset="0"/>
                <a:ea typeface="Avenir Book" charset="0"/>
                <a:cs typeface="Avenir Book" charset="0"/>
              </a:rPr>
              <a:t>prakse</a:t>
            </a:r>
            <a:r>
              <a:rPr lang="en-US" sz="4000" b="1" dirty="0">
                <a:solidFill>
                  <a:schemeClr val="accent1">
                    <a:lumMod val="75000"/>
                  </a:schemeClr>
                </a:solidFill>
                <a:latin typeface="Avenir Book" charset="0"/>
                <a:ea typeface="Avenir Book" charset="0"/>
                <a:cs typeface="Avenir Book" charset="0"/>
              </a:rPr>
              <a:t>, </a:t>
            </a:r>
            <a:r>
              <a:rPr lang="lv-LV" sz="4000" b="1" dirty="0">
                <a:solidFill>
                  <a:schemeClr val="accent1">
                    <a:lumMod val="75000"/>
                  </a:schemeClr>
                </a:solidFill>
                <a:latin typeface="Avenir Book" charset="0"/>
                <a:ea typeface="Avenir Book" charset="0"/>
                <a:cs typeface="Avenir Book" charset="0"/>
              </a:rPr>
              <a:t>vērtējot</a:t>
            </a:r>
            <a:r>
              <a:rPr lang="en-US" sz="4000" b="1" dirty="0">
                <a:solidFill>
                  <a:schemeClr val="accent1">
                    <a:lumMod val="75000"/>
                  </a:schemeClr>
                </a:solidFill>
                <a:latin typeface="Avenir Book" charset="0"/>
                <a:ea typeface="Avenir Book" charset="0"/>
                <a:cs typeface="Avenir Book" charset="0"/>
              </a:rPr>
              <a:t> </a:t>
            </a:r>
            <a:r>
              <a:rPr lang="lv-LV" sz="4000" b="1" dirty="0">
                <a:solidFill>
                  <a:schemeClr val="accent1">
                    <a:lumMod val="75000"/>
                  </a:schemeClr>
                </a:solidFill>
                <a:latin typeface="Avenir Book" charset="0"/>
                <a:ea typeface="Avenir Book" charset="0"/>
                <a:cs typeface="Avenir Book" charset="0"/>
              </a:rPr>
              <a:t>parādnieka</a:t>
            </a:r>
            <a:r>
              <a:rPr lang="en-US" sz="4000" b="1" dirty="0">
                <a:solidFill>
                  <a:schemeClr val="accent1">
                    <a:lumMod val="75000"/>
                  </a:schemeClr>
                </a:solidFill>
                <a:latin typeface="Avenir Book" charset="0"/>
                <a:ea typeface="Avenir Book" charset="0"/>
                <a:cs typeface="Avenir Book" charset="0"/>
              </a:rPr>
              <a:t> </a:t>
            </a:r>
            <a:r>
              <a:rPr lang="lv-LV" sz="4000" b="1" dirty="0">
                <a:solidFill>
                  <a:schemeClr val="accent1">
                    <a:lumMod val="75000"/>
                  </a:schemeClr>
                </a:solidFill>
                <a:latin typeface="Avenir Book" charset="0"/>
                <a:ea typeface="Avenir Book" charset="0"/>
                <a:cs typeface="Avenir Book" charset="0"/>
              </a:rPr>
              <a:t>godprātību</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5194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b="1" dirty="0" err="1" smtClean="0">
                <a:solidFill>
                  <a:schemeClr val="accent1">
                    <a:lumMod val="75000"/>
                  </a:schemeClr>
                </a:solidFill>
                <a:latin typeface="Avenir Book" charset="0"/>
                <a:ea typeface="Avenir Book" charset="0"/>
                <a:cs typeface="Avenir Book" charset="0"/>
              </a:rPr>
              <a:t>Statistikas</a:t>
            </a:r>
            <a:r>
              <a:rPr lang="en-US" sz="3000" b="1" dirty="0" smtClean="0">
                <a:solidFill>
                  <a:schemeClr val="accent1">
                    <a:lumMod val="75000"/>
                  </a:schemeClr>
                </a:solidFill>
                <a:latin typeface="Avenir Book" charset="0"/>
                <a:ea typeface="Avenir Book" charset="0"/>
                <a:cs typeface="Avenir Book" charset="0"/>
              </a:rPr>
              <a:t> </a:t>
            </a:r>
            <a:r>
              <a:rPr lang="en-US" sz="3000" b="1" dirty="0" err="1" smtClean="0">
                <a:solidFill>
                  <a:schemeClr val="accent1">
                    <a:lumMod val="75000"/>
                  </a:schemeClr>
                </a:solidFill>
                <a:latin typeface="Avenir Book" charset="0"/>
                <a:ea typeface="Avenir Book" charset="0"/>
                <a:cs typeface="Avenir Book" charset="0"/>
              </a:rPr>
              <a:t>dati</a:t>
            </a:r>
            <a:r>
              <a:rPr lang="en-US" sz="3000" b="1" dirty="0" smtClean="0">
                <a:solidFill>
                  <a:schemeClr val="accent1">
                    <a:lumMod val="75000"/>
                  </a:schemeClr>
                </a:solidFill>
                <a:latin typeface="Avenir Book" charset="0"/>
                <a:ea typeface="Avenir Book" charset="0"/>
                <a:cs typeface="Avenir Book" charset="0"/>
              </a:rPr>
              <a:t> </a:t>
            </a:r>
            <a:r>
              <a:rPr lang="mr-IN" sz="3000" b="1" dirty="0" smtClean="0">
                <a:solidFill>
                  <a:schemeClr val="accent1">
                    <a:lumMod val="75000"/>
                  </a:schemeClr>
                </a:solidFill>
                <a:latin typeface="Avenir Book" charset="0"/>
                <a:ea typeface="Avenir Book" charset="0"/>
                <a:cs typeface="Avenir Book" charset="0"/>
              </a:rPr>
              <a:t>–</a:t>
            </a:r>
            <a:r>
              <a:rPr lang="en-US" sz="3000" b="1" dirty="0" smtClean="0">
                <a:solidFill>
                  <a:schemeClr val="accent1">
                    <a:lumMod val="75000"/>
                  </a:schemeClr>
                </a:solidFill>
                <a:latin typeface="Avenir Book" charset="0"/>
                <a:ea typeface="Avenir Book" charset="0"/>
                <a:cs typeface="Avenir Book" charset="0"/>
              </a:rPr>
              <a:t> </a:t>
            </a:r>
            <a:r>
              <a:rPr lang="en-US" sz="3000" b="1" dirty="0" err="1" smtClean="0">
                <a:solidFill>
                  <a:schemeClr val="accent1">
                    <a:lumMod val="75000"/>
                  </a:schemeClr>
                </a:solidFill>
                <a:latin typeface="Avenir Book" charset="0"/>
                <a:ea typeface="Avenir Book" charset="0"/>
                <a:cs typeface="Avenir Book" charset="0"/>
              </a:rPr>
              <a:t>tiesas</a:t>
            </a:r>
            <a:r>
              <a:rPr lang="en-US" sz="3000" b="1" dirty="0" smtClean="0">
                <a:solidFill>
                  <a:schemeClr val="accent1">
                    <a:lumMod val="75000"/>
                  </a:schemeClr>
                </a:solidFill>
                <a:latin typeface="Avenir Book" charset="0"/>
                <a:ea typeface="Avenir Book" charset="0"/>
                <a:cs typeface="Avenir Book" charset="0"/>
              </a:rPr>
              <a:t> </a:t>
            </a:r>
            <a:r>
              <a:rPr lang="en-US" sz="3000" b="1" dirty="0" err="1" smtClean="0">
                <a:solidFill>
                  <a:schemeClr val="accent1">
                    <a:lumMod val="75000"/>
                  </a:schemeClr>
                </a:solidFill>
                <a:latin typeface="Avenir Book" charset="0"/>
                <a:ea typeface="Avenir Book" charset="0"/>
                <a:cs typeface="Avenir Book" charset="0"/>
              </a:rPr>
              <a:t>nolēmuma</a:t>
            </a:r>
            <a:r>
              <a:rPr lang="en-US" sz="3000" b="1" dirty="0" smtClean="0">
                <a:solidFill>
                  <a:schemeClr val="accent1">
                    <a:lumMod val="75000"/>
                  </a:schemeClr>
                </a:solidFill>
                <a:latin typeface="Avenir Book" charset="0"/>
                <a:ea typeface="Avenir Book" charset="0"/>
                <a:cs typeface="Avenir Book" charset="0"/>
              </a:rPr>
              <a:t> </a:t>
            </a:r>
            <a:r>
              <a:rPr lang="en-US" sz="3000" b="1" dirty="0" err="1" smtClean="0">
                <a:solidFill>
                  <a:schemeClr val="accent1">
                    <a:lumMod val="75000"/>
                  </a:schemeClr>
                </a:solidFill>
                <a:latin typeface="Avenir Book" charset="0"/>
                <a:ea typeface="Avenir Book" charset="0"/>
                <a:cs typeface="Avenir Book" charset="0"/>
              </a:rPr>
              <a:t>veids</a:t>
            </a:r>
            <a:endParaRPr lang="en-US" sz="3000" b="1" dirty="0">
              <a:solidFill>
                <a:schemeClr val="accent1">
                  <a:lumMod val="75000"/>
                </a:schemeClr>
              </a:solidFill>
              <a:latin typeface="Avenir Book" charset="0"/>
              <a:ea typeface="Avenir Book" charset="0"/>
              <a:cs typeface="Avenir Book" charset="0"/>
            </a:endParaRPr>
          </a:p>
        </p:txBody>
      </p:sp>
      <p:sp>
        <p:nvSpPr>
          <p:cNvPr id="3" name="Content Placeholder 2"/>
          <p:cNvSpPr>
            <a:spLocks noGrp="1"/>
          </p:cNvSpPr>
          <p:nvPr>
            <p:ph idx="1"/>
          </p:nvPr>
        </p:nvSpPr>
        <p:spPr>
          <a:xfrm>
            <a:off x="457200" y="1268760"/>
            <a:ext cx="7620000" cy="5132040"/>
          </a:xfrm>
        </p:spPr>
        <p:txBody>
          <a:bodyPr/>
          <a:lstStyle/>
          <a:p>
            <a:pPr marL="114300" indent="0">
              <a:buNone/>
            </a:pPr>
            <a:r>
              <a:rPr lang="en-US" dirty="0" smtClean="0"/>
              <a:t>Periods no 01.10.2010.-28.02.2015.</a:t>
            </a:r>
          </a:p>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smtClean="0"/>
          </a:p>
          <a:p>
            <a:pPr marL="114300" indent="0">
              <a:buNone/>
            </a:pPr>
            <a:endParaRPr lang="en-US" dirty="0"/>
          </a:p>
          <a:p>
            <a:pPr marL="114300" indent="0">
              <a:buNone/>
            </a:pPr>
            <a:r>
              <a:rPr lang="en-US" dirty="0" smtClean="0"/>
              <a:t>Periods </a:t>
            </a:r>
            <a:r>
              <a:rPr lang="en-US" dirty="0" err="1" smtClean="0"/>
              <a:t>pēc</a:t>
            </a:r>
            <a:r>
              <a:rPr lang="en-US" dirty="0" smtClean="0"/>
              <a:t> 01.03.2015.</a:t>
            </a:r>
          </a:p>
          <a:p>
            <a:pPr marL="114300" indent="0">
              <a:buNone/>
            </a:pPr>
            <a:endParaRPr lang="en-US" dirty="0"/>
          </a:p>
        </p:txBody>
      </p:sp>
      <p:sp>
        <p:nvSpPr>
          <p:cNvPr id="4" name="Slide Number Placeholder 3"/>
          <p:cNvSpPr>
            <a:spLocks noGrp="1"/>
          </p:cNvSpPr>
          <p:nvPr>
            <p:ph type="sldNum" sz="quarter" idx="12"/>
          </p:nvPr>
        </p:nvSpPr>
        <p:spPr/>
        <p:txBody>
          <a:bodyPr/>
          <a:lstStyle/>
          <a:p>
            <a:fld id="{2C1D690A-425C-4876-A1A0-CE569C29AB97}" type="slidenum">
              <a:rPr lang="lv-LV" smtClean="0"/>
              <a:t>4</a:t>
            </a:fld>
            <a:endParaRPr lang="lv-LV" dirty="0"/>
          </a:p>
        </p:txBody>
      </p:sp>
      <p:graphicFrame>
        <p:nvGraphicFramePr>
          <p:cNvPr id="9" name="Table 8"/>
          <p:cNvGraphicFramePr>
            <a:graphicFrameLocks noGrp="1"/>
          </p:cNvGraphicFramePr>
          <p:nvPr>
            <p:extLst>
              <p:ext uri="{D42A27DB-BD31-4B8C-83A1-F6EECF244321}">
                <p14:modId xmlns:p14="http://schemas.microsoft.com/office/powerpoint/2010/main" val="1410480793"/>
              </p:ext>
            </p:extLst>
          </p:nvPr>
        </p:nvGraphicFramePr>
        <p:xfrm>
          <a:off x="683568" y="1916832"/>
          <a:ext cx="7272807" cy="1512168"/>
        </p:xfrm>
        <a:graphic>
          <a:graphicData uri="http://schemas.openxmlformats.org/drawingml/2006/table">
            <a:tbl>
              <a:tblPr firstRow="1" firstCol="1" bandRow="1">
                <a:tableStyleId>{46F890A9-2807-4EBB-B81D-B2AA78EC7F39}</a:tableStyleId>
              </a:tblPr>
              <a:tblGrid>
                <a:gridCol w="2761996"/>
                <a:gridCol w="2352843"/>
                <a:gridCol w="2157968"/>
              </a:tblGrid>
              <a:tr h="1214416">
                <a:tc>
                  <a:txBody>
                    <a:bodyPr/>
                    <a:lstStyle/>
                    <a:p>
                      <a:pPr algn="ctr">
                        <a:spcAft>
                          <a:spcPts val="0"/>
                        </a:spcAft>
                      </a:pPr>
                      <a:r>
                        <a:rPr lang="lv-LV" sz="1200" dirty="0">
                          <a:effectLst/>
                        </a:rPr>
                        <a:t>Maksātnespējas process izbeigts, pēc bankrota procedūras pabeigšanas nepiemērojot </a:t>
                      </a:r>
                      <a:r>
                        <a:rPr lang="lv-LV" sz="1200" dirty="0" err="1">
                          <a:effectLst/>
                        </a:rPr>
                        <a:t>SDzP</a:t>
                      </a:r>
                      <a:r>
                        <a:rPr lang="lv-LV" sz="1200" dirty="0">
                          <a:effectLst/>
                        </a:rPr>
                        <a:t> (%)</a:t>
                      </a:r>
                      <a:endParaRPr lang="en-GB" sz="1200" dirty="0">
                        <a:effectLst/>
                        <a:latin typeface="Times New Roman" charset="0"/>
                        <a:ea typeface="Calibri"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lv-LV" sz="1200" dirty="0">
                          <a:effectLst/>
                        </a:rPr>
                        <a:t>Maksātnespējas process izbeigts, dzēšot </a:t>
                      </a:r>
                      <a:r>
                        <a:rPr lang="lv-LV" sz="1200" dirty="0" err="1">
                          <a:effectLst/>
                        </a:rPr>
                        <a:t>SDzP</a:t>
                      </a:r>
                      <a:r>
                        <a:rPr lang="lv-LV" sz="1200" dirty="0">
                          <a:effectLst/>
                        </a:rPr>
                        <a:t> laikā nesegtās saistības (%)</a:t>
                      </a:r>
                      <a:endParaRPr lang="en-GB" sz="1200" dirty="0">
                        <a:effectLst/>
                        <a:latin typeface="Times New Roman" charset="0"/>
                        <a:ea typeface="Calibri"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lv-LV" sz="1200" dirty="0">
                          <a:effectLst/>
                        </a:rPr>
                        <a:t>Maksātnespējas process izbeigts, nedzēšot </a:t>
                      </a:r>
                      <a:r>
                        <a:rPr lang="lv-LV" sz="1200" dirty="0" err="1">
                          <a:effectLst/>
                        </a:rPr>
                        <a:t>SDzP</a:t>
                      </a:r>
                      <a:r>
                        <a:rPr lang="lv-LV" sz="1200" dirty="0">
                          <a:effectLst/>
                        </a:rPr>
                        <a:t> laikā nesegtās saistības (%)</a:t>
                      </a:r>
                      <a:endParaRPr lang="en-GB" sz="1200" dirty="0">
                        <a:effectLst/>
                        <a:latin typeface="Times New Roman" charset="0"/>
                        <a:ea typeface="Calibri"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7752">
                <a:tc>
                  <a:txBody>
                    <a:bodyPr/>
                    <a:lstStyle/>
                    <a:p>
                      <a:pPr algn="r">
                        <a:spcAft>
                          <a:spcPts val="0"/>
                        </a:spcAft>
                      </a:pPr>
                      <a:r>
                        <a:rPr lang="lv-LV" sz="1200" dirty="0">
                          <a:effectLst/>
                        </a:rPr>
                        <a:t>5,20</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r>
                        <a:rPr lang="lv-LV" sz="1200" dirty="0">
                          <a:effectLst/>
                        </a:rPr>
                        <a:t>87,28</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r>
                        <a:rPr lang="lv-LV" sz="1200" dirty="0">
                          <a:effectLst/>
                        </a:rPr>
                        <a:t>7,52</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026192365"/>
              </p:ext>
            </p:extLst>
          </p:nvPr>
        </p:nvGraphicFramePr>
        <p:xfrm>
          <a:off x="687382" y="4293096"/>
          <a:ext cx="7268992" cy="1944216"/>
        </p:xfrm>
        <a:graphic>
          <a:graphicData uri="http://schemas.openxmlformats.org/drawingml/2006/table">
            <a:tbl>
              <a:tblPr firstRow="1" firstCol="1" bandRow="1">
                <a:tableStyleId>{46F890A9-2807-4EBB-B81D-B2AA78EC7F39}</a:tableStyleId>
              </a:tblPr>
              <a:tblGrid>
                <a:gridCol w="2017068"/>
                <a:gridCol w="1783071"/>
                <a:gridCol w="1878682"/>
                <a:gridCol w="1590171"/>
              </a:tblGrid>
              <a:tr h="1558620">
                <a:tc>
                  <a:txBody>
                    <a:bodyPr/>
                    <a:lstStyle/>
                    <a:p>
                      <a:pPr algn="just">
                        <a:spcAft>
                          <a:spcPts val="0"/>
                        </a:spcAft>
                      </a:pPr>
                      <a:r>
                        <a:rPr lang="lv-LV" sz="1200" dirty="0">
                          <a:effectLst/>
                        </a:rPr>
                        <a:t>Maksātnespējas process izbeigts sakarā ar personas nāvi (%)</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v-LV" sz="1200" dirty="0">
                          <a:effectLst/>
                        </a:rPr>
                        <a:t>Maksātnespējas process izbeigts, pēc bankrota procedūras pabeigšanas nepiemērojot </a:t>
                      </a:r>
                      <a:r>
                        <a:rPr lang="lv-LV" sz="1200" dirty="0" err="1">
                          <a:effectLst/>
                        </a:rPr>
                        <a:t>SDzP</a:t>
                      </a:r>
                      <a:r>
                        <a:rPr lang="lv-LV" sz="1200" dirty="0">
                          <a:effectLst/>
                        </a:rPr>
                        <a:t> (%)</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v-LV" sz="1200" dirty="0">
                          <a:effectLst/>
                        </a:rPr>
                        <a:t>Maksātnespējas process izbeigts, dzēšot saistību dzēšanas procedūras laikā nesegtās saistības (%)</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v-LV" sz="1200" dirty="0">
                          <a:effectLst/>
                        </a:rPr>
                        <a:t>Maksātnespējas process izbeigts, nedzēšot saistību dzēšanas procedūras laikā nesegtās saistības (%)</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5596">
                <a:tc>
                  <a:txBody>
                    <a:bodyPr/>
                    <a:lstStyle/>
                    <a:p>
                      <a:pPr algn="r">
                        <a:spcAft>
                          <a:spcPts val="0"/>
                        </a:spcAft>
                      </a:pPr>
                      <a:r>
                        <a:rPr lang="lv-LV" sz="1200" dirty="0">
                          <a:effectLst/>
                        </a:rPr>
                        <a:t>1,00</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r>
                        <a:rPr lang="lv-LV" sz="1200">
                          <a:effectLst/>
                        </a:rPr>
                        <a:t>9,00</a:t>
                      </a:r>
                      <a:endParaRPr lang="en-GB" sz="120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r>
                        <a:rPr lang="lv-LV" sz="1200" dirty="0">
                          <a:effectLst/>
                        </a:rPr>
                        <a:t>82</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spcAft>
                          <a:spcPts val="0"/>
                        </a:spcAft>
                      </a:pPr>
                      <a:r>
                        <a:rPr lang="lv-LV" sz="1200" dirty="0">
                          <a:effectLst/>
                        </a:rPr>
                        <a:t>8,00</a:t>
                      </a:r>
                      <a:endParaRPr lang="en-GB" sz="1200" dirty="0">
                        <a:effectLst/>
                        <a:latin typeface="Times New Roman" charset="0"/>
                        <a:ea typeface="Calibri"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853301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dirty="0">
                <a:solidFill>
                  <a:schemeClr val="accent1">
                    <a:lumMod val="75000"/>
                  </a:schemeClr>
                </a:solidFill>
                <a:latin typeface="Avenir Book" charset="0"/>
                <a:ea typeface="Avenir Book" charset="0"/>
                <a:cs typeface="Avenir Book" charset="0"/>
              </a:rPr>
              <a:t>Tiesiskais</a:t>
            </a:r>
            <a:r>
              <a:rPr lang="en-US" sz="3000" dirty="0">
                <a:solidFill>
                  <a:schemeClr val="accent1">
                    <a:lumMod val="75000"/>
                  </a:schemeClr>
                </a:solidFill>
                <a:latin typeface="Avenir Book" charset="0"/>
                <a:ea typeface="Avenir Book" charset="0"/>
                <a:cs typeface="Avenir Book" charset="0"/>
              </a:rPr>
              <a:t> </a:t>
            </a:r>
            <a:r>
              <a:rPr lang="lv-LV" sz="3000" dirty="0">
                <a:solidFill>
                  <a:schemeClr val="accent1">
                    <a:lumMod val="75000"/>
                  </a:schemeClr>
                </a:solidFill>
                <a:latin typeface="Avenir Book" charset="0"/>
                <a:ea typeface="Avenir Book" charset="0"/>
                <a:cs typeface="Avenir Book" charset="0"/>
              </a:rPr>
              <a:t>pamatojums</a:t>
            </a:r>
            <a:r>
              <a:rPr lang="en-US" sz="3000" dirty="0">
                <a:solidFill>
                  <a:schemeClr val="accent1">
                    <a:lumMod val="75000"/>
                  </a:schemeClr>
                </a:solidFill>
                <a:latin typeface="Avenir Book" charset="0"/>
                <a:ea typeface="Avenir Book" charset="0"/>
                <a:cs typeface="Avenir Book" charset="0"/>
              </a:rPr>
              <a:t> un </a:t>
            </a:r>
            <a:r>
              <a:rPr lang="lv-LV" sz="3000" dirty="0">
                <a:solidFill>
                  <a:schemeClr val="accent1">
                    <a:lumMod val="75000"/>
                  </a:schemeClr>
                </a:solidFill>
                <a:latin typeface="Avenir Book" charset="0"/>
                <a:ea typeface="Avenir Book" charset="0"/>
                <a:cs typeface="Avenir Book" charset="0"/>
              </a:rPr>
              <a:t>tipiskās</a:t>
            </a:r>
            <a:r>
              <a:rPr lang="en-US" sz="3000" dirty="0">
                <a:solidFill>
                  <a:schemeClr val="accent1">
                    <a:lumMod val="75000"/>
                  </a:schemeClr>
                </a:solidFill>
                <a:latin typeface="Avenir Book" charset="0"/>
                <a:ea typeface="Avenir Book" charset="0"/>
                <a:cs typeface="Avenir Book" charset="0"/>
              </a:rPr>
              <a:t> </a:t>
            </a:r>
            <a:r>
              <a:rPr lang="lv-LV" sz="3000" dirty="0" err="1">
                <a:solidFill>
                  <a:schemeClr val="accent1">
                    <a:lumMod val="75000"/>
                  </a:schemeClr>
                </a:solidFill>
                <a:latin typeface="Avenir Book" charset="0"/>
                <a:ea typeface="Avenir Book" charset="0"/>
                <a:cs typeface="Avenir Book" charset="0"/>
              </a:rPr>
              <a:t>negodprātības</a:t>
            </a:r>
            <a:r>
              <a:rPr lang="en-US" sz="3000" dirty="0">
                <a:solidFill>
                  <a:schemeClr val="accent1">
                    <a:lumMod val="75000"/>
                  </a:schemeClr>
                </a:solidFill>
                <a:latin typeface="Avenir Book" charset="0"/>
                <a:ea typeface="Avenir Book" charset="0"/>
                <a:cs typeface="Avenir Book" charset="0"/>
              </a:rPr>
              <a:t> </a:t>
            </a:r>
            <a:r>
              <a:rPr lang="lv-LV" sz="3000" dirty="0">
                <a:solidFill>
                  <a:schemeClr val="accent1">
                    <a:lumMod val="75000"/>
                  </a:schemeClr>
                </a:solidFill>
                <a:latin typeface="Avenir Book" charset="0"/>
                <a:ea typeface="Avenir Book" charset="0"/>
                <a:cs typeface="Avenir Book" charset="0"/>
              </a:rPr>
              <a:t>izpausmes</a:t>
            </a:r>
          </a:p>
        </p:txBody>
      </p:sp>
      <p:sp>
        <p:nvSpPr>
          <p:cNvPr id="3" name="Content Placeholder 2"/>
          <p:cNvSpPr>
            <a:spLocks noGrp="1"/>
          </p:cNvSpPr>
          <p:nvPr>
            <p:ph idx="1"/>
          </p:nvPr>
        </p:nvSpPr>
        <p:spPr/>
        <p:txBody>
          <a:bodyPr>
            <a:normAutofit/>
          </a:bodyPr>
          <a:lstStyle/>
          <a:p>
            <a:pPr marL="0" marR="0" lvl="0" indent="0" defTabSz="914400" eaLnBrk="1" fontAlgn="auto" latinLnBrk="0" hangingPunct="1">
              <a:lnSpc>
                <a:spcPct val="100000"/>
              </a:lnSpc>
              <a:spcBef>
                <a:spcPts val="0"/>
              </a:spcBef>
              <a:spcAft>
                <a:spcPts val="0"/>
              </a:spcAft>
              <a:buClr>
                <a:schemeClr val="bg2">
                  <a:lumMod val="75000"/>
                  <a:lumOff val="25000"/>
                </a:schemeClr>
              </a:buClr>
              <a:buSzTx/>
              <a:buFontTx/>
              <a:buNone/>
              <a:tabLst/>
              <a:defRPr/>
            </a:pPr>
            <a:r>
              <a:rPr lang="lv-LV" dirty="0">
                <a:solidFill>
                  <a:schemeClr val="bg2">
                    <a:lumMod val="75000"/>
                    <a:lumOff val="25000"/>
                  </a:schemeClr>
                </a:solidFill>
                <a:latin typeface="Avenir Book" charset="0"/>
                <a:ea typeface="Avenir Book" charset="0"/>
                <a:cs typeface="Avenir Book" charset="0"/>
              </a:rPr>
              <a:t>Tiesiskais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pamatojums</a:t>
            </a:r>
            <a:r>
              <a:rPr lang="en-US" dirty="0">
                <a:solidFill>
                  <a:schemeClr val="bg2">
                    <a:lumMod val="75000"/>
                    <a:lumOff val="25000"/>
                  </a:schemeClr>
                </a:solidFill>
                <a:latin typeface="Avenir Book" charset="0"/>
                <a:ea typeface="Avenir Book" charset="0"/>
                <a:cs typeface="Avenir Book" charset="0"/>
              </a:rPr>
              <a:t>:</a:t>
            </a:r>
          </a:p>
          <a:p>
            <a:pPr marL="457200" marR="0" lvl="0" indent="-457200" defTabSz="914400" eaLnBrk="1" fontAlgn="auto" latinLnBrk="0" hangingPunct="1">
              <a:lnSpc>
                <a:spcPct val="100000"/>
              </a:lnSpc>
              <a:spcBef>
                <a:spcPts val="0"/>
              </a:spcBef>
              <a:spcAft>
                <a:spcPts val="0"/>
              </a:spcAft>
              <a:buClr>
                <a:schemeClr val="bg2">
                  <a:lumMod val="75000"/>
                  <a:lumOff val="25000"/>
                </a:schemeClr>
              </a:buClr>
              <a:buSzTx/>
              <a:buFontTx/>
              <a:buAutoNum type="arabicParenR"/>
              <a:tabLst/>
              <a:defRPr/>
            </a:pPr>
            <a:r>
              <a:rPr lang="lv-LV" dirty="0">
                <a:solidFill>
                  <a:schemeClr val="bg2">
                    <a:lumMod val="75000"/>
                    <a:lumOff val="25000"/>
                  </a:schemeClr>
                </a:solidFill>
                <a:latin typeface="Avenir Book" charset="0"/>
                <a:ea typeface="Avenir Book" charset="0"/>
                <a:cs typeface="Avenir Book" charset="0"/>
              </a:rPr>
              <a:t>godprātīga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parādnieka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paradigma</a:t>
            </a:r>
            <a:r>
              <a:rPr lang="en-US" dirty="0">
                <a:solidFill>
                  <a:schemeClr val="bg2">
                    <a:lumMod val="75000"/>
                    <a:lumOff val="25000"/>
                  </a:schemeClr>
                </a:solidFill>
                <a:latin typeface="Avenir Book" charset="0"/>
                <a:ea typeface="Avenir Book" charset="0"/>
                <a:cs typeface="Avenir Book" charset="0"/>
              </a:rPr>
              <a:t> </a:t>
            </a:r>
            <a:r>
              <a:rPr lang="mr-IN" dirty="0">
                <a:solidFill>
                  <a:schemeClr val="bg2">
                    <a:lumMod val="75000"/>
                    <a:lumOff val="25000"/>
                  </a:schemeClr>
                </a:solidFill>
                <a:latin typeface="Avenir Book" charset="0"/>
                <a:ea typeface="Avenir Book" charset="0"/>
                <a:cs typeface="Avenir Book" charset="0"/>
              </a:rPr>
              <a:t>–</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likumā</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tieši</a:t>
            </a:r>
            <a:r>
              <a:rPr lang="en-US" dirty="0">
                <a:solidFill>
                  <a:schemeClr val="bg2">
                    <a:lumMod val="75000"/>
                    <a:lumOff val="25000"/>
                  </a:schemeClr>
                </a:solidFill>
                <a:latin typeface="Avenir Book" charset="0"/>
                <a:ea typeface="Avenir Book" charset="0"/>
                <a:cs typeface="Avenir Book" charset="0"/>
              </a:rPr>
              <a:t> nav </a:t>
            </a:r>
            <a:r>
              <a:rPr lang="lv-LV" dirty="0">
                <a:solidFill>
                  <a:schemeClr val="bg2">
                    <a:lumMod val="75000"/>
                    <a:lumOff val="25000"/>
                  </a:schemeClr>
                </a:solidFill>
                <a:latin typeface="Avenir Book" charset="0"/>
                <a:ea typeface="Avenir Book" charset="0"/>
                <a:cs typeface="Avenir Book" charset="0"/>
              </a:rPr>
              <a:t>noteikta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minēta</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anotācijā</a:t>
            </a:r>
            <a:r>
              <a:rPr lang="en-US" dirty="0">
                <a:solidFill>
                  <a:schemeClr val="bg2">
                    <a:lumMod val="75000"/>
                    <a:lumOff val="25000"/>
                  </a:schemeClr>
                </a:solidFill>
                <a:latin typeface="Avenir Book" charset="0"/>
                <a:ea typeface="Avenir Book" charset="0"/>
                <a:cs typeface="Avenir Book" charset="0"/>
              </a:rPr>
              <a:t>,</a:t>
            </a:r>
          </a:p>
          <a:p>
            <a:pPr marL="457200" marR="0" lvl="0" indent="-457200" defTabSz="914400" eaLnBrk="1" fontAlgn="auto" latinLnBrk="0" hangingPunct="1">
              <a:lnSpc>
                <a:spcPct val="100000"/>
              </a:lnSpc>
              <a:spcBef>
                <a:spcPts val="0"/>
              </a:spcBef>
              <a:spcAft>
                <a:spcPts val="0"/>
              </a:spcAft>
              <a:buClr>
                <a:schemeClr val="bg2">
                  <a:lumMod val="75000"/>
                  <a:lumOff val="25000"/>
                </a:schemeClr>
              </a:buClr>
              <a:buSzTx/>
              <a:buFontTx/>
              <a:buAutoNum type="arabicParenR"/>
              <a:tabLst/>
              <a:defRPr/>
            </a:pPr>
            <a:r>
              <a:rPr lang="lv-LV" dirty="0">
                <a:solidFill>
                  <a:schemeClr val="bg2">
                    <a:lumMod val="75000"/>
                    <a:lumOff val="25000"/>
                  </a:schemeClr>
                </a:solidFill>
                <a:latin typeface="Avenir Book" charset="0"/>
                <a:ea typeface="Avenir Book" charset="0"/>
                <a:cs typeface="Avenir Book" charset="0"/>
              </a:rPr>
              <a:t>labas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ticības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princips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Maksātnespējas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likuma</a:t>
            </a:r>
            <a:r>
              <a:rPr lang="en-US" dirty="0">
                <a:solidFill>
                  <a:schemeClr val="bg2">
                    <a:lumMod val="75000"/>
                    <a:lumOff val="25000"/>
                  </a:schemeClr>
                </a:solidFill>
                <a:latin typeface="Avenir Book" charset="0"/>
                <a:ea typeface="Avenir Book" charset="0"/>
                <a:cs typeface="Avenir Book" charset="0"/>
              </a:rPr>
              <a:t> 6.p.),</a:t>
            </a:r>
          </a:p>
          <a:p>
            <a:pPr marL="457200" marR="0" lvl="0" indent="-457200" defTabSz="914400" eaLnBrk="1" fontAlgn="auto" latinLnBrk="0" hangingPunct="1">
              <a:lnSpc>
                <a:spcPct val="100000"/>
              </a:lnSpc>
              <a:spcBef>
                <a:spcPts val="0"/>
              </a:spcBef>
              <a:spcAft>
                <a:spcPts val="0"/>
              </a:spcAft>
              <a:buClr>
                <a:schemeClr val="bg2">
                  <a:lumMod val="75000"/>
                  <a:lumOff val="25000"/>
                </a:schemeClr>
              </a:buClr>
              <a:buSzTx/>
              <a:buFontTx/>
              <a:buAutoNum type="arabicParenR"/>
              <a:tabLst/>
              <a:defRPr/>
            </a:pPr>
            <a:r>
              <a:rPr lang="lv-LV" dirty="0">
                <a:solidFill>
                  <a:schemeClr val="bg2">
                    <a:lumMod val="75000"/>
                    <a:lumOff val="25000"/>
                  </a:schemeClr>
                </a:solidFill>
                <a:latin typeface="Avenir Book" charset="0"/>
                <a:ea typeface="Avenir Book" charset="0"/>
                <a:cs typeface="Avenir Book" charset="0"/>
              </a:rPr>
              <a:t>Maksātnespējas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likuma</a:t>
            </a:r>
            <a:r>
              <a:rPr lang="en-US" dirty="0">
                <a:solidFill>
                  <a:schemeClr val="bg2">
                    <a:lumMod val="75000"/>
                    <a:lumOff val="25000"/>
                  </a:schemeClr>
                </a:solidFill>
                <a:latin typeface="Avenir Book" charset="0"/>
                <a:ea typeface="Avenir Book" charset="0"/>
                <a:cs typeface="Avenir Book" charset="0"/>
              </a:rPr>
              <a:t> 130.p., 153.p.</a:t>
            </a:r>
          </a:p>
          <a:p>
            <a:pPr marL="457200" marR="0" lvl="0" indent="-457200" defTabSz="914400" eaLnBrk="1" fontAlgn="auto" latinLnBrk="0" hangingPunct="1">
              <a:lnSpc>
                <a:spcPct val="100000"/>
              </a:lnSpc>
              <a:spcBef>
                <a:spcPts val="0"/>
              </a:spcBef>
              <a:spcAft>
                <a:spcPts val="0"/>
              </a:spcAft>
              <a:buClr>
                <a:schemeClr val="bg2">
                  <a:lumMod val="75000"/>
                  <a:lumOff val="25000"/>
                </a:schemeClr>
              </a:buClr>
              <a:buSzTx/>
              <a:buFontTx/>
              <a:buAutoNum type="arabicParenR"/>
              <a:tabLst/>
              <a:defRPr/>
            </a:pPr>
            <a:endParaRPr lang="en-US" dirty="0">
              <a:solidFill>
                <a:schemeClr val="bg2">
                  <a:lumMod val="75000"/>
                  <a:lumOff val="25000"/>
                </a:schemeClr>
              </a:solidFill>
              <a:latin typeface="Avenir Book" charset="0"/>
              <a:ea typeface="Avenir Book" charset="0"/>
              <a:cs typeface="Avenir Book" charset="0"/>
            </a:endParaRPr>
          </a:p>
          <a:p>
            <a:pPr marL="0" marR="0" lvl="0" indent="0" defTabSz="914400" eaLnBrk="1" fontAlgn="auto" latinLnBrk="0" hangingPunct="1">
              <a:lnSpc>
                <a:spcPct val="100000"/>
              </a:lnSpc>
              <a:spcBef>
                <a:spcPts val="0"/>
              </a:spcBef>
              <a:spcAft>
                <a:spcPts val="0"/>
              </a:spcAft>
              <a:buClr>
                <a:schemeClr val="bg2">
                  <a:lumMod val="75000"/>
                  <a:lumOff val="25000"/>
                </a:schemeClr>
              </a:buClr>
              <a:buSzTx/>
              <a:buNone/>
              <a:tabLst/>
              <a:defRPr/>
            </a:pPr>
            <a:r>
              <a:rPr lang="lv-LV" dirty="0">
                <a:solidFill>
                  <a:schemeClr val="bg2">
                    <a:lumMod val="75000"/>
                    <a:lumOff val="25000"/>
                  </a:schemeClr>
                </a:solidFill>
                <a:latin typeface="Avenir Book" charset="0"/>
                <a:ea typeface="Avenir Book" charset="0"/>
                <a:cs typeface="Avenir Book" charset="0"/>
              </a:rPr>
              <a:t>Tipiskākās</a:t>
            </a:r>
            <a:r>
              <a:rPr lang="en-US"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izpausmes</a:t>
            </a:r>
            <a:r>
              <a:rPr lang="en-US" dirty="0">
                <a:solidFill>
                  <a:schemeClr val="bg2">
                    <a:lumMod val="75000"/>
                    <a:lumOff val="25000"/>
                  </a:schemeClr>
                </a:solidFill>
                <a:latin typeface="Avenir Book" charset="0"/>
                <a:ea typeface="Avenir Book" charset="0"/>
                <a:cs typeface="Avenir Book" charset="0"/>
              </a:rPr>
              <a:t>:</a:t>
            </a:r>
          </a:p>
          <a:p>
            <a:pPr lvl="0">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patieso ienākumu slēpšana,</a:t>
            </a:r>
          </a:p>
          <a:p>
            <a:pPr lvl="0">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nepatiesas vai nepilnīgas informācijas sniegšana,</a:t>
            </a:r>
            <a:endParaRPr lang="en-GB" dirty="0">
              <a:solidFill>
                <a:schemeClr val="bg2">
                  <a:lumMod val="75000"/>
                  <a:lumOff val="25000"/>
                </a:schemeClr>
              </a:solidFill>
              <a:latin typeface="Avenir Book" charset="0"/>
              <a:ea typeface="Avenir Book" charset="0"/>
              <a:cs typeface="Avenir Book" charset="0"/>
            </a:endParaRPr>
          </a:p>
          <a:p>
            <a:pPr lvl="0">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neapdomīga vai pārmērīga saistību uzņemšanās,</a:t>
            </a:r>
            <a:endParaRPr lang="en-GB" dirty="0">
              <a:solidFill>
                <a:schemeClr val="bg2">
                  <a:lumMod val="75000"/>
                  <a:lumOff val="25000"/>
                </a:schemeClr>
              </a:solidFill>
              <a:latin typeface="Avenir Book" charset="0"/>
              <a:ea typeface="Avenir Book" charset="0"/>
              <a:cs typeface="Avenir Book" charset="0"/>
            </a:endParaRPr>
          </a:p>
          <a:p>
            <a:pPr lvl="0">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nevēlēšanās (nevis objektīva nespēja) pildīt saistības,</a:t>
            </a:r>
            <a:endParaRPr lang="en-GB" dirty="0">
              <a:solidFill>
                <a:schemeClr val="bg2">
                  <a:lumMod val="75000"/>
                  <a:lumOff val="25000"/>
                </a:schemeClr>
              </a:solidFill>
              <a:latin typeface="Avenir Book" charset="0"/>
              <a:ea typeface="Avenir Book" charset="0"/>
              <a:cs typeface="Avenir Book" charset="0"/>
            </a:endParaRPr>
          </a:p>
          <a:p>
            <a:pPr lvl="0">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kreditoru interesēm neatbilstoši darījumi vai mantas nobēdzināšana.</a:t>
            </a:r>
            <a:endParaRPr lang="en-GB" dirty="0">
              <a:solidFill>
                <a:schemeClr val="bg2">
                  <a:lumMod val="75000"/>
                  <a:lumOff val="25000"/>
                </a:schemeClr>
              </a:solidFill>
              <a:latin typeface="Avenir Book" charset="0"/>
              <a:ea typeface="Avenir Book" charset="0"/>
              <a:cs typeface="Avenir Book" charset="0"/>
            </a:endParaRPr>
          </a:p>
          <a:p>
            <a:pPr marL="0" marR="0" lvl="0" indent="0" defTabSz="914400" eaLnBrk="1" fontAlgn="auto" latinLnBrk="0" hangingPunct="1">
              <a:lnSpc>
                <a:spcPct val="100000"/>
              </a:lnSpc>
              <a:spcBef>
                <a:spcPts val="0"/>
              </a:spcBef>
              <a:spcAft>
                <a:spcPts val="0"/>
              </a:spcAft>
              <a:buClrTx/>
              <a:buSzTx/>
              <a:buNone/>
              <a:tabLst/>
              <a:defRPr/>
            </a:pPr>
            <a:endParaRPr lang="en-US" dirty="0"/>
          </a:p>
        </p:txBody>
      </p:sp>
      <p:sp>
        <p:nvSpPr>
          <p:cNvPr id="4" name="Slide Number Placeholder 3"/>
          <p:cNvSpPr>
            <a:spLocks noGrp="1"/>
          </p:cNvSpPr>
          <p:nvPr>
            <p:ph type="sldNum" sz="quarter" idx="12"/>
          </p:nvPr>
        </p:nvSpPr>
        <p:spPr/>
        <p:txBody>
          <a:bodyPr/>
          <a:lstStyle/>
          <a:p>
            <a:fld id="{2C1D690A-425C-4876-A1A0-CE569C29AB97}" type="slidenum">
              <a:rPr lang="lv-LV" smtClean="0"/>
              <a:t>40</a:t>
            </a:fld>
            <a:endParaRPr lang="lv-LV" dirty="0"/>
          </a:p>
        </p:txBody>
      </p:sp>
    </p:spTree>
    <p:extLst>
      <p:ext uri="{BB962C8B-B14F-4D97-AF65-F5344CB8AC3E}">
        <p14:creationId xmlns:p14="http://schemas.microsoft.com/office/powerpoint/2010/main" val="21218844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7609656" cy="634082"/>
          </a:xfrm>
        </p:spPr>
        <p:txBody>
          <a:bodyPr/>
          <a:lstStyle/>
          <a:p>
            <a:pPr lvl="0" algn="ctr"/>
            <a:r>
              <a:rPr lang="lv-LV" sz="3000" b="1" dirty="0">
                <a:solidFill>
                  <a:schemeClr val="accent1">
                    <a:lumMod val="75000"/>
                  </a:schemeClr>
                </a:solidFill>
                <a:latin typeface="Century Gothic" charset="0"/>
                <a:ea typeface="Century Gothic" charset="0"/>
                <a:cs typeface="Century Gothic" charset="0"/>
              </a:rPr>
              <a:t/>
            </a:r>
            <a:br>
              <a:rPr lang="lv-LV" sz="3000" b="1" dirty="0">
                <a:solidFill>
                  <a:schemeClr val="accent1">
                    <a:lumMod val="75000"/>
                  </a:schemeClr>
                </a:solidFill>
                <a:latin typeface="Century Gothic" charset="0"/>
                <a:ea typeface="Century Gothic" charset="0"/>
                <a:cs typeface="Century Gothic" charset="0"/>
              </a:rPr>
            </a:br>
            <a:r>
              <a:rPr lang="lv-LV" sz="3000" b="1" dirty="0">
                <a:solidFill>
                  <a:schemeClr val="accent1">
                    <a:lumMod val="75000"/>
                  </a:schemeClr>
                </a:solidFill>
                <a:latin typeface="Avenir Book" charset="0"/>
                <a:ea typeface="Avenir Book" charset="0"/>
                <a:cs typeface="Avenir Book" charset="0"/>
              </a:rPr>
              <a:t>Patieso ienākumu slēpšana</a:t>
            </a:r>
            <a:r>
              <a:rPr lang="lv-LV" sz="3200" b="1" dirty="0">
                <a:solidFill>
                  <a:srgbClr val="FF0000"/>
                </a:solidFill>
                <a:latin typeface="Avenir Book" charset="0"/>
                <a:ea typeface="Avenir Book" charset="0"/>
                <a:cs typeface="Avenir Book" charset="0"/>
              </a:rPr>
              <a:t/>
            </a:r>
            <a:br>
              <a:rPr lang="lv-LV" sz="3200" b="1" dirty="0">
                <a:solidFill>
                  <a:srgbClr val="FF0000"/>
                </a:solidFill>
                <a:latin typeface="Avenir Book" charset="0"/>
                <a:ea typeface="Avenir Book" charset="0"/>
                <a:cs typeface="Avenir Book" charset="0"/>
              </a:rPr>
            </a:br>
            <a:endParaRPr lang="en-US" sz="3000" dirty="0">
              <a:latin typeface="Avenir Book" charset="0"/>
              <a:ea typeface="Avenir Book" charset="0"/>
              <a:cs typeface="Avenir Book" charset="0"/>
            </a:endParaRPr>
          </a:p>
        </p:txBody>
      </p:sp>
      <p:sp>
        <p:nvSpPr>
          <p:cNvPr id="3" name="Content Placeholder 2"/>
          <p:cNvSpPr>
            <a:spLocks noGrp="1"/>
          </p:cNvSpPr>
          <p:nvPr>
            <p:ph idx="1"/>
          </p:nvPr>
        </p:nvSpPr>
        <p:spPr>
          <a:xfrm>
            <a:off x="323528" y="908720"/>
            <a:ext cx="7753672" cy="5832648"/>
          </a:xfrm>
        </p:spPr>
        <p:txBody>
          <a:bodyPr>
            <a:normAutofit/>
          </a:bodyPr>
          <a:lstStyle/>
          <a:p>
            <a:pPr marL="114300" lvl="0" indent="0">
              <a:buNone/>
            </a:pPr>
            <a:r>
              <a:rPr lang="lv-LV" b="1" dirty="0">
                <a:solidFill>
                  <a:srgbClr val="00B050"/>
                </a:solidFill>
                <a:latin typeface="Avenir Book" charset="0"/>
                <a:ea typeface="Avenir Book" charset="0"/>
                <a:cs typeface="Avenir Book" charset="0"/>
              </a:rPr>
              <a:t>Dati no FPMNP analīzes par </a:t>
            </a:r>
            <a:r>
              <a:rPr lang="lv-LV" b="1" u="sng" dirty="0">
                <a:solidFill>
                  <a:srgbClr val="00B050"/>
                </a:solidFill>
                <a:latin typeface="Avenir Book" charset="0"/>
                <a:ea typeface="Avenir Book" charset="0"/>
                <a:cs typeface="Avenir Book" charset="0"/>
              </a:rPr>
              <a:t>minimālajiem maksājumiem kreditoriem</a:t>
            </a:r>
            <a:r>
              <a:rPr lang="lv-LV" b="1" dirty="0">
                <a:solidFill>
                  <a:srgbClr val="00B050"/>
                </a:solidFill>
                <a:latin typeface="Avenir Book" charset="0"/>
                <a:ea typeface="Avenir Book" charset="0"/>
                <a:cs typeface="Avenir Book" charset="0"/>
              </a:rPr>
              <a:t> (1/3 no minimālās mēnešalgas):</a:t>
            </a:r>
          </a:p>
          <a:p>
            <a:pPr marL="114300" lvl="0" indent="0">
              <a:buNone/>
            </a:pPr>
            <a:endParaRPr lang="lv-LV" sz="600" b="1" dirty="0">
              <a:solidFill>
                <a:srgbClr val="00B050"/>
              </a:solidFill>
              <a:latin typeface="Avenir Book" charset="0"/>
              <a:ea typeface="Avenir Book" charset="0"/>
              <a:cs typeface="Avenir Book" charset="0"/>
            </a:endParaRPr>
          </a:p>
          <a:p>
            <a:pPr marL="114300" lvl="0" indent="0">
              <a:buNone/>
            </a:pPr>
            <a:r>
              <a:rPr lang="lv-LV" sz="2400" b="1" dirty="0">
                <a:solidFill>
                  <a:schemeClr val="bg2">
                    <a:lumMod val="75000"/>
                    <a:lumOff val="25000"/>
                  </a:schemeClr>
                </a:solidFill>
                <a:latin typeface="Avenir Book" charset="0"/>
                <a:ea typeface="Avenir Book" charset="0"/>
                <a:cs typeface="Avenir Book" charset="0"/>
              </a:rPr>
              <a:t>Periods no 01.11.2010.-28.02.2015. </a:t>
            </a:r>
          </a:p>
          <a:p>
            <a:pPr lvl="0"/>
            <a:r>
              <a:rPr lang="lv-LV" b="1" dirty="0">
                <a:solidFill>
                  <a:srgbClr val="FF0000"/>
                </a:solidFill>
                <a:latin typeface="Avenir Book" charset="0"/>
                <a:ea typeface="Avenir Book" charset="0"/>
                <a:cs typeface="Avenir Book" charset="0"/>
              </a:rPr>
              <a:t>64,21 %</a:t>
            </a:r>
            <a:r>
              <a:rPr lang="lv-LV" dirty="0">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FPMNP ar mantas pārdošanas plānu, </a:t>
            </a:r>
          </a:p>
          <a:p>
            <a:pPr lvl="0"/>
            <a:r>
              <a:rPr lang="lv-LV" b="1" dirty="0">
                <a:solidFill>
                  <a:srgbClr val="FF0000"/>
                </a:solidFill>
                <a:latin typeface="Avenir Book" charset="0"/>
                <a:ea typeface="Avenir Book" charset="0"/>
                <a:cs typeface="Avenir Book" charset="0"/>
              </a:rPr>
              <a:t>64,52 %</a:t>
            </a:r>
            <a:r>
              <a:rPr lang="lv-LV" dirty="0">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FPMNP ar ziņojumu par mantas neesamību.</a:t>
            </a:r>
            <a:endParaRPr lang="en-GB" dirty="0">
              <a:solidFill>
                <a:schemeClr val="bg2">
                  <a:lumMod val="75000"/>
                  <a:lumOff val="25000"/>
                </a:schemeClr>
              </a:solidFill>
              <a:latin typeface="Avenir Book" charset="0"/>
              <a:ea typeface="Avenir Book" charset="0"/>
              <a:cs typeface="Avenir Book" charset="0"/>
            </a:endParaRPr>
          </a:p>
          <a:p>
            <a:pPr marL="114300" lvl="0" indent="0">
              <a:buNone/>
            </a:pPr>
            <a:endParaRPr lang="en-GB" sz="600" dirty="0">
              <a:solidFill>
                <a:schemeClr val="bg2">
                  <a:lumMod val="75000"/>
                  <a:lumOff val="25000"/>
                </a:schemeClr>
              </a:solidFill>
              <a:latin typeface="Avenir Book" charset="0"/>
              <a:ea typeface="Avenir Book" charset="0"/>
              <a:cs typeface="Avenir Book" charset="0"/>
            </a:endParaRPr>
          </a:p>
          <a:p>
            <a:pPr marL="114300" lvl="0" indent="0">
              <a:buNone/>
            </a:pPr>
            <a:r>
              <a:rPr lang="en-GB" b="1" dirty="0">
                <a:solidFill>
                  <a:schemeClr val="bg2">
                    <a:lumMod val="75000"/>
                    <a:lumOff val="25000"/>
                  </a:schemeClr>
                </a:solidFill>
                <a:latin typeface="Avenir Book" charset="0"/>
                <a:ea typeface="Avenir Book" charset="0"/>
                <a:cs typeface="Avenir Book" charset="0"/>
              </a:rPr>
              <a:t>Periods </a:t>
            </a:r>
            <a:r>
              <a:rPr lang="lv-LV" b="1" dirty="0">
                <a:solidFill>
                  <a:schemeClr val="bg2">
                    <a:lumMod val="75000"/>
                    <a:lumOff val="25000"/>
                  </a:schemeClr>
                </a:solidFill>
                <a:latin typeface="Avenir Book" charset="0"/>
                <a:ea typeface="Avenir Book" charset="0"/>
                <a:cs typeface="Avenir Book" charset="0"/>
              </a:rPr>
              <a:t>pēc 2015.gada 1.marta:</a:t>
            </a:r>
          </a:p>
          <a:p>
            <a:r>
              <a:rPr lang="lv-LV" b="1" dirty="0">
                <a:solidFill>
                  <a:srgbClr val="FF0000"/>
                </a:solidFill>
                <a:latin typeface="Avenir Book" charset="0"/>
                <a:ea typeface="Avenir Book" charset="0"/>
                <a:cs typeface="Avenir Book" charset="0"/>
              </a:rPr>
              <a:t>53,57 % </a:t>
            </a:r>
            <a:r>
              <a:rPr lang="lv-LV" dirty="0">
                <a:solidFill>
                  <a:schemeClr val="bg2">
                    <a:lumMod val="75000"/>
                    <a:lumOff val="25000"/>
                  </a:schemeClr>
                </a:solidFill>
                <a:latin typeface="Avenir Book" charset="0"/>
                <a:ea typeface="Avenir Book" charset="0"/>
                <a:cs typeface="Avenir Book" charset="0"/>
              </a:rPr>
              <a:t>FPMNP ar mantas pārdošanas plānu, </a:t>
            </a:r>
          </a:p>
          <a:p>
            <a:r>
              <a:rPr lang="lv-LV" b="1" dirty="0">
                <a:solidFill>
                  <a:srgbClr val="FF0000"/>
                </a:solidFill>
                <a:latin typeface="Avenir Book" charset="0"/>
                <a:ea typeface="Avenir Book" charset="0"/>
                <a:cs typeface="Avenir Book" charset="0"/>
              </a:rPr>
              <a:t>43,94 % </a:t>
            </a:r>
            <a:r>
              <a:rPr lang="lv-LV" dirty="0">
                <a:solidFill>
                  <a:schemeClr val="bg2">
                    <a:lumMod val="75000"/>
                    <a:lumOff val="25000"/>
                  </a:schemeClr>
                </a:solidFill>
                <a:latin typeface="Avenir Book" charset="0"/>
                <a:ea typeface="Avenir Book" charset="0"/>
                <a:cs typeface="Avenir Book" charset="0"/>
              </a:rPr>
              <a:t>FPMNP ar ziņojumu par mantas neesamību (maksā vairāk nekā procesos ar pārdodamu mantu!!!).</a:t>
            </a:r>
            <a:r>
              <a:rPr lang="en-GB" dirty="0">
                <a:solidFill>
                  <a:schemeClr val="bg2">
                    <a:lumMod val="75000"/>
                    <a:lumOff val="25000"/>
                  </a:schemeClr>
                </a:solidFill>
                <a:latin typeface="Avenir Book" charset="0"/>
                <a:ea typeface="Avenir Book" charset="0"/>
                <a:cs typeface="Avenir Book" charset="0"/>
              </a:rPr>
              <a:t> </a:t>
            </a:r>
          </a:p>
          <a:p>
            <a:endParaRPr lang="en-GB" sz="600" dirty="0">
              <a:solidFill>
                <a:schemeClr val="bg2">
                  <a:lumMod val="75000"/>
                  <a:lumOff val="25000"/>
                </a:schemeClr>
              </a:solidFill>
              <a:latin typeface="Avenir Book" charset="0"/>
              <a:ea typeface="Avenir Book" charset="0"/>
              <a:cs typeface="Avenir Book" charset="0"/>
            </a:endParaRPr>
          </a:p>
          <a:p>
            <a:pPr marL="114300" indent="0">
              <a:buNone/>
            </a:pPr>
            <a:r>
              <a:rPr lang="en-GB" dirty="0">
                <a:solidFill>
                  <a:schemeClr val="bg2">
                    <a:lumMod val="75000"/>
                    <a:lumOff val="25000"/>
                  </a:schemeClr>
                </a:solidFill>
                <a:latin typeface="Avenir Book" charset="0"/>
                <a:ea typeface="Avenir Book" charset="0"/>
                <a:cs typeface="Avenir Book" charset="0"/>
              </a:rPr>
              <a:t>*</a:t>
            </a:r>
            <a:r>
              <a:rPr lang="lv-LV" dirty="0">
                <a:solidFill>
                  <a:schemeClr val="bg2">
                    <a:lumMod val="75000"/>
                    <a:lumOff val="25000"/>
                  </a:schemeClr>
                </a:solidFill>
                <a:latin typeface="Avenir Book" charset="0"/>
                <a:ea typeface="Avenir Book" charset="0"/>
                <a:cs typeface="Avenir Book" charset="0"/>
              </a:rPr>
              <a:t>statistikas dati par 2018.gada 2.ceturksni - minimālo algu (vai mazāk) saņēma 17,4 % darbinieku!</a:t>
            </a:r>
          </a:p>
          <a:p>
            <a:pPr marL="114300" indent="0">
              <a:buNone/>
            </a:pPr>
            <a:endParaRPr lang="lv-LV" dirty="0">
              <a:solidFill>
                <a:schemeClr val="bg2">
                  <a:lumMod val="75000"/>
                  <a:lumOff val="25000"/>
                </a:schemeClr>
              </a:solidFill>
              <a:latin typeface="Avenir Book" charset="0"/>
              <a:ea typeface="Avenir Book" charset="0"/>
              <a:cs typeface="Avenir Book" charset="0"/>
            </a:endParaRPr>
          </a:p>
          <a:p>
            <a:pPr marL="114300" indent="0">
              <a:buNone/>
            </a:pPr>
            <a:r>
              <a:rPr lang="lv-LV" dirty="0">
                <a:solidFill>
                  <a:schemeClr val="bg2">
                    <a:lumMod val="75000"/>
                    <a:lumOff val="25000"/>
                  </a:schemeClr>
                </a:solidFill>
                <a:latin typeface="Avenir Book" charset="0"/>
                <a:ea typeface="Avenir Book" charset="0"/>
                <a:cs typeface="Avenir Book" charset="0"/>
              </a:rPr>
              <a:t>Tomēr tiesu praksē šis aspekts parasti netiek vērtēts!</a:t>
            </a:r>
            <a:endParaRPr lang="en-GB" dirty="0">
              <a:solidFill>
                <a:schemeClr val="bg2">
                  <a:lumMod val="75000"/>
                  <a:lumOff val="25000"/>
                </a:schemeClr>
              </a:solidFill>
              <a:latin typeface="Avenir Book" charset="0"/>
              <a:ea typeface="Avenir Book" charset="0"/>
              <a:cs typeface="Avenir Book" charset="0"/>
            </a:endParaRPr>
          </a:p>
          <a:p>
            <a:pPr marL="571500" lvl="0" indent="-457200">
              <a:buFont typeface="+mj-lt"/>
              <a:buAutoNum type="arabicParenR"/>
            </a:pPr>
            <a:endParaRPr lang="en-GB" dirty="0">
              <a:solidFill>
                <a:schemeClr val="bg2"/>
              </a:solidFill>
              <a:latin typeface="Century Gothic" charset="0"/>
              <a:ea typeface="Century Gothic" charset="0"/>
              <a:cs typeface="Century Gothic" charset="0"/>
            </a:endParaRPr>
          </a:p>
          <a:p>
            <a:pPr marL="571500" lvl="0" indent="-457200">
              <a:buFont typeface="+mj-lt"/>
              <a:buAutoNum type="arabicParenR"/>
            </a:pPr>
            <a:endParaRPr lang="en-GB" dirty="0">
              <a:solidFill>
                <a:schemeClr val="bg2"/>
              </a:solidFill>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41</a:t>
            </a:fld>
            <a:endParaRPr lang="lv-LV" dirty="0"/>
          </a:p>
        </p:txBody>
      </p:sp>
    </p:spTree>
    <p:extLst>
      <p:ext uri="{BB962C8B-B14F-4D97-AF65-F5344CB8AC3E}">
        <p14:creationId xmlns:p14="http://schemas.microsoft.com/office/powerpoint/2010/main" val="14477254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Kreditoru interesēm neatbilstoši darījumi vai mantas nobēdzināšana</a:t>
            </a:r>
            <a:endParaRPr lang="en-US" sz="3000" dirty="0">
              <a:solidFill>
                <a:schemeClr val="accent1">
                  <a:lumMod val="75000"/>
                </a:schemeClr>
              </a:solidFill>
              <a:latin typeface="Avenir Book" charset="0"/>
              <a:ea typeface="Avenir Book" charset="0"/>
              <a:cs typeface="Avenir Book" charset="0"/>
            </a:endParaRPr>
          </a:p>
        </p:txBody>
      </p:sp>
      <p:sp>
        <p:nvSpPr>
          <p:cNvPr id="3" name="Content Placeholder 2"/>
          <p:cNvSpPr>
            <a:spLocks noGrp="1"/>
          </p:cNvSpPr>
          <p:nvPr>
            <p:ph idx="1"/>
          </p:nvPr>
        </p:nvSpPr>
        <p:spPr/>
        <p:txBody>
          <a:bodyPr/>
          <a:lstStyle/>
          <a:p>
            <a:pPr marL="454025" indent="-339725">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Parādnieks ir samazinājis savus iespējamos ienākumus, nerealizējot prasījuma tiesības, kā rezultātā nav atguvis līdzekļus un nonācis finansiālās grūtībās (C29589214);</a:t>
            </a:r>
          </a:p>
          <a:p>
            <a:pPr marL="454025" indent="-339725">
              <a:buClr>
                <a:schemeClr val="bg2">
                  <a:lumMod val="75000"/>
                  <a:lumOff val="25000"/>
                </a:schemeClr>
              </a:buClr>
              <a:buFont typeface="Wingdings" charset="2"/>
              <a:buChar char="Ø"/>
            </a:pPr>
            <a:endParaRPr lang="lv-LV" sz="1000" dirty="0">
              <a:solidFill>
                <a:schemeClr val="bg2">
                  <a:lumMod val="75000"/>
                  <a:lumOff val="25000"/>
                </a:schemeClr>
              </a:solidFill>
              <a:latin typeface="Avenir Book" charset="0"/>
              <a:ea typeface="Avenir Book" charset="0"/>
              <a:cs typeface="Avenir Book" charset="0"/>
            </a:endParaRPr>
          </a:p>
          <a:p>
            <a:pPr marL="454025" indent="-339725">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Parādnieks ir noslēdzis laulības līgumu, saskaņā ar kuru laulāto iegādātie septiņi nekustamie īpašumi Francijā ir parādnieka laulātās atsevišķa manta (</a:t>
            </a:r>
            <a:r>
              <a:rPr lang="en-GB" dirty="0">
                <a:solidFill>
                  <a:schemeClr val="bg2">
                    <a:lumMod val="75000"/>
                    <a:lumOff val="25000"/>
                  </a:schemeClr>
                </a:solidFill>
                <a:latin typeface="Avenir Book" charset="0"/>
                <a:ea typeface="Avenir Book" charset="0"/>
                <a:cs typeface="Avenir Book" charset="0"/>
              </a:rPr>
              <a:t>C24141013</a:t>
            </a:r>
            <a:r>
              <a:rPr lang="lv-LV" dirty="0">
                <a:solidFill>
                  <a:schemeClr val="bg2">
                    <a:lumMod val="75000"/>
                    <a:lumOff val="25000"/>
                  </a:schemeClr>
                </a:solidFill>
                <a:latin typeface="Avenir Book" charset="0"/>
                <a:ea typeface="Avenir Book" charset="0"/>
                <a:cs typeface="Avenir Book" charset="0"/>
              </a:rPr>
              <a:t>);</a:t>
            </a:r>
          </a:p>
          <a:p>
            <a:pPr marL="454025" indent="-339725">
              <a:buClr>
                <a:schemeClr val="bg2">
                  <a:lumMod val="75000"/>
                  <a:lumOff val="25000"/>
                </a:schemeClr>
              </a:buClr>
              <a:buFont typeface="Wingdings" charset="2"/>
              <a:buChar char="Ø"/>
            </a:pPr>
            <a:endParaRPr lang="lv-LV" sz="1000" dirty="0">
              <a:solidFill>
                <a:schemeClr val="bg2">
                  <a:lumMod val="75000"/>
                  <a:lumOff val="25000"/>
                </a:schemeClr>
              </a:solidFill>
              <a:latin typeface="Avenir Book" charset="0"/>
              <a:ea typeface="Avenir Book" charset="0"/>
              <a:cs typeface="Avenir Book" charset="0"/>
            </a:endParaRPr>
          </a:p>
          <a:p>
            <a:pPr marL="454025" indent="-339725">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Mantojuma nepieņemšana vai mantotā īpašuma nereģistrēšana uz parādnieka vārda (</a:t>
            </a:r>
            <a:r>
              <a:rPr lang="en-GB" dirty="0">
                <a:solidFill>
                  <a:schemeClr val="bg2">
                    <a:lumMod val="75000"/>
                    <a:lumOff val="25000"/>
                  </a:schemeClr>
                </a:solidFill>
                <a:latin typeface="Avenir Book" charset="0"/>
                <a:ea typeface="Avenir Book" charset="0"/>
                <a:cs typeface="Avenir Book" charset="0"/>
              </a:rPr>
              <a:t>C33442016</a:t>
            </a:r>
            <a:r>
              <a:rPr lang="lv-LV" dirty="0">
                <a:solidFill>
                  <a:schemeClr val="bg2">
                    <a:lumMod val="75000"/>
                    <a:lumOff val="25000"/>
                  </a:schemeClr>
                </a:solidFill>
                <a:latin typeface="Avenir Book" charset="0"/>
                <a:ea typeface="Avenir Book" charset="0"/>
                <a:cs typeface="Avenir Book" charset="0"/>
              </a:rPr>
              <a:t>);</a:t>
            </a:r>
          </a:p>
          <a:p>
            <a:pPr marL="454025" indent="-339725">
              <a:buClr>
                <a:schemeClr val="bg2">
                  <a:lumMod val="75000"/>
                  <a:lumOff val="25000"/>
                </a:schemeClr>
              </a:buClr>
              <a:buFont typeface="Wingdings" charset="2"/>
              <a:buChar char="Ø"/>
            </a:pPr>
            <a:endParaRPr lang="lv-LV" sz="1000" dirty="0">
              <a:solidFill>
                <a:schemeClr val="bg2">
                  <a:lumMod val="75000"/>
                  <a:lumOff val="25000"/>
                </a:schemeClr>
              </a:solidFill>
              <a:latin typeface="Avenir Book" charset="0"/>
              <a:ea typeface="Avenir Book" charset="0"/>
              <a:cs typeface="Avenir Book" charset="0"/>
            </a:endParaRPr>
          </a:p>
          <a:p>
            <a:pPr marL="454025" indent="-339725">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Ārvalstīs atrodošās mantas atsavināšana (</a:t>
            </a:r>
            <a:r>
              <a:rPr lang="en-GB" dirty="0">
                <a:solidFill>
                  <a:schemeClr val="bg2">
                    <a:lumMod val="75000"/>
                    <a:lumOff val="25000"/>
                  </a:schemeClr>
                </a:solidFill>
                <a:latin typeface="Avenir Book" charset="0"/>
                <a:ea typeface="Avenir Book" charset="0"/>
                <a:cs typeface="Avenir Book" charset="0"/>
              </a:rPr>
              <a:t>C28355616</a:t>
            </a:r>
            <a:r>
              <a:rPr lang="lv-LV" dirty="0">
                <a:solidFill>
                  <a:schemeClr val="bg2">
                    <a:lumMod val="75000"/>
                    <a:lumOff val="25000"/>
                  </a:schemeClr>
                </a:solidFill>
                <a:latin typeface="Avenir Book" charset="0"/>
                <a:ea typeface="Avenir Book" charset="0"/>
                <a:cs typeface="Avenir Book" charset="0"/>
              </a:rPr>
              <a:t>);</a:t>
            </a:r>
          </a:p>
          <a:p>
            <a:pPr marL="454025" indent="-339725">
              <a:buClr>
                <a:schemeClr val="bg2">
                  <a:lumMod val="75000"/>
                  <a:lumOff val="25000"/>
                </a:schemeClr>
              </a:buClr>
              <a:buFont typeface="Wingdings" charset="2"/>
              <a:buChar char="Ø"/>
            </a:pPr>
            <a:endParaRPr lang="lv-LV" sz="1000" dirty="0">
              <a:solidFill>
                <a:schemeClr val="bg2">
                  <a:lumMod val="75000"/>
                  <a:lumOff val="25000"/>
                </a:schemeClr>
              </a:solidFill>
              <a:latin typeface="Avenir Book" charset="0"/>
              <a:ea typeface="Avenir Book" charset="0"/>
              <a:cs typeface="Avenir Book" charset="0"/>
            </a:endParaRPr>
          </a:p>
          <a:p>
            <a:pPr marL="454025" indent="-339725">
              <a:buClr>
                <a:schemeClr val="bg2">
                  <a:lumMod val="75000"/>
                  <a:lumOff val="25000"/>
                </a:schemeClr>
              </a:buClr>
              <a:buFont typeface="Wingdings" charset="2"/>
              <a:buChar char="Ø"/>
            </a:pPr>
            <a:r>
              <a:rPr lang="en-US" dirty="0">
                <a:solidFill>
                  <a:schemeClr val="bg2">
                    <a:lumMod val="75000"/>
                    <a:lumOff val="25000"/>
                  </a:schemeClr>
                </a:solidFill>
                <a:latin typeface="Avenir Book" charset="0"/>
                <a:ea typeface="Avenir Book" charset="0"/>
                <a:cs typeface="Avenir Book" charset="0"/>
              </a:rPr>
              <a:t>M</a:t>
            </a:r>
            <a:r>
              <a:rPr lang="lv-LV" dirty="0">
                <a:solidFill>
                  <a:schemeClr val="bg2">
                    <a:lumMod val="75000"/>
                    <a:lumOff val="25000"/>
                  </a:schemeClr>
                </a:solidFill>
                <a:latin typeface="Avenir Book" charset="0"/>
                <a:ea typeface="Avenir Book" charset="0"/>
                <a:cs typeface="Avenir Book" charset="0"/>
              </a:rPr>
              <a:t>antas slēpšana (</a:t>
            </a:r>
            <a:r>
              <a:rPr lang="en-GB" dirty="0">
                <a:solidFill>
                  <a:schemeClr val="bg2">
                    <a:lumMod val="75000"/>
                    <a:lumOff val="25000"/>
                  </a:schemeClr>
                </a:solidFill>
                <a:latin typeface="Avenir Book" charset="0"/>
                <a:ea typeface="Avenir Book" charset="0"/>
                <a:cs typeface="Avenir Book" charset="0"/>
              </a:rPr>
              <a:t>C30631214). </a:t>
            </a:r>
            <a:endParaRPr lang="en-US" dirty="0">
              <a:solidFill>
                <a:schemeClr val="bg2">
                  <a:lumMod val="75000"/>
                  <a:lumOff val="25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42</a:t>
            </a:fld>
            <a:endParaRPr lang="lv-LV" dirty="0"/>
          </a:p>
        </p:txBody>
      </p:sp>
    </p:spTree>
    <p:extLst>
      <p:ext uri="{BB962C8B-B14F-4D97-AF65-F5344CB8AC3E}">
        <p14:creationId xmlns:p14="http://schemas.microsoft.com/office/powerpoint/2010/main" val="12472756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b="1" dirty="0" err="1" smtClean="0">
                <a:solidFill>
                  <a:schemeClr val="accent1">
                    <a:lumMod val="75000"/>
                  </a:schemeClr>
                </a:solidFill>
                <a:latin typeface="Avenir Book" charset="0"/>
                <a:ea typeface="Avenir Book" charset="0"/>
                <a:cs typeface="Avenir Book" charset="0"/>
              </a:rPr>
              <a:t>Kā</a:t>
            </a:r>
            <a:r>
              <a:rPr lang="en-US" sz="3000" b="1" dirty="0" smtClean="0">
                <a:solidFill>
                  <a:schemeClr val="accent1">
                    <a:lumMod val="75000"/>
                  </a:schemeClr>
                </a:solidFill>
                <a:latin typeface="Avenir Book" charset="0"/>
                <a:ea typeface="Avenir Book" charset="0"/>
                <a:cs typeface="Avenir Book" charset="0"/>
              </a:rPr>
              <a:t> </a:t>
            </a:r>
            <a:r>
              <a:rPr lang="en-US" sz="3000" b="1" dirty="0" err="1" smtClean="0">
                <a:solidFill>
                  <a:schemeClr val="accent1">
                    <a:lumMod val="75000"/>
                  </a:schemeClr>
                </a:solidFill>
                <a:latin typeface="Avenir Book" charset="0"/>
                <a:ea typeface="Avenir Book" charset="0"/>
                <a:cs typeface="Avenir Book" charset="0"/>
              </a:rPr>
              <a:t>cīnīties</a:t>
            </a:r>
            <a:r>
              <a:rPr lang="en-US" sz="3000" b="1" dirty="0" smtClean="0">
                <a:solidFill>
                  <a:schemeClr val="accent1">
                    <a:lumMod val="75000"/>
                  </a:schemeClr>
                </a:solidFill>
                <a:latin typeface="Avenir Book" charset="0"/>
                <a:ea typeface="Avenir Book" charset="0"/>
                <a:cs typeface="Avenir Book" charset="0"/>
              </a:rPr>
              <a:t> </a:t>
            </a:r>
            <a:r>
              <a:rPr lang="en-US" sz="3000" b="1" dirty="0" err="1" smtClean="0">
                <a:solidFill>
                  <a:schemeClr val="accent1">
                    <a:lumMod val="75000"/>
                  </a:schemeClr>
                </a:solidFill>
                <a:latin typeface="Avenir Book" charset="0"/>
                <a:ea typeface="Avenir Book" charset="0"/>
                <a:cs typeface="Avenir Book" charset="0"/>
              </a:rPr>
              <a:t>ar</a:t>
            </a:r>
            <a:r>
              <a:rPr lang="en-US" sz="3000" b="1" dirty="0" smtClean="0">
                <a:solidFill>
                  <a:schemeClr val="accent1">
                    <a:lumMod val="75000"/>
                  </a:schemeClr>
                </a:solidFill>
                <a:latin typeface="Avenir Book" charset="0"/>
                <a:ea typeface="Avenir Book" charset="0"/>
                <a:cs typeface="Avenir Book" charset="0"/>
              </a:rPr>
              <a:t> </a:t>
            </a:r>
            <a:r>
              <a:rPr lang="en-US" sz="3000" b="1" dirty="0" err="1" smtClean="0">
                <a:solidFill>
                  <a:schemeClr val="accent1">
                    <a:lumMod val="75000"/>
                  </a:schemeClr>
                </a:solidFill>
                <a:latin typeface="Avenir Book" charset="0"/>
                <a:ea typeface="Avenir Book" charset="0"/>
                <a:cs typeface="Avenir Book" charset="0"/>
              </a:rPr>
              <a:t>parādnieku</a:t>
            </a:r>
            <a:r>
              <a:rPr lang="en-US" sz="3000" b="1" dirty="0" smtClean="0">
                <a:solidFill>
                  <a:schemeClr val="accent1">
                    <a:lumMod val="75000"/>
                  </a:schemeClr>
                </a:solidFill>
                <a:latin typeface="Avenir Book" charset="0"/>
                <a:ea typeface="Avenir Book" charset="0"/>
                <a:cs typeface="Avenir Book" charset="0"/>
              </a:rPr>
              <a:t> </a:t>
            </a:r>
            <a:r>
              <a:rPr lang="en-US" sz="3000" b="1" dirty="0" err="1" smtClean="0">
                <a:solidFill>
                  <a:schemeClr val="accent1">
                    <a:lumMod val="75000"/>
                  </a:schemeClr>
                </a:solidFill>
                <a:latin typeface="Avenir Book" charset="0"/>
                <a:ea typeface="Avenir Book" charset="0"/>
                <a:cs typeface="Avenir Book" charset="0"/>
              </a:rPr>
              <a:t>negodprātību</a:t>
            </a:r>
            <a:r>
              <a:rPr lang="en-US" sz="3000" b="1" dirty="0" smtClean="0">
                <a:solidFill>
                  <a:schemeClr val="accent1">
                    <a:lumMod val="75000"/>
                  </a:schemeClr>
                </a:solidFill>
                <a:latin typeface="Avenir Book" charset="0"/>
                <a:ea typeface="Avenir Book" charset="0"/>
                <a:cs typeface="Avenir Book" charset="0"/>
              </a:rPr>
              <a:t>?</a:t>
            </a:r>
            <a:endParaRPr lang="en-US" sz="3000" b="1" dirty="0">
              <a:solidFill>
                <a:schemeClr val="accent1">
                  <a:lumMod val="75000"/>
                </a:schemeClr>
              </a:solidFill>
              <a:latin typeface="Avenir Book" charset="0"/>
              <a:ea typeface="Avenir Book" charset="0"/>
              <a:cs typeface="Avenir Book" charset="0"/>
            </a:endParaRPr>
          </a:p>
        </p:txBody>
      </p:sp>
      <p:sp>
        <p:nvSpPr>
          <p:cNvPr id="3" name="Content Placeholder 2"/>
          <p:cNvSpPr>
            <a:spLocks noGrp="1"/>
          </p:cNvSpPr>
          <p:nvPr>
            <p:ph idx="1"/>
          </p:nvPr>
        </p:nvSpPr>
        <p:spPr>
          <a:xfrm>
            <a:off x="457200" y="1268760"/>
            <a:ext cx="7620000" cy="5132040"/>
          </a:xfrm>
        </p:spPr>
        <p:txBody>
          <a:bodyPr>
            <a:normAutofit lnSpcReduction="10000"/>
          </a:bodyPr>
          <a:lstStyle/>
          <a:p>
            <a:pPr marL="114300" indent="0">
              <a:buNone/>
            </a:pPr>
            <a:r>
              <a:rPr lang="en-US" b="1" i="1" dirty="0" err="1">
                <a:solidFill>
                  <a:schemeClr val="bg2">
                    <a:lumMod val="75000"/>
                    <a:lumOff val="25000"/>
                  </a:schemeClr>
                </a:solidFill>
                <a:latin typeface="Avenir Book" charset="0"/>
                <a:ea typeface="Avenir Book" charset="0"/>
                <a:cs typeface="Avenir Book" charset="0"/>
              </a:rPr>
              <a:t>Pētāmo</a:t>
            </a:r>
            <a:r>
              <a:rPr lang="en-US" b="1" i="1" dirty="0">
                <a:solidFill>
                  <a:schemeClr val="bg2">
                    <a:lumMod val="75000"/>
                    <a:lumOff val="25000"/>
                  </a:schemeClr>
                </a:solidFill>
                <a:latin typeface="Avenir Book" charset="0"/>
                <a:ea typeface="Avenir Book" charset="0"/>
                <a:cs typeface="Avenir Book" charset="0"/>
              </a:rPr>
              <a:t> </a:t>
            </a:r>
            <a:r>
              <a:rPr lang="en-US" b="1" i="1" dirty="0" err="1">
                <a:solidFill>
                  <a:schemeClr val="bg2">
                    <a:lumMod val="75000"/>
                    <a:lumOff val="25000"/>
                  </a:schemeClr>
                </a:solidFill>
                <a:latin typeface="Avenir Book" charset="0"/>
                <a:ea typeface="Avenir Book" charset="0"/>
                <a:cs typeface="Avenir Book" charset="0"/>
              </a:rPr>
              <a:t>valstu</a:t>
            </a:r>
            <a:r>
              <a:rPr lang="en-US" b="1" i="1" dirty="0">
                <a:solidFill>
                  <a:schemeClr val="bg2">
                    <a:lumMod val="75000"/>
                    <a:lumOff val="25000"/>
                  </a:schemeClr>
                </a:solidFill>
                <a:latin typeface="Avenir Book" charset="0"/>
                <a:ea typeface="Avenir Book" charset="0"/>
                <a:cs typeface="Avenir Book" charset="0"/>
              </a:rPr>
              <a:t> </a:t>
            </a:r>
            <a:r>
              <a:rPr lang="en-US" b="1" i="1" dirty="0" err="1">
                <a:solidFill>
                  <a:schemeClr val="bg2">
                    <a:lumMod val="75000"/>
                    <a:lumOff val="25000"/>
                  </a:schemeClr>
                </a:solidFill>
                <a:latin typeface="Avenir Book" charset="0"/>
                <a:ea typeface="Avenir Book" charset="0"/>
                <a:cs typeface="Avenir Book" charset="0"/>
              </a:rPr>
              <a:t>instrumenti</a:t>
            </a:r>
            <a:r>
              <a:rPr lang="en-US" b="1" i="1" dirty="0">
                <a:solidFill>
                  <a:schemeClr val="bg2">
                    <a:lumMod val="75000"/>
                    <a:lumOff val="25000"/>
                  </a:schemeClr>
                </a:solidFill>
                <a:latin typeface="Avenir Book" charset="0"/>
                <a:ea typeface="Avenir Book" charset="0"/>
                <a:cs typeface="Avenir Book" charset="0"/>
              </a:rPr>
              <a:t> </a:t>
            </a:r>
            <a:r>
              <a:rPr lang="en-US" dirty="0" err="1">
                <a:solidFill>
                  <a:schemeClr val="bg2">
                    <a:lumMod val="75000"/>
                    <a:lumOff val="25000"/>
                  </a:schemeClr>
                </a:solidFill>
                <a:latin typeface="Avenir Book" charset="0"/>
                <a:ea typeface="Avenir Book" charset="0"/>
                <a:cs typeface="Avenir Book" charset="0"/>
              </a:rPr>
              <a:t>cīņai</a:t>
            </a:r>
            <a:r>
              <a:rPr lang="en-US" dirty="0">
                <a:solidFill>
                  <a:schemeClr val="bg2">
                    <a:lumMod val="75000"/>
                    <a:lumOff val="25000"/>
                  </a:schemeClr>
                </a:solidFill>
                <a:latin typeface="Avenir Book" charset="0"/>
                <a:ea typeface="Avenir Book" charset="0"/>
                <a:cs typeface="Avenir Book" charset="0"/>
              </a:rPr>
              <a:t> </a:t>
            </a:r>
            <a:r>
              <a:rPr lang="en-US" dirty="0" err="1">
                <a:solidFill>
                  <a:schemeClr val="bg2">
                    <a:lumMod val="75000"/>
                    <a:lumOff val="25000"/>
                  </a:schemeClr>
                </a:solidFill>
                <a:latin typeface="Avenir Book" charset="0"/>
                <a:ea typeface="Avenir Book" charset="0"/>
                <a:cs typeface="Avenir Book" charset="0"/>
              </a:rPr>
              <a:t>pret</a:t>
            </a:r>
            <a:r>
              <a:rPr lang="en-US" dirty="0">
                <a:solidFill>
                  <a:schemeClr val="bg2">
                    <a:lumMod val="75000"/>
                    <a:lumOff val="25000"/>
                  </a:schemeClr>
                </a:solidFill>
                <a:latin typeface="Avenir Book" charset="0"/>
                <a:ea typeface="Avenir Book" charset="0"/>
                <a:cs typeface="Avenir Book" charset="0"/>
              </a:rPr>
              <a:t> </a:t>
            </a:r>
            <a:r>
              <a:rPr lang="en-US" dirty="0" err="1">
                <a:solidFill>
                  <a:schemeClr val="bg2">
                    <a:lumMod val="75000"/>
                    <a:lumOff val="25000"/>
                  </a:schemeClr>
                </a:solidFill>
                <a:latin typeface="Avenir Book" charset="0"/>
                <a:ea typeface="Avenir Book" charset="0"/>
                <a:cs typeface="Avenir Book" charset="0"/>
              </a:rPr>
              <a:t>parādnieku</a:t>
            </a:r>
            <a:r>
              <a:rPr lang="en-US" dirty="0">
                <a:solidFill>
                  <a:schemeClr val="bg2">
                    <a:lumMod val="75000"/>
                    <a:lumOff val="25000"/>
                  </a:schemeClr>
                </a:solidFill>
                <a:latin typeface="Avenir Book" charset="0"/>
                <a:ea typeface="Avenir Book" charset="0"/>
                <a:cs typeface="Avenir Book" charset="0"/>
              </a:rPr>
              <a:t> </a:t>
            </a:r>
            <a:r>
              <a:rPr lang="en-US" dirty="0" err="1">
                <a:solidFill>
                  <a:schemeClr val="bg2">
                    <a:lumMod val="75000"/>
                    <a:lumOff val="25000"/>
                  </a:schemeClr>
                </a:solidFill>
                <a:latin typeface="Avenir Book" charset="0"/>
                <a:ea typeface="Avenir Book" charset="0"/>
                <a:cs typeface="Avenir Book" charset="0"/>
              </a:rPr>
              <a:t>negodprātību</a:t>
            </a:r>
            <a:r>
              <a:rPr lang="en-US" dirty="0">
                <a:solidFill>
                  <a:schemeClr val="bg2">
                    <a:lumMod val="75000"/>
                    <a:lumOff val="25000"/>
                  </a:schemeClr>
                </a:solidFill>
                <a:latin typeface="Avenir Book" charset="0"/>
                <a:ea typeface="Avenir Book" charset="0"/>
                <a:cs typeface="Avenir Book" charset="0"/>
              </a:rPr>
              <a:t>:</a:t>
            </a:r>
          </a:p>
          <a:p>
            <a:r>
              <a:rPr lang="en-US" sz="2400" dirty="0" err="1">
                <a:solidFill>
                  <a:schemeClr val="bg2">
                    <a:lumMod val="75000"/>
                    <a:lumOff val="25000"/>
                  </a:schemeClr>
                </a:solidFill>
                <a:latin typeface="Avenir Book" charset="0"/>
                <a:ea typeface="Avenir Book" charset="0"/>
                <a:cs typeface="Avenir Book" charset="0"/>
              </a:rPr>
              <a:t>stingrāki</a:t>
            </a:r>
            <a:r>
              <a:rPr lang="en-US" sz="2400" dirty="0">
                <a:solidFill>
                  <a:schemeClr val="bg2">
                    <a:lumMod val="75000"/>
                    <a:lumOff val="25000"/>
                  </a:schemeClr>
                </a:solidFill>
                <a:latin typeface="Avenir Book" charset="0"/>
                <a:ea typeface="Avenir Book" charset="0"/>
                <a:cs typeface="Avenir Book" charset="0"/>
              </a:rPr>
              <a:t> </a:t>
            </a:r>
            <a:r>
              <a:rPr lang="en-US" sz="2400" dirty="0" err="1">
                <a:solidFill>
                  <a:schemeClr val="bg2">
                    <a:lumMod val="75000"/>
                    <a:lumOff val="25000"/>
                  </a:schemeClr>
                </a:solidFill>
                <a:latin typeface="Avenir Book" charset="0"/>
                <a:ea typeface="Avenir Book" charset="0"/>
                <a:cs typeface="Avenir Book" charset="0"/>
              </a:rPr>
              <a:t>ierobežojumI</a:t>
            </a:r>
            <a:r>
              <a:rPr lang="en-US" sz="2400" dirty="0">
                <a:solidFill>
                  <a:schemeClr val="bg2">
                    <a:lumMod val="75000"/>
                    <a:lumOff val="25000"/>
                  </a:schemeClr>
                </a:solidFill>
                <a:latin typeface="Avenir Book" charset="0"/>
                <a:ea typeface="Avenir Book" charset="0"/>
                <a:cs typeface="Avenir Book" charset="0"/>
              </a:rPr>
              <a:t> FPMNP </a:t>
            </a:r>
            <a:r>
              <a:rPr lang="en-US" sz="2400" dirty="0" err="1">
                <a:solidFill>
                  <a:schemeClr val="bg2">
                    <a:lumMod val="75000"/>
                    <a:lumOff val="25000"/>
                  </a:schemeClr>
                </a:solidFill>
                <a:latin typeface="Avenir Book" charset="0"/>
                <a:ea typeface="Avenir Book" charset="0"/>
                <a:cs typeface="Avenir Book" charset="0"/>
              </a:rPr>
              <a:t>uzsākšanai</a:t>
            </a:r>
            <a:r>
              <a:rPr lang="en-US" sz="2400" dirty="0">
                <a:solidFill>
                  <a:schemeClr val="bg2">
                    <a:lumMod val="75000"/>
                    <a:lumOff val="25000"/>
                  </a:schemeClr>
                </a:solidFill>
                <a:latin typeface="Avenir Book" charset="0"/>
                <a:ea typeface="Avenir Book" charset="0"/>
                <a:cs typeface="Avenir Book" charset="0"/>
              </a:rPr>
              <a:t> (</a:t>
            </a:r>
            <a:r>
              <a:rPr lang="en-US" sz="2400" dirty="0" err="1">
                <a:solidFill>
                  <a:schemeClr val="bg2">
                    <a:lumMod val="75000"/>
                    <a:lumOff val="25000"/>
                  </a:schemeClr>
                </a:solidFill>
                <a:latin typeface="Avenir Book" charset="0"/>
                <a:ea typeface="Avenir Book" charset="0"/>
                <a:cs typeface="Avenir Book" charset="0"/>
              </a:rPr>
              <a:t>Dānija</a:t>
            </a:r>
            <a:r>
              <a:rPr lang="en-US" sz="2400" dirty="0">
                <a:solidFill>
                  <a:schemeClr val="bg2">
                    <a:lumMod val="75000"/>
                    <a:lumOff val="25000"/>
                  </a:schemeClr>
                </a:solidFill>
                <a:latin typeface="Avenir Book" charset="0"/>
                <a:ea typeface="Avenir Book" charset="0"/>
                <a:cs typeface="Avenir Book" charset="0"/>
              </a:rPr>
              <a:t>),</a:t>
            </a:r>
          </a:p>
          <a:p>
            <a:r>
              <a:rPr lang="en-US" sz="2400" dirty="0" err="1">
                <a:solidFill>
                  <a:schemeClr val="bg2">
                    <a:lumMod val="75000"/>
                    <a:lumOff val="25000"/>
                  </a:schemeClr>
                </a:solidFill>
                <a:latin typeface="Avenir Book" charset="0"/>
                <a:ea typeface="Avenir Book" charset="0"/>
                <a:cs typeface="Avenir Book" charset="0"/>
              </a:rPr>
              <a:t>stingrāki</a:t>
            </a:r>
            <a:r>
              <a:rPr lang="en-US" sz="2400" dirty="0">
                <a:solidFill>
                  <a:schemeClr val="bg2">
                    <a:lumMod val="75000"/>
                    <a:lumOff val="25000"/>
                  </a:schemeClr>
                </a:solidFill>
                <a:latin typeface="Avenir Book" charset="0"/>
                <a:ea typeface="Avenir Book" charset="0"/>
                <a:cs typeface="Avenir Book" charset="0"/>
              </a:rPr>
              <a:t> </a:t>
            </a:r>
            <a:r>
              <a:rPr lang="en-US" sz="2400" dirty="0" err="1">
                <a:solidFill>
                  <a:schemeClr val="bg2">
                    <a:lumMod val="75000"/>
                    <a:lumOff val="25000"/>
                  </a:schemeClr>
                </a:solidFill>
                <a:latin typeface="Avenir Book" charset="0"/>
                <a:ea typeface="Avenir Book" charset="0"/>
                <a:cs typeface="Avenir Book" charset="0"/>
              </a:rPr>
              <a:t>ierobežojumi</a:t>
            </a:r>
            <a:r>
              <a:rPr lang="en-US" sz="2400" dirty="0">
                <a:solidFill>
                  <a:schemeClr val="bg2">
                    <a:lumMod val="75000"/>
                    <a:lumOff val="25000"/>
                  </a:schemeClr>
                </a:solidFill>
                <a:latin typeface="Avenir Book" charset="0"/>
                <a:ea typeface="Avenir Book" charset="0"/>
                <a:cs typeface="Avenir Book" charset="0"/>
              </a:rPr>
              <a:t> </a:t>
            </a:r>
            <a:r>
              <a:rPr lang="en-US" sz="2400" dirty="0" err="1">
                <a:solidFill>
                  <a:schemeClr val="bg2">
                    <a:lumMod val="75000"/>
                    <a:lumOff val="25000"/>
                  </a:schemeClr>
                </a:solidFill>
                <a:latin typeface="Avenir Book" charset="0"/>
                <a:ea typeface="Avenir Book" charset="0"/>
                <a:cs typeface="Avenir Book" charset="0"/>
              </a:rPr>
              <a:t>saistību</a:t>
            </a:r>
            <a:r>
              <a:rPr lang="en-US" sz="2400" dirty="0">
                <a:solidFill>
                  <a:schemeClr val="bg2">
                    <a:lumMod val="75000"/>
                    <a:lumOff val="25000"/>
                  </a:schemeClr>
                </a:solidFill>
                <a:latin typeface="Avenir Book" charset="0"/>
                <a:ea typeface="Avenir Book" charset="0"/>
                <a:cs typeface="Avenir Book" charset="0"/>
              </a:rPr>
              <a:t> </a:t>
            </a:r>
            <a:r>
              <a:rPr lang="en-US" sz="2400" dirty="0" err="1">
                <a:solidFill>
                  <a:schemeClr val="bg2">
                    <a:lumMod val="75000"/>
                    <a:lumOff val="25000"/>
                  </a:schemeClr>
                </a:solidFill>
                <a:latin typeface="Avenir Book" charset="0"/>
                <a:ea typeface="Avenir Book" charset="0"/>
                <a:cs typeface="Avenir Book" charset="0"/>
              </a:rPr>
              <a:t>dzēšanai</a:t>
            </a:r>
            <a:r>
              <a:rPr lang="en-US" sz="2400" dirty="0">
                <a:solidFill>
                  <a:schemeClr val="bg2">
                    <a:lumMod val="75000"/>
                    <a:lumOff val="25000"/>
                  </a:schemeClr>
                </a:solidFill>
                <a:latin typeface="Avenir Book" charset="0"/>
                <a:ea typeface="Avenir Book" charset="0"/>
                <a:cs typeface="Avenir Book" charset="0"/>
              </a:rPr>
              <a:t> (</a:t>
            </a:r>
            <a:r>
              <a:rPr lang="en-US" sz="2400" dirty="0" err="1">
                <a:solidFill>
                  <a:schemeClr val="bg2">
                    <a:lumMod val="75000"/>
                    <a:lumOff val="25000"/>
                  </a:schemeClr>
                </a:solidFill>
                <a:latin typeface="Avenir Book" charset="0"/>
                <a:ea typeface="Avenir Book" charset="0"/>
                <a:cs typeface="Avenir Book" charset="0"/>
              </a:rPr>
              <a:t>Vācija</a:t>
            </a:r>
            <a:r>
              <a:rPr lang="en-US" sz="2400" dirty="0">
                <a:solidFill>
                  <a:schemeClr val="bg2">
                    <a:lumMod val="75000"/>
                    <a:lumOff val="25000"/>
                  </a:schemeClr>
                </a:solidFill>
                <a:latin typeface="Avenir Book" charset="0"/>
                <a:ea typeface="Avenir Book" charset="0"/>
                <a:cs typeface="Avenir Book" charset="0"/>
              </a:rPr>
              <a:t>, </a:t>
            </a:r>
            <a:r>
              <a:rPr lang="en-US" sz="2400" dirty="0" err="1">
                <a:solidFill>
                  <a:schemeClr val="bg2">
                    <a:lumMod val="75000"/>
                    <a:lumOff val="25000"/>
                  </a:schemeClr>
                </a:solidFill>
                <a:latin typeface="Avenir Book" charset="0"/>
                <a:ea typeface="Avenir Book" charset="0"/>
                <a:cs typeface="Avenir Book" charset="0"/>
              </a:rPr>
              <a:t>Lielbritānija</a:t>
            </a:r>
            <a:r>
              <a:rPr lang="en-US" sz="2400" dirty="0">
                <a:solidFill>
                  <a:schemeClr val="bg2">
                    <a:lumMod val="75000"/>
                    <a:lumOff val="25000"/>
                  </a:schemeClr>
                </a:solidFill>
                <a:latin typeface="Avenir Book" charset="0"/>
                <a:ea typeface="Avenir Book" charset="0"/>
                <a:cs typeface="Avenir Book" charset="0"/>
              </a:rPr>
              <a:t>),</a:t>
            </a:r>
          </a:p>
          <a:p>
            <a:r>
              <a:rPr lang="en-US" sz="2400" dirty="0" err="1">
                <a:solidFill>
                  <a:schemeClr val="bg2">
                    <a:lumMod val="75000"/>
                    <a:lumOff val="25000"/>
                  </a:schemeClr>
                </a:solidFill>
                <a:latin typeface="Avenir Book" charset="0"/>
                <a:ea typeface="Avenir Book" charset="0"/>
                <a:cs typeface="Avenir Book" charset="0"/>
              </a:rPr>
              <a:t>naudas</a:t>
            </a:r>
            <a:r>
              <a:rPr lang="en-US" sz="2400" dirty="0">
                <a:solidFill>
                  <a:schemeClr val="bg2">
                    <a:lumMod val="75000"/>
                    <a:lumOff val="25000"/>
                  </a:schemeClr>
                </a:solidFill>
                <a:latin typeface="Avenir Book" charset="0"/>
                <a:ea typeface="Avenir Book" charset="0"/>
                <a:cs typeface="Avenir Book" charset="0"/>
              </a:rPr>
              <a:t> </a:t>
            </a:r>
            <a:r>
              <a:rPr lang="en-US" sz="2400" dirty="0" err="1">
                <a:solidFill>
                  <a:schemeClr val="bg2">
                    <a:lumMod val="75000"/>
                    <a:lumOff val="25000"/>
                  </a:schemeClr>
                </a:solidFill>
                <a:latin typeface="Avenir Book" charset="0"/>
                <a:ea typeface="Avenir Book" charset="0"/>
                <a:cs typeface="Avenir Book" charset="0"/>
              </a:rPr>
              <a:t>sodi</a:t>
            </a:r>
            <a:r>
              <a:rPr lang="en-US" sz="2400" dirty="0">
                <a:solidFill>
                  <a:schemeClr val="bg2">
                    <a:lumMod val="75000"/>
                    <a:lumOff val="25000"/>
                  </a:schemeClr>
                </a:solidFill>
                <a:latin typeface="Avenir Book" charset="0"/>
                <a:ea typeface="Avenir Book" charset="0"/>
                <a:cs typeface="Avenir Book" charset="0"/>
              </a:rPr>
              <a:t> un </a:t>
            </a:r>
            <a:r>
              <a:rPr lang="en-US" sz="2400" dirty="0" err="1" smtClean="0">
                <a:solidFill>
                  <a:schemeClr val="bg2">
                    <a:lumMod val="75000"/>
                    <a:lumOff val="25000"/>
                  </a:schemeClr>
                </a:solidFill>
                <a:latin typeface="Avenir Book" charset="0"/>
                <a:ea typeface="Avenir Book" charset="0"/>
                <a:cs typeface="Avenir Book" charset="0"/>
              </a:rPr>
              <a:t>kriminālatbildība</a:t>
            </a:r>
            <a:r>
              <a:rPr lang="en-US" sz="2400" dirty="0" smtClean="0">
                <a:solidFill>
                  <a:schemeClr val="bg2">
                    <a:lumMod val="75000"/>
                    <a:lumOff val="25000"/>
                  </a:schemeClr>
                </a:solidFill>
                <a:latin typeface="Avenir Book" charset="0"/>
                <a:ea typeface="Avenir Book" charset="0"/>
                <a:cs typeface="Avenir Book" charset="0"/>
              </a:rPr>
              <a:t>,</a:t>
            </a:r>
          </a:p>
          <a:p>
            <a:r>
              <a:rPr lang="en-US" sz="2400" dirty="0" err="1" smtClean="0">
                <a:solidFill>
                  <a:schemeClr val="bg2">
                    <a:lumMod val="75000"/>
                    <a:lumOff val="25000"/>
                  </a:schemeClr>
                </a:solidFill>
                <a:latin typeface="Avenir Book" charset="0"/>
                <a:ea typeface="Avenir Book" charset="0"/>
                <a:cs typeface="Avenir Book" charset="0"/>
              </a:rPr>
              <a:t>parādnieka</a:t>
            </a:r>
            <a:r>
              <a:rPr lang="en-US" sz="2400" dirty="0" smtClean="0">
                <a:solidFill>
                  <a:schemeClr val="bg2">
                    <a:lumMod val="75000"/>
                    <a:lumOff val="25000"/>
                  </a:schemeClr>
                </a:solidFill>
                <a:latin typeface="Avenir Book" charset="0"/>
                <a:ea typeface="Avenir Book" charset="0"/>
                <a:cs typeface="Avenir Book" charset="0"/>
              </a:rPr>
              <a:t> </a:t>
            </a:r>
            <a:r>
              <a:rPr lang="en-US" sz="2400" dirty="0" err="1" smtClean="0">
                <a:solidFill>
                  <a:schemeClr val="bg2">
                    <a:lumMod val="75000"/>
                    <a:lumOff val="25000"/>
                  </a:schemeClr>
                </a:solidFill>
                <a:latin typeface="Avenir Book" charset="0"/>
                <a:ea typeface="Avenir Book" charset="0"/>
                <a:cs typeface="Avenir Book" charset="0"/>
              </a:rPr>
              <a:t>zvērests</a:t>
            </a:r>
            <a:r>
              <a:rPr lang="en-US" sz="2400" dirty="0" smtClean="0">
                <a:solidFill>
                  <a:schemeClr val="bg2">
                    <a:lumMod val="75000"/>
                    <a:lumOff val="25000"/>
                  </a:schemeClr>
                </a:solidFill>
                <a:latin typeface="Avenir Book" charset="0"/>
                <a:ea typeface="Avenir Book" charset="0"/>
                <a:cs typeface="Avenir Book" charset="0"/>
              </a:rPr>
              <a:t>.</a:t>
            </a:r>
            <a:endParaRPr lang="en-US" sz="2400" dirty="0">
              <a:solidFill>
                <a:schemeClr val="bg2">
                  <a:lumMod val="75000"/>
                  <a:lumOff val="25000"/>
                </a:schemeClr>
              </a:solidFill>
              <a:latin typeface="Avenir Book" charset="0"/>
              <a:ea typeface="Avenir Book" charset="0"/>
              <a:cs typeface="Avenir Book" charset="0"/>
            </a:endParaRPr>
          </a:p>
          <a:p>
            <a:endParaRPr lang="en-US" sz="2400" dirty="0">
              <a:solidFill>
                <a:schemeClr val="bg2">
                  <a:lumMod val="75000"/>
                  <a:lumOff val="25000"/>
                </a:schemeClr>
              </a:solidFill>
              <a:latin typeface="Avenir Book" charset="0"/>
              <a:ea typeface="Avenir Book" charset="0"/>
              <a:cs typeface="Avenir Book" charset="0"/>
            </a:endParaRPr>
          </a:p>
          <a:p>
            <a:pPr marL="114300" indent="0">
              <a:buNone/>
            </a:pPr>
            <a:r>
              <a:rPr lang="en-US" sz="2400" b="1" dirty="0" err="1">
                <a:solidFill>
                  <a:schemeClr val="bg2">
                    <a:lumMod val="75000"/>
                    <a:lumOff val="25000"/>
                  </a:schemeClr>
                </a:solidFill>
                <a:latin typeface="Avenir Book" charset="0"/>
                <a:ea typeface="Avenir Book" charset="0"/>
                <a:cs typeface="Avenir Book" charset="0"/>
              </a:rPr>
              <a:t>Pasaules</a:t>
            </a:r>
            <a:r>
              <a:rPr lang="en-US" sz="2400" b="1" dirty="0">
                <a:solidFill>
                  <a:schemeClr val="bg2">
                    <a:lumMod val="75000"/>
                    <a:lumOff val="25000"/>
                  </a:schemeClr>
                </a:solidFill>
                <a:latin typeface="Avenir Book" charset="0"/>
                <a:ea typeface="Avenir Book" charset="0"/>
                <a:cs typeface="Avenir Book" charset="0"/>
              </a:rPr>
              <a:t> </a:t>
            </a:r>
            <a:r>
              <a:rPr lang="en-US" sz="2400" b="1" dirty="0" err="1">
                <a:solidFill>
                  <a:schemeClr val="bg2">
                    <a:lumMod val="75000"/>
                    <a:lumOff val="25000"/>
                  </a:schemeClr>
                </a:solidFill>
                <a:latin typeface="Avenir Book" charset="0"/>
                <a:ea typeface="Avenir Book" charset="0"/>
                <a:cs typeface="Avenir Book" charset="0"/>
              </a:rPr>
              <a:t>bankas</a:t>
            </a:r>
            <a:r>
              <a:rPr lang="en-US" sz="2400" b="1" dirty="0">
                <a:solidFill>
                  <a:schemeClr val="bg2">
                    <a:lumMod val="75000"/>
                    <a:lumOff val="25000"/>
                  </a:schemeClr>
                </a:solidFill>
                <a:latin typeface="Avenir Book" charset="0"/>
                <a:ea typeface="Avenir Book" charset="0"/>
                <a:cs typeface="Avenir Book" charset="0"/>
              </a:rPr>
              <a:t> </a:t>
            </a:r>
            <a:r>
              <a:rPr lang="en-US" sz="2400" b="1" dirty="0" err="1">
                <a:solidFill>
                  <a:schemeClr val="bg2">
                    <a:lumMod val="75000"/>
                    <a:lumOff val="25000"/>
                  </a:schemeClr>
                </a:solidFill>
                <a:latin typeface="Avenir Book" charset="0"/>
                <a:ea typeface="Avenir Book" charset="0"/>
                <a:cs typeface="Avenir Book" charset="0"/>
              </a:rPr>
              <a:t>ekspertu</a:t>
            </a:r>
            <a:r>
              <a:rPr lang="en-US" sz="2400" b="1" dirty="0">
                <a:solidFill>
                  <a:schemeClr val="bg2">
                    <a:lumMod val="75000"/>
                    <a:lumOff val="25000"/>
                  </a:schemeClr>
                </a:solidFill>
                <a:latin typeface="Avenir Book" charset="0"/>
                <a:ea typeface="Avenir Book" charset="0"/>
                <a:cs typeface="Avenir Book" charset="0"/>
              </a:rPr>
              <a:t> </a:t>
            </a:r>
            <a:r>
              <a:rPr lang="en-US" sz="2400" b="1" dirty="0" err="1">
                <a:solidFill>
                  <a:schemeClr val="bg2">
                    <a:lumMod val="75000"/>
                    <a:lumOff val="25000"/>
                  </a:schemeClr>
                </a:solidFill>
                <a:latin typeface="Avenir Book" charset="0"/>
                <a:ea typeface="Avenir Book" charset="0"/>
                <a:cs typeface="Avenir Book" charset="0"/>
              </a:rPr>
              <a:t>ieteikums</a:t>
            </a:r>
            <a:r>
              <a:rPr lang="en-US" sz="2400" b="1" dirty="0">
                <a:solidFill>
                  <a:schemeClr val="bg2">
                    <a:lumMod val="75000"/>
                    <a:lumOff val="25000"/>
                  </a:schemeClr>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jāmeklē</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saprātīgs</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balanss</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gan</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attiecībā</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uz</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parādnieku</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kontroles</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izmaksām</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gan</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sabiedrības</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interesēm</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ņemot</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vērā</a:t>
            </a:r>
            <a:r>
              <a:rPr lang="en-US" sz="2400" b="1" dirty="0">
                <a:solidFill>
                  <a:srgbClr val="00B050"/>
                </a:solidFill>
                <a:latin typeface="Avenir Book" charset="0"/>
                <a:ea typeface="Avenir Book" charset="0"/>
                <a:cs typeface="Avenir Book" charset="0"/>
              </a:rPr>
              <a:t> to, </a:t>
            </a:r>
            <a:r>
              <a:rPr lang="en-US" sz="2400" b="1" dirty="0" err="1">
                <a:solidFill>
                  <a:srgbClr val="00B050"/>
                </a:solidFill>
                <a:latin typeface="Avenir Book" charset="0"/>
                <a:ea typeface="Avenir Book" charset="0"/>
                <a:cs typeface="Avenir Book" charset="0"/>
              </a:rPr>
              <a:t>ka</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parādnieks</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var</a:t>
            </a:r>
            <a:r>
              <a:rPr lang="en-US" sz="2400" b="1" dirty="0">
                <a:solidFill>
                  <a:srgbClr val="00B050"/>
                </a:solidFill>
                <a:latin typeface="Avenir Book" charset="0"/>
                <a:ea typeface="Avenir Book" charset="0"/>
                <a:cs typeface="Avenir Book" charset="0"/>
              </a:rPr>
              <a:t> dot </a:t>
            </a:r>
            <a:r>
              <a:rPr lang="en-US" sz="2400" b="1" dirty="0" err="1">
                <a:solidFill>
                  <a:srgbClr val="00B050"/>
                </a:solidFill>
                <a:latin typeface="Avenir Book" charset="0"/>
                <a:ea typeface="Avenir Book" charset="0"/>
                <a:cs typeface="Avenir Book" charset="0"/>
              </a:rPr>
              <a:t>priekšroku</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ēnu</a:t>
            </a:r>
            <a:r>
              <a:rPr lang="en-US" sz="2400" b="1" dirty="0">
                <a:solidFill>
                  <a:srgbClr val="00B050"/>
                </a:solidFill>
                <a:latin typeface="Avenir Book" charset="0"/>
                <a:ea typeface="Avenir Book" charset="0"/>
                <a:cs typeface="Avenir Book" charset="0"/>
              </a:rPr>
              <a:t>” </a:t>
            </a:r>
            <a:r>
              <a:rPr lang="en-US" sz="2400" b="1" dirty="0" err="1">
                <a:solidFill>
                  <a:srgbClr val="00B050"/>
                </a:solidFill>
                <a:latin typeface="Avenir Book" charset="0"/>
                <a:ea typeface="Avenir Book" charset="0"/>
                <a:cs typeface="Avenir Book" charset="0"/>
              </a:rPr>
              <a:t>ekonomikai</a:t>
            </a:r>
            <a:r>
              <a:rPr lang="en-US" sz="2400" b="1" dirty="0">
                <a:solidFill>
                  <a:srgbClr val="00B050"/>
                </a:solidFill>
                <a:latin typeface="Avenir Book" charset="0"/>
                <a:ea typeface="Avenir Book" charset="0"/>
                <a:cs typeface="Avenir Book" charset="0"/>
              </a:rPr>
              <a:t>)!</a:t>
            </a:r>
          </a:p>
          <a:p>
            <a:endParaRPr lang="en-US" dirty="0"/>
          </a:p>
        </p:txBody>
      </p:sp>
      <p:sp>
        <p:nvSpPr>
          <p:cNvPr id="4" name="Slide Number Placeholder 3"/>
          <p:cNvSpPr>
            <a:spLocks noGrp="1"/>
          </p:cNvSpPr>
          <p:nvPr>
            <p:ph type="sldNum" sz="quarter" idx="12"/>
          </p:nvPr>
        </p:nvSpPr>
        <p:spPr/>
        <p:txBody>
          <a:bodyPr/>
          <a:lstStyle/>
          <a:p>
            <a:fld id="{2C1D690A-425C-4876-A1A0-CE569C29AB97}" type="slidenum">
              <a:rPr lang="lv-LV" smtClean="0"/>
              <a:t>43</a:t>
            </a:fld>
            <a:endParaRPr lang="lv-LV" dirty="0"/>
          </a:p>
        </p:txBody>
      </p:sp>
    </p:spTree>
    <p:extLst>
      <p:ext uri="{BB962C8B-B14F-4D97-AF65-F5344CB8AC3E}">
        <p14:creationId xmlns:p14="http://schemas.microsoft.com/office/powerpoint/2010/main" val="8383038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smtClean="0">
                <a:solidFill>
                  <a:schemeClr val="accent1">
                    <a:lumMod val="75000"/>
                  </a:schemeClr>
                </a:solidFill>
                <a:latin typeface="Avenir Book" charset="0"/>
                <a:ea typeface="Avenir Book" charset="0"/>
                <a:cs typeface="Avenir Book" charset="0"/>
              </a:rPr>
              <a:t>Priekšlikumi saistībā ar parādnieku </a:t>
            </a:r>
            <a:r>
              <a:rPr lang="lv-LV" sz="3000" b="1" dirty="0" err="1" smtClean="0">
                <a:solidFill>
                  <a:schemeClr val="accent1">
                    <a:lumMod val="75000"/>
                  </a:schemeClr>
                </a:solidFill>
                <a:latin typeface="Avenir Book" charset="0"/>
                <a:ea typeface="Avenir Book" charset="0"/>
                <a:cs typeface="Avenir Book" charset="0"/>
              </a:rPr>
              <a:t>negodprātību</a:t>
            </a:r>
            <a:endParaRPr lang="en-US" sz="3000" dirty="0">
              <a:latin typeface="Avenir Book" charset="0"/>
              <a:ea typeface="Avenir Book" charset="0"/>
              <a:cs typeface="Avenir Book" charset="0"/>
            </a:endParaRPr>
          </a:p>
        </p:txBody>
      </p:sp>
      <p:sp>
        <p:nvSpPr>
          <p:cNvPr id="3" name="Content Placeholder 2"/>
          <p:cNvSpPr>
            <a:spLocks noGrp="1"/>
          </p:cNvSpPr>
          <p:nvPr>
            <p:ph idx="1"/>
          </p:nvPr>
        </p:nvSpPr>
        <p:spPr>
          <a:xfrm>
            <a:off x="611560" y="1417638"/>
            <a:ext cx="7560840" cy="5251722"/>
          </a:xfrm>
        </p:spPr>
        <p:txBody>
          <a:bodyPr>
            <a:normAutofit lnSpcReduction="10000"/>
          </a:bodyPr>
          <a:lstStyle/>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r>
              <a:rPr lang="en-US" b="1" i="1" dirty="0" err="1" smtClean="0">
                <a:solidFill>
                  <a:schemeClr val="bg2">
                    <a:lumMod val="75000"/>
                    <a:lumOff val="25000"/>
                  </a:schemeClr>
                </a:solidFill>
                <a:latin typeface="Avenir Book" charset="0"/>
                <a:ea typeface="Avenir Book" charset="0"/>
                <a:cs typeface="Avenir Book" charset="0"/>
              </a:rPr>
              <a:t>Pārskatīt</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godprātīga</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parādnieka</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paradigmu</a:t>
            </a:r>
            <a:r>
              <a:rPr lang="en-US" b="1" i="1" dirty="0" smtClean="0">
                <a:solidFill>
                  <a:schemeClr val="bg2">
                    <a:lumMod val="75000"/>
                    <a:lumOff val="25000"/>
                  </a:schemeClr>
                </a:solidFill>
                <a:latin typeface="Avenir Book" charset="0"/>
                <a:ea typeface="Avenir Book" charset="0"/>
                <a:cs typeface="Avenir Book" charset="0"/>
              </a:rPr>
              <a:t>;</a:t>
            </a: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r>
              <a:rPr lang="en-US" dirty="0" err="1" smtClean="0">
                <a:solidFill>
                  <a:schemeClr val="bg2">
                    <a:lumMod val="75000"/>
                    <a:lumOff val="25000"/>
                  </a:schemeClr>
                </a:solidFill>
                <a:latin typeface="Avenir Book" charset="0"/>
                <a:ea typeface="Avenir Book" charset="0"/>
                <a:cs typeface="Avenir Book" charset="0"/>
              </a:rPr>
              <a:t>Ieviest</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parādnieka</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zvēresta</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institūtu</a:t>
            </a:r>
            <a:r>
              <a:rPr lang="en-US" b="1" i="1" dirty="0" smtClean="0">
                <a:solidFill>
                  <a:schemeClr val="bg2">
                    <a:lumMod val="75000"/>
                    <a:lumOff val="25000"/>
                  </a:schemeClr>
                </a:solidFill>
                <a:latin typeface="Avenir Book" charset="0"/>
                <a:ea typeface="Avenir Book" charset="0"/>
                <a:cs typeface="Avenir Book" charset="0"/>
              </a:rPr>
              <a:t>;</a:t>
            </a: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r>
              <a:rPr lang="en-US" dirty="0" err="1" smtClean="0">
                <a:solidFill>
                  <a:schemeClr val="bg2">
                    <a:lumMod val="75000"/>
                    <a:lumOff val="25000"/>
                  </a:schemeClr>
                </a:solidFill>
                <a:latin typeface="Avenir Book" charset="0"/>
                <a:ea typeface="Avenir Book" charset="0"/>
                <a:cs typeface="Avenir Book" charset="0"/>
              </a:rPr>
              <a:t>Reformēt</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saistību</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dzēšanas</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plāna</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termiņu</a:t>
            </a:r>
            <a:r>
              <a:rPr lang="en-US" b="1" i="1"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regulējumu</a:t>
            </a:r>
            <a:r>
              <a:rPr lang="en-US" b="1" i="1" dirty="0" smtClean="0">
                <a:solidFill>
                  <a:schemeClr val="bg2">
                    <a:lumMod val="75000"/>
                    <a:lumOff val="25000"/>
                  </a:schemeClr>
                </a:solidFill>
                <a:latin typeface="Avenir Book" charset="0"/>
                <a:ea typeface="Avenir Book" charset="0"/>
                <a:cs typeface="Avenir Book" charset="0"/>
              </a:rPr>
              <a:t>;</a:t>
            </a: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endParaRPr lang="en-US" sz="600" b="1" i="1" dirty="0" smtClean="0">
              <a:solidFill>
                <a:schemeClr val="bg2">
                  <a:lumMod val="75000"/>
                  <a:lumOff val="25000"/>
                </a:schemeClr>
              </a:solidFill>
              <a:latin typeface="Avenir Book" charset="0"/>
              <a:ea typeface="Avenir Book" charset="0"/>
              <a:cs typeface="Avenir Book" charset="0"/>
            </a:endParaRP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r>
              <a:rPr lang="en-US" b="1" i="1" dirty="0" err="1" smtClean="0">
                <a:solidFill>
                  <a:schemeClr val="bg2">
                    <a:lumMod val="75000"/>
                    <a:lumOff val="25000"/>
                  </a:schemeClr>
                </a:solidFill>
                <a:latin typeface="Avenir Book" charset="0"/>
                <a:ea typeface="Avenir Book" charset="0"/>
                <a:cs typeface="Avenir Book" charset="0"/>
              </a:rPr>
              <a:t>Paplašināt</a:t>
            </a:r>
            <a:r>
              <a:rPr lang="en-US" b="1" i="1" dirty="0" smtClean="0">
                <a:solidFill>
                  <a:schemeClr val="bg2">
                    <a:lumMod val="75000"/>
                    <a:lumOff val="25000"/>
                  </a:schemeClr>
                </a:solidFill>
                <a:latin typeface="Avenir Book" charset="0"/>
                <a:ea typeface="Avenir Book" charset="0"/>
                <a:cs typeface="Avenir Book" charset="0"/>
              </a:rPr>
              <a:t> </a:t>
            </a:r>
            <a:r>
              <a:rPr lang="en-US" b="1" i="1" dirty="0">
                <a:solidFill>
                  <a:schemeClr val="bg2">
                    <a:lumMod val="75000"/>
                    <a:lumOff val="25000"/>
                  </a:schemeClr>
                </a:solidFill>
                <a:latin typeface="Avenir Book" charset="0"/>
                <a:ea typeface="Avenir Book" charset="0"/>
                <a:cs typeface="Avenir Book" charset="0"/>
              </a:rPr>
              <a:t>informācijas pieejamību</a:t>
            </a:r>
            <a:r>
              <a:rPr lang="en-US" dirty="0">
                <a:solidFill>
                  <a:schemeClr val="bg2">
                    <a:lumMod val="75000"/>
                    <a:lumOff val="25000"/>
                  </a:schemeClr>
                </a:solidFill>
                <a:latin typeface="Avenir Book" charset="0"/>
                <a:ea typeface="Avenir Book" charset="0"/>
                <a:cs typeface="Avenir Book" charset="0"/>
              </a:rPr>
              <a:t> administratoriem (grozījumi Kredītiestāžu likumā, Notariāta </a:t>
            </a:r>
            <a:r>
              <a:rPr lang="en-US" dirty="0" err="1">
                <a:solidFill>
                  <a:schemeClr val="bg2">
                    <a:lumMod val="75000"/>
                    <a:lumOff val="25000"/>
                  </a:schemeClr>
                </a:solidFill>
                <a:latin typeface="Avenir Book" charset="0"/>
                <a:ea typeface="Avenir Book" charset="0"/>
                <a:cs typeface="Avenir Book" charset="0"/>
              </a:rPr>
              <a:t>likumā</a:t>
            </a:r>
            <a:r>
              <a:rPr lang="en-US" dirty="0" smtClean="0">
                <a:solidFill>
                  <a:schemeClr val="bg2">
                    <a:lumMod val="75000"/>
                    <a:lumOff val="25000"/>
                  </a:schemeClr>
                </a:solidFill>
                <a:latin typeface="Avenir Book" charset="0"/>
                <a:ea typeface="Avenir Book" charset="0"/>
                <a:cs typeface="Avenir Book" charset="0"/>
              </a:rPr>
              <a:t>);</a:t>
            </a: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endParaRPr lang="en-US" sz="600" dirty="0">
              <a:solidFill>
                <a:schemeClr val="bg2">
                  <a:lumMod val="75000"/>
                  <a:lumOff val="25000"/>
                </a:schemeClr>
              </a:solidFill>
              <a:latin typeface="Avenir Book" charset="0"/>
              <a:ea typeface="Avenir Book" charset="0"/>
              <a:cs typeface="Avenir Book" charset="0"/>
            </a:endParaRP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r>
              <a:rPr lang="en-US" dirty="0">
                <a:solidFill>
                  <a:schemeClr val="bg2">
                    <a:lumMod val="75000"/>
                    <a:lumOff val="25000"/>
                  </a:schemeClr>
                </a:solidFill>
                <a:latin typeface="Avenir Book" charset="0"/>
                <a:ea typeface="Avenir Book" charset="0"/>
                <a:cs typeface="Avenir Book" charset="0"/>
              </a:rPr>
              <a:t>Grozīt </a:t>
            </a:r>
            <a:r>
              <a:rPr lang="en-US" b="1" i="1" dirty="0">
                <a:solidFill>
                  <a:schemeClr val="bg2">
                    <a:lumMod val="75000"/>
                    <a:lumOff val="25000"/>
                  </a:schemeClr>
                </a:solidFill>
                <a:latin typeface="Avenir Book" charset="0"/>
                <a:ea typeface="Avenir Book" charset="0"/>
                <a:cs typeface="Avenir Book" charset="0"/>
              </a:rPr>
              <a:t>Maksātnespējas likuma 130.p.5.punktu </a:t>
            </a:r>
            <a:r>
              <a:rPr lang="mr-IN" dirty="0">
                <a:solidFill>
                  <a:schemeClr val="bg2">
                    <a:lumMod val="75000"/>
                    <a:lumOff val="25000"/>
                  </a:schemeClr>
                </a:solidFill>
                <a:latin typeface="Avenir Book" charset="0"/>
                <a:ea typeface="Avenir Book" charset="0"/>
                <a:cs typeface="Avenir Book" charset="0"/>
              </a:rPr>
              <a:t>–</a:t>
            </a:r>
            <a:r>
              <a:rPr lang="en-US" dirty="0">
                <a:solidFill>
                  <a:schemeClr val="bg2">
                    <a:lumMod val="75000"/>
                    <a:lumOff val="25000"/>
                  </a:schemeClr>
                </a:solidFill>
                <a:latin typeface="Avenir Book" charset="0"/>
                <a:ea typeface="Avenir Book" charset="0"/>
                <a:cs typeface="Avenir Book" charset="0"/>
              </a:rPr>
              <a:t> negodprātīgs parādnieks var atkārtoti uzsākt procesu ne ātrāk kā pēc 3 gadiem (šobrīd </a:t>
            </a:r>
            <a:r>
              <a:rPr lang="mr-IN" dirty="0">
                <a:solidFill>
                  <a:schemeClr val="bg2">
                    <a:lumMod val="75000"/>
                    <a:lumOff val="25000"/>
                  </a:schemeClr>
                </a:solidFill>
                <a:latin typeface="Avenir Book" charset="0"/>
                <a:ea typeface="Avenir Book" charset="0"/>
                <a:cs typeface="Avenir Book" charset="0"/>
              </a:rPr>
              <a:t>–</a:t>
            </a:r>
            <a:r>
              <a:rPr lang="en-US" dirty="0">
                <a:solidFill>
                  <a:schemeClr val="bg2">
                    <a:lumMod val="75000"/>
                    <a:lumOff val="25000"/>
                  </a:schemeClr>
                </a:solidFill>
                <a:latin typeface="Avenir Book" charset="0"/>
                <a:ea typeface="Avenir Book" charset="0"/>
                <a:cs typeface="Avenir Book" charset="0"/>
              </a:rPr>
              <a:t> 1 gads</a:t>
            </a:r>
            <a:r>
              <a:rPr lang="en-US" dirty="0" smtClean="0">
                <a:solidFill>
                  <a:schemeClr val="bg2">
                    <a:lumMod val="75000"/>
                    <a:lumOff val="25000"/>
                  </a:schemeClr>
                </a:solidFill>
                <a:latin typeface="Avenir Book" charset="0"/>
                <a:ea typeface="Avenir Book" charset="0"/>
                <a:cs typeface="Avenir Book" charset="0"/>
              </a:rPr>
              <a:t>);</a:t>
            </a: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endParaRPr lang="en-US" sz="600" dirty="0">
              <a:solidFill>
                <a:schemeClr val="bg2">
                  <a:lumMod val="75000"/>
                  <a:lumOff val="25000"/>
                </a:schemeClr>
              </a:solidFill>
              <a:latin typeface="Avenir Book" charset="0"/>
              <a:ea typeface="Avenir Book" charset="0"/>
              <a:cs typeface="Avenir Book" charset="0"/>
            </a:endParaRP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r>
              <a:rPr lang="en-US" dirty="0">
                <a:solidFill>
                  <a:schemeClr val="bg2">
                    <a:lumMod val="75000"/>
                    <a:lumOff val="25000"/>
                  </a:schemeClr>
                </a:solidFill>
                <a:latin typeface="Avenir Book" charset="0"/>
                <a:ea typeface="Avenir Book" charset="0"/>
                <a:cs typeface="Avenir Book" charset="0"/>
              </a:rPr>
              <a:t>Pārskatīt </a:t>
            </a:r>
            <a:r>
              <a:rPr lang="en-US" b="1" i="1" dirty="0">
                <a:solidFill>
                  <a:schemeClr val="bg2">
                    <a:lumMod val="75000"/>
                    <a:lumOff val="25000"/>
                  </a:schemeClr>
                </a:solidFill>
                <a:latin typeface="Avenir Book" charset="0"/>
                <a:ea typeface="Avenir Book" charset="0"/>
                <a:cs typeface="Avenir Book" charset="0"/>
              </a:rPr>
              <a:t>darījumu apstrīdēšnas noteikumus </a:t>
            </a:r>
            <a:r>
              <a:rPr lang="mr-IN" dirty="0">
                <a:solidFill>
                  <a:schemeClr val="bg2">
                    <a:lumMod val="75000"/>
                    <a:lumOff val="25000"/>
                  </a:schemeClr>
                </a:solidFill>
                <a:latin typeface="Avenir Book" charset="0"/>
                <a:ea typeface="Avenir Book" charset="0"/>
                <a:cs typeface="Avenir Book" charset="0"/>
              </a:rPr>
              <a:t>–</a:t>
            </a:r>
            <a:r>
              <a:rPr lang="en-US" dirty="0">
                <a:solidFill>
                  <a:schemeClr val="bg2">
                    <a:lumMod val="75000"/>
                    <a:lumOff val="25000"/>
                  </a:schemeClr>
                </a:solidFill>
                <a:latin typeface="Avenir Book" charset="0"/>
                <a:ea typeface="Avenir Book" charset="0"/>
                <a:cs typeface="Avenir Book" charset="0"/>
              </a:rPr>
              <a:t> piemēram, speciāli noteikumi attiecībā uz mantojumu, 5 gadu “aizdomu periods” darījumiem ar tuviem radiniekiem, laulāto mantisko attiecību </a:t>
            </a:r>
            <a:r>
              <a:rPr lang="en-US" dirty="0" err="1">
                <a:solidFill>
                  <a:schemeClr val="bg2">
                    <a:lumMod val="75000"/>
                    <a:lumOff val="25000"/>
                  </a:schemeClr>
                </a:solidFill>
                <a:latin typeface="Avenir Book" charset="0"/>
                <a:ea typeface="Avenir Book" charset="0"/>
                <a:cs typeface="Avenir Book" charset="0"/>
              </a:rPr>
              <a:t>jautājums</a:t>
            </a:r>
            <a:r>
              <a:rPr lang="en-US" dirty="0" smtClean="0">
                <a:solidFill>
                  <a:schemeClr val="bg2">
                    <a:lumMod val="75000"/>
                    <a:lumOff val="25000"/>
                  </a:schemeClr>
                </a:solidFill>
                <a:latin typeface="Avenir Book" charset="0"/>
                <a:ea typeface="Avenir Book" charset="0"/>
                <a:cs typeface="Avenir Book" charset="0"/>
              </a:rPr>
              <a:t>;</a:t>
            </a: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r>
              <a:rPr lang="en-US" dirty="0" err="1" smtClean="0">
                <a:solidFill>
                  <a:schemeClr val="bg2">
                    <a:lumMod val="75000"/>
                    <a:lumOff val="25000"/>
                  </a:schemeClr>
                </a:solidFill>
                <a:latin typeface="Avenir Book" charset="0"/>
                <a:ea typeface="Avenir Book" charset="0"/>
                <a:cs typeface="Avenir Book" charset="0"/>
              </a:rPr>
              <a:t>Ieviest</a:t>
            </a:r>
            <a:r>
              <a:rPr lang="en-US" dirty="0" smtClean="0">
                <a:solidFill>
                  <a:schemeClr val="bg2">
                    <a:lumMod val="75000"/>
                    <a:lumOff val="25000"/>
                  </a:schemeClr>
                </a:solidFill>
                <a:latin typeface="Avenir Book" charset="0"/>
                <a:ea typeface="Avenir Book" charset="0"/>
                <a:cs typeface="Avenir Book" charset="0"/>
              </a:rPr>
              <a:t> </a:t>
            </a:r>
            <a:r>
              <a:rPr lang="en-US" b="1" i="1" dirty="0" err="1" smtClean="0">
                <a:solidFill>
                  <a:schemeClr val="bg2">
                    <a:lumMod val="75000"/>
                    <a:lumOff val="25000"/>
                  </a:schemeClr>
                </a:solidFill>
                <a:latin typeface="Avenir Book" charset="0"/>
                <a:ea typeface="Avenir Book" charset="0"/>
                <a:cs typeface="Avenir Book" charset="0"/>
              </a:rPr>
              <a:t>selektīvās</a:t>
            </a:r>
            <a:r>
              <a:rPr lang="en-US" b="1" i="1" dirty="0" smtClean="0">
                <a:solidFill>
                  <a:schemeClr val="bg2">
                    <a:lumMod val="75000"/>
                    <a:lumOff val="25000"/>
                  </a:schemeClr>
                </a:solidFill>
                <a:latin typeface="Avenir Book" charset="0"/>
                <a:ea typeface="Avenir Book" charset="0"/>
                <a:cs typeface="Avenir Book" charset="0"/>
              </a:rPr>
              <a:t> MKD </a:t>
            </a:r>
            <a:r>
              <a:rPr lang="en-US" b="1" i="1" dirty="0" err="1" smtClean="0">
                <a:solidFill>
                  <a:schemeClr val="bg2">
                    <a:lumMod val="75000"/>
                    <a:lumOff val="25000"/>
                  </a:schemeClr>
                </a:solidFill>
                <a:latin typeface="Avenir Book" charset="0"/>
                <a:ea typeface="Avenir Book" charset="0"/>
                <a:cs typeface="Avenir Book" charset="0"/>
              </a:rPr>
              <a:t>pārbaudes</a:t>
            </a:r>
            <a:r>
              <a:rPr lang="en-US" dirty="0" smtClean="0">
                <a:solidFill>
                  <a:schemeClr val="bg2">
                    <a:lumMod val="75000"/>
                    <a:lumOff val="25000"/>
                  </a:schemeClr>
                </a:solidFill>
                <a:latin typeface="Avenir Book" charset="0"/>
                <a:ea typeface="Avenir Book" charset="0"/>
                <a:cs typeface="Avenir Book" charset="0"/>
              </a:rPr>
              <a:t>;</a:t>
            </a:r>
            <a:endParaRPr lang="en-US" dirty="0" smtClean="0">
              <a:solidFill>
                <a:schemeClr val="bg2">
                  <a:lumMod val="75000"/>
                  <a:lumOff val="25000"/>
                </a:schemeClr>
              </a:solidFill>
              <a:latin typeface="Avenir Book" charset="0"/>
              <a:ea typeface="Avenir Book" charset="0"/>
              <a:cs typeface="Avenir Book" charset="0"/>
            </a:endParaRPr>
          </a:p>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r>
              <a:rPr lang="en-US" dirty="0" err="1" smtClean="0">
                <a:solidFill>
                  <a:schemeClr val="bg2">
                    <a:lumMod val="75000"/>
                    <a:lumOff val="25000"/>
                  </a:schemeClr>
                </a:solidFill>
                <a:latin typeface="Avenir Book" charset="0"/>
                <a:ea typeface="Avenir Book" charset="0"/>
                <a:cs typeface="Avenir Book" charset="0"/>
              </a:rPr>
              <a:t>Paredzēt</a:t>
            </a:r>
            <a:r>
              <a:rPr lang="en-US" dirty="0" smtClean="0">
                <a:solidFill>
                  <a:schemeClr val="bg2">
                    <a:lumMod val="75000"/>
                    <a:lumOff val="25000"/>
                  </a:schemeClr>
                </a:solidFill>
                <a:latin typeface="Avenir Book" charset="0"/>
                <a:ea typeface="Avenir Book" charset="0"/>
                <a:cs typeface="Avenir Book" charset="0"/>
              </a:rPr>
              <a:t> </a:t>
            </a:r>
            <a:r>
              <a:rPr lang="en-US" dirty="0">
                <a:solidFill>
                  <a:schemeClr val="bg2">
                    <a:lumMod val="75000"/>
                    <a:lumOff val="25000"/>
                  </a:schemeClr>
                </a:solidFill>
                <a:latin typeface="Avenir Book" charset="0"/>
                <a:ea typeface="Avenir Book" charset="0"/>
                <a:cs typeface="Avenir Book" charset="0"/>
              </a:rPr>
              <a:t>iespēju </a:t>
            </a:r>
            <a:r>
              <a:rPr lang="en-US" b="1" i="1" dirty="0">
                <a:solidFill>
                  <a:schemeClr val="bg2">
                    <a:lumMod val="75000"/>
                    <a:lumOff val="25000"/>
                  </a:schemeClr>
                </a:solidFill>
                <a:latin typeface="Avenir Book" charset="0"/>
                <a:ea typeface="Avenir Book" charset="0"/>
                <a:cs typeface="Avenir Book" charset="0"/>
              </a:rPr>
              <a:t>atcelt tiesas lēmumu par saistību dzēšanu</a:t>
            </a:r>
            <a:r>
              <a:rPr lang="en-US" dirty="0">
                <a:solidFill>
                  <a:schemeClr val="bg2">
                    <a:lumMod val="75000"/>
                    <a:lumOff val="25000"/>
                  </a:schemeClr>
                </a:solidFill>
                <a:latin typeface="Avenir Book" charset="0"/>
                <a:ea typeface="Avenir Book" charset="0"/>
                <a:cs typeface="Avenir Book" charset="0"/>
              </a:rPr>
              <a:t>, ja vēlāk kļuvis zināms par būtiskiem FPMNP pārkāpumiem.</a:t>
            </a:r>
          </a:p>
        </p:txBody>
      </p:sp>
      <p:sp>
        <p:nvSpPr>
          <p:cNvPr id="4" name="Slide Number Placeholder 3"/>
          <p:cNvSpPr>
            <a:spLocks noGrp="1"/>
          </p:cNvSpPr>
          <p:nvPr>
            <p:ph type="sldNum" sz="quarter" idx="12"/>
          </p:nvPr>
        </p:nvSpPr>
        <p:spPr/>
        <p:txBody>
          <a:bodyPr/>
          <a:lstStyle/>
          <a:p>
            <a:fld id="{2C1D690A-425C-4876-A1A0-CE569C29AB97}" type="slidenum">
              <a:rPr lang="lv-LV" smtClean="0"/>
              <a:t>44</a:t>
            </a:fld>
            <a:endParaRPr lang="lv-LV" dirty="0"/>
          </a:p>
        </p:txBody>
      </p:sp>
    </p:spTree>
    <p:extLst>
      <p:ext uri="{BB962C8B-B14F-4D97-AF65-F5344CB8AC3E}">
        <p14:creationId xmlns:p14="http://schemas.microsoft.com/office/powerpoint/2010/main" val="4309501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922114"/>
          </a:xfrm>
        </p:spPr>
        <p:txBody>
          <a:bodyPr/>
          <a:lstStyle/>
          <a:p>
            <a:pPr algn="ctr"/>
            <a:r>
              <a:rPr lang="en-US" sz="3000" b="1" dirty="0">
                <a:solidFill>
                  <a:schemeClr val="accent1">
                    <a:lumMod val="75000"/>
                  </a:schemeClr>
                </a:solidFill>
                <a:latin typeface="Avenir Book" charset="0"/>
                <a:ea typeface="Avenir Book" charset="0"/>
                <a:cs typeface="Avenir Book" charset="0"/>
              </a:rPr>
              <a:t>Tiesu nolēmumu nepārsūdzamība</a:t>
            </a:r>
          </a:p>
        </p:txBody>
      </p:sp>
      <p:sp>
        <p:nvSpPr>
          <p:cNvPr id="3" name="Content Placeholder 2"/>
          <p:cNvSpPr>
            <a:spLocks noGrp="1"/>
          </p:cNvSpPr>
          <p:nvPr>
            <p:ph idx="1"/>
          </p:nvPr>
        </p:nvSpPr>
        <p:spPr>
          <a:xfrm>
            <a:off x="457200" y="1196752"/>
            <a:ext cx="7620000" cy="5256584"/>
          </a:xfrm>
        </p:spPr>
        <p:txBody>
          <a:bodyPr>
            <a:normAutofit lnSpcReduction="10000"/>
          </a:bodyPr>
          <a:lstStyle/>
          <a:p>
            <a:pPr marL="114300" indent="0">
              <a:buNone/>
            </a:pPr>
            <a:r>
              <a:rPr lang="en-US" dirty="0">
                <a:solidFill>
                  <a:schemeClr val="bg2">
                    <a:lumMod val="75000"/>
                    <a:lumOff val="25000"/>
                  </a:schemeClr>
                </a:solidFill>
                <a:latin typeface="Avenir Book" charset="0"/>
                <a:ea typeface="Avenir Book" charset="0"/>
                <a:cs typeface="Avenir Book" charset="0"/>
              </a:rPr>
              <a:t>Spēkā esošais tiesiskais regulējums </a:t>
            </a:r>
            <a:r>
              <a:rPr lang="mr-IN" dirty="0">
                <a:solidFill>
                  <a:schemeClr val="bg2">
                    <a:lumMod val="75000"/>
                    <a:lumOff val="25000"/>
                  </a:schemeClr>
                </a:solidFill>
                <a:latin typeface="Avenir Book" charset="0"/>
                <a:ea typeface="Avenir Book" charset="0"/>
                <a:cs typeface="Avenir Book" charset="0"/>
              </a:rPr>
              <a:t>–</a:t>
            </a:r>
            <a:r>
              <a:rPr lang="en-US" dirty="0">
                <a:solidFill>
                  <a:schemeClr val="bg2">
                    <a:lumMod val="75000"/>
                    <a:lumOff val="25000"/>
                  </a:schemeClr>
                </a:solidFill>
                <a:latin typeface="Avenir Book" charset="0"/>
                <a:ea typeface="Avenir Book" charset="0"/>
                <a:cs typeface="Avenir Book" charset="0"/>
              </a:rPr>
              <a:t> tiesu nolēmumu pārsūdzība pēc juridisko personu MNP regulējuma parauga (pārsūdzams tikai spriedums par FPMNP nepasludināšanu).</a:t>
            </a:r>
          </a:p>
          <a:p>
            <a:pPr marL="114300" indent="0">
              <a:buNone/>
            </a:pPr>
            <a:endParaRPr lang="en-US" sz="1200" dirty="0">
              <a:solidFill>
                <a:schemeClr val="bg2">
                  <a:lumMod val="75000"/>
                  <a:lumOff val="25000"/>
                </a:schemeClr>
              </a:solidFill>
              <a:latin typeface="Avenir Book" charset="0"/>
              <a:ea typeface="Avenir Book" charset="0"/>
              <a:cs typeface="Avenir Book" charset="0"/>
            </a:endParaRPr>
          </a:p>
          <a:p>
            <a:pPr marL="114300" indent="0">
              <a:buNone/>
            </a:pPr>
            <a:r>
              <a:rPr lang="en-US" b="1" i="1" dirty="0">
                <a:solidFill>
                  <a:schemeClr val="bg2">
                    <a:lumMod val="75000"/>
                    <a:lumOff val="25000"/>
                  </a:schemeClr>
                </a:solidFill>
                <a:latin typeface="Avenir Book" charset="0"/>
                <a:ea typeface="Avenir Book" charset="0"/>
                <a:cs typeface="Avenir Book" charset="0"/>
              </a:rPr>
              <a:t>Pētāmo valstu regulējums </a:t>
            </a:r>
            <a:r>
              <a:rPr lang="en-US" dirty="0">
                <a:solidFill>
                  <a:schemeClr val="bg2">
                    <a:lumMod val="75000"/>
                    <a:lumOff val="25000"/>
                  </a:schemeClr>
                </a:solidFill>
                <a:latin typeface="Avenir Book" charset="0"/>
                <a:ea typeface="Avenir Book" charset="0"/>
                <a:cs typeface="Avenir Book" charset="0"/>
              </a:rPr>
              <a:t>(Vācija, Igaunija) </a:t>
            </a:r>
            <a:r>
              <a:rPr lang="mr-IN" dirty="0">
                <a:solidFill>
                  <a:schemeClr val="bg2">
                    <a:lumMod val="75000"/>
                    <a:lumOff val="25000"/>
                  </a:schemeClr>
                </a:solidFill>
                <a:latin typeface="Avenir Book" charset="0"/>
                <a:ea typeface="Avenir Book" charset="0"/>
                <a:cs typeface="Avenir Book" charset="0"/>
              </a:rPr>
              <a:t>–</a:t>
            </a:r>
            <a:r>
              <a:rPr lang="en-US" dirty="0">
                <a:solidFill>
                  <a:schemeClr val="bg2">
                    <a:lumMod val="75000"/>
                    <a:lumOff val="25000"/>
                  </a:schemeClr>
                </a:solidFill>
                <a:latin typeface="Avenir Book" charset="0"/>
                <a:ea typeface="Avenir Book" charset="0"/>
                <a:cs typeface="Avenir Book" charset="0"/>
              </a:rPr>
              <a:t> </a:t>
            </a:r>
            <a:r>
              <a:rPr lang="en-US" u="sng" dirty="0">
                <a:solidFill>
                  <a:schemeClr val="bg2">
                    <a:lumMod val="75000"/>
                    <a:lumOff val="25000"/>
                  </a:schemeClr>
                </a:solidFill>
                <a:latin typeface="Avenir Book" charset="0"/>
                <a:ea typeface="Avenir Book" charset="0"/>
                <a:cs typeface="Avenir Book" charset="0"/>
              </a:rPr>
              <a:t>plašāks pārsūdzamo nolēmumu klāsts FPMNP</a:t>
            </a:r>
            <a:r>
              <a:rPr lang="en-US" dirty="0">
                <a:solidFill>
                  <a:schemeClr val="bg2">
                    <a:lumMod val="75000"/>
                    <a:lumOff val="25000"/>
                  </a:schemeClr>
                </a:solidFill>
                <a:latin typeface="Avenir Book" charset="0"/>
                <a:ea typeface="Avenir Book" charset="0"/>
                <a:cs typeface="Avenir Book" charset="0"/>
              </a:rPr>
              <a:t>.</a:t>
            </a:r>
          </a:p>
          <a:p>
            <a:pPr marL="114300" indent="0">
              <a:buNone/>
            </a:pPr>
            <a:endParaRPr lang="en-US" sz="1200" dirty="0">
              <a:latin typeface="Avenir Book" charset="0"/>
              <a:ea typeface="Avenir Book" charset="0"/>
              <a:cs typeface="Avenir Book" charset="0"/>
            </a:endParaRPr>
          </a:p>
          <a:p>
            <a:pPr marL="114300" indent="0">
              <a:buNone/>
            </a:pPr>
            <a:r>
              <a:rPr lang="en-US" b="1" dirty="0">
                <a:solidFill>
                  <a:srgbClr val="00B050"/>
                </a:solidFill>
                <a:latin typeface="Avenir Book" charset="0"/>
                <a:ea typeface="Avenir Book" charset="0"/>
                <a:cs typeface="Avenir Book" charset="0"/>
              </a:rPr>
              <a:t>Priekšlikums: paplašināt pārsūdzamo tiesas nolēmumu skaitu</a:t>
            </a:r>
            <a:r>
              <a:rPr lang="en-US" dirty="0">
                <a:latin typeface="Avenir Book" charset="0"/>
                <a:ea typeface="Avenir Book" charset="0"/>
                <a:cs typeface="Avenir Book" charset="0"/>
              </a:rPr>
              <a:t>, piemēram, pārsūdzības iespējas:</a:t>
            </a:r>
          </a:p>
          <a:p>
            <a:r>
              <a:rPr lang="en-US" dirty="0">
                <a:solidFill>
                  <a:schemeClr val="bg2">
                    <a:lumMod val="65000"/>
                    <a:lumOff val="35000"/>
                  </a:schemeClr>
                </a:solidFill>
                <a:latin typeface="Avenir Book" charset="0"/>
                <a:ea typeface="Avenir Book" charset="0"/>
                <a:cs typeface="Avenir Book" charset="0"/>
              </a:rPr>
              <a:t>tiesas lēmumam par bankrota procedūras pabeigšanu, nepiemērojot saistību dzēšanas procedūru,</a:t>
            </a:r>
          </a:p>
          <a:p>
            <a:r>
              <a:rPr lang="en-US" dirty="0">
                <a:solidFill>
                  <a:schemeClr val="bg2">
                    <a:lumMod val="65000"/>
                    <a:lumOff val="35000"/>
                  </a:schemeClr>
                </a:solidFill>
                <a:latin typeface="Avenir Book" charset="0"/>
                <a:ea typeface="Avenir Book" charset="0"/>
                <a:cs typeface="Avenir Book" charset="0"/>
              </a:rPr>
              <a:t>tiesas lēmumam par maksātnespējas procesa izbeigšanu, dzēšot saistības,</a:t>
            </a:r>
          </a:p>
          <a:p>
            <a:r>
              <a:rPr lang="en-US" dirty="0">
                <a:solidFill>
                  <a:schemeClr val="bg2">
                    <a:lumMod val="65000"/>
                    <a:lumOff val="35000"/>
                  </a:schemeClr>
                </a:solidFill>
                <a:latin typeface="Avenir Book" charset="0"/>
                <a:ea typeface="Avenir Book" charset="0"/>
                <a:cs typeface="Avenir Book" charset="0"/>
              </a:rPr>
              <a:t>tiesas lēmumam par maksātnespējas procesa izbeigšanu, nedzēšot saistības.</a:t>
            </a:r>
          </a:p>
          <a:p>
            <a:endParaRPr lang="en-US" dirty="0"/>
          </a:p>
          <a:p>
            <a:pPr>
              <a:buFont typeface="Wingdings" charset="2"/>
              <a:buChar char="Ø"/>
            </a:pPr>
            <a:endParaRPr lang="en-US" dirty="0"/>
          </a:p>
        </p:txBody>
      </p:sp>
      <p:sp>
        <p:nvSpPr>
          <p:cNvPr id="4" name="Slide Number Placeholder 3"/>
          <p:cNvSpPr>
            <a:spLocks noGrp="1"/>
          </p:cNvSpPr>
          <p:nvPr>
            <p:ph type="sldNum" sz="quarter" idx="12"/>
          </p:nvPr>
        </p:nvSpPr>
        <p:spPr/>
        <p:txBody>
          <a:bodyPr/>
          <a:lstStyle/>
          <a:p>
            <a:fld id="{2C1D690A-425C-4876-A1A0-CE569C29AB97}" type="slidenum">
              <a:rPr lang="lv-LV" smtClean="0"/>
              <a:t>45</a:t>
            </a:fld>
            <a:endParaRPr lang="lv-LV" dirty="0"/>
          </a:p>
        </p:txBody>
      </p:sp>
    </p:spTree>
    <p:extLst>
      <p:ext uri="{BB962C8B-B14F-4D97-AF65-F5344CB8AC3E}">
        <p14:creationId xmlns:p14="http://schemas.microsoft.com/office/powerpoint/2010/main" val="6946105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052736"/>
            <a:ext cx="7700392" cy="2448272"/>
          </a:xfrm>
        </p:spPr>
        <p:txBody>
          <a:bodyPr/>
          <a:lstStyle/>
          <a:p>
            <a:pPr algn="ctr"/>
            <a:r>
              <a:rPr lang="lv-LV" sz="3600" b="1" noProof="0" dirty="0">
                <a:solidFill>
                  <a:schemeClr val="accent1">
                    <a:lumMod val="75000"/>
                  </a:schemeClr>
                </a:solidFill>
              </a:rPr>
              <a:t/>
            </a:r>
            <a:br>
              <a:rPr lang="lv-LV" sz="3600" b="1" noProof="0" dirty="0">
                <a:solidFill>
                  <a:schemeClr val="accent1">
                    <a:lumMod val="75000"/>
                  </a:schemeClr>
                </a:solidFill>
              </a:rPr>
            </a:br>
            <a:r>
              <a:rPr lang="lv-LV" sz="3600" b="1" dirty="0">
                <a:solidFill>
                  <a:schemeClr val="accent1">
                    <a:lumMod val="75000"/>
                  </a:schemeClr>
                </a:solidFill>
              </a:rPr>
              <a:t/>
            </a:r>
            <a:br>
              <a:rPr lang="lv-LV" sz="3600" b="1" dirty="0">
                <a:solidFill>
                  <a:schemeClr val="accent1">
                    <a:lumMod val="75000"/>
                  </a:schemeClr>
                </a:solidFill>
              </a:rPr>
            </a:br>
            <a:r>
              <a:rPr lang="lv-LV" sz="3600" b="1" dirty="0">
                <a:solidFill>
                  <a:schemeClr val="accent1">
                    <a:lumMod val="75000"/>
                  </a:schemeClr>
                </a:solidFill>
              </a:rPr>
              <a:t/>
            </a:r>
            <a:br>
              <a:rPr lang="lv-LV" sz="3600" b="1" dirty="0">
                <a:solidFill>
                  <a:schemeClr val="accent1">
                    <a:lumMod val="75000"/>
                  </a:schemeClr>
                </a:solidFill>
              </a:rPr>
            </a:br>
            <a:r>
              <a:rPr lang="lv-LV" sz="3600" b="1" noProof="0" dirty="0">
                <a:solidFill>
                  <a:schemeClr val="accent1">
                    <a:lumMod val="75000"/>
                  </a:schemeClr>
                </a:solidFill>
                <a:latin typeface="Avenir Book" charset="0"/>
                <a:ea typeface="Avenir Book" charset="0"/>
                <a:cs typeface="Avenir Book" charset="0"/>
              </a:rPr>
              <a:t>DISKUSIJA !?!</a:t>
            </a:r>
            <a:br>
              <a:rPr lang="lv-LV" sz="3600" b="1" noProof="0" dirty="0">
                <a:solidFill>
                  <a:schemeClr val="accent1">
                    <a:lumMod val="75000"/>
                  </a:schemeClr>
                </a:solidFill>
                <a:latin typeface="Avenir Book" charset="0"/>
                <a:ea typeface="Avenir Book" charset="0"/>
                <a:cs typeface="Avenir Book" charset="0"/>
              </a:rPr>
            </a:br>
            <a:r>
              <a:rPr lang="lv-LV" sz="3600" b="1" noProof="0" dirty="0">
                <a:solidFill>
                  <a:schemeClr val="accent1">
                    <a:lumMod val="75000"/>
                  </a:schemeClr>
                </a:solidFill>
                <a:latin typeface="Century Gothic" charset="0"/>
                <a:ea typeface="Century Gothic" charset="0"/>
                <a:cs typeface="Century Gothic" charset="0"/>
              </a:rPr>
              <a:t/>
            </a:r>
            <a:br>
              <a:rPr lang="lv-LV" sz="3600" b="1" noProof="0" dirty="0">
                <a:solidFill>
                  <a:schemeClr val="accent1">
                    <a:lumMod val="75000"/>
                  </a:schemeClr>
                </a:solidFill>
                <a:latin typeface="Century Gothic" charset="0"/>
                <a:ea typeface="Century Gothic" charset="0"/>
                <a:cs typeface="Century Gothic" charset="0"/>
              </a:rPr>
            </a:br>
            <a:endParaRPr lang="lv-LV" sz="3200" b="1" noProof="0" dirty="0">
              <a:solidFill>
                <a:schemeClr val="accent1">
                  <a:lumMod val="75000"/>
                </a:schemeClr>
              </a:solidFill>
              <a:latin typeface="Century Gothic" charset="0"/>
              <a:ea typeface="Century Gothic" charset="0"/>
              <a:cs typeface="Century Gothic" charset="0"/>
            </a:endParaRPr>
          </a:p>
        </p:txBody>
      </p:sp>
      <p:sp>
        <p:nvSpPr>
          <p:cNvPr id="3" name="Subtitle 2"/>
          <p:cNvSpPr>
            <a:spLocks noGrp="1"/>
          </p:cNvSpPr>
          <p:nvPr>
            <p:ph type="subTitle" idx="1"/>
          </p:nvPr>
        </p:nvSpPr>
        <p:spPr>
          <a:xfrm>
            <a:off x="1619672" y="2996952"/>
            <a:ext cx="6328792" cy="3384376"/>
          </a:xfrm>
        </p:spPr>
        <p:txBody>
          <a:bodyPr>
            <a:normAutofit/>
          </a:bodyPr>
          <a:lstStyle/>
          <a:p>
            <a:pPr algn="r">
              <a:lnSpc>
                <a:spcPct val="120000"/>
              </a:lnSpc>
            </a:pPr>
            <a:endParaRPr lang="lv-LV" sz="1500" b="1" dirty="0">
              <a:latin typeface="Century Gothic" charset="0"/>
              <a:ea typeface="Century Gothic" charset="0"/>
              <a:cs typeface="Century Gothic" charset="0"/>
            </a:endParaRPr>
          </a:p>
          <a:p>
            <a:pPr algn="r"/>
            <a:r>
              <a:rPr lang="lv-LV" sz="1800" b="1" dirty="0">
                <a:solidFill>
                  <a:schemeClr val="bg2">
                    <a:lumMod val="75000"/>
                    <a:lumOff val="25000"/>
                  </a:schemeClr>
                </a:solidFill>
                <a:latin typeface="Avenir Book" charset="0"/>
                <a:ea typeface="Avenir Book" charset="0"/>
                <a:cs typeface="Avenir Book" charset="0"/>
              </a:rPr>
              <a:t>Kaspars Novicāns</a:t>
            </a:r>
          </a:p>
          <a:p>
            <a:pPr algn="r"/>
            <a:r>
              <a:rPr lang="en-US" sz="1800" dirty="0">
                <a:solidFill>
                  <a:schemeClr val="bg2">
                    <a:lumMod val="75000"/>
                    <a:lumOff val="25000"/>
                  </a:schemeClr>
                </a:solidFill>
                <a:latin typeface="Avenir Book" charset="0"/>
                <a:ea typeface="Avenir Book" charset="0"/>
                <a:cs typeface="Avenir Book" charset="0"/>
              </a:rPr>
              <a:t>z</a:t>
            </a:r>
            <a:r>
              <a:rPr lang="lv-LV" sz="1800" dirty="0">
                <a:solidFill>
                  <a:schemeClr val="bg2">
                    <a:lumMod val="75000"/>
                    <a:lumOff val="25000"/>
                  </a:schemeClr>
                </a:solidFill>
                <a:latin typeface="Avenir Book" charset="0"/>
                <a:ea typeface="Avenir Book" charset="0"/>
                <a:cs typeface="Avenir Book" charset="0"/>
              </a:rPr>
              <a:t>vērināts advokāts, ZAB «NOVIUS» vadošais partneris</a:t>
            </a:r>
            <a:br>
              <a:rPr lang="lv-LV" sz="1800" dirty="0">
                <a:solidFill>
                  <a:schemeClr val="bg2">
                    <a:lumMod val="75000"/>
                    <a:lumOff val="25000"/>
                  </a:schemeClr>
                </a:solidFill>
                <a:latin typeface="Avenir Book" charset="0"/>
                <a:ea typeface="Avenir Book" charset="0"/>
                <a:cs typeface="Avenir Book" charset="0"/>
              </a:rPr>
            </a:br>
            <a:r>
              <a:rPr lang="lv-LV" sz="1800" dirty="0">
                <a:solidFill>
                  <a:schemeClr val="bg2">
                    <a:lumMod val="75000"/>
                    <a:lumOff val="25000"/>
                  </a:schemeClr>
                </a:solidFill>
                <a:latin typeface="Avenir Book" charset="0"/>
                <a:ea typeface="Avenir Book" charset="0"/>
                <a:cs typeface="Avenir Book" charset="0"/>
              </a:rPr>
              <a:t>e-pasts: kaspars.novicans@novius.lv</a:t>
            </a:r>
          </a:p>
          <a:p>
            <a:pPr algn="r"/>
            <a:endParaRPr lang="lv-LV" sz="1800" b="1" dirty="0">
              <a:solidFill>
                <a:schemeClr val="bg2">
                  <a:lumMod val="75000"/>
                  <a:lumOff val="25000"/>
                </a:schemeClr>
              </a:solidFill>
              <a:latin typeface="Avenir Book" charset="0"/>
              <a:ea typeface="Avenir Book" charset="0"/>
              <a:cs typeface="Avenir Book" charset="0"/>
            </a:endParaRPr>
          </a:p>
          <a:p>
            <a:pPr algn="r"/>
            <a:r>
              <a:rPr lang="lv-LV" sz="1800" b="1" dirty="0">
                <a:solidFill>
                  <a:schemeClr val="bg2">
                    <a:lumMod val="75000"/>
                    <a:lumOff val="25000"/>
                  </a:schemeClr>
                </a:solidFill>
                <a:latin typeface="Avenir Book" charset="0"/>
                <a:ea typeface="Avenir Book" charset="0"/>
                <a:cs typeface="Avenir Book" charset="0"/>
              </a:rPr>
              <a:t>Evija Novicāne </a:t>
            </a:r>
          </a:p>
          <a:p>
            <a:pPr algn="r"/>
            <a:r>
              <a:rPr lang="en-US" sz="1800" dirty="0">
                <a:solidFill>
                  <a:schemeClr val="bg2">
                    <a:lumMod val="75000"/>
                    <a:lumOff val="25000"/>
                  </a:schemeClr>
                </a:solidFill>
                <a:latin typeface="Avenir Book" charset="0"/>
                <a:ea typeface="Avenir Book" charset="0"/>
                <a:cs typeface="Avenir Book" charset="0"/>
              </a:rPr>
              <a:t>z</a:t>
            </a:r>
            <a:r>
              <a:rPr lang="lv-LV" sz="1800" dirty="0">
                <a:solidFill>
                  <a:schemeClr val="bg2">
                    <a:lumMod val="75000"/>
                    <a:lumOff val="25000"/>
                  </a:schemeClr>
                </a:solidFill>
                <a:latin typeface="Avenir Book" charset="0"/>
                <a:ea typeface="Avenir Book" charset="0"/>
                <a:cs typeface="Avenir Book" charset="0"/>
              </a:rPr>
              <a:t>vērināta advokāte, ZAB “NOVIUS”</a:t>
            </a:r>
          </a:p>
          <a:p>
            <a:pPr algn="r"/>
            <a:r>
              <a:rPr lang="en-US" sz="1800" dirty="0">
                <a:solidFill>
                  <a:schemeClr val="bg2">
                    <a:lumMod val="75000"/>
                    <a:lumOff val="25000"/>
                  </a:schemeClr>
                </a:solidFill>
                <a:latin typeface="Avenir Book" charset="0"/>
                <a:ea typeface="Avenir Book" charset="0"/>
                <a:cs typeface="Avenir Book" charset="0"/>
              </a:rPr>
              <a:t>e</a:t>
            </a:r>
            <a:r>
              <a:rPr lang="lv-LV" sz="1800" dirty="0">
                <a:solidFill>
                  <a:schemeClr val="bg2">
                    <a:lumMod val="75000"/>
                    <a:lumOff val="25000"/>
                  </a:schemeClr>
                </a:solidFill>
                <a:latin typeface="Avenir Book" charset="0"/>
                <a:ea typeface="Avenir Book" charset="0"/>
                <a:cs typeface="Avenir Book" charset="0"/>
              </a:rPr>
              <a:t>-pasts: evija.novicane@novius.lv </a:t>
            </a:r>
          </a:p>
        </p:txBody>
      </p:sp>
    </p:spTree>
    <p:extLst>
      <p:ext uri="{BB962C8B-B14F-4D97-AF65-F5344CB8AC3E}">
        <p14:creationId xmlns:p14="http://schemas.microsoft.com/office/powerpoint/2010/main" val="904633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000" b="1" dirty="0" err="1">
                <a:solidFill>
                  <a:schemeClr val="accent1">
                    <a:lumMod val="75000"/>
                  </a:schemeClr>
                </a:solidFill>
                <a:latin typeface="Avenir Book" charset="0"/>
                <a:ea typeface="Avenir Book" charset="0"/>
                <a:cs typeface="Avenir Book" charset="0"/>
              </a:rPr>
              <a:t>Statistikas</a:t>
            </a:r>
            <a:r>
              <a:rPr lang="en-US" sz="3000" b="1" dirty="0">
                <a:solidFill>
                  <a:schemeClr val="accent1">
                    <a:lumMod val="75000"/>
                  </a:schemeClr>
                </a:solidFill>
                <a:latin typeface="Avenir Book" charset="0"/>
                <a:ea typeface="Avenir Book" charset="0"/>
                <a:cs typeface="Avenir Book" charset="0"/>
              </a:rPr>
              <a:t> </a:t>
            </a:r>
            <a:r>
              <a:rPr lang="en-US" sz="3000" b="1" dirty="0" err="1">
                <a:solidFill>
                  <a:schemeClr val="accent1">
                    <a:lumMod val="75000"/>
                  </a:schemeClr>
                </a:solidFill>
                <a:latin typeface="Avenir Book" charset="0"/>
                <a:ea typeface="Avenir Book" charset="0"/>
                <a:cs typeface="Avenir Book" charset="0"/>
              </a:rPr>
              <a:t>dati</a:t>
            </a:r>
            <a:r>
              <a:rPr lang="en-US" sz="3000" b="1" dirty="0">
                <a:solidFill>
                  <a:schemeClr val="accent1">
                    <a:lumMod val="75000"/>
                  </a:schemeClr>
                </a:solidFill>
                <a:latin typeface="Avenir Book" charset="0"/>
                <a:ea typeface="Avenir Book" charset="0"/>
                <a:cs typeface="Avenir Book" charset="0"/>
              </a:rPr>
              <a:t> </a:t>
            </a:r>
            <a:r>
              <a:rPr lang="mr-IN" sz="3000" b="1" dirty="0">
                <a:solidFill>
                  <a:schemeClr val="accent1">
                    <a:lumMod val="75000"/>
                  </a:schemeClr>
                </a:solidFill>
                <a:latin typeface="Avenir Book" charset="0"/>
                <a:ea typeface="Avenir Book" charset="0"/>
                <a:cs typeface="Avenir Book" charset="0"/>
              </a:rPr>
              <a:t>–</a:t>
            </a:r>
            <a:r>
              <a:rPr lang="en-US" sz="3000" b="1" dirty="0">
                <a:solidFill>
                  <a:schemeClr val="accent1">
                    <a:lumMod val="75000"/>
                  </a:schemeClr>
                </a:solidFill>
                <a:latin typeface="Avenir Book" charset="0"/>
                <a:ea typeface="Avenir Book" charset="0"/>
                <a:cs typeface="Avenir Book" charset="0"/>
              </a:rPr>
              <a:t> </a:t>
            </a:r>
            <a:r>
              <a:rPr lang="en-US" sz="3000" b="1" dirty="0" err="1">
                <a:solidFill>
                  <a:schemeClr val="accent1">
                    <a:lumMod val="75000"/>
                  </a:schemeClr>
                </a:solidFill>
                <a:latin typeface="Avenir Book" charset="0"/>
                <a:ea typeface="Avenir Book" charset="0"/>
                <a:cs typeface="Avenir Book" charset="0"/>
              </a:rPr>
              <a:t>tiesas</a:t>
            </a:r>
            <a:r>
              <a:rPr lang="en-US" sz="3000" b="1" dirty="0">
                <a:solidFill>
                  <a:schemeClr val="accent1">
                    <a:lumMod val="75000"/>
                  </a:schemeClr>
                </a:solidFill>
                <a:latin typeface="Avenir Book" charset="0"/>
                <a:ea typeface="Avenir Book" charset="0"/>
                <a:cs typeface="Avenir Book" charset="0"/>
              </a:rPr>
              <a:t> </a:t>
            </a:r>
            <a:r>
              <a:rPr lang="en-US" sz="3000" b="1" dirty="0" err="1">
                <a:solidFill>
                  <a:schemeClr val="accent1">
                    <a:lumMod val="75000"/>
                  </a:schemeClr>
                </a:solidFill>
                <a:latin typeface="Avenir Book" charset="0"/>
                <a:ea typeface="Avenir Book" charset="0"/>
                <a:cs typeface="Avenir Book" charset="0"/>
              </a:rPr>
              <a:t>nolēmuma</a:t>
            </a:r>
            <a:r>
              <a:rPr lang="en-US" sz="3000" b="1" dirty="0">
                <a:solidFill>
                  <a:schemeClr val="accent1">
                    <a:lumMod val="75000"/>
                  </a:schemeClr>
                </a:solidFill>
                <a:latin typeface="Avenir Book" charset="0"/>
                <a:ea typeface="Avenir Book" charset="0"/>
                <a:cs typeface="Avenir Book" charset="0"/>
              </a:rPr>
              <a:t> </a:t>
            </a:r>
            <a:r>
              <a:rPr lang="en-US" sz="3000" b="1" dirty="0" err="1">
                <a:solidFill>
                  <a:schemeClr val="accent1">
                    <a:lumMod val="75000"/>
                  </a:schemeClr>
                </a:solidFill>
                <a:latin typeface="Avenir Book" charset="0"/>
                <a:ea typeface="Avenir Book" charset="0"/>
                <a:cs typeface="Avenir Book" charset="0"/>
              </a:rPr>
              <a:t>veids</a:t>
            </a:r>
            <a:endParaRPr lang="en-US" sz="3000" dirty="0"/>
          </a:p>
        </p:txBody>
      </p:sp>
      <p:sp>
        <p:nvSpPr>
          <p:cNvPr id="3" name="Content Placeholder 2"/>
          <p:cNvSpPr>
            <a:spLocks noGrp="1"/>
          </p:cNvSpPr>
          <p:nvPr>
            <p:ph idx="1"/>
          </p:nvPr>
        </p:nvSpPr>
        <p:spPr/>
        <p:txBody>
          <a:bodyPr>
            <a:normAutofit lnSpcReduction="10000"/>
          </a:bodyPr>
          <a:lstStyle/>
          <a:p>
            <a:pPr marL="496888" indent="-382588">
              <a:buClr>
                <a:schemeClr val="bg2">
                  <a:lumMod val="75000"/>
                  <a:lumOff val="25000"/>
                </a:schemeClr>
              </a:buClr>
              <a:buFont typeface="Wingdings" charset="2"/>
              <a:buChar char="Ø"/>
            </a:pPr>
            <a:r>
              <a:rPr lang="lv-LV" dirty="0">
                <a:solidFill>
                  <a:schemeClr val="tx2">
                    <a:lumMod val="50000"/>
                  </a:schemeClr>
                </a:solidFill>
                <a:latin typeface="Avenir Book" charset="0"/>
                <a:ea typeface="Avenir Book" charset="0"/>
                <a:cs typeface="Avenir Book" charset="0"/>
              </a:rPr>
              <a:t>Pārliecinošs vairums uzsākto maksātnespējas procesu tiek izbeigti, </a:t>
            </a:r>
            <a:r>
              <a:rPr lang="lv-LV" b="1" dirty="0">
                <a:solidFill>
                  <a:srgbClr val="92D050"/>
                </a:solidFill>
                <a:latin typeface="Avenir Book" charset="0"/>
                <a:ea typeface="Avenir Book" charset="0"/>
                <a:cs typeface="Avenir Book" charset="0"/>
              </a:rPr>
              <a:t>dzēšot parādnieka saistības</a:t>
            </a:r>
            <a:r>
              <a:rPr lang="en-GB" b="1" dirty="0">
                <a:solidFill>
                  <a:srgbClr val="92D050"/>
                </a:solidFill>
                <a:latin typeface="Avenir Book" charset="0"/>
                <a:ea typeface="Avenir Book" charset="0"/>
                <a:cs typeface="Avenir Book" charset="0"/>
              </a:rPr>
              <a:t> </a:t>
            </a:r>
            <a:r>
              <a:rPr lang="en-GB" b="1" dirty="0" smtClean="0">
                <a:solidFill>
                  <a:srgbClr val="92D050"/>
                </a:solidFill>
                <a:latin typeface="Avenir Book" charset="0"/>
                <a:ea typeface="Avenir Book" charset="0"/>
                <a:cs typeface="Avenir Book" charset="0"/>
              </a:rPr>
              <a:t>(87,28 % / 82 %)</a:t>
            </a:r>
            <a:r>
              <a:rPr lang="en-GB" dirty="0" smtClean="0">
                <a:solidFill>
                  <a:schemeClr val="tx2">
                    <a:lumMod val="50000"/>
                  </a:schemeClr>
                </a:solidFill>
                <a:latin typeface="Avenir Book" charset="0"/>
                <a:ea typeface="Avenir Book" charset="0"/>
                <a:cs typeface="Avenir Book" charset="0"/>
              </a:rPr>
              <a:t>;</a:t>
            </a:r>
          </a:p>
          <a:p>
            <a:pPr marL="496888" indent="-382588">
              <a:buClr>
                <a:schemeClr val="bg2">
                  <a:lumMod val="75000"/>
                  <a:lumOff val="25000"/>
                </a:schemeClr>
              </a:buClr>
              <a:buFont typeface="Wingdings" charset="2"/>
              <a:buChar char="Ø"/>
            </a:pPr>
            <a:r>
              <a:rPr lang="lv-LV" dirty="0">
                <a:solidFill>
                  <a:schemeClr val="tx2">
                    <a:lumMod val="50000"/>
                  </a:schemeClr>
                </a:solidFill>
                <a:latin typeface="Avenir Book" charset="0"/>
                <a:ea typeface="Avenir Book" charset="0"/>
                <a:cs typeface="Avenir Book" charset="0"/>
              </a:rPr>
              <a:t>V</a:t>
            </a:r>
            <a:r>
              <a:rPr lang="lv-LV" dirty="0" smtClean="0">
                <a:solidFill>
                  <a:schemeClr val="tx2">
                    <a:lumMod val="50000"/>
                  </a:schemeClr>
                </a:solidFill>
                <a:latin typeface="Avenir Book" charset="0"/>
                <a:ea typeface="Avenir Book" charset="0"/>
                <a:cs typeface="Avenir Book" charset="0"/>
              </a:rPr>
              <a:t>idēji </a:t>
            </a:r>
            <a:r>
              <a:rPr lang="lv-LV" dirty="0">
                <a:solidFill>
                  <a:schemeClr val="tx2">
                    <a:lumMod val="50000"/>
                  </a:schemeClr>
                </a:solidFill>
                <a:latin typeface="Avenir Book" charset="0"/>
                <a:ea typeface="Avenir Book" charset="0"/>
                <a:cs typeface="Avenir Book" charset="0"/>
              </a:rPr>
              <a:t>abos minētajos posmos saistības </a:t>
            </a:r>
            <a:r>
              <a:rPr lang="lv-LV" b="1" dirty="0">
                <a:solidFill>
                  <a:srgbClr val="C00000"/>
                </a:solidFill>
                <a:latin typeface="Avenir Book" charset="0"/>
                <a:ea typeface="Avenir Book" charset="0"/>
                <a:cs typeface="Avenir Book" charset="0"/>
              </a:rPr>
              <a:t>netiek dzēstas 7-8 % </a:t>
            </a:r>
            <a:r>
              <a:rPr lang="lv-LV" dirty="0" smtClean="0">
                <a:solidFill>
                  <a:schemeClr val="tx2">
                    <a:lumMod val="50000"/>
                  </a:schemeClr>
                </a:solidFill>
                <a:latin typeface="Avenir Book" charset="0"/>
                <a:ea typeface="Avenir Book" charset="0"/>
                <a:cs typeface="Avenir Book" charset="0"/>
              </a:rPr>
              <a:t>gadījumu</a:t>
            </a:r>
            <a:r>
              <a:rPr lang="en-GB" dirty="0" smtClean="0">
                <a:solidFill>
                  <a:schemeClr val="tx2">
                    <a:lumMod val="50000"/>
                  </a:schemeClr>
                </a:solidFill>
                <a:latin typeface="Avenir Book" charset="0"/>
                <a:ea typeface="Avenir Book" charset="0"/>
                <a:cs typeface="Avenir Book" charset="0"/>
              </a:rPr>
              <a:t>;</a:t>
            </a:r>
          </a:p>
          <a:p>
            <a:pPr marL="496888" indent="-382588">
              <a:buClr>
                <a:schemeClr val="bg2">
                  <a:lumMod val="75000"/>
                  <a:lumOff val="25000"/>
                </a:schemeClr>
              </a:buClr>
              <a:buFont typeface="Wingdings" charset="2"/>
              <a:buChar char="Ø"/>
            </a:pPr>
            <a:r>
              <a:rPr lang="lv-LV" dirty="0">
                <a:solidFill>
                  <a:schemeClr val="tx2">
                    <a:lumMod val="50000"/>
                  </a:schemeClr>
                </a:solidFill>
                <a:latin typeface="Avenir Book" charset="0"/>
                <a:ea typeface="Avenir Book" charset="0"/>
                <a:cs typeface="Avenir Book" charset="0"/>
              </a:rPr>
              <a:t>K</a:t>
            </a:r>
            <a:r>
              <a:rPr lang="lv-LV" dirty="0" smtClean="0">
                <a:solidFill>
                  <a:schemeClr val="tx2">
                    <a:lumMod val="50000"/>
                  </a:schemeClr>
                </a:solidFill>
                <a:latin typeface="Avenir Book" charset="0"/>
                <a:ea typeface="Avenir Book" charset="0"/>
                <a:cs typeface="Avenir Book" charset="0"/>
              </a:rPr>
              <a:t>opš 01.03.2015. -  statistikas dati liecina par </a:t>
            </a:r>
            <a:r>
              <a:rPr lang="lv-LV" b="1" i="1" dirty="0" err="1" smtClean="0">
                <a:solidFill>
                  <a:srgbClr val="C00000"/>
                </a:solidFill>
                <a:latin typeface="Avenir Book" charset="0"/>
                <a:ea typeface="Avenir Book" charset="0"/>
                <a:cs typeface="Avenir Book" charset="0"/>
              </a:rPr>
              <a:t>negodprātības</a:t>
            </a:r>
            <a:r>
              <a:rPr lang="lv-LV" b="1" i="1" dirty="0" smtClean="0">
                <a:solidFill>
                  <a:srgbClr val="C00000"/>
                </a:solidFill>
                <a:latin typeface="Avenir Book" charset="0"/>
                <a:ea typeface="Avenir Book" charset="0"/>
                <a:cs typeface="Avenir Book" charset="0"/>
              </a:rPr>
              <a:t> pieaugumu</a:t>
            </a:r>
            <a:r>
              <a:rPr lang="lv-LV" dirty="0" smtClean="0">
                <a:solidFill>
                  <a:schemeClr val="tx2">
                    <a:lumMod val="50000"/>
                  </a:schemeClr>
                </a:solidFill>
                <a:latin typeface="Avenir Book" charset="0"/>
                <a:ea typeface="Avenir Book" charset="0"/>
                <a:cs typeface="Avenir Book" charset="0"/>
              </a:rPr>
              <a:t>: </a:t>
            </a:r>
          </a:p>
          <a:p>
            <a:pPr marL="846138" indent="-223838">
              <a:buClr>
                <a:schemeClr val="bg2">
                  <a:lumMod val="75000"/>
                  <a:lumOff val="25000"/>
                </a:schemeClr>
              </a:buClr>
              <a:buFont typeface="Courier New" charset="0"/>
              <a:buChar char="o"/>
            </a:pPr>
            <a:r>
              <a:rPr lang="lv-LV" dirty="0" smtClean="0">
                <a:solidFill>
                  <a:schemeClr val="tx2">
                    <a:lumMod val="50000"/>
                  </a:schemeClr>
                </a:solidFill>
                <a:latin typeface="Avenir Book" charset="0"/>
                <a:ea typeface="Avenir Book" charset="0"/>
                <a:cs typeface="Avenir Book" charset="0"/>
              </a:rPr>
              <a:t>par </a:t>
            </a:r>
            <a:r>
              <a:rPr lang="lv-LV" dirty="0">
                <a:solidFill>
                  <a:schemeClr val="tx2">
                    <a:lumMod val="50000"/>
                  </a:schemeClr>
                </a:solidFill>
                <a:latin typeface="Avenir Book" charset="0"/>
                <a:ea typeface="Avenir Book" charset="0"/>
                <a:cs typeface="Avenir Book" charset="0"/>
              </a:rPr>
              <a:t>5,28 procentpunktiem ir samazinājies to procesu skaits, kuros saistības tiek dzēstas, </a:t>
            </a:r>
            <a:endParaRPr lang="lv-LV" dirty="0" smtClean="0">
              <a:solidFill>
                <a:schemeClr val="tx2">
                  <a:lumMod val="50000"/>
                </a:schemeClr>
              </a:solidFill>
              <a:latin typeface="Avenir Book" charset="0"/>
              <a:ea typeface="Avenir Book" charset="0"/>
              <a:cs typeface="Avenir Book" charset="0"/>
            </a:endParaRPr>
          </a:p>
          <a:p>
            <a:pPr marL="846138" indent="-223838">
              <a:buClr>
                <a:schemeClr val="bg2">
                  <a:lumMod val="75000"/>
                  <a:lumOff val="25000"/>
                </a:schemeClr>
              </a:buClr>
              <a:buFont typeface="Courier New" charset="0"/>
              <a:buChar char="o"/>
            </a:pPr>
            <a:r>
              <a:rPr lang="lv-LV" dirty="0" smtClean="0">
                <a:solidFill>
                  <a:schemeClr val="tx2">
                    <a:lumMod val="50000"/>
                  </a:schemeClr>
                </a:solidFill>
                <a:latin typeface="Avenir Book" charset="0"/>
                <a:ea typeface="Avenir Book" charset="0"/>
                <a:cs typeface="Avenir Book" charset="0"/>
              </a:rPr>
              <a:t>par </a:t>
            </a:r>
            <a:r>
              <a:rPr lang="lv-LV" dirty="0">
                <a:solidFill>
                  <a:schemeClr val="tx2">
                    <a:lumMod val="50000"/>
                  </a:schemeClr>
                </a:solidFill>
                <a:latin typeface="Avenir Book" charset="0"/>
                <a:ea typeface="Avenir Book" charset="0"/>
                <a:cs typeface="Avenir Book" charset="0"/>
              </a:rPr>
              <a:t>3,8 procentpunktiem pieaudzis to procesu skaits, kuros maksātnespējas process izbeigts pēc bankrota procedūras pabeigšanas, nepiemērojot saistību dzēšanas </a:t>
            </a:r>
            <a:r>
              <a:rPr lang="lv-LV" dirty="0" smtClean="0">
                <a:solidFill>
                  <a:schemeClr val="tx2">
                    <a:lumMod val="50000"/>
                  </a:schemeClr>
                </a:solidFill>
                <a:latin typeface="Avenir Book" charset="0"/>
                <a:ea typeface="Avenir Book" charset="0"/>
                <a:cs typeface="Avenir Book" charset="0"/>
              </a:rPr>
              <a:t>procedūru (</a:t>
            </a:r>
            <a:r>
              <a:rPr lang="lv-LV" i="1" dirty="0" smtClean="0">
                <a:solidFill>
                  <a:srgbClr val="C00000"/>
                </a:solidFill>
                <a:latin typeface="Avenir Book" charset="0"/>
                <a:ea typeface="Avenir Book" charset="0"/>
                <a:cs typeface="Avenir Book" charset="0"/>
              </a:rPr>
              <a:t>pārmērīgas/neapdomīgas saistības</a:t>
            </a:r>
            <a:r>
              <a:rPr lang="lv-LV" dirty="0" smtClean="0">
                <a:solidFill>
                  <a:schemeClr val="tx2">
                    <a:lumMod val="50000"/>
                  </a:schemeClr>
                </a:solidFill>
                <a:latin typeface="Avenir Book" charset="0"/>
                <a:ea typeface="Avenir Book" charset="0"/>
                <a:cs typeface="Avenir Book" charset="0"/>
              </a:rPr>
              <a:t>)</a:t>
            </a:r>
            <a:r>
              <a:rPr lang="en-GB" dirty="0" smtClean="0">
                <a:solidFill>
                  <a:schemeClr val="tx2">
                    <a:lumMod val="50000"/>
                  </a:schemeClr>
                </a:solidFill>
                <a:latin typeface="Avenir Book" charset="0"/>
                <a:ea typeface="Avenir Book" charset="0"/>
                <a:cs typeface="Avenir Book" charset="0"/>
              </a:rPr>
              <a:t>. </a:t>
            </a:r>
            <a:endParaRPr lang="en-US" dirty="0">
              <a:solidFill>
                <a:schemeClr val="tx2">
                  <a:lumMod val="50000"/>
                </a:schemeClr>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5</a:t>
            </a:fld>
            <a:endParaRPr lang="lv-LV" dirty="0"/>
          </a:p>
        </p:txBody>
      </p:sp>
    </p:spTree>
    <p:extLst>
      <p:ext uri="{BB962C8B-B14F-4D97-AF65-F5344CB8AC3E}">
        <p14:creationId xmlns:p14="http://schemas.microsoft.com/office/powerpoint/2010/main" val="152186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3"/>
            <a:ext cx="7543800" cy="2664296"/>
          </a:xfrm>
        </p:spPr>
        <p:txBody>
          <a:bodyPr/>
          <a:lstStyle/>
          <a:p>
            <a:pPr algn="ctr"/>
            <a:r>
              <a:rPr lang="lv-LV" sz="4000" b="1" dirty="0">
                <a:solidFill>
                  <a:schemeClr val="accent1">
                    <a:lumMod val="75000"/>
                  </a:schemeClr>
                </a:solidFill>
                <a:latin typeface="Avenir Book" charset="0"/>
                <a:ea typeface="Avenir Book" charset="0"/>
                <a:cs typeface="Avenir Book" charset="0"/>
              </a:rPr>
              <a:t>Tiesu</a:t>
            </a:r>
            <a:r>
              <a:rPr lang="en-US" sz="4000" b="1" dirty="0">
                <a:solidFill>
                  <a:schemeClr val="accent1">
                    <a:lumMod val="75000"/>
                  </a:schemeClr>
                </a:solidFill>
                <a:latin typeface="Avenir Book" charset="0"/>
                <a:ea typeface="Avenir Book" charset="0"/>
                <a:cs typeface="Avenir Book" charset="0"/>
              </a:rPr>
              <a:t> </a:t>
            </a:r>
            <a:r>
              <a:rPr lang="lv-LV" sz="4000" b="1" dirty="0">
                <a:solidFill>
                  <a:schemeClr val="accent1">
                    <a:lumMod val="75000"/>
                  </a:schemeClr>
                </a:solidFill>
                <a:latin typeface="Avenir Book" charset="0"/>
                <a:ea typeface="Avenir Book" charset="0"/>
                <a:cs typeface="Avenir Book" charset="0"/>
              </a:rPr>
              <a:t>prakse</a:t>
            </a:r>
            <a:r>
              <a:rPr lang="en-US" sz="4000" b="1" dirty="0">
                <a:solidFill>
                  <a:schemeClr val="accent1">
                    <a:lumMod val="75000"/>
                  </a:schemeClr>
                </a:solidFill>
                <a:latin typeface="Avenir Book" charset="0"/>
                <a:ea typeface="Avenir Book" charset="0"/>
                <a:cs typeface="Avenir Book" charset="0"/>
              </a:rPr>
              <a:t>, </a:t>
            </a:r>
            <a:r>
              <a:rPr lang="lv-LV" sz="4000" b="1" dirty="0">
                <a:solidFill>
                  <a:schemeClr val="accent1">
                    <a:lumMod val="75000"/>
                  </a:schemeClr>
                </a:solidFill>
                <a:latin typeface="Avenir Book" charset="0"/>
                <a:ea typeface="Avenir Book" charset="0"/>
                <a:cs typeface="Avenir Book" charset="0"/>
              </a:rPr>
              <a:t>noraidot</a:t>
            </a:r>
            <a:r>
              <a:rPr lang="en-US" sz="4000" b="1" dirty="0">
                <a:solidFill>
                  <a:schemeClr val="accent1">
                    <a:lumMod val="75000"/>
                  </a:schemeClr>
                </a:solidFill>
                <a:latin typeface="Avenir Book" charset="0"/>
                <a:ea typeface="Avenir Book" charset="0"/>
                <a:cs typeface="Avenir Book" charset="0"/>
              </a:rPr>
              <a:t> </a:t>
            </a:r>
            <a:r>
              <a:rPr lang="lv-LV" sz="4000" b="1" dirty="0">
                <a:solidFill>
                  <a:schemeClr val="accent1">
                    <a:lumMod val="75000"/>
                  </a:schemeClr>
                </a:solidFill>
                <a:latin typeface="Avenir Book" charset="0"/>
                <a:ea typeface="Avenir Book" charset="0"/>
                <a:cs typeface="Avenir Book" charset="0"/>
              </a:rPr>
              <a:t>maksātnespējas</a:t>
            </a:r>
            <a:r>
              <a:rPr lang="en-US" sz="4000" b="1" dirty="0">
                <a:solidFill>
                  <a:schemeClr val="accent1">
                    <a:lumMod val="75000"/>
                  </a:schemeClr>
                </a:solidFill>
                <a:latin typeface="Avenir Book" charset="0"/>
                <a:ea typeface="Avenir Book" charset="0"/>
                <a:cs typeface="Avenir Book" charset="0"/>
              </a:rPr>
              <a:t> </a:t>
            </a:r>
            <a:r>
              <a:rPr lang="lv-LV" sz="4000" b="1" dirty="0">
                <a:solidFill>
                  <a:schemeClr val="accent1">
                    <a:lumMod val="75000"/>
                  </a:schemeClr>
                </a:solidFill>
                <a:latin typeface="Avenir Book" charset="0"/>
                <a:ea typeface="Avenir Book" charset="0"/>
                <a:cs typeface="Avenir Book" charset="0"/>
              </a:rPr>
              <a:t>procesa</a:t>
            </a:r>
            <a:r>
              <a:rPr lang="en-US" sz="4000" b="1" dirty="0">
                <a:solidFill>
                  <a:schemeClr val="accent1">
                    <a:lumMod val="75000"/>
                  </a:schemeClr>
                </a:solidFill>
                <a:latin typeface="Avenir Book" charset="0"/>
                <a:ea typeface="Avenir Book" charset="0"/>
                <a:cs typeface="Avenir Book" charset="0"/>
              </a:rPr>
              <a:t> </a:t>
            </a:r>
            <a:r>
              <a:rPr lang="lv-LV" sz="4000" b="1" dirty="0">
                <a:solidFill>
                  <a:schemeClr val="accent1">
                    <a:lumMod val="75000"/>
                  </a:schemeClr>
                </a:solidFill>
                <a:latin typeface="Avenir Book" charset="0"/>
                <a:ea typeface="Avenir Book" charset="0"/>
                <a:cs typeface="Avenir Book" charset="0"/>
              </a:rPr>
              <a:t>pieteikumu</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0198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280920" cy="1224136"/>
          </a:xfrm>
        </p:spPr>
        <p:txBody>
          <a:bodyPr/>
          <a:lstStyle/>
          <a:p>
            <a:pPr algn="ctr"/>
            <a:r>
              <a:rPr lang="lv-LV" sz="3000" b="1" dirty="0">
                <a:solidFill>
                  <a:schemeClr val="accent1">
                    <a:lumMod val="75000"/>
                  </a:schemeClr>
                </a:solidFill>
                <a:latin typeface="Avenir Book" charset="0"/>
                <a:ea typeface="Avenir Book" charset="0"/>
                <a:cs typeface="Avenir Book" charset="0"/>
              </a:rPr>
              <a:t>Maksātnespējas procesa pieteikuma noraidīšanas tiesiskais pamats</a:t>
            </a:r>
          </a:p>
        </p:txBody>
      </p:sp>
      <p:sp>
        <p:nvSpPr>
          <p:cNvPr id="3" name="Content Placeholder 2"/>
          <p:cNvSpPr>
            <a:spLocks noGrp="1"/>
          </p:cNvSpPr>
          <p:nvPr>
            <p:ph idx="1"/>
          </p:nvPr>
        </p:nvSpPr>
        <p:spPr>
          <a:xfrm>
            <a:off x="467544" y="1412776"/>
            <a:ext cx="7585248" cy="5112568"/>
          </a:xfrm>
        </p:spPr>
        <p:txBody>
          <a:bodyPr>
            <a:noAutofit/>
          </a:bodyPr>
          <a:lstStyle/>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Pieteicējs pēdējo sešu mēnešu laikā nav bijis Latvijas Republikas nodokļu maksātājs;</a:t>
            </a:r>
          </a:p>
          <a:p>
            <a:pPr marL="571500" indent="-457200">
              <a:buClr>
                <a:schemeClr val="bg2">
                  <a:lumMod val="75000"/>
                  <a:lumOff val="25000"/>
                </a:schemeClr>
              </a:buClr>
              <a:buFont typeface="+mj-lt"/>
              <a:buAutoNum type="arabicPeriod"/>
            </a:pPr>
            <a:endParaRPr lang="lv-LV" sz="600"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Tiesa apšauba parādnieka nespēju nokārtot saistības;</a:t>
            </a:r>
          </a:p>
          <a:p>
            <a:pPr marL="571500" indent="-457200">
              <a:buClr>
                <a:schemeClr val="bg2">
                  <a:lumMod val="75000"/>
                  <a:lumOff val="25000"/>
                </a:schemeClr>
              </a:buClr>
              <a:buFont typeface="+mj-lt"/>
              <a:buAutoNum type="arabicPeriod"/>
            </a:pPr>
            <a:endParaRPr lang="lv-LV" sz="600"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Tiesa apšauba vai nekonstatē neizpildītu saistību esamību;</a:t>
            </a:r>
          </a:p>
          <a:p>
            <a:pPr marL="571500" indent="-457200">
              <a:buClr>
                <a:schemeClr val="bg2">
                  <a:lumMod val="75000"/>
                  <a:lumOff val="25000"/>
                </a:schemeClr>
              </a:buClr>
              <a:buFont typeface="+mj-lt"/>
              <a:buAutoNum type="arabicPeriod"/>
            </a:pPr>
            <a:endParaRPr lang="lv-LV" sz="600"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Tiesa nekonstatē, ka parādniekam ir saistības virs likumā noteiktā “minimālā sliekšņa”;</a:t>
            </a:r>
          </a:p>
          <a:p>
            <a:pPr marL="571500" indent="-457200">
              <a:buClr>
                <a:schemeClr val="bg2">
                  <a:lumMod val="75000"/>
                  <a:lumOff val="25000"/>
                </a:schemeClr>
              </a:buClr>
              <a:buFont typeface="+mj-lt"/>
              <a:buAutoNum type="arabicPeriod"/>
            </a:pPr>
            <a:endParaRPr lang="lv-LV" sz="600"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Tiesa konstatē likumā noteiktos ierobežojumus maksātnespējas procesa uzsākšanai;</a:t>
            </a:r>
          </a:p>
          <a:p>
            <a:pPr marL="571500" indent="-457200">
              <a:buClr>
                <a:schemeClr val="bg2">
                  <a:lumMod val="75000"/>
                  <a:lumOff val="25000"/>
                </a:schemeClr>
              </a:buClr>
              <a:buFont typeface="+mj-lt"/>
              <a:buAutoNum type="arabicPeriod"/>
            </a:pPr>
            <a:endParaRPr lang="lv-LV" sz="600" dirty="0">
              <a:solidFill>
                <a:schemeClr val="bg2">
                  <a:lumMod val="75000"/>
                  <a:lumOff val="25000"/>
                </a:schemeClr>
              </a:solidFill>
              <a:latin typeface="Avenir Book" charset="0"/>
              <a:ea typeface="Avenir Book" charset="0"/>
              <a:cs typeface="Avenir Book" charset="0"/>
            </a:endParaRPr>
          </a:p>
          <a:p>
            <a:pPr marL="571500" indent="-457200">
              <a:buClr>
                <a:schemeClr val="bg2">
                  <a:lumMod val="75000"/>
                  <a:lumOff val="25000"/>
                </a:schemeClr>
              </a:buClr>
              <a:buFont typeface="+mj-lt"/>
              <a:buAutoNum type="arabicPeriod"/>
            </a:pPr>
            <a:r>
              <a:rPr lang="lv-LV" dirty="0">
                <a:solidFill>
                  <a:schemeClr val="bg2">
                    <a:lumMod val="75000"/>
                    <a:lumOff val="25000"/>
                  </a:schemeClr>
                </a:solidFill>
                <a:latin typeface="Avenir Book" charset="0"/>
                <a:ea typeface="Avenir Book" charset="0"/>
                <a:cs typeface="Avenir Book" charset="0"/>
              </a:rPr>
              <a:t>Nav uzsākts/pabeigts individuālā komersanta maksātnespējas process.</a:t>
            </a:r>
          </a:p>
          <a:p>
            <a:endParaRPr lang="lv-LV" sz="2000" dirty="0">
              <a:latin typeface="Century Gothic" charset="0"/>
              <a:ea typeface="Century Gothic" charset="0"/>
              <a:cs typeface="Century Gothic"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7</a:t>
            </a:fld>
            <a:endParaRPr lang="lv-LV" dirty="0"/>
          </a:p>
        </p:txBody>
      </p:sp>
    </p:spTree>
    <p:extLst>
      <p:ext uri="{BB962C8B-B14F-4D97-AF65-F5344CB8AC3E}">
        <p14:creationId xmlns:p14="http://schemas.microsoft.com/office/powerpoint/2010/main" val="528419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562074"/>
          </a:xfrm>
        </p:spPr>
        <p:txBody>
          <a:bodyPr/>
          <a:lstStyle/>
          <a:p>
            <a:pPr algn="ctr"/>
            <a:r>
              <a:rPr lang="lv-LV" sz="3000" b="1" dirty="0">
                <a:solidFill>
                  <a:srgbClr val="0070C0"/>
                </a:solidFill>
                <a:latin typeface="Avenir Book" charset="0"/>
                <a:ea typeface="Avenir Book" charset="0"/>
                <a:cs typeface="Avenir Book" charset="0"/>
              </a:rPr>
              <a:t>Nodokļu maksātāja statuss</a:t>
            </a:r>
          </a:p>
        </p:txBody>
      </p:sp>
      <p:sp>
        <p:nvSpPr>
          <p:cNvPr id="3" name="Content Placeholder 2"/>
          <p:cNvSpPr>
            <a:spLocks noGrp="1"/>
          </p:cNvSpPr>
          <p:nvPr>
            <p:ph idx="1"/>
          </p:nvPr>
        </p:nvSpPr>
        <p:spPr>
          <a:xfrm>
            <a:off x="457200" y="980728"/>
            <a:ext cx="7787208" cy="5760640"/>
          </a:xfrm>
        </p:spPr>
        <p:txBody>
          <a:bodyPr>
            <a:normAutofit/>
          </a:bodyPr>
          <a:lstStyle/>
          <a:p>
            <a:pPr>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Sākotnējā</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periodā</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tiesas</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nodokļu</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maksātāja</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statusu</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nereti</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saistīja</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ar</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faktiskiem</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nodokļu</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maksājumiem</a:t>
            </a:r>
            <a:r>
              <a:rPr lang="en-GB" dirty="0">
                <a:solidFill>
                  <a:schemeClr val="bg2">
                    <a:lumMod val="75000"/>
                    <a:lumOff val="25000"/>
                  </a:schemeClr>
                </a:solidFill>
                <a:latin typeface="Avenir Book" charset="0"/>
                <a:ea typeface="Avenir Book" charset="0"/>
                <a:cs typeface="Avenir Book" charset="0"/>
              </a:rPr>
              <a:t> (C09048114, C17146414);</a:t>
            </a:r>
          </a:p>
          <a:p>
            <a:pPr>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Pieejas</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maiņa</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pēc</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LR AT Senāta 2011.gada 23.novembra lēmuma lietā Nr. SPC – 77/2011, ar kuru tika atzīts, ka </a:t>
            </a:r>
            <a:r>
              <a:rPr lang="lv-LV" dirty="0">
                <a:solidFill>
                  <a:srgbClr val="C00000"/>
                </a:solidFill>
                <a:latin typeface="Avenir Book" charset="0"/>
                <a:ea typeface="Avenir Book" charset="0"/>
                <a:cs typeface="Avenir Book" charset="0"/>
              </a:rPr>
              <a:t>jēdziens “nodokļu maksātājs” nav saistāms ar faktiski veiktiem nodokļu maksājumiem, bet gan ar rezidenta statusu</a:t>
            </a:r>
            <a:r>
              <a:rPr lang="lv-LV" dirty="0">
                <a:solidFill>
                  <a:schemeClr val="bg2">
                    <a:lumMod val="75000"/>
                    <a:lumOff val="25000"/>
                  </a:schemeClr>
                </a:solidFill>
                <a:latin typeface="Avenir Book" charset="0"/>
                <a:ea typeface="Avenir Book" charset="0"/>
                <a:cs typeface="Avenir Book" charset="0"/>
              </a:rPr>
              <a:t>;</a:t>
            </a:r>
          </a:p>
          <a:p>
            <a:pPr>
              <a:buClr>
                <a:schemeClr val="bg2">
                  <a:lumMod val="75000"/>
                  <a:lumOff val="25000"/>
                </a:schemeClr>
              </a:buClr>
              <a:buFont typeface="Wingdings" charset="2"/>
              <a:buChar char="Ø"/>
            </a:pPr>
            <a:r>
              <a:rPr lang="lv-LV" dirty="0">
                <a:solidFill>
                  <a:schemeClr val="bg2">
                    <a:lumMod val="75000"/>
                    <a:lumOff val="25000"/>
                  </a:schemeClr>
                </a:solidFill>
                <a:latin typeface="Avenir Book" charset="0"/>
                <a:ea typeface="Avenir Book" charset="0"/>
                <a:cs typeface="Avenir Book" charset="0"/>
              </a:rPr>
              <a:t>jaunā nostāja</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Rīgas</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apgabaltiesas</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Civillietu</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tiesu</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kolēģijas</a:t>
            </a:r>
            <a:r>
              <a:rPr lang="en-GB" dirty="0">
                <a:solidFill>
                  <a:schemeClr val="bg2">
                    <a:lumMod val="75000"/>
                    <a:lumOff val="25000"/>
                  </a:schemeClr>
                </a:solidFill>
                <a:latin typeface="Avenir Book" charset="0"/>
                <a:ea typeface="Avenir Book" charset="0"/>
                <a:cs typeface="Avenir Book" charset="0"/>
              </a:rPr>
              <a:t> 2015.gada 12.novembra </a:t>
            </a:r>
            <a:r>
              <a:rPr lang="lv-LV" dirty="0">
                <a:solidFill>
                  <a:schemeClr val="bg2">
                    <a:lumMod val="75000"/>
                    <a:lumOff val="25000"/>
                  </a:schemeClr>
                </a:solidFill>
                <a:latin typeface="Avenir Book" charset="0"/>
                <a:ea typeface="Avenir Book" charset="0"/>
                <a:cs typeface="Avenir Book" charset="0"/>
              </a:rPr>
              <a:t>nolēmums</a:t>
            </a:r>
            <a:r>
              <a:rPr lang="en-GB" dirty="0">
                <a:solidFill>
                  <a:schemeClr val="bg2">
                    <a:lumMod val="75000"/>
                    <a:lumOff val="25000"/>
                  </a:schemeClr>
                </a:solidFill>
                <a:latin typeface="Avenir Book" charset="0"/>
                <a:ea typeface="Avenir Book" charset="0"/>
                <a:cs typeface="Avenir Book" charset="0"/>
              </a:rPr>
              <a:t> </a:t>
            </a:r>
            <a:r>
              <a:rPr lang="lv-LV" dirty="0">
                <a:solidFill>
                  <a:schemeClr val="bg2">
                    <a:lumMod val="75000"/>
                    <a:lumOff val="25000"/>
                  </a:schemeClr>
                </a:solidFill>
                <a:latin typeface="Avenir Book" charset="0"/>
                <a:ea typeface="Avenir Book" charset="0"/>
                <a:cs typeface="Avenir Book" charset="0"/>
              </a:rPr>
              <a:t>lietā</a:t>
            </a:r>
            <a:r>
              <a:rPr lang="en-GB" dirty="0">
                <a:solidFill>
                  <a:schemeClr val="bg2">
                    <a:lumMod val="75000"/>
                    <a:lumOff val="25000"/>
                  </a:schemeClr>
                </a:solidFill>
                <a:latin typeface="Avenir Book" charset="0"/>
                <a:ea typeface="Avenir Book" charset="0"/>
                <a:cs typeface="Avenir Book" charset="0"/>
              </a:rPr>
              <a:t> Nr. C17123515</a:t>
            </a:r>
            <a:r>
              <a:rPr lang="lv-LV" dirty="0">
                <a:solidFill>
                  <a:schemeClr val="bg2">
                    <a:lumMod val="75000"/>
                    <a:lumOff val="25000"/>
                  </a:schemeClr>
                </a:solidFill>
                <a:latin typeface="Avenir Book" charset="0"/>
                <a:ea typeface="Avenir Book" charset="0"/>
                <a:cs typeface="Avenir Book" charset="0"/>
              </a:rPr>
              <a:t>:</a:t>
            </a:r>
          </a:p>
          <a:p>
            <a:pPr marL="114300" indent="0">
              <a:buClr>
                <a:schemeClr val="bg2">
                  <a:lumMod val="75000"/>
                  <a:lumOff val="25000"/>
                </a:schemeClr>
              </a:buClr>
              <a:buNone/>
            </a:pPr>
            <a:r>
              <a:rPr lang="lv-LV" sz="1800" i="1" dirty="0">
                <a:solidFill>
                  <a:schemeClr val="bg2">
                    <a:lumMod val="75000"/>
                    <a:lumOff val="25000"/>
                  </a:schemeClr>
                </a:solidFill>
                <a:latin typeface="Avenir Book" charset="0"/>
                <a:ea typeface="Avenir Book" charset="0"/>
                <a:cs typeface="Avenir Book" charset="0"/>
              </a:rPr>
              <a:t>«… interpretējot sistēmiski Maksātnespējas likuma 127.panta pirmās daļas kritērijus ar likuma “Par nodokļiem un nodevām” 14.panta otrās daļas 1.un 2.punktu, konstatē, ka “</a:t>
            </a:r>
            <a:r>
              <a:rPr lang="lv-LV" sz="1800" b="1" i="1" u="sng" dirty="0">
                <a:solidFill>
                  <a:schemeClr val="bg2">
                    <a:lumMod val="75000"/>
                    <a:lumOff val="25000"/>
                  </a:schemeClr>
                </a:solidFill>
                <a:latin typeface="Avenir Book" charset="0"/>
                <a:ea typeface="Avenir Book" charset="0"/>
                <a:cs typeface="Avenir Book" charset="0"/>
              </a:rPr>
              <a:t>lai atzītu personu par maksātnespējas procesa subjektu, pietiek konstatēt, ka personai ir rezidenta statuss</a:t>
            </a:r>
            <a:r>
              <a:rPr lang="lv-LV" sz="1800" i="1" dirty="0">
                <a:solidFill>
                  <a:schemeClr val="bg2">
                    <a:lumMod val="75000"/>
                    <a:lumOff val="25000"/>
                  </a:schemeClr>
                </a:solidFill>
                <a:latin typeface="Avenir Book" charset="0"/>
                <a:ea typeface="Avenir Book" charset="0"/>
                <a:cs typeface="Avenir Book" charset="0"/>
              </a:rPr>
              <a:t> atbilstoši likuma „Par nodokļiem un nodevām” 14.panta otrās daļas 1.punktam”.</a:t>
            </a:r>
          </a:p>
          <a:p>
            <a:pPr marL="114300" indent="0">
              <a:buNone/>
            </a:pPr>
            <a:endParaRPr lang="lv-LV" dirty="0"/>
          </a:p>
        </p:txBody>
      </p:sp>
      <p:sp>
        <p:nvSpPr>
          <p:cNvPr id="4" name="Slide Number Placeholder 3"/>
          <p:cNvSpPr>
            <a:spLocks noGrp="1"/>
          </p:cNvSpPr>
          <p:nvPr>
            <p:ph type="sldNum" sz="quarter" idx="12"/>
          </p:nvPr>
        </p:nvSpPr>
        <p:spPr/>
        <p:txBody>
          <a:bodyPr/>
          <a:lstStyle/>
          <a:p>
            <a:fld id="{2C1D690A-425C-4876-A1A0-CE569C29AB97}" type="slidenum">
              <a:rPr lang="lv-LV" smtClean="0"/>
              <a:t>8</a:t>
            </a:fld>
            <a:endParaRPr lang="lv-LV" dirty="0"/>
          </a:p>
        </p:txBody>
      </p:sp>
    </p:spTree>
    <p:extLst>
      <p:ext uri="{BB962C8B-B14F-4D97-AF65-F5344CB8AC3E}">
        <p14:creationId xmlns:p14="http://schemas.microsoft.com/office/powerpoint/2010/main" val="1805526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v-LV" sz="3000" b="1" dirty="0">
                <a:solidFill>
                  <a:schemeClr val="accent1">
                    <a:lumMod val="75000"/>
                  </a:schemeClr>
                </a:solidFill>
                <a:latin typeface="Avenir Book" charset="0"/>
                <a:ea typeface="Avenir Book" charset="0"/>
                <a:cs typeface="Avenir Book" charset="0"/>
              </a:rPr>
              <a:t>Tiesa apšauba parādnieka nespēju nokārtot saistības</a:t>
            </a:r>
            <a:endParaRPr lang="en-US" sz="3000" b="1" dirty="0">
              <a:solidFill>
                <a:schemeClr val="accent1">
                  <a:lumMod val="75000"/>
                </a:schemeClr>
              </a:solidFill>
            </a:endParaRPr>
          </a:p>
        </p:txBody>
      </p:sp>
      <p:sp>
        <p:nvSpPr>
          <p:cNvPr id="3" name="Content Placeholder 2"/>
          <p:cNvSpPr>
            <a:spLocks noGrp="1"/>
          </p:cNvSpPr>
          <p:nvPr>
            <p:ph idx="1"/>
          </p:nvPr>
        </p:nvSpPr>
        <p:spPr>
          <a:xfrm>
            <a:off x="457200" y="1417638"/>
            <a:ext cx="8003232" cy="5107706"/>
          </a:xfrm>
        </p:spPr>
        <p:txBody>
          <a:bodyPr>
            <a:normAutofit fontScale="85000" lnSpcReduction="10000"/>
          </a:bodyPr>
          <a:lstStyle/>
          <a:p>
            <a:pPr marL="457200" marR="0" lvl="0" indent="-457200" defTabSz="914400" eaLnBrk="1" fontAlgn="auto" latinLnBrk="0" hangingPunct="1">
              <a:lnSpc>
                <a:spcPct val="100000"/>
              </a:lnSpc>
              <a:spcBef>
                <a:spcPts val="0"/>
              </a:spcBef>
              <a:spcAft>
                <a:spcPts val="0"/>
              </a:spcAft>
              <a:buClrTx/>
              <a:buSzTx/>
              <a:buFont typeface="+mj-lt"/>
              <a:buAutoNum type="arabicPeriod"/>
              <a:tabLst/>
              <a:defRPr/>
            </a:pPr>
            <a:r>
              <a:rPr lang="lv-LV" b="1" dirty="0">
                <a:solidFill>
                  <a:schemeClr val="bg2">
                    <a:lumMod val="75000"/>
                    <a:lumOff val="25000"/>
                  </a:schemeClr>
                </a:solidFill>
                <a:latin typeface="Avenir Book" charset="0"/>
                <a:ea typeface="Avenir Book" charset="0"/>
                <a:cs typeface="Avenir Book" charset="0"/>
              </a:rPr>
              <a:t>Sākotnējā</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periodā</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tiesas</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ļoti</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rūpīgi</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vērtēja</a:t>
            </a:r>
            <a:r>
              <a:rPr lang="en-US" b="1" dirty="0">
                <a:solidFill>
                  <a:schemeClr val="bg2">
                    <a:lumMod val="75000"/>
                    <a:lumOff val="25000"/>
                  </a:schemeClr>
                </a:solidFill>
                <a:latin typeface="Avenir Book" charset="0"/>
                <a:ea typeface="Avenir Book" charset="0"/>
                <a:cs typeface="Avenir Book" charset="0"/>
              </a:rPr>
              <a:t> to, </a:t>
            </a:r>
            <a:r>
              <a:rPr lang="lv-LV" b="1" dirty="0">
                <a:solidFill>
                  <a:schemeClr val="bg2">
                    <a:lumMod val="75000"/>
                    <a:lumOff val="25000"/>
                  </a:schemeClr>
                </a:solidFill>
                <a:latin typeface="Avenir Book" charset="0"/>
                <a:ea typeface="Avenir Book" charset="0"/>
                <a:cs typeface="Avenir Book" charset="0"/>
              </a:rPr>
              <a:t>vai</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parādniekam</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objektīvi</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pastāv</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nespēja</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segt</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saistības</a:t>
            </a:r>
            <a:r>
              <a:rPr lang="en-US" b="1" dirty="0">
                <a:solidFill>
                  <a:schemeClr val="bg2">
                    <a:lumMod val="75000"/>
                    <a:lumOff val="25000"/>
                  </a:schemeClr>
                </a:solidFill>
                <a:latin typeface="Avenir Book" charset="0"/>
                <a:ea typeface="Avenir Book" charset="0"/>
                <a:cs typeface="Avenir Book" charset="0"/>
              </a:rPr>
              <a:t>:</a:t>
            </a:r>
          </a:p>
          <a:p>
            <a:pPr marL="766763" marR="0" lvl="0" indent="-276225" defTabSz="914400" eaLnBrk="1" fontAlgn="auto" latinLnBrk="0" hangingPunct="1">
              <a:lnSpc>
                <a:spcPct val="100000"/>
              </a:lnSpc>
              <a:spcBef>
                <a:spcPts val="0"/>
              </a:spcBef>
              <a:spcAft>
                <a:spcPts val="0"/>
              </a:spcAft>
              <a:buClrTx/>
              <a:buSzTx/>
              <a:buFont typeface="Wingdings" charset="2"/>
              <a:buChar char="Ø"/>
              <a:defRPr/>
            </a:pPr>
            <a:r>
              <a:rPr lang="lv-LV" sz="2100" dirty="0">
                <a:solidFill>
                  <a:schemeClr val="bg2">
                    <a:lumMod val="75000"/>
                    <a:lumOff val="25000"/>
                  </a:schemeClr>
                </a:solidFill>
                <a:latin typeface="Avenir Book" charset="0"/>
                <a:ea typeface="Avenir Book" charset="0"/>
                <a:cs typeface="Avenir Book" charset="0"/>
              </a:rPr>
              <a:t>parādnieks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neiesniedz</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pierādījumus</a:t>
            </a:r>
            <a:r>
              <a:rPr lang="en-US" sz="2100" dirty="0">
                <a:solidFill>
                  <a:schemeClr val="bg2">
                    <a:lumMod val="75000"/>
                    <a:lumOff val="25000"/>
                  </a:schemeClr>
                </a:solidFill>
                <a:latin typeface="Avenir Book" charset="0"/>
                <a:ea typeface="Avenir Book" charset="0"/>
                <a:cs typeface="Avenir Book" charset="0"/>
              </a:rPr>
              <a:t> par </a:t>
            </a:r>
            <a:r>
              <a:rPr lang="lv-LV" sz="2100" dirty="0">
                <a:solidFill>
                  <a:schemeClr val="bg2">
                    <a:lumMod val="75000"/>
                    <a:lumOff val="25000"/>
                  </a:schemeClr>
                </a:solidFill>
                <a:latin typeface="Avenir Book" charset="0"/>
                <a:ea typeface="Avenir Book" charset="0"/>
                <a:cs typeface="Avenir Book" charset="0"/>
              </a:rPr>
              <a:t>nespēju</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nokārtot</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parādsaistības</a:t>
            </a:r>
            <a:r>
              <a:rPr lang="en-US" sz="2100" dirty="0">
                <a:solidFill>
                  <a:schemeClr val="bg2">
                    <a:lumMod val="75000"/>
                    <a:lumOff val="25000"/>
                  </a:schemeClr>
                </a:solidFill>
                <a:latin typeface="Avenir Book" charset="0"/>
                <a:ea typeface="Avenir Book" charset="0"/>
                <a:cs typeface="Avenir Book" charset="0"/>
              </a:rPr>
              <a:t> (C17163614, C29775314, C17076815, C28368914);</a:t>
            </a:r>
          </a:p>
          <a:p>
            <a:pPr marL="766763" marR="0" lvl="0" indent="-276225" defTabSz="914400" eaLnBrk="1" fontAlgn="auto" latinLnBrk="0" hangingPunct="1">
              <a:lnSpc>
                <a:spcPct val="100000"/>
              </a:lnSpc>
              <a:spcBef>
                <a:spcPts val="0"/>
              </a:spcBef>
              <a:spcAft>
                <a:spcPts val="0"/>
              </a:spcAft>
              <a:buClrTx/>
              <a:buSzTx/>
              <a:buFont typeface="Wingdings" charset="2"/>
              <a:buChar char="Ø"/>
              <a:defRPr/>
            </a:pPr>
            <a:r>
              <a:rPr lang="lv-LV" sz="2100" dirty="0">
                <a:solidFill>
                  <a:schemeClr val="bg2">
                    <a:lumMod val="75000"/>
                    <a:lumOff val="25000"/>
                  </a:schemeClr>
                </a:solidFill>
                <a:latin typeface="Avenir Book" charset="0"/>
                <a:ea typeface="Avenir Book" charset="0"/>
                <a:cs typeface="Avenir Book" charset="0"/>
              </a:rPr>
              <a:t>parādnieks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nevis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nespēj</a:t>
            </a:r>
            <a:r>
              <a:rPr lang="en-US" sz="2100" dirty="0">
                <a:solidFill>
                  <a:schemeClr val="bg2">
                    <a:lumMod val="75000"/>
                    <a:lumOff val="25000"/>
                  </a:schemeClr>
                </a:solidFill>
                <a:latin typeface="Avenir Book" charset="0"/>
                <a:ea typeface="Avenir Book" charset="0"/>
                <a:cs typeface="Avenir Book" charset="0"/>
              </a:rPr>
              <a:t>, bet </a:t>
            </a:r>
            <a:r>
              <a:rPr lang="lv-LV" sz="2100" dirty="0">
                <a:solidFill>
                  <a:schemeClr val="bg2">
                    <a:lumMod val="75000"/>
                    <a:lumOff val="25000"/>
                  </a:schemeClr>
                </a:solidFill>
                <a:latin typeface="Avenir Book" charset="0"/>
                <a:ea typeface="Avenir Book" charset="0"/>
                <a:cs typeface="Avenir Book" charset="0"/>
              </a:rPr>
              <a:t>nevēlas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pildīt</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saistības</a:t>
            </a:r>
            <a:r>
              <a:rPr lang="en-US" sz="2100" dirty="0">
                <a:solidFill>
                  <a:schemeClr val="bg2">
                    <a:lumMod val="75000"/>
                    <a:lumOff val="25000"/>
                  </a:schemeClr>
                </a:solidFill>
                <a:latin typeface="Avenir Book" charset="0"/>
                <a:ea typeface="Avenir Book" charset="0"/>
                <a:cs typeface="Avenir Book" charset="0"/>
              </a:rPr>
              <a:t> (C17168314, C17163614),</a:t>
            </a:r>
          </a:p>
          <a:p>
            <a:pPr marL="766763" marR="0" lvl="0" indent="-276225" defTabSz="914400" eaLnBrk="1" fontAlgn="auto" latinLnBrk="0" hangingPunct="1">
              <a:lnSpc>
                <a:spcPct val="100000"/>
              </a:lnSpc>
              <a:spcBef>
                <a:spcPts val="0"/>
              </a:spcBef>
              <a:spcAft>
                <a:spcPts val="0"/>
              </a:spcAft>
              <a:buClrTx/>
              <a:buSzTx/>
              <a:buFont typeface="Wingdings" charset="2"/>
              <a:buChar char="Ø"/>
              <a:defRPr/>
            </a:pPr>
            <a:r>
              <a:rPr lang="lv-LV" sz="2100" dirty="0">
                <a:solidFill>
                  <a:schemeClr val="bg2">
                    <a:lumMod val="75000"/>
                    <a:lumOff val="25000"/>
                  </a:schemeClr>
                </a:solidFill>
                <a:latin typeface="Avenir Book" charset="0"/>
                <a:ea typeface="Avenir Book" charset="0"/>
                <a:cs typeface="Avenir Book" charset="0"/>
              </a:rPr>
              <a:t>parādnieks</a:t>
            </a:r>
            <a:r>
              <a:rPr lang="en-US" sz="2100" dirty="0">
                <a:solidFill>
                  <a:schemeClr val="bg2">
                    <a:lumMod val="75000"/>
                    <a:lumOff val="25000"/>
                  </a:schemeClr>
                </a:solidFill>
                <a:latin typeface="Avenir Book" charset="0"/>
                <a:ea typeface="Avenir Book" charset="0"/>
                <a:cs typeface="Avenir Book" charset="0"/>
              </a:rPr>
              <a:t> pats </a:t>
            </a:r>
            <a:r>
              <a:rPr lang="lv-LV" sz="2100" dirty="0">
                <a:solidFill>
                  <a:schemeClr val="bg2">
                    <a:lumMod val="75000"/>
                    <a:lumOff val="25000"/>
                  </a:schemeClr>
                </a:solidFill>
                <a:latin typeface="Avenir Book" charset="0"/>
                <a:ea typeface="Avenir Book" charset="0"/>
                <a:cs typeface="Avenir Book" charset="0"/>
              </a:rPr>
              <a:t>apzināti</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pasliktinājis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savu</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finansiālo</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stāvokli</a:t>
            </a:r>
            <a:r>
              <a:rPr lang="en-US" sz="2100" dirty="0">
                <a:solidFill>
                  <a:schemeClr val="bg2">
                    <a:lumMod val="75000"/>
                    <a:lumOff val="25000"/>
                  </a:schemeClr>
                </a:solidFill>
                <a:latin typeface="Avenir Book" charset="0"/>
                <a:ea typeface="Avenir Book" charset="0"/>
                <a:cs typeface="Avenir Book" charset="0"/>
              </a:rPr>
              <a:t> un </a:t>
            </a:r>
            <a:r>
              <a:rPr lang="lv-LV" sz="2100" dirty="0">
                <a:solidFill>
                  <a:schemeClr val="bg2">
                    <a:lumMod val="75000"/>
                    <a:lumOff val="25000"/>
                  </a:schemeClr>
                </a:solidFill>
                <a:latin typeface="Avenir Book" charset="0"/>
                <a:ea typeface="Avenir Book" charset="0"/>
                <a:cs typeface="Avenir Book" charset="0"/>
              </a:rPr>
              <a:t>radījis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sev</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finansiālas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grūtības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uzņemoties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jaunas</a:t>
            </a:r>
            <a:r>
              <a:rPr lang="en-US" sz="2100" dirty="0">
                <a:solidFill>
                  <a:schemeClr val="bg2">
                    <a:lumMod val="75000"/>
                    <a:lumOff val="25000"/>
                  </a:schemeClr>
                </a:solidFill>
                <a:latin typeface="Avenir Book" charset="0"/>
                <a:ea typeface="Avenir Book" charset="0"/>
                <a:cs typeface="Avenir Book" charset="0"/>
              </a:rPr>
              <a:t> </a:t>
            </a:r>
            <a:r>
              <a:rPr lang="lv-LV" sz="2100" dirty="0">
                <a:solidFill>
                  <a:schemeClr val="bg2">
                    <a:lumMod val="75000"/>
                    <a:lumOff val="25000"/>
                  </a:schemeClr>
                </a:solidFill>
                <a:latin typeface="Avenir Book" charset="0"/>
                <a:ea typeface="Avenir Book" charset="0"/>
                <a:cs typeface="Avenir Book" charset="0"/>
              </a:rPr>
              <a:t>saistības</a:t>
            </a:r>
            <a:r>
              <a:rPr lang="en-US" sz="2100" dirty="0">
                <a:solidFill>
                  <a:schemeClr val="bg2">
                    <a:lumMod val="75000"/>
                    <a:lumOff val="25000"/>
                  </a:schemeClr>
                </a:solidFill>
                <a:latin typeface="Avenir Book" charset="0"/>
                <a:ea typeface="Avenir Book" charset="0"/>
                <a:cs typeface="Avenir Book" charset="0"/>
              </a:rPr>
              <a:t> (C17163614);</a:t>
            </a:r>
          </a:p>
          <a:p>
            <a:pPr marL="490538" marR="0" lvl="0" indent="0" defTabSz="914400" eaLnBrk="1" fontAlgn="auto" latinLnBrk="0" hangingPunct="1">
              <a:lnSpc>
                <a:spcPct val="100000"/>
              </a:lnSpc>
              <a:spcBef>
                <a:spcPts val="0"/>
              </a:spcBef>
              <a:spcAft>
                <a:spcPts val="0"/>
              </a:spcAft>
              <a:buClrTx/>
              <a:buSzTx/>
              <a:buNone/>
              <a:defRPr/>
            </a:pPr>
            <a:endParaRPr lang="en-US" sz="1400" dirty="0">
              <a:solidFill>
                <a:schemeClr val="bg2">
                  <a:lumMod val="75000"/>
                  <a:lumOff val="25000"/>
                </a:schemeClr>
              </a:solidFill>
              <a:latin typeface="Avenir Book" charset="0"/>
              <a:ea typeface="Avenir Book" charset="0"/>
              <a:cs typeface="Avenir Book" charset="0"/>
            </a:endParaRPr>
          </a:p>
          <a:p>
            <a:pPr marL="358775" marR="0" lvl="0" indent="-311150" defTabSz="914400" eaLnBrk="1" fontAlgn="auto" latinLnBrk="0" hangingPunct="1">
              <a:lnSpc>
                <a:spcPct val="100000"/>
              </a:lnSpc>
              <a:spcBef>
                <a:spcPts val="0"/>
              </a:spcBef>
              <a:spcAft>
                <a:spcPts val="0"/>
              </a:spcAft>
              <a:buClrTx/>
              <a:buSzTx/>
              <a:buNone/>
              <a:defRPr/>
            </a:pPr>
            <a:r>
              <a:rPr lang="en-US" b="1" dirty="0">
                <a:solidFill>
                  <a:schemeClr val="bg2">
                    <a:lumMod val="75000"/>
                    <a:lumOff val="25000"/>
                  </a:schemeClr>
                </a:solidFill>
                <a:latin typeface="Avenir Book" charset="0"/>
                <a:ea typeface="Avenir Book" charset="0"/>
                <a:cs typeface="Avenir Book" charset="0"/>
              </a:rPr>
              <a:t>2. </a:t>
            </a:r>
            <a:r>
              <a:rPr lang="lv-LV" b="1" dirty="0">
                <a:solidFill>
                  <a:schemeClr val="bg2">
                    <a:lumMod val="75000"/>
                    <a:lumOff val="25000"/>
                  </a:schemeClr>
                </a:solidFill>
                <a:latin typeface="Avenir Book" charset="0"/>
                <a:ea typeface="Avenir Book" charset="0"/>
                <a:cs typeface="Avenir Book" charset="0"/>
              </a:rPr>
              <a:t>Arī</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Augstākā</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tiesa</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sākotnēji</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šādai</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nostājai</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piekrita</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taču</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vēlāk</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viedokli</a:t>
            </a:r>
            <a:r>
              <a:rPr lang="en-US" b="1" dirty="0">
                <a:solidFill>
                  <a:schemeClr val="bg2">
                    <a:lumMod val="75000"/>
                    <a:lumOff val="25000"/>
                  </a:schemeClr>
                </a:solidFill>
                <a:latin typeface="Avenir Book" charset="0"/>
                <a:ea typeface="Avenir Book" charset="0"/>
                <a:cs typeface="Avenir Book" charset="0"/>
              </a:rPr>
              <a:t> </a:t>
            </a:r>
            <a:r>
              <a:rPr lang="lv-LV" b="1" dirty="0">
                <a:solidFill>
                  <a:schemeClr val="bg2">
                    <a:lumMod val="75000"/>
                    <a:lumOff val="25000"/>
                  </a:schemeClr>
                </a:solidFill>
                <a:latin typeface="Avenir Book" charset="0"/>
                <a:ea typeface="Avenir Book" charset="0"/>
                <a:cs typeface="Avenir Book" charset="0"/>
              </a:rPr>
              <a:t>mainīja</a:t>
            </a:r>
            <a:r>
              <a:rPr lang="en-US" b="1" dirty="0">
                <a:solidFill>
                  <a:schemeClr val="bg2">
                    <a:lumMod val="75000"/>
                    <a:lumOff val="25000"/>
                  </a:schemeClr>
                </a:solidFill>
                <a:latin typeface="Avenir Book" charset="0"/>
                <a:ea typeface="Avenir Book" charset="0"/>
                <a:cs typeface="Avenir Book" charset="0"/>
              </a:rPr>
              <a:t>:</a:t>
            </a:r>
          </a:p>
          <a:p>
            <a:pPr marL="766763" lvl="0" indent="-312738">
              <a:spcBef>
                <a:spcPts val="0"/>
              </a:spcBef>
              <a:buClrTx/>
              <a:buFont typeface="Wingdings" charset="2"/>
              <a:buChar char="Ø"/>
            </a:pPr>
            <a:r>
              <a:rPr lang="lv-LV" sz="2100" dirty="0">
                <a:solidFill>
                  <a:schemeClr val="bg2">
                    <a:lumMod val="75000"/>
                    <a:lumOff val="25000"/>
                  </a:schemeClr>
                </a:solidFill>
                <a:latin typeface="Avenir Book" charset="0"/>
                <a:ea typeface="Avenir Book" charset="0"/>
                <a:cs typeface="Avenir Book" charset="0"/>
              </a:rPr>
              <a:t>LR AT Senāts 2012.gada 3.septembra spriedumā lietā Nr. SPC –  37/2012 atzina, ka </a:t>
            </a:r>
            <a:r>
              <a:rPr lang="lv-LV" sz="2100" dirty="0">
                <a:solidFill>
                  <a:srgbClr val="C00000"/>
                </a:solidFill>
                <a:latin typeface="Avenir Book" charset="0"/>
                <a:ea typeface="Avenir Book" charset="0"/>
                <a:cs typeface="Avenir Book" charset="0"/>
              </a:rPr>
              <a:t>tiesai ir pienākums pārbaudīt maksātnespējas procesa pazīmes esamību</a:t>
            </a:r>
            <a:r>
              <a:rPr lang="lv-LV" sz="2100" dirty="0">
                <a:solidFill>
                  <a:schemeClr val="bg2">
                    <a:lumMod val="75000"/>
                    <a:lumOff val="25000"/>
                  </a:schemeClr>
                </a:solidFill>
                <a:latin typeface="Avenir Book" charset="0"/>
                <a:ea typeface="Avenir Book" charset="0"/>
                <a:cs typeface="Avenir Book" charset="0"/>
              </a:rPr>
              <a:t>, tai skaitā pieteicēja nespēju nokārtot parādsaistības;</a:t>
            </a:r>
            <a:r>
              <a:rPr lang="lv-LV" sz="1800" dirty="0"/>
              <a:t> </a:t>
            </a:r>
            <a:endParaRPr lang="lv-LV" sz="1800" dirty="0" smtClean="0"/>
          </a:p>
          <a:p>
            <a:pPr marL="766763" lvl="0" indent="-312738">
              <a:spcBef>
                <a:spcPts val="0"/>
              </a:spcBef>
              <a:buClrTx/>
              <a:buFont typeface="Wingdings" charset="2"/>
              <a:buChar char="Ø"/>
            </a:pPr>
            <a:r>
              <a:rPr lang="lv-LV" sz="2100" dirty="0" smtClean="0">
                <a:solidFill>
                  <a:schemeClr val="bg2">
                    <a:lumMod val="75000"/>
                    <a:lumOff val="25000"/>
                  </a:schemeClr>
                </a:solidFill>
                <a:latin typeface="Avenir Book" charset="0"/>
                <a:ea typeface="Avenir Book" charset="0"/>
                <a:cs typeface="Avenir Book" charset="0"/>
              </a:rPr>
              <a:t>LR </a:t>
            </a:r>
            <a:r>
              <a:rPr lang="lv-LV" sz="2100" dirty="0">
                <a:solidFill>
                  <a:schemeClr val="bg2">
                    <a:lumMod val="75000"/>
                    <a:lumOff val="25000"/>
                  </a:schemeClr>
                </a:solidFill>
                <a:latin typeface="Avenir Book" charset="0"/>
                <a:ea typeface="Avenir Book" charset="0"/>
                <a:cs typeface="Avenir Book" charset="0"/>
              </a:rPr>
              <a:t>AT Senāta 2013.gada 4.decembra spriedumā lietā SPC-49/2013 atzīts pretējais, norādot, ka </a:t>
            </a:r>
            <a:r>
              <a:rPr lang="lv-LV" sz="2100" b="1" dirty="0">
                <a:solidFill>
                  <a:srgbClr val="C00000"/>
                </a:solidFill>
                <a:latin typeface="Avenir Book" charset="0"/>
                <a:ea typeface="Avenir Book" charset="0"/>
                <a:cs typeface="Avenir Book" charset="0"/>
              </a:rPr>
              <a:t>tiesai jāaprobežojas ar formālu Maksātnespējas likuma 129.panta pirmajā daļā noteikto maksātnespējas pazīmju konstatējumu, nevērtējot parādsaistību rašanās </a:t>
            </a:r>
            <a:r>
              <a:rPr lang="lv-LV" sz="2100" b="1" dirty="0" smtClean="0">
                <a:solidFill>
                  <a:srgbClr val="C00000"/>
                </a:solidFill>
                <a:latin typeface="Avenir Book" charset="0"/>
                <a:ea typeface="Avenir Book" charset="0"/>
                <a:cs typeface="Avenir Book" charset="0"/>
              </a:rPr>
              <a:t>iemeslus.</a:t>
            </a:r>
            <a:endParaRPr lang="en-US" sz="2100" b="1" dirty="0">
              <a:solidFill>
                <a:srgbClr val="C00000"/>
              </a:solidFill>
              <a:latin typeface="Avenir Book" charset="0"/>
              <a:ea typeface="Avenir Book" charset="0"/>
              <a:cs typeface="Avenir Book" charset="0"/>
            </a:endParaRPr>
          </a:p>
        </p:txBody>
      </p:sp>
      <p:sp>
        <p:nvSpPr>
          <p:cNvPr id="4" name="Slide Number Placeholder 3"/>
          <p:cNvSpPr>
            <a:spLocks noGrp="1"/>
          </p:cNvSpPr>
          <p:nvPr>
            <p:ph type="sldNum" sz="quarter" idx="12"/>
          </p:nvPr>
        </p:nvSpPr>
        <p:spPr/>
        <p:txBody>
          <a:bodyPr/>
          <a:lstStyle/>
          <a:p>
            <a:fld id="{2C1D690A-425C-4876-A1A0-CE569C29AB97}" type="slidenum">
              <a:rPr lang="lv-LV" smtClean="0"/>
              <a:t>9</a:t>
            </a:fld>
            <a:endParaRPr lang="lv-LV" dirty="0"/>
          </a:p>
        </p:txBody>
      </p:sp>
    </p:spTree>
    <p:extLst>
      <p:ext uri="{BB962C8B-B14F-4D97-AF65-F5344CB8AC3E}">
        <p14:creationId xmlns:p14="http://schemas.microsoft.com/office/powerpoint/2010/main" val="21469248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18">
      <a:dk1>
        <a:sysClr val="windowText" lastClr="000000"/>
      </a:dk1>
      <a:lt1>
        <a:sysClr val="window" lastClr="FFFFFF"/>
      </a:lt1>
      <a:dk2>
        <a:srgbClr val="F2F2F2"/>
      </a:dk2>
      <a:lt2>
        <a:srgbClr val="000000"/>
      </a:lt2>
      <a:accent1>
        <a:srgbClr val="518CD3"/>
      </a:accent1>
      <a:accent2>
        <a:srgbClr val="C0504D"/>
      </a:accent2>
      <a:accent3>
        <a:srgbClr val="9BBB59"/>
      </a:accent3>
      <a:accent4>
        <a:srgbClr val="8064A2"/>
      </a:accent4>
      <a:accent5>
        <a:srgbClr val="000000"/>
      </a:accent5>
      <a:accent6>
        <a:srgbClr val="F79646"/>
      </a:accent6>
      <a:hlink>
        <a:srgbClr val="000000"/>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Adjacency</Template>
  <TotalTime>72757</TotalTime>
  <Words>3635</Words>
  <Application>Microsoft Macintosh PowerPoint</Application>
  <PresentationFormat>On-screen Show (4:3)</PresentationFormat>
  <Paragraphs>357</Paragraphs>
  <Slides>46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Avenir Book</vt:lpstr>
      <vt:lpstr>Calibri</vt:lpstr>
      <vt:lpstr>Cambria</vt:lpstr>
      <vt:lpstr>Century Gothic</vt:lpstr>
      <vt:lpstr>Courier New</vt:lpstr>
      <vt:lpstr>Times New Roman</vt:lpstr>
      <vt:lpstr>Wingdings</vt:lpstr>
      <vt:lpstr>Arial</vt:lpstr>
      <vt:lpstr>Adjacency</vt:lpstr>
      <vt:lpstr>   Pētījuma "Fiziskās personas maksātnespējas procesa piemērošanas nosacījumi un tā efektivitāte” prezentācija /tiesu prakses aktualitātes, parādnieka godprātības kritērijs/   Rīga, 2019.gada 8.maijs</vt:lpstr>
      <vt:lpstr>Aplūkojamie jautājumi</vt:lpstr>
      <vt:lpstr>Pētījuma izpildes gaita</vt:lpstr>
      <vt:lpstr>Statistikas dati – tiesas nolēmuma veids</vt:lpstr>
      <vt:lpstr>Statistikas dati – tiesas nolēmuma veids</vt:lpstr>
      <vt:lpstr>Tiesu prakse, noraidot maksātnespējas procesa pieteikumu</vt:lpstr>
      <vt:lpstr>Maksātnespējas procesa pieteikuma noraidīšanas tiesiskais pamats</vt:lpstr>
      <vt:lpstr>Nodokļu maksātāja statuss</vt:lpstr>
      <vt:lpstr>Tiesa apšauba parādnieka nespēju nokārtot saistības</vt:lpstr>
      <vt:lpstr>Tiesa apšauba parādnieka nespēju nokārtot saistības</vt:lpstr>
      <vt:lpstr> Tiesa apšauba parādnieka nespēju nokārtot saistības</vt:lpstr>
      <vt:lpstr>Neapdomīga vai pārmērīga saistību uzņemšanās</vt:lpstr>
      <vt:lpstr>Tiesa apšauba vai nekonstatē neizpildītu saistību esamību</vt:lpstr>
      <vt:lpstr>Tiesa nekonstatē, ka parādniekam ir saistības virs likumā noteiktā “minimālā sliekšņa”</vt:lpstr>
      <vt:lpstr>Tiesa konstatē likumā noteiktos ierobežojumus maksātnespējas procesa uzsākšanai</vt:lpstr>
      <vt:lpstr>Nav pabeigts individuālā komersanta maksātnespējas process</vt:lpstr>
      <vt:lpstr>Individuālā komersanta maksātnespējas process nekomersantam?</vt:lpstr>
      <vt:lpstr>Tiesu prakse, izbeidzot maksātnespējas procesu pēc bankrota procedūras pabeigšanas</vt:lpstr>
      <vt:lpstr>Tiesiskais pamats maksātnespējas procesa izbeigšanai </vt:lpstr>
      <vt:lpstr>Parādnieks slēdzis darījumus, kuru rezultātā kļuvis maksātnespējīgs vai nodarījis zaudējumus kreditoriem</vt:lpstr>
      <vt:lpstr>Parādnieks slēdzis darījumus, kuru rezultātā kļuvis maksātnespējīgs vai nodarījis zaudējumus kreditoriem</vt:lpstr>
      <vt:lpstr>Parādnieks slēdzis darījumus, kuru rezultātā kļuvis maksātnespējīgs vai nodarījis zaudējumus kreditoriem</vt:lpstr>
      <vt:lpstr>Apzināti nepatiesas informācijas sniegšana</vt:lpstr>
      <vt:lpstr>Apzināti nepatiesas informācijas sniegšana kreditoriem</vt:lpstr>
      <vt:lpstr>Apzināti nepatiesas informācijas sniegšana administratoram</vt:lpstr>
      <vt:lpstr>Pienākumu nepildīšana</vt:lpstr>
      <vt:lpstr>Tiesu prakse, nedzēšot saistības</vt:lpstr>
      <vt:lpstr>Pamatojums saistību nedzēšanai</vt:lpstr>
      <vt:lpstr>Maksājumi kreditoriem saistību dzēšanas procedūras laikā</vt:lpstr>
      <vt:lpstr>Samaksas termiņu kavēšana</vt:lpstr>
      <vt:lpstr>Patvaļīga plāna izpildes kārtības grozīšana</vt:lpstr>
      <vt:lpstr>Pilnīga plāna izpilde tikai pēc pieteikuma iesniegšanas tiesā</vt:lpstr>
      <vt:lpstr>Pilnīga plāna izpilde tikai pēc pieteikuma iesniegšanas tiesā</vt:lpstr>
      <vt:lpstr>Iestājies saistību dzēšanas plāna izpildes termiņš</vt:lpstr>
      <vt:lpstr>Pienākums novirzīt līdzekļus vienas trešdaļas apmērā no parādnieka ienākumiem</vt:lpstr>
      <vt:lpstr>Pienākums novirzīt līdzekļus vienas trešdaļas apmērā no parādnieka ienākumiem</vt:lpstr>
      <vt:lpstr>Parādnieks uzņēmies jaunas saistības un sniedz kreditoram nepatiesu informāciju  </vt:lpstr>
      <vt:lpstr>Parādnieks uzņēmies jaunas saistības</vt:lpstr>
      <vt:lpstr>Tiesu prakse, vērtējot parādnieka godprātību</vt:lpstr>
      <vt:lpstr>Tiesiskais pamatojums un tipiskās negodprātības izpausmes</vt:lpstr>
      <vt:lpstr> Patieso ienākumu slēpšana </vt:lpstr>
      <vt:lpstr>Kreditoru interesēm neatbilstoši darījumi vai mantas nobēdzināšana</vt:lpstr>
      <vt:lpstr>Kā cīnīties ar parādnieku negodprātību?</vt:lpstr>
      <vt:lpstr>Priekšlikumi saistībā ar parādnieku negodprātību</vt:lpstr>
      <vt:lpstr>Tiesu nolēmumu nepārsūdzamība</vt:lpstr>
      <vt:lpstr>   DISKUSIJA !?!  </vt:lpstr>
    </vt:vector>
  </TitlesOfParts>
  <Company>HP</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Evija Novicāne</cp:lastModifiedBy>
  <cp:revision>841</cp:revision>
  <cp:lastPrinted>2019-01-18T08:24:25Z</cp:lastPrinted>
  <dcterms:created xsi:type="dcterms:W3CDTF">2012-09-03T09:43:53Z</dcterms:created>
  <dcterms:modified xsi:type="dcterms:W3CDTF">2019-05-07T10:42:13Z</dcterms:modified>
</cp:coreProperties>
</file>