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86" r:id="rId3"/>
    <p:sldId id="281" r:id="rId4"/>
    <p:sldId id="266" r:id="rId5"/>
    <p:sldId id="265" r:id="rId6"/>
    <p:sldId id="267" r:id="rId7"/>
    <p:sldId id="283" r:id="rId8"/>
    <p:sldId id="269" r:id="rId9"/>
    <p:sldId id="270" r:id="rId10"/>
    <p:sldId id="271" r:id="rId11"/>
    <p:sldId id="272" r:id="rId12"/>
    <p:sldId id="273" r:id="rId13"/>
    <p:sldId id="274" r:id="rId14"/>
    <p:sldId id="275" r:id="rId15"/>
    <p:sldId id="276" r:id="rId16"/>
    <p:sldId id="284" r:id="rId17"/>
    <p:sldId id="282" r:id="rId18"/>
    <p:sldId id="278" r:id="rId19"/>
    <p:sldId id="279" r:id="rId20"/>
    <p:sldId id="280" r:id="rId21"/>
    <p:sldId id="264" r:id="rId22"/>
  </p:sldIdLst>
  <p:sldSz cx="9144000" cy="6858000" type="screen4x3"/>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BFD7"/>
    <a:srgbClr val="D60093"/>
    <a:srgbClr val="CC00CC"/>
    <a:srgbClr val="F04EB2"/>
    <a:srgbClr val="840B55"/>
    <a:srgbClr val="9933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380" autoAdjust="0"/>
  </p:normalViewPr>
  <p:slideViewPr>
    <p:cSldViewPr snapToGrid="0" snapToObjects="1">
      <p:cViewPr varScale="1">
        <p:scale>
          <a:sx n="114" d="100"/>
          <a:sy n="114" d="100"/>
        </p:scale>
        <p:origin x="152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83ECD9-CC76-4D99-9DA1-0408DCEEEB34}" type="doc">
      <dgm:prSet loTypeId="urn:microsoft.com/office/officeart/2005/8/layout/process4" loCatId="process" qsTypeId="urn:microsoft.com/office/officeart/2005/8/quickstyle/simple1" qsCatId="simple" csTypeId="urn:microsoft.com/office/officeart/2005/8/colors/accent4_5" csCatId="accent4" phldr="1"/>
      <dgm:spPr/>
      <dgm:t>
        <a:bodyPr/>
        <a:lstStyle/>
        <a:p>
          <a:endParaRPr lang="lv-LV"/>
        </a:p>
      </dgm:t>
    </dgm:pt>
    <dgm:pt modelId="{78B4429B-40FF-4C70-AC23-9017C7DA1F37}">
      <dgm:prSet custT="1"/>
      <dgm:spPr>
        <a:solidFill>
          <a:srgbClr val="BE80A6">
            <a:alpha val="49804"/>
          </a:srgbClr>
        </a:solidFill>
        <a:ln>
          <a:solidFill>
            <a:srgbClr val="C185AA"/>
          </a:solidFill>
        </a:ln>
      </dgm:spPr>
      <dgm:t>
        <a:bodyPr/>
        <a:lstStyle/>
        <a:p>
          <a:r>
            <a:rPr lang="lv-LV" sz="1400" dirty="0">
              <a:solidFill>
                <a:schemeClr val="bg1"/>
              </a:solidFill>
            </a:rPr>
            <a:t>Jāvēršas:</a:t>
          </a:r>
          <a:endParaRPr lang="en-US" sz="1400" dirty="0"/>
        </a:p>
      </dgm:t>
    </dgm:pt>
    <dgm:pt modelId="{6F1A0F11-6872-4D88-BA9B-DBC3CB79C751}" type="parTrans" cxnId="{13E49E9D-D2A6-4AA7-8948-B87775DAC8F4}">
      <dgm:prSet/>
      <dgm:spPr/>
      <dgm:t>
        <a:bodyPr/>
        <a:lstStyle/>
        <a:p>
          <a:endParaRPr lang="lv-LV">
            <a:solidFill>
              <a:schemeClr val="tx1"/>
            </a:solidFill>
          </a:endParaRPr>
        </a:p>
      </dgm:t>
    </dgm:pt>
    <dgm:pt modelId="{295202B3-4ACD-4CB8-BBD9-57EB15E48EDD}" type="sibTrans" cxnId="{13E49E9D-D2A6-4AA7-8948-B87775DAC8F4}">
      <dgm:prSet/>
      <dgm:spPr/>
      <dgm:t>
        <a:bodyPr/>
        <a:lstStyle/>
        <a:p>
          <a:endParaRPr lang="lv-LV">
            <a:solidFill>
              <a:schemeClr val="tx1"/>
            </a:solidFill>
          </a:endParaRPr>
        </a:p>
      </dgm:t>
    </dgm:pt>
    <dgm:pt modelId="{87256367-254E-4D3C-8A9F-5523CE6ED94C}">
      <dgm:prSet custT="1"/>
      <dgm:spPr>
        <a:solidFill>
          <a:srgbClr val="840B55">
            <a:alpha val="60000"/>
          </a:srgbClr>
        </a:solidFill>
      </dgm:spPr>
      <dgm:t>
        <a:bodyPr/>
        <a:lstStyle/>
        <a:p>
          <a:r>
            <a:rPr lang="lv-LV" sz="1400" dirty="0">
              <a:solidFill>
                <a:schemeClr val="bg1"/>
              </a:solidFill>
            </a:rPr>
            <a:t>Ja darba devējs nolēmumu nepilda, jāvēršas  pie zvērināta tiesu izpildītāja</a:t>
          </a:r>
          <a:endParaRPr lang="en-US" sz="1400" i="1" dirty="0"/>
        </a:p>
      </dgm:t>
    </dgm:pt>
    <dgm:pt modelId="{94442077-4489-450B-9B29-DCCBAE7AC759}" type="parTrans" cxnId="{1AD269E4-CCED-4852-9810-8842B789E1A9}">
      <dgm:prSet/>
      <dgm:spPr/>
      <dgm:t>
        <a:bodyPr/>
        <a:lstStyle/>
        <a:p>
          <a:endParaRPr lang="lv-LV">
            <a:solidFill>
              <a:schemeClr val="tx1"/>
            </a:solidFill>
          </a:endParaRPr>
        </a:p>
      </dgm:t>
    </dgm:pt>
    <dgm:pt modelId="{777BD484-E6D9-4554-9631-4FC631DB5399}" type="sibTrans" cxnId="{1AD269E4-CCED-4852-9810-8842B789E1A9}">
      <dgm:prSet/>
      <dgm:spPr/>
      <dgm:t>
        <a:bodyPr/>
        <a:lstStyle/>
        <a:p>
          <a:endParaRPr lang="lv-LV">
            <a:solidFill>
              <a:schemeClr val="tx1"/>
            </a:solidFill>
          </a:endParaRPr>
        </a:p>
      </dgm:t>
    </dgm:pt>
    <dgm:pt modelId="{F3A6E195-60D0-45CD-95FF-8E260F04588F}">
      <dgm:prSet custT="1"/>
      <dgm:spPr>
        <a:solidFill>
          <a:srgbClr val="840B55">
            <a:alpha val="70000"/>
          </a:srgbClr>
        </a:solidFill>
      </dgm:spPr>
      <dgm:t>
        <a:bodyPr/>
        <a:lstStyle/>
        <a:p>
          <a:r>
            <a:rPr lang="lv-LV" sz="1400" dirty="0">
              <a:solidFill>
                <a:schemeClr val="bg1"/>
              </a:solidFill>
            </a:rPr>
            <a:t>Ja naudas līdzekļus atgūt neizdodas, darbiniekam jāsniedz tiesā darba devēja maksātnespējas pieteikums </a:t>
          </a:r>
          <a:endParaRPr lang="en-US" sz="1400" dirty="0"/>
        </a:p>
      </dgm:t>
    </dgm:pt>
    <dgm:pt modelId="{95914AAD-8736-4C2D-BC02-662533931CA5}" type="parTrans" cxnId="{52D7A474-70F2-4DA7-B667-09AD9E373B23}">
      <dgm:prSet/>
      <dgm:spPr/>
      <dgm:t>
        <a:bodyPr/>
        <a:lstStyle/>
        <a:p>
          <a:endParaRPr lang="lv-LV">
            <a:solidFill>
              <a:schemeClr val="tx1"/>
            </a:solidFill>
          </a:endParaRPr>
        </a:p>
      </dgm:t>
    </dgm:pt>
    <dgm:pt modelId="{0C5426E0-2156-4981-9E97-1B2759771904}" type="sibTrans" cxnId="{52D7A474-70F2-4DA7-B667-09AD9E373B23}">
      <dgm:prSet/>
      <dgm:spPr/>
      <dgm:t>
        <a:bodyPr/>
        <a:lstStyle/>
        <a:p>
          <a:endParaRPr lang="lv-LV">
            <a:solidFill>
              <a:schemeClr val="tx1"/>
            </a:solidFill>
          </a:endParaRPr>
        </a:p>
      </dgm:t>
    </dgm:pt>
    <dgm:pt modelId="{C793E036-40B9-4280-9F28-C7A57EE4D449}">
      <dgm:prSet/>
      <dgm:spPr>
        <a:solidFill>
          <a:srgbClr val="993366">
            <a:alpha val="90000"/>
          </a:srgbClr>
        </a:solidFill>
      </dgm:spPr>
      <dgm:t>
        <a:bodyPr/>
        <a:lstStyle/>
        <a:p>
          <a:r>
            <a:rPr lang="lv-LV" dirty="0">
              <a:solidFill>
                <a:schemeClr val="bg1"/>
              </a:solidFill>
            </a:rPr>
            <a:t>Iesniedzot juridiskās personas maksātnespējas procesa pieteikumu, darbiniekam jāmaksā valsts nodeva (355,72 </a:t>
          </a:r>
          <a:r>
            <a:rPr lang="lv-LV" i="1" dirty="0" err="1">
              <a:solidFill>
                <a:schemeClr val="bg1"/>
              </a:solidFill>
            </a:rPr>
            <a:t>euro</a:t>
          </a:r>
          <a:r>
            <a:rPr lang="lv-LV" dirty="0">
              <a:solidFill>
                <a:schemeClr val="bg1"/>
              </a:solidFill>
            </a:rPr>
            <a:t>) un depozīts divu minimālo mēnešalgu apmērā (860 </a:t>
          </a:r>
          <a:r>
            <a:rPr lang="lv-LV" i="1" dirty="0" err="1">
              <a:solidFill>
                <a:schemeClr val="bg1"/>
              </a:solidFill>
            </a:rPr>
            <a:t>euro</a:t>
          </a:r>
          <a:r>
            <a:rPr lang="lv-LV" i="1" dirty="0">
              <a:solidFill>
                <a:schemeClr val="bg1"/>
              </a:solidFill>
            </a:rPr>
            <a:t>)</a:t>
          </a:r>
          <a:endParaRPr lang="en-US" i="1" dirty="0"/>
        </a:p>
      </dgm:t>
    </dgm:pt>
    <dgm:pt modelId="{8CE19C13-F720-4BE6-AFCA-23D1085A57E3}" type="parTrans" cxnId="{BEA62A69-3292-4F14-A633-2F8854FD4565}">
      <dgm:prSet/>
      <dgm:spPr/>
      <dgm:t>
        <a:bodyPr/>
        <a:lstStyle/>
        <a:p>
          <a:endParaRPr lang="lv-LV">
            <a:solidFill>
              <a:schemeClr val="tx1"/>
            </a:solidFill>
          </a:endParaRPr>
        </a:p>
      </dgm:t>
    </dgm:pt>
    <dgm:pt modelId="{D2C73215-833D-4882-A0C2-F7DF353B6AEC}" type="sibTrans" cxnId="{BEA62A69-3292-4F14-A633-2F8854FD4565}">
      <dgm:prSet/>
      <dgm:spPr/>
      <dgm:t>
        <a:bodyPr/>
        <a:lstStyle/>
        <a:p>
          <a:endParaRPr lang="lv-LV">
            <a:solidFill>
              <a:schemeClr val="tx1"/>
            </a:solidFill>
          </a:endParaRPr>
        </a:p>
      </dgm:t>
    </dgm:pt>
    <dgm:pt modelId="{D0C409C8-2EFB-4CCD-85BB-676C0B2F15DA}">
      <dgm:prSet custT="1"/>
      <dgm:spPr>
        <a:solidFill>
          <a:srgbClr val="E0568B">
            <a:alpha val="49804"/>
          </a:srgbClr>
        </a:solidFill>
        <a:ln>
          <a:solidFill>
            <a:srgbClr val="C185AA"/>
          </a:solidFill>
        </a:ln>
      </dgm:spPr>
      <dgm:t>
        <a:bodyPr/>
        <a:lstStyle/>
        <a:p>
          <a:pPr algn="just"/>
          <a:r>
            <a:rPr lang="lv-LV" sz="1400" dirty="0">
              <a:solidFill>
                <a:schemeClr val="bg1"/>
              </a:solidFill>
            </a:rPr>
            <a:t>          Valsts darba inspekcijā                  vai                  Tiesā           </a:t>
          </a:r>
          <a:endParaRPr lang="en-US" sz="1400" dirty="0"/>
        </a:p>
      </dgm:t>
    </dgm:pt>
    <dgm:pt modelId="{1E0C4923-E069-452E-92F7-374735866549}" type="parTrans" cxnId="{856B25E1-1073-46E4-9CF8-5B4A9EE19357}">
      <dgm:prSet/>
      <dgm:spPr/>
      <dgm:t>
        <a:bodyPr/>
        <a:lstStyle/>
        <a:p>
          <a:endParaRPr lang="lv-LV"/>
        </a:p>
      </dgm:t>
    </dgm:pt>
    <dgm:pt modelId="{0A5B36A8-1E1B-4279-8C98-02116628339B}" type="sibTrans" cxnId="{856B25E1-1073-46E4-9CF8-5B4A9EE19357}">
      <dgm:prSet/>
      <dgm:spPr/>
      <dgm:t>
        <a:bodyPr/>
        <a:lstStyle/>
        <a:p>
          <a:endParaRPr lang="lv-LV"/>
        </a:p>
      </dgm:t>
    </dgm:pt>
    <dgm:pt modelId="{45AEE441-710E-41BF-B09A-E2B158AE8675}">
      <dgm:prSet/>
      <dgm:spPr>
        <a:solidFill>
          <a:srgbClr val="840B55">
            <a:alpha val="90000"/>
          </a:srgbClr>
        </a:solidFill>
      </dgm:spPr>
      <dgm:t>
        <a:bodyPr/>
        <a:lstStyle/>
        <a:p>
          <a:r>
            <a:rPr lang="lv-LV" i="0" dirty="0"/>
            <a:t>Darbinieks var lūgt tiesu atbrīvot viņu no valsts nodevas un depozīta samaksas</a:t>
          </a:r>
          <a:endParaRPr lang="en-US" i="0" dirty="0"/>
        </a:p>
      </dgm:t>
    </dgm:pt>
    <dgm:pt modelId="{4EB6F0BD-FF6E-4EAA-B133-AB2D3969EDC2}" type="parTrans" cxnId="{6DFCD8CD-B55D-44FD-A8AD-C1A8064A414A}">
      <dgm:prSet/>
      <dgm:spPr/>
      <dgm:t>
        <a:bodyPr/>
        <a:lstStyle/>
        <a:p>
          <a:endParaRPr lang="lv-LV"/>
        </a:p>
      </dgm:t>
    </dgm:pt>
    <dgm:pt modelId="{CA6C9AAB-5349-498E-AC43-1C59AD58C5DF}" type="sibTrans" cxnId="{6DFCD8CD-B55D-44FD-A8AD-C1A8064A414A}">
      <dgm:prSet/>
      <dgm:spPr/>
      <dgm:t>
        <a:bodyPr/>
        <a:lstStyle/>
        <a:p>
          <a:endParaRPr lang="lv-LV"/>
        </a:p>
      </dgm:t>
    </dgm:pt>
    <dgm:pt modelId="{D585FDFB-62CD-4CCD-8136-3ECF83607DCE}" type="pres">
      <dgm:prSet presAssocID="{9283ECD9-CC76-4D99-9DA1-0408DCEEEB34}" presName="Name0" presStyleCnt="0">
        <dgm:presLayoutVars>
          <dgm:dir/>
          <dgm:animLvl val="lvl"/>
          <dgm:resizeHandles val="exact"/>
        </dgm:presLayoutVars>
      </dgm:prSet>
      <dgm:spPr/>
    </dgm:pt>
    <dgm:pt modelId="{43A89A99-7811-44F4-A57F-9DCDF1E5219E}" type="pres">
      <dgm:prSet presAssocID="{45AEE441-710E-41BF-B09A-E2B158AE8675}" presName="boxAndChildren" presStyleCnt="0"/>
      <dgm:spPr/>
    </dgm:pt>
    <dgm:pt modelId="{E4C5B7A8-3329-4003-BBC3-3F71D133579D}" type="pres">
      <dgm:prSet presAssocID="{45AEE441-710E-41BF-B09A-E2B158AE8675}" presName="parentTextBox" presStyleLbl="node1" presStyleIdx="0" presStyleCnt="5" custLinFactNeighborY="339"/>
      <dgm:spPr/>
    </dgm:pt>
    <dgm:pt modelId="{F13D925F-6250-4E32-B8B1-4F3A4AE236E1}" type="pres">
      <dgm:prSet presAssocID="{D2C73215-833D-4882-A0C2-F7DF353B6AEC}" presName="sp" presStyleCnt="0"/>
      <dgm:spPr/>
    </dgm:pt>
    <dgm:pt modelId="{CE12D929-D470-4A7A-BA81-AA1A896945A4}" type="pres">
      <dgm:prSet presAssocID="{C793E036-40B9-4280-9F28-C7A57EE4D449}" presName="arrowAndChildren" presStyleCnt="0"/>
      <dgm:spPr/>
    </dgm:pt>
    <dgm:pt modelId="{118B6ED6-B4BC-46CA-A940-9BE1397A05D7}" type="pres">
      <dgm:prSet presAssocID="{C793E036-40B9-4280-9F28-C7A57EE4D449}" presName="parentTextArrow" presStyleLbl="node1" presStyleIdx="1" presStyleCnt="5"/>
      <dgm:spPr/>
    </dgm:pt>
    <dgm:pt modelId="{F6DC492F-9A1B-41C6-BD5C-9E7B5B50A1D3}" type="pres">
      <dgm:prSet presAssocID="{0C5426E0-2156-4981-9E97-1B2759771904}" presName="sp" presStyleCnt="0"/>
      <dgm:spPr/>
    </dgm:pt>
    <dgm:pt modelId="{B1AD17DE-CB71-4B68-B4C1-92FD44ED3514}" type="pres">
      <dgm:prSet presAssocID="{F3A6E195-60D0-45CD-95FF-8E260F04588F}" presName="arrowAndChildren" presStyleCnt="0"/>
      <dgm:spPr/>
    </dgm:pt>
    <dgm:pt modelId="{AA2946EA-BF34-4184-9DD5-3EBFC697D1DD}" type="pres">
      <dgm:prSet presAssocID="{F3A6E195-60D0-45CD-95FF-8E260F04588F}" presName="parentTextArrow" presStyleLbl="node1" presStyleIdx="2" presStyleCnt="5"/>
      <dgm:spPr/>
    </dgm:pt>
    <dgm:pt modelId="{1C5C85D3-0CCC-4107-B52D-3178DE0BC881}" type="pres">
      <dgm:prSet presAssocID="{777BD484-E6D9-4554-9631-4FC631DB5399}" presName="sp" presStyleCnt="0"/>
      <dgm:spPr/>
    </dgm:pt>
    <dgm:pt modelId="{0FFD66FB-6587-4DA2-B4C2-5A8C6EEB27D8}" type="pres">
      <dgm:prSet presAssocID="{87256367-254E-4D3C-8A9F-5523CE6ED94C}" presName="arrowAndChildren" presStyleCnt="0"/>
      <dgm:spPr/>
    </dgm:pt>
    <dgm:pt modelId="{3C5F3953-6CC6-44E4-BDAB-D325D1DBCF5A}" type="pres">
      <dgm:prSet presAssocID="{87256367-254E-4D3C-8A9F-5523CE6ED94C}" presName="parentTextArrow" presStyleLbl="node1" presStyleIdx="3" presStyleCnt="5"/>
      <dgm:spPr/>
    </dgm:pt>
    <dgm:pt modelId="{287476A6-50E9-41BF-B3AE-836226A8D28C}" type="pres">
      <dgm:prSet presAssocID="{295202B3-4ACD-4CB8-BBD9-57EB15E48EDD}" presName="sp" presStyleCnt="0"/>
      <dgm:spPr/>
    </dgm:pt>
    <dgm:pt modelId="{3602EA98-6E5A-42F3-AEDE-EC4CFEBA9D2C}" type="pres">
      <dgm:prSet presAssocID="{78B4429B-40FF-4C70-AC23-9017C7DA1F37}" presName="arrowAndChildren" presStyleCnt="0"/>
      <dgm:spPr/>
    </dgm:pt>
    <dgm:pt modelId="{206C3DE0-6D8B-4A64-809C-32840655C9B4}" type="pres">
      <dgm:prSet presAssocID="{78B4429B-40FF-4C70-AC23-9017C7DA1F37}" presName="parentTextArrow" presStyleLbl="node1" presStyleIdx="3" presStyleCnt="5"/>
      <dgm:spPr/>
    </dgm:pt>
    <dgm:pt modelId="{337421B2-88F1-4817-95C6-AE08E8558F8B}" type="pres">
      <dgm:prSet presAssocID="{78B4429B-40FF-4C70-AC23-9017C7DA1F37}" presName="arrow" presStyleLbl="node1" presStyleIdx="4" presStyleCnt="5"/>
      <dgm:spPr/>
    </dgm:pt>
    <dgm:pt modelId="{2FFD3828-2EC0-410C-95C3-82A8F370C748}" type="pres">
      <dgm:prSet presAssocID="{78B4429B-40FF-4C70-AC23-9017C7DA1F37}" presName="descendantArrow" presStyleCnt="0"/>
      <dgm:spPr/>
    </dgm:pt>
    <dgm:pt modelId="{BAB6A4B3-06EC-4F98-BF50-82396FA64930}" type="pres">
      <dgm:prSet presAssocID="{D0C409C8-2EFB-4CCD-85BB-676C0B2F15DA}" presName="childTextArrow" presStyleLbl="fgAccFollowNode1" presStyleIdx="0" presStyleCnt="1">
        <dgm:presLayoutVars>
          <dgm:bulletEnabled val="1"/>
        </dgm:presLayoutVars>
      </dgm:prSet>
      <dgm:spPr/>
    </dgm:pt>
  </dgm:ptLst>
  <dgm:cxnLst>
    <dgm:cxn modelId="{9C8D6925-1298-4F31-B5D1-D69EEFFDB9DA}" type="presOf" srcId="{78B4429B-40FF-4C70-AC23-9017C7DA1F37}" destId="{206C3DE0-6D8B-4A64-809C-32840655C9B4}" srcOrd="0" destOrd="0" presId="urn:microsoft.com/office/officeart/2005/8/layout/process4"/>
    <dgm:cxn modelId="{BEA62A69-3292-4F14-A633-2F8854FD4565}" srcId="{9283ECD9-CC76-4D99-9DA1-0408DCEEEB34}" destId="{C793E036-40B9-4280-9F28-C7A57EE4D449}" srcOrd="3" destOrd="0" parTransId="{8CE19C13-F720-4BE6-AFCA-23D1085A57E3}" sibTransId="{D2C73215-833D-4882-A0C2-F7DF353B6AEC}"/>
    <dgm:cxn modelId="{52D7A474-70F2-4DA7-B667-09AD9E373B23}" srcId="{9283ECD9-CC76-4D99-9DA1-0408DCEEEB34}" destId="{F3A6E195-60D0-45CD-95FF-8E260F04588F}" srcOrd="2" destOrd="0" parTransId="{95914AAD-8736-4C2D-BC02-662533931CA5}" sibTransId="{0C5426E0-2156-4981-9E97-1B2759771904}"/>
    <dgm:cxn modelId="{07DD287C-3CEF-4B08-A0C1-03D3DD133919}" type="presOf" srcId="{9283ECD9-CC76-4D99-9DA1-0408DCEEEB34}" destId="{D585FDFB-62CD-4CCD-8136-3ECF83607DCE}" srcOrd="0" destOrd="0" presId="urn:microsoft.com/office/officeart/2005/8/layout/process4"/>
    <dgm:cxn modelId="{7AE21D91-AB28-4083-8217-678ADDD60EC7}" type="presOf" srcId="{45AEE441-710E-41BF-B09A-E2B158AE8675}" destId="{E4C5B7A8-3329-4003-BBC3-3F71D133579D}" srcOrd="0" destOrd="0" presId="urn:microsoft.com/office/officeart/2005/8/layout/process4"/>
    <dgm:cxn modelId="{004EA695-9E0F-4DB7-89C9-F492BFDA74F1}" type="presOf" srcId="{D0C409C8-2EFB-4CCD-85BB-676C0B2F15DA}" destId="{BAB6A4B3-06EC-4F98-BF50-82396FA64930}" srcOrd="0" destOrd="0" presId="urn:microsoft.com/office/officeart/2005/8/layout/process4"/>
    <dgm:cxn modelId="{13E49E9D-D2A6-4AA7-8948-B87775DAC8F4}" srcId="{9283ECD9-CC76-4D99-9DA1-0408DCEEEB34}" destId="{78B4429B-40FF-4C70-AC23-9017C7DA1F37}" srcOrd="0" destOrd="0" parTransId="{6F1A0F11-6872-4D88-BA9B-DBC3CB79C751}" sibTransId="{295202B3-4ACD-4CB8-BBD9-57EB15E48EDD}"/>
    <dgm:cxn modelId="{803730CB-8AB9-4B55-B374-2324C64D666A}" type="presOf" srcId="{87256367-254E-4D3C-8A9F-5523CE6ED94C}" destId="{3C5F3953-6CC6-44E4-BDAB-D325D1DBCF5A}" srcOrd="0" destOrd="0" presId="urn:microsoft.com/office/officeart/2005/8/layout/process4"/>
    <dgm:cxn modelId="{6DFCD8CD-B55D-44FD-A8AD-C1A8064A414A}" srcId="{9283ECD9-CC76-4D99-9DA1-0408DCEEEB34}" destId="{45AEE441-710E-41BF-B09A-E2B158AE8675}" srcOrd="4" destOrd="0" parTransId="{4EB6F0BD-FF6E-4EAA-B133-AB2D3969EDC2}" sibTransId="{CA6C9AAB-5349-498E-AC43-1C59AD58C5DF}"/>
    <dgm:cxn modelId="{E9ED4FD3-96D4-4506-B8A3-87FC39D0ACA9}" type="presOf" srcId="{C793E036-40B9-4280-9F28-C7A57EE4D449}" destId="{118B6ED6-B4BC-46CA-A940-9BE1397A05D7}" srcOrd="0" destOrd="0" presId="urn:microsoft.com/office/officeart/2005/8/layout/process4"/>
    <dgm:cxn modelId="{856B25E1-1073-46E4-9CF8-5B4A9EE19357}" srcId="{78B4429B-40FF-4C70-AC23-9017C7DA1F37}" destId="{D0C409C8-2EFB-4CCD-85BB-676C0B2F15DA}" srcOrd="0" destOrd="0" parTransId="{1E0C4923-E069-452E-92F7-374735866549}" sibTransId="{0A5B36A8-1E1B-4279-8C98-02116628339B}"/>
    <dgm:cxn modelId="{DE8299E3-FB37-486B-8859-9BCDDA4B5016}" type="presOf" srcId="{F3A6E195-60D0-45CD-95FF-8E260F04588F}" destId="{AA2946EA-BF34-4184-9DD5-3EBFC697D1DD}" srcOrd="0" destOrd="0" presId="urn:microsoft.com/office/officeart/2005/8/layout/process4"/>
    <dgm:cxn modelId="{1AD269E4-CCED-4852-9810-8842B789E1A9}" srcId="{9283ECD9-CC76-4D99-9DA1-0408DCEEEB34}" destId="{87256367-254E-4D3C-8A9F-5523CE6ED94C}" srcOrd="1" destOrd="0" parTransId="{94442077-4489-450B-9B29-DCCBAE7AC759}" sibTransId="{777BD484-E6D9-4554-9631-4FC631DB5399}"/>
    <dgm:cxn modelId="{E1B217FD-FB46-4E34-9A90-FDDB9B2BA790}" type="presOf" srcId="{78B4429B-40FF-4C70-AC23-9017C7DA1F37}" destId="{337421B2-88F1-4817-95C6-AE08E8558F8B}" srcOrd="1" destOrd="0" presId="urn:microsoft.com/office/officeart/2005/8/layout/process4"/>
    <dgm:cxn modelId="{2CB186EC-7832-4E0F-BCD1-6CC789979940}" type="presParOf" srcId="{D585FDFB-62CD-4CCD-8136-3ECF83607DCE}" destId="{43A89A99-7811-44F4-A57F-9DCDF1E5219E}" srcOrd="0" destOrd="0" presId="urn:microsoft.com/office/officeart/2005/8/layout/process4"/>
    <dgm:cxn modelId="{9DF39618-C7ED-4D0E-A69C-89D2CA638BB2}" type="presParOf" srcId="{43A89A99-7811-44F4-A57F-9DCDF1E5219E}" destId="{E4C5B7A8-3329-4003-BBC3-3F71D133579D}" srcOrd="0" destOrd="0" presId="urn:microsoft.com/office/officeart/2005/8/layout/process4"/>
    <dgm:cxn modelId="{A8F7EB77-457D-4B83-B134-A14879D376EE}" type="presParOf" srcId="{D585FDFB-62CD-4CCD-8136-3ECF83607DCE}" destId="{F13D925F-6250-4E32-B8B1-4F3A4AE236E1}" srcOrd="1" destOrd="0" presId="urn:microsoft.com/office/officeart/2005/8/layout/process4"/>
    <dgm:cxn modelId="{44E3EF32-4001-40A2-8EE7-F6ACD30CFF9F}" type="presParOf" srcId="{D585FDFB-62CD-4CCD-8136-3ECF83607DCE}" destId="{CE12D929-D470-4A7A-BA81-AA1A896945A4}" srcOrd="2" destOrd="0" presId="urn:microsoft.com/office/officeart/2005/8/layout/process4"/>
    <dgm:cxn modelId="{393431FE-A304-4B23-BB65-C95DBD2E3D51}" type="presParOf" srcId="{CE12D929-D470-4A7A-BA81-AA1A896945A4}" destId="{118B6ED6-B4BC-46CA-A940-9BE1397A05D7}" srcOrd="0" destOrd="0" presId="urn:microsoft.com/office/officeart/2005/8/layout/process4"/>
    <dgm:cxn modelId="{EF48B771-B663-4F6B-81CE-593626BBDF17}" type="presParOf" srcId="{D585FDFB-62CD-4CCD-8136-3ECF83607DCE}" destId="{F6DC492F-9A1B-41C6-BD5C-9E7B5B50A1D3}" srcOrd="3" destOrd="0" presId="urn:microsoft.com/office/officeart/2005/8/layout/process4"/>
    <dgm:cxn modelId="{2D28D45F-B51E-45F3-A640-094C7659EA42}" type="presParOf" srcId="{D585FDFB-62CD-4CCD-8136-3ECF83607DCE}" destId="{B1AD17DE-CB71-4B68-B4C1-92FD44ED3514}" srcOrd="4" destOrd="0" presId="urn:microsoft.com/office/officeart/2005/8/layout/process4"/>
    <dgm:cxn modelId="{7157EB24-1D7B-4274-88C9-21F705E58484}" type="presParOf" srcId="{B1AD17DE-CB71-4B68-B4C1-92FD44ED3514}" destId="{AA2946EA-BF34-4184-9DD5-3EBFC697D1DD}" srcOrd="0" destOrd="0" presId="urn:microsoft.com/office/officeart/2005/8/layout/process4"/>
    <dgm:cxn modelId="{14DDDCAC-6349-4746-9FA4-10D50ACFE88A}" type="presParOf" srcId="{D585FDFB-62CD-4CCD-8136-3ECF83607DCE}" destId="{1C5C85D3-0CCC-4107-B52D-3178DE0BC881}" srcOrd="5" destOrd="0" presId="urn:microsoft.com/office/officeart/2005/8/layout/process4"/>
    <dgm:cxn modelId="{0DCD1E09-0B65-4E85-ABB5-A9AFE2A67F49}" type="presParOf" srcId="{D585FDFB-62CD-4CCD-8136-3ECF83607DCE}" destId="{0FFD66FB-6587-4DA2-B4C2-5A8C6EEB27D8}" srcOrd="6" destOrd="0" presId="urn:microsoft.com/office/officeart/2005/8/layout/process4"/>
    <dgm:cxn modelId="{12FF3532-A41F-4D5D-8B27-62A7C1DAE9AA}" type="presParOf" srcId="{0FFD66FB-6587-4DA2-B4C2-5A8C6EEB27D8}" destId="{3C5F3953-6CC6-44E4-BDAB-D325D1DBCF5A}" srcOrd="0" destOrd="0" presId="urn:microsoft.com/office/officeart/2005/8/layout/process4"/>
    <dgm:cxn modelId="{267F6585-491A-4FF4-A305-9B857F1DA4E8}" type="presParOf" srcId="{D585FDFB-62CD-4CCD-8136-3ECF83607DCE}" destId="{287476A6-50E9-41BF-B3AE-836226A8D28C}" srcOrd="7" destOrd="0" presId="urn:microsoft.com/office/officeart/2005/8/layout/process4"/>
    <dgm:cxn modelId="{DEDF296E-EE91-47A8-9672-FC98F80600B0}" type="presParOf" srcId="{D585FDFB-62CD-4CCD-8136-3ECF83607DCE}" destId="{3602EA98-6E5A-42F3-AEDE-EC4CFEBA9D2C}" srcOrd="8" destOrd="0" presId="urn:microsoft.com/office/officeart/2005/8/layout/process4"/>
    <dgm:cxn modelId="{B9694CD2-BB31-4EF1-9128-BD16B22BF3D6}" type="presParOf" srcId="{3602EA98-6E5A-42F3-AEDE-EC4CFEBA9D2C}" destId="{206C3DE0-6D8B-4A64-809C-32840655C9B4}" srcOrd="0" destOrd="0" presId="urn:microsoft.com/office/officeart/2005/8/layout/process4"/>
    <dgm:cxn modelId="{4A000A66-ADC8-4C82-BFFE-34065A7EE2DB}" type="presParOf" srcId="{3602EA98-6E5A-42F3-AEDE-EC4CFEBA9D2C}" destId="{337421B2-88F1-4817-95C6-AE08E8558F8B}" srcOrd="1" destOrd="0" presId="urn:microsoft.com/office/officeart/2005/8/layout/process4"/>
    <dgm:cxn modelId="{7EDC2D1D-4FBF-4F1E-8BD6-36BC860BD7B5}" type="presParOf" srcId="{3602EA98-6E5A-42F3-AEDE-EC4CFEBA9D2C}" destId="{2FFD3828-2EC0-410C-95C3-82A8F370C748}" srcOrd="2" destOrd="0" presId="urn:microsoft.com/office/officeart/2005/8/layout/process4"/>
    <dgm:cxn modelId="{51FEA0F6-794A-4F87-B86A-556F7EC5D492}" type="presParOf" srcId="{2FFD3828-2EC0-410C-95C3-82A8F370C748}" destId="{BAB6A4B3-06EC-4F98-BF50-82396FA64930}" srcOrd="0" destOrd="0" presId="urn:microsoft.com/office/officeart/2005/8/layout/process4"/>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83ECD9-CC76-4D99-9DA1-0408DCEEEB34}" type="doc">
      <dgm:prSet loTypeId="urn:microsoft.com/office/officeart/2005/8/layout/process4" loCatId="process" qsTypeId="urn:microsoft.com/office/officeart/2005/8/quickstyle/simple1" qsCatId="simple" csTypeId="urn:microsoft.com/office/officeart/2005/8/colors/accent4_5" csCatId="accent4" phldr="1"/>
      <dgm:spPr/>
      <dgm:t>
        <a:bodyPr/>
        <a:lstStyle/>
        <a:p>
          <a:endParaRPr lang="lv-LV"/>
        </a:p>
      </dgm:t>
    </dgm:pt>
    <dgm:pt modelId="{78B4429B-40FF-4C70-AC23-9017C7DA1F37}">
      <dgm:prSet custT="1"/>
      <dgm:spPr>
        <a:solidFill>
          <a:srgbClr val="840B55">
            <a:alpha val="50000"/>
          </a:srgbClr>
        </a:solidFill>
      </dgm:spPr>
      <dgm:t>
        <a:bodyPr/>
        <a:lstStyle/>
        <a:p>
          <a:r>
            <a:rPr lang="lv-LV" sz="1400" dirty="0"/>
            <a:t>Administrators darbinieka Kreditora prasījumu atzinis/iekļāvis Kreditoru prasījumu reģistrā</a:t>
          </a:r>
          <a:endParaRPr lang="en-US" sz="1400" dirty="0"/>
        </a:p>
      </dgm:t>
    </dgm:pt>
    <dgm:pt modelId="{6F1A0F11-6872-4D88-BA9B-DBC3CB79C751}" type="parTrans" cxnId="{13E49E9D-D2A6-4AA7-8948-B87775DAC8F4}">
      <dgm:prSet/>
      <dgm:spPr/>
      <dgm:t>
        <a:bodyPr/>
        <a:lstStyle/>
        <a:p>
          <a:endParaRPr lang="lv-LV">
            <a:solidFill>
              <a:schemeClr val="tx1"/>
            </a:solidFill>
          </a:endParaRPr>
        </a:p>
      </dgm:t>
    </dgm:pt>
    <dgm:pt modelId="{295202B3-4ACD-4CB8-BBD9-57EB15E48EDD}" type="sibTrans" cxnId="{13E49E9D-D2A6-4AA7-8948-B87775DAC8F4}">
      <dgm:prSet/>
      <dgm:spPr/>
      <dgm:t>
        <a:bodyPr/>
        <a:lstStyle/>
        <a:p>
          <a:endParaRPr lang="lv-LV">
            <a:solidFill>
              <a:schemeClr val="tx1"/>
            </a:solidFill>
          </a:endParaRPr>
        </a:p>
      </dgm:t>
    </dgm:pt>
    <dgm:pt modelId="{87256367-254E-4D3C-8A9F-5523CE6ED94C}">
      <dgm:prSet custT="1"/>
      <dgm:spPr>
        <a:solidFill>
          <a:srgbClr val="840B55">
            <a:alpha val="60000"/>
          </a:srgbClr>
        </a:solidFill>
      </dgm:spPr>
      <dgm:t>
        <a:bodyPr/>
        <a:lstStyle/>
        <a:p>
          <a:r>
            <a:rPr lang="lv-LV" altLang="en-US" sz="1400" dirty="0"/>
            <a:t>Darbinieks aizpilda Informāciju par darbinieku prasījumiem darbinieka sadaļu </a:t>
          </a:r>
          <a:r>
            <a:rPr lang="lv-LV" altLang="en-US" sz="1400" i="1" dirty="0"/>
            <a:t>(</a:t>
          </a:r>
          <a:r>
            <a:rPr lang="lv-LV" sz="1400" i="1" dirty="0"/>
            <a:t>Ministru kabineta noteikumi Nr.995 1.pielikums)</a:t>
          </a:r>
          <a:endParaRPr lang="en-US" sz="1400" i="1" dirty="0"/>
        </a:p>
      </dgm:t>
    </dgm:pt>
    <dgm:pt modelId="{94442077-4489-450B-9B29-DCCBAE7AC759}" type="parTrans" cxnId="{1AD269E4-CCED-4852-9810-8842B789E1A9}">
      <dgm:prSet/>
      <dgm:spPr/>
      <dgm:t>
        <a:bodyPr/>
        <a:lstStyle/>
        <a:p>
          <a:endParaRPr lang="lv-LV">
            <a:solidFill>
              <a:schemeClr val="tx1"/>
            </a:solidFill>
          </a:endParaRPr>
        </a:p>
      </dgm:t>
    </dgm:pt>
    <dgm:pt modelId="{777BD484-E6D9-4554-9631-4FC631DB5399}" type="sibTrans" cxnId="{1AD269E4-CCED-4852-9810-8842B789E1A9}">
      <dgm:prSet/>
      <dgm:spPr/>
      <dgm:t>
        <a:bodyPr/>
        <a:lstStyle/>
        <a:p>
          <a:endParaRPr lang="lv-LV">
            <a:solidFill>
              <a:schemeClr val="tx1"/>
            </a:solidFill>
          </a:endParaRPr>
        </a:p>
      </dgm:t>
    </dgm:pt>
    <dgm:pt modelId="{F3A6E195-60D0-45CD-95FF-8E260F04588F}">
      <dgm:prSet custT="1"/>
      <dgm:spPr>
        <a:solidFill>
          <a:srgbClr val="840B55">
            <a:alpha val="70000"/>
          </a:srgbClr>
        </a:solidFill>
      </dgm:spPr>
      <dgm:t>
        <a:bodyPr/>
        <a:lstStyle/>
        <a:p>
          <a:r>
            <a:rPr lang="lv-LV" sz="1400" dirty="0"/>
            <a:t>Iesniedz veidlapu administratoram</a:t>
          </a:r>
          <a:endParaRPr lang="en-US" sz="1400" dirty="0"/>
        </a:p>
      </dgm:t>
    </dgm:pt>
    <dgm:pt modelId="{95914AAD-8736-4C2D-BC02-662533931CA5}" type="parTrans" cxnId="{52D7A474-70F2-4DA7-B667-09AD9E373B23}">
      <dgm:prSet/>
      <dgm:spPr/>
      <dgm:t>
        <a:bodyPr/>
        <a:lstStyle/>
        <a:p>
          <a:endParaRPr lang="lv-LV">
            <a:solidFill>
              <a:schemeClr val="tx1"/>
            </a:solidFill>
          </a:endParaRPr>
        </a:p>
      </dgm:t>
    </dgm:pt>
    <dgm:pt modelId="{0C5426E0-2156-4981-9E97-1B2759771904}" type="sibTrans" cxnId="{52D7A474-70F2-4DA7-B667-09AD9E373B23}">
      <dgm:prSet/>
      <dgm:spPr/>
      <dgm:t>
        <a:bodyPr/>
        <a:lstStyle/>
        <a:p>
          <a:endParaRPr lang="lv-LV">
            <a:solidFill>
              <a:schemeClr val="tx1"/>
            </a:solidFill>
          </a:endParaRPr>
        </a:p>
      </dgm:t>
    </dgm:pt>
    <dgm:pt modelId="{EFDE7465-CD77-49D1-B1BC-E83ADEA78507}">
      <dgm:prSet/>
      <dgm:spPr>
        <a:solidFill>
          <a:srgbClr val="840B55">
            <a:alpha val="80000"/>
          </a:srgbClr>
        </a:solidFill>
      </dgm:spPr>
      <dgm:t>
        <a:bodyPr/>
        <a:lstStyle/>
        <a:p>
          <a:r>
            <a:rPr lang="lv-LV" dirty="0"/>
            <a:t>Administrators aizpilda </a:t>
          </a:r>
          <a:r>
            <a:rPr lang="lv-LV" altLang="en-US" dirty="0"/>
            <a:t>Informāciju par darbinieku prasījumiem administratora sadaļu</a:t>
          </a:r>
          <a:r>
            <a:rPr lang="lv-LV" dirty="0"/>
            <a:t>, pievieno darbinieka darba līgumu, visus prasījumu pamatojošos dokumentus un iesniedz maksātnespējas administrācijā pēc iespējas ātrākā laikā</a:t>
          </a:r>
          <a:endParaRPr lang="en-US" i="1" dirty="0"/>
        </a:p>
      </dgm:t>
    </dgm:pt>
    <dgm:pt modelId="{F9BA2C25-F5BD-410B-9411-237D5184130E}" type="parTrans" cxnId="{13EE5E64-24F0-48A0-BDB0-A0FEB313463F}">
      <dgm:prSet/>
      <dgm:spPr/>
      <dgm:t>
        <a:bodyPr/>
        <a:lstStyle/>
        <a:p>
          <a:endParaRPr lang="lv-LV">
            <a:solidFill>
              <a:schemeClr val="tx1"/>
            </a:solidFill>
          </a:endParaRPr>
        </a:p>
      </dgm:t>
    </dgm:pt>
    <dgm:pt modelId="{FE2F425D-F38C-418B-9D47-59B4A1EB15E3}" type="sibTrans" cxnId="{13EE5E64-24F0-48A0-BDB0-A0FEB313463F}">
      <dgm:prSet/>
      <dgm:spPr/>
      <dgm:t>
        <a:bodyPr/>
        <a:lstStyle/>
        <a:p>
          <a:endParaRPr lang="lv-LV">
            <a:solidFill>
              <a:schemeClr val="tx1"/>
            </a:solidFill>
          </a:endParaRPr>
        </a:p>
      </dgm:t>
    </dgm:pt>
    <dgm:pt modelId="{C793E036-40B9-4280-9F28-C7A57EE4D449}">
      <dgm:prSet/>
      <dgm:spPr>
        <a:solidFill>
          <a:srgbClr val="840B55">
            <a:alpha val="90000"/>
          </a:srgbClr>
        </a:solidFill>
      </dgm:spPr>
      <dgm:t>
        <a:bodyPr/>
        <a:lstStyle/>
        <a:p>
          <a:r>
            <a:rPr lang="lv-LV" altLang="en-US" dirty="0"/>
            <a:t>Maksātnespējas administrācija mēneša laikā no pēdējā dokumenta saņemšanas lemj par naudas līdzekļu piešķiršanu, daļēju piešķiršanu vai atteikumu piešķirt naudas līdzekļus no darbinieku prasījumu garantiju fonda (DPGF)</a:t>
          </a:r>
          <a:endParaRPr lang="en-US" i="1" dirty="0"/>
        </a:p>
      </dgm:t>
    </dgm:pt>
    <dgm:pt modelId="{8CE19C13-F720-4BE6-AFCA-23D1085A57E3}" type="parTrans" cxnId="{BEA62A69-3292-4F14-A633-2F8854FD4565}">
      <dgm:prSet/>
      <dgm:spPr/>
      <dgm:t>
        <a:bodyPr/>
        <a:lstStyle/>
        <a:p>
          <a:endParaRPr lang="lv-LV">
            <a:solidFill>
              <a:schemeClr val="tx1"/>
            </a:solidFill>
          </a:endParaRPr>
        </a:p>
      </dgm:t>
    </dgm:pt>
    <dgm:pt modelId="{D2C73215-833D-4882-A0C2-F7DF353B6AEC}" type="sibTrans" cxnId="{BEA62A69-3292-4F14-A633-2F8854FD4565}">
      <dgm:prSet/>
      <dgm:spPr/>
      <dgm:t>
        <a:bodyPr/>
        <a:lstStyle/>
        <a:p>
          <a:endParaRPr lang="lv-LV">
            <a:solidFill>
              <a:schemeClr val="tx1"/>
            </a:solidFill>
          </a:endParaRPr>
        </a:p>
      </dgm:t>
    </dgm:pt>
    <dgm:pt modelId="{D585FDFB-62CD-4CCD-8136-3ECF83607DCE}" type="pres">
      <dgm:prSet presAssocID="{9283ECD9-CC76-4D99-9DA1-0408DCEEEB34}" presName="Name0" presStyleCnt="0">
        <dgm:presLayoutVars>
          <dgm:dir/>
          <dgm:animLvl val="lvl"/>
          <dgm:resizeHandles val="exact"/>
        </dgm:presLayoutVars>
      </dgm:prSet>
      <dgm:spPr/>
    </dgm:pt>
    <dgm:pt modelId="{F62051B5-5E8C-4E88-8CA6-1A11065B4C84}" type="pres">
      <dgm:prSet presAssocID="{C793E036-40B9-4280-9F28-C7A57EE4D449}" presName="boxAndChildren" presStyleCnt="0"/>
      <dgm:spPr/>
    </dgm:pt>
    <dgm:pt modelId="{041F8F00-D2C3-4A07-ADC2-156CCB39E423}" type="pres">
      <dgm:prSet presAssocID="{C793E036-40B9-4280-9F28-C7A57EE4D449}" presName="parentTextBox" presStyleLbl="node1" presStyleIdx="0" presStyleCnt="5"/>
      <dgm:spPr/>
    </dgm:pt>
    <dgm:pt modelId="{9D27C6A5-3109-4480-A0AB-4873D6C4EDFA}" type="pres">
      <dgm:prSet presAssocID="{FE2F425D-F38C-418B-9D47-59B4A1EB15E3}" presName="sp" presStyleCnt="0"/>
      <dgm:spPr/>
    </dgm:pt>
    <dgm:pt modelId="{9E8016B7-E4BF-49A9-93E4-915A7C3E4453}" type="pres">
      <dgm:prSet presAssocID="{EFDE7465-CD77-49D1-B1BC-E83ADEA78507}" presName="arrowAndChildren" presStyleCnt="0"/>
      <dgm:spPr/>
    </dgm:pt>
    <dgm:pt modelId="{2F5B4AF9-CA9E-4C65-90CA-03A50BFA5E44}" type="pres">
      <dgm:prSet presAssocID="{EFDE7465-CD77-49D1-B1BC-E83ADEA78507}" presName="parentTextArrow" presStyleLbl="node1" presStyleIdx="1" presStyleCnt="5"/>
      <dgm:spPr/>
    </dgm:pt>
    <dgm:pt modelId="{F6DC492F-9A1B-41C6-BD5C-9E7B5B50A1D3}" type="pres">
      <dgm:prSet presAssocID="{0C5426E0-2156-4981-9E97-1B2759771904}" presName="sp" presStyleCnt="0"/>
      <dgm:spPr/>
    </dgm:pt>
    <dgm:pt modelId="{B1AD17DE-CB71-4B68-B4C1-92FD44ED3514}" type="pres">
      <dgm:prSet presAssocID="{F3A6E195-60D0-45CD-95FF-8E260F04588F}" presName="arrowAndChildren" presStyleCnt="0"/>
      <dgm:spPr/>
    </dgm:pt>
    <dgm:pt modelId="{AA2946EA-BF34-4184-9DD5-3EBFC697D1DD}" type="pres">
      <dgm:prSet presAssocID="{F3A6E195-60D0-45CD-95FF-8E260F04588F}" presName="parentTextArrow" presStyleLbl="node1" presStyleIdx="2" presStyleCnt="5"/>
      <dgm:spPr/>
    </dgm:pt>
    <dgm:pt modelId="{1C5C85D3-0CCC-4107-B52D-3178DE0BC881}" type="pres">
      <dgm:prSet presAssocID="{777BD484-E6D9-4554-9631-4FC631DB5399}" presName="sp" presStyleCnt="0"/>
      <dgm:spPr/>
    </dgm:pt>
    <dgm:pt modelId="{0FFD66FB-6587-4DA2-B4C2-5A8C6EEB27D8}" type="pres">
      <dgm:prSet presAssocID="{87256367-254E-4D3C-8A9F-5523CE6ED94C}" presName="arrowAndChildren" presStyleCnt="0"/>
      <dgm:spPr/>
    </dgm:pt>
    <dgm:pt modelId="{3C5F3953-6CC6-44E4-BDAB-D325D1DBCF5A}" type="pres">
      <dgm:prSet presAssocID="{87256367-254E-4D3C-8A9F-5523CE6ED94C}" presName="parentTextArrow" presStyleLbl="node1" presStyleIdx="3" presStyleCnt="5"/>
      <dgm:spPr/>
    </dgm:pt>
    <dgm:pt modelId="{287476A6-50E9-41BF-B3AE-836226A8D28C}" type="pres">
      <dgm:prSet presAssocID="{295202B3-4ACD-4CB8-BBD9-57EB15E48EDD}" presName="sp" presStyleCnt="0"/>
      <dgm:spPr/>
    </dgm:pt>
    <dgm:pt modelId="{3602EA98-6E5A-42F3-AEDE-EC4CFEBA9D2C}" type="pres">
      <dgm:prSet presAssocID="{78B4429B-40FF-4C70-AC23-9017C7DA1F37}" presName="arrowAndChildren" presStyleCnt="0"/>
      <dgm:spPr/>
    </dgm:pt>
    <dgm:pt modelId="{206C3DE0-6D8B-4A64-809C-32840655C9B4}" type="pres">
      <dgm:prSet presAssocID="{78B4429B-40FF-4C70-AC23-9017C7DA1F37}" presName="parentTextArrow" presStyleLbl="node1" presStyleIdx="4" presStyleCnt="5"/>
      <dgm:spPr/>
    </dgm:pt>
  </dgm:ptLst>
  <dgm:cxnLst>
    <dgm:cxn modelId="{9C8D6925-1298-4F31-B5D1-D69EEFFDB9DA}" type="presOf" srcId="{78B4429B-40FF-4C70-AC23-9017C7DA1F37}" destId="{206C3DE0-6D8B-4A64-809C-32840655C9B4}" srcOrd="0" destOrd="0" presId="urn:microsoft.com/office/officeart/2005/8/layout/process4"/>
    <dgm:cxn modelId="{13EE5E64-24F0-48A0-BDB0-A0FEB313463F}" srcId="{9283ECD9-CC76-4D99-9DA1-0408DCEEEB34}" destId="{EFDE7465-CD77-49D1-B1BC-E83ADEA78507}" srcOrd="3" destOrd="0" parTransId="{F9BA2C25-F5BD-410B-9411-237D5184130E}" sibTransId="{FE2F425D-F38C-418B-9D47-59B4A1EB15E3}"/>
    <dgm:cxn modelId="{BEA62A69-3292-4F14-A633-2F8854FD4565}" srcId="{9283ECD9-CC76-4D99-9DA1-0408DCEEEB34}" destId="{C793E036-40B9-4280-9F28-C7A57EE4D449}" srcOrd="4" destOrd="0" parTransId="{8CE19C13-F720-4BE6-AFCA-23D1085A57E3}" sibTransId="{D2C73215-833D-4882-A0C2-F7DF353B6AEC}"/>
    <dgm:cxn modelId="{52D7A474-70F2-4DA7-B667-09AD9E373B23}" srcId="{9283ECD9-CC76-4D99-9DA1-0408DCEEEB34}" destId="{F3A6E195-60D0-45CD-95FF-8E260F04588F}" srcOrd="2" destOrd="0" parTransId="{95914AAD-8736-4C2D-BC02-662533931CA5}" sibTransId="{0C5426E0-2156-4981-9E97-1B2759771904}"/>
    <dgm:cxn modelId="{07DD287C-3CEF-4B08-A0C1-03D3DD133919}" type="presOf" srcId="{9283ECD9-CC76-4D99-9DA1-0408DCEEEB34}" destId="{D585FDFB-62CD-4CCD-8136-3ECF83607DCE}" srcOrd="0" destOrd="0" presId="urn:microsoft.com/office/officeart/2005/8/layout/process4"/>
    <dgm:cxn modelId="{13E49E9D-D2A6-4AA7-8948-B87775DAC8F4}" srcId="{9283ECD9-CC76-4D99-9DA1-0408DCEEEB34}" destId="{78B4429B-40FF-4C70-AC23-9017C7DA1F37}" srcOrd="0" destOrd="0" parTransId="{6F1A0F11-6872-4D88-BA9B-DBC3CB79C751}" sibTransId="{295202B3-4ACD-4CB8-BBD9-57EB15E48EDD}"/>
    <dgm:cxn modelId="{5F7A75BD-4C64-42C4-9E17-49E8C261B3D7}" type="presOf" srcId="{C793E036-40B9-4280-9F28-C7A57EE4D449}" destId="{041F8F00-D2C3-4A07-ADC2-156CCB39E423}" srcOrd="0" destOrd="0" presId="urn:microsoft.com/office/officeart/2005/8/layout/process4"/>
    <dgm:cxn modelId="{803730CB-8AB9-4B55-B374-2324C64D666A}" type="presOf" srcId="{87256367-254E-4D3C-8A9F-5523CE6ED94C}" destId="{3C5F3953-6CC6-44E4-BDAB-D325D1DBCF5A}" srcOrd="0" destOrd="0" presId="urn:microsoft.com/office/officeart/2005/8/layout/process4"/>
    <dgm:cxn modelId="{7A02E4D3-1CF2-42CB-9916-FAFED5AD1F6A}" type="presOf" srcId="{EFDE7465-CD77-49D1-B1BC-E83ADEA78507}" destId="{2F5B4AF9-CA9E-4C65-90CA-03A50BFA5E44}" srcOrd="0" destOrd="0" presId="urn:microsoft.com/office/officeart/2005/8/layout/process4"/>
    <dgm:cxn modelId="{DE8299E3-FB37-486B-8859-9BCDDA4B5016}" type="presOf" srcId="{F3A6E195-60D0-45CD-95FF-8E260F04588F}" destId="{AA2946EA-BF34-4184-9DD5-3EBFC697D1DD}" srcOrd="0" destOrd="0" presId="urn:microsoft.com/office/officeart/2005/8/layout/process4"/>
    <dgm:cxn modelId="{1AD269E4-CCED-4852-9810-8842B789E1A9}" srcId="{9283ECD9-CC76-4D99-9DA1-0408DCEEEB34}" destId="{87256367-254E-4D3C-8A9F-5523CE6ED94C}" srcOrd="1" destOrd="0" parTransId="{94442077-4489-450B-9B29-DCCBAE7AC759}" sibTransId="{777BD484-E6D9-4554-9631-4FC631DB5399}"/>
    <dgm:cxn modelId="{DDB4B391-AFDC-4799-A631-AA97C7CCFFED}" type="presParOf" srcId="{D585FDFB-62CD-4CCD-8136-3ECF83607DCE}" destId="{F62051B5-5E8C-4E88-8CA6-1A11065B4C84}" srcOrd="0" destOrd="0" presId="urn:microsoft.com/office/officeart/2005/8/layout/process4"/>
    <dgm:cxn modelId="{33CA2F01-445E-4EC5-B6BE-4DAB04EE8A52}" type="presParOf" srcId="{F62051B5-5E8C-4E88-8CA6-1A11065B4C84}" destId="{041F8F00-D2C3-4A07-ADC2-156CCB39E423}" srcOrd="0" destOrd="0" presId="urn:microsoft.com/office/officeart/2005/8/layout/process4"/>
    <dgm:cxn modelId="{B24F764D-DEC0-4929-BD45-A7E26EC156CC}" type="presParOf" srcId="{D585FDFB-62CD-4CCD-8136-3ECF83607DCE}" destId="{9D27C6A5-3109-4480-A0AB-4873D6C4EDFA}" srcOrd="1" destOrd="0" presId="urn:microsoft.com/office/officeart/2005/8/layout/process4"/>
    <dgm:cxn modelId="{D766C0D7-7073-4D67-93F4-9A36B495EE89}" type="presParOf" srcId="{D585FDFB-62CD-4CCD-8136-3ECF83607DCE}" destId="{9E8016B7-E4BF-49A9-93E4-915A7C3E4453}" srcOrd="2" destOrd="0" presId="urn:microsoft.com/office/officeart/2005/8/layout/process4"/>
    <dgm:cxn modelId="{CE946B70-592E-4542-A885-C4F64A8E143A}" type="presParOf" srcId="{9E8016B7-E4BF-49A9-93E4-915A7C3E4453}" destId="{2F5B4AF9-CA9E-4C65-90CA-03A50BFA5E44}" srcOrd="0" destOrd="0" presId="urn:microsoft.com/office/officeart/2005/8/layout/process4"/>
    <dgm:cxn modelId="{EF48B771-B663-4F6B-81CE-593626BBDF17}" type="presParOf" srcId="{D585FDFB-62CD-4CCD-8136-3ECF83607DCE}" destId="{F6DC492F-9A1B-41C6-BD5C-9E7B5B50A1D3}" srcOrd="3" destOrd="0" presId="urn:microsoft.com/office/officeart/2005/8/layout/process4"/>
    <dgm:cxn modelId="{2D28D45F-B51E-45F3-A640-094C7659EA42}" type="presParOf" srcId="{D585FDFB-62CD-4CCD-8136-3ECF83607DCE}" destId="{B1AD17DE-CB71-4B68-B4C1-92FD44ED3514}" srcOrd="4" destOrd="0" presId="urn:microsoft.com/office/officeart/2005/8/layout/process4"/>
    <dgm:cxn modelId="{7157EB24-1D7B-4274-88C9-21F705E58484}" type="presParOf" srcId="{B1AD17DE-CB71-4B68-B4C1-92FD44ED3514}" destId="{AA2946EA-BF34-4184-9DD5-3EBFC697D1DD}" srcOrd="0" destOrd="0" presId="urn:microsoft.com/office/officeart/2005/8/layout/process4"/>
    <dgm:cxn modelId="{14DDDCAC-6349-4746-9FA4-10D50ACFE88A}" type="presParOf" srcId="{D585FDFB-62CD-4CCD-8136-3ECF83607DCE}" destId="{1C5C85D3-0CCC-4107-B52D-3178DE0BC881}" srcOrd="5" destOrd="0" presId="urn:microsoft.com/office/officeart/2005/8/layout/process4"/>
    <dgm:cxn modelId="{0DCD1E09-0B65-4E85-ABB5-A9AFE2A67F49}" type="presParOf" srcId="{D585FDFB-62CD-4CCD-8136-3ECF83607DCE}" destId="{0FFD66FB-6587-4DA2-B4C2-5A8C6EEB27D8}" srcOrd="6" destOrd="0" presId="urn:microsoft.com/office/officeart/2005/8/layout/process4"/>
    <dgm:cxn modelId="{12FF3532-A41F-4D5D-8B27-62A7C1DAE9AA}" type="presParOf" srcId="{0FFD66FB-6587-4DA2-B4C2-5A8C6EEB27D8}" destId="{3C5F3953-6CC6-44E4-BDAB-D325D1DBCF5A}" srcOrd="0" destOrd="0" presId="urn:microsoft.com/office/officeart/2005/8/layout/process4"/>
    <dgm:cxn modelId="{267F6585-491A-4FF4-A305-9B857F1DA4E8}" type="presParOf" srcId="{D585FDFB-62CD-4CCD-8136-3ECF83607DCE}" destId="{287476A6-50E9-41BF-B3AE-836226A8D28C}" srcOrd="7" destOrd="0" presId="urn:microsoft.com/office/officeart/2005/8/layout/process4"/>
    <dgm:cxn modelId="{DEDF296E-EE91-47A8-9672-FC98F80600B0}" type="presParOf" srcId="{D585FDFB-62CD-4CCD-8136-3ECF83607DCE}" destId="{3602EA98-6E5A-42F3-AEDE-EC4CFEBA9D2C}" srcOrd="8" destOrd="0" presId="urn:microsoft.com/office/officeart/2005/8/layout/process4"/>
    <dgm:cxn modelId="{B9694CD2-BB31-4EF1-9128-BD16B22BF3D6}" type="presParOf" srcId="{3602EA98-6E5A-42F3-AEDE-EC4CFEBA9D2C}" destId="{206C3DE0-6D8B-4A64-809C-32840655C9B4}" srcOrd="0" destOrd="0" presId="urn:microsoft.com/office/officeart/2005/8/layout/process4"/>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5B7A8-3329-4003-BBC3-3F71D133579D}">
      <dsp:nvSpPr>
        <dsp:cNvPr id="0" name=""/>
        <dsp:cNvSpPr/>
      </dsp:nvSpPr>
      <dsp:spPr>
        <a:xfrm>
          <a:off x="0" y="3757460"/>
          <a:ext cx="6096000" cy="616100"/>
        </a:xfrm>
        <a:prstGeom prst="rect">
          <a:avLst/>
        </a:prstGeom>
        <a:solidFill>
          <a:srgbClr val="840B55">
            <a:alpha val="9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lv-LV" sz="1300" i="0" kern="1200" dirty="0"/>
            <a:t>Darbinieks var lūgt tiesu atbrīvot viņu no valsts nodevas un depozīta samaksas</a:t>
          </a:r>
          <a:endParaRPr lang="en-US" sz="1300" i="0" kern="1200" dirty="0"/>
        </a:p>
      </dsp:txBody>
      <dsp:txXfrm>
        <a:off x="0" y="3757460"/>
        <a:ext cx="6096000" cy="616100"/>
      </dsp:txXfrm>
    </dsp:sp>
    <dsp:sp modelId="{118B6ED6-B4BC-46CA-A940-9BE1397A05D7}">
      <dsp:nvSpPr>
        <dsp:cNvPr id="0" name=""/>
        <dsp:cNvSpPr/>
      </dsp:nvSpPr>
      <dsp:spPr>
        <a:xfrm rot="10800000">
          <a:off x="0" y="2817051"/>
          <a:ext cx="6096000" cy="947561"/>
        </a:xfrm>
        <a:prstGeom prst="upArrowCallout">
          <a:avLst/>
        </a:prstGeom>
        <a:solidFill>
          <a:srgbClr val="993366">
            <a:alpha val="9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lv-LV" sz="1300" kern="1200" dirty="0">
              <a:solidFill>
                <a:schemeClr val="bg1"/>
              </a:solidFill>
            </a:rPr>
            <a:t>Iesniedzot juridiskās personas maksātnespējas procesa pieteikumu, darbiniekam jāmaksā valsts nodeva (355,72 </a:t>
          </a:r>
          <a:r>
            <a:rPr lang="lv-LV" sz="1300" i="1" kern="1200" dirty="0" err="1">
              <a:solidFill>
                <a:schemeClr val="bg1"/>
              </a:solidFill>
            </a:rPr>
            <a:t>euro</a:t>
          </a:r>
          <a:r>
            <a:rPr lang="lv-LV" sz="1300" kern="1200" dirty="0">
              <a:solidFill>
                <a:schemeClr val="bg1"/>
              </a:solidFill>
            </a:rPr>
            <a:t>) un depozīts divu minimālo mēnešalgu apmērā (860 </a:t>
          </a:r>
          <a:r>
            <a:rPr lang="lv-LV" sz="1300" i="1" kern="1200" dirty="0" err="1">
              <a:solidFill>
                <a:schemeClr val="bg1"/>
              </a:solidFill>
            </a:rPr>
            <a:t>euro</a:t>
          </a:r>
          <a:r>
            <a:rPr lang="lv-LV" sz="1300" i="1" kern="1200" dirty="0">
              <a:solidFill>
                <a:schemeClr val="bg1"/>
              </a:solidFill>
            </a:rPr>
            <a:t>)</a:t>
          </a:r>
          <a:endParaRPr lang="en-US" sz="1300" i="1" kern="1200" dirty="0"/>
        </a:p>
      </dsp:txBody>
      <dsp:txXfrm rot="10800000">
        <a:off x="0" y="2817051"/>
        <a:ext cx="6096000" cy="615697"/>
      </dsp:txXfrm>
    </dsp:sp>
    <dsp:sp modelId="{AA2946EA-BF34-4184-9DD5-3EBFC697D1DD}">
      <dsp:nvSpPr>
        <dsp:cNvPr id="0" name=""/>
        <dsp:cNvSpPr/>
      </dsp:nvSpPr>
      <dsp:spPr>
        <a:xfrm rot="10800000">
          <a:off x="0" y="1878731"/>
          <a:ext cx="6096000" cy="947561"/>
        </a:xfrm>
        <a:prstGeom prst="upArrowCallout">
          <a:avLst/>
        </a:prstGeom>
        <a:solidFill>
          <a:srgbClr val="840B55">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sz="1400" kern="1200" dirty="0">
              <a:solidFill>
                <a:schemeClr val="bg1"/>
              </a:solidFill>
            </a:rPr>
            <a:t>Ja naudas līdzekļus atgūt neizdodas, darbiniekam jāsniedz tiesā darba devēja maksātnespējas pieteikums </a:t>
          </a:r>
          <a:endParaRPr lang="en-US" sz="1400" kern="1200" dirty="0"/>
        </a:p>
      </dsp:txBody>
      <dsp:txXfrm rot="10800000">
        <a:off x="0" y="1878731"/>
        <a:ext cx="6096000" cy="615697"/>
      </dsp:txXfrm>
    </dsp:sp>
    <dsp:sp modelId="{3C5F3953-6CC6-44E4-BDAB-D325D1DBCF5A}">
      <dsp:nvSpPr>
        <dsp:cNvPr id="0" name=""/>
        <dsp:cNvSpPr/>
      </dsp:nvSpPr>
      <dsp:spPr>
        <a:xfrm rot="10800000">
          <a:off x="0" y="940411"/>
          <a:ext cx="6096000" cy="947561"/>
        </a:xfrm>
        <a:prstGeom prst="upArrowCallout">
          <a:avLst/>
        </a:prstGeom>
        <a:solidFill>
          <a:srgbClr val="840B55">
            <a:alpha val="6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sz="1400" kern="1200" dirty="0">
              <a:solidFill>
                <a:schemeClr val="bg1"/>
              </a:solidFill>
            </a:rPr>
            <a:t>Ja darba devējs nolēmumu nepilda, jāvēršas  pie zvērināta tiesu izpildītāja</a:t>
          </a:r>
          <a:endParaRPr lang="en-US" sz="1400" i="1" kern="1200" dirty="0"/>
        </a:p>
      </dsp:txBody>
      <dsp:txXfrm rot="10800000">
        <a:off x="0" y="940411"/>
        <a:ext cx="6096000" cy="615697"/>
      </dsp:txXfrm>
    </dsp:sp>
    <dsp:sp modelId="{337421B2-88F1-4817-95C6-AE08E8558F8B}">
      <dsp:nvSpPr>
        <dsp:cNvPr id="0" name=""/>
        <dsp:cNvSpPr/>
      </dsp:nvSpPr>
      <dsp:spPr>
        <a:xfrm rot="10800000">
          <a:off x="0" y="2090"/>
          <a:ext cx="6096000" cy="947561"/>
        </a:xfrm>
        <a:prstGeom prst="upArrowCallout">
          <a:avLst/>
        </a:prstGeom>
        <a:solidFill>
          <a:srgbClr val="BE80A6">
            <a:alpha val="49804"/>
          </a:srgbClr>
        </a:solidFill>
        <a:ln w="25400" cap="flat" cmpd="sng" algn="ctr">
          <a:solidFill>
            <a:srgbClr val="C185A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sz="1400" kern="1200" dirty="0">
              <a:solidFill>
                <a:schemeClr val="bg1"/>
              </a:solidFill>
            </a:rPr>
            <a:t>Jāvēršas:</a:t>
          </a:r>
          <a:endParaRPr lang="en-US" sz="1400" kern="1200" dirty="0"/>
        </a:p>
      </dsp:txBody>
      <dsp:txXfrm rot="-10800000">
        <a:off x="0" y="2090"/>
        <a:ext cx="6096000" cy="332594"/>
      </dsp:txXfrm>
    </dsp:sp>
    <dsp:sp modelId="{BAB6A4B3-06EC-4F98-BF50-82396FA64930}">
      <dsp:nvSpPr>
        <dsp:cNvPr id="0" name=""/>
        <dsp:cNvSpPr/>
      </dsp:nvSpPr>
      <dsp:spPr>
        <a:xfrm>
          <a:off x="0" y="334684"/>
          <a:ext cx="6096000" cy="283321"/>
        </a:xfrm>
        <a:prstGeom prst="rect">
          <a:avLst/>
        </a:prstGeom>
        <a:solidFill>
          <a:srgbClr val="E0568B">
            <a:alpha val="49804"/>
          </a:srgbClr>
        </a:solidFill>
        <a:ln w="25400" cap="flat" cmpd="sng" algn="ctr">
          <a:solidFill>
            <a:srgbClr val="C185AA"/>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just" defTabSz="622300">
            <a:lnSpc>
              <a:spcPct val="90000"/>
            </a:lnSpc>
            <a:spcBef>
              <a:spcPct val="0"/>
            </a:spcBef>
            <a:spcAft>
              <a:spcPct val="35000"/>
            </a:spcAft>
            <a:buNone/>
          </a:pPr>
          <a:r>
            <a:rPr lang="lv-LV" sz="1400" kern="1200" dirty="0">
              <a:solidFill>
                <a:schemeClr val="bg1"/>
              </a:solidFill>
            </a:rPr>
            <a:t>          Valsts darba inspekcijā                  vai                  Tiesā           </a:t>
          </a:r>
          <a:endParaRPr lang="en-US" sz="1400" kern="1200" dirty="0"/>
        </a:p>
      </dsp:txBody>
      <dsp:txXfrm>
        <a:off x="0" y="334684"/>
        <a:ext cx="6096000" cy="2833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F8F00-D2C3-4A07-ADC2-156CCB39E423}">
      <dsp:nvSpPr>
        <dsp:cNvPr id="0" name=""/>
        <dsp:cNvSpPr/>
      </dsp:nvSpPr>
      <dsp:spPr>
        <a:xfrm>
          <a:off x="0" y="4228542"/>
          <a:ext cx="5956183" cy="693727"/>
        </a:xfrm>
        <a:prstGeom prst="rect">
          <a:avLst/>
        </a:prstGeom>
        <a:solidFill>
          <a:srgbClr val="840B55">
            <a:alpha val="9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lv-LV" altLang="en-US" sz="1200" kern="1200" dirty="0"/>
            <a:t>Maksātnespējas administrācija mēneša laikā no pēdējā dokumenta saņemšanas lemj par naudas līdzekļu piešķiršanu, daļēju piešķiršanu vai atteikumu piešķirt naudas līdzekļus no darbinieku prasījumu garantiju fonda (DPGF)</a:t>
          </a:r>
          <a:endParaRPr lang="en-US" sz="1200" i="1" kern="1200" dirty="0"/>
        </a:p>
      </dsp:txBody>
      <dsp:txXfrm>
        <a:off x="0" y="4228542"/>
        <a:ext cx="5956183" cy="693727"/>
      </dsp:txXfrm>
    </dsp:sp>
    <dsp:sp modelId="{2F5B4AF9-CA9E-4C65-90CA-03A50BFA5E44}">
      <dsp:nvSpPr>
        <dsp:cNvPr id="0" name=""/>
        <dsp:cNvSpPr/>
      </dsp:nvSpPr>
      <dsp:spPr>
        <a:xfrm rot="10800000">
          <a:off x="0" y="3171995"/>
          <a:ext cx="5956183" cy="1066952"/>
        </a:xfrm>
        <a:prstGeom prst="upArrowCallout">
          <a:avLst/>
        </a:prstGeom>
        <a:solidFill>
          <a:srgbClr val="840B55">
            <a:alpha val="8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lv-LV" sz="1200" kern="1200" dirty="0"/>
            <a:t>Administrators aizpilda </a:t>
          </a:r>
          <a:r>
            <a:rPr lang="lv-LV" altLang="en-US" sz="1200" kern="1200" dirty="0"/>
            <a:t>Informāciju par darbinieku prasījumiem administratora sadaļu</a:t>
          </a:r>
          <a:r>
            <a:rPr lang="lv-LV" sz="1200" kern="1200" dirty="0"/>
            <a:t>, pievieno darbinieka darba līgumu, visus prasījumu pamatojošos dokumentus un iesniedz maksātnespējas administrācijā pēc iespējas ātrākā laikā</a:t>
          </a:r>
          <a:endParaRPr lang="en-US" sz="1200" i="1" kern="1200" dirty="0"/>
        </a:p>
      </dsp:txBody>
      <dsp:txXfrm rot="10800000">
        <a:off x="0" y="3171995"/>
        <a:ext cx="5956183" cy="693273"/>
      </dsp:txXfrm>
    </dsp:sp>
    <dsp:sp modelId="{AA2946EA-BF34-4184-9DD5-3EBFC697D1DD}">
      <dsp:nvSpPr>
        <dsp:cNvPr id="0" name=""/>
        <dsp:cNvSpPr/>
      </dsp:nvSpPr>
      <dsp:spPr>
        <a:xfrm rot="10800000">
          <a:off x="0" y="2115448"/>
          <a:ext cx="5956183" cy="1066952"/>
        </a:xfrm>
        <a:prstGeom prst="upArrowCallout">
          <a:avLst/>
        </a:prstGeom>
        <a:solidFill>
          <a:srgbClr val="840B55">
            <a:alpha val="7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sz="1400" kern="1200" dirty="0"/>
            <a:t>Iesniedz veidlapu administratoram</a:t>
          </a:r>
          <a:endParaRPr lang="en-US" sz="1400" kern="1200" dirty="0"/>
        </a:p>
      </dsp:txBody>
      <dsp:txXfrm rot="10800000">
        <a:off x="0" y="2115448"/>
        <a:ext cx="5956183" cy="693273"/>
      </dsp:txXfrm>
    </dsp:sp>
    <dsp:sp modelId="{3C5F3953-6CC6-44E4-BDAB-D325D1DBCF5A}">
      <dsp:nvSpPr>
        <dsp:cNvPr id="0" name=""/>
        <dsp:cNvSpPr/>
      </dsp:nvSpPr>
      <dsp:spPr>
        <a:xfrm rot="10800000">
          <a:off x="0" y="1058901"/>
          <a:ext cx="5956183" cy="1066952"/>
        </a:xfrm>
        <a:prstGeom prst="upArrowCallout">
          <a:avLst/>
        </a:prstGeom>
        <a:solidFill>
          <a:srgbClr val="840B55">
            <a:alpha val="6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altLang="en-US" sz="1400" kern="1200" dirty="0"/>
            <a:t>Darbinieks aizpilda Informāciju par darbinieku prasījumiem darbinieka sadaļu </a:t>
          </a:r>
          <a:r>
            <a:rPr lang="lv-LV" altLang="en-US" sz="1400" i="1" kern="1200" dirty="0"/>
            <a:t>(</a:t>
          </a:r>
          <a:r>
            <a:rPr lang="lv-LV" sz="1400" i="1" kern="1200" dirty="0"/>
            <a:t>Ministru kabineta noteikumi Nr.995 1.pielikums)</a:t>
          </a:r>
          <a:endParaRPr lang="en-US" sz="1400" i="1" kern="1200" dirty="0"/>
        </a:p>
      </dsp:txBody>
      <dsp:txXfrm rot="10800000">
        <a:off x="0" y="1058901"/>
        <a:ext cx="5956183" cy="693273"/>
      </dsp:txXfrm>
    </dsp:sp>
    <dsp:sp modelId="{206C3DE0-6D8B-4A64-809C-32840655C9B4}">
      <dsp:nvSpPr>
        <dsp:cNvPr id="0" name=""/>
        <dsp:cNvSpPr/>
      </dsp:nvSpPr>
      <dsp:spPr>
        <a:xfrm rot="10800000">
          <a:off x="0" y="2354"/>
          <a:ext cx="5956183" cy="1066952"/>
        </a:xfrm>
        <a:prstGeom prst="upArrowCallout">
          <a:avLst/>
        </a:prstGeom>
        <a:solidFill>
          <a:srgbClr val="840B55">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lv-LV" sz="1400" kern="1200" dirty="0"/>
            <a:t>Administrators darbinieka Kreditora prasījumu atzinis/iekļāvis Kreditoru prasījumu reģistrā</a:t>
          </a:r>
          <a:endParaRPr lang="en-US" sz="1400" kern="1200" dirty="0"/>
        </a:p>
      </dsp:txBody>
      <dsp:txXfrm rot="10800000">
        <a:off x="0" y="2354"/>
        <a:ext cx="5956183" cy="69327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5692BD-288A-4F22-9605-B702A415612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3012769D-A9B8-42D5-A07D-BC69C1316A0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D244E0FA-CD9C-4D40-90DE-774CB3CAAF85}" type="datetimeFigureOut">
              <a:rPr lang="lv-LV"/>
              <a:pPr>
                <a:defRPr/>
              </a:pPr>
              <a:t>18.01.2018</a:t>
            </a:fld>
            <a:endParaRPr lang="lv-LV"/>
          </a:p>
        </p:txBody>
      </p:sp>
      <p:sp>
        <p:nvSpPr>
          <p:cNvPr id="4" name="Slide Image Placeholder 3">
            <a:extLst>
              <a:ext uri="{FF2B5EF4-FFF2-40B4-BE49-F238E27FC236}">
                <a16:creationId xmlns:a16="http://schemas.microsoft.com/office/drawing/2014/main" id="{F2D56512-E559-4DAD-9A0F-66903A0F116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CBC9423A-F0F4-4611-86F7-73F347B7053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6716763D-649E-4FE6-A126-0EB16894864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89B16F0F-2198-46D5-AA75-8C11E4DCD47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89B9DC7-5127-4718-A0F4-029703A2F708}"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8788436E-B1E5-4BEF-BC7A-B2F76650769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1"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DA6F7F20-D58C-4FE7-BB97-22EEC387CBB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a16="http://schemas.microsoft.com/office/drawing/2014/main" id="{12698766-8AAB-4145-BC42-A57EF92F2718}"/>
              </a:ext>
            </a:extLst>
          </p:cNvPr>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38612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EEDC9DC0-9E3A-4E29-A17E-365FD498DFF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1"/>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083E02F8-28F1-44B8-B04F-29679E0F9508}"/>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44D0F9FF-A20C-416B-A927-C8955BB29196}" type="slidenum">
              <a:rPr lang="en-US" altLang="en-US"/>
              <a:pPr>
                <a:defRPr/>
              </a:pPr>
              <a:t>‹#›</a:t>
            </a:fld>
            <a:endParaRPr lang="en-US" altLang="en-US"/>
          </a:p>
        </p:txBody>
      </p:sp>
    </p:spTree>
    <p:extLst>
      <p:ext uri="{BB962C8B-B14F-4D97-AF65-F5344CB8AC3E}">
        <p14:creationId xmlns:p14="http://schemas.microsoft.com/office/powerpoint/2010/main" val="2421205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B87626C5-9B8D-4E8B-9F9E-80F8D355B13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1"/>
            <a:ext cx="6096000" cy="1384295"/>
          </a:xfrm>
        </p:spPr>
        <p:txBody>
          <a:bodyPr anchor="t">
            <a:normAutofit/>
          </a:bodyPr>
          <a:lstStyle>
            <a:lvl1pPr algn="l">
              <a:defRPr sz="2400" b="1" cap="all">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76" indent="0">
              <a:buNone/>
              <a:defRPr sz="1700">
                <a:solidFill>
                  <a:schemeClr val="tx1">
                    <a:tint val="75000"/>
                  </a:schemeClr>
                </a:solidFill>
              </a:defRPr>
            </a:lvl2pPr>
            <a:lvl3pPr marL="939551" indent="0">
              <a:buNone/>
              <a:defRPr sz="1600">
                <a:solidFill>
                  <a:schemeClr val="tx1">
                    <a:tint val="75000"/>
                  </a:schemeClr>
                </a:solidFill>
              </a:defRPr>
            </a:lvl3pPr>
            <a:lvl4pPr marL="1409330" indent="0">
              <a:buNone/>
              <a:defRPr sz="1400">
                <a:solidFill>
                  <a:schemeClr val="tx1">
                    <a:tint val="75000"/>
                  </a:schemeClr>
                </a:solidFill>
              </a:defRPr>
            </a:lvl4pPr>
            <a:lvl5pPr marL="1879105" indent="0">
              <a:buNone/>
              <a:defRPr sz="1400">
                <a:solidFill>
                  <a:schemeClr val="tx1">
                    <a:tint val="75000"/>
                  </a:schemeClr>
                </a:solidFill>
              </a:defRPr>
            </a:lvl5pPr>
            <a:lvl6pPr marL="2348882" indent="0">
              <a:buNone/>
              <a:defRPr sz="1400">
                <a:solidFill>
                  <a:schemeClr val="tx1">
                    <a:tint val="75000"/>
                  </a:schemeClr>
                </a:solidFill>
              </a:defRPr>
            </a:lvl6pPr>
            <a:lvl7pPr marL="2818658" indent="0">
              <a:buNone/>
              <a:defRPr sz="1400">
                <a:solidFill>
                  <a:schemeClr val="tx1">
                    <a:tint val="75000"/>
                  </a:schemeClr>
                </a:solidFill>
              </a:defRPr>
            </a:lvl7pPr>
            <a:lvl8pPr marL="3288433" indent="0">
              <a:buNone/>
              <a:defRPr sz="1400">
                <a:solidFill>
                  <a:schemeClr val="tx1">
                    <a:tint val="75000"/>
                  </a:schemeClr>
                </a:solidFill>
              </a:defRPr>
            </a:lvl8pPr>
            <a:lvl9pPr marL="3758211"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1A78763C-2773-453A-A3C3-9F8EE5917741}"/>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379033EF-41BD-4B07-98CC-C6C231156BB1}" type="slidenum">
              <a:rPr lang="en-US" altLang="en-US"/>
              <a:pPr>
                <a:defRPr/>
              </a:pPr>
              <a:t>‹#›</a:t>
            </a:fld>
            <a:endParaRPr lang="en-US" altLang="en-US"/>
          </a:p>
        </p:txBody>
      </p:sp>
    </p:spTree>
    <p:extLst>
      <p:ext uri="{BB962C8B-B14F-4D97-AF65-F5344CB8AC3E}">
        <p14:creationId xmlns:p14="http://schemas.microsoft.com/office/powerpoint/2010/main" val="3851880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3D154CB-AB9A-44C1-A3E6-A845524214F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1"/>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1"/>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32D2A5B1-BA85-4441-BD5A-306101444F4E}"/>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74AAB920-A137-4C91-80E6-B8194AD5CBF5}" type="slidenum">
              <a:rPr lang="en-US" altLang="en-US"/>
              <a:pPr>
                <a:defRPr/>
              </a:pPr>
              <a:t>‹#›</a:t>
            </a:fld>
            <a:endParaRPr lang="en-US" altLang="en-US"/>
          </a:p>
        </p:txBody>
      </p:sp>
    </p:spTree>
    <p:extLst>
      <p:ext uri="{BB962C8B-B14F-4D97-AF65-F5344CB8AC3E}">
        <p14:creationId xmlns:p14="http://schemas.microsoft.com/office/powerpoint/2010/main" val="126638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a:extLst>
              <a:ext uri="{FF2B5EF4-FFF2-40B4-BE49-F238E27FC236}">
                <a16:creationId xmlns:a16="http://schemas.microsoft.com/office/drawing/2014/main" id="{CE095DCF-E874-4905-A667-76F1B2E2458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1"/>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F8DED9A0-7991-4718-8311-E5494520AD0A}"/>
              </a:ext>
            </a:extLst>
          </p:cNvPr>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D989B36A-1642-4D6E-8265-2666AE708659}" type="slidenum">
              <a:rPr lang="en-US" altLang="en-US"/>
              <a:pPr>
                <a:defRPr/>
              </a:pPr>
              <a:t>‹#›</a:t>
            </a:fld>
            <a:endParaRPr lang="en-US" altLang="en-US"/>
          </a:p>
        </p:txBody>
      </p:sp>
    </p:spTree>
    <p:extLst>
      <p:ext uri="{BB962C8B-B14F-4D97-AF65-F5344CB8AC3E}">
        <p14:creationId xmlns:p14="http://schemas.microsoft.com/office/powerpoint/2010/main" val="258534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23B47952-393E-4A9A-9C8A-78E1CFC61E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6E472000-5C4E-4168-9483-1DFF4DB737F1}"/>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BDC51DE-9095-43F5-975F-5272C1E24E9F}" type="slidenum">
              <a:rPr lang="en-US" altLang="en-US"/>
              <a:pPr>
                <a:defRPr/>
              </a:pPr>
              <a:t>‹#›</a:t>
            </a:fld>
            <a:endParaRPr lang="en-US" altLang="en-US"/>
          </a:p>
        </p:txBody>
      </p:sp>
    </p:spTree>
    <p:extLst>
      <p:ext uri="{BB962C8B-B14F-4D97-AF65-F5344CB8AC3E}">
        <p14:creationId xmlns:p14="http://schemas.microsoft.com/office/powerpoint/2010/main" val="823433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A2F647F6-BD2F-48CB-A2DB-5899CE84811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E029EFEC-AA2C-4E80-B9A5-0878F599C522}"/>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2968BAA2-4CE7-4D49-9309-84FAAB2D5EA5}" type="slidenum">
              <a:rPr lang="en-US" altLang="en-US"/>
              <a:pPr>
                <a:defRPr/>
              </a:pPr>
              <a:t>‹#›</a:t>
            </a:fld>
            <a:endParaRPr lang="en-US" altLang="en-US"/>
          </a:p>
        </p:txBody>
      </p:sp>
    </p:spTree>
    <p:extLst>
      <p:ext uri="{BB962C8B-B14F-4D97-AF65-F5344CB8AC3E}">
        <p14:creationId xmlns:p14="http://schemas.microsoft.com/office/powerpoint/2010/main" val="1281311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3C2BCBB-A343-43EF-AE0F-FC770516651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1"/>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6"/>
            <a:ext cx="2751027"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5"/>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20"/>
            <a:ext cx="2751027"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76" indent="0">
              <a:buNone/>
              <a:defRPr sz="1200"/>
            </a:lvl2pPr>
            <a:lvl3pPr marL="939551" indent="0">
              <a:buNone/>
              <a:defRPr sz="1000"/>
            </a:lvl3pPr>
            <a:lvl4pPr marL="1409330" indent="0">
              <a:buNone/>
              <a:defRPr sz="1000"/>
            </a:lvl4pPr>
            <a:lvl5pPr marL="1879105" indent="0">
              <a:buNone/>
              <a:defRPr sz="1000"/>
            </a:lvl5pPr>
            <a:lvl6pPr marL="2348882" indent="0">
              <a:buNone/>
              <a:defRPr sz="1000"/>
            </a:lvl6pPr>
            <a:lvl7pPr marL="2818658" indent="0">
              <a:buNone/>
              <a:defRPr sz="1000"/>
            </a:lvl7pPr>
            <a:lvl8pPr marL="3288433" indent="0">
              <a:buNone/>
              <a:defRPr sz="1000"/>
            </a:lvl8pPr>
            <a:lvl9pPr marL="3758211"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63BFA717-8BB9-4E72-A4CD-44C7B48600EA}"/>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48B58AF4-8A58-45AA-9828-0A88D56E578E}" type="slidenum">
              <a:rPr lang="en-US" altLang="en-US"/>
              <a:pPr>
                <a:defRPr/>
              </a:pPr>
              <a:t>‹#›</a:t>
            </a:fld>
            <a:endParaRPr lang="en-US" altLang="en-US"/>
          </a:p>
        </p:txBody>
      </p:sp>
    </p:spTree>
    <p:extLst>
      <p:ext uri="{BB962C8B-B14F-4D97-AF65-F5344CB8AC3E}">
        <p14:creationId xmlns:p14="http://schemas.microsoft.com/office/powerpoint/2010/main" val="2516727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2B2F68DC-8C65-4AAE-A59A-3AE2FC6C6D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216F9D5B-E11A-4B91-9B61-97FE06CADBA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1"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8570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C130674-67E8-40F1-9B40-F96E85DAB6A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69559928-1B88-4CA6-97EC-4F6CCDD5BF24}"/>
              </a:ext>
            </a:extLst>
          </p:cNvPr>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A4D09729-C9BE-4A9A-9606-9A934F0572A0}"/>
              </a:ext>
            </a:extLst>
          </p:cNvPr>
          <p:cNvSpPr>
            <a:spLocks noGrp="1"/>
          </p:cNvSpPr>
          <p:nvPr>
            <p:ph type="dt" sz="half" idx="2"/>
          </p:nvPr>
        </p:nvSpPr>
        <p:spPr>
          <a:xfrm>
            <a:off x="457200" y="6356351"/>
            <a:ext cx="2133600" cy="365125"/>
          </a:xfrm>
          <a:prstGeom prst="rect">
            <a:avLst/>
          </a:prstGeom>
        </p:spPr>
        <p:txBody>
          <a:bodyPr vert="horz" lIns="93957" tIns="46979" rIns="93957" bIns="46979" rtlCol="0" anchor="ctr"/>
          <a:lstStyle>
            <a:lvl1pPr algn="l" defTabSz="939551" eaLnBrk="1" fontAlgn="auto" hangingPunct="1">
              <a:spcBef>
                <a:spcPts val="0"/>
              </a:spcBef>
              <a:spcAft>
                <a:spcPts val="0"/>
              </a:spcAft>
              <a:defRPr sz="1200">
                <a:solidFill>
                  <a:schemeClr val="tx1">
                    <a:tint val="75000"/>
                  </a:schemeClr>
                </a:solidFill>
                <a:latin typeface="+mn-lt"/>
                <a:cs typeface="+mn-cs"/>
              </a:defRPr>
            </a:lvl1pPr>
          </a:lstStyle>
          <a:p>
            <a:pPr>
              <a:defRPr/>
            </a:pPr>
            <a:fld id="{C409BD8F-28E7-4CE1-AE6B-986830CBF29C}" type="datetime1">
              <a:rPr lang="en-US"/>
              <a:pPr>
                <a:defRPr/>
              </a:pPr>
              <a:t>18.01.2018</a:t>
            </a:fld>
            <a:endParaRPr lang="en-US"/>
          </a:p>
        </p:txBody>
      </p:sp>
      <p:sp>
        <p:nvSpPr>
          <p:cNvPr id="5" name="Footer Placeholder 4">
            <a:extLst>
              <a:ext uri="{FF2B5EF4-FFF2-40B4-BE49-F238E27FC236}">
                <a16:creationId xmlns:a16="http://schemas.microsoft.com/office/drawing/2014/main" id="{3EEEF6BD-EF33-4ADD-8B1D-56F40295659F}"/>
              </a:ext>
            </a:extLst>
          </p:cNvPr>
          <p:cNvSpPr>
            <a:spLocks noGrp="1"/>
          </p:cNvSpPr>
          <p:nvPr>
            <p:ph type="ftr" sz="quarter" idx="3"/>
          </p:nvPr>
        </p:nvSpPr>
        <p:spPr>
          <a:xfrm>
            <a:off x="3124200" y="6356351"/>
            <a:ext cx="2895600" cy="365125"/>
          </a:xfrm>
          <a:prstGeom prst="rect">
            <a:avLst/>
          </a:prstGeom>
        </p:spPr>
        <p:txBody>
          <a:bodyPr vert="horz" lIns="93957" tIns="46979" rIns="93957" bIns="46979" rtlCol="0" anchor="ctr"/>
          <a:lstStyle>
            <a:lvl1pPr algn="ctr" defTabSz="939551"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AEEF57B-5E44-449D-A8E3-34399781CB03}"/>
              </a:ext>
            </a:extLst>
          </p:cNvPr>
          <p:cNvSpPr>
            <a:spLocks noGrp="1"/>
          </p:cNvSpPr>
          <p:nvPr>
            <p:ph type="sldNum" sz="quarter" idx="4"/>
          </p:nvPr>
        </p:nvSpPr>
        <p:spPr>
          <a:xfrm>
            <a:off x="6553200" y="6356351"/>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F305535F-C962-4A7F-947C-81CAF55C791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Lst>
  <p:hf hdr="0" ftr="0" dt="0"/>
  <p:txStyles>
    <p:titleStyle>
      <a:lvl1pPr algn="ctr" defTabSz="938189" rtl="0" eaLnBrk="0" fontAlgn="base" hangingPunct="0">
        <a:spcBef>
          <a:spcPct val="0"/>
        </a:spcBef>
        <a:spcAft>
          <a:spcPct val="0"/>
        </a:spcAft>
        <a:defRPr sz="4500" kern="1200">
          <a:solidFill>
            <a:schemeClr val="tx1"/>
          </a:solidFill>
          <a:latin typeface="+mj-lt"/>
          <a:ea typeface="+mj-ea"/>
          <a:cs typeface="+mj-cs"/>
        </a:defRPr>
      </a:lvl1pPr>
      <a:lvl2pPr algn="ctr" defTabSz="938189" rtl="0" eaLnBrk="0" fontAlgn="base" hangingPunct="0">
        <a:spcBef>
          <a:spcPct val="0"/>
        </a:spcBef>
        <a:spcAft>
          <a:spcPct val="0"/>
        </a:spcAft>
        <a:defRPr sz="4500">
          <a:solidFill>
            <a:schemeClr val="tx1"/>
          </a:solidFill>
          <a:latin typeface="Times New Roman" pitchFamily="18" charset="0"/>
        </a:defRPr>
      </a:lvl2pPr>
      <a:lvl3pPr algn="ctr" defTabSz="938189" rtl="0" eaLnBrk="0" fontAlgn="base" hangingPunct="0">
        <a:spcBef>
          <a:spcPct val="0"/>
        </a:spcBef>
        <a:spcAft>
          <a:spcPct val="0"/>
        </a:spcAft>
        <a:defRPr sz="4500">
          <a:solidFill>
            <a:schemeClr val="tx1"/>
          </a:solidFill>
          <a:latin typeface="Times New Roman" pitchFamily="18" charset="0"/>
        </a:defRPr>
      </a:lvl3pPr>
      <a:lvl4pPr algn="ctr" defTabSz="938189" rtl="0" eaLnBrk="0" fontAlgn="base" hangingPunct="0">
        <a:spcBef>
          <a:spcPct val="0"/>
        </a:spcBef>
        <a:spcAft>
          <a:spcPct val="0"/>
        </a:spcAft>
        <a:defRPr sz="4500">
          <a:solidFill>
            <a:schemeClr val="tx1"/>
          </a:solidFill>
          <a:latin typeface="Times New Roman" pitchFamily="18" charset="0"/>
        </a:defRPr>
      </a:lvl4pPr>
      <a:lvl5pPr algn="ctr" defTabSz="938189" rtl="0" eaLnBrk="0" fontAlgn="base" hangingPunct="0">
        <a:spcBef>
          <a:spcPct val="0"/>
        </a:spcBef>
        <a:spcAft>
          <a:spcPct val="0"/>
        </a:spcAft>
        <a:defRPr sz="4500">
          <a:solidFill>
            <a:schemeClr val="tx1"/>
          </a:solidFill>
          <a:latin typeface="Times New Roman" pitchFamily="18" charset="0"/>
        </a:defRPr>
      </a:lvl5pPr>
      <a:lvl6pPr marL="457189" algn="ctr" defTabSz="938189" rtl="0" eaLnBrk="1" fontAlgn="base" hangingPunct="1">
        <a:spcBef>
          <a:spcPct val="0"/>
        </a:spcBef>
        <a:spcAft>
          <a:spcPct val="0"/>
        </a:spcAft>
        <a:defRPr sz="4500">
          <a:solidFill>
            <a:schemeClr val="tx1"/>
          </a:solidFill>
          <a:latin typeface="Times New Roman" pitchFamily="18" charset="0"/>
        </a:defRPr>
      </a:lvl6pPr>
      <a:lvl7pPr marL="914378" algn="ctr" defTabSz="938189" rtl="0" eaLnBrk="1" fontAlgn="base" hangingPunct="1">
        <a:spcBef>
          <a:spcPct val="0"/>
        </a:spcBef>
        <a:spcAft>
          <a:spcPct val="0"/>
        </a:spcAft>
        <a:defRPr sz="4500">
          <a:solidFill>
            <a:schemeClr val="tx1"/>
          </a:solidFill>
          <a:latin typeface="Times New Roman" pitchFamily="18" charset="0"/>
        </a:defRPr>
      </a:lvl7pPr>
      <a:lvl8pPr marL="1371566" algn="ctr" defTabSz="938189" rtl="0" eaLnBrk="1" fontAlgn="base" hangingPunct="1">
        <a:spcBef>
          <a:spcPct val="0"/>
        </a:spcBef>
        <a:spcAft>
          <a:spcPct val="0"/>
        </a:spcAft>
        <a:defRPr sz="4500">
          <a:solidFill>
            <a:schemeClr val="tx1"/>
          </a:solidFill>
          <a:latin typeface="Times New Roman" pitchFamily="18" charset="0"/>
        </a:defRPr>
      </a:lvl8pPr>
      <a:lvl9pPr marL="1828754" algn="ctr" defTabSz="938189" rtl="0" eaLnBrk="1" fontAlgn="base" hangingPunct="1">
        <a:spcBef>
          <a:spcPct val="0"/>
        </a:spcBef>
        <a:spcAft>
          <a:spcPct val="0"/>
        </a:spcAft>
        <a:defRPr sz="4500">
          <a:solidFill>
            <a:schemeClr val="tx1"/>
          </a:solidFill>
          <a:latin typeface="Times New Roman" pitchFamily="18" charset="0"/>
        </a:defRPr>
      </a:lvl9pPr>
    </p:titleStyle>
    <p:bodyStyle>
      <a:lvl1pPr marL="350829" indent="-350829" algn="l" defTabSz="938189"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1981" indent="-292093" algn="l" defTabSz="938189"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34" indent="-233357" algn="l" defTabSz="938189"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22" indent="-233357" algn="l" defTabSz="938189"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11" indent="-233357" algn="l" defTabSz="938189"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770" indent="-234887" algn="l" defTabSz="939551"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546" indent="-234887" algn="l" defTabSz="939551"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324" indent="-234887" algn="l" defTabSz="939551"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098" indent="-234887" algn="l" defTabSz="939551"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51" rtl="0" eaLnBrk="1" latinLnBrk="0" hangingPunct="1">
        <a:defRPr sz="1700" kern="1200">
          <a:solidFill>
            <a:schemeClr val="tx1"/>
          </a:solidFill>
          <a:latin typeface="+mn-lt"/>
          <a:ea typeface="+mn-ea"/>
          <a:cs typeface="+mn-cs"/>
        </a:defRPr>
      </a:lvl1pPr>
      <a:lvl2pPr marL="469776" algn="l" defTabSz="939551" rtl="0" eaLnBrk="1" latinLnBrk="0" hangingPunct="1">
        <a:defRPr sz="1700" kern="1200">
          <a:solidFill>
            <a:schemeClr val="tx1"/>
          </a:solidFill>
          <a:latin typeface="+mn-lt"/>
          <a:ea typeface="+mn-ea"/>
          <a:cs typeface="+mn-cs"/>
        </a:defRPr>
      </a:lvl2pPr>
      <a:lvl3pPr marL="939551" algn="l" defTabSz="939551" rtl="0" eaLnBrk="1" latinLnBrk="0" hangingPunct="1">
        <a:defRPr sz="1700" kern="1200">
          <a:solidFill>
            <a:schemeClr val="tx1"/>
          </a:solidFill>
          <a:latin typeface="+mn-lt"/>
          <a:ea typeface="+mn-ea"/>
          <a:cs typeface="+mn-cs"/>
        </a:defRPr>
      </a:lvl3pPr>
      <a:lvl4pPr marL="1409330" algn="l" defTabSz="939551" rtl="0" eaLnBrk="1" latinLnBrk="0" hangingPunct="1">
        <a:defRPr sz="1700" kern="1200">
          <a:solidFill>
            <a:schemeClr val="tx1"/>
          </a:solidFill>
          <a:latin typeface="+mn-lt"/>
          <a:ea typeface="+mn-ea"/>
          <a:cs typeface="+mn-cs"/>
        </a:defRPr>
      </a:lvl4pPr>
      <a:lvl5pPr marL="1879105" algn="l" defTabSz="939551" rtl="0" eaLnBrk="1" latinLnBrk="0" hangingPunct="1">
        <a:defRPr sz="1700" kern="1200">
          <a:solidFill>
            <a:schemeClr val="tx1"/>
          </a:solidFill>
          <a:latin typeface="+mn-lt"/>
          <a:ea typeface="+mn-ea"/>
          <a:cs typeface="+mn-cs"/>
        </a:defRPr>
      </a:lvl5pPr>
      <a:lvl6pPr marL="2348882" algn="l" defTabSz="939551" rtl="0" eaLnBrk="1" latinLnBrk="0" hangingPunct="1">
        <a:defRPr sz="1700" kern="1200">
          <a:solidFill>
            <a:schemeClr val="tx1"/>
          </a:solidFill>
          <a:latin typeface="+mn-lt"/>
          <a:ea typeface="+mn-ea"/>
          <a:cs typeface="+mn-cs"/>
        </a:defRPr>
      </a:lvl6pPr>
      <a:lvl7pPr marL="2818658" algn="l" defTabSz="939551" rtl="0" eaLnBrk="1" latinLnBrk="0" hangingPunct="1">
        <a:defRPr sz="1700" kern="1200">
          <a:solidFill>
            <a:schemeClr val="tx1"/>
          </a:solidFill>
          <a:latin typeface="+mn-lt"/>
          <a:ea typeface="+mn-ea"/>
          <a:cs typeface="+mn-cs"/>
        </a:defRPr>
      </a:lvl7pPr>
      <a:lvl8pPr marL="3288433" algn="l" defTabSz="939551" rtl="0" eaLnBrk="1" latinLnBrk="0" hangingPunct="1">
        <a:defRPr sz="1700" kern="1200">
          <a:solidFill>
            <a:schemeClr val="tx1"/>
          </a:solidFill>
          <a:latin typeface="+mn-lt"/>
          <a:ea typeface="+mn-ea"/>
          <a:cs typeface="+mn-cs"/>
        </a:defRPr>
      </a:lvl8pPr>
      <a:lvl9pPr marL="3758211" algn="l" defTabSz="939551"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f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mna.gov.lv/"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7.jfif"/><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742B7C27-AD67-4706-883B-F124BBF722DF}"/>
              </a:ext>
            </a:extLst>
          </p:cNvPr>
          <p:cNvSpPr>
            <a:spLocks noGrp="1"/>
          </p:cNvSpPr>
          <p:nvPr>
            <p:ph type="title"/>
          </p:nvPr>
        </p:nvSpPr>
        <p:spPr>
          <a:xfrm>
            <a:off x="685800" y="3027364"/>
            <a:ext cx="7772400" cy="1697037"/>
          </a:xfrm>
        </p:spPr>
        <p:txBody>
          <a:bodyPr>
            <a:normAutofit/>
          </a:bodyPr>
          <a:lstStyle/>
          <a:p>
            <a:r>
              <a:rPr lang="lv-LV" b="0" cap="small" dirty="0">
                <a:solidFill>
                  <a:srgbClr val="840B55"/>
                </a:solidFill>
                <a:latin typeface="Arial" panose="020B0604020202020204" pitchFamily="34" charset="0"/>
                <a:ea typeface="MS PGothic" panose="020B0600070205080204" pitchFamily="34" charset="-128"/>
                <a:cs typeface="Arial" panose="020B0604020202020204" pitchFamily="34" charset="0"/>
              </a:rPr>
              <a:t>DARBINIEKA AIZSARDZĪBA DARBA DEVĒJA MAKSĀTNESPĒJAS GADĪJUMĀ</a:t>
            </a:r>
            <a:endParaRPr lang="lv-LV" altLang="en-US" dirty="0">
              <a:solidFill>
                <a:srgbClr val="660033"/>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Virsraksts 1">
            <a:extLst>
              <a:ext uri="{FF2B5EF4-FFF2-40B4-BE49-F238E27FC236}">
                <a16:creationId xmlns:a16="http://schemas.microsoft.com/office/drawing/2014/main" id="{B958347E-441A-4F3C-B773-8134D292F3D6}"/>
              </a:ext>
            </a:extLst>
          </p:cNvPr>
          <p:cNvSpPr>
            <a:spLocks noGrp="1"/>
          </p:cNvSpPr>
          <p:nvPr>
            <p:ph type="title"/>
          </p:nvPr>
        </p:nvSpPr>
        <p:spPr>
          <a:xfrm>
            <a:off x="2590800" y="381000"/>
            <a:ext cx="6096000" cy="1036638"/>
          </a:xfrm>
        </p:spPr>
        <p:txBody>
          <a:bodyPr>
            <a:normAutofit/>
          </a:bodyPr>
          <a:lstStyle/>
          <a:p>
            <a:pPr algn="ctr"/>
            <a:r>
              <a:rPr lang="lv-LV" altLang="en-US" sz="3100" b="1" dirty="0">
                <a:solidFill>
                  <a:srgbClr val="840B55"/>
                </a:solidFill>
                <a:latin typeface="+mj-lt"/>
              </a:rPr>
              <a:t>Darba samaksa </a:t>
            </a:r>
            <a:br>
              <a:rPr lang="lv-LV" altLang="en-US" sz="3600" b="1" dirty="0">
                <a:solidFill>
                  <a:srgbClr val="840B55"/>
                </a:solidFill>
                <a:latin typeface="+mj-lt"/>
              </a:rPr>
            </a:br>
            <a:r>
              <a:rPr lang="lv-LV" altLang="en-US" sz="1600" dirty="0">
                <a:solidFill>
                  <a:srgbClr val="840B55"/>
                </a:solidFill>
                <a:latin typeface="+mj-lt"/>
              </a:rPr>
              <a:t>(</a:t>
            </a:r>
            <a:r>
              <a:rPr lang="lv-LV" sz="1600" dirty="0">
                <a:solidFill>
                  <a:srgbClr val="840B55"/>
                </a:solidFill>
                <a:latin typeface="+mj-lt"/>
              </a:rPr>
              <a:t>Ministru kabineta noteikumi Nr.995 1.pielikuma 11.punkts)</a:t>
            </a:r>
            <a:endParaRPr lang="en-US" altLang="en-US" sz="1600" dirty="0">
              <a:solidFill>
                <a:srgbClr val="840B55"/>
              </a:solidFill>
              <a:latin typeface="+mj-lt"/>
            </a:endParaRPr>
          </a:p>
        </p:txBody>
      </p:sp>
      <p:sp>
        <p:nvSpPr>
          <p:cNvPr id="19459" name="Satura vietturis 2">
            <a:extLst>
              <a:ext uri="{FF2B5EF4-FFF2-40B4-BE49-F238E27FC236}">
                <a16:creationId xmlns:a16="http://schemas.microsoft.com/office/drawing/2014/main" id="{32486CB8-8A02-464D-8326-E1896101E3BF}"/>
              </a:ext>
            </a:extLst>
          </p:cNvPr>
          <p:cNvSpPr>
            <a:spLocks noGrp="1"/>
          </p:cNvSpPr>
          <p:nvPr>
            <p:ph idx="1"/>
          </p:nvPr>
        </p:nvSpPr>
        <p:spPr>
          <a:xfrm>
            <a:off x="1191238" y="1752601"/>
            <a:ext cx="7495563" cy="4373563"/>
          </a:xfrm>
        </p:spPr>
        <p:txBody>
          <a:bodyPr/>
          <a:lstStyle/>
          <a:p>
            <a:r>
              <a:rPr lang="lv-LV" altLang="en-US" i="1" dirty="0">
                <a:latin typeface="Times New Roman" panose="02020603050405020304" pitchFamily="18" charset="0"/>
              </a:rPr>
              <a:t>Piemēram: darba devēja maksātnespējas process pasludināts 2018.gada 1.janvārī, savukārt darbinieks atbrīvots 2018.gada 10.janvārī, maksimālais darba samaksas periods ko var šķirt no DPGF ir no 2017.gada 2.oktobra līdz 2018.gada 1.janvārim.</a:t>
            </a:r>
            <a:endParaRPr lang="en-US" altLang="en-US" dirty="0">
              <a:latin typeface="Times New Roman" panose="02020603050405020304" pitchFamily="18" charset="0"/>
            </a:endParaRPr>
          </a:p>
          <a:p>
            <a:endParaRPr lang="en-US" altLang="en-US" dirty="0"/>
          </a:p>
        </p:txBody>
      </p:sp>
      <p:pic>
        <p:nvPicPr>
          <p:cNvPr id="19463" name="Attēls 6">
            <a:extLst>
              <a:ext uri="{FF2B5EF4-FFF2-40B4-BE49-F238E27FC236}">
                <a16:creationId xmlns:a16="http://schemas.microsoft.com/office/drawing/2014/main" id="{61F159F7-A932-4C0F-9D1D-896E4B715E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5462" y="3622675"/>
            <a:ext cx="6954939" cy="2121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Virsraksts 1">
            <a:extLst>
              <a:ext uri="{FF2B5EF4-FFF2-40B4-BE49-F238E27FC236}">
                <a16:creationId xmlns:a16="http://schemas.microsoft.com/office/drawing/2014/main" id="{B8E5094F-64EB-42A6-993D-5DACA215029B}"/>
              </a:ext>
            </a:extLst>
          </p:cNvPr>
          <p:cNvSpPr>
            <a:spLocks noGrp="1"/>
          </p:cNvSpPr>
          <p:nvPr>
            <p:ph type="title"/>
          </p:nvPr>
        </p:nvSpPr>
        <p:spPr>
          <a:xfrm>
            <a:off x="2590800" y="381000"/>
            <a:ext cx="6096000" cy="845820"/>
          </a:xfrm>
        </p:spPr>
        <p:txBody>
          <a:bodyPr>
            <a:normAutofit/>
          </a:bodyPr>
          <a:lstStyle/>
          <a:p>
            <a:pPr algn="ctr"/>
            <a:r>
              <a:rPr lang="lv-LV" altLang="en-US" sz="3200" b="1" dirty="0">
                <a:solidFill>
                  <a:srgbClr val="840B55"/>
                </a:solidFill>
                <a:latin typeface="Times New Roman" panose="02020603050405020304" pitchFamily="18" charset="0"/>
              </a:rPr>
              <a:t>Darba samaksa</a:t>
            </a:r>
            <a:br>
              <a:rPr lang="lv-LV" altLang="en-US" b="1" dirty="0">
                <a:solidFill>
                  <a:srgbClr val="840B55"/>
                </a:solidFill>
                <a:latin typeface="Times New Roman" panose="02020603050405020304" pitchFamily="18" charset="0"/>
              </a:rPr>
            </a:br>
            <a:r>
              <a:rPr lang="lv-LV" altLang="en-US" sz="1600" dirty="0">
                <a:solidFill>
                  <a:srgbClr val="840B55"/>
                </a:solidFill>
                <a:latin typeface="+mj-lt"/>
              </a:rPr>
              <a:t>(</a:t>
            </a:r>
            <a:r>
              <a:rPr lang="lv-LV" sz="1600" dirty="0">
                <a:solidFill>
                  <a:srgbClr val="840B55"/>
                </a:solidFill>
                <a:latin typeface="+mj-lt"/>
              </a:rPr>
              <a:t>Ministru kabineta noteikumi Nr.995 1.pielikuma 11.punkts)</a:t>
            </a:r>
            <a:endParaRPr lang="en-US" altLang="en-US" sz="1600" dirty="0">
              <a:solidFill>
                <a:srgbClr val="840B55"/>
              </a:solidFill>
              <a:latin typeface="+mj-lt"/>
            </a:endParaRPr>
          </a:p>
        </p:txBody>
      </p:sp>
      <p:sp>
        <p:nvSpPr>
          <p:cNvPr id="20483" name="Satura vietturis 2">
            <a:extLst>
              <a:ext uri="{FF2B5EF4-FFF2-40B4-BE49-F238E27FC236}">
                <a16:creationId xmlns:a16="http://schemas.microsoft.com/office/drawing/2014/main" id="{E749ECFB-E749-4E1E-ACD3-E5757F539AAA}"/>
              </a:ext>
            </a:extLst>
          </p:cNvPr>
          <p:cNvSpPr>
            <a:spLocks noGrp="1"/>
          </p:cNvSpPr>
          <p:nvPr>
            <p:ph idx="1"/>
          </p:nvPr>
        </p:nvSpPr>
        <p:spPr>
          <a:xfrm>
            <a:off x="486562" y="1593909"/>
            <a:ext cx="8200239" cy="4532255"/>
          </a:xfrm>
        </p:spPr>
        <p:txBody>
          <a:bodyPr/>
          <a:lstStyle/>
          <a:p>
            <a:pPr marL="342892" indent="-342892">
              <a:lnSpc>
                <a:spcPct val="80000"/>
              </a:lnSpc>
              <a:buFont typeface="Wingdings" panose="05000000000000000000" pitchFamily="2" charset="2"/>
              <a:buChar char="ü"/>
            </a:pPr>
            <a:endParaRPr lang="lv-LV" altLang="en-US" b="1" u="sng" dirty="0">
              <a:solidFill>
                <a:srgbClr val="840B55"/>
              </a:solidFill>
              <a:latin typeface="Times New Roman" panose="02020603050405020304" pitchFamily="18" charset="0"/>
            </a:endParaRPr>
          </a:p>
          <a:p>
            <a:pPr marL="342892" indent="-342892">
              <a:lnSpc>
                <a:spcPct val="80000"/>
              </a:lnSpc>
              <a:buFont typeface="Wingdings" panose="05000000000000000000" pitchFamily="2" charset="2"/>
              <a:buChar char="ü"/>
            </a:pPr>
            <a:r>
              <a:rPr lang="lv-LV" altLang="en-US" b="1" u="sng" dirty="0">
                <a:solidFill>
                  <a:srgbClr val="840B55"/>
                </a:solidFill>
                <a:latin typeface="Times New Roman" panose="02020603050405020304" pitchFamily="18" charset="0"/>
              </a:rPr>
              <a:t>Piešķir ierobežotā apmērā</a:t>
            </a:r>
            <a:r>
              <a:rPr lang="lv-LV" altLang="en-US" b="1" dirty="0">
                <a:solidFill>
                  <a:srgbClr val="840B55"/>
                </a:solidFill>
                <a:latin typeface="Times New Roman" panose="02020603050405020304" pitchFamily="18" charset="0"/>
              </a:rPr>
              <a:t>: </a:t>
            </a:r>
          </a:p>
          <a:p>
            <a:pPr marL="342892" indent="-342892">
              <a:lnSpc>
                <a:spcPct val="80000"/>
              </a:lnSpc>
            </a:pPr>
            <a:endParaRPr lang="en-US" altLang="en-US" sz="1000" dirty="0">
              <a:latin typeface="Times New Roman" panose="02020603050405020304" pitchFamily="18" charset="0"/>
            </a:endParaRPr>
          </a:p>
          <a:p>
            <a:pPr marL="342892" indent="-342892">
              <a:lnSpc>
                <a:spcPct val="80000"/>
              </a:lnSpc>
              <a:buFont typeface="Times New Roman" panose="02020603050405020304" pitchFamily="18" charset="0"/>
              <a:buAutoNum type="arabicParenR"/>
            </a:pPr>
            <a:r>
              <a:rPr lang="lv-LV" altLang="en-US" sz="1700" b="1" dirty="0">
                <a:solidFill>
                  <a:srgbClr val="840B55"/>
                </a:solidFill>
                <a:latin typeface="Times New Roman" panose="02020603050405020304" pitchFamily="18" charset="0"/>
              </a:rPr>
              <a:t>līdz 2017.gada 31.decembra</a:t>
            </a:r>
            <a:r>
              <a:rPr lang="lv-LV" altLang="en-US" sz="1700" dirty="0">
                <a:latin typeface="Times New Roman" panose="02020603050405020304" pitchFamily="18" charset="0"/>
              </a:rPr>
              <a:t> pasludinātiem maksātnespējas procesiem ņemot vērā kalendāra dienas vidējo izpeļņu, ko aprēķina pēc formulas: valstī noteiktās </a:t>
            </a:r>
            <a:r>
              <a:rPr lang="lv-LV" altLang="en-US" sz="1700" b="1" u="sng" dirty="0">
                <a:solidFill>
                  <a:srgbClr val="840B55"/>
                </a:solidFill>
                <a:latin typeface="Times New Roman" panose="02020603050405020304" pitchFamily="18" charset="0"/>
              </a:rPr>
              <a:t>minimālās mēneša darba algas</a:t>
            </a:r>
            <a:r>
              <a:rPr lang="lv-LV" altLang="en-US" sz="1700" dirty="0">
                <a:latin typeface="Times New Roman" panose="02020603050405020304" pitchFamily="18" charset="0"/>
              </a:rPr>
              <a:t> apmēru darba devēja maksātnespējas gadījuma iestāšanās dienā </a:t>
            </a:r>
            <a:r>
              <a:rPr lang="lv-LV" altLang="en-US" sz="1700" u="sng" dirty="0">
                <a:latin typeface="Times New Roman" panose="02020603050405020304" pitchFamily="18" charset="0"/>
              </a:rPr>
              <a:t>reizinot ar 12</a:t>
            </a:r>
            <a:r>
              <a:rPr lang="lv-LV" altLang="en-US" sz="1700" dirty="0">
                <a:latin typeface="Times New Roman" panose="02020603050405020304" pitchFamily="18" charset="0"/>
              </a:rPr>
              <a:t> (kalendāra mēnešu skaits gadā) un </a:t>
            </a:r>
            <a:r>
              <a:rPr lang="lv-LV" altLang="en-US" sz="1700" u="sng" dirty="0">
                <a:latin typeface="Times New Roman" panose="02020603050405020304" pitchFamily="18" charset="0"/>
              </a:rPr>
              <a:t>dalot ar 365</a:t>
            </a:r>
            <a:r>
              <a:rPr lang="lv-LV" altLang="en-US" sz="1700" dirty="0">
                <a:latin typeface="Times New Roman" panose="02020603050405020304" pitchFamily="18" charset="0"/>
              </a:rPr>
              <a:t> (kalendāra dienu skaits gadā) </a:t>
            </a:r>
          </a:p>
          <a:p>
            <a:pPr marL="469889" lvl="1" indent="0">
              <a:lnSpc>
                <a:spcPct val="80000"/>
              </a:lnSpc>
              <a:buNone/>
            </a:pPr>
            <a:r>
              <a:rPr lang="lv-LV" altLang="en-US" sz="1700" i="1" dirty="0"/>
              <a:t>Piemēram, 2017.gada koeficients – 380x12/365 = 12,493 </a:t>
            </a:r>
            <a:r>
              <a:rPr lang="lv-LV" altLang="en-US" sz="1700" i="1" dirty="0" err="1"/>
              <a:t>euro</a:t>
            </a:r>
            <a:r>
              <a:rPr lang="lv-LV" altLang="en-US" sz="1700" i="1" dirty="0"/>
              <a:t> par katru piešķirto kalendāro dienu (pirms nodokļu nomaksas).</a:t>
            </a:r>
          </a:p>
          <a:p>
            <a:pPr marL="342892" indent="-342892">
              <a:lnSpc>
                <a:spcPct val="80000"/>
              </a:lnSpc>
              <a:buFont typeface="Times New Roman" panose="02020603050405020304" pitchFamily="18" charset="0"/>
              <a:buAutoNum type="arabicParenR"/>
            </a:pPr>
            <a:endParaRPr lang="lv-LV" altLang="en-US" sz="1700" b="1" dirty="0">
              <a:solidFill>
                <a:srgbClr val="840B55"/>
              </a:solidFill>
              <a:latin typeface="Times New Roman" panose="02020603050405020304" pitchFamily="18" charset="0"/>
            </a:endParaRPr>
          </a:p>
          <a:p>
            <a:pPr marL="342892" indent="-342892">
              <a:lnSpc>
                <a:spcPct val="80000"/>
              </a:lnSpc>
              <a:buFont typeface="Times New Roman" panose="02020603050405020304" pitchFamily="18" charset="0"/>
              <a:buAutoNum type="arabicParenR"/>
            </a:pPr>
            <a:r>
              <a:rPr lang="lv-LV" altLang="en-US" sz="1700" b="1" dirty="0">
                <a:solidFill>
                  <a:srgbClr val="840B55"/>
                </a:solidFill>
                <a:latin typeface="Times New Roman" panose="02020603050405020304" pitchFamily="18" charset="0"/>
              </a:rPr>
              <a:t>no 2018.gada 1.janvāra</a:t>
            </a:r>
            <a:r>
              <a:rPr lang="lv-LV" altLang="en-US" sz="1700" dirty="0">
                <a:latin typeface="Times New Roman" panose="02020603050405020304" pitchFamily="18" charset="0"/>
              </a:rPr>
              <a:t> pasludinātiem maksātnespējas procesiem ņemot vērā kalendāra dienas vidējo izpeļņu, ko aprēķina pēc formulas: valstī noteiktās </a:t>
            </a:r>
            <a:r>
              <a:rPr lang="lv-LV" altLang="en-US" sz="1700" b="1" u="sng" dirty="0">
                <a:solidFill>
                  <a:srgbClr val="840B55"/>
                </a:solidFill>
                <a:latin typeface="Times New Roman" panose="02020603050405020304" pitchFamily="18" charset="0"/>
              </a:rPr>
              <a:t>minimālās mēneša darba algas</a:t>
            </a:r>
            <a:r>
              <a:rPr lang="lv-LV" altLang="en-US" sz="1700" dirty="0">
                <a:latin typeface="Times New Roman" panose="02020603050405020304" pitchFamily="18" charset="0"/>
              </a:rPr>
              <a:t> apmēru darba devēja maksātnespējas gadījuma iestāšanās dienā </a:t>
            </a:r>
            <a:r>
              <a:rPr lang="lv-LV" altLang="en-US" sz="1700" b="1" u="sng" dirty="0">
                <a:solidFill>
                  <a:srgbClr val="840B55"/>
                </a:solidFill>
                <a:latin typeface="Times New Roman" panose="02020603050405020304" pitchFamily="18" charset="0"/>
              </a:rPr>
              <a:t>reizinot ar koeficientu 1,5</a:t>
            </a:r>
            <a:r>
              <a:rPr lang="lv-LV" altLang="en-US" sz="1700" u="sng" dirty="0">
                <a:latin typeface="Times New Roman" panose="02020603050405020304" pitchFamily="18" charset="0"/>
              </a:rPr>
              <a:t> un reizinot ar 12</a:t>
            </a:r>
            <a:r>
              <a:rPr lang="lv-LV" altLang="en-US" sz="1700" dirty="0">
                <a:latin typeface="Times New Roman" panose="02020603050405020304" pitchFamily="18" charset="0"/>
              </a:rPr>
              <a:t> (kalendāra mēnešu skaits gadā) </a:t>
            </a:r>
            <a:r>
              <a:rPr lang="lv-LV" altLang="en-US" sz="1700" u="sng" dirty="0">
                <a:latin typeface="Times New Roman" panose="02020603050405020304" pitchFamily="18" charset="0"/>
              </a:rPr>
              <a:t>un dalot ar 365</a:t>
            </a:r>
            <a:r>
              <a:rPr lang="lv-LV" altLang="en-US" sz="1700" dirty="0">
                <a:latin typeface="Times New Roman" panose="02020603050405020304" pitchFamily="18" charset="0"/>
              </a:rPr>
              <a:t> (kalendāra dienu skaits gadā)</a:t>
            </a:r>
          </a:p>
          <a:p>
            <a:pPr marL="469889" lvl="1" indent="0">
              <a:lnSpc>
                <a:spcPct val="80000"/>
              </a:lnSpc>
              <a:buNone/>
            </a:pPr>
            <a:r>
              <a:rPr lang="lv-LV" altLang="en-US" sz="1700" i="1" dirty="0"/>
              <a:t>Piemēram, 2018.gada koeficients – 430x1,5x12/365 = 21,205 </a:t>
            </a:r>
            <a:r>
              <a:rPr lang="lv-LV" altLang="en-US" sz="1700" i="1" dirty="0" err="1"/>
              <a:t>euro</a:t>
            </a:r>
            <a:r>
              <a:rPr lang="lv-LV" altLang="en-US" sz="1700" i="1" dirty="0"/>
              <a:t> par katru piešķirto kalendāro dienu (pirms nodokļu nomaksas).</a:t>
            </a:r>
            <a:endParaRPr lang="en-US" altLang="en-US" sz="1700" dirty="0"/>
          </a:p>
          <a:p>
            <a:pPr marL="342892" indent="-342892">
              <a:lnSpc>
                <a:spcPct val="80000"/>
              </a:lnSpc>
            </a:pPr>
            <a:endParaRPr lang="en-US" altLang="en-US"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Virsraksts 1">
            <a:extLst>
              <a:ext uri="{FF2B5EF4-FFF2-40B4-BE49-F238E27FC236}">
                <a16:creationId xmlns:a16="http://schemas.microsoft.com/office/drawing/2014/main" id="{8016B313-F17D-4925-9D5A-CE582724973D}"/>
              </a:ext>
            </a:extLst>
          </p:cNvPr>
          <p:cNvSpPr>
            <a:spLocks noGrp="1"/>
          </p:cNvSpPr>
          <p:nvPr>
            <p:ph type="title"/>
          </p:nvPr>
        </p:nvSpPr>
        <p:spPr>
          <a:xfrm>
            <a:off x="2590800" y="381000"/>
            <a:ext cx="6096000" cy="1036638"/>
          </a:xfrm>
        </p:spPr>
        <p:txBody>
          <a:bodyPr>
            <a:normAutofit/>
          </a:bodyPr>
          <a:lstStyle/>
          <a:p>
            <a:pPr algn="ctr"/>
            <a:r>
              <a:rPr lang="lv-LV" altLang="en-US" sz="2800" b="1" dirty="0">
                <a:solidFill>
                  <a:srgbClr val="840B55"/>
                </a:solidFill>
                <a:latin typeface="Times New Roman" panose="02020603050405020304" pitchFamily="18" charset="0"/>
              </a:rPr>
              <a:t>Darba samaksa</a:t>
            </a:r>
            <a:br>
              <a:rPr lang="lv-LV" altLang="en-US" b="1" dirty="0">
                <a:solidFill>
                  <a:srgbClr val="840B55"/>
                </a:solidFill>
                <a:latin typeface="Times New Roman" panose="02020603050405020304" pitchFamily="18" charset="0"/>
              </a:rPr>
            </a:br>
            <a:r>
              <a:rPr lang="lv-LV" altLang="en-US" sz="1600" dirty="0">
                <a:solidFill>
                  <a:srgbClr val="840B55"/>
                </a:solidFill>
                <a:latin typeface="+mj-lt"/>
              </a:rPr>
              <a:t>(</a:t>
            </a:r>
            <a:r>
              <a:rPr lang="lv-LV" sz="1600" dirty="0">
                <a:solidFill>
                  <a:srgbClr val="840B55"/>
                </a:solidFill>
                <a:latin typeface="+mj-lt"/>
              </a:rPr>
              <a:t>Ministru kabineta noteikumi Nr.995 1.pielikuma 11.punkts)</a:t>
            </a:r>
            <a:endParaRPr lang="en-US" altLang="en-US" sz="1600" dirty="0">
              <a:solidFill>
                <a:srgbClr val="840B55"/>
              </a:solidFill>
              <a:latin typeface="+mj-lt"/>
            </a:endParaRPr>
          </a:p>
        </p:txBody>
      </p:sp>
      <p:sp>
        <p:nvSpPr>
          <p:cNvPr id="21507" name="Satura vietturis 2">
            <a:extLst>
              <a:ext uri="{FF2B5EF4-FFF2-40B4-BE49-F238E27FC236}">
                <a16:creationId xmlns:a16="http://schemas.microsoft.com/office/drawing/2014/main" id="{5D4F5910-D4CC-4B19-A638-E7C17C316E3C}"/>
              </a:ext>
            </a:extLst>
          </p:cNvPr>
          <p:cNvSpPr>
            <a:spLocks noGrp="1"/>
          </p:cNvSpPr>
          <p:nvPr>
            <p:ph idx="1"/>
          </p:nvPr>
        </p:nvSpPr>
        <p:spPr>
          <a:xfrm>
            <a:off x="595618" y="1752601"/>
            <a:ext cx="8091182" cy="4373563"/>
          </a:xfrm>
        </p:spPr>
        <p:txBody>
          <a:bodyPr/>
          <a:lstStyle/>
          <a:p>
            <a:pPr marL="342892" indent="-342892">
              <a:buFont typeface="Wingdings" panose="05000000000000000000" pitchFamily="2" charset="2"/>
              <a:buChar char="ü"/>
            </a:pPr>
            <a:r>
              <a:rPr lang="lv-LV" altLang="en-US" dirty="0">
                <a:latin typeface="Times New Roman" panose="02020603050405020304" pitchFamily="18" charset="0"/>
              </a:rPr>
              <a:t>No DPGF nepiešķir lielāku apmēru un summu kā darbinieks pieteicis savu prasījumu, kuru administrators ir atzinis un iekļāvis kreditoru prasījumu reģistrā.</a:t>
            </a:r>
            <a:endParaRPr lang="en-US" altLang="en-US" dirty="0">
              <a:latin typeface="Times New Roman" panose="02020603050405020304" pitchFamily="18" charset="0"/>
            </a:endParaRPr>
          </a:p>
          <a:p>
            <a:pPr marL="342892" indent="-342892"/>
            <a:r>
              <a:rPr lang="lv-LV" altLang="en-US" i="1" dirty="0">
                <a:latin typeface="Times New Roman" panose="02020603050405020304" pitchFamily="18" charset="0"/>
              </a:rPr>
              <a:t>			</a:t>
            </a:r>
          </a:p>
          <a:p>
            <a:pPr marL="342892" indent="-342892"/>
            <a:r>
              <a:rPr lang="lv-LV" altLang="en-US" i="1" dirty="0">
                <a:latin typeface="Times New Roman" panose="02020603050405020304" pitchFamily="18" charset="0"/>
              </a:rPr>
              <a:t>	Piemēram:</a:t>
            </a:r>
          </a:p>
          <a:p>
            <a:pPr marL="342892" indent="-342892"/>
            <a:endParaRPr lang="lv-LV" altLang="en-US" i="1" dirty="0"/>
          </a:p>
          <a:p>
            <a:pPr marL="342892" indent="-342892"/>
            <a:endParaRPr lang="en-US" altLang="en-US" i="1" dirty="0"/>
          </a:p>
        </p:txBody>
      </p:sp>
      <p:graphicFrame>
        <p:nvGraphicFramePr>
          <p:cNvPr id="13" name="Tabula 12">
            <a:extLst>
              <a:ext uri="{FF2B5EF4-FFF2-40B4-BE49-F238E27FC236}">
                <a16:creationId xmlns:a16="http://schemas.microsoft.com/office/drawing/2014/main" id="{BCBC9018-E3EC-4BBB-985E-3BDE1E0DF6C8}"/>
              </a:ext>
            </a:extLst>
          </p:cNvPr>
          <p:cNvGraphicFramePr>
            <a:graphicFrameLocks noGrp="1"/>
          </p:cNvGraphicFramePr>
          <p:nvPr>
            <p:extLst>
              <p:ext uri="{D42A27DB-BD31-4B8C-83A1-F6EECF244321}">
                <p14:modId xmlns:p14="http://schemas.microsoft.com/office/powerpoint/2010/main" val="1968694985"/>
              </p:ext>
            </p:extLst>
          </p:nvPr>
        </p:nvGraphicFramePr>
        <p:xfrm>
          <a:off x="1107347" y="3506787"/>
          <a:ext cx="5813570" cy="2357118"/>
        </p:xfrm>
        <a:graphic>
          <a:graphicData uri="http://schemas.openxmlformats.org/drawingml/2006/table">
            <a:tbl>
              <a:tblPr/>
              <a:tblGrid>
                <a:gridCol w="2762939">
                  <a:extLst>
                    <a:ext uri="{9D8B030D-6E8A-4147-A177-3AD203B41FA5}">
                      <a16:colId xmlns:a16="http://schemas.microsoft.com/office/drawing/2014/main" val="1971695539"/>
                    </a:ext>
                  </a:extLst>
                </a:gridCol>
                <a:gridCol w="761366">
                  <a:extLst>
                    <a:ext uri="{9D8B030D-6E8A-4147-A177-3AD203B41FA5}">
                      <a16:colId xmlns:a16="http://schemas.microsoft.com/office/drawing/2014/main" val="3099908470"/>
                    </a:ext>
                  </a:extLst>
                </a:gridCol>
                <a:gridCol w="763088">
                  <a:extLst>
                    <a:ext uri="{9D8B030D-6E8A-4147-A177-3AD203B41FA5}">
                      <a16:colId xmlns:a16="http://schemas.microsoft.com/office/drawing/2014/main" val="256083138"/>
                    </a:ext>
                  </a:extLst>
                </a:gridCol>
                <a:gridCol w="763089">
                  <a:extLst>
                    <a:ext uri="{9D8B030D-6E8A-4147-A177-3AD203B41FA5}">
                      <a16:colId xmlns:a16="http://schemas.microsoft.com/office/drawing/2014/main" val="3744108884"/>
                    </a:ext>
                  </a:extLst>
                </a:gridCol>
                <a:gridCol w="763088">
                  <a:extLst>
                    <a:ext uri="{9D8B030D-6E8A-4147-A177-3AD203B41FA5}">
                      <a16:colId xmlns:a16="http://schemas.microsoft.com/office/drawing/2014/main" val="3857512726"/>
                    </a:ext>
                  </a:extLst>
                </a:gridCol>
              </a:tblGrid>
              <a:tr h="254647">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2017</a:t>
                      </a:r>
                      <a:endParaRPr kumimoji="0" lang="en-US" altLang="en-US"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marts</a:t>
                      </a:r>
                      <a:endParaRPr kumimoji="0" lang="en-US" altLang="en-US" sz="11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aprīlis</a:t>
                      </a:r>
                      <a:endParaRPr kumimoji="0" lang="en-US" altLang="en-US"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maijs</a:t>
                      </a:r>
                      <a:endParaRPr kumimoji="0" lang="en-US" altLang="en-US"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kopā</a:t>
                      </a:r>
                      <a:endParaRPr kumimoji="0" lang="en-US" altLang="en-US"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9548493"/>
                  </a:ext>
                </a:extLst>
              </a:tr>
              <a:tr h="525618">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Kalendāro</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dienu</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skaits</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ko</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var</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segt</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no DPGF</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31</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31</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92</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15989783"/>
                  </a:ext>
                </a:extLst>
              </a:tr>
              <a:tr h="525618">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Darbinieka</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pieteiktais</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kreditoru</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prasījums</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400.00</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200.00</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600.00</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1200.00</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0595568"/>
                  </a:ext>
                </a:extLst>
              </a:tr>
              <a:tr h="796588">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Pēc</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formulas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aprēķinātā</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summa,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kalendāro</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dienu</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skaits</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reizināts</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ar</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2017.gada </a:t>
                      </a:r>
                      <a:r>
                        <a:rPr kumimoji="0" lang="en-US" altLang="en-US" sz="11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koeficientu</a:t>
                      </a: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12,493 euro</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387.28</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374.79</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387.28</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1149.36</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78089369"/>
                  </a:ext>
                </a:extLst>
              </a:tr>
              <a:tr h="254647">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No DPGF piešķirtā bruto summa</a:t>
                      </a:r>
                      <a:endPar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387.28</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200.00</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387.28</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defRPr>
                      </a:lvl1pPr>
                      <a:lvl2pPr>
                        <a:spcBef>
                          <a:spcPct val="20000"/>
                        </a:spcBef>
                        <a:buFont typeface="Arial" panose="020B0604020202020204" pitchFamily="34" charset="0"/>
                        <a:defRPr sz="2500">
                          <a:solidFill>
                            <a:schemeClr val="tx1"/>
                          </a:solidFill>
                          <a:latin typeface="Times New Roman" panose="02020603050405020304" pitchFamily="18" charset="0"/>
                        </a:defRPr>
                      </a:lvl2pPr>
                      <a:lvl3pPr>
                        <a:spcBef>
                          <a:spcPct val="20000"/>
                        </a:spcBef>
                        <a:buFont typeface="Arial" panose="020B0604020202020204" pitchFamily="34" charset="0"/>
                        <a:defRPr sz="2100">
                          <a:solidFill>
                            <a:schemeClr val="tx1"/>
                          </a:solidFill>
                          <a:latin typeface="Times New Roman" panose="02020603050405020304" pitchFamily="18" charset="0"/>
                        </a:defRPr>
                      </a:lvl3pPr>
                      <a:lvl4pPr>
                        <a:spcBef>
                          <a:spcPct val="20000"/>
                        </a:spcBef>
                        <a:buFont typeface="Arial" panose="020B0604020202020204" pitchFamily="34" charset="0"/>
                        <a:defRPr sz="1700">
                          <a:solidFill>
                            <a:schemeClr val="tx1"/>
                          </a:solidFill>
                          <a:latin typeface="Times New Roman" panose="02020603050405020304" pitchFamily="18" charset="0"/>
                        </a:defRPr>
                      </a:lvl4pPr>
                      <a:lvl5pPr>
                        <a:spcBef>
                          <a:spcPct val="20000"/>
                        </a:spcBef>
                        <a:buFont typeface="Arial" panose="020B0604020202020204" pitchFamily="34" charset="0"/>
                        <a:defRPr sz="1700">
                          <a:solidFill>
                            <a:schemeClr val="tx1"/>
                          </a:solidFill>
                          <a:latin typeface="Times New Roman" panose="02020603050405020304" pitchFamily="18" charset="0"/>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defRPr>
                      </a:lvl9pPr>
                    </a:lstStyle>
                    <a:p>
                      <a:pPr marL="0" marR="0" lvl="0" indent="0" algn="ctr" defTabSz="938213"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974.57</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BFD7"/>
                    </a:solidFill>
                  </a:tcPr>
                </a:tc>
                <a:extLst>
                  <a:ext uri="{0D108BD9-81ED-4DB2-BD59-A6C34878D82A}">
                    <a16:rowId xmlns:a16="http://schemas.microsoft.com/office/drawing/2014/main" val="244940791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Virsraksts 1">
            <a:extLst>
              <a:ext uri="{FF2B5EF4-FFF2-40B4-BE49-F238E27FC236}">
                <a16:creationId xmlns:a16="http://schemas.microsoft.com/office/drawing/2014/main" id="{CF3B0B29-B8C3-4D78-A698-F1803DA210FA}"/>
              </a:ext>
            </a:extLst>
          </p:cNvPr>
          <p:cNvSpPr>
            <a:spLocks noGrp="1"/>
          </p:cNvSpPr>
          <p:nvPr>
            <p:ph type="title"/>
          </p:nvPr>
        </p:nvSpPr>
        <p:spPr>
          <a:xfrm>
            <a:off x="2590800" y="381000"/>
            <a:ext cx="6096000" cy="1173163"/>
          </a:xfrm>
        </p:spPr>
        <p:txBody>
          <a:bodyPr>
            <a:normAutofit fontScale="90000"/>
          </a:bodyPr>
          <a:lstStyle/>
          <a:p>
            <a:pPr algn="ctr"/>
            <a:r>
              <a:rPr lang="lv-LV" altLang="en-US" sz="2900" b="1" dirty="0">
                <a:solidFill>
                  <a:srgbClr val="840B55"/>
                </a:solidFill>
                <a:latin typeface="+mj-lt"/>
              </a:rPr>
              <a:t>Atlīdzība par ikgadējo apmaksāto atvaļinājumu</a:t>
            </a:r>
            <a:br>
              <a:rPr lang="lv-LV" altLang="en-US" sz="2900" b="1" dirty="0">
                <a:solidFill>
                  <a:srgbClr val="840B55"/>
                </a:solidFill>
                <a:latin typeface="+mj-lt"/>
              </a:rPr>
            </a:br>
            <a:r>
              <a:rPr lang="lv-LV" altLang="en-US" sz="1800" dirty="0">
                <a:solidFill>
                  <a:srgbClr val="840B55"/>
                </a:solidFill>
                <a:latin typeface="+mj-lt"/>
              </a:rPr>
              <a:t>(</a:t>
            </a:r>
            <a:r>
              <a:rPr lang="lv-LV" sz="1800" dirty="0">
                <a:solidFill>
                  <a:srgbClr val="840B55"/>
                </a:solidFill>
                <a:latin typeface="+mj-lt"/>
              </a:rPr>
              <a:t>Ministru kabineta noteikumi Nr.995 1.pielikuma 13.punkts)</a:t>
            </a:r>
            <a:endParaRPr lang="en-US" altLang="en-US" sz="1800" dirty="0">
              <a:solidFill>
                <a:srgbClr val="840B55"/>
              </a:solidFill>
              <a:latin typeface="+mj-lt"/>
            </a:endParaRPr>
          </a:p>
        </p:txBody>
      </p:sp>
      <p:sp>
        <p:nvSpPr>
          <p:cNvPr id="22531" name="Satura vietturis 2">
            <a:extLst>
              <a:ext uri="{FF2B5EF4-FFF2-40B4-BE49-F238E27FC236}">
                <a16:creationId xmlns:a16="http://schemas.microsoft.com/office/drawing/2014/main" id="{C0199914-06A4-4CDE-B9A3-9FBA568CC3B4}"/>
              </a:ext>
            </a:extLst>
          </p:cNvPr>
          <p:cNvSpPr>
            <a:spLocks noGrp="1"/>
          </p:cNvSpPr>
          <p:nvPr>
            <p:ph idx="1"/>
          </p:nvPr>
        </p:nvSpPr>
        <p:spPr>
          <a:xfrm>
            <a:off x="679509" y="1752601"/>
            <a:ext cx="8007292" cy="4373563"/>
          </a:xfrm>
        </p:spPr>
        <p:txBody>
          <a:bodyPr/>
          <a:lstStyle/>
          <a:p>
            <a:pPr marL="342892" indent="-342892" algn="just">
              <a:buFont typeface="Wingdings" panose="05000000000000000000" pitchFamily="2" charset="2"/>
              <a:buChar char="ü"/>
            </a:pPr>
            <a:r>
              <a:rPr lang="lv-LV" altLang="en-US" sz="2200" dirty="0">
                <a:latin typeface="Times New Roman" panose="02020603050405020304" pitchFamily="18" charset="0"/>
              </a:rPr>
              <a:t>Neizmantotā atvaļinājuma kompensācija kuru darba devējs/maksātnespējas procesa administrators aprēķina izbeidzot darba tiesiskās attiecības, ja tāda darbiniekam pienākas;</a:t>
            </a:r>
            <a:endParaRPr lang="en-US" altLang="en-US" sz="2200" dirty="0">
              <a:latin typeface="Times New Roman" panose="02020603050405020304" pitchFamily="18" charset="0"/>
            </a:endParaRPr>
          </a:p>
          <a:p>
            <a:pPr marL="342892" indent="-342892" algn="just">
              <a:buFont typeface="Wingdings" panose="05000000000000000000" pitchFamily="2" charset="2"/>
              <a:buChar char="ü"/>
            </a:pPr>
            <a:r>
              <a:rPr lang="lv-LV" altLang="en-US" sz="2200" b="1" u="sng" dirty="0">
                <a:solidFill>
                  <a:srgbClr val="840B55"/>
                </a:solidFill>
                <a:latin typeface="Times New Roman" panose="02020603050405020304" pitchFamily="18" charset="0"/>
              </a:rPr>
              <a:t>Piešķir ierobežotā periodā </a:t>
            </a:r>
            <a:r>
              <a:rPr lang="lv-LV" altLang="en-US" sz="2200" dirty="0">
                <a:latin typeface="Times New Roman" panose="02020603050405020304" pitchFamily="18" charset="0"/>
              </a:rPr>
              <a:t>– ne vairāk kā 28 kalendāra dienas par vienu kalendāro gadu pirms darba devēja maksātnespējas gadījuma iestāšanās;</a:t>
            </a:r>
            <a:endParaRPr lang="en-US" altLang="en-US" sz="2200" dirty="0">
              <a:latin typeface="Times New Roman" panose="02020603050405020304" pitchFamily="18" charset="0"/>
            </a:endParaRPr>
          </a:p>
          <a:p>
            <a:pPr marL="342892" indent="-342892" algn="just">
              <a:buFont typeface="Wingdings" panose="05000000000000000000" pitchFamily="2" charset="2"/>
              <a:buChar char="ü"/>
            </a:pPr>
            <a:r>
              <a:rPr lang="lv-LV" altLang="en-US" sz="2200" b="1" u="sng" dirty="0">
                <a:solidFill>
                  <a:srgbClr val="840B55"/>
                </a:solidFill>
                <a:latin typeface="Times New Roman" panose="02020603050405020304" pitchFamily="18" charset="0"/>
              </a:rPr>
              <a:t>Piešķir ierobežotā apmērā</a:t>
            </a:r>
            <a:r>
              <a:rPr lang="lv-LV" altLang="en-US" sz="2200" dirty="0">
                <a:latin typeface="Times New Roman" panose="02020603050405020304" pitchFamily="18" charset="0"/>
              </a:rPr>
              <a:t> 28 kalendārās dienas x koeficients (koeficienta apmēru skatīt pie darba samaksas).</a:t>
            </a:r>
            <a:endParaRPr lang="en-US" altLang="en-US" sz="2200" dirty="0">
              <a:latin typeface="Times New Roman" panose="02020603050405020304" pitchFamily="18" charset="0"/>
            </a:endParaRPr>
          </a:p>
          <a:p>
            <a:pPr marL="342892" indent="-342892"/>
            <a:r>
              <a:rPr lang="lv-LV" altLang="en-US" sz="1900" dirty="0"/>
              <a:t> </a:t>
            </a:r>
            <a:endParaRPr lang="en-US" altLang="en-US" sz="1900" dirty="0"/>
          </a:p>
          <a:p>
            <a:pPr marL="342892" indent="-342892"/>
            <a:endParaRPr lang="en-US" altLang="en-US" sz="1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Virsraksts 1">
            <a:extLst>
              <a:ext uri="{FF2B5EF4-FFF2-40B4-BE49-F238E27FC236}">
                <a16:creationId xmlns:a16="http://schemas.microsoft.com/office/drawing/2014/main" id="{580C61BA-1869-4C19-823C-D5CEE77A6450}"/>
              </a:ext>
            </a:extLst>
          </p:cNvPr>
          <p:cNvSpPr>
            <a:spLocks noGrp="1"/>
          </p:cNvSpPr>
          <p:nvPr>
            <p:ph type="title"/>
          </p:nvPr>
        </p:nvSpPr>
        <p:spPr>
          <a:xfrm>
            <a:off x="2590800" y="381000"/>
            <a:ext cx="6096000" cy="1371600"/>
          </a:xfrm>
        </p:spPr>
        <p:txBody>
          <a:bodyPr>
            <a:normAutofit/>
          </a:bodyPr>
          <a:lstStyle/>
          <a:p>
            <a:pPr algn="ctr"/>
            <a:r>
              <a:rPr lang="lv-LV" altLang="en-US" sz="2900" b="1" dirty="0">
                <a:solidFill>
                  <a:srgbClr val="840B55"/>
                </a:solidFill>
                <a:latin typeface="Times New Roman" panose="02020603050405020304" pitchFamily="18" charset="0"/>
              </a:rPr>
              <a:t>Atlīdzība par cita veida apmaksātu prombūtni</a:t>
            </a:r>
            <a:br>
              <a:rPr lang="lv-LV" altLang="en-US" sz="2900" b="1" u="sng" dirty="0">
                <a:solidFill>
                  <a:srgbClr val="840B55"/>
                </a:solidFill>
                <a:latin typeface="Times New Roman" panose="02020603050405020304" pitchFamily="18" charset="0"/>
              </a:rPr>
            </a:br>
            <a:r>
              <a:rPr lang="lv-LV" altLang="en-US" sz="1600" dirty="0">
                <a:solidFill>
                  <a:srgbClr val="840B55"/>
                </a:solidFill>
                <a:latin typeface="+mj-lt"/>
              </a:rPr>
              <a:t>(</a:t>
            </a:r>
            <a:r>
              <a:rPr lang="lv-LV" sz="1600" dirty="0">
                <a:solidFill>
                  <a:srgbClr val="840B55"/>
                </a:solidFill>
                <a:latin typeface="+mj-lt"/>
              </a:rPr>
              <a:t>Ministru kabineta noteikumi Nr.995 1.pielikuma 12.punkts)</a:t>
            </a:r>
            <a:endParaRPr lang="en-US" altLang="en-US" sz="1600" dirty="0">
              <a:solidFill>
                <a:srgbClr val="840B55"/>
              </a:solidFill>
              <a:latin typeface="+mj-lt"/>
            </a:endParaRPr>
          </a:p>
        </p:txBody>
      </p:sp>
      <p:sp>
        <p:nvSpPr>
          <p:cNvPr id="23555" name="Satura vietturis 2">
            <a:extLst>
              <a:ext uri="{FF2B5EF4-FFF2-40B4-BE49-F238E27FC236}">
                <a16:creationId xmlns:a16="http://schemas.microsoft.com/office/drawing/2014/main" id="{72DB519F-0546-403E-9FCE-514E339084FA}"/>
              </a:ext>
            </a:extLst>
          </p:cNvPr>
          <p:cNvSpPr>
            <a:spLocks noGrp="1"/>
          </p:cNvSpPr>
          <p:nvPr>
            <p:ph idx="1"/>
          </p:nvPr>
        </p:nvSpPr>
        <p:spPr>
          <a:xfrm>
            <a:off x="578841" y="1752601"/>
            <a:ext cx="8107960" cy="4373563"/>
          </a:xfrm>
        </p:spPr>
        <p:txBody>
          <a:bodyPr/>
          <a:lstStyle/>
          <a:p>
            <a:pPr marL="457189" indent="-457189">
              <a:buFont typeface="Wingdings" panose="05000000000000000000" pitchFamily="2" charset="2"/>
              <a:buChar char="ü"/>
            </a:pPr>
            <a:r>
              <a:rPr lang="lv-LV" altLang="en-US" sz="2800" dirty="0">
                <a:latin typeface="Times New Roman" panose="02020603050405020304" pitchFamily="18" charset="0"/>
              </a:rPr>
              <a:t>Darbnespējas lapa A;</a:t>
            </a:r>
            <a:endParaRPr lang="en-US" altLang="en-US" sz="2800" dirty="0">
              <a:latin typeface="Times New Roman" panose="02020603050405020304" pitchFamily="18" charset="0"/>
            </a:endParaRPr>
          </a:p>
          <a:p>
            <a:pPr marL="457189" indent="-457189">
              <a:buFont typeface="Wingdings" panose="05000000000000000000" pitchFamily="2" charset="2"/>
              <a:buChar char="ü"/>
            </a:pPr>
            <a:r>
              <a:rPr lang="lv-LV" altLang="en-US" sz="2800" dirty="0">
                <a:latin typeface="Times New Roman" panose="02020603050405020304" pitchFamily="18" charset="0"/>
              </a:rPr>
              <a:t>Aprēķināts ikgadējais apmaksātais atvaļinājums;</a:t>
            </a:r>
            <a:endParaRPr lang="en-US" altLang="en-US" sz="2800" dirty="0">
              <a:latin typeface="Times New Roman" panose="02020603050405020304" pitchFamily="18" charset="0"/>
            </a:endParaRPr>
          </a:p>
          <a:p>
            <a:pPr marL="457189" indent="-457189">
              <a:buFont typeface="Wingdings" panose="05000000000000000000" pitchFamily="2" charset="2"/>
              <a:buChar char="ü"/>
            </a:pPr>
            <a:r>
              <a:rPr lang="lv-LV" altLang="en-US" sz="2800" dirty="0">
                <a:latin typeface="Times New Roman" panose="02020603050405020304" pitchFamily="18" charset="0"/>
              </a:rPr>
              <a:t>Dīkstāve;</a:t>
            </a:r>
            <a:endParaRPr lang="en-US" altLang="en-US" sz="2800" dirty="0">
              <a:latin typeface="Times New Roman" panose="02020603050405020304" pitchFamily="18" charset="0"/>
            </a:endParaRPr>
          </a:p>
          <a:p>
            <a:pPr marL="457189" indent="-457189">
              <a:buFont typeface="Wingdings" panose="05000000000000000000" pitchFamily="2" charset="2"/>
              <a:buChar char="ü"/>
            </a:pPr>
            <a:r>
              <a:rPr lang="lv-LV" altLang="en-US" sz="2800" b="1" u="sng" dirty="0">
                <a:solidFill>
                  <a:srgbClr val="840B55"/>
                </a:solidFill>
                <a:latin typeface="Times New Roman" panose="02020603050405020304" pitchFamily="18" charset="0"/>
              </a:rPr>
              <a:t>Piešķir ierobežotā periodā</a:t>
            </a:r>
            <a:r>
              <a:rPr lang="lv-LV" altLang="en-US" sz="2800" dirty="0">
                <a:latin typeface="Times New Roman" panose="02020603050405020304" pitchFamily="18" charset="0"/>
              </a:rPr>
              <a:t> – (skatīt pie darba samaksas);</a:t>
            </a:r>
            <a:endParaRPr lang="en-US" altLang="en-US" sz="2800" dirty="0">
              <a:latin typeface="Times New Roman" panose="02020603050405020304" pitchFamily="18" charset="0"/>
            </a:endParaRPr>
          </a:p>
          <a:p>
            <a:pPr marL="457189" indent="-457189">
              <a:buFont typeface="Wingdings" panose="05000000000000000000" pitchFamily="2" charset="2"/>
              <a:buChar char="ü"/>
            </a:pPr>
            <a:r>
              <a:rPr lang="lv-LV" altLang="en-US" sz="2800" b="1" u="sng" dirty="0">
                <a:solidFill>
                  <a:srgbClr val="840B55"/>
                </a:solidFill>
                <a:latin typeface="Times New Roman" panose="02020603050405020304" pitchFamily="18" charset="0"/>
              </a:rPr>
              <a:t>Piešķir ierobežotā apmērā</a:t>
            </a:r>
            <a:r>
              <a:rPr lang="lv-LV" altLang="en-US" sz="2800" dirty="0">
                <a:latin typeface="Times New Roman" panose="02020603050405020304" pitchFamily="18" charset="0"/>
              </a:rPr>
              <a:t> – (skatīt pie darba samaksas).</a:t>
            </a:r>
            <a:endParaRPr lang="en-US" altLang="en-US" sz="2800" dirty="0">
              <a:latin typeface="Times New Roman" panose="02020603050405020304" pitchFamily="18" charset="0"/>
            </a:endParaRPr>
          </a:p>
          <a:p>
            <a:pPr marL="342892" indent="-342892"/>
            <a:endParaRPr lang="en-US"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Virsraksts 1">
            <a:extLst>
              <a:ext uri="{FF2B5EF4-FFF2-40B4-BE49-F238E27FC236}">
                <a16:creationId xmlns:a16="http://schemas.microsoft.com/office/drawing/2014/main" id="{9B690CA8-6FA6-4023-8501-7392CB139F4D}"/>
              </a:ext>
            </a:extLst>
          </p:cNvPr>
          <p:cNvSpPr>
            <a:spLocks noGrp="1"/>
          </p:cNvSpPr>
          <p:nvPr>
            <p:ph type="title"/>
          </p:nvPr>
        </p:nvSpPr>
        <p:spPr>
          <a:xfrm>
            <a:off x="2590800" y="381000"/>
            <a:ext cx="6096000" cy="960120"/>
          </a:xfrm>
        </p:spPr>
        <p:txBody>
          <a:bodyPr>
            <a:normAutofit fontScale="90000"/>
          </a:bodyPr>
          <a:lstStyle/>
          <a:p>
            <a:pPr algn="ctr"/>
            <a:r>
              <a:rPr lang="lv-LV" altLang="en-US" sz="4400" b="1" dirty="0">
                <a:solidFill>
                  <a:srgbClr val="840B55"/>
                </a:solidFill>
                <a:latin typeface="Times New Roman" panose="02020603050405020304" pitchFamily="18" charset="0"/>
              </a:rPr>
              <a:t>Atlaišanas pabalsts</a:t>
            </a:r>
            <a:br>
              <a:rPr lang="lv-LV" altLang="en-US" sz="4000" b="1" dirty="0">
                <a:solidFill>
                  <a:srgbClr val="840B55"/>
                </a:solidFill>
                <a:latin typeface="Times New Roman" panose="02020603050405020304" pitchFamily="18" charset="0"/>
              </a:rPr>
            </a:br>
            <a:r>
              <a:rPr lang="lv-LV" altLang="en-US" sz="1800" dirty="0">
                <a:solidFill>
                  <a:srgbClr val="840B55"/>
                </a:solidFill>
                <a:latin typeface="+mj-lt"/>
              </a:rPr>
              <a:t>(</a:t>
            </a:r>
            <a:r>
              <a:rPr lang="lv-LV" sz="1800" dirty="0">
                <a:solidFill>
                  <a:srgbClr val="840B55"/>
                </a:solidFill>
                <a:latin typeface="+mj-lt"/>
              </a:rPr>
              <a:t>Ministru kabineta noteikumi Nr.995 1.pielikuma 12.punkts)</a:t>
            </a:r>
            <a:endParaRPr lang="en-US" altLang="en-US" sz="1800" dirty="0">
              <a:solidFill>
                <a:srgbClr val="840B55"/>
              </a:solidFill>
              <a:latin typeface="+mj-lt"/>
            </a:endParaRPr>
          </a:p>
        </p:txBody>
      </p:sp>
      <p:sp>
        <p:nvSpPr>
          <p:cNvPr id="24579" name="Satura vietturis 2">
            <a:extLst>
              <a:ext uri="{FF2B5EF4-FFF2-40B4-BE49-F238E27FC236}">
                <a16:creationId xmlns:a16="http://schemas.microsoft.com/office/drawing/2014/main" id="{18F96EC2-6316-4C45-BD59-D71BB465BD04}"/>
              </a:ext>
            </a:extLst>
          </p:cNvPr>
          <p:cNvSpPr>
            <a:spLocks noGrp="1"/>
          </p:cNvSpPr>
          <p:nvPr>
            <p:ph idx="1"/>
          </p:nvPr>
        </p:nvSpPr>
        <p:spPr>
          <a:xfrm>
            <a:off x="545284" y="1828800"/>
            <a:ext cx="8141516" cy="4068662"/>
          </a:xfrm>
        </p:spPr>
        <p:txBody>
          <a:bodyPr>
            <a:noAutofit/>
          </a:bodyPr>
          <a:lstStyle/>
          <a:p>
            <a:pPr marL="342892" indent="-342892" algn="just">
              <a:buFont typeface="Wingdings" panose="05000000000000000000" pitchFamily="2" charset="2"/>
              <a:buChar char="ü"/>
            </a:pPr>
            <a:r>
              <a:rPr lang="lv-LV" altLang="en-US" sz="2800" dirty="0">
                <a:latin typeface="Times New Roman" panose="02020603050405020304" pitchFamily="18" charset="0"/>
              </a:rPr>
              <a:t>No DPGF izmaksā tikai gadījumos, ja darba tiesiskās attiecības izbeigtas </a:t>
            </a:r>
            <a:r>
              <a:rPr lang="lv-LV" altLang="en-US" sz="2800" b="1" u="sng" dirty="0">
                <a:solidFill>
                  <a:srgbClr val="840B55"/>
                </a:solidFill>
                <a:latin typeface="Times New Roman" panose="02020603050405020304" pitchFamily="18" charset="0"/>
              </a:rPr>
              <a:t>Darba likumā noteiktajos gadījumos, kad darba devējam ir pienākums izmaksāt atlaišanas pabalstu</a:t>
            </a:r>
            <a:r>
              <a:rPr lang="lv-LV" altLang="en-US" sz="2800" dirty="0">
                <a:latin typeface="Times New Roman" panose="02020603050405020304" pitchFamily="18" charset="0"/>
              </a:rPr>
              <a:t>. Gadījumi, kādos darba devējam ir pienākums izmaksāt darbiniekam atlaišanas pabalstu, noteikti Darba likuma 112.pantā;</a:t>
            </a:r>
            <a:endParaRPr lang="en-US" altLang="en-US" sz="2800" dirty="0">
              <a:latin typeface="Times New Roman" panose="02020603050405020304" pitchFamily="18" charset="0"/>
            </a:endParaRPr>
          </a:p>
          <a:p>
            <a:pPr marL="342892" indent="-342892" algn="just">
              <a:buFont typeface="Wingdings" panose="05000000000000000000" pitchFamily="2" charset="2"/>
              <a:buChar char="ü"/>
            </a:pPr>
            <a:r>
              <a:rPr lang="lv-LV" altLang="en-US" sz="2800" b="1" u="sng" dirty="0">
                <a:solidFill>
                  <a:srgbClr val="840B55"/>
                </a:solidFill>
                <a:latin typeface="Times New Roman" panose="02020603050405020304" pitchFamily="18" charset="0"/>
              </a:rPr>
              <a:t>Piešķir ierobežotā periodā</a:t>
            </a:r>
            <a:r>
              <a:rPr lang="lv-LV" altLang="en-US" sz="2800" dirty="0">
                <a:latin typeface="Times New Roman" panose="02020603050405020304" pitchFamily="18" charset="0"/>
              </a:rPr>
              <a:t> – 30 kalendāra dienas;</a:t>
            </a:r>
            <a:endParaRPr lang="en-US" altLang="en-US" sz="2800" dirty="0">
              <a:latin typeface="Times New Roman" panose="02020603050405020304" pitchFamily="18" charset="0"/>
            </a:endParaRPr>
          </a:p>
          <a:p>
            <a:pPr marL="342892" indent="-342892" algn="just">
              <a:buFont typeface="Wingdings" panose="05000000000000000000" pitchFamily="2" charset="2"/>
              <a:buChar char="ü"/>
            </a:pPr>
            <a:r>
              <a:rPr lang="lv-LV" altLang="en-US" sz="2800" b="1" u="sng" dirty="0">
                <a:solidFill>
                  <a:srgbClr val="840B55"/>
                </a:solidFill>
                <a:latin typeface="Times New Roman" panose="02020603050405020304" pitchFamily="18" charset="0"/>
              </a:rPr>
              <a:t>Piešķir ierobežotā apmērā</a:t>
            </a:r>
            <a:r>
              <a:rPr lang="lv-LV" altLang="en-US" sz="2800" dirty="0">
                <a:latin typeface="Times New Roman" panose="02020603050405020304" pitchFamily="18" charset="0"/>
              </a:rPr>
              <a:t> – (skatīt pie darba samaksas).</a:t>
            </a:r>
            <a:endParaRPr lang="en-US" altLang="en-US" sz="2800" dirty="0">
              <a:latin typeface="Times New Roman" panose="02020603050405020304" pitchFamily="18" charset="0"/>
            </a:endParaRPr>
          </a:p>
          <a:p>
            <a:pPr marL="342892" indent="-342892"/>
            <a:endParaRPr lang="en-US" alt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D69A6AA-9EE9-4879-9C51-DD159D07428F}"/>
              </a:ext>
            </a:extLst>
          </p:cNvPr>
          <p:cNvSpPr>
            <a:spLocks noGrp="1"/>
          </p:cNvSpPr>
          <p:nvPr>
            <p:ph type="title"/>
          </p:nvPr>
        </p:nvSpPr>
        <p:spPr/>
        <p:txBody>
          <a:bodyPr>
            <a:normAutofit/>
          </a:bodyPr>
          <a:lstStyle/>
          <a:p>
            <a:pPr algn="ctr"/>
            <a:r>
              <a:rPr lang="lv-LV" sz="4400" b="1" dirty="0">
                <a:solidFill>
                  <a:srgbClr val="840B55"/>
                </a:solidFill>
                <a:latin typeface="+mj-lt"/>
              </a:rPr>
              <a:t>Pārceltais periods</a:t>
            </a:r>
            <a:endParaRPr lang="en-US" sz="4400" b="1" dirty="0">
              <a:solidFill>
                <a:srgbClr val="840B55"/>
              </a:solidFill>
              <a:latin typeface="+mj-lt"/>
            </a:endParaRPr>
          </a:p>
        </p:txBody>
      </p:sp>
      <p:sp>
        <p:nvSpPr>
          <p:cNvPr id="3" name="Satura vietturis 2">
            <a:extLst>
              <a:ext uri="{FF2B5EF4-FFF2-40B4-BE49-F238E27FC236}">
                <a16:creationId xmlns:a16="http://schemas.microsoft.com/office/drawing/2014/main" id="{21CF7E61-9DD9-4049-B8BB-F3EC4C62DA9E}"/>
              </a:ext>
            </a:extLst>
          </p:cNvPr>
          <p:cNvSpPr>
            <a:spLocks noGrp="1"/>
          </p:cNvSpPr>
          <p:nvPr>
            <p:ph idx="1"/>
          </p:nvPr>
        </p:nvSpPr>
        <p:spPr/>
        <p:txBody>
          <a:bodyPr>
            <a:normAutofit lnSpcReduction="10000"/>
          </a:bodyPr>
          <a:lstStyle/>
          <a:p>
            <a:r>
              <a:rPr lang="lv-LV" dirty="0">
                <a:latin typeface="+mj-lt"/>
              </a:rPr>
              <a:t>Gadījumā ja darbinieks ir cēlis prasību tiesā par tādu maksājumu piedziņu, kuri izriet no darba tiesiskajām attiecībām, tad 12 mēnešu periods pirms darba devēja maksātnespējas aizstājams ar 12 mēnešu periodu pirms darbinieka prasības celšanas tiesā, ja vienlaikus pastāv </a:t>
            </a:r>
            <a:r>
              <a:rPr lang="lv-LV" b="1" u="sng" dirty="0">
                <a:solidFill>
                  <a:srgbClr val="840B55"/>
                </a:solidFill>
                <a:latin typeface="+mj-lt"/>
              </a:rPr>
              <a:t>šādi priekšnosacījumi:</a:t>
            </a:r>
            <a:endParaRPr lang="en-US" b="1" u="sng" dirty="0">
              <a:solidFill>
                <a:srgbClr val="840B55"/>
              </a:solidFill>
              <a:latin typeface="+mj-lt"/>
            </a:endParaRPr>
          </a:p>
          <a:p>
            <a:pPr marL="342900" lvl="0" indent="-342900">
              <a:buFont typeface="Wingdings" panose="05000000000000000000" pitchFamily="2" charset="2"/>
              <a:buChar char="ü"/>
            </a:pPr>
            <a:r>
              <a:rPr lang="lv-LV" u="sng" dirty="0">
                <a:solidFill>
                  <a:srgbClr val="840B55"/>
                </a:solidFill>
                <a:latin typeface="+mj-lt"/>
              </a:rPr>
              <a:t>tiesas nolēmums</a:t>
            </a:r>
            <a:r>
              <a:rPr lang="lv-LV" dirty="0">
                <a:latin typeface="+mj-lt"/>
              </a:rPr>
              <a:t>, ar kuru darbinieka prasība ir apmierināta, stājies spēkā pēc maksātnespējas gadījuma iestāšanās vai ne agrāk kā 12 mēnešu periodā pirms darba devēja maksātnespējas gadījuma iestāšanās;</a:t>
            </a:r>
            <a:endParaRPr lang="en-US" dirty="0">
              <a:latin typeface="+mj-lt"/>
            </a:endParaRPr>
          </a:p>
          <a:p>
            <a:pPr marL="342900" indent="-342900">
              <a:buFont typeface="Wingdings" panose="05000000000000000000" pitchFamily="2" charset="2"/>
              <a:buChar char="ü"/>
            </a:pPr>
            <a:r>
              <a:rPr lang="en-US" dirty="0" err="1">
                <a:latin typeface="+mj-lt"/>
              </a:rPr>
              <a:t>darba</a:t>
            </a:r>
            <a:r>
              <a:rPr lang="en-US" dirty="0">
                <a:latin typeface="+mj-lt"/>
              </a:rPr>
              <a:t> </a:t>
            </a:r>
            <a:r>
              <a:rPr lang="en-US" dirty="0" err="1">
                <a:latin typeface="+mj-lt"/>
              </a:rPr>
              <a:t>tiesiskās</a:t>
            </a:r>
            <a:r>
              <a:rPr lang="en-US" dirty="0">
                <a:latin typeface="+mj-lt"/>
              </a:rPr>
              <a:t> </a:t>
            </a:r>
            <a:r>
              <a:rPr lang="en-US" dirty="0" err="1">
                <a:latin typeface="+mj-lt"/>
              </a:rPr>
              <a:t>attiecības</a:t>
            </a:r>
            <a:r>
              <a:rPr lang="en-US" dirty="0">
                <a:latin typeface="+mj-lt"/>
              </a:rPr>
              <a:t> </a:t>
            </a:r>
            <a:r>
              <a:rPr lang="en-US" dirty="0" err="1">
                <a:latin typeface="+mj-lt"/>
              </a:rPr>
              <a:t>ar</a:t>
            </a:r>
            <a:r>
              <a:rPr lang="en-US" dirty="0">
                <a:latin typeface="+mj-lt"/>
              </a:rPr>
              <a:t> </a:t>
            </a:r>
            <a:r>
              <a:rPr lang="en-US" dirty="0" err="1">
                <a:latin typeface="+mj-lt"/>
              </a:rPr>
              <a:t>darbinieku</a:t>
            </a:r>
            <a:r>
              <a:rPr lang="en-US" dirty="0">
                <a:latin typeface="+mj-lt"/>
              </a:rPr>
              <a:t> </a:t>
            </a:r>
            <a:r>
              <a:rPr lang="en-US" u="sng" dirty="0" err="1">
                <a:solidFill>
                  <a:srgbClr val="840B55"/>
                </a:solidFill>
                <a:latin typeface="+mj-lt"/>
              </a:rPr>
              <a:t>izbeigtas</a:t>
            </a:r>
            <a:r>
              <a:rPr lang="en-US" u="sng" dirty="0">
                <a:solidFill>
                  <a:srgbClr val="840B55"/>
                </a:solidFill>
                <a:latin typeface="+mj-lt"/>
              </a:rPr>
              <a:t> </a:t>
            </a:r>
            <a:r>
              <a:rPr lang="en-US" u="sng" dirty="0" err="1">
                <a:solidFill>
                  <a:srgbClr val="840B55"/>
                </a:solidFill>
                <a:latin typeface="+mj-lt"/>
              </a:rPr>
              <a:t>agrāk</a:t>
            </a:r>
            <a:r>
              <a:rPr lang="en-US" u="sng" dirty="0">
                <a:solidFill>
                  <a:srgbClr val="840B55"/>
                </a:solidFill>
                <a:latin typeface="+mj-lt"/>
              </a:rPr>
              <a:t> </a:t>
            </a:r>
            <a:r>
              <a:rPr lang="en-US" u="sng" dirty="0" err="1">
                <a:solidFill>
                  <a:srgbClr val="840B55"/>
                </a:solidFill>
                <a:latin typeface="+mj-lt"/>
              </a:rPr>
              <a:t>nekā</a:t>
            </a:r>
            <a:r>
              <a:rPr lang="en-US" u="sng" dirty="0">
                <a:solidFill>
                  <a:srgbClr val="840B55"/>
                </a:solidFill>
                <a:latin typeface="+mj-lt"/>
              </a:rPr>
              <a:t> 12 </a:t>
            </a:r>
            <a:r>
              <a:rPr lang="en-US" u="sng" dirty="0" err="1">
                <a:solidFill>
                  <a:srgbClr val="840B55"/>
                </a:solidFill>
                <a:latin typeface="+mj-lt"/>
              </a:rPr>
              <a:t>mēnešu</a:t>
            </a:r>
            <a:r>
              <a:rPr lang="en-US" u="sng" dirty="0">
                <a:solidFill>
                  <a:srgbClr val="840B55"/>
                </a:solidFill>
                <a:latin typeface="+mj-lt"/>
              </a:rPr>
              <a:t> </a:t>
            </a:r>
            <a:r>
              <a:rPr lang="en-US" u="sng" dirty="0" err="1">
                <a:solidFill>
                  <a:srgbClr val="840B55"/>
                </a:solidFill>
                <a:latin typeface="+mj-lt"/>
              </a:rPr>
              <a:t>periodā</a:t>
            </a:r>
            <a:r>
              <a:rPr lang="en-US" dirty="0">
                <a:latin typeface="+mj-lt"/>
              </a:rPr>
              <a:t> </a:t>
            </a:r>
            <a:r>
              <a:rPr lang="en-US" dirty="0" err="1">
                <a:latin typeface="+mj-lt"/>
              </a:rPr>
              <a:t>pirms</a:t>
            </a:r>
            <a:r>
              <a:rPr lang="en-US" dirty="0">
                <a:latin typeface="+mj-lt"/>
              </a:rPr>
              <a:t> </a:t>
            </a:r>
            <a:r>
              <a:rPr lang="en-US" dirty="0" err="1">
                <a:latin typeface="+mj-lt"/>
              </a:rPr>
              <a:t>darba</a:t>
            </a:r>
            <a:r>
              <a:rPr lang="en-US" dirty="0">
                <a:latin typeface="+mj-lt"/>
              </a:rPr>
              <a:t> </a:t>
            </a:r>
            <a:r>
              <a:rPr lang="en-US" dirty="0" err="1">
                <a:latin typeface="+mj-lt"/>
              </a:rPr>
              <a:t>devēja</a:t>
            </a:r>
            <a:r>
              <a:rPr lang="en-US" dirty="0">
                <a:latin typeface="+mj-lt"/>
              </a:rPr>
              <a:t> </a:t>
            </a:r>
            <a:r>
              <a:rPr lang="en-US" dirty="0" err="1">
                <a:latin typeface="+mj-lt"/>
              </a:rPr>
              <a:t>maksātnespējas</a:t>
            </a:r>
            <a:r>
              <a:rPr lang="en-US" dirty="0">
                <a:latin typeface="+mj-lt"/>
              </a:rPr>
              <a:t> </a:t>
            </a:r>
            <a:r>
              <a:rPr lang="en-US" dirty="0" err="1">
                <a:latin typeface="+mj-lt"/>
              </a:rPr>
              <a:t>gadījuma</a:t>
            </a:r>
            <a:r>
              <a:rPr lang="en-US" dirty="0">
                <a:latin typeface="+mj-lt"/>
              </a:rPr>
              <a:t> </a:t>
            </a:r>
            <a:r>
              <a:rPr lang="en-US" dirty="0" err="1">
                <a:latin typeface="+mj-lt"/>
              </a:rPr>
              <a:t>iestāšanās</a:t>
            </a:r>
            <a:r>
              <a:rPr lang="en-US" dirty="0">
                <a:latin typeface="+mj-lt"/>
              </a:rPr>
              <a:t>.</a:t>
            </a:r>
            <a:endParaRPr lang="lv-LV" u="sng" dirty="0">
              <a:latin typeface="+mj-lt"/>
            </a:endParaRPr>
          </a:p>
          <a:p>
            <a:pPr marL="342900" indent="-342900">
              <a:buFont typeface="Wingdings" panose="05000000000000000000" pitchFamily="2" charset="2"/>
              <a:buChar char="ü"/>
            </a:pPr>
            <a:endParaRPr lang="lv-LV" dirty="0"/>
          </a:p>
          <a:p>
            <a:endParaRPr lang="en-US" dirty="0"/>
          </a:p>
        </p:txBody>
      </p:sp>
      <p:pic>
        <p:nvPicPr>
          <p:cNvPr id="8" name="Attēls 7">
            <a:extLst>
              <a:ext uri="{FF2B5EF4-FFF2-40B4-BE49-F238E27FC236}">
                <a16:creationId xmlns:a16="http://schemas.microsoft.com/office/drawing/2014/main" id="{0D558482-2CAC-4339-9AEE-F825C6BAEF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483" y="3768868"/>
            <a:ext cx="2199908" cy="2793534"/>
          </a:xfrm>
          <a:prstGeom prst="rect">
            <a:avLst/>
          </a:prstGeom>
        </p:spPr>
      </p:pic>
    </p:spTree>
    <p:extLst>
      <p:ext uri="{BB962C8B-B14F-4D97-AF65-F5344CB8AC3E}">
        <p14:creationId xmlns:p14="http://schemas.microsoft.com/office/powerpoint/2010/main" val="3450795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5E24190-1298-4529-A2AD-0A920F0358DF}"/>
              </a:ext>
            </a:extLst>
          </p:cNvPr>
          <p:cNvSpPr>
            <a:spLocks noGrp="1"/>
          </p:cNvSpPr>
          <p:nvPr>
            <p:ph type="title"/>
          </p:nvPr>
        </p:nvSpPr>
        <p:spPr/>
        <p:txBody>
          <a:bodyPr>
            <a:noAutofit/>
          </a:bodyPr>
          <a:lstStyle/>
          <a:p>
            <a:pPr algn="ctr"/>
            <a:r>
              <a:rPr lang="lv-LV" sz="4000" b="1" dirty="0">
                <a:solidFill>
                  <a:srgbClr val="840B55"/>
                </a:solidFill>
                <a:latin typeface="+mj-lt"/>
              </a:rPr>
              <a:t>Kopsavilkums</a:t>
            </a:r>
            <a:r>
              <a:rPr lang="lv-LV" sz="2800" b="1" dirty="0">
                <a:solidFill>
                  <a:srgbClr val="840B55"/>
                </a:solidFill>
                <a:latin typeface="+mj-lt"/>
              </a:rPr>
              <a:t> </a:t>
            </a:r>
            <a:br>
              <a:rPr lang="lv-LV" sz="2800" b="1" dirty="0">
                <a:solidFill>
                  <a:srgbClr val="840B55"/>
                </a:solidFill>
                <a:latin typeface="+mj-lt"/>
              </a:rPr>
            </a:br>
            <a:r>
              <a:rPr lang="lv-LV" sz="2000" dirty="0">
                <a:solidFill>
                  <a:srgbClr val="840B55"/>
                </a:solidFill>
                <a:latin typeface="+mj-lt"/>
              </a:rPr>
              <a:t>(maksimālais kalendāro dienu apmērs ko var šķirt no DPGF)</a:t>
            </a:r>
            <a:br>
              <a:rPr lang="lv-LV" sz="2800" dirty="0">
                <a:solidFill>
                  <a:srgbClr val="840B55"/>
                </a:solidFill>
                <a:latin typeface="+mj-lt"/>
              </a:rPr>
            </a:br>
            <a:endParaRPr lang="en-US" sz="2800" dirty="0">
              <a:solidFill>
                <a:srgbClr val="840B55"/>
              </a:solidFill>
              <a:latin typeface="+mj-lt"/>
            </a:endParaRPr>
          </a:p>
        </p:txBody>
      </p:sp>
      <p:sp>
        <p:nvSpPr>
          <p:cNvPr id="3" name="Satura vietturis 2">
            <a:extLst>
              <a:ext uri="{FF2B5EF4-FFF2-40B4-BE49-F238E27FC236}">
                <a16:creationId xmlns:a16="http://schemas.microsoft.com/office/drawing/2014/main" id="{38D109FD-7035-4000-B805-D4C9152ED9FD}"/>
              </a:ext>
            </a:extLst>
          </p:cNvPr>
          <p:cNvSpPr>
            <a:spLocks noGrp="1"/>
          </p:cNvSpPr>
          <p:nvPr>
            <p:ph idx="1"/>
          </p:nvPr>
        </p:nvSpPr>
        <p:spPr>
          <a:xfrm>
            <a:off x="654342" y="2097248"/>
            <a:ext cx="8032459" cy="4028925"/>
          </a:xfrm>
        </p:spPr>
        <p:txBody>
          <a:bodyPr/>
          <a:lstStyle/>
          <a:p>
            <a:pPr marL="457189" indent="-457189">
              <a:buFont typeface="Wingdings" panose="05000000000000000000" pitchFamily="2" charset="2"/>
              <a:buChar char="ü"/>
            </a:pPr>
            <a:r>
              <a:rPr lang="lv-LV" sz="3200" dirty="0">
                <a:latin typeface="+mj-lt"/>
              </a:rPr>
              <a:t>Darba samaksa/Cita veida apmaksāta prombūtne – maksimāli 92 kalendāra dienas;</a:t>
            </a:r>
          </a:p>
          <a:p>
            <a:pPr marL="457189" indent="-457189">
              <a:buFont typeface="Wingdings" panose="05000000000000000000" pitchFamily="2" charset="2"/>
              <a:buChar char="ü"/>
            </a:pPr>
            <a:r>
              <a:rPr lang="lv-LV" sz="3200" dirty="0">
                <a:latin typeface="+mj-lt"/>
              </a:rPr>
              <a:t>Atvaļinājuma kompensācija – maksimāli 28 kalendāra dienas</a:t>
            </a:r>
          </a:p>
          <a:p>
            <a:pPr marL="457189" indent="-457189">
              <a:buFont typeface="Wingdings" panose="05000000000000000000" pitchFamily="2" charset="2"/>
              <a:buChar char="ü"/>
            </a:pPr>
            <a:r>
              <a:rPr lang="lv-LV" sz="3200" dirty="0">
                <a:latin typeface="+mj-lt"/>
              </a:rPr>
              <a:t>Atlaišanas pabalsts – maksimāli 30 kalendāra dienas</a:t>
            </a:r>
          </a:p>
          <a:p>
            <a:endParaRPr lang="en-US" dirty="0"/>
          </a:p>
        </p:txBody>
      </p:sp>
      <p:pic>
        <p:nvPicPr>
          <p:cNvPr id="6" name="Attēls 5">
            <a:extLst>
              <a:ext uri="{FF2B5EF4-FFF2-40B4-BE49-F238E27FC236}">
                <a16:creationId xmlns:a16="http://schemas.microsoft.com/office/drawing/2014/main" id="{C96565AF-77AC-443B-973D-651A42687E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7695" y="4712516"/>
            <a:ext cx="1855540" cy="1855540"/>
          </a:xfrm>
          <a:prstGeom prst="rect">
            <a:avLst/>
          </a:prstGeom>
        </p:spPr>
      </p:pic>
    </p:spTree>
    <p:extLst>
      <p:ext uri="{BB962C8B-B14F-4D97-AF65-F5344CB8AC3E}">
        <p14:creationId xmlns:p14="http://schemas.microsoft.com/office/powerpoint/2010/main" val="3607127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atura vietturis 6">
            <a:extLst>
              <a:ext uri="{FF2B5EF4-FFF2-40B4-BE49-F238E27FC236}">
                <a16:creationId xmlns:a16="http://schemas.microsoft.com/office/drawing/2014/main" id="{03028C26-87B6-41A8-8855-38E29438B310}"/>
              </a:ext>
            </a:extLst>
          </p:cNvPr>
          <p:cNvPicPr>
            <a:picLocks noGrp="1" noChangeAspect="1"/>
          </p:cNvPicPr>
          <p:nvPr>
            <p:ph idx="1"/>
          </p:nvPr>
        </p:nvPicPr>
        <p:blipFill rotWithShape="1">
          <a:blip r:embed="rId2"/>
          <a:srcRect l="18905" t="6293" r="18137" b="15283"/>
          <a:stretch/>
        </p:blipFill>
        <p:spPr>
          <a:xfrm>
            <a:off x="1149292" y="1468073"/>
            <a:ext cx="7690497" cy="5312378"/>
          </a:xfrm>
          <a:prstGeom prst="rect">
            <a:avLst/>
          </a:prstGeom>
        </p:spPr>
      </p:pic>
      <p:sp>
        <p:nvSpPr>
          <p:cNvPr id="2" name="Virsraksts 1">
            <a:extLst>
              <a:ext uri="{FF2B5EF4-FFF2-40B4-BE49-F238E27FC236}">
                <a16:creationId xmlns:a16="http://schemas.microsoft.com/office/drawing/2014/main" id="{11564C78-81BA-41B8-A075-7F6A86995B22}"/>
              </a:ext>
            </a:extLst>
          </p:cNvPr>
          <p:cNvSpPr>
            <a:spLocks noGrp="1"/>
          </p:cNvSpPr>
          <p:nvPr>
            <p:ph type="title"/>
          </p:nvPr>
        </p:nvSpPr>
        <p:spPr>
          <a:xfrm>
            <a:off x="2590800" y="208425"/>
            <a:ext cx="6096000" cy="1036642"/>
          </a:xfrm>
        </p:spPr>
        <p:txBody>
          <a:bodyPr>
            <a:normAutofit fontScale="90000"/>
          </a:bodyPr>
          <a:lstStyle/>
          <a:p>
            <a:pPr algn="ctr"/>
            <a:r>
              <a:rPr lang="lv-LV" b="1" dirty="0">
                <a:solidFill>
                  <a:srgbClr val="840B55"/>
                </a:solidFill>
                <a:latin typeface="+mj-lt"/>
              </a:rPr>
              <a:t>Informācija par darbinieku prasījumiem aizpildīšana. </a:t>
            </a:r>
            <a:br>
              <a:rPr lang="lv-LV" dirty="0">
                <a:solidFill>
                  <a:srgbClr val="840B55"/>
                </a:solidFill>
                <a:latin typeface="+mj-lt"/>
              </a:rPr>
            </a:br>
            <a:r>
              <a:rPr lang="lv-LV" sz="1800" dirty="0">
                <a:solidFill>
                  <a:srgbClr val="840B55"/>
                </a:solidFill>
                <a:latin typeface="+mj-lt"/>
              </a:rPr>
              <a:t>(1.pielikums Ministru kabineta noteikumiem Nr.995)</a:t>
            </a:r>
            <a:endParaRPr lang="en-US" sz="1800" dirty="0">
              <a:solidFill>
                <a:srgbClr val="840B55"/>
              </a:solidFill>
              <a:latin typeface="+mj-lt"/>
            </a:endParaRPr>
          </a:p>
        </p:txBody>
      </p:sp>
    </p:spTree>
    <p:extLst>
      <p:ext uri="{BB962C8B-B14F-4D97-AF65-F5344CB8AC3E}">
        <p14:creationId xmlns:p14="http://schemas.microsoft.com/office/powerpoint/2010/main" val="222543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D0AB3B0-88F1-43B8-ABE2-71E738E16096}"/>
              </a:ext>
            </a:extLst>
          </p:cNvPr>
          <p:cNvSpPr>
            <a:spLocks noGrp="1"/>
          </p:cNvSpPr>
          <p:nvPr>
            <p:ph type="title"/>
          </p:nvPr>
        </p:nvSpPr>
        <p:spPr/>
        <p:txBody>
          <a:bodyPr>
            <a:normAutofit fontScale="90000"/>
          </a:bodyPr>
          <a:lstStyle/>
          <a:p>
            <a:pPr algn="ctr"/>
            <a:r>
              <a:rPr lang="lv-LV" b="1" dirty="0">
                <a:solidFill>
                  <a:srgbClr val="840B55"/>
                </a:solidFill>
                <a:latin typeface="+mj-lt"/>
              </a:rPr>
              <a:t>Informācija par darbinieku prasījumiem aizpildīšana. </a:t>
            </a:r>
            <a:br>
              <a:rPr lang="lv-LV" dirty="0">
                <a:solidFill>
                  <a:srgbClr val="840B55"/>
                </a:solidFill>
                <a:latin typeface="+mj-lt"/>
              </a:rPr>
            </a:br>
            <a:r>
              <a:rPr lang="lv-LV" sz="1800" dirty="0">
                <a:solidFill>
                  <a:srgbClr val="840B55"/>
                </a:solidFill>
                <a:latin typeface="+mj-lt"/>
              </a:rPr>
              <a:t>(1.pielikums Ministru kabineta noteikumiem nr.995)</a:t>
            </a:r>
            <a:endParaRPr lang="en-US" dirty="0">
              <a:solidFill>
                <a:srgbClr val="840B55"/>
              </a:solidFill>
              <a:latin typeface="+mj-lt"/>
            </a:endParaRPr>
          </a:p>
        </p:txBody>
      </p:sp>
      <p:pic>
        <p:nvPicPr>
          <p:cNvPr id="7" name="Satura vietturis 6">
            <a:extLst>
              <a:ext uri="{FF2B5EF4-FFF2-40B4-BE49-F238E27FC236}">
                <a16:creationId xmlns:a16="http://schemas.microsoft.com/office/drawing/2014/main" id="{7360B0F3-0F67-4A0A-8715-D8ABF22B5DD5}"/>
              </a:ext>
            </a:extLst>
          </p:cNvPr>
          <p:cNvPicPr>
            <a:picLocks noGrp="1" noChangeAspect="1"/>
          </p:cNvPicPr>
          <p:nvPr>
            <p:ph idx="1"/>
          </p:nvPr>
        </p:nvPicPr>
        <p:blipFill rotWithShape="1">
          <a:blip r:embed="rId2"/>
          <a:srcRect l="19343" t="9099" r="18287" b="11329"/>
          <a:stretch/>
        </p:blipFill>
        <p:spPr>
          <a:xfrm>
            <a:off x="981512" y="1548371"/>
            <a:ext cx="7705288" cy="5175377"/>
          </a:xfrm>
          <a:prstGeom prst="rect">
            <a:avLst/>
          </a:prstGeom>
        </p:spPr>
      </p:pic>
    </p:spTree>
    <p:extLst>
      <p:ext uri="{BB962C8B-B14F-4D97-AF65-F5344CB8AC3E}">
        <p14:creationId xmlns:p14="http://schemas.microsoft.com/office/powerpoint/2010/main" val="4114358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096C1BA-818F-44B8-AF90-50A4A67B527C}"/>
              </a:ext>
            </a:extLst>
          </p:cNvPr>
          <p:cNvSpPr>
            <a:spLocks noGrp="1"/>
          </p:cNvSpPr>
          <p:nvPr>
            <p:ph type="title"/>
          </p:nvPr>
        </p:nvSpPr>
        <p:spPr/>
        <p:txBody>
          <a:bodyPr/>
          <a:lstStyle/>
          <a:p>
            <a:pPr algn="ctr"/>
            <a:r>
              <a:rPr lang="lv-LV" sz="2600" b="1" dirty="0">
                <a:solidFill>
                  <a:srgbClr val="840B55"/>
                </a:solidFill>
                <a:latin typeface="Times New Roman"/>
              </a:rPr>
              <a:t>Kā rīkoties, ja darba devējs neizmaksā algu?</a:t>
            </a:r>
            <a:endParaRPr lang="lv-LV" dirty="0"/>
          </a:p>
        </p:txBody>
      </p:sp>
      <p:graphicFrame>
        <p:nvGraphicFramePr>
          <p:cNvPr id="7" name="Satura vietturis 6">
            <a:extLst>
              <a:ext uri="{FF2B5EF4-FFF2-40B4-BE49-F238E27FC236}">
                <a16:creationId xmlns:a16="http://schemas.microsoft.com/office/drawing/2014/main" id="{1ADEBFEC-696C-49C5-896F-B13830F82498}"/>
              </a:ext>
            </a:extLst>
          </p:cNvPr>
          <p:cNvGraphicFramePr>
            <a:graphicFrameLocks noGrp="1"/>
          </p:cNvGraphicFramePr>
          <p:nvPr>
            <p:ph idx="1"/>
            <p:extLst/>
          </p:nvPr>
        </p:nvGraphicFramePr>
        <p:xfrm>
          <a:off x="2590800" y="1752600"/>
          <a:ext cx="6096000" cy="4373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Attēls 7">
            <a:extLst>
              <a:ext uri="{FF2B5EF4-FFF2-40B4-BE49-F238E27FC236}">
                <a16:creationId xmlns:a16="http://schemas.microsoft.com/office/drawing/2014/main" id="{E3138F15-632E-4704-A99E-97E5B0AF5A1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070" y="3926048"/>
            <a:ext cx="2289670" cy="2289670"/>
          </a:xfrm>
          <a:prstGeom prst="rect">
            <a:avLst/>
          </a:prstGeom>
        </p:spPr>
      </p:pic>
    </p:spTree>
    <p:extLst>
      <p:ext uri="{BB962C8B-B14F-4D97-AF65-F5344CB8AC3E}">
        <p14:creationId xmlns:p14="http://schemas.microsoft.com/office/powerpoint/2010/main" val="112951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26C1E4D-B70F-4A7D-8E07-3AF190D5E883}"/>
              </a:ext>
            </a:extLst>
          </p:cNvPr>
          <p:cNvSpPr>
            <a:spLocks noGrp="1"/>
          </p:cNvSpPr>
          <p:nvPr>
            <p:ph type="title"/>
          </p:nvPr>
        </p:nvSpPr>
        <p:spPr/>
        <p:txBody>
          <a:bodyPr>
            <a:normAutofit fontScale="90000"/>
          </a:bodyPr>
          <a:lstStyle/>
          <a:p>
            <a:pPr algn="ctr"/>
            <a:r>
              <a:rPr lang="lv-LV" b="1" dirty="0">
                <a:solidFill>
                  <a:srgbClr val="840B55"/>
                </a:solidFill>
                <a:latin typeface="+mj-lt"/>
              </a:rPr>
              <a:t>Informācija par darbinieku prasījumiem aizpildīšana. </a:t>
            </a:r>
            <a:br>
              <a:rPr lang="lv-LV" dirty="0">
                <a:solidFill>
                  <a:srgbClr val="840B55"/>
                </a:solidFill>
                <a:latin typeface="+mj-lt"/>
              </a:rPr>
            </a:br>
            <a:r>
              <a:rPr lang="lv-LV" sz="1800" dirty="0">
                <a:solidFill>
                  <a:srgbClr val="840B55"/>
                </a:solidFill>
                <a:latin typeface="+mj-lt"/>
              </a:rPr>
              <a:t>(1.pielikums Ministru kabineta noteikumiem nr.995)</a:t>
            </a:r>
            <a:endParaRPr lang="en-US" dirty="0">
              <a:solidFill>
                <a:srgbClr val="840B55"/>
              </a:solidFill>
              <a:latin typeface="+mj-lt"/>
            </a:endParaRPr>
          </a:p>
        </p:txBody>
      </p:sp>
      <p:pic>
        <p:nvPicPr>
          <p:cNvPr id="7" name="Satura vietturis 6">
            <a:extLst>
              <a:ext uri="{FF2B5EF4-FFF2-40B4-BE49-F238E27FC236}">
                <a16:creationId xmlns:a16="http://schemas.microsoft.com/office/drawing/2014/main" id="{22C02F77-98C5-4B80-BA44-DD3D86ADCFF9}"/>
              </a:ext>
            </a:extLst>
          </p:cNvPr>
          <p:cNvPicPr>
            <a:picLocks noGrp="1" noChangeAspect="1"/>
          </p:cNvPicPr>
          <p:nvPr>
            <p:ph idx="1"/>
          </p:nvPr>
        </p:nvPicPr>
        <p:blipFill rotWithShape="1">
          <a:blip r:embed="rId2"/>
          <a:srcRect l="33750" t="13560" r="33500" b="7550"/>
          <a:stretch/>
        </p:blipFill>
        <p:spPr>
          <a:xfrm>
            <a:off x="1554480" y="1477064"/>
            <a:ext cx="4084320" cy="5259995"/>
          </a:xfrm>
          <a:prstGeom prst="rect">
            <a:avLst/>
          </a:prstGeom>
        </p:spPr>
      </p:pic>
      <p:pic>
        <p:nvPicPr>
          <p:cNvPr id="8" name="Attēls 7">
            <a:extLst>
              <a:ext uri="{FF2B5EF4-FFF2-40B4-BE49-F238E27FC236}">
                <a16:creationId xmlns:a16="http://schemas.microsoft.com/office/drawing/2014/main" id="{B0ABA5E5-1188-48C4-AFF0-7A6D8EB9E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0730" y="3428999"/>
            <a:ext cx="2904154" cy="2911433"/>
          </a:xfrm>
          <a:prstGeom prst="rect">
            <a:avLst/>
          </a:prstGeom>
        </p:spPr>
      </p:pic>
    </p:spTree>
    <p:extLst>
      <p:ext uri="{BB962C8B-B14F-4D97-AF65-F5344CB8AC3E}">
        <p14:creationId xmlns:p14="http://schemas.microsoft.com/office/powerpoint/2010/main" val="484860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1">
            <a:extLst>
              <a:ext uri="{FF2B5EF4-FFF2-40B4-BE49-F238E27FC236}">
                <a16:creationId xmlns:a16="http://schemas.microsoft.com/office/drawing/2014/main" id="{1A234AFE-C2BD-45C6-9D87-E989BF8A99DD}"/>
              </a:ext>
            </a:extLst>
          </p:cNvPr>
          <p:cNvSpPr>
            <a:spLocks noGrp="1"/>
          </p:cNvSpPr>
          <p:nvPr>
            <p:ph type="body" sz="quarter" idx="10"/>
          </p:nvPr>
        </p:nvSpPr>
        <p:spPr>
          <a:xfrm>
            <a:off x="685800" y="3036816"/>
            <a:ext cx="7772400" cy="3313651"/>
          </a:xfrm>
        </p:spPr>
        <p:txBody>
          <a:bodyPr>
            <a:normAutofit fontScale="92500" lnSpcReduction="10000"/>
          </a:bodyPr>
          <a:lstStyle/>
          <a:p>
            <a:r>
              <a:rPr lang="lv-LV" altLang="en-US" sz="4800" b="1" dirty="0">
                <a:solidFill>
                  <a:srgbClr val="840B55"/>
                </a:solidFill>
                <a:latin typeface="+mj-lt"/>
              </a:rPr>
              <a:t>Paldies par uzmanību!</a:t>
            </a:r>
          </a:p>
          <a:p>
            <a:endParaRPr lang="lv-LV" sz="48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endParaRPr>
          </a:p>
          <a:p>
            <a:endParaRPr lang="lv-LV" sz="26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endParaRPr>
          </a:p>
          <a:p>
            <a:endParaRPr lang="lv-LV" sz="26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endParaRPr>
          </a:p>
          <a:p>
            <a:r>
              <a:rPr lang="lv-LV" sz="2400" dirty="0" err="1">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t>Mārstaļu</a:t>
            </a:r>
            <a: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t> iela 19, LV – 1050</a:t>
            </a:r>
            <a:b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br>
            <a: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hlinkClick r:id="rId2"/>
              </a:rPr>
              <a:t>www.mna.gov.lv</a:t>
            </a:r>
            <a: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t> </a:t>
            </a:r>
            <a:b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br>
            <a:r>
              <a:rPr lang="lv-LV" sz="2400" dirty="0">
                <a:solidFill>
                  <a:srgbClr val="660033"/>
                </a:solidFill>
                <a:effectLst>
                  <a:outerShdw blurRad="38100" dist="38100" dir="2700000" algn="tl">
                    <a:srgbClr val="000000">
                      <a:alpha val="43137"/>
                    </a:srgbClr>
                  </a:outerShdw>
                </a:effectLst>
                <a:latin typeface="+mj-lt"/>
                <a:ea typeface="MS PGothic" panose="020B0600070205080204" pitchFamily="34" charset="-128"/>
                <a:cs typeface="Arial" panose="020B0604020202020204" pitchFamily="34" charset="0"/>
              </a:rPr>
              <a:t>e-pasts: mna@mna.gov.lv</a:t>
            </a:r>
            <a:endParaRPr lang="lv-LV" altLang="en-US" sz="24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C462F20-ED3F-4AC7-BC6B-46572B69207E}"/>
              </a:ext>
            </a:extLst>
          </p:cNvPr>
          <p:cNvSpPr>
            <a:spLocks noGrp="1"/>
          </p:cNvSpPr>
          <p:nvPr>
            <p:ph type="title"/>
          </p:nvPr>
        </p:nvSpPr>
        <p:spPr/>
        <p:txBody>
          <a:bodyPr>
            <a:normAutofit/>
          </a:bodyPr>
          <a:lstStyle/>
          <a:p>
            <a:pPr algn="ctr"/>
            <a:r>
              <a:rPr lang="lv-LV" sz="2800" b="1" dirty="0">
                <a:solidFill>
                  <a:srgbClr val="840B55"/>
                </a:solidFill>
                <a:latin typeface="+mj-lt"/>
              </a:rPr>
              <a:t>Darbinieka aizsardzība darba devēja maksātnespējas gadījumā</a:t>
            </a:r>
            <a:endParaRPr lang="en-US" sz="2800" b="1" dirty="0">
              <a:solidFill>
                <a:srgbClr val="840B55"/>
              </a:solidFill>
              <a:latin typeface="+mj-lt"/>
            </a:endParaRPr>
          </a:p>
        </p:txBody>
      </p:sp>
      <p:sp>
        <p:nvSpPr>
          <p:cNvPr id="3" name="Satura vietturis 2">
            <a:extLst>
              <a:ext uri="{FF2B5EF4-FFF2-40B4-BE49-F238E27FC236}">
                <a16:creationId xmlns:a16="http://schemas.microsoft.com/office/drawing/2014/main" id="{4AA48386-6E1A-4167-A076-80A9A9F883C9}"/>
              </a:ext>
            </a:extLst>
          </p:cNvPr>
          <p:cNvSpPr>
            <a:spLocks noGrp="1"/>
          </p:cNvSpPr>
          <p:nvPr>
            <p:ph idx="1"/>
          </p:nvPr>
        </p:nvSpPr>
        <p:spPr/>
        <p:txBody>
          <a:bodyPr>
            <a:normAutofit/>
          </a:bodyPr>
          <a:lstStyle/>
          <a:p>
            <a:r>
              <a:rPr lang="lv-LV" sz="2400" dirty="0">
                <a:latin typeface="+mj-lt"/>
              </a:rPr>
              <a:t>Regulējošie normatīvie akti:</a:t>
            </a:r>
          </a:p>
          <a:p>
            <a:pPr marL="342892" indent="-342892">
              <a:buFont typeface="Arial" panose="020B0604020202020204" pitchFamily="34" charset="0"/>
              <a:buChar char="•"/>
            </a:pPr>
            <a:r>
              <a:rPr lang="lv-LV" sz="2400" dirty="0">
                <a:latin typeface="+mj-lt"/>
              </a:rPr>
              <a:t>Likums „Par darbinieku aizsardzību darba devēja maksātnespējas gadījumā”</a:t>
            </a:r>
          </a:p>
          <a:p>
            <a:pPr marL="342892" indent="-342892">
              <a:buFont typeface="Arial" panose="020B0604020202020204" pitchFamily="34" charset="0"/>
              <a:buChar char="•"/>
            </a:pPr>
            <a:r>
              <a:rPr lang="lv-LV" sz="2400" dirty="0">
                <a:latin typeface="+mj-lt"/>
              </a:rPr>
              <a:t>Ministru kabineta 2011.gada 27.decembra noteikumi Nr.995 „Maksātnespējīgo darba devēju darbinieku prasījumu apmierināšanas un administratora atlīdzības izmaksas kārtība”</a:t>
            </a:r>
            <a:endParaRPr lang="en-US" sz="2400" dirty="0">
              <a:latin typeface="+mj-lt"/>
            </a:endParaRPr>
          </a:p>
        </p:txBody>
      </p:sp>
      <p:pic>
        <p:nvPicPr>
          <p:cNvPr id="7" name="Picture 2" descr="Saistīts attēls">
            <a:extLst>
              <a:ext uri="{FF2B5EF4-FFF2-40B4-BE49-F238E27FC236}">
                <a16:creationId xmlns:a16="http://schemas.microsoft.com/office/drawing/2014/main" id="{25F7B6F6-520B-4F22-B866-22BC28916BD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5108" y="3646273"/>
            <a:ext cx="2315692" cy="2830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769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Virsraksts 1">
            <a:extLst>
              <a:ext uri="{FF2B5EF4-FFF2-40B4-BE49-F238E27FC236}">
                <a16:creationId xmlns:a16="http://schemas.microsoft.com/office/drawing/2014/main" id="{BF09EC2B-7AF1-44E4-B11E-077ED24BA843}"/>
              </a:ext>
            </a:extLst>
          </p:cNvPr>
          <p:cNvSpPr>
            <a:spLocks noGrp="1"/>
          </p:cNvSpPr>
          <p:nvPr>
            <p:ph type="title"/>
          </p:nvPr>
        </p:nvSpPr>
        <p:spPr>
          <a:xfrm>
            <a:off x="2590800" y="381000"/>
            <a:ext cx="6096000" cy="1036638"/>
          </a:xfrm>
        </p:spPr>
        <p:txBody>
          <a:bodyPr>
            <a:normAutofit fontScale="90000"/>
          </a:bodyPr>
          <a:lstStyle/>
          <a:p>
            <a:pPr algn="ctr"/>
            <a:br>
              <a:rPr lang="lv-LV" altLang="en-US" sz="3200" b="1" dirty="0">
                <a:solidFill>
                  <a:srgbClr val="993366"/>
                </a:solidFill>
                <a:latin typeface="Times New Roman" panose="02020603050405020304" pitchFamily="18" charset="0"/>
              </a:rPr>
            </a:br>
            <a:r>
              <a:rPr lang="lv-LV" altLang="en-US" sz="3200" b="1" dirty="0">
                <a:solidFill>
                  <a:srgbClr val="840B55"/>
                </a:solidFill>
                <a:latin typeface="Times New Roman" panose="02020603050405020304" pitchFamily="18" charset="0"/>
              </a:rPr>
              <a:t>Darbinieka kreditora prasījums</a:t>
            </a:r>
            <a:br>
              <a:rPr lang="en-US" altLang="en-US" dirty="0"/>
            </a:br>
            <a:endParaRPr lang="en-US" altLang="en-US" dirty="0"/>
          </a:p>
        </p:txBody>
      </p:sp>
      <p:sp>
        <p:nvSpPr>
          <p:cNvPr id="13315" name="Satura vietturis 2">
            <a:extLst>
              <a:ext uri="{FF2B5EF4-FFF2-40B4-BE49-F238E27FC236}">
                <a16:creationId xmlns:a16="http://schemas.microsoft.com/office/drawing/2014/main" id="{622A28F2-88B3-42A6-805B-14C95BA7AEF7}"/>
              </a:ext>
            </a:extLst>
          </p:cNvPr>
          <p:cNvSpPr>
            <a:spLocks noGrp="1"/>
          </p:cNvSpPr>
          <p:nvPr>
            <p:ph idx="1"/>
          </p:nvPr>
        </p:nvSpPr>
        <p:spPr>
          <a:xfrm>
            <a:off x="578841" y="1752601"/>
            <a:ext cx="8107960" cy="4373563"/>
          </a:xfrm>
        </p:spPr>
        <p:txBody>
          <a:bodyPr>
            <a:normAutofit/>
          </a:bodyPr>
          <a:lstStyle/>
          <a:p>
            <a:pPr algn="just"/>
            <a:r>
              <a:rPr lang="lv-LV" altLang="en-US" dirty="0">
                <a:latin typeface="+mn-lt"/>
              </a:rPr>
              <a:t>Gadījumos, ja darba devējs darbiniekam neizmaksā darba samaksu un darba devējam ir pasludināts maksātnespējas process, darbinieks </a:t>
            </a:r>
            <a:r>
              <a:rPr lang="lv-LV" altLang="en-US" u="sng" dirty="0">
                <a:latin typeface="+mn-lt"/>
              </a:rPr>
              <a:t>m</a:t>
            </a:r>
            <a:r>
              <a:rPr lang="lv-LV" u="sng" dirty="0">
                <a:latin typeface="+mn-lt"/>
              </a:rPr>
              <a:t>ēneša laikā</a:t>
            </a:r>
            <a:r>
              <a:rPr lang="lv-LV" dirty="0">
                <a:latin typeface="+mn-lt"/>
              </a:rPr>
              <a:t> kopš dienas, kad maksātnespējas reģistrā izdarīts ieraksts par darba devēja maksātnespēju </a:t>
            </a:r>
            <a:r>
              <a:rPr lang="lv-LV" altLang="en-US" dirty="0">
                <a:latin typeface="+mn-lt"/>
              </a:rPr>
              <a:t>iesniedz maksātnespējas procesa administratoram kreditora prasījumu. </a:t>
            </a:r>
          </a:p>
          <a:p>
            <a:pPr algn="just">
              <a:spcBef>
                <a:spcPts val="1200"/>
              </a:spcBef>
            </a:pPr>
            <a:r>
              <a:rPr lang="lv-LV" dirty="0">
                <a:latin typeface="+mn-lt"/>
              </a:rPr>
              <a:t>Kreditora prasījumu var iesniegt arī </a:t>
            </a:r>
            <a:r>
              <a:rPr lang="lv-LV" u="sng" dirty="0">
                <a:latin typeface="+mn-lt"/>
              </a:rPr>
              <a:t>sešu mēnešu laikā</a:t>
            </a:r>
            <a:r>
              <a:rPr lang="lv-LV" dirty="0">
                <a:latin typeface="+mn-lt"/>
              </a:rPr>
              <a:t> no dienas, kad izdarīts minētais ieraksts reģistrā, tomēr šādā gadījumā kreditors zaudēs savas balsstiesības kreditoru sapulcē. Savukārt, ja darbinieks nokavē arī šo termiņu, viņš savu kreditora statusu zaudē</a:t>
            </a:r>
            <a:endParaRPr lang="lv-LV" altLang="en-US" dirty="0">
              <a:latin typeface="+mn-lt"/>
            </a:endParaRPr>
          </a:p>
          <a:p>
            <a:pPr algn="just"/>
            <a:endParaRPr lang="lv-LV" altLang="en-US" sz="1700" dirty="0">
              <a:latin typeface="Times New Roman" panose="02020603050405020304" pitchFamily="18" charset="0"/>
            </a:endParaRPr>
          </a:p>
          <a:p>
            <a:pPr algn="just"/>
            <a:r>
              <a:rPr lang="lv-LV" altLang="en-US" sz="1700" dirty="0">
                <a:solidFill>
                  <a:srgbClr val="840B55"/>
                </a:solidFill>
                <a:latin typeface="Times New Roman" panose="02020603050405020304" pitchFamily="18" charset="0"/>
              </a:rPr>
              <a:t>Konkrētā darba devēja maksātnespējas procesa administratora koordinātes atrodamas Maksātnespējas reģistrā:</a:t>
            </a:r>
          </a:p>
          <a:p>
            <a:pPr algn="just"/>
            <a:r>
              <a:rPr lang="lv-LV" sz="1700" dirty="0">
                <a:solidFill>
                  <a:srgbClr val="840B55"/>
                </a:solidFill>
                <a:latin typeface="Times New Roman" panose="02020603050405020304" pitchFamily="18" charset="0"/>
                <a:ea typeface="Calibri" panose="020F0502020204030204" pitchFamily="34" charset="0"/>
              </a:rPr>
              <a:t>https://maksatnespeja.ur.gov.lv </a:t>
            </a:r>
            <a:endParaRPr lang="en-US" altLang="en-US" sz="1700" dirty="0">
              <a:solidFill>
                <a:srgbClr val="840B5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irsraksts 1">
            <a:extLst>
              <a:ext uri="{FF2B5EF4-FFF2-40B4-BE49-F238E27FC236}">
                <a16:creationId xmlns:a16="http://schemas.microsoft.com/office/drawing/2014/main" id="{3824FC35-C7F7-4AFD-82F6-6A72477C8C31}"/>
              </a:ext>
            </a:extLst>
          </p:cNvPr>
          <p:cNvSpPr>
            <a:spLocks noGrp="1"/>
          </p:cNvSpPr>
          <p:nvPr>
            <p:ph type="title"/>
          </p:nvPr>
        </p:nvSpPr>
        <p:spPr>
          <a:xfrm>
            <a:off x="2590800" y="381000"/>
            <a:ext cx="6096000" cy="1036638"/>
          </a:xfrm>
        </p:spPr>
        <p:txBody>
          <a:bodyPr/>
          <a:lstStyle/>
          <a:p>
            <a:pPr algn="ctr"/>
            <a:r>
              <a:rPr lang="lv-LV" altLang="en-US" sz="3200" b="1" dirty="0">
                <a:solidFill>
                  <a:srgbClr val="840B55"/>
                </a:solidFill>
                <a:latin typeface="Times New Roman" panose="02020603050405020304" pitchFamily="18" charset="0"/>
              </a:rPr>
              <a:t>Darbinieka kreditora prasījums</a:t>
            </a:r>
            <a:endParaRPr lang="en-US" altLang="en-US" sz="3200" dirty="0">
              <a:solidFill>
                <a:srgbClr val="840B55"/>
              </a:solidFill>
              <a:latin typeface="Times New Roman" panose="02020603050405020304" pitchFamily="18" charset="0"/>
            </a:endParaRPr>
          </a:p>
        </p:txBody>
      </p:sp>
      <p:sp>
        <p:nvSpPr>
          <p:cNvPr id="14339" name="Satura vietturis 2">
            <a:extLst>
              <a:ext uri="{FF2B5EF4-FFF2-40B4-BE49-F238E27FC236}">
                <a16:creationId xmlns:a16="http://schemas.microsoft.com/office/drawing/2014/main" id="{3B539D4F-59DF-4A0F-9FCA-D394751576AC}"/>
              </a:ext>
            </a:extLst>
          </p:cNvPr>
          <p:cNvSpPr>
            <a:spLocks noGrp="1"/>
          </p:cNvSpPr>
          <p:nvPr>
            <p:ph idx="1"/>
          </p:nvPr>
        </p:nvSpPr>
        <p:spPr>
          <a:xfrm>
            <a:off x="612396" y="1233489"/>
            <a:ext cx="8074404" cy="4892675"/>
          </a:xfrm>
        </p:spPr>
        <p:txBody>
          <a:bodyPr>
            <a:normAutofit/>
          </a:bodyPr>
          <a:lstStyle/>
          <a:p>
            <a:pPr algn="ctr">
              <a:lnSpc>
                <a:spcPct val="90000"/>
              </a:lnSpc>
            </a:pPr>
            <a:r>
              <a:rPr lang="lv-LV" altLang="en-US" sz="2100" b="1" u="sng" dirty="0">
                <a:solidFill>
                  <a:srgbClr val="840B55"/>
                </a:solidFill>
                <a:latin typeface="Times New Roman" panose="02020603050405020304" pitchFamily="18" charset="0"/>
              </a:rPr>
              <a:t>Ziņas par kreditoru</a:t>
            </a:r>
          </a:p>
          <a:p>
            <a:pPr algn="ctr">
              <a:lnSpc>
                <a:spcPct val="90000"/>
              </a:lnSpc>
            </a:pPr>
            <a:r>
              <a:rPr lang="lv-LV" altLang="en-US" sz="2100" dirty="0">
                <a:latin typeface="Times New Roman" panose="02020603050405020304" pitchFamily="18" charset="0"/>
              </a:rPr>
              <a:t>vārds, uzvārds, personas kods, adrese (kurā darbinieks ir sasniedzams, saņem korespondenci)</a:t>
            </a:r>
          </a:p>
          <a:p>
            <a:pPr algn="ctr">
              <a:lnSpc>
                <a:spcPct val="90000"/>
              </a:lnSpc>
            </a:pPr>
            <a:r>
              <a:rPr lang="lv-LV" altLang="en-US" sz="2100" b="1" u="sng" dirty="0">
                <a:solidFill>
                  <a:srgbClr val="840B55"/>
                </a:solidFill>
                <a:latin typeface="Times New Roman" panose="02020603050405020304" pitchFamily="18" charset="0"/>
              </a:rPr>
              <a:t>Prasījuma veids</a:t>
            </a:r>
          </a:p>
          <a:p>
            <a:pPr algn="ctr">
              <a:lnSpc>
                <a:spcPct val="90000"/>
              </a:lnSpc>
            </a:pPr>
            <a:r>
              <a:rPr lang="lv-LV" altLang="en-US" sz="2100" dirty="0">
                <a:latin typeface="Times New Roman" panose="02020603050405020304" pitchFamily="18" charset="0"/>
              </a:rPr>
              <a:t>darba samaksa, atvaļinājuma kompensācija, atlaišanas pabalsts</a:t>
            </a:r>
          </a:p>
          <a:p>
            <a:pPr algn="ctr">
              <a:lnSpc>
                <a:spcPct val="90000"/>
              </a:lnSpc>
            </a:pPr>
            <a:r>
              <a:rPr lang="lv-LV" altLang="en-US" sz="2100" b="1" u="sng" dirty="0">
                <a:solidFill>
                  <a:srgbClr val="840B55"/>
                </a:solidFill>
                <a:latin typeface="Times New Roman" panose="02020603050405020304" pitchFamily="18" charset="0"/>
              </a:rPr>
              <a:t>Prasījuma apmērs</a:t>
            </a:r>
          </a:p>
          <a:p>
            <a:pPr algn="ctr">
              <a:lnSpc>
                <a:spcPct val="90000"/>
              </a:lnSpc>
            </a:pPr>
            <a:r>
              <a:rPr lang="lv-LV" altLang="en-US" sz="2100" dirty="0">
                <a:latin typeface="Times New Roman" panose="02020603050405020304" pitchFamily="18" charset="0"/>
              </a:rPr>
              <a:t>darba alga pēc nodokļu nomaksas, jo nodokļi (tajā skaitā VSAOI, IIN ir Valsts ieņēmumu dienesta prasījums)</a:t>
            </a:r>
          </a:p>
          <a:p>
            <a:pPr algn="ctr">
              <a:lnSpc>
                <a:spcPct val="90000"/>
              </a:lnSpc>
            </a:pPr>
            <a:r>
              <a:rPr lang="lv-LV" altLang="en-US" sz="2100" b="1" u="sng" dirty="0">
                <a:solidFill>
                  <a:srgbClr val="840B55"/>
                </a:solidFill>
                <a:latin typeface="Times New Roman" panose="02020603050405020304" pitchFamily="18" charset="0"/>
              </a:rPr>
              <a:t>Prasījuma rašanās laiks</a:t>
            </a:r>
          </a:p>
          <a:p>
            <a:pPr algn="ctr">
              <a:lnSpc>
                <a:spcPct val="90000"/>
              </a:lnSpc>
            </a:pPr>
            <a:r>
              <a:rPr lang="lv-LV" altLang="en-US" sz="2100" dirty="0">
                <a:latin typeface="Times New Roman" panose="02020603050405020304" pitchFamily="18" charset="0"/>
              </a:rPr>
              <a:t>periods par kādu darbinieks nav saņēmis attiecīgo prasījumu</a:t>
            </a:r>
          </a:p>
          <a:p>
            <a:pPr algn="ctr">
              <a:lnSpc>
                <a:spcPct val="110000"/>
              </a:lnSpc>
            </a:pPr>
            <a:r>
              <a:rPr lang="lv-LV" sz="2100" b="1" u="sng" dirty="0">
                <a:solidFill>
                  <a:srgbClr val="840B55"/>
                </a:solidFill>
                <a:latin typeface="Times New Roman" panose="02020603050405020304" pitchFamily="18" charset="0"/>
              </a:rPr>
              <a:t>Bankas konta numurs</a:t>
            </a:r>
            <a:endParaRPr lang="en-US" altLang="en-US" sz="2100" b="1" u="sng" dirty="0">
              <a:solidFill>
                <a:srgbClr val="840B55"/>
              </a:solidFill>
              <a:latin typeface="Times New Roman" panose="02020603050405020304" pitchFamily="18" charset="0"/>
            </a:endParaRPr>
          </a:p>
          <a:p>
            <a:pPr algn="ctr">
              <a:lnSpc>
                <a:spcPct val="110000"/>
              </a:lnSpc>
            </a:pPr>
            <a:r>
              <a:rPr lang="lv-LV" altLang="en-US" sz="2100" b="1" u="sng" dirty="0">
                <a:solidFill>
                  <a:srgbClr val="840B55"/>
                </a:solidFill>
                <a:latin typeface="Times New Roman" panose="02020603050405020304" pitchFamily="18" charset="0"/>
              </a:rPr>
              <a:t>Paraksts</a:t>
            </a:r>
          </a:p>
        </p:txBody>
      </p:sp>
      <p:pic>
        <p:nvPicPr>
          <p:cNvPr id="3" name="Attēls 2">
            <a:extLst>
              <a:ext uri="{FF2B5EF4-FFF2-40B4-BE49-F238E27FC236}">
                <a16:creationId xmlns:a16="http://schemas.microsoft.com/office/drawing/2014/main" id="{F32CDEDB-E38C-4764-B8B1-982B8519D1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806" y="4725099"/>
            <a:ext cx="2036429" cy="203642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Virsraksts 1">
            <a:extLst>
              <a:ext uri="{FF2B5EF4-FFF2-40B4-BE49-F238E27FC236}">
                <a16:creationId xmlns:a16="http://schemas.microsoft.com/office/drawing/2014/main" id="{E3642627-128F-4787-B22C-05F3E580135C}"/>
              </a:ext>
            </a:extLst>
          </p:cNvPr>
          <p:cNvSpPr>
            <a:spLocks noGrp="1"/>
          </p:cNvSpPr>
          <p:nvPr>
            <p:ph type="title"/>
          </p:nvPr>
        </p:nvSpPr>
        <p:spPr>
          <a:xfrm>
            <a:off x="2590800" y="381000"/>
            <a:ext cx="6096000" cy="1036638"/>
          </a:xfrm>
        </p:spPr>
        <p:txBody>
          <a:bodyPr>
            <a:noAutofit/>
          </a:bodyPr>
          <a:lstStyle/>
          <a:p>
            <a:pPr algn="ctr"/>
            <a:r>
              <a:rPr lang="lv-LV" altLang="en-US" b="1" dirty="0">
                <a:solidFill>
                  <a:srgbClr val="840B55"/>
                </a:solidFill>
                <a:latin typeface="Times New Roman" panose="02020603050405020304" pitchFamily="18" charset="0"/>
              </a:rPr>
              <a:t>Administratora lēmums un kreditora iekļaušana Kreditoru prasījumu reģistrā</a:t>
            </a:r>
            <a:br>
              <a:rPr lang="en-US" altLang="en-US" dirty="0">
                <a:solidFill>
                  <a:srgbClr val="840B55"/>
                </a:solidFill>
              </a:rPr>
            </a:br>
            <a:endParaRPr lang="en-US" altLang="en-US" dirty="0">
              <a:solidFill>
                <a:srgbClr val="840B55"/>
              </a:solidFill>
            </a:endParaRPr>
          </a:p>
        </p:txBody>
      </p:sp>
      <p:sp>
        <p:nvSpPr>
          <p:cNvPr id="15363" name="Satura vietturis 2">
            <a:extLst>
              <a:ext uri="{FF2B5EF4-FFF2-40B4-BE49-F238E27FC236}">
                <a16:creationId xmlns:a16="http://schemas.microsoft.com/office/drawing/2014/main" id="{1519CBD2-C8A6-4B63-BB55-0D4CAE747D9F}"/>
              </a:ext>
            </a:extLst>
          </p:cNvPr>
          <p:cNvSpPr>
            <a:spLocks noGrp="1"/>
          </p:cNvSpPr>
          <p:nvPr>
            <p:ph idx="1"/>
          </p:nvPr>
        </p:nvSpPr>
        <p:spPr>
          <a:xfrm>
            <a:off x="629175" y="1652631"/>
            <a:ext cx="8057626" cy="4473532"/>
          </a:xfrm>
        </p:spPr>
        <p:txBody>
          <a:bodyPr>
            <a:normAutofit/>
          </a:bodyPr>
          <a:lstStyle/>
          <a:p>
            <a:pPr algn="just"/>
            <a:r>
              <a:rPr lang="lv-LV" altLang="en-US" dirty="0">
                <a:latin typeface="Times New Roman" panose="02020603050405020304" pitchFamily="18" charset="0"/>
              </a:rPr>
              <a:t>Administrators, saņemot kreditora prasījumu, pārbauda darbinieka prasījuma pamatotību un atbilstību normatīvo aktu prasībām un pieņem pamatotu lēmumu:</a:t>
            </a:r>
            <a:endParaRPr lang="en-US" altLang="en-US" dirty="0">
              <a:latin typeface="Times New Roman" panose="02020603050405020304" pitchFamily="18" charset="0"/>
            </a:endParaRPr>
          </a:p>
          <a:p>
            <a:pPr algn="just"/>
            <a:r>
              <a:rPr lang="lv-LV" altLang="en-US" b="1" u="sng" dirty="0">
                <a:solidFill>
                  <a:srgbClr val="840B55"/>
                </a:solidFill>
                <a:latin typeface="Times New Roman" panose="02020603050405020304" pitchFamily="18" charset="0"/>
              </a:rPr>
              <a:t>pilnībā atzīt prasījumu</a:t>
            </a:r>
            <a:r>
              <a:rPr lang="lv-LV" altLang="en-US" b="1" dirty="0">
                <a:latin typeface="Times New Roman" panose="02020603050405020304" pitchFamily="18" charset="0"/>
              </a:rPr>
              <a:t> </a:t>
            </a:r>
            <a:r>
              <a:rPr lang="lv-LV" altLang="en-US" dirty="0">
                <a:latin typeface="Times New Roman" panose="02020603050405020304" pitchFamily="18" charset="0"/>
              </a:rPr>
              <a:t>- iekļauj kreditoru prasījumu reģistrā un nosūtīta kreditoram;</a:t>
            </a:r>
            <a:endParaRPr lang="en-US" altLang="en-US" dirty="0">
              <a:latin typeface="Times New Roman" panose="02020603050405020304" pitchFamily="18" charset="0"/>
            </a:endParaRPr>
          </a:p>
          <a:p>
            <a:pPr algn="just"/>
            <a:r>
              <a:rPr lang="lv-LV" altLang="en-US" b="1" u="sng" dirty="0">
                <a:solidFill>
                  <a:srgbClr val="840B55"/>
                </a:solidFill>
                <a:latin typeface="Times New Roman" panose="02020603050405020304" pitchFamily="18" charset="0"/>
              </a:rPr>
              <a:t>daļēji atzīt prasījumu</a:t>
            </a:r>
            <a:r>
              <a:rPr lang="lv-LV" altLang="en-US" b="1" dirty="0">
                <a:latin typeface="Times New Roman" panose="02020603050405020304" pitchFamily="18" charset="0"/>
              </a:rPr>
              <a:t> </a:t>
            </a:r>
            <a:r>
              <a:rPr lang="lv-LV" altLang="en-US" dirty="0">
                <a:latin typeface="Times New Roman" panose="02020603050405020304" pitchFamily="18" charset="0"/>
              </a:rPr>
              <a:t>- iekļauj kreditoru prasījumu reģistrā un lēmumu par darbinieka prasījumu </a:t>
            </a:r>
            <a:r>
              <a:rPr lang="lv-LV" altLang="en-US" u="sng" dirty="0">
                <a:latin typeface="Times New Roman" panose="02020603050405020304" pitchFamily="18" charset="0"/>
              </a:rPr>
              <a:t>daļēju atzīšanu*</a:t>
            </a:r>
            <a:r>
              <a:rPr lang="lv-LV" altLang="en-US" dirty="0">
                <a:latin typeface="Times New Roman" panose="02020603050405020304" pitchFamily="18" charset="0"/>
              </a:rPr>
              <a:t> 3 dienu laikā pēc tā pieņemšanas nosūta darbiniekam;</a:t>
            </a:r>
            <a:endParaRPr lang="en-US" altLang="en-US" dirty="0">
              <a:latin typeface="Times New Roman" panose="02020603050405020304" pitchFamily="18" charset="0"/>
            </a:endParaRPr>
          </a:p>
          <a:p>
            <a:pPr algn="just"/>
            <a:r>
              <a:rPr lang="lv-LV" altLang="en-US" b="1" u="sng" dirty="0">
                <a:solidFill>
                  <a:srgbClr val="840B55"/>
                </a:solidFill>
                <a:latin typeface="Times New Roman" panose="02020603050405020304" pitchFamily="18" charset="0"/>
              </a:rPr>
              <a:t>neatzīt prasījumu</a:t>
            </a:r>
            <a:r>
              <a:rPr lang="lv-LV" altLang="en-US" b="1" dirty="0">
                <a:latin typeface="Times New Roman" panose="02020603050405020304" pitchFamily="18" charset="0"/>
              </a:rPr>
              <a:t> </a:t>
            </a:r>
            <a:r>
              <a:rPr lang="lv-LV" altLang="en-US" dirty="0">
                <a:latin typeface="Times New Roman" panose="02020603050405020304" pitchFamily="18" charset="0"/>
              </a:rPr>
              <a:t>- lēmumu par darbinieka </a:t>
            </a:r>
            <a:r>
              <a:rPr lang="lv-LV" altLang="en-US" u="sng" dirty="0">
                <a:latin typeface="Times New Roman" panose="02020603050405020304" pitchFamily="18" charset="0"/>
              </a:rPr>
              <a:t>prasījumu neatzīšanu*</a:t>
            </a:r>
            <a:r>
              <a:rPr lang="lv-LV" altLang="en-US" dirty="0">
                <a:latin typeface="Times New Roman" panose="02020603050405020304" pitchFamily="18" charset="0"/>
              </a:rPr>
              <a:t> 3 dienu laikā pēc tā pieņemšanas </a:t>
            </a:r>
            <a:r>
              <a:rPr lang="lv-LV" altLang="en-US" dirty="0" err="1">
                <a:latin typeface="Times New Roman" panose="02020603050405020304" pitchFamily="18" charset="0"/>
              </a:rPr>
              <a:t>nosūta</a:t>
            </a:r>
            <a:r>
              <a:rPr lang="lv-LV" altLang="en-US" dirty="0">
                <a:latin typeface="Times New Roman" panose="02020603050405020304" pitchFamily="18" charset="0"/>
              </a:rPr>
              <a:t> darbiniekam.</a:t>
            </a:r>
          </a:p>
          <a:p>
            <a:pPr algn="just"/>
            <a:endParaRPr lang="lv-LV" altLang="en-US" sz="1400" dirty="0">
              <a:solidFill>
                <a:srgbClr val="840B55"/>
              </a:solidFill>
              <a:latin typeface="Times New Roman" panose="02020603050405020304" pitchFamily="18" charset="0"/>
            </a:endParaRPr>
          </a:p>
          <a:p>
            <a:pPr algn="just"/>
            <a:r>
              <a:rPr lang="lv-LV" altLang="en-US" sz="1400" dirty="0">
                <a:solidFill>
                  <a:srgbClr val="840B55"/>
                </a:solidFill>
                <a:latin typeface="Times New Roman" panose="02020603050405020304" pitchFamily="18" charset="0"/>
              </a:rPr>
              <a:t>*Saskaņā ar Maksātnespējas likuma 80.panta pirmo daļu kreditors (darbinieks) ir tiesīgas pārsūdzēt tiesā administratora lēmumu par sava prasījuma neatzīšanu vai daļēju atzīšanu divu nedēļu laikā no lēmuma saņemšanas dienas.</a:t>
            </a:r>
            <a:endParaRPr lang="en-US" altLang="en-US" sz="1400" dirty="0">
              <a:solidFill>
                <a:srgbClr val="840B55"/>
              </a:solidFill>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6ABD4E6-200F-4164-9680-D7041A8EFD45}"/>
              </a:ext>
            </a:extLst>
          </p:cNvPr>
          <p:cNvSpPr>
            <a:spLocks noGrp="1"/>
          </p:cNvSpPr>
          <p:nvPr>
            <p:ph type="title"/>
          </p:nvPr>
        </p:nvSpPr>
        <p:spPr>
          <a:xfrm>
            <a:off x="2323751" y="290805"/>
            <a:ext cx="5956183" cy="1036642"/>
          </a:xfrm>
        </p:spPr>
        <p:txBody>
          <a:bodyPr/>
          <a:lstStyle/>
          <a:p>
            <a:pPr algn="ctr"/>
            <a:r>
              <a:rPr lang="lv-LV" altLang="en-US" b="1" dirty="0">
                <a:solidFill>
                  <a:srgbClr val="840B55"/>
                </a:solidFill>
                <a:latin typeface="Times New Roman" panose="02020603050405020304" pitchFamily="18" charset="0"/>
              </a:rPr>
              <a:t>Administratora lēmums un kreditora iekļaušana Kreditoru prasījumu reģistrā</a:t>
            </a:r>
            <a:endParaRPr lang="en-US" dirty="0">
              <a:solidFill>
                <a:srgbClr val="840B55"/>
              </a:solidFill>
            </a:endParaRPr>
          </a:p>
        </p:txBody>
      </p:sp>
      <p:sp>
        <p:nvSpPr>
          <p:cNvPr id="3" name="Satura vietturis 2">
            <a:extLst>
              <a:ext uri="{FF2B5EF4-FFF2-40B4-BE49-F238E27FC236}">
                <a16:creationId xmlns:a16="http://schemas.microsoft.com/office/drawing/2014/main" id="{F5460241-46E6-4488-9370-8E8E900F010B}"/>
              </a:ext>
            </a:extLst>
          </p:cNvPr>
          <p:cNvSpPr>
            <a:spLocks noGrp="1"/>
          </p:cNvSpPr>
          <p:nvPr>
            <p:ph idx="1"/>
          </p:nvPr>
        </p:nvSpPr>
        <p:spPr>
          <a:xfrm>
            <a:off x="2114026" y="1283516"/>
            <a:ext cx="6572774" cy="4842657"/>
          </a:xfrm>
        </p:spPr>
        <p:txBody>
          <a:bodyPr/>
          <a:lstStyle/>
          <a:p>
            <a:r>
              <a:rPr lang="lv-LV" dirty="0">
                <a:latin typeface="+mj-lt"/>
              </a:rPr>
              <a:t> </a:t>
            </a:r>
          </a:p>
          <a:p>
            <a:r>
              <a:rPr lang="lv-LV" dirty="0">
                <a:latin typeface="+mj-lt"/>
              </a:rPr>
              <a:t>				</a:t>
            </a:r>
            <a:endParaRPr lang="en-US" dirty="0">
              <a:latin typeface="+mj-lt"/>
            </a:endParaRPr>
          </a:p>
        </p:txBody>
      </p:sp>
      <p:graphicFrame>
        <p:nvGraphicFramePr>
          <p:cNvPr id="65" name="Shēma 64">
            <a:extLst>
              <a:ext uri="{FF2B5EF4-FFF2-40B4-BE49-F238E27FC236}">
                <a16:creationId xmlns:a16="http://schemas.microsoft.com/office/drawing/2014/main" id="{11B036D2-EAB8-4813-8ABC-98A38CD7A3D1}"/>
              </a:ext>
            </a:extLst>
          </p:cNvPr>
          <p:cNvGraphicFramePr/>
          <p:nvPr>
            <p:extLst>
              <p:ext uri="{D42A27DB-BD31-4B8C-83A1-F6EECF244321}">
                <p14:modId xmlns:p14="http://schemas.microsoft.com/office/powerpoint/2010/main" val="1055706029"/>
              </p:ext>
            </p:extLst>
          </p:nvPr>
        </p:nvGraphicFramePr>
        <p:xfrm>
          <a:off x="2323751" y="1399977"/>
          <a:ext cx="5956183" cy="4924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Attēls 4">
            <a:extLst>
              <a:ext uri="{FF2B5EF4-FFF2-40B4-BE49-F238E27FC236}">
                <a16:creationId xmlns:a16="http://schemas.microsoft.com/office/drawing/2014/main" id="{9A63A242-7308-4CA2-A10B-7239D73204C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8654" y="4118994"/>
            <a:ext cx="1999634" cy="2442301"/>
          </a:xfrm>
          <a:prstGeom prst="rect">
            <a:avLst/>
          </a:prstGeom>
        </p:spPr>
      </p:pic>
    </p:spTree>
    <p:extLst>
      <p:ext uri="{BB962C8B-B14F-4D97-AF65-F5344CB8AC3E}">
        <p14:creationId xmlns:p14="http://schemas.microsoft.com/office/powerpoint/2010/main" val="143965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Virsraksts 1">
            <a:extLst>
              <a:ext uri="{FF2B5EF4-FFF2-40B4-BE49-F238E27FC236}">
                <a16:creationId xmlns:a16="http://schemas.microsoft.com/office/drawing/2014/main" id="{AF930823-B5AC-46BE-B41F-3A4663254A5C}"/>
              </a:ext>
            </a:extLst>
          </p:cNvPr>
          <p:cNvSpPr>
            <a:spLocks noGrp="1"/>
          </p:cNvSpPr>
          <p:nvPr>
            <p:ph type="title"/>
          </p:nvPr>
        </p:nvSpPr>
        <p:spPr>
          <a:xfrm>
            <a:off x="2590800" y="381000"/>
            <a:ext cx="6096000" cy="1036638"/>
          </a:xfrm>
        </p:spPr>
        <p:txBody>
          <a:bodyPr/>
          <a:lstStyle/>
          <a:p>
            <a:pPr algn="ctr"/>
            <a:r>
              <a:rPr lang="lv-LV" altLang="en-US" b="1" dirty="0">
                <a:solidFill>
                  <a:srgbClr val="840B55"/>
                </a:solidFill>
                <a:latin typeface="Times New Roman" panose="02020603050405020304" pitchFamily="18" charset="0"/>
              </a:rPr>
              <a:t>Darbinieku prasījumu apmierināšana no darbinieku prasījumu garantiju fonda</a:t>
            </a:r>
            <a:endParaRPr lang="en-US" altLang="en-US" dirty="0">
              <a:solidFill>
                <a:srgbClr val="840B55"/>
              </a:solidFill>
            </a:endParaRPr>
          </a:p>
        </p:txBody>
      </p:sp>
      <p:sp>
        <p:nvSpPr>
          <p:cNvPr id="17411" name="Satura vietturis 2">
            <a:extLst>
              <a:ext uri="{FF2B5EF4-FFF2-40B4-BE49-F238E27FC236}">
                <a16:creationId xmlns:a16="http://schemas.microsoft.com/office/drawing/2014/main" id="{62864C20-B99E-4066-91B2-D680C3DC31CA}"/>
              </a:ext>
            </a:extLst>
          </p:cNvPr>
          <p:cNvSpPr>
            <a:spLocks noGrp="1"/>
          </p:cNvSpPr>
          <p:nvPr>
            <p:ph idx="1"/>
          </p:nvPr>
        </p:nvSpPr>
        <p:spPr>
          <a:xfrm>
            <a:off x="457200" y="1610687"/>
            <a:ext cx="8229600" cy="4515478"/>
          </a:xfrm>
        </p:spPr>
        <p:txBody>
          <a:bodyPr>
            <a:normAutofit lnSpcReduction="10000"/>
          </a:bodyPr>
          <a:lstStyle/>
          <a:p>
            <a:pPr algn="just">
              <a:lnSpc>
                <a:spcPct val="80000"/>
              </a:lnSpc>
            </a:pPr>
            <a:endParaRPr lang="lv-LV" altLang="en-US" sz="1600" b="1" u="sng" dirty="0">
              <a:solidFill>
                <a:srgbClr val="840B55"/>
              </a:solidFill>
              <a:latin typeface="Times New Roman" panose="02020603050405020304" pitchFamily="18" charset="0"/>
            </a:endParaRPr>
          </a:p>
          <a:p>
            <a:pPr algn="just">
              <a:lnSpc>
                <a:spcPct val="80000"/>
              </a:lnSpc>
            </a:pPr>
            <a:r>
              <a:rPr lang="lv-LV" altLang="en-US" sz="1600" b="1" u="sng" dirty="0">
                <a:solidFill>
                  <a:srgbClr val="840B55"/>
                </a:solidFill>
                <a:latin typeface="Times New Roman" panose="02020603050405020304" pitchFamily="18" charset="0"/>
              </a:rPr>
              <a:t>No DPGF apmierināmie prasījumi:</a:t>
            </a:r>
          </a:p>
          <a:p>
            <a:pPr algn="just">
              <a:lnSpc>
                <a:spcPct val="80000"/>
              </a:lnSpc>
            </a:pPr>
            <a:endParaRPr lang="en-US" altLang="en-US" sz="1600" dirty="0">
              <a:solidFill>
                <a:srgbClr val="840B55"/>
              </a:solidFill>
              <a:latin typeface="Times New Roman" panose="02020603050405020304" pitchFamily="18" charset="0"/>
            </a:endParaRPr>
          </a:p>
          <a:p>
            <a:pPr algn="just">
              <a:lnSpc>
                <a:spcPct val="80000"/>
              </a:lnSpc>
            </a:pPr>
            <a:r>
              <a:rPr lang="lv-LV" altLang="en-US" sz="1600" b="1" dirty="0">
                <a:solidFill>
                  <a:srgbClr val="840B55"/>
                </a:solidFill>
                <a:latin typeface="Times New Roman" panose="02020603050405020304" pitchFamily="18" charset="0"/>
              </a:rPr>
              <a:t>Darba samaksa </a:t>
            </a:r>
            <a:r>
              <a:rPr lang="lv-LV" altLang="en-US" sz="1600" dirty="0">
                <a:latin typeface="Times New Roman" panose="02020603050405020304" pitchFamily="18" charset="0"/>
              </a:rPr>
              <a:t>– par pēdējiem trim darba tiesisko attiecību mēnešiem 12 mēnešu periodā pirms maksātnespējas gadījuma iestāšanās;</a:t>
            </a:r>
            <a:endParaRPr lang="en-US" altLang="en-US" sz="1600" dirty="0">
              <a:latin typeface="Times New Roman" panose="02020603050405020304" pitchFamily="18" charset="0"/>
            </a:endParaRPr>
          </a:p>
          <a:p>
            <a:pPr algn="just">
              <a:lnSpc>
                <a:spcPct val="80000"/>
              </a:lnSpc>
              <a:spcBef>
                <a:spcPts val="1200"/>
              </a:spcBef>
            </a:pPr>
            <a:r>
              <a:rPr lang="lv-LV" altLang="en-US" sz="1600" b="1" dirty="0">
                <a:solidFill>
                  <a:srgbClr val="840B55"/>
                </a:solidFill>
                <a:latin typeface="Times New Roman" panose="02020603050405020304" pitchFamily="18" charset="0"/>
              </a:rPr>
              <a:t>Atlīdzība par ikgadējo apmaksāto atvaļinājumu</a:t>
            </a:r>
            <a:r>
              <a:rPr lang="lv-LV" altLang="en-US" sz="1600" b="1" dirty="0">
                <a:latin typeface="Times New Roman" panose="02020603050405020304" pitchFamily="18" charset="0"/>
              </a:rPr>
              <a:t> </a:t>
            </a:r>
            <a:r>
              <a:rPr lang="lv-LV" altLang="en-US" sz="1600" dirty="0">
                <a:latin typeface="Times New Roman" panose="02020603050405020304" pitchFamily="18" charset="0"/>
              </a:rPr>
              <a:t>– uz kuru tiesības iegūtas 12 mēnešu periodā pirms maksātnespējas gadījuma iestāšanās;</a:t>
            </a:r>
            <a:endParaRPr lang="en-US" altLang="en-US" sz="1600" dirty="0">
              <a:latin typeface="Times New Roman" panose="02020603050405020304" pitchFamily="18" charset="0"/>
            </a:endParaRPr>
          </a:p>
          <a:p>
            <a:pPr algn="just">
              <a:lnSpc>
                <a:spcPct val="80000"/>
              </a:lnSpc>
              <a:spcBef>
                <a:spcPts val="1200"/>
              </a:spcBef>
            </a:pPr>
            <a:r>
              <a:rPr lang="lv-LV" altLang="en-US" sz="1600" b="1" dirty="0">
                <a:solidFill>
                  <a:srgbClr val="840B55"/>
                </a:solidFill>
                <a:latin typeface="Times New Roman" panose="02020603050405020304" pitchFamily="18" charset="0"/>
              </a:rPr>
              <a:t>Atlīdzība par cita veida apmaksātu prombūtni</a:t>
            </a:r>
            <a:r>
              <a:rPr lang="lv-LV" altLang="en-US" sz="1600" b="1" dirty="0">
                <a:latin typeface="Times New Roman" panose="02020603050405020304" pitchFamily="18" charset="0"/>
              </a:rPr>
              <a:t> </a:t>
            </a:r>
            <a:r>
              <a:rPr lang="lv-LV" altLang="en-US" sz="1600" dirty="0">
                <a:latin typeface="Times New Roman" panose="02020603050405020304" pitchFamily="18" charset="0"/>
              </a:rPr>
              <a:t>– par pēdējiem trim darba tiesisko attiecību mēnešiem 12 mēnešu periodā pirms maksātnespējas gadījuma iestāšanās;</a:t>
            </a:r>
            <a:endParaRPr lang="en-US" altLang="en-US" sz="1600" dirty="0">
              <a:latin typeface="Times New Roman" panose="02020603050405020304" pitchFamily="18" charset="0"/>
            </a:endParaRPr>
          </a:p>
          <a:p>
            <a:pPr algn="just">
              <a:lnSpc>
                <a:spcPct val="80000"/>
              </a:lnSpc>
              <a:spcBef>
                <a:spcPts val="1200"/>
              </a:spcBef>
            </a:pPr>
            <a:r>
              <a:rPr lang="lv-LV" altLang="en-US" sz="1600" b="1" dirty="0">
                <a:solidFill>
                  <a:srgbClr val="840B55"/>
                </a:solidFill>
                <a:latin typeface="Times New Roman" panose="02020603050405020304" pitchFamily="18" charset="0"/>
              </a:rPr>
              <a:t>Atlaišanas pabalsts</a:t>
            </a:r>
            <a:r>
              <a:rPr lang="lv-LV" altLang="en-US" sz="1600" b="1" dirty="0">
                <a:latin typeface="Times New Roman" panose="02020603050405020304" pitchFamily="18" charset="0"/>
              </a:rPr>
              <a:t> </a:t>
            </a:r>
            <a:r>
              <a:rPr lang="lv-LV" altLang="en-US" sz="1600" dirty="0">
                <a:latin typeface="Times New Roman" panose="02020603050405020304" pitchFamily="18" charset="0"/>
              </a:rPr>
              <a:t>– likumā noteiktajā minimālajā apmērā, uz kuru  tiesības iegūtas ne agrāk kā 12 mēnešu periodā pirms maksātnespējas gadījuma iestāšanās;</a:t>
            </a:r>
            <a:endParaRPr lang="en-US" altLang="en-US" sz="1600" dirty="0">
              <a:latin typeface="Times New Roman" panose="02020603050405020304" pitchFamily="18" charset="0"/>
            </a:endParaRPr>
          </a:p>
          <a:p>
            <a:pPr algn="just">
              <a:lnSpc>
                <a:spcPct val="80000"/>
              </a:lnSpc>
              <a:spcBef>
                <a:spcPts val="1200"/>
              </a:spcBef>
            </a:pPr>
            <a:r>
              <a:rPr lang="lv-LV" altLang="en-US" sz="1600" b="1" dirty="0">
                <a:solidFill>
                  <a:srgbClr val="840B55"/>
                </a:solidFill>
                <a:latin typeface="Times New Roman" panose="02020603050405020304" pitchFamily="18" charset="0"/>
              </a:rPr>
              <a:t>Kaitējuma atlīdzība sakarā ar nelaimes gadījumu darbā vai arodslimību</a:t>
            </a:r>
            <a:r>
              <a:rPr lang="lv-LV" altLang="en-US" sz="1600" b="1" dirty="0">
                <a:latin typeface="Times New Roman" panose="02020603050405020304" pitchFamily="18" charset="0"/>
              </a:rPr>
              <a:t> </a:t>
            </a:r>
            <a:r>
              <a:rPr lang="lv-LV" altLang="en-US" sz="1600" dirty="0">
                <a:latin typeface="Times New Roman" panose="02020603050405020304" pitchFamily="18" charset="0"/>
              </a:rPr>
              <a:t> – par visu nesamaksāto laikposmu līdz maksātnespējas gadījuma iestāšanās dienai (izmaksājama darbiniekiem) un kaitējuma atlīdzības summa par 4 gadiem uz priekšu no maksātnespējas gadījuma iestāšanās (ieskaitāma speciālajā budžetā). </a:t>
            </a:r>
          </a:p>
          <a:p>
            <a:pPr>
              <a:lnSpc>
                <a:spcPct val="80000"/>
              </a:lnSpc>
            </a:pPr>
            <a:endParaRPr lang="lv-LV" altLang="en-US" sz="1600" i="1" dirty="0">
              <a:latin typeface="Times New Roman" panose="02020603050405020304" pitchFamily="18" charset="0"/>
            </a:endParaRPr>
          </a:p>
          <a:p>
            <a:pPr>
              <a:lnSpc>
                <a:spcPct val="80000"/>
              </a:lnSpc>
            </a:pPr>
            <a:endParaRPr lang="lv-LV" altLang="en-US" sz="1400" dirty="0">
              <a:solidFill>
                <a:srgbClr val="840B55"/>
              </a:solidFill>
              <a:latin typeface="Times New Roman" panose="02020603050405020304" pitchFamily="18" charset="0"/>
            </a:endParaRPr>
          </a:p>
          <a:p>
            <a:pPr>
              <a:lnSpc>
                <a:spcPct val="80000"/>
              </a:lnSpc>
            </a:pPr>
            <a:r>
              <a:rPr lang="lv-LV" altLang="en-US" sz="1400" dirty="0">
                <a:solidFill>
                  <a:srgbClr val="840B55"/>
                </a:solidFill>
                <a:latin typeface="Times New Roman" panose="02020603050405020304" pitchFamily="18" charset="0"/>
              </a:rPr>
              <a:t>!!!Maksātnespējas gadījums iestājas dienā, kad tiesa darba devējam pasludina maksātnespējas procesu (sprieduma pasludināšanas diena)</a:t>
            </a:r>
            <a:endParaRPr lang="en-US" altLang="en-US" sz="1400" dirty="0">
              <a:solidFill>
                <a:srgbClr val="840B55"/>
              </a:solidFill>
              <a:latin typeface="Times New Roman" panose="02020603050405020304" pitchFamily="18" charset="0"/>
            </a:endParaRPr>
          </a:p>
          <a:p>
            <a:pPr>
              <a:lnSpc>
                <a:spcPct val="80000"/>
              </a:lnSpc>
            </a:pPr>
            <a:endParaRPr lang="en-US" alt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Virsraksts 1">
            <a:extLst>
              <a:ext uri="{FF2B5EF4-FFF2-40B4-BE49-F238E27FC236}">
                <a16:creationId xmlns:a16="http://schemas.microsoft.com/office/drawing/2014/main" id="{95162190-EFC3-4300-AC64-1138AA3B6050}"/>
              </a:ext>
            </a:extLst>
          </p:cNvPr>
          <p:cNvSpPr>
            <a:spLocks noGrp="1"/>
          </p:cNvSpPr>
          <p:nvPr>
            <p:ph type="title"/>
          </p:nvPr>
        </p:nvSpPr>
        <p:spPr>
          <a:xfrm>
            <a:off x="2590800" y="380999"/>
            <a:ext cx="6096000" cy="657225"/>
          </a:xfrm>
        </p:spPr>
        <p:txBody>
          <a:bodyPr>
            <a:normAutofit fontScale="90000"/>
          </a:bodyPr>
          <a:lstStyle/>
          <a:p>
            <a:pPr algn="ctr"/>
            <a:r>
              <a:rPr lang="lv-LV" altLang="en-US" b="1" dirty="0">
                <a:solidFill>
                  <a:srgbClr val="840B55"/>
                </a:solidFill>
                <a:latin typeface="Times New Roman" panose="02020603050405020304" pitchFamily="18" charset="0"/>
              </a:rPr>
              <a:t>Darba </a:t>
            </a:r>
            <a:r>
              <a:rPr lang="lv-LV" altLang="en-US" b="1" dirty="0">
                <a:solidFill>
                  <a:srgbClr val="840B55"/>
                </a:solidFill>
                <a:latin typeface="+mj-lt"/>
              </a:rPr>
              <a:t>samaksa </a:t>
            </a:r>
            <a:br>
              <a:rPr lang="lv-LV" altLang="en-US" b="1" dirty="0">
                <a:latin typeface="+mj-lt"/>
              </a:rPr>
            </a:br>
            <a:r>
              <a:rPr lang="lv-LV" altLang="en-US" sz="1600" dirty="0">
                <a:latin typeface="+mj-lt"/>
              </a:rPr>
              <a:t>(</a:t>
            </a:r>
            <a:r>
              <a:rPr lang="lv-LV" sz="1600" dirty="0">
                <a:latin typeface="+mj-lt"/>
              </a:rPr>
              <a:t>Ministru kabineta noteikumi Nr.995 1.pielikuma 11.punkts)</a:t>
            </a:r>
            <a:endParaRPr lang="en-US" altLang="en-US" sz="1600" dirty="0">
              <a:latin typeface="+mj-lt"/>
            </a:endParaRPr>
          </a:p>
        </p:txBody>
      </p:sp>
      <p:sp>
        <p:nvSpPr>
          <p:cNvPr id="18435" name="Satura vietturis 2">
            <a:extLst>
              <a:ext uri="{FF2B5EF4-FFF2-40B4-BE49-F238E27FC236}">
                <a16:creationId xmlns:a16="http://schemas.microsoft.com/office/drawing/2014/main" id="{F75D47EA-8DE5-4CE8-8A4F-F508F5DB49AA}"/>
              </a:ext>
            </a:extLst>
          </p:cNvPr>
          <p:cNvSpPr>
            <a:spLocks noGrp="1"/>
          </p:cNvSpPr>
          <p:nvPr>
            <p:ph idx="1"/>
          </p:nvPr>
        </p:nvSpPr>
        <p:spPr>
          <a:xfrm>
            <a:off x="1669410" y="1139826"/>
            <a:ext cx="7017391" cy="4986338"/>
          </a:xfrm>
        </p:spPr>
        <p:txBody>
          <a:bodyPr/>
          <a:lstStyle/>
          <a:p>
            <a:pPr marL="342892" indent="-342892">
              <a:buFont typeface="Wingdings" panose="05000000000000000000" pitchFamily="2" charset="2"/>
              <a:buChar char="ü"/>
            </a:pPr>
            <a:r>
              <a:rPr lang="lv-LV" altLang="en-US" dirty="0">
                <a:latin typeface="Times New Roman" panose="02020603050405020304" pitchFamily="18" charset="0"/>
              </a:rPr>
              <a:t>Darba samaksa</a:t>
            </a:r>
            <a:endParaRPr lang="en-US" altLang="en-US" dirty="0">
              <a:latin typeface="Times New Roman" panose="02020603050405020304" pitchFamily="18" charset="0"/>
            </a:endParaRPr>
          </a:p>
          <a:p>
            <a:pPr marL="342892" indent="-342892">
              <a:buFont typeface="Wingdings" panose="05000000000000000000" pitchFamily="2" charset="2"/>
              <a:buChar char="ü"/>
            </a:pPr>
            <a:r>
              <a:rPr lang="lv-LV" altLang="en-US" dirty="0">
                <a:latin typeface="Times New Roman" panose="02020603050405020304" pitchFamily="18" charset="0"/>
              </a:rPr>
              <a:t>Darba samaksa + piemaksas </a:t>
            </a:r>
            <a:endParaRPr lang="en-US" altLang="en-US" dirty="0">
              <a:latin typeface="Times New Roman" panose="02020603050405020304" pitchFamily="18" charset="0"/>
            </a:endParaRPr>
          </a:p>
          <a:p>
            <a:pPr marL="342892" indent="-342892">
              <a:buFont typeface="Wingdings" panose="05000000000000000000" pitchFamily="2" charset="2"/>
              <a:buChar char="ü"/>
            </a:pPr>
            <a:r>
              <a:rPr lang="lv-LV" altLang="en-US" b="1" u="sng" dirty="0">
                <a:solidFill>
                  <a:srgbClr val="840B55"/>
                </a:solidFill>
                <a:latin typeface="Times New Roman" panose="02020603050405020304" pitchFamily="18" charset="0"/>
              </a:rPr>
              <a:t>Piešķir ierobežotā periodā</a:t>
            </a:r>
            <a:r>
              <a:rPr lang="lv-LV" altLang="en-US" u="sng" dirty="0">
                <a:latin typeface="Times New Roman" panose="02020603050405020304" pitchFamily="18" charset="0"/>
              </a:rPr>
              <a:t> </a:t>
            </a:r>
            <a:r>
              <a:rPr lang="lv-LV" altLang="en-US" dirty="0">
                <a:latin typeface="Times New Roman" panose="02020603050405020304" pitchFamily="18" charset="0"/>
              </a:rPr>
              <a:t>- par pēdējiem trim darba tiesisko attiecību mēnešiem 12 mēnešu periodā pirms maksātnespējas gadījuma iestāšanās </a:t>
            </a:r>
            <a:endParaRPr lang="en-US" altLang="en-US" dirty="0">
              <a:latin typeface="Times New Roman" panose="02020603050405020304" pitchFamily="18" charset="0"/>
            </a:endParaRPr>
          </a:p>
          <a:p>
            <a:pPr marL="342892" indent="-342892"/>
            <a:r>
              <a:rPr lang="lv-LV" altLang="en-US" sz="1400" i="1" dirty="0">
                <a:latin typeface="Times New Roman" panose="02020603050405020304" pitchFamily="18" charset="0"/>
              </a:rPr>
              <a:t>Piemēram: darba devēja maksātnespējas process pasludināts 2018.gada 1.janvārī, savukārt darbinieks atbrīvots 2017.gada 10.decembrī, maksimālais darba samaksas periods ko var šķirt no DPGF ir no 2017.gada 11.septembra līdz 2017.gada 10.decembrim</a:t>
            </a:r>
            <a:endParaRPr lang="en-US" altLang="en-US" sz="1400" dirty="0">
              <a:latin typeface="Times New Roman" panose="02020603050405020304" pitchFamily="18" charset="0"/>
            </a:endParaRPr>
          </a:p>
          <a:p>
            <a:pPr marL="342892" indent="-342892"/>
            <a:endParaRPr lang="en-US" altLang="en-US" dirty="0"/>
          </a:p>
        </p:txBody>
      </p:sp>
      <p:pic>
        <p:nvPicPr>
          <p:cNvPr id="18439" name="Attēls 8">
            <a:extLst>
              <a:ext uri="{FF2B5EF4-FFF2-40B4-BE49-F238E27FC236}">
                <a16:creationId xmlns:a16="http://schemas.microsoft.com/office/drawing/2014/main" id="{0EEF3A5A-C85D-4D65-8498-6A08FABA00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6967" y="3919539"/>
            <a:ext cx="6101847" cy="2078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2284</TotalTime>
  <Words>1312</Words>
  <Application>Microsoft Office PowerPoint</Application>
  <PresentationFormat>Slaidrāde ekrānā (4:3)</PresentationFormat>
  <Paragraphs>132</Paragraphs>
  <Slides>21</Slides>
  <Notes>0</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21</vt:i4>
      </vt:variant>
    </vt:vector>
  </HeadingPairs>
  <TitlesOfParts>
    <vt:vector size="28" baseType="lpstr">
      <vt:lpstr>MS PGothic</vt:lpstr>
      <vt:lpstr>Arial</vt:lpstr>
      <vt:lpstr>Calibri</vt:lpstr>
      <vt:lpstr>Times New Roman</vt:lpstr>
      <vt:lpstr>Verdana</vt:lpstr>
      <vt:lpstr>Wingdings</vt:lpstr>
      <vt:lpstr>89_Prezentacija_templateLV</vt:lpstr>
      <vt:lpstr>DARBINIEKA AIZSARDZĪBA DARBA DEVĒJA MAKSĀTNESPĒJAS GADĪJUMĀ</vt:lpstr>
      <vt:lpstr>Kā rīkoties, ja darba devējs neizmaksā algu?</vt:lpstr>
      <vt:lpstr>Darbinieka aizsardzība darba devēja maksātnespējas gadījumā</vt:lpstr>
      <vt:lpstr> Darbinieka kreditora prasījums </vt:lpstr>
      <vt:lpstr>Darbinieka kreditora prasījums</vt:lpstr>
      <vt:lpstr>Administratora lēmums un kreditora iekļaušana Kreditoru prasījumu reģistrā </vt:lpstr>
      <vt:lpstr>Administratora lēmums un kreditora iekļaušana Kreditoru prasījumu reģistrā</vt:lpstr>
      <vt:lpstr>Darbinieku prasījumu apmierināšana no darbinieku prasījumu garantiju fonda</vt:lpstr>
      <vt:lpstr>Darba samaksa  (Ministru kabineta noteikumi Nr.995 1.pielikuma 11.punkts)</vt:lpstr>
      <vt:lpstr>Darba samaksa  (Ministru kabineta noteikumi Nr.995 1.pielikuma 11.punkts)</vt:lpstr>
      <vt:lpstr>Darba samaksa (Ministru kabineta noteikumi Nr.995 1.pielikuma 11.punkts)</vt:lpstr>
      <vt:lpstr>Darba samaksa (Ministru kabineta noteikumi Nr.995 1.pielikuma 11.punkts)</vt:lpstr>
      <vt:lpstr>Atlīdzība par ikgadējo apmaksāto atvaļinājumu (Ministru kabineta noteikumi Nr.995 1.pielikuma 13.punkts)</vt:lpstr>
      <vt:lpstr>Atlīdzība par cita veida apmaksātu prombūtni (Ministru kabineta noteikumi Nr.995 1.pielikuma 12.punkts)</vt:lpstr>
      <vt:lpstr>Atlaišanas pabalsts (Ministru kabineta noteikumi Nr.995 1.pielikuma 12.punkts)</vt:lpstr>
      <vt:lpstr>Pārceltais periods</vt:lpstr>
      <vt:lpstr>Kopsavilkums  (maksimālais kalendāro dienu apmērs ko var šķirt no DPGF) </vt:lpstr>
      <vt:lpstr>Informācija par darbinieku prasījumiem aizpildīšana.  (1.pielikums Ministru kabineta noteikumiem Nr.995)</vt:lpstr>
      <vt:lpstr>Informācija par darbinieku prasījumiem aizpildīšana.  (1.pielikums Ministru kabineta noteikumiem nr.995)</vt:lpstr>
      <vt:lpstr>Informācija par darbinieku prasījumiem aizpildīšana.  (1.pielikums Ministru kabineta noteikumiem nr.995)</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Arita Klagiša</cp:lastModifiedBy>
  <cp:revision>172</cp:revision>
  <dcterms:created xsi:type="dcterms:W3CDTF">2014-11-20T14:46:47Z</dcterms:created>
  <dcterms:modified xsi:type="dcterms:W3CDTF">2018-01-18T07:16:11Z</dcterms:modified>
</cp:coreProperties>
</file>