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67" r:id="rId4"/>
    <p:sldId id="268" r:id="rId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045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žģ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izaina stils 1 - izcēlum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Dizaina stils 1 - izcēlum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B4B98B0-60AC-42C2-AFA5-B58CD77FA1E5}" styleName="Gaišs stils 1 - izcēlum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2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000" b="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Fizisko personu maksātnespējas procesu dinamika</a:t>
            </a:r>
          </a:p>
        </c:rich>
      </c:tx>
      <c:layout>
        <c:manualLayout>
          <c:xMode val="edge"/>
          <c:yMode val="edge"/>
          <c:x val="0.24869198440640933"/>
          <c:y val="3.43897103102949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2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3.8383839771577777E-2"/>
          <c:y val="0.14391758860486764"/>
          <c:w val="0.97258163978672951"/>
          <c:h val="0.689810712180269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9B0455"/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25400" cap="rnd">
                <a:solidFill>
                  <a:srgbClr val="FFC000"/>
                </a:solidFill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Lapa1!$A$2:$A$13</c:f>
              <c:strCache>
                <c:ptCount val="12"/>
                <c:pt idx="0">
                  <c:v>Janvāris</c:v>
                </c:pt>
                <c:pt idx="1">
                  <c:v>Februāris</c:v>
                </c:pt>
                <c:pt idx="2">
                  <c:v>Marts</c:v>
                </c:pt>
                <c:pt idx="3">
                  <c:v>Aprīlis</c:v>
                </c:pt>
                <c:pt idx="4">
                  <c:v>Maijs</c:v>
                </c:pt>
                <c:pt idx="5">
                  <c:v>Jūnijs</c:v>
                </c:pt>
                <c:pt idx="6">
                  <c:v>Jūlijs</c:v>
                </c:pt>
                <c:pt idx="7">
                  <c:v>Augusts</c:v>
                </c:pt>
                <c:pt idx="8">
                  <c:v>Septembris</c:v>
                </c:pt>
                <c:pt idx="9">
                  <c:v>Oktobris</c:v>
                </c:pt>
                <c:pt idx="10">
                  <c:v>Novembris</c:v>
                </c:pt>
                <c:pt idx="11">
                  <c:v>Decembris</c:v>
                </c:pt>
              </c:strCache>
            </c:strRef>
          </c:cat>
          <c:val>
            <c:numRef>
              <c:f>Lapa1!$B$2:$B$13</c:f>
              <c:numCache>
                <c:formatCode>General</c:formatCode>
                <c:ptCount val="12"/>
                <c:pt idx="0">
                  <c:v>99</c:v>
                </c:pt>
                <c:pt idx="1">
                  <c:v>120</c:v>
                </c:pt>
                <c:pt idx="2">
                  <c:v>112</c:v>
                </c:pt>
                <c:pt idx="3">
                  <c:v>108</c:v>
                </c:pt>
                <c:pt idx="4">
                  <c:v>90</c:v>
                </c:pt>
                <c:pt idx="5">
                  <c:v>84</c:v>
                </c:pt>
                <c:pt idx="6">
                  <c:v>120</c:v>
                </c:pt>
                <c:pt idx="7">
                  <c:v>116</c:v>
                </c:pt>
                <c:pt idx="8">
                  <c:v>99</c:v>
                </c:pt>
                <c:pt idx="9">
                  <c:v>128</c:v>
                </c:pt>
                <c:pt idx="10">
                  <c:v>89</c:v>
                </c:pt>
                <c:pt idx="11">
                  <c:v>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F7-412D-A591-AC6B39794ED6}"/>
            </c:ext>
          </c:extLst>
        </c:ser>
        <c:ser>
          <c:idx val="1"/>
          <c:order val="1"/>
          <c:tx>
            <c:strRef>
              <c:f>Lapa1!$C$1</c:f>
              <c:strCache>
                <c:ptCount val="1"/>
                <c:pt idx="0">
                  <c:v>2020*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25400" cap="rnd" cmpd="sng">
                <a:solidFill>
                  <a:srgbClr val="00B050"/>
                </a:solidFill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Lapa1!$A$2:$A$13</c:f>
              <c:strCache>
                <c:ptCount val="12"/>
                <c:pt idx="0">
                  <c:v>Janvāris</c:v>
                </c:pt>
                <c:pt idx="1">
                  <c:v>Februāris</c:v>
                </c:pt>
                <c:pt idx="2">
                  <c:v>Marts</c:v>
                </c:pt>
                <c:pt idx="3">
                  <c:v>Aprīlis</c:v>
                </c:pt>
                <c:pt idx="4">
                  <c:v>Maijs</c:v>
                </c:pt>
                <c:pt idx="5">
                  <c:v>Jūnijs</c:v>
                </c:pt>
                <c:pt idx="6">
                  <c:v>Jūlijs</c:v>
                </c:pt>
                <c:pt idx="7">
                  <c:v>Augusts</c:v>
                </c:pt>
                <c:pt idx="8">
                  <c:v>Septembris</c:v>
                </c:pt>
                <c:pt idx="9">
                  <c:v>Oktobris</c:v>
                </c:pt>
                <c:pt idx="10">
                  <c:v>Novembris</c:v>
                </c:pt>
                <c:pt idx="11">
                  <c:v>Decembris</c:v>
                </c:pt>
              </c:strCache>
            </c:strRef>
          </c:cat>
          <c:val>
            <c:numRef>
              <c:f>Lapa1!$C$2:$C$13</c:f>
              <c:numCache>
                <c:formatCode>General</c:formatCode>
                <c:ptCount val="12"/>
                <c:pt idx="0">
                  <c:v>92</c:v>
                </c:pt>
                <c:pt idx="1">
                  <c:v>97</c:v>
                </c:pt>
                <c:pt idx="2">
                  <c:v>88</c:v>
                </c:pt>
                <c:pt idx="3">
                  <c:v>57</c:v>
                </c:pt>
                <c:pt idx="4">
                  <c:v>54</c:v>
                </c:pt>
                <c:pt idx="5">
                  <c:v>81</c:v>
                </c:pt>
                <c:pt idx="6">
                  <c:v>77</c:v>
                </c:pt>
                <c:pt idx="7">
                  <c:v>61</c:v>
                </c:pt>
                <c:pt idx="8">
                  <c:v>88</c:v>
                </c:pt>
                <c:pt idx="9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F7-412D-A591-AC6B39794E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7"/>
        <c:overlap val="20"/>
        <c:axId val="314633816"/>
        <c:axId val="314635128"/>
      </c:barChart>
      <c:catAx>
        <c:axId val="314633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14635128"/>
        <c:crosses val="autoZero"/>
        <c:auto val="1"/>
        <c:lblAlgn val="ctr"/>
        <c:lblOffset val="100"/>
        <c:noMultiLvlLbl val="0"/>
      </c:catAx>
      <c:valAx>
        <c:axId val="314635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14633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41923742415791093"/>
          <c:y val="0.90903282590053069"/>
          <c:w val="0.14646295445527921"/>
          <c:h val="5.0339799513827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Juridisko personas maksātnespējas procesu dinamika </a:t>
            </a:r>
          </a:p>
        </c:rich>
      </c:tx>
      <c:layout>
        <c:manualLayout>
          <c:xMode val="edge"/>
          <c:yMode val="edge"/>
          <c:x val="0.25896898040389937"/>
          <c:y val="2.99236582137487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2.8059831674061984E-2"/>
          <c:y val="0.1074657570746035"/>
          <c:w val="0.97258163978672951"/>
          <c:h val="0.752192401125086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9B045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 cmpd="sng">
                <a:solidFill>
                  <a:srgbClr val="FFC000"/>
                </a:solidFill>
                <a:prstDash val="solid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Lapa1!$A$2:$A$13</c:f>
              <c:strCache>
                <c:ptCount val="12"/>
                <c:pt idx="0">
                  <c:v>Janvāris</c:v>
                </c:pt>
                <c:pt idx="1">
                  <c:v>Februāris</c:v>
                </c:pt>
                <c:pt idx="2">
                  <c:v>Marts</c:v>
                </c:pt>
                <c:pt idx="3">
                  <c:v>Aprīlis</c:v>
                </c:pt>
                <c:pt idx="4">
                  <c:v>Maijs</c:v>
                </c:pt>
                <c:pt idx="5">
                  <c:v>Jūnijs</c:v>
                </c:pt>
                <c:pt idx="6">
                  <c:v>Jūlijs</c:v>
                </c:pt>
                <c:pt idx="7">
                  <c:v>Augusts</c:v>
                </c:pt>
                <c:pt idx="8">
                  <c:v>Septembris</c:v>
                </c:pt>
                <c:pt idx="9">
                  <c:v>Oktobris</c:v>
                </c:pt>
                <c:pt idx="10">
                  <c:v>Novembris</c:v>
                </c:pt>
                <c:pt idx="11">
                  <c:v>Decembris</c:v>
                </c:pt>
              </c:strCache>
            </c:strRef>
          </c:cat>
          <c:val>
            <c:numRef>
              <c:f>Lapa1!$B$2:$B$13</c:f>
              <c:numCache>
                <c:formatCode>General</c:formatCode>
                <c:ptCount val="12"/>
                <c:pt idx="0">
                  <c:v>62</c:v>
                </c:pt>
                <c:pt idx="1">
                  <c:v>55</c:v>
                </c:pt>
                <c:pt idx="2">
                  <c:v>53</c:v>
                </c:pt>
                <c:pt idx="3">
                  <c:v>67</c:v>
                </c:pt>
                <c:pt idx="4">
                  <c:v>35</c:v>
                </c:pt>
                <c:pt idx="5">
                  <c:v>46</c:v>
                </c:pt>
                <c:pt idx="6">
                  <c:v>50</c:v>
                </c:pt>
                <c:pt idx="7">
                  <c:v>41</c:v>
                </c:pt>
                <c:pt idx="8">
                  <c:v>36</c:v>
                </c:pt>
                <c:pt idx="9">
                  <c:v>53</c:v>
                </c:pt>
                <c:pt idx="10">
                  <c:v>40</c:v>
                </c:pt>
                <c:pt idx="11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F7-412D-A591-AC6B39794ED6}"/>
            </c:ext>
          </c:extLst>
        </c:ser>
        <c:ser>
          <c:idx val="1"/>
          <c:order val="1"/>
          <c:tx>
            <c:strRef>
              <c:f>Lapa1!$C$1</c:f>
              <c:strCache>
                <c:ptCount val="1"/>
                <c:pt idx="0">
                  <c:v>2020*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00B050"/>
                </a:solidFill>
                <a:prstDash val="solid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Lapa1!$A$2:$A$13</c:f>
              <c:strCache>
                <c:ptCount val="12"/>
                <c:pt idx="0">
                  <c:v>Janvāris</c:v>
                </c:pt>
                <c:pt idx="1">
                  <c:v>Februāris</c:v>
                </c:pt>
                <c:pt idx="2">
                  <c:v>Marts</c:v>
                </c:pt>
                <c:pt idx="3">
                  <c:v>Aprīlis</c:v>
                </c:pt>
                <c:pt idx="4">
                  <c:v>Maijs</c:v>
                </c:pt>
                <c:pt idx="5">
                  <c:v>Jūnijs</c:v>
                </c:pt>
                <c:pt idx="6">
                  <c:v>Jūlijs</c:v>
                </c:pt>
                <c:pt idx="7">
                  <c:v>Augusts</c:v>
                </c:pt>
                <c:pt idx="8">
                  <c:v>Septembris</c:v>
                </c:pt>
                <c:pt idx="9">
                  <c:v>Oktobris</c:v>
                </c:pt>
                <c:pt idx="10">
                  <c:v>Novembris</c:v>
                </c:pt>
                <c:pt idx="11">
                  <c:v>Decembris</c:v>
                </c:pt>
              </c:strCache>
            </c:strRef>
          </c:cat>
          <c:val>
            <c:numRef>
              <c:f>Lapa1!$C$2:$C$13</c:f>
              <c:numCache>
                <c:formatCode>General</c:formatCode>
                <c:ptCount val="12"/>
                <c:pt idx="0">
                  <c:v>40</c:v>
                </c:pt>
                <c:pt idx="1">
                  <c:v>38</c:v>
                </c:pt>
                <c:pt idx="2">
                  <c:v>45</c:v>
                </c:pt>
                <c:pt idx="3">
                  <c:v>23</c:v>
                </c:pt>
                <c:pt idx="4">
                  <c:v>19</c:v>
                </c:pt>
                <c:pt idx="5">
                  <c:v>18</c:v>
                </c:pt>
                <c:pt idx="6">
                  <c:v>21</c:v>
                </c:pt>
                <c:pt idx="7">
                  <c:v>20</c:v>
                </c:pt>
                <c:pt idx="8">
                  <c:v>35</c:v>
                </c:pt>
                <c:pt idx="9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F7-412D-A591-AC6B39794E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7"/>
        <c:overlap val="20"/>
        <c:axId val="314633816"/>
        <c:axId val="314635128"/>
      </c:barChart>
      <c:catAx>
        <c:axId val="314633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14635128"/>
        <c:crosses val="autoZero"/>
        <c:auto val="1"/>
        <c:lblAlgn val="ctr"/>
        <c:lblOffset val="100"/>
        <c:noMultiLvlLbl val="0"/>
      </c:catAx>
      <c:valAx>
        <c:axId val="314635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14633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39966458444846709"/>
          <c:y val="0.92382007780839137"/>
          <c:w val="0.18698409028550028"/>
          <c:h val="7.61799955439098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0.06106</cdr:x>
      <cdr:y>0.93908</cdr:y>
    </cdr:from>
    <cdr:to>
      <cdr:x>0.33911</cdr:x>
      <cdr:y>0.98351</cdr:y>
    </cdr:to>
    <cdr:sp macro="" textlink="">
      <cdr:nvSpPr>
        <cdr:cNvPr id="3" name="TextBox 8">
          <a:extLst xmlns:a="http://schemas.openxmlformats.org/drawingml/2006/main">
            <a:ext uri="{FF2B5EF4-FFF2-40B4-BE49-F238E27FC236}">
              <a16:creationId xmlns:a16="http://schemas.microsoft.com/office/drawing/2014/main" id="{964C7D90-0C9F-40E3-963A-3B7140DAC50D}"/>
            </a:ext>
          </a:extLst>
        </cdr:cNvPr>
        <cdr:cNvSpPr txBox="1"/>
      </cdr:nvSpPr>
      <cdr:spPr>
        <a:xfrm xmlns:a="http://schemas.openxmlformats.org/drawingml/2006/main">
          <a:off x="683489" y="5837408"/>
          <a:ext cx="3112653" cy="27617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i="1" dirty="0">
              <a:solidFill>
                <a:schemeClr val="tx1">
                  <a:lumMod val="95000"/>
                  <a:lumOff val="5000"/>
                </a:schemeClr>
              </a:solidFill>
            </a:rPr>
            <a:t>aizliegums kreditoram iesniegt pieteikumu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592F30-492F-45A0-B363-18406A5F5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D40648F4-617C-40C2-A229-8BBAD6F56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8CC55F9-7307-45F2-80AB-F20B7BF40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46F2B12-4844-428A-9048-8ED1B604B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13FC3CB-1052-41BB-8F0A-C2DFE80BF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5875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386A63F-5060-459F-B471-ADF2E96E6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3FE0ECE8-F57A-4C63-A31D-72A29864C0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9873967-5302-45ED-AA4E-2C1F524EC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EAF33F0-1445-463C-A247-63B305A04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7FD5ADE-7ED6-4342-90A9-D1104BE9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8603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A5926E30-6097-443D-AC0B-D5BCDC3640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094CE439-C209-4FDC-BF75-D88152AA90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1265A24-FBF1-4830-848D-6988F4C97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8DC78F3-3B40-4ECB-AA44-0F8555513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71D537D-200E-4814-AD2D-7D54F420B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65721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C4F0B4E-3484-4257-AC2C-ADE3CFA0B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C40597C-ACB1-4551-B11A-29B7B1006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03DF076-17F2-482B-B099-962EEFC4D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C90BE82-4A93-445A-A1EF-87FDF16CA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5BEE85D-093F-4A20-99BC-098F5BE69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9118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FA07CCA-4245-4688-8720-F55521506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F855562B-D7CE-4B15-844A-129E8F00B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B9C1AFC-887A-4A0B-A0B0-F59E8F32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3243710-76A4-4F5B-9B4B-994C9DF65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70ED4B1-78CB-4DA3-9A64-703094A01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646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FD9E09E-F50F-4B6F-B112-FC894E365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A03806B-37CC-4417-8A97-7585CD9888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4B6ACF5F-3B93-4154-9087-6D0A8C2DA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B5731074-BFD1-4552-A611-220F41B49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A3D7DAEB-F6AB-4BFF-83A8-52B9CF5AD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682DA082-9BB3-415E-AA59-1F8B1269E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649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2FD6735-D831-478E-BC22-878BDC030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207C3D0-7004-4CA1-B6FC-B1E853B80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66438B3F-2530-4649-96FF-E050CC928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0F312D96-D22A-4A98-B5EA-88CF733E13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8741D37D-9773-4444-B53D-9FBE46528A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7B71CFBF-4C74-404C-94C1-507FD63A8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5C466679-B8DF-4693-BFCF-284663C80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5A8E994D-7998-403B-A973-75EEFBDA7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792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2B189B2-114C-4082-9A98-E55EFF994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E81C45E9-95AE-406B-9A10-06F363B6D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1548E580-9167-42EF-9460-2F89387E1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7BC2EBF7-F0D2-4E3F-9920-F4DE86221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31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ADE1D1C5-8B60-4469-8CFE-E7CA4FED3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2F1AC760-5CF5-4376-84F3-982031D3B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D798E707-2191-48CE-ACAD-B6D957326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06108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82C8DD3-6AAF-445B-86DF-7CDFF7E60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32FC5C8-81FB-426C-83D9-8510AB746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744D040-A158-40C3-91D3-86439ABDD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42FE57FD-A0C6-432F-906D-9C4AEABF2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1B290C38-CB0D-4FA6-913B-9319C2B94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469DBBF5-53A5-40CB-9263-ED4CD67F4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558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27279B4-F89C-41C5-9044-9A51B7FD0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33248F70-434C-42A7-BDED-309BA39D92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E934938-4AD7-4EEF-B1AB-41AB9A1413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6AD020DE-D7DE-49FE-B9F0-9FFEDEF86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678207B-2C81-4EC9-8684-222060879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2FCEF802-F7C6-4126-823A-47C014E36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1890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C848B59E-4EFD-4106-B053-083B9F7C7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BBA28C7D-A3AB-41B6-AAEB-ED56BACD3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324EDF7-E84F-4C56-B977-0E751BA838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B32D8-8469-458A-8BB0-BD648DFA3EE6}" type="datetimeFigureOut">
              <a:rPr lang="lv-LV" smtClean="0"/>
              <a:t>09.11.2020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1DDF159-DA7C-4D64-B491-5C43013602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AD002A0-B38E-4DA6-AFBB-5CB57ADE0E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A575D-23E3-4040-9ED5-1BFF39B76E8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6407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a 4">
            <a:extLst>
              <a:ext uri="{FF2B5EF4-FFF2-40B4-BE49-F238E27FC236}">
                <a16:creationId xmlns:a16="http://schemas.microsoft.com/office/drawing/2014/main" id="{B71BA99D-3B69-4C90-9A69-7A8EFA31F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244239"/>
              </p:ext>
            </p:extLst>
          </p:nvPr>
        </p:nvGraphicFramePr>
        <p:xfrm>
          <a:off x="766618" y="719666"/>
          <a:ext cx="1093585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285">
                  <a:extLst>
                    <a:ext uri="{9D8B030D-6E8A-4147-A177-3AD203B41FA5}">
                      <a16:colId xmlns:a16="http://schemas.microsoft.com/office/drawing/2014/main" val="2372966986"/>
                    </a:ext>
                  </a:extLst>
                </a:gridCol>
                <a:gridCol w="3645285">
                  <a:extLst>
                    <a:ext uri="{9D8B030D-6E8A-4147-A177-3AD203B41FA5}">
                      <a16:colId xmlns:a16="http://schemas.microsoft.com/office/drawing/2014/main" val="2440467152"/>
                    </a:ext>
                  </a:extLst>
                </a:gridCol>
                <a:gridCol w="3645285">
                  <a:extLst>
                    <a:ext uri="{9D8B030D-6E8A-4147-A177-3AD203B41FA5}">
                      <a16:colId xmlns:a16="http://schemas.microsoft.com/office/drawing/2014/main" val="2003229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Maksātnespējas procesi</a:t>
                      </a:r>
                    </a:p>
                  </a:txBody>
                  <a:tcPr>
                    <a:solidFill>
                      <a:srgbClr val="9B04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2019</a:t>
                      </a:r>
                    </a:p>
                  </a:txBody>
                  <a:tcPr>
                    <a:solidFill>
                      <a:srgbClr val="9B04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2020*</a:t>
                      </a:r>
                    </a:p>
                  </a:txBody>
                  <a:tcPr>
                    <a:solidFill>
                      <a:srgbClr val="9B045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948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600" dirty="0"/>
                        <a:t>Fiziskām personām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1283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787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484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600" dirty="0"/>
                        <a:t>Juridiskām personām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565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295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16244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D3EA18C-3E15-4926-A079-9125411251D3}"/>
              </a:ext>
            </a:extLst>
          </p:cNvPr>
          <p:cNvSpPr txBox="1"/>
          <p:nvPr/>
        </p:nvSpPr>
        <p:spPr>
          <a:xfrm>
            <a:off x="8937230" y="1931943"/>
            <a:ext cx="3076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No 2020.gada 1.janvāra līdz 31.oktobrim</a:t>
            </a:r>
          </a:p>
        </p:txBody>
      </p:sp>
    </p:spTree>
    <p:extLst>
      <p:ext uri="{BB962C8B-B14F-4D97-AF65-F5344CB8AC3E}">
        <p14:creationId xmlns:p14="http://schemas.microsoft.com/office/powerpoint/2010/main" val="2243744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28227794-7EF1-4F74-8483-2115FB4914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835577"/>
              </p:ext>
            </p:extLst>
          </p:nvPr>
        </p:nvGraphicFramePr>
        <p:xfrm>
          <a:off x="537683" y="717261"/>
          <a:ext cx="11116633" cy="3166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7261">
                  <a:extLst>
                    <a:ext uri="{9D8B030D-6E8A-4147-A177-3AD203B41FA5}">
                      <a16:colId xmlns:a16="http://schemas.microsoft.com/office/drawing/2014/main" val="1517552798"/>
                    </a:ext>
                  </a:extLst>
                </a:gridCol>
                <a:gridCol w="2843684">
                  <a:extLst>
                    <a:ext uri="{9D8B030D-6E8A-4147-A177-3AD203B41FA5}">
                      <a16:colId xmlns:a16="http://schemas.microsoft.com/office/drawing/2014/main" val="1090086745"/>
                    </a:ext>
                  </a:extLst>
                </a:gridCol>
                <a:gridCol w="2695688">
                  <a:extLst>
                    <a:ext uri="{9D8B030D-6E8A-4147-A177-3AD203B41FA5}">
                      <a16:colId xmlns:a16="http://schemas.microsoft.com/office/drawing/2014/main" val="20914141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lv-LV" dirty="0"/>
                        <a:t>Gads</a:t>
                      </a:r>
                    </a:p>
                  </a:txBody>
                  <a:tcPr>
                    <a:solidFill>
                      <a:srgbClr val="9B04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2019</a:t>
                      </a:r>
                    </a:p>
                  </a:txBody>
                  <a:tcPr>
                    <a:solidFill>
                      <a:srgbClr val="9B04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2020*</a:t>
                      </a:r>
                    </a:p>
                  </a:txBody>
                  <a:tcPr>
                    <a:solidFill>
                      <a:srgbClr val="9B045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75744"/>
                  </a:ext>
                </a:extLst>
              </a:tr>
              <a:tr h="532923">
                <a:tc>
                  <a:txBody>
                    <a:bodyPr/>
                    <a:lstStyle/>
                    <a:p>
                      <a:pPr lvl="0" algn="l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Ierosināti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398605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lvl="0" algn="l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Pasludināti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382523"/>
                  </a:ext>
                </a:extLst>
              </a:tr>
              <a:tr h="905741">
                <a:tc>
                  <a:txBody>
                    <a:bodyPr/>
                    <a:lstStyle/>
                    <a:p>
                      <a:pPr lvl="0" algn="l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Pasludināto TAP, ĀTAP skaits pret pasludinātajiem JP  </a:t>
                      </a:r>
                    </a:p>
                    <a:p>
                      <a:pPr lvl="0" algn="l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maksātnespējas procesiem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351254"/>
                  </a:ext>
                </a:extLst>
              </a:tr>
              <a:tr h="866775">
                <a:tc>
                  <a:txBody>
                    <a:bodyPr/>
                    <a:lstStyle/>
                    <a:p>
                      <a:pPr lvl="0" algn="l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Proporcija starp ierosināto un pasludināto TAP skaitu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86460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8F74B96-7598-4F0F-8596-B79E2145F9EF}"/>
              </a:ext>
            </a:extLst>
          </p:cNvPr>
          <p:cNvSpPr txBox="1"/>
          <p:nvPr/>
        </p:nvSpPr>
        <p:spPr>
          <a:xfrm>
            <a:off x="8835630" y="4000889"/>
            <a:ext cx="3076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No 2020.gada 1.janvāra līdz 31.oktobrim</a:t>
            </a:r>
          </a:p>
        </p:txBody>
      </p:sp>
    </p:spTree>
    <p:extLst>
      <p:ext uri="{BB962C8B-B14F-4D97-AF65-F5344CB8AC3E}">
        <p14:creationId xmlns:p14="http://schemas.microsoft.com/office/powerpoint/2010/main" val="96264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atura vietturis 6">
            <a:extLst>
              <a:ext uri="{FF2B5EF4-FFF2-40B4-BE49-F238E27FC236}">
                <a16:creationId xmlns:a16="http://schemas.microsoft.com/office/drawing/2014/main" id="{FF7A49AB-C3E2-47D6-B961-868EE5AF21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486162"/>
              </p:ext>
            </p:extLst>
          </p:nvPr>
        </p:nvGraphicFramePr>
        <p:xfrm>
          <a:off x="528920" y="233218"/>
          <a:ext cx="11238207" cy="6391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5574F2F-3A81-4C06-9C4E-57DD07D9F444}"/>
              </a:ext>
            </a:extLst>
          </p:cNvPr>
          <p:cNvSpPr txBox="1"/>
          <p:nvPr/>
        </p:nvSpPr>
        <p:spPr>
          <a:xfrm>
            <a:off x="8586248" y="6042125"/>
            <a:ext cx="3076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No 2020.gada 1.janvāra līdz 31.oktobrim</a:t>
            </a:r>
          </a:p>
        </p:txBody>
      </p:sp>
    </p:spTree>
    <p:extLst>
      <p:ext uri="{BB962C8B-B14F-4D97-AF65-F5344CB8AC3E}">
        <p14:creationId xmlns:p14="http://schemas.microsoft.com/office/powerpoint/2010/main" val="14293052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isnstūris 2">
            <a:extLst>
              <a:ext uri="{FF2B5EF4-FFF2-40B4-BE49-F238E27FC236}">
                <a16:creationId xmlns:a16="http://schemas.microsoft.com/office/drawing/2014/main" id="{04D9D352-D8C3-4202-9169-7D6D69FAF81F}"/>
              </a:ext>
            </a:extLst>
          </p:cNvPr>
          <p:cNvSpPr/>
          <p:nvPr/>
        </p:nvSpPr>
        <p:spPr>
          <a:xfrm>
            <a:off x="3676071" y="1200727"/>
            <a:ext cx="4362507" cy="4838997"/>
          </a:xfrm>
          <a:prstGeom prst="rect">
            <a:avLst/>
          </a:prstGeom>
          <a:solidFill>
            <a:schemeClr val="bg1">
              <a:alpha val="11000"/>
            </a:schemeClr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graphicFrame>
        <p:nvGraphicFramePr>
          <p:cNvPr id="4" name="Satura vietturis 6">
            <a:extLst>
              <a:ext uri="{FF2B5EF4-FFF2-40B4-BE49-F238E27FC236}">
                <a16:creationId xmlns:a16="http://schemas.microsoft.com/office/drawing/2014/main" id="{FF7A49AB-C3E2-47D6-B961-868EE5AF21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418897"/>
              </p:ext>
            </p:extLst>
          </p:nvPr>
        </p:nvGraphicFramePr>
        <p:xfrm>
          <a:off x="572655" y="304801"/>
          <a:ext cx="11194472" cy="6216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C9152D7-8385-48A3-8333-F0CD807585A6}"/>
              </a:ext>
            </a:extLst>
          </p:cNvPr>
          <p:cNvSpPr txBox="1"/>
          <p:nvPr/>
        </p:nvSpPr>
        <p:spPr>
          <a:xfrm>
            <a:off x="8829964" y="6179218"/>
            <a:ext cx="42205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* No 2020.gada 1.janvāra līdz 31.oktobrim</a:t>
            </a:r>
          </a:p>
        </p:txBody>
      </p: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6BE40C84-CBFA-4F57-A3BB-F8B206CA8290}"/>
              </a:ext>
            </a:extLst>
          </p:cNvPr>
          <p:cNvSpPr/>
          <p:nvPr/>
        </p:nvSpPr>
        <p:spPr>
          <a:xfrm>
            <a:off x="1099127" y="6179218"/>
            <a:ext cx="184727" cy="204058"/>
          </a:xfrm>
          <a:prstGeom prst="rect">
            <a:avLst/>
          </a:prstGeom>
          <a:solidFill>
            <a:schemeClr val="bg1"/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89008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115</Words>
  <Application>Microsoft Office PowerPoint</Application>
  <PresentationFormat>Platekrāna</PresentationFormat>
  <Paragraphs>32</Paragraphs>
  <Slides>4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dizains</vt:lpstr>
      <vt:lpstr>PowerPoint prezentācija</vt:lpstr>
      <vt:lpstr>PowerPoint prezentācija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Inese Cepleniece</dc:creator>
  <cp:lastModifiedBy>Inese Cepleniece</cp:lastModifiedBy>
  <cp:revision>36</cp:revision>
  <dcterms:created xsi:type="dcterms:W3CDTF">2020-11-08T08:53:27Z</dcterms:created>
  <dcterms:modified xsi:type="dcterms:W3CDTF">2020-11-09T11:57:05Z</dcterms:modified>
</cp:coreProperties>
</file>